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09" r:id="rId5"/>
    <p:sldMasterId id="2147483725" r:id="rId6"/>
    <p:sldMasterId id="2147483741" r:id="rId7"/>
  </p:sldMasterIdLst>
  <p:notesMasterIdLst>
    <p:notesMasterId r:id="rId26"/>
  </p:notesMasterIdLst>
  <p:sldIdLst>
    <p:sldId id="321" r:id="rId8"/>
    <p:sldId id="322" r:id="rId9"/>
    <p:sldId id="323" r:id="rId10"/>
    <p:sldId id="325" r:id="rId11"/>
    <p:sldId id="326" r:id="rId12"/>
    <p:sldId id="327" r:id="rId13"/>
    <p:sldId id="328" r:id="rId14"/>
    <p:sldId id="329" r:id="rId15"/>
    <p:sldId id="334" r:id="rId16"/>
    <p:sldId id="332" r:id="rId17"/>
    <p:sldId id="333" r:id="rId18"/>
    <p:sldId id="335" r:id="rId19"/>
    <p:sldId id="336" r:id="rId20"/>
    <p:sldId id="337" r:id="rId21"/>
    <p:sldId id="338" r:id="rId22"/>
    <p:sldId id="324" r:id="rId23"/>
    <p:sldId id="330" r:id="rId24"/>
    <p:sldId id="331"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67" autoAdjust="0"/>
  </p:normalViewPr>
  <p:slideViewPr>
    <p:cSldViewPr snapToGrid="0" showGuides="1">
      <p:cViewPr varScale="1">
        <p:scale>
          <a:sx n="74" d="100"/>
          <a:sy n="74" d="100"/>
        </p:scale>
        <p:origin x="-1278" y="-90"/>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10/17/2016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3029708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806" y="6613576"/>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23" y="4581527"/>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23" y="4581527"/>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23" y="1980844"/>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23" y="1980844"/>
            <a:ext cx="3933825"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23"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23"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23" y="4217165"/>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23" y="4217165"/>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1"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23"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94"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6"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1"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23"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94"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6"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5"/>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300"/>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6"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23" y="2717806"/>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sp>
        <p:nvSpPr>
          <p:cNvPr id="20" name="TextBox 20"/>
          <p:cNvSpPr txBox="1">
            <a:spLocks noChangeArrowheads="1"/>
          </p:cNvSpPr>
          <p:nvPr userDrawn="1"/>
        </p:nvSpPr>
        <p:spPr bwMode="gray">
          <a:xfrm>
            <a:off x="481013" y="66294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7000"/>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7"/>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7"/>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7"/>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23" y="1971675"/>
            <a:ext cx="4078287" cy="4162426"/>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7"/>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82"/>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81"/>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83"/>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7"/>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23" y="1980844"/>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23" y="1980844"/>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23" y="1980844"/>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23" y="1980844"/>
            <a:ext cx="3933825" cy="276999"/>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23" y="470329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23" y="470329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23" y="4217165"/>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23" y="4217165"/>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1" y="197168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23"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94" y="197168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6"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401" y="4241807"/>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23"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94" y="4241807"/>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6"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300"/>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49" y="3369514"/>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46"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98" y="2717232"/>
            <a:ext cx="5603207" cy="1491023"/>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806" y="6614369"/>
            <a:ext cx="157094" cy="153888"/>
          </a:xfrm>
          <a:prstGeom prst="rect">
            <a:avLst/>
          </a:prstGeom>
          <a:noFill/>
          <a:ln>
            <a:noFill/>
          </a:ln>
          <a:extLst/>
        </p:spPr>
        <p:txBody>
          <a:bodyPr wrap="none" lIns="0" tIns="0" rIns="0" bIns="0"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A08B2057-1F26-42EF-A43B-4C16A6840A06}" type="slidenum">
              <a:rPr lang="en-US" altLang="en-US" sz="1000" smtClean="0">
                <a:solidFill>
                  <a:srgbClr val="6D6E71"/>
                </a:solidFill>
                <a:cs typeface="Arial" pitchFamily="34" charset="0"/>
              </a:rPr>
              <a:pPr algn="r">
                <a:defRPr/>
              </a:pPr>
              <a:t>‹#›</a:t>
            </a:fld>
            <a:endParaRPr lang="en-US" altLang="en-US" sz="1000" smtClean="0">
              <a:solidFill>
                <a:srgbClr val="6D6E71"/>
              </a:solidFill>
              <a:cs typeface="Arial" pitchFamily="34" charset="0"/>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73743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618040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4" y="719145"/>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45530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4" y="719145"/>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121531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5172614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25" y="1971675"/>
            <a:ext cx="407828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7"/>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101773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84"/>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857340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82"/>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84"/>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7"/>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284235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2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2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25"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25"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25" y="1980846"/>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25" y="1980846"/>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3821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2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2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24" y="4581526"/>
            <a:ext cx="3906837" cy="19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24" y="4581526"/>
            <a:ext cx="3906837" cy="19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25"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25"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25" y="1980846"/>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25" y="1980846"/>
            <a:ext cx="3933825"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25"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25"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25" y="4217166"/>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25" y="4217166"/>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669058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1"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25"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94"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6"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1"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25"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94"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6"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573641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87727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594472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69946"/>
            <a:ext cx="6754812" cy="2446824"/>
          </a:xfrm>
          <a:prstGeom prst="rect">
            <a:avLst/>
          </a:prstGeom>
          <a:noFill/>
          <a:ln>
            <a:noFill/>
          </a:ln>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ts val="600"/>
              </a:spcBef>
              <a:defRPr/>
            </a:pPr>
            <a:r>
              <a:rPr lang="en-US" sz="1000" b="1" smtClean="0">
                <a:solidFill>
                  <a:srgbClr val="6D6E71"/>
                </a:solidFill>
              </a:rPr>
              <a:t>Disclaimer </a:t>
            </a:r>
          </a:p>
          <a:p>
            <a:pPr algn="just" eaLnBrk="1" hangingPunct="1">
              <a:spcBef>
                <a:spcPts val="600"/>
              </a:spcBef>
              <a:defRPr/>
            </a:pPr>
            <a:r>
              <a:rPr lang="en-US" sz="900" smtClean="0">
                <a:solidFill>
                  <a:srgbClr val="6D6E71"/>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302"/>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6"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017433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pic>
        <p:nvPicPr>
          <p:cNvPr id="3" name="Picture 10" descr="Mahindra 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1966924" y="2718436"/>
            <a:ext cx="5399087" cy="148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10921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806" y="6614369"/>
            <a:ext cx="157094" cy="153888"/>
          </a:xfrm>
          <a:prstGeom prst="rect">
            <a:avLst/>
          </a:prstGeom>
          <a:noFill/>
          <a:ln>
            <a:noFill/>
          </a:ln>
          <a:extLst/>
        </p:spPr>
        <p:txBody>
          <a:bodyPr wrap="none" lIns="0" tIns="0" rIns="0" bIns="0"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A08B2057-1F26-42EF-A43B-4C16A6840A06}" type="slidenum">
              <a:rPr lang="en-US" altLang="en-US" sz="1000" smtClean="0">
                <a:solidFill>
                  <a:srgbClr val="6D6E71"/>
                </a:solidFill>
                <a:cs typeface="Arial" pitchFamily="34" charset="0"/>
              </a:rPr>
              <a:pPr algn="r">
                <a:defRPr/>
              </a:pPr>
              <a:t>‹#›</a:t>
            </a:fld>
            <a:endParaRPr lang="en-US" altLang="en-US" sz="1000" smtClean="0">
              <a:solidFill>
                <a:srgbClr val="6D6E71"/>
              </a:solidFill>
              <a:cs typeface="Arial" pitchFamily="34" charset="0"/>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03575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163810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0" y="719142"/>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9789498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0" y="719142"/>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6"/>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1643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49549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21" y="1971675"/>
            <a:ext cx="407828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7"/>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6"/>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222549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80"/>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837578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4"/>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80"/>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81"/>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7"/>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15176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20"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20"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21"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21"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21" y="1980842"/>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21" y="1980842"/>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6"/>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9023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20"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20"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20" y="4581526"/>
            <a:ext cx="3906837" cy="19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20" y="4581526"/>
            <a:ext cx="3906837" cy="19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21"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21"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21" y="1980842"/>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21" y="1980842"/>
            <a:ext cx="3933825"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21"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21"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21" y="4217163"/>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21" y="4217163"/>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6"/>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346858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1"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21"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94"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6"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1"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21"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94"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6"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6"/>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908163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6"/>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555715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7" y="727079"/>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6"/>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834623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69946"/>
            <a:ext cx="6754812" cy="2446824"/>
          </a:xfrm>
          <a:prstGeom prst="rect">
            <a:avLst/>
          </a:prstGeom>
          <a:noFill/>
          <a:ln>
            <a:noFill/>
          </a:ln>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ts val="600"/>
              </a:spcBef>
              <a:defRPr/>
            </a:pPr>
            <a:r>
              <a:rPr lang="en-US" sz="1000" b="1" smtClean="0">
                <a:solidFill>
                  <a:srgbClr val="6D6E71"/>
                </a:solidFill>
              </a:rPr>
              <a:t>Disclaimer </a:t>
            </a:r>
          </a:p>
          <a:p>
            <a:pPr algn="just" eaLnBrk="1" hangingPunct="1">
              <a:spcBef>
                <a:spcPts val="600"/>
              </a:spcBef>
              <a:defRPr/>
            </a:pPr>
            <a:r>
              <a:rPr lang="en-US" sz="900" smtClean="0">
                <a:solidFill>
                  <a:srgbClr val="6D6E71"/>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9"/>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6"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8441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23" y="1971675"/>
            <a:ext cx="407828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7"/>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pic>
        <p:nvPicPr>
          <p:cNvPr id="3" name="Picture 10" descr="Mahindra 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1966920" y="2718436"/>
            <a:ext cx="5399087" cy="148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84444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1"/>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806" y="6614369"/>
            <a:ext cx="157094" cy="153888"/>
          </a:xfrm>
          <a:prstGeom prst="rect">
            <a:avLst/>
          </a:prstGeom>
          <a:noFill/>
          <a:ln>
            <a:noFill/>
          </a:ln>
          <a:extLst/>
        </p:spPr>
        <p:txBody>
          <a:bodyPr wrap="none" lIns="0" tIns="0" rIns="0" bIns="0"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A08B2057-1F26-42EF-A43B-4C16A6840A06}" type="slidenum">
              <a:rPr lang="en-US" altLang="en-US" sz="1000" smtClean="0">
                <a:solidFill>
                  <a:srgbClr val="6D6E71"/>
                </a:solidFill>
                <a:cs typeface="Arial" pitchFamily="34" charset="0"/>
              </a:rPr>
              <a:pPr algn="r">
                <a:defRPr/>
              </a:pPr>
              <a:t>‹#›</a:t>
            </a:fld>
            <a:endParaRPr lang="en-US" altLang="en-US" sz="1000" smtClean="0">
              <a:solidFill>
                <a:srgbClr val="6D6E71"/>
              </a:solidFill>
              <a:cs typeface="Arial" pitchFamily="34" charset="0"/>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3877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1"/>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8604829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4" y="719139"/>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89991385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4" y="719139"/>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882322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6"/>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35261121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5" y="1971675"/>
            <a:ext cx="407828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6"/>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516828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1"/>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7"/>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569872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1"/>
            <a:ext cx="3968750" cy="144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4" y="476250"/>
            <a:ext cx="2378075"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6"/>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7"/>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6"/>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30347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1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5" y="2466976"/>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5" y="2466976"/>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5" y="1980839"/>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5" y="1980839"/>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3597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
        <p:nvSpPr>
          <p:cNvPr id="3" name="Subtitle 2"/>
          <p:cNvSpPr>
            <a:spLocks noGrp="1"/>
          </p:cNvSpPr>
          <p:nvPr>
            <p:ph type="subTitle" idx="1"/>
          </p:nvPr>
        </p:nvSpPr>
        <p:spPr bwMode="gray">
          <a:xfrm>
            <a:off x="1839913" y="4067182"/>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1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14" y="2345056"/>
            <a:ext cx="3906837" cy="381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14" y="4581526"/>
            <a:ext cx="3906837" cy="19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14" y="4581526"/>
            <a:ext cx="3906837" cy="19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5" y="2466976"/>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5" y="2466976"/>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5" y="1980839"/>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5" y="1980839"/>
            <a:ext cx="3933825"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5" y="4703296"/>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5" y="4703296"/>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5" y="4217159"/>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5" y="4217159"/>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210869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1" y="1971676"/>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5" y="1971676"/>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9" y="1971676"/>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3" y="1971676"/>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1"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5"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9"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3"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3"/>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5154170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5"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3"/>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267207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5"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4" y="727076"/>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1779377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69946"/>
            <a:ext cx="6754812" cy="2446824"/>
          </a:xfrm>
          <a:prstGeom prst="rect">
            <a:avLst/>
          </a:prstGeom>
          <a:noFill/>
          <a:ln>
            <a:noFill/>
          </a:ln>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ts val="600"/>
              </a:spcBef>
              <a:defRPr/>
            </a:pPr>
            <a:r>
              <a:rPr lang="en-US" sz="1000" b="1" smtClean="0">
                <a:solidFill>
                  <a:srgbClr val="6D6E71"/>
                </a:solidFill>
              </a:rPr>
              <a:t>Disclaimer </a:t>
            </a:r>
          </a:p>
          <a:p>
            <a:pPr algn="just" eaLnBrk="1" hangingPunct="1">
              <a:spcBef>
                <a:spcPts val="600"/>
              </a:spcBef>
              <a:defRPr/>
            </a:pPr>
            <a:r>
              <a:rPr lang="en-US" sz="900" smtClean="0">
                <a:solidFill>
                  <a:srgbClr val="6D6E71"/>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6"/>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0"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362749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pic>
        <p:nvPicPr>
          <p:cNvPr id="3" name="Picture 10" descr="Mahindra 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1966914" y="2718436"/>
            <a:ext cx="5399087" cy="148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415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81"/>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83"/>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7"/>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23" y="1980844"/>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23" y="1980844"/>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image" Target="../media/image1.png"/><Relationship Id="rId2" Type="http://schemas.openxmlformats.org/officeDocument/2006/relationships/slideLayout" Target="../slideLayouts/slideLayout32.xml"/><Relationship Id="rId16" Type="http://schemas.openxmlformats.org/officeDocument/2006/relationships/theme" Target="../theme/theme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image" Target="../media/image1.png"/><Relationship Id="rId2" Type="http://schemas.openxmlformats.org/officeDocument/2006/relationships/slideLayout" Target="../slideLayouts/slideLayout47.xml"/><Relationship Id="rId16" Type="http://schemas.openxmlformats.org/officeDocument/2006/relationships/theme" Target="../theme/theme3.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image" Target="../media/image1.png"/><Relationship Id="rId2" Type="http://schemas.openxmlformats.org/officeDocument/2006/relationships/slideLayout" Target="../slideLayouts/slideLayout62.xml"/><Relationship Id="rId16"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10" y="3"/>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23" y="711206"/>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8" y="1971674"/>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806" y="6613576"/>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6"/>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ltGray">
          <a:xfrm>
            <a:off x="11" y="0"/>
            <a:ext cx="2270125" cy="82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24" y="710572"/>
            <a:ext cx="82121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8" y="1971674"/>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29" name="Slide Number Placeholder 5"/>
          <p:cNvSpPr txBox="1">
            <a:spLocks/>
          </p:cNvSpPr>
          <p:nvPr/>
        </p:nvSpPr>
        <p:spPr bwMode="auto">
          <a:xfrm>
            <a:off x="8821806" y="6614369"/>
            <a:ext cx="157094" cy="153888"/>
          </a:xfrm>
          <a:prstGeom prst="rect">
            <a:avLst/>
          </a:prstGeom>
          <a:noFill/>
          <a:ln>
            <a:noFill/>
          </a:ln>
          <a:extLst/>
        </p:spPr>
        <p:txBody>
          <a:bodyPr wrap="none" lIns="0" tIns="0" rIns="0" bIns="0"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F31FF91C-EE44-4E21-A34C-3320A731EC4B}" type="slidenum">
              <a:rPr lang="en-US" altLang="en-US" sz="1000" smtClean="0">
                <a:solidFill>
                  <a:srgbClr val="6D6E71"/>
                </a:solidFill>
                <a:cs typeface="Arial" pitchFamily="34" charset="0"/>
              </a:rPr>
              <a:pPr algn="r">
                <a:defRPr/>
              </a:pPr>
              <a:t>‹#›</a:t>
            </a:fld>
            <a:endParaRPr lang="en-US" altLang="en-US" sz="1000" smtClean="0">
              <a:solidFill>
                <a:srgbClr val="6D6E71"/>
              </a:solidFill>
              <a:cs typeface="Arial" pitchFamily="34" charset="0"/>
            </a:endParaRPr>
          </a:p>
        </p:txBody>
      </p:sp>
      <p:sp>
        <p:nvSpPr>
          <p:cNvPr id="1030" name="TextBox 20"/>
          <p:cNvSpPr txBox="1">
            <a:spLocks noChangeArrowheads="1"/>
          </p:cNvSpPr>
          <p:nvPr/>
        </p:nvSpPr>
        <p:spPr bwMode="gray">
          <a:xfrm>
            <a:off x="481013" y="6629407"/>
            <a:ext cx="2431756" cy="123111"/>
          </a:xfrm>
          <a:prstGeom prst="rect">
            <a:avLst/>
          </a:prstGeom>
          <a:noFill/>
          <a:ln>
            <a:noFill/>
          </a:ln>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800" smtClean="0">
                <a:solidFill>
                  <a:srgbClr val="6D6E71"/>
                </a:solidFill>
              </a:rPr>
              <a:t>Copyright © 2013 Tech Mahindra. All rights reserved.</a:t>
            </a:r>
          </a:p>
        </p:txBody>
      </p:sp>
    </p:spTree>
    <p:extLst>
      <p:ext uri="{BB962C8B-B14F-4D97-AF65-F5344CB8AC3E}">
        <p14:creationId xmlns:p14="http://schemas.microsoft.com/office/powerpoint/2010/main" val="172312740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sldNum="0" hdr="0" dt="0"/>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290513" indent="-290513" algn="l" rtl="0" eaLnBrk="0" fontAlgn="base" hangingPunct="0">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0" fontAlgn="base" hangingPunct="0">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0" fontAlgn="base" hangingPunct="0">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ltGray">
          <a:xfrm>
            <a:off x="7" y="0"/>
            <a:ext cx="2270125" cy="82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20" y="710570"/>
            <a:ext cx="82121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8" y="1971674"/>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29" name="Slide Number Placeholder 5"/>
          <p:cNvSpPr txBox="1">
            <a:spLocks/>
          </p:cNvSpPr>
          <p:nvPr/>
        </p:nvSpPr>
        <p:spPr bwMode="auto">
          <a:xfrm>
            <a:off x="8821806" y="6614369"/>
            <a:ext cx="157094" cy="153888"/>
          </a:xfrm>
          <a:prstGeom prst="rect">
            <a:avLst/>
          </a:prstGeom>
          <a:noFill/>
          <a:ln>
            <a:noFill/>
          </a:ln>
          <a:extLst/>
        </p:spPr>
        <p:txBody>
          <a:bodyPr wrap="none" lIns="0" tIns="0" rIns="0" bIns="0"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F31FF91C-EE44-4E21-A34C-3320A731EC4B}" type="slidenum">
              <a:rPr lang="en-US" altLang="en-US" sz="1000" smtClean="0">
                <a:solidFill>
                  <a:srgbClr val="6D6E71"/>
                </a:solidFill>
                <a:cs typeface="Arial" pitchFamily="34" charset="0"/>
              </a:rPr>
              <a:pPr algn="r">
                <a:defRPr/>
              </a:pPr>
              <a:t>‹#›</a:t>
            </a:fld>
            <a:endParaRPr lang="en-US" altLang="en-US" sz="1000" smtClean="0">
              <a:solidFill>
                <a:srgbClr val="6D6E71"/>
              </a:solidFill>
              <a:cs typeface="Arial" pitchFamily="34" charset="0"/>
            </a:endParaRPr>
          </a:p>
        </p:txBody>
      </p:sp>
      <p:sp>
        <p:nvSpPr>
          <p:cNvPr id="1030" name="TextBox 20"/>
          <p:cNvSpPr txBox="1">
            <a:spLocks noChangeArrowheads="1"/>
          </p:cNvSpPr>
          <p:nvPr/>
        </p:nvSpPr>
        <p:spPr bwMode="gray">
          <a:xfrm>
            <a:off x="481013" y="6629404"/>
            <a:ext cx="2431756" cy="123111"/>
          </a:xfrm>
          <a:prstGeom prst="rect">
            <a:avLst/>
          </a:prstGeom>
          <a:noFill/>
          <a:ln>
            <a:noFill/>
          </a:ln>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800" smtClean="0">
                <a:solidFill>
                  <a:srgbClr val="6D6E71"/>
                </a:solidFill>
              </a:rPr>
              <a:t>Copyright © 2013 Tech Mahindra. All rights reserved.</a:t>
            </a:r>
          </a:p>
        </p:txBody>
      </p:sp>
    </p:spTree>
    <p:extLst>
      <p:ext uri="{BB962C8B-B14F-4D97-AF65-F5344CB8AC3E}">
        <p14:creationId xmlns:p14="http://schemas.microsoft.com/office/powerpoint/2010/main" val="29613518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Lst>
  <p:hf sldNum="0" hdr="0" dt="0"/>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290513" indent="-290513" algn="l" rtl="0" eaLnBrk="0" fontAlgn="base" hangingPunct="0">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0" fontAlgn="base" hangingPunct="0">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0" fontAlgn="base" hangingPunct="0">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ltGray">
          <a:xfrm>
            <a:off x="1" y="0"/>
            <a:ext cx="2270125" cy="82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14" y="710566"/>
            <a:ext cx="82121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4" y="1971676"/>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29" name="Slide Number Placeholder 5"/>
          <p:cNvSpPr txBox="1">
            <a:spLocks/>
          </p:cNvSpPr>
          <p:nvPr/>
        </p:nvSpPr>
        <p:spPr bwMode="auto">
          <a:xfrm>
            <a:off x="8821806" y="6614369"/>
            <a:ext cx="157094" cy="153888"/>
          </a:xfrm>
          <a:prstGeom prst="rect">
            <a:avLst/>
          </a:prstGeom>
          <a:noFill/>
          <a:ln>
            <a:noFill/>
          </a:ln>
          <a:extLst/>
        </p:spPr>
        <p:txBody>
          <a:bodyPr wrap="none" lIns="0" tIns="0" rIns="0" bIns="0"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F31FF91C-EE44-4E21-A34C-3320A731EC4B}" type="slidenum">
              <a:rPr lang="en-US" altLang="en-US" sz="1000" smtClean="0">
                <a:solidFill>
                  <a:srgbClr val="6D6E71"/>
                </a:solidFill>
                <a:cs typeface="Arial" pitchFamily="34" charset="0"/>
              </a:rPr>
              <a:pPr algn="r">
                <a:defRPr/>
              </a:pPr>
              <a:t>‹#›</a:t>
            </a:fld>
            <a:endParaRPr lang="en-US" altLang="en-US" sz="1000" smtClean="0">
              <a:solidFill>
                <a:srgbClr val="6D6E71"/>
              </a:solidFill>
              <a:cs typeface="Arial" pitchFamily="34" charset="0"/>
            </a:endParaRPr>
          </a:p>
        </p:txBody>
      </p:sp>
      <p:sp>
        <p:nvSpPr>
          <p:cNvPr id="1030" name="TextBox 20"/>
          <p:cNvSpPr txBox="1">
            <a:spLocks noChangeArrowheads="1"/>
          </p:cNvSpPr>
          <p:nvPr/>
        </p:nvSpPr>
        <p:spPr bwMode="gray">
          <a:xfrm>
            <a:off x="481013" y="6629401"/>
            <a:ext cx="2431756" cy="123111"/>
          </a:xfrm>
          <a:prstGeom prst="rect">
            <a:avLst/>
          </a:prstGeom>
          <a:noFill/>
          <a:ln>
            <a:noFill/>
          </a:ln>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800" smtClean="0">
                <a:solidFill>
                  <a:srgbClr val="6D6E71"/>
                </a:solidFill>
              </a:rPr>
              <a:t>Copyright © 2013 Tech Mahindra. All rights reserved.</a:t>
            </a:r>
          </a:p>
        </p:txBody>
      </p:sp>
    </p:spTree>
    <p:extLst>
      <p:ext uri="{BB962C8B-B14F-4D97-AF65-F5344CB8AC3E}">
        <p14:creationId xmlns:p14="http://schemas.microsoft.com/office/powerpoint/2010/main" val="2024128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Lst>
  <p:hf sldNum="0" hdr="0" dt="0"/>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290513" indent="-290513" algn="l" rtl="0" eaLnBrk="0" fontAlgn="base" hangingPunct="0">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0" fontAlgn="base" hangingPunct="0">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0" fontAlgn="base" hangingPunct="0">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maven.apache.org/download.cgi"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558143"/>
            <a:ext cx="5511800" cy="369332"/>
          </a:xfrm>
        </p:spPr>
        <p:txBody>
          <a:bodyPr>
            <a:spAutoFit/>
          </a:bodyPr>
          <a:lstStyle/>
          <a:p>
            <a:r>
              <a:rPr sz="2400" dirty="0" smtClean="0">
                <a:latin typeface="Arial" charset="0"/>
                <a:cs typeface="Arial" charset="0"/>
              </a:rPr>
              <a:t>2016</a:t>
            </a:r>
          </a:p>
        </p:txBody>
      </p:sp>
      <p:sp>
        <p:nvSpPr>
          <p:cNvPr id="11267" name="Title 2"/>
          <p:cNvSpPr>
            <a:spLocks noGrp="1"/>
          </p:cNvSpPr>
          <p:nvPr>
            <p:ph type="title"/>
          </p:nvPr>
        </p:nvSpPr>
        <p:spPr>
          <a:xfrm>
            <a:off x="1517650" y="2805114"/>
            <a:ext cx="6680200" cy="615553"/>
          </a:xfrm>
        </p:spPr>
        <p:txBody>
          <a:bodyPr/>
          <a:lstStyle/>
          <a:p>
            <a:r>
              <a:rPr dirty="0" smtClean="0">
                <a:solidFill>
                  <a:srgbClr val="E31837"/>
                </a:solidFill>
                <a:latin typeface="Arial" charset="0"/>
                <a:cs typeface="Arial" charset="0"/>
              </a:rPr>
              <a:t>Tech Mahindra</a:t>
            </a:r>
            <a:endParaRPr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Maven goals</a:t>
            </a:r>
            <a:endParaRPr lang="en-US" dirty="0"/>
          </a:p>
        </p:txBody>
      </p:sp>
      <p:sp>
        <p:nvSpPr>
          <p:cNvPr id="3" name="Text Placeholder 2"/>
          <p:cNvSpPr>
            <a:spLocks noGrp="1"/>
          </p:cNvSpPr>
          <p:nvPr>
            <p:ph type="body" sz="quarter" idx="10"/>
          </p:nvPr>
        </p:nvSpPr>
        <p:spPr>
          <a:xfrm>
            <a:off x="481012" y="1416682"/>
            <a:ext cx="8224838" cy="2769989"/>
          </a:xfrm>
        </p:spPr>
        <p:txBody>
          <a:bodyPr/>
          <a:lstStyle/>
          <a:p>
            <a:pPr fontAlgn="auto">
              <a:buFont typeface="Arial" pitchFamily="34" charset="0"/>
              <a:buChar char="•"/>
              <a:defRPr/>
            </a:pPr>
            <a:r>
              <a:rPr lang="en-US" dirty="0">
                <a:solidFill>
                  <a:schemeClr val="bg1"/>
                </a:solidFill>
              </a:rPr>
              <a:t>To invoke a Maven build you set a lifecycle “goal”</a:t>
            </a:r>
          </a:p>
          <a:p>
            <a:pPr fontAlgn="auto">
              <a:buFont typeface="Arial" pitchFamily="34" charset="0"/>
              <a:buChar char="•"/>
              <a:defRPr/>
            </a:pPr>
            <a:r>
              <a:rPr lang="en-US" dirty="0" err="1">
                <a:solidFill>
                  <a:schemeClr val="bg1"/>
                </a:solidFill>
              </a:rPr>
              <a:t>mvn</a:t>
            </a:r>
            <a:r>
              <a:rPr lang="en-US" dirty="0">
                <a:solidFill>
                  <a:schemeClr val="bg1"/>
                </a:solidFill>
              </a:rPr>
              <a:t> </a:t>
            </a:r>
            <a:r>
              <a:rPr lang="en-US" dirty="0" smtClean="0">
                <a:solidFill>
                  <a:schemeClr val="bg1"/>
                </a:solidFill>
              </a:rPr>
              <a:t>install</a:t>
            </a:r>
          </a:p>
          <a:p>
            <a:pPr marL="0" indent="0" fontAlgn="auto">
              <a:buNone/>
              <a:defRPr/>
            </a:pPr>
            <a:r>
              <a:rPr lang="en-US" dirty="0">
                <a:solidFill>
                  <a:schemeClr val="bg1"/>
                </a:solidFill>
              </a:rPr>
              <a:t>	</a:t>
            </a:r>
            <a:r>
              <a:rPr lang="en-US" dirty="0" smtClean="0">
                <a:solidFill>
                  <a:schemeClr val="bg1"/>
                </a:solidFill>
              </a:rPr>
              <a:t>Invokes </a:t>
            </a:r>
            <a:r>
              <a:rPr lang="en-US" dirty="0">
                <a:solidFill>
                  <a:schemeClr val="bg1"/>
                </a:solidFill>
              </a:rPr>
              <a:t>generate* and compile, test, package, integration-test, install</a:t>
            </a:r>
          </a:p>
          <a:p>
            <a:pPr fontAlgn="auto">
              <a:buFont typeface="Arial" pitchFamily="34" charset="0"/>
              <a:buChar char="•"/>
              <a:defRPr/>
            </a:pPr>
            <a:r>
              <a:rPr lang="en-US" dirty="0" err="1">
                <a:solidFill>
                  <a:schemeClr val="bg1"/>
                </a:solidFill>
              </a:rPr>
              <a:t>mvn</a:t>
            </a:r>
            <a:r>
              <a:rPr lang="en-US" dirty="0">
                <a:solidFill>
                  <a:schemeClr val="bg1"/>
                </a:solidFill>
              </a:rPr>
              <a:t> clean </a:t>
            </a:r>
            <a:endParaRPr lang="en-US" dirty="0" smtClean="0">
              <a:solidFill>
                <a:schemeClr val="bg1"/>
              </a:solidFill>
            </a:endParaRPr>
          </a:p>
          <a:p>
            <a:pPr marL="0" lvl="1" indent="0" fontAlgn="auto">
              <a:buNone/>
              <a:defRPr/>
            </a:pPr>
            <a:r>
              <a:rPr lang="en-US" dirty="0">
                <a:solidFill>
                  <a:schemeClr val="bg1"/>
                </a:solidFill>
              </a:rPr>
              <a:t>	</a:t>
            </a:r>
            <a:r>
              <a:rPr lang="en-US" dirty="0" smtClean="0">
                <a:solidFill>
                  <a:schemeClr val="bg1"/>
                </a:solidFill>
              </a:rPr>
              <a:t>Invokes </a:t>
            </a:r>
            <a:r>
              <a:rPr lang="en-US" dirty="0">
                <a:solidFill>
                  <a:schemeClr val="bg1"/>
                </a:solidFill>
              </a:rPr>
              <a:t>just clean</a:t>
            </a:r>
          </a:p>
          <a:p>
            <a:pPr fontAlgn="auto">
              <a:buFont typeface="Arial" pitchFamily="34" charset="0"/>
              <a:buChar char="•"/>
              <a:defRPr/>
            </a:pPr>
            <a:r>
              <a:rPr lang="en-US" dirty="0" err="1">
                <a:solidFill>
                  <a:schemeClr val="bg1"/>
                </a:solidFill>
              </a:rPr>
              <a:t>mvn</a:t>
            </a:r>
            <a:r>
              <a:rPr lang="en-US" dirty="0">
                <a:solidFill>
                  <a:schemeClr val="bg1"/>
                </a:solidFill>
              </a:rPr>
              <a:t> clean compile</a:t>
            </a:r>
          </a:p>
          <a:p>
            <a:pPr marL="0" lvl="1" indent="0" fontAlgn="auto">
              <a:buNone/>
              <a:defRPr/>
            </a:pPr>
            <a:r>
              <a:rPr lang="en-US" dirty="0" smtClean="0">
                <a:solidFill>
                  <a:schemeClr val="bg1"/>
                </a:solidFill>
              </a:rPr>
              <a:t>	Clean </a:t>
            </a:r>
            <a:r>
              <a:rPr lang="en-US" dirty="0">
                <a:solidFill>
                  <a:schemeClr val="bg1"/>
                </a:solidFill>
              </a:rPr>
              <a:t>old builds and execute generate*, compile</a:t>
            </a:r>
          </a:p>
          <a:p>
            <a:pPr fontAlgn="auto">
              <a:buFont typeface="Arial" pitchFamily="34" charset="0"/>
              <a:buChar char="•"/>
              <a:defRPr/>
            </a:pPr>
            <a:r>
              <a:rPr lang="en-US" dirty="0" err="1" smtClean="0">
                <a:solidFill>
                  <a:schemeClr val="bg1"/>
                </a:solidFill>
              </a:rPr>
              <a:t>mvn</a:t>
            </a:r>
            <a:r>
              <a:rPr lang="en-US" dirty="0" smtClean="0">
                <a:solidFill>
                  <a:schemeClr val="bg1"/>
                </a:solidFill>
              </a:rPr>
              <a:t> </a:t>
            </a:r>
            <a:r>
              <a:rPr lang="en-US" dirty="0">
                <a:solidFill>
                  <a:schemeClr val="bg1"/>
                </a:solidFill>
              </a:rPr>
              <a:t>test clean</a:t>
            </a:r>
          </a:p>
          <a:p>
            <a:pPr marL="0" lvl="1" indent="0" fontAlgn="auto">
              <a:buNone/>
              <a:defRPr/>
            </a:pPr>
            <a:r>
              <a:rPr lang="en-US" dirty="0" smtClean="0">
                <a:solidFill>
                  <a:schemeClr val="bg1"/>
                </a:solidFill>
              </a:rPr>
              <a:t>	Invokes </a:t>
            </a:r>
            <a:r>
              <a:rPr lang="en-US" dirty="0">
                <a:solidFill>
                  <a:schemeClr val="bg1"/>
                </a:solidFill>
              </a:rPr>
              <a:t>generate*, compile, test then cleans</a:t>
            </a:r>
          </a:p>
          <a:p>
            <a:endParaRPr lang="en-US" dirty="0"/>
          </a:p>
        </p:txBody>
      </p:sp>
    </p:spTree>
    <p:extLst>
      <p:ext uri="{BB962C8B-B14F-4D97-AF65-F5344CB8AC3E}">
        <p14:creationId xmlns:p14="http://schemas.microsoft.com/office/powerpoint/2010/main" val="223993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Management</a:t>
            </a:r>
            <a:endParaRPr lang="en-US" dirty="0"/>
          </a:p>
        </p:txBody>
      </p:sp>
      <p:sp>
        <p:nvSpPr>
          <p:cNvPr id="3" name="Text Placeholder 2"/>
          <p:cNvSpPr>
            <a:spLocks noGrp="1"/>
          </p:cNvSpPr>
          <p:nvPr>
            <p:ph type="body" sz="quarter" idx="10"/>
          </p:nvPr>
        </p:nvSpPr>
        <p:spPr>
          <a:xfrm>
            <a:off x="463650" y="1800097"/>
            <a:ext cx="4261029" cy="3877985"/>
          </a:xfrm>
        </p:spPr>
        <p:txBody>
          <a:bodyPr/>
          <a:lstStyle/>
          <a:p>
            <a:r>
              <a:rPr lang="en-US" dirty="0">
                <a:solidFill>
                  <a:schemeClr val="bg1"/>
                </a:solidFill>
              </a:rPr>
              <a:t>Dependencies consist </a:t>
            </a:r>
            <a:r>
              <a:rPr lang="en-US" dirty="0" smtClean="0">
                <a:solidFill>
                  <a:schemeClr val="bg1"/>
                </a:solidFill>
              </a:rPr>
              <a:t>of: GAV</a:t>
            </a:r>
            <a:endParaRPr lang="en-US" dirty="0">
              <a:solidFill>
                <a:schemeClr val="bg1"/>
              </a:solidFill>
            </a:endParaRPr>
          </a:p>
          <a:p>
            <a:pPr lvl="1"/>
            <a:r>
              <a:rPr lang="en-US" dirty="0">
                <a:solidFill>
                  <a:schemeClr val="bg1"/>
                </a:solidFill>
              </a:rPr>
              <a:t>Scope: compile, test, provided (default=compile</a:t>
            </a:r>
            <a:r>
              <a:rPr lang="en-US" dirty="0" smtClean="0">
                <a:solidFill>
                  <a:schemeClr val="bg1"/>
                </a:solidFill>
              </a:rPr>
              <a:t>)</a:t>
            </a:r>
          </a:p>
          <a:p>
            <a:r>
              <a:rPr lang="fr-FR" dirty="0" smtClean="0">
                <a:solidFill>
                  <a:schemeClr val="bg1"/>
                </a:solidFill>
              </a:rPr>
              <a:t>Transitive </a:t>
            </a:r>
            <a:r>
              <a:rPr lang="fr-FR" dirty="0" err="1">
                <a:solidFill>
                  <a:schemeClr val="bg1"/>
                </a:solidFill>
              </a:rPr>
              <a:t>dependencies</a:t>
            </a:r>
            <a:endParaRPr lang="fr-FR" dirty="0">
              <a:solidFill>
                <a:schemeClr val="bg1"/>
              </a:solidFill>
            </a:endParaRPr>
          </a:p>
          <a:p>
            <a:pPr lvl="2">
              <a:buFont typeface="Arial" pitchFamily="34" charset="0"/>
              <a:buChar char="•"/>
            </a:pPr>
            <a:r>
              <a:rPr lang="fr-FR" dirty="0" err="1" smtClean="0">
                <a:solidFill>
                  <a:schemeClr val="bg1"/>
                </a:solidFill>
                <a:latin typeface="Arial" pitchFamily="34" charset="0"/>
              </a:rPr>
              <a:t>Possibility</a:t>
            </a:r>
            <a:r>
              <a:rPr lang="fr-FR" dirty="0" smtClean="0">
                <a:solidFill>
                  <a:schemeClr val="bg1"/>
                </a:solidFill>
                <a:latin typeface="Arial" pitchFamily="34" charset="0"/>
              </a:rPr>
              <a:t> to </a:t>
            </a:r>
            <a:r>
              <a:rPr lang="fr-FR" dirty="0" err="1" smtClean="0">
                <a:solidFill>
                  <a:schemeClr val="bg1"/>
                </a:solidFill>
                <a:latin typeface="Arial" pitchFamily="34" charset="0"/>
              </a:rPr>
              <a:t>exclude</a:t>
            </a:r>
            <a:r>
              <a:rPr lang="fr-FR" dirty="0" smtClean="0">
                <a:solidFill>
                  <a:schemeClr val="bg1"/>
                </a:solidFill>
                <a:latin typeface="Arial" pitchFamily="34" charset="0"/>
              </a:rPr>
              <a:t> </a:t>
            </a:r>
            <a:r>
              <a:rPr lang="fr-FR" dirty="0" err="1" smtClean="0">
                <a:solidFill>
                  <a:schemeClr val="bg1"/>
                </a:solidFill>
                <a:latin typeface="Arial" pitchFamily="34" charset="0"/>
              </a:rPr>
              <a:t>some</a:t>
            </a:r>
            <a:r>
              <a:rPr lang="fr-FR" dirty="0" smtClean="0">
                <a:solidFill>
                  <a:schemeClr val="bg1"/>
                </a:solidFill>
                <a:latin typeface="Arial" pitchFamily="34" charset="0"/>
              </a:rPr>
              <a:t> </a:t>
            </a:r>
            <a:r>
              <a:rPr lang="fr-FR" dirty="0" err="1" smtClean="0">
                <a:solidFill>
                  <a:schemeClr val="bg1"/>
                </a:solidFill>
                <a:latin typeface="Arial" pitchFamily="34" charset="0"/>
              </a:rPr>
              <a:t>dependencies</a:t>
            </a:r>
            <a:endParaRPr lang="fr-FR" dirty="0">
              <a:solidFill>
                <a:schemeClr val="bg1"/>
              </a:solidFill>
            </a:endParaRPr>
          </a:p>
          <a:p>
            <a:pPr lvl="2">
              <a:buFont typeface="Arial" pitchFamily="34" charset="0"/>
              <a:buChar char="•"/>
            </a:pPr>
            <a:r>
              <a:rPr lang="fr-FR" dirty="0" err="1" smtClean="0">
                <a:solidFill>
                  <a:schemeClr val="bg1"/>
                </a:solidFill>
                <a:latin typeface="Arial" pitchFamily="34" charset="0"/>
              </a:rPr>
              <a:t>Need</a:t>
            </a:r>
            <a:r>
              <a:rPr lang="fr-FR" dirty="0" smtClean="0">
                <a:solidFill>
                  <a:schemeClr val="bg1"/>
                </a:solidFill>
                <a:latin typeface="Arial" pitchFamily="34" charset="0"/>
              </a:rPr>
              <a:t> good </a:t>
            </a:r>
            <a:r>
              <a:rPr lang="fr-FR" dirty="0" err="1" smtClean="0">
                <a:solidFill>
                  <a:schemeClr val="bg1"/>
                </a:solidFill>
                <a:latin typeface="Arial" pitchFamily="34" charset="0"/>
              </a:rPr>
              <a:t>metadata</a:t>
            </a:r>
            <a:endParaRPr lang="fr-FR" dirty="0">
              <a:solidFill>
                <a:schemeClr val="bg1"/>
              </a:solidFill>
            </a:endParaRPr>
          </a:p>
          <a:p>
            <a:pPr lvl="2">
              <a:buFont typeface="Arial" pitchFamily="34" charset="0"/>
              <a:buChar char="•"/>
            </a:pPr>
            <a:r>
              <a:rPr lang="fr-FR" dirty="0" err="1" smtClean="0">
                <a:solidFill>
                  <a:schemeClr val="bg1"/>
                </a:solidFill>
                <a:latin typeface="Arial" pitchFamily="34" charset="0"/>
              </a:rPr>
              <a:t>Ideally</a:t>
            </a:r>
            <a:r>
              <a:rPr lang="fr-FR" dirty="0" smtClean="0">
                <a:solidFill>
                  <a:schemeClr val="bg1"/>
                </a:solidFill>
                <a:latin typeface="Arial" pitchFamily="34" charset="0"/>
              </a:rPr>
              <a:t> </a:t>
            </a:r>
            <a:r>
              <a:rPr lang="fr-FR" dirty="0" err="1" smtClean="0">
                <a:solidFill>
                  <a:schemeClr val="bg1"/>
                </a:solidFill>
                <a:latin typeface="Arial" pitchFamily="34" charset="0"/>
              </a:rPr>
              <a:t>projects</a:t>
            </a:r>
            <a:r>
              <a:rPr lang="fr-FR" dirty="0" smtClean="0">
                <a:solidFill>
                  <a:schemeClr val="bg1"/>
                </a:solidFill>
                <a:latin typeface="Arial" pitchFamily="34" charset="0"/>
              </a:rPr>
              <a:t> </a:t>
            </a:r>
            <a:r>
              <a:rPr lang="fr-FR" dirty="0" err="1" smtClean="0">
                <a:solidFill>
                  <a:schemeClr val="bg1"/>
                </a:solidFill>
                <a:latin typeface="Arial" pitchFamily="34" charset="0"/>
              </a:rPr>
              <a:t>should</a:t>
            </a:r>
            <a:r>
              <a:rPr lang="fr-FR" dirty="0" smtClean="0">
                <a:solidFill>
                  <a:schemeClr val="bg1"/>
                </a:solidFill>
                <a:latin typeface="Arial" pitchFamily="34" charset="0"/>
              </a:rPr>
              <a:t> </a:t>
            </a:r>
            <a:r>
              <a:rPr lang="fr-FR" dirty="0" err="1" smtClean="0">
                <a:solidFill>
                  <a:schemeClr val="bg1"/>
                </a:solidFill>
                <a:latin typeface="Arial" pitchFamily="34" charset="0"/>
              </a:rPr>
              <a:t>be</a:t>
            </a:r>
            <a:r>
              <a:rPr lang="fr-FR" dirty="0" smtClean="0">
                <a:solidFill>
                  <a:schemeClr val="bg1"/>
                </a:solidFill>
                <a:latin typeface="Arial" pitchFamily="34" charset="0"/>
              </a:rPr>
              <a:t> split</a:t>
            </a:r>
          </a:p>
          <a:p>
            <a:r>
              <a:rPr lang="fr-FR" dirty="0" smtClean="0">
                <a:solidFill>
                  <a:schemeClr val="bg1"/>
                </a:solidFill>
              </a:rPr>
              <a:t>SNAPSHOT </a:t>
            </a:r>
            <a:r>
              <a:rPr lang="fr-FR" dirty="0">
                <a:solidFill>
                  <a:schemeClr val="bg1"/>
                </a:solidFill>
              </a:rPr>
              <a:t>handling</a:t>
            </a:r>
          </a:p>
          <a:p>
            <a:pPr lvl="2">
              <a:buFont typeface="Arial" pitchFamily="34" charset="0"/>
              <a:buChar char="•"/>
            </a:pPr>
            <a:r>
              <a:rPr lang="fr-FR" dirty="0" smtClean="0">
                <a:solidFill>
                  <a:schemeClr val="bg1"/>
                </a:solidFill>
                <a:latin typeface="Arial" pitchFamily="34" charset="0"/>
              </a:rPr>
              <a:t> </a:t>
            </a:r>
            <a:r>
              <a:rPr lang="fr-FR" dirty="0" err="1" smtClean="0">
                <a:solidFill>
                  <a:schemeClr val="bg1"/>
                </a:solidFill>
                <a:latin typeface="Arial" pitchFamily="34" charset="0"/>
              </a:rPr>
              <a:t>Always</a:t>
            </a:r>
            <a:r>
              <a:rPr lang="fr-FR" dirty="0" smtClean="0">
                <a:solidFill>
                  <a:schemeClr val="bg1"/>
                </a:solidFill>
                <a:latin typeface="Arial" pitchFamily="34" charset="0"/>
              </a:rPr>
              <a:t> </a:t>
            </a:r>
            <a:r>
              <a:rPr lang="fr-FR" dirty="0" err="1">
                <a:solidFill>
                  <a:schemeClr val="bg1"/>
                </a:solidFill>
                <a:latin typeface="Arial" pitchFamily="34" charset="0"/>
              </a:rPr>
              <a:t>get</a:t>
            </a:r>
            <a:r>
              <a:rPr lang="fr-FR" dirty="0">
                <a:solidFill>
                  <a:schemeClr val="bg1"/>
                </a:solidFill>
                <a:latin typeface="Arial" pitchFamily="34" charset="0"/>
              </a:rPr>
              <a:t> </a:t>
            </a:r>
            <a:r>
              <a:rPr lang="fr-FR" dirty="0" err="1">
                <a:solidFill>
                  <a:schemeClr val="bg1"/>
                </a:solidFill>
                <a:latin typeface="Arial" pitchFamily="34" charset="0"/>
              </a:rPr>
              <a:t>latest</a:t>
            </a:r>
            <a:endParaRPr lang="fr-FR" dirty="0">
              <a:solidFill>
                <a:schemeClr val="bg1"/>
              </a:solidFill>
              <a:latin typeface="Arial" pitchFamily="34" charset="0"/>
            </a:endParaRPr>
          </a:p>
          <a:p>
            <a:r>
              <a:rPr lang="fr-FR" dirty="0" err="1">
                <a:solidFill>
                  <a:schemeClr val="bg1"/>
                </a:solidFill>
              </a:rPr>
              <a:t>Automatic</a:t>
            </a:r>
            <a:r>
              <a:rPr lang="fr-FR" dirty="0">
                <a:solidFill>
                  <a:schemeClr val="bg1"/>
                </a:solidFill>
              </a:rPr>
              <a:t> </a:t>
            </a:r>
            <a:r>
              <a:rPr lang="fr-FR" dirty="0" err="1">
                <a:solidFill>
                  <a:schemeClr val="bg1"/>
                </a:solidFill>
              </a:rPr>
              <a:t>dependency</a:t>
            </a:r>
            <a:r>
              <a:rPr lang="fr-FR" dirty="0">
                <a:solidFill>
                  <a:schemeClr val="bg1"/>
                </a:solidFill>
              </a:rPr>
              <a:t> updates</a:t>
            </a:r>
          </a:p>
          <a:p>
            <a:pPr marL="0" lvl="1" indent="0">
              <a:buNone/>
            </a:pPr>
            <a:r>
              <a:rPr lang="fr-FR" smtClean="0">
                <a:solidFill>
                  <a:schemeClr val="bg1"/>
                </a:solidFill>
                <a:latin typeface="Arial" pitchFamily="34" charset="0"/>
              </a:rPr>
              <a:t>	By </a:t>
            </a:r>
            <a:r>
              <a:rPr lang="fr-FR" dirty="0">
                <a:solidFill>
                  <a:schemeClr val="bg1"/>
                </a:solidFill>
                <a:latin typeface="Arial" pitchFamily="34" charset="0"/>
              </a:rPr>
              <a:t>default </a:t>
            </a:r>
            <a:r>
              <a:rPr lang="fr-FR" dirty="0" err="1">
                <a:solidFill>
                  <a:schemeClr val="bg1"/>
                </a:solidFill>
                <a:latin typeface="Arial" pitchFamily="34" charset="0"/>
              </a:rPr>
              <a:t>every</a:t>
            </a:r>
            <a:r>
              <a:rPr lang="fr-FR" dirty="0">
                <a:solidFill>
                  <a:schemeClr val="bg1"/>
                </a:solidFill>
                <a:latin typeface="Arial" pitchFamily="34" charset="0"/>
              </a:rPr>
              <a:t> </a:t>
            </a:r>
            <a:r>
              <a:rPr lang="fr-FR" dirty="0" err="1">
                <a:solidFill>
                  <a:schemeClr val="bg1"/>
                </a:solidFill>
                <a:latin typeface="Arial" pitchFamily="34" charset="0"/>
              </a:rPr>
              <a:t>day</a:t>
            </a:r>
            <a:endParaRPr lang="fr-FR" dirty="0">
              <a:solidFill>
                <a:schemeClr val="bg1"/>
              </a:solidFill>
              <a:latin typeface="Arial" pitchFamily="34" charset="0"/>
            </a:endParaRPr>
          </a:p>
          <a:p>
            <a:pPr lvl="1"/>
            <a:endParaRPr lang="en-US" dirty="0">
              <a:solidFill>
                <a:schemeClr val="bg1"/>
              </a:solidFill>
              <a:latin typeface="Arial" pitchFamily="34" charset="0"/>
            </a:endParaRPr>
          </a:p>
          <a:p>
            <a:pPr marL="0" indent="0">
              <a:buNone/>
            </a:pPr>
            <a:endParaRPr lang="en-US" dirty="0">
              <a:solidFill>
                <a:schemeClr val="bg1"/>
              </a:solidFill>
            </a:endParaRPr>
          </a:p>
        </p:txBody>
      </p:sp>
      <p:sp>
        <p:nvSpPr>
          <p:cNvPr id="4" name="Text Placeholder 3"/>
          <p:cNvSpPr>
            <a:spLocks noGrp="1"/>
          </p:cNvSpPr>
          <p:nvPr>
            <p:ph type="body" sz="quarter" idx="13"/>
          </p:nvPr>
        </p:nvSpPr>
        <p:spPr>
          <a:xfrm>
            <a:off x="481012" y="1270452"/>
            <a:ext cx="8224838" cy="553998"/>
          </a:xfrm>
        </p:spPr>
        <p:txBody>
          <a:bodyPr/>
          <a:lstStyle/>
          <a:p>
            <a:r>
              <a:rPr lang="fr-FR" dirty="0" err="1"/>
              <a:t>Maven</a:t>
            </a:r>
            <a:r>
              <a:rPr lang="fr-FR" dirty="0"/>
              <a:t> uses </a:t>
            </a:r>
            <a:r>
              <a:rPr lang="fr-FR" dirty="0" err="1"/>
              <a:t>binary</a:t>
            </a:r>
            <a:r>
              <a:rPr lang="fr-FR" dirty="0"/>
              <a:t> </a:t>
            </a:r>
            <a:r>
              <a:rPr lang="fr-FR" dirty="0" err="1"/>
              <a:t>dependencies</a:t>
            </a: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669" y="1800097"/>
            <a:ext cx="3981450"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7444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repositories</a:t>
            </a:r>
            <a:endParaRPr lang="en-US" dirty="0"/>
          </a:p>
        </p:txBody>
      </p:sp>
      <p:sp>
        <p:nvSpPr>
          <p:cNvPr id="3" name="Text Placeholder 2"/>
          <p:cNvSpPr>
            <a:spLocks noGrp="1"/>
          </p:cNvSpPr>
          <p:nvPr>
            <p:ph type="body" sz="quarter" idx="10"/>
          </p:nvPr>
        </p:nvSpPr>
        <p:spPr>
          <a:xfrm>
            <a:off x="481012" y="1971682"/>
            <a:ext cx="8224838" cy="2215991"/>
          </a:xfrm>
        </p:spPr>
        <p:txBody>
          <a:bodyPr/>
          <a:lstStyle/>
          <a:p>
            <a:pPr>
              <a:defRPr/>
            </a:pPr>
            <a:r>
              <a:rPr lang="en-US" dirty="0">
                <a:solidFill>
                  <a:schemeClr val="bg1"/>
                </a:solidFill>
              </a:rPr>
              <a:t>Maven repository is a place i.e. directory where all the project jars, library jar, plugins or any other project specific artifacts are stored and can be used by Maven easily. </a:t>
            </a:r>
          </a:p>
          <a:p>
            <a:pPr>
              <a:defRPr/>
            </a:pPr>
            <a:r>
              <a:rPr lang="en-US" dirty="0">
                <a:solidFill>
                  <a:schemeClr val="bg1"/>
                </a:solidFill>
              </a:rPr>
              <a:t>Maven repository are of three types </a:t>
            </a:r>
          </a:p>
          <a:p>
            <a:pPr lvl="2">
              <a:buFont typeface="Wingdings" pitchFamily="2" charset="2"/>
              <a:buChar char="ü"/>
              <a:defRPr/>
            </a:pPr>
            <a:r>
              <a:rPr lang="en-US" dirty="0">
                <a:solidFill>
                  <a:schemeClr val="bg1"/>
                </a:solidFill>
              </a:rPr>
              <a:t>Local </a:t>
            </a:r>
          </a:p>
          <a:p>
            <a:pPr lvl="2">
              <a:buFont typeface="Wingdings" pitchFamily="2" charset="2"/>
              <a:buChar char="ü"/>
              <a:defRPr/>
            </a:pPr>
            <a:r>
              <a:rPr lang="en-US" dirty="0">
                <a:solidFill>
                  <a:schemeClr val="bg1"/>
                </a:solidFill>
              </a:rPr>
              <a:t>Central </a:t>
            </a:r>
          </a:p>
          <a:p>
            <a:pPr lvl="2">
              <a:buFont typeface="Wingdings" pitchFamily="2" charset="2"/>
              <a:buChar char="ü"/>
              <a:defRPr/>
            </a:pPr>
            <a:r>
              <a:rPr lang="en-US" dirty="0">
                <a:solidFill>
                  <a:schemeClr val="bg1"/>
                </a:solidFill>
              </a:rPr>
              <a:t>Remote </a:t>
            </a:r>
          </a:p>
          <a:p>
            <a:endParaRPr lang="en-US" dirty="0"/>
          </a:p>
        </p:txBody>
      </p:sp>
    </p:spTree>
    <p:extLst>
      <p:ext uri="{BB962C8B-B14F-4D97-AF65-F5344CB8AC3E}">
        <p14:creationId xmlns:p14="http://schemas.microsoft.com/office/powerpoint/2010/main" val="3024935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81026" y="720098"/>
            <a:ext cx="8224837" cy="492443"/>
          </a:xfrm>
          <a:ln/>
        </p:spPr>
        <p:txBody>
          <a:bodyPr/>
          <a:lstStyle/>
          <a:p>
            <a:r>
              <a:rPr dirty="0" smtClean="0">
                <a:latin typeface="Arial" charset="0"/>
                <a:cs typeface="Arial" charset="0"/>
              </a:rPr>
              <a:t>Local</a:t>
            </a:r>
            <a:r>
              <a:rPr dirty="0">
                <a:latin typeface="Arial" charset="0"/>
                <a:cs typeface="Arial" charset="0"/>
              </a:rPr>
              <a:t> </a:t>
            </a:r>
            <a:r>
              <a:rPr dirty="0" smtClean="0">
                <a:latin typeface="Arial" charset="0"/>
                <a:cs typeface="Arial" charset="0"/>
              </a:rPr>
              <a:t>Repository</a:t>
            </a:r>
          </a:p>
        </p:txBody>
      </p:sp>
      <p:sp>
        <p:nvSpPr>
          <p:cNvPr id="20483" name="Text Placeholder 2"/>
          <p:cNvSpPr>
            <a:spLocks noGrp="1"/>
          </p:cNvSpPr>
          <p:nvPr>
            <p:ph type="body" sz="quarter" idx="10"/>
          </p:nvPr>
        </p:nvSpPr>
        <p:spPr>
          <a:xfrm>
            <a:off x="481026" y="1442434"/>
            <a:ext cx="8224837" cy="2468234"/>
          </a:xfrm>
        </p:spPr>
        <p:txBody>
          <a:bodyPr/>
          <a:lstStyle/>
          <a:p>
            <a:pPr>
              <a:spcBef>
                <a:spcPct val="0"/>
              </a:spcBef>
              <a:spcAft>
                <a:spcPct val="0"/>
              </a:spcAft>
            </a:pPr>
            <a:r>
              <a:rPr>
                <a:latin typeface="Arial" charset="0"/>
                <a:cs typeface="Arial" charset="0"/>
              </a:rPr>
              <a:t>Maven local repository is a folder location on your machine. It gets created when you run any maven command for the first time. </a:t>
            </a:r>
          </a:p>
          <a:p>
            <a:pPr>
              <a:spcBef>
                <a:spcPct val="0"/>
              </a:spcBef>
              <a:spcAft>
                <a:spcPct val="0"/>
              </a:spcAft>
            </a:pPr>
            <a:r>
              <a:rPr>
                <a:latin typeface="Arial" charset="0"/>
                <a:cs typeface="Arial" charset="0"/>
              </a:rPr>
              <a:t>Maven local repository keeps your project's all dependencies (library jars, plugin jars etc). When you run a Maven build, then Maven automatically downloads all the dependency jars into the local repository. It helps to avoid references to dependencies stored on remote machine every time a project is build. </a:t>
            </a:r>
          </a:p>
        </p:txBody>
      </p:sp>
    </p:spTree>
    <p:extLst>
      <p:ext uri="{BB962C8B-B14F-4D97-AF65-F5344CB8AC3E}">
        <p14:creationId xmlns:p14="http://schemas.microsoft.com/office/powerpoint/2010/main" val="2205114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81022" y="720095"/>
            <a:ext cx="8224837" cy="492443"/>
          </a:xfrm>
          <a:ln/>
        </p:spPr>
        <p:txBody>
          <a:bodyPr/>
          <a:lstStyle/>
          <a:p>
            <a:r>
              <a:rPr dirty="0" smtClean="0">
                <a:latin typeface="Arial" charset="0"/>
                <a:cs typeface="Arial" charset="0"/>
              </a:rPr>
              <a:t>Central </a:t>
            </a:r>
            <a:r>
              <a:rPr lang="en-US" dirty="0">
                <a:latin typeface="Arial" charset="0"/>
                <a:cs typeface="Arial" charset="0"/>
              </a:rPr>
              <a:t>Repository</a:t>
            </a:r>
            <a:endParaRPr dirty="0" smtClean="0">
              <a:latin typeface="Arial" charset="0"/>
              <a:cs typeface="Arial" charset="0"/>
            </a:endParaRPr>
          </a:p>
        </p:txBody>
      </p:sp>
      <p:sp>
        <p:nvSpPr>
          <p:cNvPr id="21507" name="Text Placeholder 2"/>
          <p:cNvSpPr>
            <a:spLocks noGrp="1"/>
          </p:cNvSpPr>
          <p:nvPr>
            <p:ph type="body" sz="quarter" idx="10"/>
          </p:nvPr>
        </p:nvSpPr>
        <p:spPr>
          <a:xfrm>
            <a:off x="481022" y="1365161"/>
            <a:ext cx="8224837" cy="1991511"/>
          </a:xfrm>
        </p:spPr>
        <p:txBody>
          <a:bodyPr/>
          <a:lstStyle/>
          <a:p>
            <a:pPr>
              <a:spcBef>
                <a:spcPct val="0"/>
              </a:spcBef>
              <a:spcAft>
                <a:spcPct val="0"/>
              </a:spcAft>
            </a:pPr>
            <a:r>
              <a:rPr dirty="0">
                <a:latin typeface="Arial" charset="0"/>
                <a:cs typeface="Arial" charset="0"/>
              </a:rPr>
              <a:t>Maven central repository is repository provided by Maven community. It contains a large number of commonly used libraries. </a:t>
            </a:r>
          </a:p>
          <a:p>
            <a:pPr>
              <a:spcBef>
                <a:spcPct val="0"/>
              </a:spcBef>
              <a:spcAft>
                <a:spcPct val="0"/>
              </a:spcAft>
            </a:pPr>
            <a:r>
              <a:rPr dirty="0">
                <a:latin typeface="Arial" charset="0"/>
                <a:cs typeface="Arial" charset="0"/>
              </a:rPr>
              <a:t>When Maven does not find any dependency in local repository, it starts searching in central repository using following </a:t>
            </a:r>
          </a:p>
          <a:p>
            <a:pPr>
              <a:spcBef>
                <a:spcPct val="0"/>
              </a:spcBef>
              <a:spcAft>
                <a:spcPct val="0"/>
              </a:spcAft>
            </a:pPr>
            <a:r>
              <a:rPr dirty="0">
                <a:latin typeface="Arial" charset="0"/>
                <a:cs typeface="Arial" charset="0"/>
              </a:rPr>
              <a:t>URL: http://repo1.maven.org/maven2/ </a:t>
            </a:r>
          </a:p>
        </p:txBody>
      </p:sp>
    </p:spTree>
    <p:extLst>
      <p:ext uri="{BB962C8B-B14F-4D97-AF65-F5344CB8AC3E}">
        <p14:creationId xmlns:p14="http://schemas.microsoft.com/office/powerpoint/2010/main" val="125892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81016" y="539117"/>
            <a:ext cx="8224837" cy="492443"/>
          </a:xfrm>
          <a:ln/>
        </p:spPr>
        <p:txBody>
          <a:bodyPr/>
          <a:lstStyle/>
          <a:p>
            <a:r>
              <a:rPr dirty="0" smtClean="0">
                <a:latin typeface="Arial" charset="0"/>
                <a:cs typeface="Arial" charset="0"/>
              </a:rPr>
              <a:t>Remote </a:t>
            </a:r>
            <a:r>
              <a:rPr lang="en-US" dirty="0">
                <a:latin typeface="Arial" charset="0"/>
                <a:cs typeface="Arial" charset="0"/>
              </a:rPr>
              <a:t>Repository</a:t>
            </a:r>
            <a:endParaRPr dirty="0" smtClean="0">
              <a:latin typeface="Arial" charset="0"/>
              <a:cs typeface="Arial" charset="0"/>
            </a:endParaRPr>
          </a:p>
        </p:txBody>
      </p:sp>
      <p:sp>
        <p:nvSpPr>
          <p:cNvPr id="3" name="Text Placeholder 2"/>
          <p:cNvSpPr>
            <a:spLocks noGrp="1"/>
          </p:cNvSpPr>
          <p:nvPr>
            <p:ph type="body" sz="quarter" idx="10"/>
          </p:nvPr>
        </p:nvSpPr>
        <p:spPr>
          <a:xfrm>
            <a:off x="481016" y="1261111"/>
            <a:ext cx="8224837" cy="4339650"/>
          </a:xfrm>
        </p:spPr>
        <p:txBody>
          <a:bodyPr/>
          <a:lstStyle/>
          <a:p>
            <a:pPr>
              <a:defRPr/>
            </a:pPr>
            <a:r>
              <a:rPr dirty="0"/>
              <a:t>Remote </a:t>
            </a:r>
            <a:r>
              <a:rPr dirty="0" smtClean="0"/>
              <a:t>Repository</a:t>
            </a:r>
            <a:endParaRPr dirty="0"/>
          </a:p>
          <a:p>
            <a:pPr>
              <a:defRPr/>
            </a:pPr>
            <a:r>
              <a:rPr dirty="0"/>
              <a:t>Sometime, Maven does not find a mentioned dependency in central repository as well then it stopped build process and output error message to console. To prevent such situation, Maven provides concept of </a:t>
            </a:r>
            <a:r>
              <a:rPr b="1" dirty="0"/>
              <a:t>Remote Repository </a:t>
            </a:r>
            <a:r>
              <a:rPr dirty="0"/>
              <a:t>which is developer's own custom repository containing required libraries or other project jars. </a:t>
            </a:r>
          </a:p>
          <a:p>
            <a:pPr marL="0" indent="0">
              <a:buFont typeface="Wingdings" pitchFamily="2" charset="2"/>
              <a:buNone/>
              <a:defRPr/>
            </a:pPr>
            <a:endParaRPr dirty="0"/>
          </a:p>
          <a:p>
            <a:pPr marL="292100" lvl="2" indent="0">
              <a:buFont typeface="Arial" charset="0"/>
              <a:buNone/>
              <a:defRPr/>
            </a:pPr>
            <a:r>
              <a:rPr dirty="0"/>
              <a:t>Example:</a:t>
            </a:r>
          </a:p>
          <a:p>
            <a:pPr marL="0" indent="0">
              <a:buFont typeface="Wingdings" pitchFamily="2" charset="2"/>
              <a:buNone/>
              <a:defRPr/>
            </a:pPr>
            <a:r>
              <a:rPr sz="1200" dirty="0"/>
              <a:t>	&lt;repositories&gt; </a:t>
            </a:r>
          </a:p>
          <a:p>
            <a:pPr marL="0" indent="0">
              <a:buFont typeface="Wingdings" pitchFamily="2" charset="2"/>
              <a:buNone/>
              <a:defRPr/>
            </a:pPr>
            <a:r>
              <a:rPr sz="1200" dirty="0"/>
              <a:t>	</a:t>
            </a:r>
            <a:r>
              <a:rPr sz="1200" dirty="0" smtClean="0"/>
              <a:t>	&lt;</a:t>
            </a:r>
            <a:r>
              <a:rPr sz="1200" dirty="0"/>
              <a:t>repository&gt; </a:t>
            </a:r>
          </a:p>
          <a:p>
            <a:pPr marL="0" indent="0">
              <a:buFont typeface="Wingdings" pitchFamily="2" charset="2"/>
              <a:buNone/>
              <a:defRPr/>
            </a:pPr>
            <a:r>
              <a:rPr sz="1200" dirty="0"/>
              <a:t>	</a:t>
            </a:r>
            <a:r>
              <a:rPr sz="1200" dirty="0" smtClean="0"/>
              <a:t>		&lt;</a:t>
            </a:r>
            <a:r>
              <a:rPr sz="1200" dirty="0"/>
              <a:t>id&gt;companyname.lib1&lt;/id&gt; </a:t>
            </a:r>
          </a:p>
          <a:p>
            <a:pPr marL="0" indent="0">
              <a:buFont typeface="Wingdings" pitchFamily="2" charset="2"/>
              <a:buNone/>
              <a:defRPr/>
            </a:pPr>
            <a:r>
              <a:rPr sz="1200" dirty="0"/>
              <a:t>	</a:t>
            </a:r>
            <a:r>
              <a:rPr sz="1200" dirty="0" smtClean="0"/>
              <a:t>		&lt;</a:t>
            </a:r>
            <a:r>
              <a:rPr sz="1200" dirty="0" err="1"/>
              <a:t>url</a:t>
            </a:r>
            <a:r>
              <a:rPr sz="1200" dirty="0"/>
              <a:t>&gt;http://download.companyname.org/maven2/lib1&lt;/url&gt; </a:t>
            </a:r>
          </a:p>
          <a:p>
            <a:pPr marL="0" indent="0">
              <a:buFont typeface="Wingdings" pitchFamily="2" charset="2"/>
              <a:buNone/>
              <a:defRPr/>
            </a:pPr>
            <a:r>
              <a:rPr sz="1200" dirty="0"/>
              <a:t>	</a:t>
            </a:r>
            <a:r>
              <a:rPr sz="1200" dirty="0" smtClean="0"/>
              <a:t>	&lt;/</a:t>
            </a:r>
            <a:r>
              <a:rPr sz="1200" dirty="0"/>
              <a:t>repository&gt; </a:t>
            </a:r>
          </a:p>
          <a:p>
            <a:pPr marL="0" indent="0">
              <a:buFont typeface="Wingdings" pitchFamily="2" charset="2"/>
              <a:buNone/>
              <a:defRPr/>
            </a:pPr>
            <a:r>
              <a:rPr sz="1200" dirty="0"/>
              <a:t>	</a:t>
            </a:r>
            <a:r>
              <a:rPr sz="1200" dirty="0" smtClean="0"/>
              <a:t>	&lt;</a:t>
            </a:r>
            <a:r>
              <a:rPr sz="1200" dirty="0"/>
              <a:t>repository&gt; </a:t>
            </a:r>
          </a:p>
          <a:p>
            <a:pPr marL="0" indent="0">
              <a:buFont typeface="Wingdings" pitchFamily="2" charset="2"/>
              <a:buNone/>
              <a:defRPr/>
            </a:pPr>
            <a:r>
              <a:rPr sz="1200" dirty="0"/>
              <a:t>	</a:t>
            </a:r>
            <a:r>
              <a:rPr sz="1200" dirty="0" smtClean="0"/>
              <a:t>		&lt;</a:t>
            </a:r>
            <a:r>
              <a:rPr sz="1200" dirty="0"/>
              <a:t>id&gt;companyname.lib2&lt;/id&gt; </a:t>
            </a:r>
          </a:p>
          <a:p>
            <a:pPr marL="0" indent="0">
              <a:buFont typeface="Wingdings" pitchFamily="2" charset="2"/>
              <a:buNone/>
              <a:defRPr/>
            </a:pPr>
            <a:r>
              <a:rPr sz="1200" dirty="0"/>
              <a:t>	</a:t>
            </a:r>
            <a:r>
              <a:rPr sz="1200" dirty="0" smtClean="0"/>
              <a:t>		&lt;</a:t>
            </a:r>
            <a:r>
              <a:rPr sz="1200" dirty="0" err="1"/>
              <a:t>url</a:t>
            </a:r>
            <a:r>
              <a:rPr sz="1200" dirty="0"/>
              <a:t>&gt;http://download.companyname.org/maven2/lib2&lt;/url&gt; </a:t>
            </a:r>
          </a:p>
          <a:p>
            <a:pPr marL="0" indent="0">
              <a:buFont typeface="Wingdings" pitchFamily="2" charset="2"/>
              <a:buNone/>
              <a:defRPr/>
            </a:pPr>
            <a:r>
              <a:rPr sz="1200" dirty="0"/>
              <a:t>	</a:t>
            </a:r>
            <a:r>
              <a:rPr sz="1200" dirty="0" smtClean="0"/>
              <a:t>	&lt;/</a:t>
            </a:r>
            <a:r>
              <a:rPr sz="1200" dirty="0"/>
              <a:t>repository&gt; </a:t>
            </a:r>
          </a:p>
          <a:p>
            <a:pPr marL="0" indent="0">
              <a:buFont typeface="Wingdings" pitchFamily="2" charset="2"/>
              <a:buNone/>
              <a:defRPr/>
            </a:pPr>
            <a:r>
              <a:rPr sz="1200" dirty="0"/>
              <a:t>	&lt;/repositories&gt; </a:t>
            </a:r>
          </a:p>
          <a:p>
            <a:pPr>
              <a:defRPr/>
            </a:pPr>
            <a:endParaRPr dirty="0"/>
          </a:p>
        </p:txBody>
      </p:sp>
    </p:spTree>
    <p:extLst>
      <p:ext uri="{BB962C8B-B14F-4D97-AF65-F5344CB8AC3E}">
        <p14:creationId xmlns:p14="http://schemas.microsoft.com/office/powerpoint/2010/main" val="317430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70394" y="3084198"/>
            <a:ext cx="5524500" cy="615553"/>
          </a:xfrm>
        </p:spPr>
        <p:txBody>
          <a:bodyPr/>
          <a:lstStyle/>
          <a:p>
            <a:pPr algn="ctr"/>
            <a:r>
              <a:rPr lang="en-US" dirty="0" smtClean="0"/>
              <a:t>Demo</a:t>
            </a:r>
            <a:endParaRPr lang="en-US" dirty="0"/>
          </a:p>
        </p:txBody>
      </p:sp>
    </p:spTree>
    <p:extLst>
      <p:ext uri="{BB962C8B-B14F-4D97-AF65-F5344CB8AC3E}">
        <p14:creationId xmlns:p14="http://schemas.microsoft.com/office/powerpoint/2010/main" val="2628869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200389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6611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21286" y="2547960"/>
            <a:ext cx="5511800" cy="615553"/>
          </a:xfrm>
        </p:spPr>
        <p:txBody>
          <a:bodyPr/>
          <a:lstStyle/>
          <a:p>
            <a:pPr algn="ctr"/>
            <a:r>
              <a:rPr lang="en-US" dirty="0" smtClean="0"/>
              <a:t>Maven</a:t>
            </a:r>
            <a:endParaRPr lang="en-US" dirty="0"/>
          </a:p>
        </p:txBody>
      </p:sp>
      <p:sp>
        <p:nvSpPr>
          <p:cNvPr id="4" name="Title 2"/>
          <p:cNvSpPr txBox="1">
            <a:spLocks/>
          </p:cNvSpPr>
          <p:nvPr/>
        </p:nvSpPr>
        <p:spPr bwMode="gray">
          <a:xfrm>
            <a:off x="2971131" y="5068986"/>
            <a:ext cx="5511800" cy="61555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lang="en-US" sz="4000" b="1" kern="1200">
                <a:solidFill>
                  <a:schemeClr val="bg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pPr algn="ctr"/>
            <a:r>
              <a:rPr lang="en-US" dirty="0" smtClean="0"/>
              <a:t>Presenter</a:t>
            </a:r>
            <a:endParaRPr lang="en-US" dirty="0"/>
          </a:p>
        </p:txBody>
      </p:sp>
    </p:spTree>
    <p:extLst>
      <p:ext uri="{BB962C8B-B14F-4D97-AF65-F5344CB8AC3E}">
        <p14:creationId xmlns:p14="http://schemas.microsoft.com/office/powerpoint/2010/main" val="948638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xfrm>
            <a:off x="729408" y="1850495"/>
            <a:ext cx="3846512" cy="2908489"/>
          </a:xfrm>
        </p:spPr>
        <p:txBody>
          <a:bodyPr/>
          <a:lstStyle/>
          <a:p>
            <a:pPr marL="342900" indent="-342900">
              <a:lnSpc>
                <a:spcPct val="150000"/>
              </a:lnSpc>
              <a:buFont typeface="+mj-lt"/>
              <a:buAutoNum type="arabicPeriod"/>
            </a:pPr>
            <a:r>
              <a:rPr lang="en-US" dirty="0" err="1" smtClean="0">
                <a:solidFill>
                  <a:schemeClr val="bg1"/>
                </a:solidFill>
              </a:rPr>
              <a:t>Introduction</a:t>
            </a:r>
            <a:r>
              <a:rPr lang="en-US" dirty="0" err="1" smtClean="0"/>
              <a:t>nguage</a:t>
            </a:r>
            <a:r>
              <a:rPr lang="en-US" dirty="0" smtClean="0"/>
              <a:t> Introduction&gt;</a:t>
            </a:r>
          </a:p>
          <a:p>
            <a:pPr marL="342900" indent="-342900">
              <a:lnSpc>
                <a:spcPct val="150000"/>
              </a:lnSpc>
              <a:buFont typeface="+mj-lt"/>
              <a:buAutoNum type="arabicPeriod"/>
            </a:pPr>
            <a:r>
              <a:rPr lang="en-US" dirty="0" err="1" smtClean="0">
                <a:solidFill>
                  <a:schemeClr val="bg1"/>
                </a:solidFill>
              </a:rPr>
              <a:t>Installation</a:t>
            </a:r>
            <a:r>
              <a:rPr lang="en-US" dirty="0" err="1" smtClean="0"/>
              <a:t>es</a:t>
            </a:r>
            <a:r>
              <a:rPr lang="en-US" dirty="0" smtClean="0"/>
              <a:t>&gt;</a:t>
            </a:r>
          </a:p>
          <a:p>
            <a:pPr marL="342900" indent="-342900">
              <a:lnSpc>
                <a:spcPct val="150000"/>
              </a:lnSpc>
              <a:buFont typeface="+mj-lt"/>
              <a:buAutoNum type="arabicPeriod"/>
            </a:pPr>
            <a:r>
              <a:rPr lang="en-US" dirty="0">
                <a:solidFill>
                  <a:schemeClr val="bg1"/>
                </a:solidFill>
              </a:rPr>
              <a:t> </a:t>
            </a:r>
            <a:r>
              <a:rPr lang="en-US" dirty="0" smtClean="0">
                <a:solidFill>
                  <a:schemeClr val="bg1"/>
                </a:solidFill>
              </a:rPr>
              <a:t>Features</a:t>
            </a:r>
          </a:p>
          <a:p>
            <a:pPr marL="342900" indent="-342900">
              <a:lnSpc>
                <a:spcPct val="150000"/>
              </a:lnSpc>
              <a:buFont typeface="+mj-lt"/>
              <a:buAutoNum type="arabicPeriod"/>
            </a:pPr>
            <a:r>
              <a:rPr lang="en-US" dirty="0">
                <a:solidFill>
                  <a:schemeClr val="bg1"/>
                </a:solidFill>
              </a:rPr>
              <a:t> </a:t>
            </a:r>
            <a:r>
              <a:rPr lang="en-US" dirty="0" smtClean="0">
                <a:solidFill>
                  <a:schemeClr val="bg1"/>
                </a:solidFill>
              </a:rPr>
              <a:t>POM</a:t>
            </a:r>
          </a:p>
          <a:p>
            <a:pPr marL="342900" indent="-342900">
              <a:lnSpc>
                <a:spcPct val="150000"/>
              </a:lnSpc>
              <a:buFont typeface="+mj-lt"/>
              <a:buAutoNum type="arabicPeriod"/>
            </a:pPr>
            <a:r>
              <a:rPr lang="en-US" dirty="0">
                <a:solidFill>
                  <a:schemeClr val="bg1"/>
                </a:solidFill>
              </a:rPr>
              <a:t> </a:t>
            </a:r>
            <a:r>
              <a:rPr lang="en-US" dirty="0" err="1" smtClean="0">
                <a:solidFill>
                  <a:schemeClr val="bg1"/>
                </a:solidFill>
              </a:rPr>
              <a:t>Buid</a:t>
            </a:r>
            <a:r>
              <a:rPr lang="en-US" dirty="0" smtClean="0">
                <a:solidFill>
                  <a:schemeClr val="bg1"/>
                </a:solidFill>
              </a:rPr>
              <a:t> Life Cycle</a:t>
            </a:r>
          </a:p>
          <a:p>
            <a:pPr marL="342900" indent="-342900">
              <a:lnSpc>
                <a:spcPct val="150000"/>
              </a:lnSpc>
              <a:buFont typeface="+mj-lt"/>
              <a:buAutoNum type="arabicPeriod"/>
            </a:pPr>
            <a:r>
              <a:rPr lang="en-US" dirty="0">
                <a:solidFill>
                  <a:schemeClr val="bg1"/>
                </a:solidFill>
              </a:rPr>
              <a:t> </a:t>
            </a:r>
            <a:r>
              <a:rPr lang="en-US" dirty="0" smtClean="0">
                <a:solidFill>
                  <a:schemeClr val="bg1"/>
                </a:solidFill>
              </a:rPr>
              <a:t>Dependency Management</a:t>
            </a:r>
          </a:p>
          <a:p>
            <a:pPr marL="342900" indent="-342900">
              <a:lnSpc>
                <a:spcPct val="150000"/>
              </a:lnSpc>
              <a:buFont typeface="+mj-lt"/>
              <a:buAutoNum type="arabicPeriod"/>
            </a:pPr>
            <a:r>
              <a:rPr lang="en-US" dirty="0">
                <a:solidFill>
                  <a:schemeClr val="bg1"/>
                </a:solidFill>
              </a:rPr>
              <a:t> </a:t>
            </a:r>
            <a:r>
              <a:rPr lang="en-US" dirty="0" smtClean="0">
                <a:solidFill>
                  <a:schemeClr val="bg1"/>
                </a:solidFill>
              </a:rPr>
              <a:t>Repositories</a:t>
            </a:r>
          </a:p>
        </p:txBody>
      </p:sp>
      <p:sp>
        <p:nvSpPr>
          <p:cNvPr id="4" name="Title 3"/>
          <p:cNvSpPr>
            <a:spLocks noGrp="1"/>
          </p:cNvSpPr>
          <p:nvPr>
            <p:ph type="title"/>
          </p:nvPr>
        </p:nvSpPr>
        <p:spPr/>
        <p:txBody>
          <a:bodyPr/>
          <a:lstStyle/>
          <a:p>
            <a:r>
              <a:rPr lang="en-US" dirty="0" smtClean="0"/>
              <a:t>Agenda</a:t>
            </a:r>
            <a:endParaRPr lang="en-US" dirty="0"/>
          </a:p>
        </p:txBody>
      </p:sp>
      <p:sp>
        <p:nvSpPr>
          <p:cNvPr id="2" name="Text Placeholder 1"/>
          <p:cNvSpPr>
            <a:spLocks noGrp="1"/>
          </p:cNvSpPr>
          <p:nvPr>
            <p:ph type="body" sz="quarter" idx="13"/>
          </p:nvPr>
        </p:nvSpPr>
        <p:spPr/>
        <p:txBody>
          <a:bodyPr/>
          <a:lstStyle/>
          <a:p>
            <a:r>
              <a:rPr lang="en-US" dirty="0" smtClean="0"/>
              <a:t>Maven</a:t>
            </a:r>
            <a:endParaRPr lang="en-US" dirty="0"/>
          </a:p>
        </p:txBody>
      </p:sp>
    </p:spTree>
    <p:extLst>
      <p:ext uri="{BB962C8B-B14F-4D97-AF65-F5344CB8AC3E}">
        <p14:creationId xmlns:p14="http://schemas.microsoft.com/office/powerpoint/2010/main" val="4245354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Introduction</a:t>
            </a:r>
            <a:endParaRPr lang="en-US" dirty="0"/>
          </a:p>
        </p:txBody>
      </p:sp>
      <p:sp>
        <p:nvSpPr>
          <p:cNvPr id="7" name="TextBox 6"/>
          <p:cNvSpPr txBox="1"/>
          <p:nvPr/>
        </p:nvSpPr>
        <p:spPr>
          <a:xfrm>
            <a:off x="437892" y="1590647"/>
            <a:ext cx="8216721" cy="288078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463550" indent="-463550">
              <a:lnSpc>
                <a:spcPct val="110000"/>
              </a:lnSpc>
              <a:defRPr/>
            </a:pPr>
            <a:r>
              <a:rPr lang="en-US" dirty="0">
                <a:solidFill>
                  <a:schemeClr val="bg1"/>
                </a:solidFill>
                <a:cs typeface="Calibri" pitchFamily="34" charset="0"/>
              </a:rPr>
              <a:t>What is Maven?</a:t>
            </a:r>
          </a:p>
          <a:p>
            <a:pPr marL="463550">
              <a:lnSpc>
                <a:spcPct val="110000"/>
              </a:lnSpc>
              <a:defRPr/>
            </a:pPr>
            <a:r>
              <a:rPr lang="en-US" i="1" dirty="0" smtClean="0">
                <a:solidFill>
                  <a:schemeClr val="bg1"/>
                </a:solidFill>
              </a:rPr>
              <a:t>Maven </a:t>
            </a:r>
            <a:r>
              <a:rPr lang="en-US" i="1" dirty="0">
                <a:solidFill>
                  <a:schemeClr val="bg1"/>
                </a:solidFill>
              </a:rPr>
              <a:t>is a software management and comprehension tool based on the concept of Project Object Model (POM) which can manage project build, reporting, and documentation from a central piece of </a:t>
            </a:r>
            <a:r>
              <a:rPr lang="en-US" i="1" dirty="0" smtClean="0">
                <a:solidFill>
                  <a:schemeClr val="bg1"/>
                </a:solidFill>
              </a:rPr>
              <a:t>information</a:t>
            </a:r>
            <a:endParaRPr lang="en-US" i="1" dirty="0">
              <a:solidFill>
                <a:schemeClr val="bg1"/>
              </a:solidFill>
              <a:cs typeface="Calibri" pitchFamily="34" charset="0"/>
            </a:endParaRPr>
          </a:p>
          <a:p>
            <a:pPr fontAlgn="auto">
              <a:spcAft>
                <a:spcPts val="0"/>
              </a:spcAft>
              <a:buFont typeface="Arial" pitchFamily="34" charset="0"/>
              <a:buChar char="•"/>
              <a:defRPr/>
            </a:pPr>
            <a:endParaRPr lang="en-US" dirty="0" smtClean="0">
              <a:solidFill>
                <a:schemeClr val="bg1"/>
              </a:solidFill>
            </a:endParaRPr>
          </a:p>
          <a:p>
            <a:pPr fontAlgn="auto">
              <a:spcAft>
                <a:spcPts val="0"/>
              </a:spcAft>
              <a:buFont typeface="Arial" pitchFamily="34" charset="0"/>
              <a:buChar char="•"/>
              <a:defRPr/>
            </a:pPr>
            <a:endParaRPr lang="en-US" dirty="0">
              <a:solidFill>
                <a:schemeClr val="bg1"/>
              </a:solidFill>
            </a:endParaRPr>
          </a:p>
          <a:p>
            <a:pPr fontAlgn="auto">
              <a:spcAft>
                <a:spcPts val="0"/>
              </a:spcAft>
              <a:buFont typeface="Arial" pitchFamily="34" charset="0"/>
              <a:buChar char="•"/>
              <a:defRPr/>
            </a:pPr>
            <a:r>
              <a:rPr lang="en-US" dirty="0" smtClean="0">
                <a:solidFill>
                  <a:schemeClr val="bg1"/>
                </a:solidFill>
              </a:rPr>
              <a:t> Maven </a:t>
            </a:r>
            <a:r>
              <a:rPr lang="en-US" dirty="0">
                <a:solidFill>
                  <a:schemeClr val="bg1"/>
                </a:solidFill>
              </a:rPr>
              <a:t>uses </a:t>
            </a:r>
            <a:r>
              <a:rPr lang="en-US" i="1" dirty="0">
                <a:solidFill>
                  <a:schemeClr val="bg1"/>
                </a:solidFill>
              </a:rPr>
              <a:t>Convention</a:t>
            </a:r>
            <a:r>
              <a:rPr lang="en-US" dirty="0">
                <a:solidFill>
                  <a:schemeClr val="bg1"/>
                </a:solidFill>
              </a:rPr>
              <a:t> over </a:t>
            </a:r>
            <a:r>
              <a:rPr lang="en-US" i="1" dirty="0" smtClean="0">
                <a:solidFill>
                  <a:schemeClr val="bg1"/>
                </a:solidFill>
              </a:rPr>
              <a:t>Configuration</a:t>
            </a:r>
          </a:p>
          <a:p>
            <a:pPr fontAlgn="auto">
              <a:spcAft>
                <a:spcPts val="0"/>
              </a:spcAft>
              <a:defRPr/>
            </a:pPr>
            <a:endParaRPr lang="en-US" i="1" dirty="0" smtClean="0">
              <a:solidFill>
                <a:schemeClr val="bg1"/>
              </a:solidFill>
            </a:endParaRPr>
          </a:p>
          <a:p>
            <a:pPr fontAlgn="auto">
              <a:spcAft>
                <a:spcPts val="0"/>
              </a:spcAft>
              <a:buFont typeface="Arial" pitchFamily="34" charset="0"/>
              <a:buChar char="•"/>
              <a:defRPr/>
            </a:pPr>
            <a:endParaRPr lang="en-US" dirty="0" smtClean="0">
              <a:solidFill>
                <a:schemeClr val="bg1"/>
              </a:solidFill>
            </a:endParaRPr>
          </a:p>
          <a:p>
            <a:pPr fontAlgn="auto">
              <a:spcAft>
                <a:spcPts val="0"/>
              </a:spcAft>
              <a:buFont typeface="Arial" pitchFamily="34" charset="0"/>
              <a:buChar char="•"/>
              <a:defRPr/>
            </a:pPr>
            <a:endParaRPr lang="en-US" dirty="0"/>
          </a:p>
        </p:txBody>
      </p:sp>
    </p:spTree>
    <p:extLst>
      <p:ext uri="{BB962C8B-B14F-4D97-AF65-F5344CB8AC3E}">
        <p14:creationId xmlns:p14="http://schemas.microsoft.com/office/powerpoint/2010/main" val="2596341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Installation</a:t>
            </a:r>
            <a:endParaRPr lang="en-US" dirty="0"/>
          </a:p>
        </p:txBody>
      </p:sp>
      <p:sp>
        <p:nvSpPr>
          <p:cNvPr id="3" name="Text Placeholder 2"/>
          <p:cNvSpPr>
            <a:spLocks noGrp="1"/>
          </p:cNvSpPr>
          <p:nvPr>
            <p:ph type="body" sz="quarter" idx="10"/>
          </p:nvPr>
        </p:nvSpPr>
        <p:spPr>
          <a:xfrm>
            <a:off x="481012" y="1971674"/>
            <a:ext cx="8224838" cy="2492990"/>
          </a:xfrm>
        </p:spPr>
        <p:txBody>
          <a:bodyPr/>
          <a:lstStyle/>
          <a:p>
            <a:r>
              <a:rPr lang="en-US" dirty="0" smtClean="0">
                <a:solidFill>
                  <a:schemeClr val="bg1"/>
                </a:solidFill>
              </a:rPr>
              <a:t>Download Apache maven zip </a:t>
            </a:r>
          </a:p>
          <a:p>
            <a:pPr marL="0" indent="0">
              <a:buNone/>
            </a:pPr>
            <a:r>
              <a:rPr lang="en-US" dirty="0" smtClean="0">
                <a:solidFill>
                  <a:schemeClr val="bg1"/>
                </a:solidFill>
              </a:rPr>
              <a:t>	</a:t>
            </a:r>
            <a:r>
              <a:rPr lang="en-US" dirty="0">
                <a:hlinkClick r:id="rId2"/>
              </a:rPr>
              <a:t>http://</a:t>
            </a:r>
            <a:r>
              <a:rPr lang="en-US" dirty="0" smtClean="0">
                <a:hlinkClick r:id="rId2"/>
              </a:rPr>
              <a:t>maven.apache.org/download.cgi</a:t>
            </a:r>
            <a:endParaRPr lang="en-US" dirty="0" smtClean="0"/>
          </a:p>
          <a:p>
            <a:pPr marL="0" indent="0">
              <a:buNone/>
            </a:pPr>
            <a:endParaRPr lang="en-US" dirty="0" smtClean="0">
              <a:solidFill>
                <a:schemeClr val="bg1"/>
              </a:solidFill>
            </a:endParaRPr>
          </a:p>
          <a:p>
            <a:r>
              <a:rPr lang="en-US" dirty="0" smtClean="0">
                <a:solidFill>
                  <a:schemeClr val="bg1"/>
                </a:solidFill>
              </a:rPr>
              <a:t>Set maven environment variables </a:t>
            </a:r>
          </a:p>
          <a:p>
            <a:pPr marL="0" lvl="1" indent="0">
              <a:buSzPct val="120000"/>
              <a:buNone/>
            </a:pPr>
            <a:r>
              <a:rPr lang="en-US" dirty="0">
                <a:solidFill>
                  <a:schemeClr val="bg1"/>
                </a:solidFill>
              </a:rPr>
              <a:t>	MAVEN_HOME, </a:t>
            </a:r>
            <a:r>
              <a:rPr lang="en-US" dirty="0" smtClean="0">
                <a:solidFill>
                  <a:schemeClr val="bg1"/>
                </a:solidFill>
              </a:rPr>
              <a:t>PATH</a:t>
            </a:r>
            <a:endParaRPr lang="en-US" dirty="0">
              <a:solidFill>
                <a:schemeClr val="bg1"/>
              </a:solidFill>
            </a:endParaRPr>
          </a:p>
          <a:p>
            <a:pPr marL="0" indent="0">
              <a:buNone/>
            </a:pPr>
            <a:endParaRPr lang="en-US" dirty="0" smtClean="0">
              <a:solidFill>
                <a:schemeClr val="bg1"/>
              </a:solidFill>
            </a:endParaRPr>
          </a:p>
          <a:p>
            <a:pPr marL="290513" lvl="1" indent="-290513">
              <a:buSzPct val="120000"/>
            </a:pPr>
            <a:r>
              <a:rPr lang="en-US" dirty="0" smtClean="0">
                <a:solidFill>
                  <a:schemeClr val="bg1"/>
                </a:solidFill>
              </a:rPr>
              <a:t> Verify maven installation using </a:t>
            </a:r>
            <a:r>
              <a:rPr lang="en-US" dirty="0" err="1" smtClean="0">
                <a:solidFill>
                  <a:schemeClr val="bg1"/>
                </a:solidFill>
              </a:rPr>
              <a:t>mvn</a:t>
            </a:r>
            <a:r>
              <a:rPr lang="en-US" dirty="0" smtClean="0">
                <a:solidFill>
                  <a:schemeClr val="bg1"/>
                </a:solidFill>
              </a:rPr>
              <a:t> –version command </a:t>
            </a:r>
          </a:p>
          <a:p>
            <a:pPr marL="0" indent="0">
              <a:buNone/>
            </a:pPr>
            <a:endParaRPr lang="en-US" dirty="0" smtClean="0">
              <a:solidFill>
                <a:schemeClr val="bg1"/>
              </a:solidFill>
            </a:endParaRPr>
          </a:p>
          <a:p>
            <a:endParaRPr lang="en-US" dirty="0"/>
          </a:p>
        </p:txBody>
      </p:sp>
    </p:spTree>
    <p:extLst>
      <p:ext uri="{BB962C8B-B14F-4D97-AF65-F5344CB8AC3E}">
        <p14:creationId xmlns:p14="http://schemas.microsoft.com/office/powerpoint/2010/main" val="4222426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 Features</a:t>
            </a:r>
            <a:endParaRPr lang="en-US" dirty="0"/>
          </a:p>
        </p:txBody>
      </p:sp>
      <p:sp>
        <p:nvSpPr>
          <p:cNvPr id="3" name="Text Placeholder 2"/>
          <p:cNvSpPr>
            <a:spLocks noGrp="1"/>
          </p:cNvSpPr>
          <p:nvPr>
            <p:ph type="body" sz="quarter" idx="10"/>
          </p:nvPr>
        </p:nvSpPr>
        <p:spPr>
          <a:xfrm>
            <a:off x="481012" y="1971681"/>
            <a:ext cx="8224838" cy="3185487"/>
          </a:xfrm>
        </p:spPr>
        <p:txBody>
          <a:bodyPr/>
          <a:lstStyle/>
          <a:p>
            <a:pPr defTabSz="1015960" fontAlgn="auto">
              <a:lnSpc>
                <a:spcPct val="150000"/>
              </a:lnSpc>
              <a:buFont typeface="Arial" pitchFamily="34" charset="0"/>
              <a:buChar char="•"/>
              <a:defRPr/>
            </a:pPr>
            <a:r>
              <a:rPr lang="en-US" dirty="0">
                <a:solidFill>
                  <a:schemeClr val="bg1"/>
                </a:solidFill>
              </a:rPr>
              <a:t>Build-Tool</a:t>
            </a:r>
          </a:p>
          <a:p>
            <a:pPr defTabSz="1015960" fontAlgn="auto">
              <a:lnSpc>
                <a:spcPct val="150000"/>
              </a:lnSpc>
              <a:buFont typeface="Arial" pitchFamily="34" charset="0"/>
              <a:buChar char="•"/>
              <a:defRPr/>
            </a:pPr>
            <a:r>
              <a:rPr lang="en-US" dirty="0">
                <a:solidFill>
                  <a:schemeClr val="bg1"/>
                </a:solidFill>
              </a:rPr>
              <a:t>Dependency Management Tool</a:t>
            </a:r>
          </a:p>
          <a:p>
            <a:pPr defTabSz="1015960" fontAlgn="auto">
              <a:lnSpc>
                <a:spcPct val="150000"/>
              </a:lnSpc>
              <a:buFont typeface="Arial" pitchFamily="34" charset="0"/>
              <a:buChar char="•"/>
              <a:defRPr/>
            </a:pPr>
            <a:r>
              <a:rPr lang="en-US" dirty="0">
                <a:solidFill>
                  <a:schemeClr val="bg1"/>
                </a:solidFill>
              </a:rPr>
              <a:t>Documentation </a:t>
            </a:r>
            <a:r>
              <a:rPr lang="en-US" dirty="0" smtClean="0">
                <a:solidFill>
                  <a:schemeClr val="bg1"/>
                </a:solidFill>
              </a:rPr>
              <a:t>Tool</a:t>
            </a:r>
          </a:p>
          <a:p>
            <a:pPr defTabSz="1015960" fontAlgn="auto">
              <a:lnSpc>
                <a:spcPct val="150000"/>
              </a:lnSpc>
              <a:buFont typeface="Arial" pitchFamily="34" charset="0"/>
              <a:buChar char="•"/>
              <a:defRPr/>
            </a:pPr>
            <a:r>
              <a:rPr lang="en-US" dirty="0">
                <a:solidFill>
                  <a:schemeClr val="bg1"/>
                </a:solidFill>
              </a:rPr>
              <a:t> Consistent project structure</a:t>
            </a:r>
          </a:p>
          <a:p>
            <a:pPr defTabSz="1015960" fontAlgn="auto">
              <a:lnSpc>
                <a:spcPct val="150000"/>
              </a:lnSpc>
              <a:buFont typeface="Arial" pitchFamily="34" charset="0"/>
              <a:buChar char="•"/>
              <a:defRPr/>
            </a:pPr>
            <a:r>
              <a:rPr lang="en-US" dirty="0" smtClean="0">
                <a:solidFill>
                  <a:schemeClr val="bg1"/>
                </a:solidFill>
              </a:rPr>
              <a:t> </a:t>
            </a:r>
            <a:r>
              <a:rPr lang="en-US" dirty="0">
                <a:solidFill>
                  <a:schemeClr val="bg1"/>
                </a:solidFill>
              </a:rPr>
              <a:t>Plugin oriented</a:t>
            </a:r>
          </a:p>
          <a:p>
            <a:pPr defTabSz="1015960" fontAlgn="auto">
              <a:lnSpc>
                <a:spcPct val="150000"/>
              </a:lnSpc>
              <a:buFont typeface="Arial" pitchFamily="34" charset="0"/>
              <a:buChar char="•"/>
              <a:defRPr/>
            </a:pPr>
            <a:r>
              <a:rPr lang="en-US" dirty="0" smtClean="0">
                <a:solidFill>
                  <a:schemeClr val="bg1"/>
                </a:solidFill>
              </a:rPr>
              <a:t> </a:t>
            </a:r>
            <a:r>
              <a:rPr lang="en-US" dirty="0">
                <a:solidFill>
                  <a:schemeClr val="bg1"/>
                </a:solidFill>
              </a:rPr>
              <a:t>Project generated sites</a:t>
            </a:r>
          </a:p>
          <a:p>
            <a:pPr marL="0" indent="0" defTabSz="1015960" fontAlgn="auto">
              <a:lnSpc>
                <a:spcPct val="150000"/>
              </a:lnSpc>
              <a:buNone/>
              <a:defRPr/>
            </a:pPr>
            <a:endParaRPr lang="en-US" dirty="0">
              <a:solidFill>
                <a:schemeClr val="bg1"/>
              </a:solidFill>
            </a:endParaRPr>
          </a:p>
          <a:p>
            <a:endParaRPr lang="en-US" dirty="0"/>
          </a:p>
        </p:txBody>
      </p:sp>
      <p:sp>
        <p:nvSpPr>
          <p:cNvPr id="4" name="Text Placeholder 3"/>
          <p:cNvSpPr>
            <a:spLocks noGrp="1"/>
          </p:cNvSpPr>
          <p:nvPr>
            <p:ph type="body" sz="quarter" idx="13"/>
          </p:nvPr>
        </p:nvSpPr>
        <p:spPr/>
        <p:txBody>
          <a:bodyPr/>
          <a:lstStyle/>
          <a:p>
            <a:r>
              <a:rPr lang="en-US" dirty="0" smtClean="0"/>
              <a:t>Maven is not only a build tool</a:t>
            </a: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440" y="1929606"/>
            <a:ext cx="2681287"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7759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POM.xml</a:t>
            </a:r>
            <a:endParaRPr lang="en-US" dirty="0"/>
          </a:p>
        </p:txBody>
      </p:sp>
      <p:sp>
        <p:nvSpPr>
          <p:cNvPr id="3" name="Text Placeholder 2"/>
          <p:cNvSpPr>
            <a:spLocks noGrp="1"/>
          </p:cNvSpPr>
          <p:nvPr>
            <p:ph type="body" sz="quarter" idx="10"/>
          </p:nvPr>
        </p:nvSpPr>
        <p:spPr>
          <a:xfrm>
            <a:off x="334861" y="1700018"/>
            <a:ext cx="8370999" cy="2215991"/>
          </a:xfrm>
        </p:spPr>
        <p:txBody>
          <a:bodyPr/>
          <a:lstStyle/>
          <a:p>
            <a:r>
              <a:rPr lang="en-US" dirty="0" smtClean="0">
                <a:solidFill>
                  <a:schemeClr val="bg1"/>
                </a:solidFill>
              </a:rPr>
              <a:t>POM is </a:t>
            </a:r>
            <a:r>
              <a:rPr lang="en-US" dirty="0">
                <a:solidFill>
                  <a:schemeClr val="bg1"/>
                </a:solidFill>
              </a:rPr>
              <a:t>a fundamental unit of work in Maven, POM is an XML file that contains information about project and configuration details used by Maven to build the </a:t>
            </a:r>
            <a:r>
              <a:rPr lang="en-US" dirty="0" smtClean="0">
                <a:solidFill>
                  <a:schemeClr val="bg1"/>
                </a:solidFill>
              </a:rPr>
              <a:t>project</a:t>
            </a:r>
          </a:p>
          <a:p>
            <a:r>
              <a:rPr lang="en-US" dirty="0">
                <a:solidFill>
                  <a:schemeClr val="bg1"/>
                </a:solidFill>
                <a:cs typeface="Calibri" pitchFamily="34" charset="0"/>
              </a:rPr>
              <a:t> </a:t>
            </a:r>
            <a:r>
              <a:rPr lang="en-US" dirty="0" smtClean="0">
                <a:solidFill>
                  <a:schemeClr val="bg1"/>
                </a:solidFill>
                <a:cs typeface="Calibri" pitchFamily="34" charset="0"/>
              </a:rPr>
              <a:t>Root element of POM is project</a:t>
            </a:r>
            <a:endParaRPr lang="en-US" dirty="0">
              <a:solidFill>
                <a:schemeClr val="bg1"/>
              </a:solidFill>
              <a:cs typeface="Calibri" pitchFamily="34" charset="0"/>
            </a:endParaRPr>
          </a:p>
          <a:p>
            <a:r>
              <a:rPr lang="en-US" dirty="0" smtClean="0">
                <a:solidFill>
                  <a:schemeClr val="bg1"/>
                </a:solidFill>
              </a:rPr>
              <a:t> It contains &lt;</a:t>
            </a:r>
            <a:r>
              <a:rPr lang="en-US" dirty="0" err="1" smtClean="0">
                <a:solidFill>
                  <a:schemeClr val="bg1"/>
                </a:solidFill>
              </a:rPr>
              <a:t>groupId</a:t>
            </a:r>
            <a:r>
              <a:rPr lang="en-US" dirty="0" smtClean="0">
                <a:solidFill>
                  <a:schemeClr val="bg1"/>
                </a:solidFill>
              </a:rPr>
              <a:t>&gt;,&lt;</a:t>
            </a:r>
            <a:r>
              <a:rPr lang="en-US" dirty="0" err="1" smtClean="0">
                <a:solidFill>
                  <a:schemeClr val="bg1"/>
                </a:solidFill>
              </a:rPr>
              <a:t>artifactId</a:t>
            </a:r>
            <a:r>
              <a:rPr lang="en-US" dirty="0" smtClean="0">
                <a:solidFill>
                  <a:schemeClr val="bg1"/>
                </a:solidFill>
              </a:rPr>
              <a:t>&gt;, &lt;version&gt; fields</a:t>
            </a:r>
          </a:p>
          <a:p>
            <a:endParaRPr lang="en-US" dirty="0">
              <a:solidFill>
                <a:schemeClr val="bg1"/>
              </a:solidFill>
            </a:endParaRPr>
          </a:p>
          <a:p>
            <a:pPr marL="0" indent="0">
              <a:buNone/>
            </a:pPr>
            <a:r>
              <a:rPr lang="en-US" dirty="0" smtClean="0">
                <a:solidFill>
                  <a:schemeClr val="bg1"/>
                </a:solidFill>
              </a:rPr>
              <a:t>Basic POM:</a:t>
            </a:r>
          </a:p>
          <a:p>
            <a:pPr marL="0" indent="0">
              <a:buNone/>
            </a:pPr>
            <a:endParaRPr lang="en-US" dirty="0" smtClean="0">
              <a:solidFill>
                <a:schemeClr val="bg1"/>
              </a:solidFill>
            </a:endParaRPr>
          </a:p>
        </p:txBody>
      </p:sp>
      <p:sp>
        <p:nvSpPr>
          <p:cNvPr id="4" name="Text Placeholder 3"/>
          <p:cNvSpPr>
            <a:spLocks noGrp="1"/>
          </p:cNvSpPr>
          <p:nvPr>
            <p:ph type="body" sz="quarter" idx="13"/>
          </p:nvPr>
        </p:nvSpPr>
        <p:spPr/>
        <p:txBody>
          <a:bodyPr/>
          <a:lstStyle/>
          <a:p>
            <a:r>
              <a:rPr lang="en-US" dirty="0" smtClean="0"/>
              <a:t>POM: Project Object Model</a:t>
            </a:r>
            <a:endParaRPr lang="en-US" dirty="0"/>
          </a:p>
        </p:txBody>
      </p:sp>
      <p:pic>
        <p:nvPicPr>
          <p:cNvPr id="1026" name="Picture 2" descr="C:\Users\ad00431454\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759" y="3683365"/>
            <a:ext cx="7426326" cy="247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036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Build Life Cycle</a:t>
            </a:r>
            <a:endParaRPr lang="en-US" dirty="0"/>
          </a:p>
        </p:txBody>
      </p:sp>
      <p:sp>
        <p:nvSpPr>
          <p:cNvPr id="3" name="Text Placeholder 2"/>
          <p:cNvSpPr>
            <a:spLocks noGrp="1"/>
          </p:cNvSpPr>
          <p:nvPr>
            <p:ph type="body" sz="quarter" idx="10"/>
          </p:nvPr>
        </p:nvSpPr>
        <p:spPr>
          <a:xfrm>
            <a:off x="481012" y="1971674"/>
            <a:ext cx="8224838" cy="2492990"/>
          </a:xfrm>
        </p:spPr>
        <p:txBody>
          <a:bodyPr/>
          <a:lstStyle/>
          <a:p>
            <a:pPr marL="0" indent="0">
              <a:buNone/>
              <a:defRPr/>
            </a:pPr>
            <a:r>
              <a:rPr lang="en-US" dirty="0">
                <a:solidFill>
                  <a:schemeClr val="bg1"/>
                </a:solidFill>
              </a:rPr>
              <a:t>A Maven build follow a </a:t>
            </a:r>
            <a:r>
              <a:rPr lang="en-US" dirty="0" smtClean="0">
                <a:solidFill>
                  <a:schemeClr val="bg1"/>
                </a:solidFill>
              </a:rPr>
              <a:t>lifecycle</a:t>
            </a:r>
          </a:p>
          <a:p>
            <a:pPr marL="0" indent="0">
              <a:buNone/>
              <a:defRPr/>
            </a:pPr>
            <a:endParaRPr lang="en-US" dirty="0" smtClean="0">
              <a:solidFill>
                <a:schemeClr val="bg1"/>
              </a:solidFill>
            </a:endParaRPr>
          </a:p>
          <a:p>
            <a:pPr>
              <a:buFont typeface="Arial" pitchFamily="34" charset="0"/>
              <a:buChar char="•"/>
              <a:defRPr/>
            </a:pPr>
            <a:r>
              <a:rPr lang="en-US" dirty="0" smtClean="0">
                <a:solidFill>
                  <a:schemeClr val="bg1"/>
                </a:solidFill>
              </a:rPr>
              <a:t>Validate</a:t>
            </a:r>
            <a:endParaRPr lang="en-US" dirty="0">
              <a:solidFill>
                <a:schemeClr val="bg1"/>
              </a:solidFill>
            </a:endParaRPr>
          </a:p>
          <a:p>
            <a:pPr>
              <a:buFont typeface="Arial" pitchFamily="34" charset="0"/>
              <a:buChar char="•"/>
              <a:defRPr/>
            </a:pPr>
            <a:r>
              <a:rPr lang="en-US" dirty="0">
                <a:solidFill>
                  <a:schemeClr val="bg1"/>
                </a:solidFill>
              </a:rPr>
              <a:t>Compile</a:t>
            </a:r>
          </a:p>
          <a:p>
            <a:pPr>
              <a:buFont typeface="Arial" pitchFamily="34" charset="0"/>
              <a:buChar char="•"/>
              <a:defRPr/>
            </a:pPr>
            <a:r>
              <a:rPr lang="en-US" dirty="0">
                <a:solidFill>
                  <a:schemeClr val="bg1"/>
                </a:solidFill>
              </a:rPr>
              <a:t>Test</a:t>
            </a:r>
          </a:p>
          <a:p>
            <a:pPr>
              <a:buFont typeface="Arial" pitchFamily="34" charset="0"/>
              <a:buChar char="•"/>
              <a:defRPr/>
            </a:pPr>
            <a:r>
              <a:rPr lang="en-US" dirty="0">
                <a:solidFill>
                  <a:schemeClr val="bg1"/>
                </a:solidFill>
              </a:rPr>
              <a:t>Package</a:t>
            </a:r>
          </a:p>
          <a:p>
            <a:pPr>
              <a:buFont typeface="Arial" pitchFamily="34" charset="0"/>
              <a:buChar char="•"/>
              <a:defRPr/>
            </a:pPr>
            <a:r>
              <a:rPr lang="en-US" dirty="0">
                <a:solidFill>
                  <a:schemeClr val="bg1"/>
                </a:solidFill>
              </a:rPr>
              <a:t>Install</a:t>
            </a:r>
          </a:p>
          <a:p>
            <a:pPr>
              <a:buFont typeface="Arial" pitchFamily="34" charset="0"/>
              <a:buChar char="•"/>
              <a:defRPr/>
            </a:pPr>
            <a:r>
              <a:rPr lang="en-US" dirty="0">
                <a:solidFill>
                  <a:schemeClr val="bg1"/>
                </a:solidFill>
              </a:rPr>
              <a:t>Deploy</a:t>
            </a:r>
          </a:p>
          <a:p>
            <a:endParaRPr lang="en-US" dirty="0"/>
          </a:p>
        </p:txBody>
      </p:sp>
    </p:spTree>
    <p:extLst>
      <p:ext uri="{BB962C8B-B14F-4D97-AF65-F5344CB8AC3E}">
        <p14:creationId xmlns:p14="http://schemas.microsoft.com/office/powerpoint/2010/main" val="573635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goals</a:t>
            </a:r>
            <a:endParaRPr lang="en-US" dirty="0"/>
          </a:p>
        </p:txBody>
      </p:sp>
      <p:sp>
        <p:nvSpPr>
          <p:cNvPr id="3" name="Text Placeholder 2"/>
          <p:cNvSpPr>
            <a:spLocks noGrp="1"/>
          </p:cNvSpPr>
          <p:nvPr>
            <p:ph type="body" sz="quarter" idx="10"/>
          </p:nvPr>
        </p:nvSpPr>
        <p:spPr>
          <a:xfrm>
            <a:off x="481012" y="1971681"/>
            <a:ext cx="8224838" cy="3767185"/>
          </a:xfrm>
        </p:spPr>
        <p:txBody>
          <a:bodyPr/>
          <a:lstStyle/>
          <a:p>
            <a:pPr>
              <a:lnSpc>
                <a:spcPct val="90000"/>
              </a:lnSpc>
            </a:pPr>
            <a:r>
              <a:rPr lang="en-US" b="1" dirty="0">
                <a:solidFill>
                  <a:schemeClr val="bg1"/>
                </a:solidFill>
              </a:rPr>
              <a:t>validate - </a:t>
            </a:r>
            <a:r>
              <a:rPr lang="en-US" dirty="0">
                <a:solidFill>
                  <a:schemeClr val="bg1"/>
                </a:solidFill>
              </a:rPr>
              <a:t>validate the project is correct and all necessary information is available </a:t>
            </a:r>
          </a:p>
          <a:p>
            <a:pPr>
              <a:lnSpc>
                <a:spcPct val="90000"/>
              </a:lnSpc>
            </a:pPr>
            <a:r>
              <a:rPr lang="en-US" b="1" dirty="0">
                <a:solidFill>
                  <a:schemeClr val="bg1"/>
                </a:solidFill>
              </a:rPr>
              <a:t>compile - </a:t>
            </a:r>
            <a:r>
              <a:rPr lang="en-US" dirty="0">
                <a:solidFill>
                  <a:schemeClr val="bg1"/>
                </a:solidFill>
              </a:rPr>
              <a:t>compile the source code of the project</a:t>
            </a:r>
            <a:r>
              <a:rPr lang="en-US" b="1" dirty="0">
                <a:solidFill>
                  <a:schemeClr val="bg1"/>
                </a:solidFill>
              </a:rPr>
              <a:t> </a:t>
            </a:r>
          </a:p>
          <a:p>
            <a:pPr>
              <a:lnSpc>
                <a:spcPct val="90000"/>
              </a:lnSpc>
            </a:pPr>
            <a:r>
              <a:rPr lang="en-US" b="1" dirty="0">
                <a:solidFill>
                  <a:schemeClr val="bg1"/>
                </a:solidFill>
              </a:rPr>
              <a:t>test - </a:t>
            </a:r>
            <a:r>
              <a:rPr lang="en-US" dirty="0">
                <a:solidFill>
                  <a:schemeClr val="bg1"/>
                </a:solidFill>
              </a:rPr>
              <a:t>test the compiled source code using a suitable unit testing framework. These tests should not require the code be packaged or deployed</a:t>
            </a:r>
            <a:r>
              <a:rPr lang="en-US" b="1" dirty="0">
                <a:solidFill>
                  <a:schemeClr val="bg1"/>
                </a:solidFill>
              </a:rPr>
              <a:t> </a:t>
            </a:r>
          </a:p>
          <a:p>
            <a:pPr>
              <a:lnSpc>
                <a:spcPct val="90000"/>
              </a:lnSpc>
            </a:pPr>
            <a:r>
              <a:rPr lang="en-US" b="1" dirty="0">
                <a:solidFill>
                  <a:schemeClr val="bg1"/>
                </a:solidFill>
              </a:rPr>
              <a:t>package - </a:t>
            </a:r>
            <a:r>
              <a:rPr lang="en-US" dirty="0">
                <a:solidFill>
                  <a:schemeClr val="bg1"/>
                </a:solidFill>
              </a:rPr>
              <a:t>take the compiled code and package it in its distributable format, such as a JAR</a:t>
            </a:r>
          </a:p>
          <a:p>
            <a:pPr>
              <a:lnSpc>
                <a:spcPct val="90000"/>
              </a:lnSpc>
            </a:pPr>
            <a:r>
              <a:rPr lang="en-US" b="1" dirty="0">
                <a:solidFill>
                  <a:schemeClr val="bg1"/>
                </a:solidFill>
              </a:rPr>
              <a:t>integration-test - </a:t>
            </a:r>
            <a:r>
              <a:rPr lang="en-US" dirty="0">
                <a:solidFill>
                  <a:schemeClr val="bg1"/>
                </a:solidFill>
              </a:rPr>
              <a:t>process and deploy the package if necessary into an environment where integration tests can be run</a:t>
            </a:r>
            <a:r>
              <a:rPr lang="en-US" b="1" dirty="0">
                <a:solidFill>
                  <a:schemeClr val="bg1"/>
                </a:solidFill>
              </a:rPr>
              <a:t> </a:t>
            </a:r>
          </a:p>
          <a:p>
            <a:pPr>
              <a:lnSpc>
                <a:spcPct val="90000"/>
              </a:lnSpc>
            </a:pPr>
            <a:r>
              <a:rPr lang="en-US" b="1" dirty="0">
                <a:solidFill>
                  <a:schemeClr val="bg1"/>
                </a:solidFill>
              </a:rPr>
              <a:t>install - </a:t>
            </a:r>
            <a:r>
              <a:rPr lang="en-US" dirty="0">
                <a:solidFill>
                  <a:schemeClr val="bg1"/>
                </a:solidFill>
              </a:rPr>
              <a:t>install the package into the local repository, for use as a dependency in other projects locally</a:t>
            </a:r>
            <a:r>
              <a:rPr lang="en-US" b="1" dirty="0">
                <a:solidFill>
                  <a:schemeClr val="bg1"/>
                </a:solidFill>
              </a:rPr>
              <a:t> </a:t>
            </a:r>
          </a:p>
          <a:p>
            <a:pPr>
              <a:lnSpc>
                <a:spcPct val="90000"/>
              </a:lnSpc>
            </a:pPr>
            <a:r>
              <a:rPr lang="en-US" b="1" dirty="0">
                <a:solidFill>
                  <a:schemeClr val="bg1"/>
                </a:solidFill>
              </a:rPr>
              <a:t>deploy - </a:t>
            </a:r>
            <a:r>
              <a:rPr lang="en-US" dirty="0">
                <a:solidFill>
                  <a:schemeClr val="bg1"/>
                </a:solidFill>
              </a:rPr>
              <a:t>done in an integration or release environment, copies the final package to the remote repository for sharing with other developers and projects</a:t>
            </a:r>
          </a:p>
          <a:p>
            <a:endParaRPr lang="en-US" dirty="0"/>
          </a:p>
        </p:txBody>
      </p:sp>
    </p:spTree>
    <p:extLst>
      <p:ext uri="{BB962C8B-B14F-4D97-AF65-F5344CB8AC3E}">
        <p14:creationId xmlns:p14="http://schemas.microsoft.com/office/powerpoint/2010/main" val="2813226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6.potx" id="{6ACBD4B3-A66C-4815-8E28-90331BB9745D}" vid="{7C5506E5-C65E-4798-9CF8-59A9802C7E12}"/>
    </a:ext>
  </a:extLst>
</a:theme>
</file>

<file path=ppt/theme/theme2.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1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4.xml><?xml version="1.0" encoding="utf-8"?>
<a:theme xmlns:a="http://schemas.openxmlformats.org/drawingml/2006/main" name="2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0B3A14-0F09-4A5A-AEC4-1E6EBA155821}">
  <ds:schemaRefs>
    <ds:schemaRef ds:uri="4d6ad1ba-d08e-4b75-8db3-2812d04b0920"/>
    <ds:schemaRef ds:uri="http://purl.org/dc/dcmitype/"/>
    <ds:schemaRef ds:uri="http://purl.org/dc/elements/1.1/"/>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599</Words>
  <Application>Microsoft Office PowerPoint</Application>
  <PresentationFormat>On-screen Show (4:3)</PresentationFormat>
  <Paragraphs>113</Paragraphs>
  <Slides>18</Slides>
  <Notes>1</Notes>
  <HiddenSlides>0</HiddenSlides>
  <MMClips>0</MMClips>
  <ScaleCrop>false</ScaleCrop>
  <HeadingPairs>
    <vt:vector size="4" baseType="variant">
      <vt:variant>
        <vt:lpstr>Theme</vt:lpstr>
      </vt:variant>
      <vt:variant>
        <vt:i4>4</vt:i4>
      </vt:variant>
      <vt:variant>
        <vt:lpstr>Slide Titles</vt:lpstr>
      </vt:variant>
      <vt:variant>
        <vt:i4>18</vt:i4>
      </vt:variant>
    </vt:vector>
  </HeadingPairs>
  <TitlesOfParts>
    <vt:vector size="22" baseType="lpstr">
      <vt:lpstr>Blank</vt:lpstr>
      <vt:lpstr>Tech Mahindra Powerpoint Template</vt:lpstr>
      <vt:lpstr>1_Tech Mahindra Powerpoint Template</vt:lpstr>
      <vt:lpstr>2_Tech Mahindra Powerpoint Template</vt:lpstr>
      <vt:lpstr>Tech Mahindra</vt:lpstr>
      <vt:lpstr>Maven</vt:lpstr>
      <vt:lpstr>Agenda</vt:lpstr>
      <vt:lpstr>Introduction</vt:lpstr>
      <vt:lpstr>Installation</vt:lpstr>
      <vt:lpstr> Features</vt:lpstr>
      <vt:lpstr>POM.xml</vt:lpstr>
      <vt:lpstr>Build Life Cycle</vt:lpstr>
      <vt:lpstr>Overview of goals</vt:lpstr>
      <vt:lpstr>Example Maven goals</vt:lpstr>
      <vt:lpstr>Dependency Management</vt:lpstr>
      <vt:lpstr>Types of repositories</vt:lpstr>
      <vt:lpstr>Local Repository</vt:lpstr>
      <vt:lpstr>Central Repository</vt:lpstr>
      <vt:lpstr>Remote Repository</vt:lpstr>
      <vt:lpstr>Demo</vt:lpstr>
      <vt:lpstr>Thank you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2016-08-05T07:05:45Z</dcterms:created>
  <dcterms:modified xsi:type="dcterms:W3CDTF">2016-10-17T06:00:02Z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