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09" r:id="rId5"/>
    <p:sldMasterId id="2147483725" r:id="rId6"/>
    <p:sldMasterId id="2147483741" r:id="rId7"/>
  </p:sldMasterIdLst>
  <p:notesMasterIdLst>
    <p:notesMasterId r:id="rId48"/>
  </p:notesMasterIdLst>
  <p:sldIdLst>
    <p:sldId id="321" r:id="rId8"/>
    <p:sldId id="322" r:id="rId9"/>
    <p:sldId id="323" r:id="rId10"/>
    <p:sldId id="325" r:id="rId11"/>
    <p:sldId id="326" r:id="rId12"/>
    <p:sldId id="327" r:id="rId13"/>
    <p:sldId id="340" r:id="rId14"/>
    <p:sldId id="328" r:id="rId15"/>
    <p:sldId id="358" r:id="rId16"/>
    <p:sldId id="359" r:id="rId17"/>
    <p:sldId id="360" r:id="rId18"/>
    <p:sldId id="329" r:id="rId19"/>
    <p:sldId id="341" r:id="rId20"/>
    <p:sldId id="334" r:id="rId21"/>
    <p:sldId id="332" r:id="rId22"/>
    <p:sldId id="342" r:id="rId23"/>
    <p:sldId id="351" r:id="rId24"/>
    <p:sldId id="354" r:id="rId25"/>
    <p:sldId id="355" r:id="rId26"/>
    <p:sldId id="356" r:id="rId27"/>
    <p:sldId id="343" r:id="rId28"/>
    <p:sldId id="333" r:id="rId29"/>
    <p:sldId id="357" r:id="rId30"/>
    <p:sldId id="335" r:id="rId31"/>
    <p:sldId id="336" r:id="rId32"/>
    <p:sldId id="352" r:id="rId33"/>
    <p:sldId id="337" r:id="rId34"/>
    <p:sldId id="338" r:id="rId35"/>
    <p:sldId id="353" r:id="rId36"/>
    <p:sldId id="339" r:id="rId37"/>
    <p:sldId id="344" r:id="rId38"/>
    <p:sldId id="345" r:id="rId39"/>
    <p:sldId id="350" r:id="rId40"/>
    <p:sldId id="346" r:id="rId41"/>
    <p:sldId id="347" r:id="rId42"/>
    <p:sldId id="348" r:id="rId43"/>
    <p:sldId id="349" r:id="rId44"/>
    <p:sldId id="324" r:id="rId45"/>
    <p:sldId id="330" r:id="rId46"/>
    <p:sldId id="331"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10B0"/>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007" autoAdjust="0"/>
  </p:normalViewPr>
  <p:slideViewPr>
    <p:cSldViewPr snapToGrid="0" showGuides="1">
      <p:cViewPr varScale="1">
        <p:scale>
          <a:sx n="68" d="100"/>
          <a:sy n="68" d="100"/>
        </p:scale>
        <p:origin x="-1458"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10/19/2016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02970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002942-9E23-44FC-9F91-B8D3DD73426D}" type="slidenum">
              <a:rPr lang="en-US" smtClean="0"/>
              <a:pPr>
                <a:defRPr/>
              </a:pPr>
              <a:t>32</a:t>
            </a:fld>
            <a:endParaRPr lang="en-US" dirty="0"/>
          </a:p>
        </p:txBody>
      </p:sp>
    </p:spTree>
    <p:extLst>
      <p:ext uri="{BB962C8B-B14F-4D97-AF65-F5344CB8AC3E}">
        <p14:creationId xmlns:p14="http://schemas.microsoft.com/office/powerpoint/2010/main" val="272357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002942-9E23-44FC-9F91-B8D3DD73426D}" type="slidenum">
              <a:rPr lang="en-US" smtClean="0"/>
              <a:pPr>
                <a:defRPr/>
              </a:pPr>
              <a:t>33</a:t>
            </a:fld>
            <a:endParaRPr lang="en-US" dirty="0"/>
          </a:p>
        </p:txBody>
      </p:sp>
    </p:spTree>
    <p:extLst>
      <p:ext uri="{BB962C8B-B14F-4D97-AF65-F5344CB8AC3E}">
        <p14:creationId xmlns:p14="http://schemas.microsoft.com/office/powerpoint/2010/main" val="272357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5"/>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0"/>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23" y="2717806"/>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sp>
        <p:nvSpPr>
          <p:cNvPr id="2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7"/>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82"/>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83"/>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7"/>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01"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94"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00"/>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4"/>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98" y="2717232"/>
            <a:ext cx="5603207"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3743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1804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4" y="719145"/>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45530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4" y="719145"/>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121531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517261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5"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101773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84"/>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5734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82"/>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4"/>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28423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82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2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2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5" y="1980846"/>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5"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5"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5" y="4217166"/>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5" y="4217166"/>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69058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5"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5"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57364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7727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594472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2"/>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017433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24"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0921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3575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6381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0" y="719142"/>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78949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0" y="719142"/>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1643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49549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1"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222549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80"/>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37578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80"/>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1"/>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15176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9023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20"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20"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1" y="1980842"/>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1"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1"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1" y="4217163"/>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1" y="4217163"/>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346858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1"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1"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6"/>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90816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6"/>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55715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83462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9"/>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844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20"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4444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877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860482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4" y="719139"/>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999138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4" y="719139"/>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8232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6"/>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526112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5"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6"/>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16828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7"/>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69872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6"/>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7"/>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6"/>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3034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3597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39913" y="4067182"/>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5" y="1980839"/>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5" y="470329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5" y="470329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5" y="4217159"/>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5" y="4217159"/>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210869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6"/>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5" y="197167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9" y="1971676"/>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3" y="197167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5"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9"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515417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5"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7207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5"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7793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6"/>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0"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362749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14"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41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3"/>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1.png"/><Relationship Id="rId2" Type="http://schemas.openxmlformats.org/officeDocument/2006/relationships/slideLayout" Target="../slideLayouts/slideLayout32.xml"/><Relationship Id="rId16"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image" Target="../media/image1.png"/><Relationship Id="rId2" Type="http://schemas.openxmlformats.org/officeDocument/2006/relationships/slideLayout" Target="../slideLayouts/slideLayout47.xml"/><Relationship Id="rId16" Type="http://schemas.openxmlformats.org/officeDocument/2006/relationships/theme" Target="../theme/theme3.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1.png"/><Relationship Id="rId2" Type="http://schemas.openxmlformats.org/officeDocument/2006/relationships/slideLayout" Target="../slideLayouts/slideLayout62.xml"/><Relationship Id="rId16"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0" y="3"/>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23" y="711206"/>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6"/>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11"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24" y="710572"/>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7"/>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172312740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7"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20" y="710570"/>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4"/>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29613518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1"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4" y="710566"/>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4" y="1971676"/>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1"/>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2024128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3" Type="http://schemas.openxmlformats.org/officeDocument/2006/relationships/hyperlink" Target="http://download.eclipse.org/technology/m2e/releases" TargetMode="External"/><Relationship Id="rId2" Type="http://schemas.openxmlformats.org/officeDocument/2006/relationships/notesSlide" Target="../notesSlides/notesSlide2.xml"/><Relationship Id="rId1" Type="http://schemas.openxmlformats.org/officeDocument/2006/relationships/slideLayout" Target="../slideLayouts/slideLayout63.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dirty="0" smtClean="0">
                <a:latin typeface="Arial" charset="0"/>
                <a:cs typeface="Arial" charset="0"/>
              </a:rPr>
              <a:t>2016</a:t>
            </a:r>
          </a:p>
        </p:txBody>
      </p:sp>
      <p:sp>
        <p:nvSpPr>
          <p:cNvPr id="11267" name="Title 2"/>
          <p:cNvSpPr>
            <a:spLocks noGrp="1"/>
          </p:cNvSpPr>
          <p:nvPr>
            <p:ph type="title"/>
          </p:nvPr>
        </p:nvSpPr>
        <p:spPr>
          <a:xfrm>
            <a:off x="1517650" y="2805114"/>
            <a:ext cx="6680200" cy="615553"/>
          </a:xfrm>
        </p:spPr>
        <p:txBody>
          <a:bodyPr/>
          <a:lstStyle/>
          <a:p>
            <a:r>
              <a:rPr dirty="0" smtClean="0">
                <a:solidFill>
                  <a:srgbClr val="E31837"/>
                </a:solidFill>
                <a:latin typeface="Arial" charset="0"/>
                <a:cs typeface="Arial" charset="0"/>
              </a:rPr>
              <a:t>Tech Mahindra</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Archetype(cont..)</a:t>
            </a:r>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266" r="52732" b="7885"/>
          <a:stretch/>
        </p:blipFill>
        <p:spPr bwMode="auto">
          <a:xfrm>
            <a:off x="618978" y="1266092"/>
            <a:ext cx="7793502" cy="5261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293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Archetype(cont..)</a:t>
            </a:r>
            <a:endParaRPr lang="en-US" dirty="0"/>
          </a:p>
        </p:txBody>
      </p:sp>
      <p:sp>
        <p:nvSpPr>
          <p:cNvPr id="3" name="TextBox 2"/>
          <p:cNvSpPr txBox="1"/>
          <p:nvPr/>
        </p:nvSpPr>
        <p:spPr>
          <a:xfrm>
            <a:off x="872198" y="1822658"/>
            <a:ext cx="6386732" cy="36933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lnSpc>
                <a:spcPct val="150000"/>
              </a:lnSpc>
              <a:buClr>
                <a:schemeClr val="tx2"/>
              </a:buClr>
              <a:buFont typeface="Wingdings" pitchFamily="2" charset="2"/>
              <a:buChar char="§"/>
            </a:pPr>
            <a:r>
              <a:rPr lang="en-US" sz="1600" dirty="0" smtClean="0">
                <a:solidFill>
                  <a:schemeClr val="bg1"/>
                </a:solidFill>
                <a:latin typeface="+mj-lt"/>
              </a:rPr>
              <a:t>Alternate command for archetype generation:</a:t>
            </a:r>
          </a:p>
          <a:p>
            <a:pPr>
              <a:lnSpc>
                <a:spcPct val="150000"/>
              </a:lnSpc>
            </a:pPr>
            <a:r>
              <a:rPr lang="en-US" sz="1600" dirty="0">
                <a:solidFill>
                  <a:schemeClr val="bg1"/>
                </a:solidFill>
              </a:rPr>
              <a:t> </a:t>
            </a:r>
            <a:r>
              <a:rPr lang="en-US" sz="1600" dirty="0" smtClean="0">
                <a:solidFill>
                  <a:schemeClr val="bg1"/>
                </a:solidFill>
              </a:rPr>
              <a:t>  </a:t>
            </a:r>
            <a:r>
              <a:rPr lang="en-US" sz="1600" b="1" dirty="0" err="1" smtClean="0">
                <a:solidFill>
                  <a:schemeClr val="bg1"/>
                </a:solidFill>
              </a:rPr>
              <a:t>mvn</a:t>
            </a:r>
            <a:r>
              <a:rPr lang="en-US" sz="1600" b="1" dirty="0" smtClean="0">
                <a:solidFill>
                  <a:schemeClr val="bg1"/>
                </a:solidFill>
              </a:rPr>
              <a:t> </a:t>
            </a:r>
            <a:r>
              <a:rPr lang="en-US" sz="1600" b="1" dirty="0" err="1" smtClean="0">
                <a:solidFill>
                  <a:schemeClr val="bg1"/>
                </a:solidFill>
              </a:rPr>
              <a:t>archetype:generate</a:t>
            </a:r>
            <a:r>
              <a:rPr lang="en-US" sz="1600" b="1" dirty="0" smtClean="0">
                <a:solidFill>
                  <a:schemeClr val="bg1"/>
                </a:solidFill>
              </a:rPr>
              <a:t> -</a:t>
            </a:r>
            <a:r>
              <a:rPr lang="en-US" sz="1600" b="1" dirty="0" err="1">
                <a:solidFill>
                  <a:schemeClr val="bg1"/>
                </a:solidFill>
              </a:rPr>
              <a:t>DgroupId</a:t>
            </a:r>
            <a:r>
              <a:rPr lang="en-US" sz="1600" b="1" dirty="0">
                <a:solidFill>
                  <a:schemeClr val="bg1"/>
                </a:solidFill>
              </a:rPr>
              <a:t>=[your project's group id]</a:t>
            </a:r>
          </a:p>
          <a:p>
            <a:pPr>
              <a:lnSpc>
                <a:spcPct val="150000"/>
              </a:lnSpc>
            </a:pPr>
            <a:r>
              <a:rPr lang="en-US" sz="1600" b="1" dirty="0" smtClean="0">
                <a:solidFill>
                  <a:schemeClr val="bg1"/>
                </a:solidFill>
              </a:rPr>
              <a:t>   -</a:t>
            </a:r>
            <a:r>
              <a:rPr lang="en-US" sz="1600" b="1" dirty="0" err="1">
                <a:solidFill>
                  <a:schemeClr val="bg1"/>
                </a:solidFill>
              </a:rPr>
              <a:t>DartifactId</a:t>
            </a:r>
            <a:r>
              <a:rPr lang="en-US" sz="1600" b="1" dirty="0">
                <a:solidFill>
                  <a:schemeClr val="bg1"/>
                </a:solidFill>
              </a:rPr>
              <a:t>=[your project's artifact id]</a:t>
            </a:r>
          </a:p>
          <a:p>
            <a:pPr>
              <a:lnSpc>
                <a:spcPct val="150000"/>
              </a:lnSpc>
            </a:pPr>
            <a:r>
              <a:rPr lang="en-US" sz="1600" b="1" dirty="0" smtClean="0">
                <a:solidFill>
                  <a:schemeClr val="bg1"/>
                </a:solidFill>
              </a:rPr>
              <a:t>    -</a:t>
            </a:r>
            <a:r>
              <a:rPr lang="en-US" sz="1600" b="1" dirty="0" err="1" smtClean="0">
                <a:solidFill>
                  <a:schemeClr val="bg1"/>
                </a:solidFill>
              </a:rPr>
              <a:t>DarchetypeArtifactId</a:t>
            </a:r>
            <a:r>
              <a:rPr lang="en-US" sz="1600" b="1" dirty="0" smtClean="0">
                <a:solidFill>
                  <a:schemeClr val="bg1"/>
                </a:solidFill>
              </a:rPr>
              <a:t>=maven-archetype-archetype</a:t>
            </a:r>
            <a:endParaRPr lang="en-US" sz="1600" dirty="0">
              <a:solidFill>
                <a:schemeClr val="bg1"/>
              </a:solidFill>
              <a:latin typeface="+mj-lt"/>
            </a:endParaRPr>
          </a:p>
          <a:p>
            <a:pPr fontAlgn="base">
              <a:lnSpc>
                <a:spcPct val="150000"/>
              </a:lnSpc>
              <a:buClr>
                <a:schemeClr val="tx2"/>
              </a:buClr>
            </a:pPr>
            <a:endParaRPr lang="en-US" sz="1600" dirty="0" smtClean="0">
              <a:solidFill>
                <a:schemeClr val="bg1"/>
              </a:solidFill>
              <a:latin typeface="+mj-lt"/>
            </a:endParaRPr>
          </a:p>
          <a:p>
            <a:pPr marL="285750" indent="-285750" fontAlgn="base">
              <a:lnSpc>
                <a:spcPct val="150000"/>
              </a:lnSpc>
              <a:buClr>
                <a:schemeClr val="tx2"/>
              </a:buClr>
              <a:buFont typeface="Wingdings" pitchFamily="2" charset="2"/>
              <a:buChar char="§"/>
            </a:pPr>
            <a:r>
              <a:rPr lang="en-US" sz="1600" b="1" dirty="0" smtClean="0">
                <a:solidFill>
                  <a:schemeClr val="bg1"/>
                </a:solidFill>
                <a:latin typeface="+mj-lt"/>
              </a:rPr>
              <a:t>Example:</a:t>
            </a:r>
          </a:p>
          <a:p>
            <a:pPr>
              <a:lnSpc>
                <a:spcPct val="150000"/>
              </a:lnSpc>
              <a:buClr>
                <a:schemeClr val="tx2"/>
              </a:buClr>
            </a:pPr>
            <a:r>
              <a:rPr lang="en-US" sz="1600" dirty="0" err="1">
                <a:solidFill>
                  <a:schemeClr val="bg1"/>
                </a:solidFill>
                <a:latin typeface="+mj-lt"/>
              </a:rPr>
              <a:t>mvn</a:t>
            </a:r>
            <a:r>
              <a:rPr lang="en-US" sz="1600" dirty="0">
                <a:solidFill>
                  <a:schemeClr val="bg1"/>
                </a:solidFill>
                <a:latin typeface="+mj-lt"/>
              </a:rPr>
              <a:t> </a:t>
            </a:r>
            <a:r>
              <a:rPr lang="en-US" sz="1600" dirty="0" err="1">
                <a:solidFill>
                  <a:schemeClr val="bg1"/>
                </a:solidFill>
                <a:latin typeface="+mj-lt"/>
              </a:rPr>
              <a:t>archetype:generate</a:t>
            </a:r>
            <a:endParaRPr lang="en-US" sz="1600" dirty="0">
              <a:solidFill>
                <a:schemeClr val="bg1"/>
              </a:solidFill>
              <a:latin typeface="+mj-lt"/>
            </a:endParaRPr>
          </a:p>
          <a:p>
            <a:pPr>
              <a:lnSpc>
                <a:spcPct val="150000"/>
              </a:lnSpc>
              <a:buClr>
                <a:schemeClr val="tx2"/>
              </a:buClr>
            </a:pPr>
            <a:r>
              <a:rPr lang="en-US" sz="1600" dirty="0">
                <a:solidFill>
                  <a:schemeClr val="bg1"/>
                </a:solidFill>
                <a:latin typeface="+mj-lt"/>
              </a:rPr>
              <a:t>  -</a:t>
            </a:r>
            <a:r>
              <a:rPr lang="en-US" sz="1600" dirty="0" err="1">
                <a:solidFill>
                  <a:schemeClr val="bg1"/>
                </a:solidFill>
                <a:latin typeface="+mj-lt"/>
              </a:rPr>
              <a:t>DgroupId</a:t>
            </a:r>
            <a:r>
              <a:rPr lang="en-US" sz="1600" dirty="0">
                <a:solidFill>
                  <a:schemeClr val="bg1"/>
                </a:solidFill>
                <a:latin typeface="+mj-lt"/>
              </a:rPr>
              <a:t>=</a:t>
            </a:r>
            <a:r>
              <a:rPr lang="en-US" sz="1600" dirty="0" err="1">
                <a:solidFill>
                  <a:schemeClr val="bg1"/>
                </a:solidFill>
                <a:latin typeface="+mj-lt"/>
              </a:rPr>
              <a:t>com.techm</a:t>
            </a:r>
            <a:endParaRPr lang="en-US" sz="1600" dirty="0">
              <a:solidFill>
                <a:schemeClr val="bg1"/>
              </a:solidFill>
              <a:latin typeface="+mj-lt"/>
            </a:endParaRPr>
          </a:p>
          <a:p>
            <a:pPr>
              <a:lnSpc>
                <a:spcPct val="150000"/>
              </a:lnSpc>
              <a:buClr>
                <a:schemeClr val="tx2"/>
              </a:buClr>
            </a:pPr>
            <a:r>
              <a:rPr lang="en-US" sz="1600" dirty="0">
                <a:solidFill>
                  <a:schemeClr val="bg1"/>
                </a:solidFill>
                <a:latin typeface="+mj-lt"/>
              </a:rPr>
              <a:t>  -</a:t>
            </a:r>
            <a:r>
              <a:rPr lang="en-US" sz="1600" dirty="0" err="1">
                <a:solidFill>
                  <a:schemeClr val="bg1"/>
                </a:solidFill>
                <a:latin typeface="+mj-lt"/>
              </a:rPr>
              <a:t>DartifactId</a:t>
            </a:r>
            <a:r>
              <a:rPr lang="en-US" sz="1600" dirty="0">
                <a:solidFill>
                  <a:schemeClr val="bg1"/>
                </a:solidFill>
                <a:latin typeface="+mj-lt"/>
              </a:rPr>
              <a:t>=demo</a:t>
            </a:r>
          </a:p>
          <a:p>
            <a:pPr>
              <a:lnSpc>
                <a:spcPct val="150000"/>
              </a:lnSpc>
              <a:buClr>
                <a:schemeClr val="tx2"/>
              </a:buClr>
            </a:pPr>
            <a:r>
              <a:rPr lang="en-US" sz="1600" dirty="0">
                <a:solidFill>
                  <a:schemeClr val="bg1"/>
                </a:solidFill>
                <a:latin typeface="+mj-lt"/>
              </a:rPr>
              <a:t>  -</a:t>
            </a:r>
            <a:r>
              <a:rPr lang="en-US" sz="1600" dirty="0" err="1">
                <a:solidFill>
                  <a:schemeClr val="bg1"/>
                </a:solidFill>
                <a:latin typeface="+mj-lt"/>
              </a:rPr>
              <a:t>DarchetypeArtifactId</a:t>
            </a:r>
            <a:r>
              <a:rPr lang="en-US" sz="1600" dirty="0">
                <a:solidFill>
                  <a:schemeClr val="bg1"/>
                </a:solidFill>
                <a:latin typeface="+mj-lt"/>
              </a:rPr>
              <a:t>=maven-archetype-</a:t>
            </a:r>
            <a:r>
              <a:rPr lang="en-US" sz="1600" dirty="0" err="1">
                <a:solidFill>
                  <a:schemeClr val="bg1"/>
                </a:solidFill>
                <a:latin typeface="+mj-lt"/>
              </a:rPr>
              <a:t>quickstart</a:t>
            </a:r>
            <a:endParaRPr lang="en-US" sz="1600" dirty="0" smtClean="0">
              <a:solidFill>
                <a:schemeClr val="bg1"/>
              </a:solidFill>
              <a:latin typeface="+mj-lt"/>
            </a:endParaRPr>
          </a:p>
        </p:txBody>
      </p:sp>
    </p:spTree>
    <p:extLst>
      <p:ext uri="{BB962C8B-B14F-4D97-AF65-F5344CB8AC3E}">
        <p14:creationId xmlns:p14="http://schemas.microsoft.com/office/powerpoint/2010/main" val="2196124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647421"/>
          </a:xfrm>
        </p:spPr>
        <p:txBody>
          <a:bodyPr/>
          <a:lstStyle/>
          <a:p>
            <a:pPr marL="342900" indent="-342900">
              <a:lnSpc>
                <a:spcPct val="150000"/>
              </a:lnSpc>
            </a:pPr>
            <a:r>
              <a:rPr lang="en-US" dirty="0" smtClean="0"/>
              <a:t>Lifecycles of Maven</a:t>
            </a:r>
            <a:endParaRPr lang="en-US" dirty="0"/>
          </a:p>
        </p:txBody>
      </p:sp>
      <p:sp>
        <p:nvSpPr>
          <p:cNvPr id="3" name="Text Placeholder 2"/>
          <p:cNvSpPr>
            <a:spLocks noGrp="1"/>
          </p:cNvSpPr>
          <p:nvPr>
            <p:ph type="body" sz="quarter" idx="10"/>
          </p:nvPr>
        </p:nvSpPr>
        <p:spPr>
          <a:xfrm>
            <a:off x="481012" y="1971674"/>
            <a:ext cx="8224838" cy="1384995"/>
          </a:xfrm>
        </p:spPr>
        <p:txBody>
          <a:bodyPr/>
          <a:lstStyle/>
          <a:p>
            <a:r>
              <a:rPr lang="en-US" dirty="0">
                <a:solidFill>
                  <a:schemeClr val="bg1"/>
                </a:solidFill>
              </a:rPr>
              <a:t>Maven defines 3 lifecycles </a:t>
            </a:r>
            <a:r>
              <a:rPr lang="en-US" dirty="0" smtClean="0">
                <a:solidFill>
                  <a:schemeClr val="bg1"/>
                </a:solidFill>
              </a:rPr>
              <a:t>in</a:t>
            </a:r>
          </a:p>
          <a:p>
            <a:pPr lvl="2"/>
            <a:r>
              <a:rPr lang="en-US" dirty="0" smtClean="0">
                <a:solidFill>
                  <a:schemeClr val="bg1"/>
                </a:solidFill>
              </a:rPr>
              <a:t>default </a:t>
            </a:r>
            <a:r>
              <a:rPr lang="en-US" dirty="0">
                <a:solidFill>
                  <a:schemeClr val="bg1"/>
                </a:solidFill>
              </a:rPr>
              <a:t>Lifecycle</a:t>
            </a:r>
          </a:p>
          <a:p>
            <a:pPr lvl="2"/>
            <a:r>
              <a:rPr lang="en-US" dirty="0">
                <a:solidFill>
                  <a:schemeClr val="bg1"/>
                </a:solidFill>
              </a:rPr>
              <a:t>clean Lifecycle</a:t>
            </a:r>
          </a:p>
          <a:p>
            <a:pPr lvl="2"/>
            <a:r>
              <a:rPr lang="en-US" dirty="0">
                <a:solidFill>
                  <a:schemeClr val="bg1"/>
                </a:solidFill>
              </a:rPr>
              <a:t>site Lifecycle</a:t>
            </a:r>
          </a:p>
          <a:p>
            <a:pPr lvl="2"/>
            <a:endParaRPr lang="en-US" dirty="0"/>
          </a:p>
        </p:txBody>
      </p:sp>
    </p:spTree>
    <p:extLst>
      <p:ext uri="{BB962C8B-B14F-4D97-AF65-F5344CB8AC3E}">
        <p14:creationId xmlns:p14="http://schemas.microsoft.com/office/powerpoint/2010/main" val="573635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lifecycle</a:t>
            </a:r>
            <a:endParaRPr lang="en-US" dirty="0"/>
          </a:p>
        </p:txBody>
      </p:sp>
      <p:sp>
        <p:nvSpPr>
          <p:cNvPr id="3" name="Text Placeholder 2"/>
          <p:cNvSpPr>
            <a:spLocks noGrp="1"/>
          </p:cNvSpPr>
          <p:nvPr>
            <p:ph type="body" sz="quarter" idx="10"/>
          </p:nvPr>
        </p:nvSpPr>
        <p:spPr>
          <a:xfrm>
            <a:off x="481012" y="1352283"/>
            <a:ext cx="8224838" cy="4431983"/>
          </a:xfrm>
        </p:spPr>
        <p:txBody>
          <a:bodyPr/>
          <a:lstStyle/>
          <a:p>
            <a:pPr>
              <a:buFont typeface="Wingdings" pitchFamily="2" charset="2"/>
              <a:buChar char="q"/>
              <a:defRPr/>
            </a:pPr>
            <a:r>
              <a:rPr lang="en-US" dirty="0">
                <a:solidFill>
                  <a:schemeClr val="bg1"/>
                </a:solidFill>
              </a:rPr>
              <a:t>D</a:t>
            </a:r>
            <a:r>
              <a:rPr lang="en-US" dirty="0" smtClean="0">
                <a:solidFill>
                  <a:schemeClr val="bg1"/>
                </a:solidFill>
              </a:rPr>
              <a:t>efault</a:t>
            </a:r>
            <a:r>
              <a:rPr lang="en-US" dirty="0">
                <a:solidFill>
                  <a:schemeClr val="bg1"/>
                </a:solidFill>
              </a:rPr>
              <a:t> lifecycle is defined </a:t>
            </a:r>
            <a:r>
              <a:rPr lang="en-US" b="1" dirty="0">
                <a:solidFill>
                  <a:schemeClr val="bg1"/>
                </a:solidFill>
              </a:rPr>
              <a:t>without</a:t>
            </a:r>
            <a:r>
              <a:rPr lang="en-US" dirty="0">
                <a:solidFill>
                  <a:schemeClr val="bg1"/>
                </a:solidFill>
              </a:rPr>
              <a:t> any associated plugin</a:t>
            </a:r>
            <a:r>
              <a:rPr lang="en-US" dirty="0" smtClean="0">
                <a:solidFill>
                  <a:schemeClr val="bg1"/>
                </a:solidFill>
              </a:rPr>
              <a:t>. There are 23 phases in the cycles.  Important build phases are:</a:t>
            </a:r>
          </a:p>
          <a:p>
            <a:pPr>
              <a:buFont typeface="Wingdings" pitchFamily="2" charset="2"/>
              <a:buChar char="q"/>
              <a:defRPr/>
            </a:pPr>
            <a:endParaRPr lang="en-US" dirty="0">
              <a:solidFill>
                <a:schemeClr val="bg1"/>
              </a:solidFill>
            </a:endParaRPr>
          </a:p>
          <a:p>
            <a:pPr lvl="4">
              <a:buFont typeface="Wingdings" pitchFamily="2" charset="2"/>
              <a:buChar char="v"/>
              <a:defRPr/>
            </a:pPr>
            <a:r>
              <a:rPr lang="en-US" dirty="0">
                <a:solidFill>
                  <a:schemeClr val="bg1"/>
                </a:solidFill>
              </a:rPr>
              <a:t>Validate</a:t>
            </a:r>
          </a:p>
          <a:p>
            <a:pPr lvl="4">
              <a:buFont typeface="Wingdings" pitchFamily="2" charset="2"/>
              <a:buChar char="v"/>
              <a:defRPr/>
            </a:pPr>
            <a:r>
              <a:rPr lang="en-US" dirty="0">
                <a:solidFill>
                  <a:schemeClr val="bg1"/>
                </a:solidFill>
              </a:rPr>
              <a:t>Compile</a:t>
            </a:r>
          </a:p>
          <a:p>
            <a:pPr lvl="4">
              <a:buFont typeface="Wingdings" pitchFamily="2" charset="2"/>
              <a:buChar char="v"/>
              <a:defRPr/>
            </a:pPr>
            <a:r>
              <a:rPr lang="en-US" dirty="0">
                <a:solidFill>
                  <a:schemeClr val="bg1"/>
                </a:solidFill>
              </a:rPr>
              <a:t>Test</a:t>
            </a:r>
          </a:p>
          <a:p>
            <a:pPr lvl="4">
              <a:buFont typeface="Wingdings" pitchFamily="2" charset="2"/>
              <a:buChar char="v"/>
              <a:defRPr/>
            </a:pPr>
            <a:r>
              <a:rPr lang="en-US" dirty="0">
                <a:solidFill>
                  <a:schemeClr val="bg1"/>
                </a:solidFill>
              </a:rPr>
              <a:t>Package</a:t>
            </a:r>
          </a:p>
          <a:p>
            <a:pPr lvl="4">
              <a:buFont typeface="Wingdings" pitchFamily="2" charset="2"/>
              <a:buChar char="v"/>
              <a:defRPr/>
            </a:pPr>
            <a:r>
              <a:rPr lang="en-US" dirty="0">
                <a:solidFill>
                  <a:schemeClr val="bg1"/>
                </a:solidFill>
              </a:rPr>
              <a:t>Install</a:t>
            </a:r>
          </a:p>
          <a:p>
            <a:pPr lvl="4">
              <a:buFont typeface="Wingdings" pitchFamily="2" charset="2"/>
              <a:buChar char="v"/>
              <a:defRPr/>
            </a:pPr>
            <a:r>
              <a:rPr lang="en-US" dirty="0" smtClean="0">
                <a:solidFill>
                  <a:schemeClr val="bg1"/>
                </a:solidFill>
              </a:rPr>
              <a:t>Deploy</a:t>
            </a:r>
          </a:p>
          <a:p>
            <a:pPr>
              <a:buFont typeface="Wingdings" pitchFamily="2" charset="2"/>
              <a:buChar char="q"/>
              <a:defRPr/>
            </a:pPr>
            <a:endParaRPr lang="en-US" dirty="0">
              <a:solidFill>
                <a:schemeClr val="bg1"/>
              </a:solidFill>
            </a:endParaRPr>
          </a:p>
          <a:p>
            <a:pPr>
              <a:buFont typeface="Wingdings" pitchFamily="2" charset="2"/>
              <a:buChar char="q"/>
            </a:pPr>
            <a:r>
              <a:rPr lang="en-US" dirty="0">
                <a:solidFill>
                  <a:schemeClr val="bg1"/>
                </a:solidFill>
              </a:rPr>
              <a:t>build phase can also have zero or more goals bound to it. If a build phase has no goals bound to it, that build phase will not execute. But if it has one or more goals bound to it, it will execute all those goals</a:t>
            </a:r>
            <a:r>
              <a:rPr lang="en-US" dirty="0" smtClean="0">
                <a:solidFill>
                  <a:schemeClr val="bg1"/>
                </a:solidFill>
              </a:rPr>
              <a:t>.</a:t>
            </a:r>
          </a:p>
          <a:p>
            <a:pPr>
              <a:buFont typeface="Wingdings" pitchFamily="2" charset="2"/>
              <a:buChar char="q"/>
            </a:pPr>
            <a:endParaRPr lang="en-US" dirty="0" smtClean="0">
              <a:solidFill>
                <a:schemeClr val="bg1"/>
              </a:solidFill>
            </a:endParaRPr>
          </a:p>
          <a:p>
            <a:pPr>
              <a:buFont typeface="Wingdings" pitchFamily="2" charset="2"/>
              <a:buChar char="q"/>
            </a:pPr>
            <a:r>
              <a:rPr lang="en-US" dirty="0">
                <a:solidFill>
                  <a:schemeClr val="bg1"/>
                </a:solidFill>
              </a:rPr>
              <a:t>Some phases have goals bound to them by default. And for the default lifecycle, these bindings depend on the packaging value.</a:t>
            </a:r>
          </a:p>
        </p:txBody>
      </p:sp>
    </p:spTree>
    <p:extLst>
      <p:ext uri="{BB962C8B-B14F-4D97-AF65-F5344CB8AC3E}">
        <p14:creationId xmlns:p14="http://schemas.microsoft.com/office/powerpoint/2010/main" val="4207547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goals</a:t>
            </a:r>
            <a:endParaRPr lang="en-US" dirty="0"/>
          </a:p>
        </p:txBody>
      </p:sp>
      <p:sp>
        <p:nvSpPr>
          <p:cNvPr id="3" name="Text Placeholder 2"/>
          <p:cNvSpPr>
            <a:spLocks noGrp="1"/>
          </p:cNvSpPr>
          <p:nvPr>
            <p:ph type="body" sz="quarter" idx="10"/>
          </p:nvPr>
        </p:nvSpPr>
        <p:spPr>
          <a:xfrm>
            <a:off x="481012" y="1971681"/>
            <a:ext cx="8224838" cy="3019288"/>
          </a:xfrm>
        </p:spPr>
        <p:txBody>
          <a:bodyPr/>
          <a:lstStyle/>
          <a:p>
            <a:pPr>
              <a:lnSpc>
                <a:spcPct val="90000"/>
              </a:lnSpc>
            </a:pPr>
            <a:r>
              <a:rPr lang="en-US" b="1" dirty="0">
                <a:solidFill>
                  <a:schemeClr val="bg1"/>
                </a:solidFill>
              </a:rPr>
              <a:t>validate - </a:t>
            </a:r>
            <a:r>
              <a:rPr lang="en-US" dirty="0">
                <a:solidFill>
                  <a:schemeClr val="bg1"/>
                </a:solidFill>
              </a:rPr>
              <a:t>validate the project is correct and all necessary information is available </a:t>
            </a:r>
          </a:p>
          <a:p>
            <a:pPr>
              <a:lnSpc>
                <a:spcPct val="90000"/>
              </a:lnSpc>
            </a:pPr>
            <a:r>
              <a:rPr lang="en-US" b="1" dirty="0">
                <a:solidFill>
                  <a:schemeClr val="bg1"/>
                </a:solidFill>
              </a:rPr>
              <a:t>compile - </a:t>
            </a:r>
            <a:r>
              <a:rPr lang="en-US" dirty="0">
                <a:solidFill>
                  <a:schemeClr val="bg1"/>
                </a:solidFill>
              </a:rPr>
              <a:t>compile the source code of the project</a:t>
            </a:r>
            <a:r>
              <a:rPr lang="en-US" b="1" dirty="0">
                <a:solidFill>
                  <a:schemeClr val="bg1"/>
                </a:solidFill>
              </a:rPr>
              <a:t> </a:t>
            </a:r>
            <a:r>
              <a:rPr lang="en-US" dirty="0" smtClean="0">
                <a:solidFill>
                  <a:schemeClr val="bg1"/>
                </a:solidFill>
              </a:rPr>
              <a:t>and generates .class files</a:t>
            </a:r>
            <a:endParaRPr lang="en-US" b="1" dirty="0">
              <a:solidFill>
                <a:schemeClr val="bg1"/>
              </a:solidFill>
            </a:endParaRPr>
          </a:p>
          <a:p>
            <a:pPr>
              <a:lnSpc>
                <a:spcPct val="90000"/>
              </a:lnSpc>
            </a:pPr>
            <a:r>
              <a:rPr lang="en-US" b="1" dirty="0">
                <a:solidFill>
                  <a:schemeClr val="bg1"/>
                </a:solidFill>
              </a:rPr>
              <a:t>test - </a:t>
            </a:r>
            <a:r>
              <a:rPr lang="en-US" dirty="0">
                <a:solidFill>
                  <a:schemeClr val="bg1"/>
                </a:solidFill>
              </a:rPr>
              <a:t>test the compiled source code using a suitable unit testing </a:t>
            </a:r>
            <a:r>
              <a:rPr lang="en-US" dirty="0" smtClean="0">
                <a:solidFill>
                  <a:schemeClr val="bg1"/>
                </a:solidFill>
              </a:rPr>
              <a:t>framework.</a:t>
            </a:r>
          </a:p>
          <a:p>
            <a:pPr>
              <a:lnSpc>
                <a:spcPct val="90000"/>
              </a:lnSpc>
            </a:pPr>
            <a:r>
              <a:rPr lang="en-US" b="1" dirty="0" smtClean="0">
                <a:solidFill>
                  <a:schemeClr val="bg1"/>
                </a:solidFill>
              </a:rPr>
              <a:t>package </a:t>
            </a:r>
            <a:r>
              <a:rPr lang="en-US" b="1" dirty="0">
                <a:solidFill>
                  <a:schemeClr val="bg1"/>
                </a:solidFill>
              </a:rPr>
              <a:t>- </a:t>
            </a:r>
            <a:r>
              <a:rPr lang="en-US" dirty="0">
                <a:solidFill>
                  <a:schemeClr val="bg1"/>
                </a:solidFill>
              </a:rPr>
              <a:t>take the compiled code and package it in its distributable format, such as a JAR</a:t>
            </a:r>
          </a:p>
          <a:p>
            <a:pPr>
              <a:lnSpc>
                <a:spcPct val="90000"/>
              </a:lnSpc>
            </a:pPr>
            <a:r>
              <a:rPr lang="en-US" b="1" dirty="0" smtClean="0">
                <a:solidFill>
                  <a:schemeClr val="bg1"/>
                </a:solidFill>
              </a:rPr>
              <a:t>install </a:t>
            </a:r>
            <a:r>
              <a:rPr lang="en-US" b="1" dirty="0">
                <a:solidFill>
                  <a:schemeClr val="bg1"/>
                </a:solidFill>
              </a:rPr>
              <a:t>- </a:t>
            </a:r>
            <a:r>
              <a:rPr lang="en-US" dirty="0">
                <a:solidFill>
                  <a:schemeClr val="bg1"/>
                </a:solidFill>
              </a:rPr>
              <a:t>install the package into the local repository, for use as a dependency in other projects locally</a:t>
            </a:r>
            <a:r>
              <a:rPr lang="en-US" b="1" dirty="0">
                <a:solidFill>
                  <a:schemeClr val="bg1"/>
                </a:solidFill>
              </a:rPr>
              <a:t> </a:t>
            </a:r>
          </a:p>
          <a:p>
            <a:pPr>
              <a:lnSpc>
                <a:spcPct val="90000"/>
              </a:lnSpc>
            </a:pPr>
            <a:r>
              <a:rPr lang="en-US" b="1" dirty="0">
                <a:solidFill>
                  <a:schemeClr val="bg1"/>
                </a:solidFill>
              </a:rPr>
              <a:t>deploy - </a:t>
            </a:r>
            <a:r>
              <a:rPr lang="en-US" dirty="0">
                <a:solidFill>
                  <a:schemeClr val="bg1"/>
                </a:solidFill>
              </a:rPr>
              <a:t>done in an integration or release environment, copies the final package to the remote repository for sharing with other developers and projects</a:t>
            </a:r>
          </a:p>
          <a:p>
            <a:endParaRPr lang="en-US" dirty="0"/>
          </a:p>
        </p:txBody>
      </p:sp>
    </p:spTree>
    <p:extLst>
      <p:ext uri="{BB962C8B-B14F-4D97-AF65-F5344CB8AC3E}">
        <p14:creationId xmlns:p14="http://schemas.microsoft.com/office/powerpoint/2010/main" val="2813226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Maven goals</a:t>
            </a:r>
            <a:endParaRPr lang="en-US" dirty="0"/>
          </a:p>
        </p:txBody>
      </p:sp>
      <p:sp>
        <p:nvSpPr>
          <p:cNvPr id="3" name="Text Placeholder 2"/>
          <p:cNvSpPr>
            <a:spLocks noGrp="1"/>
          </p:cNvSpPr>
          <p:nvPr>
            <p:ph type="body" sz="quarter" idx="10"/>
          </p:nvPr>
        </p:nvSpPr>
        <p:spPr>
          <a:xfrm>
            <a:off x="481012" y="1416682"/>
            <a:ext cx="8224838" cy="3877985"/>
          </a:xfrm>
        </p:spPr>
        <p:txBody>
          <a:bodyPr/>
          <a:lstStyle/>
          <a:p>
            <a:r>
              <a:rPr lang="en-US" dirty="0">
                <a:solidFill>
                  <a:schemeClr val="bg1"/>
                </a:solidFill>
              </a:rPr>
              <a:t>Maven can be invoked using following 2 ways(one or more combinations of any or both) </a:t>
            </a:r>
          </a:p>
          <a:p>
            <a:pPr marL="0" indent="0">
              <a:buNone/>
            </a:pPr>
            <a:r>
              <a:rPr lang="en-US" dirty="0" smtClean="0">
                <a:solidFill>
                  <a:schemeClr val="bg1"/>
                </a:solidFill>
              </a:rPr>
              <a:t>1) Build Phase</a:t>
            </a:r>
          </a:p>
          <a:p>
            <a:pPr lvl="2"/>
            <a:r>
              <a:rPr lang="en-US" dirty="0" err="1" smtClean="0">
                <a:solidFill>
                  <a:schemeClr val="bg1"/>
                </a:solidFill>
              </a:rPr>
              <a:t>mvn</a:t>
            </a:r>
            <a:r>
              <a:rPr lang="en-US" dirty="0" smtClean="0">
                <a:solidFill>
                  <a:schemeClr val="bg1"/>
                </a:solidFill>
              </a:rPr>
              <a:t> install </a:t>
            </a:r>
          </a:p>
          <a:p>
            <a:pPr marL="292100" lvl="2" indent="0">
              <a:buNone/>
            </a:pPr>
            <a:r>
              <a:rPr lang="en-US" dirty="0" smtClean="0">
                <a:solidFill>
                  <a:schemeClr val="bg1"/>
                </a:solidFill>
              </a:rPr>
              <a:t>	Invokes validate, compile, test, package and install</a:t>
            </a:r>
          </a:p>
          <a:p>
            <a:pPr lvl="2"/>
            <a:r>
              <a:rPr lang="en-US" dirty="0" err="1" smtClean="0">
                <a:solidFill>
                  <a:schemeClr val="bg1"/>
                </a:solidFill>
              </a:rPr>
              <a:t>mvn</a:t>
            </a:r>
            <a:r>
              <a:rPr lang="en-US" dirty="0" smtClean="0">
                <a:solidFill>
                  <a:schemeClr val="bg1"/>
                </a:solidFill>
              </a:rPr>
              <a:t> clean compile</a:t>
            </a:r>
          </a:p>
          <a:p>
            <a:pPr marL="292100" lvl="2" indent="0">
              <a:buNone/>
            </a:pPr>
            <a:r>
              <a:rPr lang="en-US" dirty="0" smtClean="0">
                <a:solidFill>
                  <a:schemeClr val="bg1"/>
                </a:solidFill>
              </a:rPr>
              <a:t>	Clean old builds and execute compile</a:t>
            </a:r>
          </a:p>
          <a:p>
            <a:pPr lvl="2"/>
            <a:r>
              <a:rPr lang="en-US" dirty="0" err="1" smtClean="0">
                <a:solidFill>
                  <a:schemeClr val="bg1"/>
                </a:solidFill>
              </a:rPr>
              <a:t>mvn</a:t>
            </a:r>
            <a:r>
              <a:rPr lang="en-US" dirty="0" smtClean="0">
                <a:solidFill>
                  <a:schemeClr val="bg1"/>
                </a:solidFill>
              </a:rPr>
              <a:t> test clean</a:t>
            </a:r>
          </a:p>
          <a:p>
            <a:pPr marL="292100" lvl="2" indent="0">
              <a:buNone/>
            </a:pPr>
            <a:r>
              <a:rPr lang="en-US" dirty="0" smtClean="0">
                <a:solidFill>
                  <a:schemeClr val="bg1"/>
                </a:solidFill>
              </a:rPr>
              <a:t>	Invokes compile, test then cleans</a:t>
            </a:r>
          </a:p>
          <a:p>
            <a:pPr marL="0" lvl="1" indent="0">
              <a:buNone/>
            </a:pPr>
            <a:r>
              <a:rPr lang="en-US" dirty="0" smtClean="0">
                <a:solidFill>
                  <a:schemeClr val="bg1"/>
                </a:solidFill>
              </a:rPr>
              <a:t>2) </a:t>
            </a:r>
            <a:r>
              <a:rPr lang="en-US" dirty="0" err="1" smtClean="0">
                <a:solidFill>
                  <a:schemeClr val="bg1"/>
                </a:solidFill>
              </a:rPr>
              <a:t>plugin:goal</a:t>
            </a:r>
            <a:r>
              <a:rPr lang="en-US" dirty="0" smtClean="0">
                <a:solidFill>
                  <a:schemeClr val="bg1"/>
                </a:solidFill>
              </a:rPr>
              <a:t> (e.g. </a:t>
            </a:r>
            <a:r>
              <a:rPr lang="en-US" dirty="0" err="1" smtClean="0">
                <a:solidFill>
                  <a:schemeClr val="bg1"/>
                </a:solidFill>
              </a:rPr>
              <a:t>dependency:copy-dependencies</a:t>
            </a:r>
            <a:r>
              <a:rPr lang="en-US" dirty="0" smtClean="0">
                <a:solidFill>
                  <a:schemeClr val="bg1"/>
                </a:solidFill>
              </a:rPr>
              <a:t>)</a:t>
            </a:r>
          </a:p>
          <a:p>
            <a:pPr lvl="1"/>
            <a:endParaRPr lang="en-US" dirty="0" smtClean="0">
              <a:solidFill>
                <a:schemeClr val="bg1"/>
              </a:solidFill>
            </a:endParaRPr>
          </a:p>
          <a:p>
            <a:pPr marL="850900" lvl="4" indent="0" fontAlgn="auto">
              <a:buNone/>
              <a:defRPr/>
            </a:pPr>
            <a:endParaRPr lang="en-US" dirty="0" smtClean="0">
              <a:solidFill>
                <a:schemeClr val="bg1"/>
              </a:solidFill>
            </a:endParaRPr>
          </a:p>
          <a:p>
            <a:pPr marL="850900" lvl="4" indent="0" fontAlgn="auto">
              <a:buNone/>
              <a:defRPr/>
            </a:pPr>
            <a:endParaRPr lang="en-US" dirty="0">
              <a:solidFill>
                <a:schemeClr val="bg1"/>
              </a:solidFill>
            </a:endParaRPr>
          </a:p>
          <a:p>
            <a:endParaRPr lang="en-US" dirty="0"/>
          </a:p>
        </p:txBody>
      </p:sp>
    </p:spTree>
    <p:extLst>
      <p:ext uri="{BB962C8B-B14F-4D97-AF65-F5344CB8AC3E}">
        <p14:creationId xmlns:p14="http://schemas.microsoft.com/office/powerpoint/2010/main" val="223993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lifecycle</a:t>
            </a:r>
            <a:endParaRPr lang="en-US" dirty="0"/>
          </a:p>
        </p:txBody>
      </p:sp>
      <p:sp>
        <p:nvSpPr>
          <p:cNvPr id="3" name="Text Placeholder 2"/>
          <p:cNvSpPr>
            <a:spLocks noGrp="1"/>
          </p:cNvSpPr>
          <p:nvPr>
            <p:ph type="body" sz="quarter" idx="10"/>
          </p:nvPr>
        </p:nvSpPr>
        <p:spPr>
          <a:xfrm>
            <a:off x="468133" y="1378634"/>
            <a:ext cx="8224838" cy="2769989"/>
          </a:xfrm>
        </p:spPr>
        <p:txBody>
          <a:bodyPr/>
          <a:lstStyle/>
          <a:p>
            <a:pPr>
              <a:buClr>
                <a:schemeClr val="tx2"/>
              </a:buClr>
            </a:pPr>
            <a:r>
              <a:rPr lang="en-US" dirty="0">
                <a:solidFill>
                  <a:schemeClr val="bg1"/>
                </a:solidFill>
              </a:rPr>
              <a:t>clean lifecycle is defined directly with its plugin bindings</a:t>
            </a:r>
            <a:r>
              <a:rPr lang="en-US" dirty="0" smtClean="0">
                <a:solidFill>
                  <a:schemeClr val="bg1"/>
                </a:solidFill>
              </a:rPr>
              <a:t>. It has following phases:</a:t>
            </a:r>
          </a:p>
          <a:p>
            <a:pPr lvl="2">
              <a:buClr>
                <a:schemeClr val="tx2"/>
              </a:buClr>
              <a:buFont typeface="Wingdings" pitchFamily="2" charset="2"/>
              <a:buChar char="Ø"/>
            </a:pPr>
            <a:r>
              <a:rPr lang="en-US" b="1" dirty="0">
                <a:solidFill>
                  <a:schemeClr val="bg1"/>
                </a:solidFill>
              </a:rPr>
              <a:t>pre-clean</a:t>
            </a:r>
            <a:r>
              <a:rPr lang="en-US" dirty="0">
                <a:solidFill>
                  <a:schemeClr val="bg1"/>
                </a:solidFill>
              </a:rPr>
              <a:t> : execute processes needed prior to the actual project cleaning</a:t>
            </a:r>
          </a:p>
          <a:p>
            <a:pPr lvl="2">
              <a:buClr>
                <a:schemeClr val="tx2"/>
              </a:buClr>
              <a:buFont typeface="Wingdings" pitchFamily="2" charset="2"/>
              <a:buChar char="Ø"/>
            </a:pPr>
            <a:r>
              <a:rPr lang="en-US" b="1" dirty="0">
                <a:solidFill>
                  <a:schemeClr val="bg1"/>
                </a:solidFill>
              </a:rPr>
              <a:t>Clean</a:t>
            </a:r>
            <a:r>
              <a:rPr lang="en-US" dirty="0">
                <a:solidFill>
                  <a:schemeClr val="bg1"/>
                </a:solidFill>
              </a:rPr>
              <a:t>: remove all files generated by the previous build</a:t>
            </a:r>
          </a:p>
          <a:p>
            <a:pPr lvl="2">
              <a:buClr>
                <a:schemeClr val="tx2"/>
              </a:buClr>
              <a:buFont typeface="Wingdings" pitchFamily="2" charset="2"/>
              <a:buChar char="Ø"/>
            </a:pPr>
            <a:r>
              <a:rPr lang="en-US" b="1" dirty="0">
                <a:solidFill>
                  <a:schemeClr val="bg1"/>
                </a:solidFill>
              </a:rPr>
              <a:t>post-clean</a:t>
            </a:r>
            <a:r>
              <a:rPr lang="en-US" dirty="0">
                <a:solidFill>
                  <a:schemeClr val="bg1"/>
                </a:solidFill>
              </a:rPr>
              <a:t>: execute processes needed to finalize the project </a:t>
            </a:r>
            <a:r>
              <a:rPr lang="en-US" dirty="0" smtClean="0">
                <a:solidFill>
                  <a:schemeClr val="bg1"/>
                </a:solidFill>
              </a:rPr>
              <a:t>cleaning</a:t>
            </a:r>
          </a:p>
          <a:p>
            <a:pPr marL="292100" lvl="2" indent="0">
              <a:buClr>
                <a:schemeClr val="tx2"/>
              </a:buClr>
              <a:buNone/>
            </a:pPr>
            <a:endParaRPr lang="en-US" dirty="0" smtClean="0">
              <a:solidFill>
                <a:schemeClr val="bg1"/>
              </a:solidFill>
            </a:endParaRPr>
          </a:p>
          <a:p>
            <a:pPr marL="292100" lvl="2" indent="0">
              <a:buClr>
                <a:schemeClr val="tx2"/>
              </a:buClr>
              <a:buNone/>
            </a:pPr>
            <a:endParaRPr lang="en-US" dirty="0">
              <a:solidFill>
                <a:schemeClr val="bg1"/>
              </a:solidFill>
            </a:endParaRPr>
          </a:p>
          <a:p>
            <a:pPr marL="292100" lvl="2" indent="0">
              <a:buClr>
                <a:schemeClr val="tx2"/>
              </a:buClr>
              <a:buNone/>
            </a:pPr>
            <a:endParaRPr lang="en-US" dirty="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655502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1384995"/>
          </a:xfrm>
        </p:spPr>
        <p:txBody>
          <a:bodyPr/>
          <a:lstStyle/>
          <a:p>
            <a:pPr>
              <a:buClr>
                <a:schemeClr val="tx2"/>
              </a:buClr>
            </a:pPr>
            <a:r>
              <a:rPr lang="en-US" dirty="0" smtClean="0">
                <a:solidFill>
                  <a:schemeClr val="bg1"/>
                </a:solidFill>
              </a:rPr>
              <a:t>Example: </a:t>
            </a:r>
          </a:p>
          <a:p>
            <a:pPr lvl="2">
              <a:buClr>
                <a:schemeClr val="tx2"/>
              </a:buClr>
            </a:pPr>
            <a:r>
              <a:rPr lang="en-US" b="1" dirty="0" err="1">
                <a:solidFill>
                  <a:schemeClr val="bg1"/>
                </a:solidFill>
              </a:rPr>
              <a:t>mvn</a:t>
            </a:r>
            <a:r>
              <a:rPr lang="en-US" b="1" dirty="0">
                <a:solidFill>
                  <a:schemeClr val="bg1"/>
                </a:solidFill>
              </a:rPr>
              <a:t> clean </a:t>
            </a:r>
            <a:endParaRPr lang="en-US" b="1" dirty="0" smtClean="0">
              <a:solidFill>
                <a:schemeClr val="bg1"/>
              </a:solidFill>
            </a:endParaRPr>
          </a:p>
          <a:p>
            <a:pPr lvl="3">
              <a:buClr>
                <a:schemeClr val="tx2"/>
              </a:buClr>
            </a:pPr>
            <a:r>
              <a:rPr lang="en-US" dirty="0" smtClean="0">
                <a:solidFill>
                  <a:schemeClr val="bg1"/>
                </a:solidFill>
              </a:rPr>
              <a:t>Maven </a:t>
            </a:r>
            <a:r>
              <a:rPr lang="en-US" dirty="0">
                <a:solidFill>
                  <a:schemeClr val="bg1"/>
                </a:solidFill>
              </a:rPr>
              <a:t>clean goal (</a:t>
            </a:r>
            <a:r>
              <a:rPr lang="en-US" dirty="0" err="1">
                <a:solidFill>
                  <a:schemeClr val="bg1"/>
                </a:solidFill>
              </a:rPr>
              <a:t>clean:clean</a:t>
            </a:r>
            <a:r>
              <a:rPr lang="en-US" dirty="0">
                <a:solidFill>
                  <a:schemeClr val="bg1"/>
                </a:solidFill>
              </a:rPr>
              <a:t>) is bound to the </a:t>
            </a:r>
            <a:r>
              <a:rPr lang="en-US" i="1" dirty="0">
                <a:solidFill>
                  <a:schemeClr val="bg1"/>
                </a:solidFill>
              </a:rPr>
              <a:t>clean</a:t>
            </a:r>
            <a:r>
              <a:rPr lang="en-US" dirty="0">
                <a:solidFill>
                  <a:schemeClr val="bg1"/>
                </a:solidFill>
              </a:rPr>
              <a:t> phase in the clean </a:t>
            </a:r>
            <a:r>
              <a:rPr lang="en-US" dirty="0" smtClean="0">
                <a:solidFill>
                  <a:schemeClr val="bg1"/>
                </a:solidFill>
              </a:rPr>
              <a:t>lifecycle</a:t>
            </a:r>
            <a:r>
              <a:rPr lang="en-US" dirty="0">
                <a:solidFill>
                  <a:schemeClr val="bg1"/>
                </a:solidFill>
              </a:rPr>
              <a:t> </a:t>
            </a:r>
            <a:r>
              <a:rPr lang="en-US" dirty="0" smtClean="0">
                <a:solidFill>
                  <a:schemeClr val="bg1"/>
                </a:solidFill>
              </a:rPr>
              <a:t>and deletes </a:t>
            </a:r>
            <a:r>
              <a:rPr lang="en-US" dirty="0">
                <a:solidFill>
                  <a:schemeClr val="bg1"/>
                </a:solidFill>
              </a:rPr>
              <a:t>target </a:t>
            </a:r>
            <a:r>
              <a:rPr lang="en-US" dirty="0" smtClean="0">
                <a:solidFill>
                  <a:schemeClr val="bg1"/>
                </a:solidFill>
              </a:rPr>
              <a:t>folder</a:t>
            </a:r>
          </a:p>
          <a:p>
            <a:pPr marL="292100" lvl="2" indent="0">
              <a:buNone/>
            </a:pPr>
            <a:r>
              <a:rPr lang="en-US" dirty="0">
                <a:solidFill>
                  <a:schemeClr val="bg1"/>
                </a:solidFill>
              </a:rPr>
              <a:t>	</a:t>
            </a:r>
          </a:p>
        </p:txBody>
      </p:sp>
      <p:pic>
        <p:nvPicPr>
          <p:cNvPr id="204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53413" b="7863"/>
          <a:stretch/>
        </p:blipFill>
        <p:spPr bwMode="auto">
          <a:xfrm>
            <a:off x="886265" y="2658794"/>
            <a:ext cx="7272997" cy="3516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306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1384995"/>
          </a:xfrm>
        </p:spPr>
        <p:txBody>
          <a:bodyPr/>
          <a:lstStyle/>
          <a:p>
            <a:pPr lvl="2">
              <a:buClr>
                <a:schemeClr val="tx2"/>
              </a:buClr>
              <a:buFont typeface="Wingdings" pitchFamily="2" charset="2"/>
              <a:buChar char="§"/>
            </a:pPr>
            <a:r>
              <a:rPr lang="en-US" dirty="0">
                <a:solidFill>
                  <a:schemeClr val="bg1"/>
                </a:solidFill>
              </a:rPr>
              <a:t>We can customize this behavior by mentioning goals in any of the above phases of clean life cycle</a:t>
            </a:r>
            <a:r>
              <a:rPr lang="en-US" dirty="0" smtClean="0">
                <a:solidFill>
                  <a:schemeClr val="bg1"/>
                </a:solidFill>
              </a:rPr>
              <a:t>. </a:t>
            </a:r>
          </a:p>
          <a:p>
            <a:pPr lvl="2">
              <a:buClr>
                <a:schemeClr val="tx2"/>
              </a:buClr>
              <a:buFont typeface="Wingdings" pitchFamily="2" charset="2"/>
              <a:buChar char="§"/>
            </a:pPr>
            <a:r>
              <a:rPr lang="en-US" dirty="0" smtClean="0">
                <a:solidFill>
                  <a:schemeClr val="bg1"/>
                </a:solidFill>
              </a:rPr>
              <a:t>Attach </a:t>
            </a:r>
            <a:r>
              <a:rPr lang="en-US" dirty="0" err="1" smtClean="0">
                <a:solidFill>
                  <a:schemeClr val="bg1"/>
                </a:solidFill>
              </a:rPr>
              <a:t>maven-antrun-plugin:run</a:t>
            </a:r>
            <a:r>
              <a:rPr lang="en-US" dirty="0" smtClean="0">
                <a:solidFill>
                  <a:schemeClr val="bg1"/>
                </a:solidFill>
              </a:rPr>
              <a:t> goal </a:t>
            </a:r>
            <a:r>
              <a:rPr lang="en-US" dirty="0">
                <a:solidFill>
                  <a:schemeClr val="bg1"/>
                </a:solidFill>
              </a:rPr>
              <a:t>to the </a:t>
            </a:r>
            <a:r>
              <a:rPr lang="en-US" dirty="0" smtClean="0">
                <a:solidFill>
                  <a:schemeClr val="bg1"/>
                </a:solidFill>
              </a:rPr>
              <a:t>pre-clean phase. </a:t>
            </a:r>
            <a:r>
              <a:rPr lang="en-US" dirty="0">
                <a:solidFill>
                  <a:schemeClr val="bg1"/>
                </a:solidFill>
              </a:rPr>
              <a:t>This will allow us to echo text messages displaying the phases of the clean lifecycle</a:t>
            </a:r>
            <a:r>
              <a:rPr lang="en-US" dirty="0" smtClean="0">
                <a:solidFill>
                  <a:schemeClr val="bg1"/>
                </a:solidFill>
              </a:rPr>
              <a:t>. </a:t>
            </a:r>
          </a:p>
          <a:p>
            <a:pPr lvl="2">
              <a:buClr>
                <a:schemeClr val="tx2"/>
              </a:buClr>
              <a:buFont typeface="Wingdings" pitchFamily="2" charset="2"/>
              <a:buChar char="§"/>
            </a:pPr>
            <a:r>
              <a:rPr lang="en-US" dirty="0" smtClean="0">
                <a:solidFill>
                  <a:schemeClr val="bg1"/>
                </a:solidFill>
              </a:rPr>
              <a:t>POM.xml: </a:t>
            </a:r>
            <a:endParaRPr lang="en-US" dirty="0">
              <a:solidFill>
                <a:schemeClr val="bg1"/>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74" t="9073" r="48085" b="8266"/>
          <a:stretch/>
        </p:blipFill>
        <p:spPr bwMode="auto">
          <a:xfrm>
            <a:off x="1140618" y="2982351"/>
            <a:ext cx="7060847" cy="326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52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553998"/>
          </a:xfrm>
        </p:spPr>
        <p:txBody>
          <a:bodyPr/>
          <a:lstStyle/>
          <a:p>
            <a:pPr lvl="2">
              <a:buClr>
                <a:schemeClr val="tx2"/>
              </a:buClr>
              <a:buFont typeface="Wingdings" pitchFamily="2" charset="2"/>
              <a:buChar char="§"/>
            </a:pPr>
            <a:r>
              <a:rPr lang="en-US" b="1" dirty="0" err="1" smtClean="0">
                <a:solidFill>
                  <a:schemeClr val="bg1"/>
                </a:solidFill>
              </a:rPr>
              <a:t>Mvn</a:t>
            </a:r>
            <a:r>
              <a:rPr lang="en-US" b="1" dirty="0" smtClean="0">
                <a:solidFill>
                  <a:schemeClr val="bg1"/>
                </a:solidFill>
              </a:rPr>
              <a:t> </a:t>
            </a:r>
            <a:r>
              <a:rPr lang="en-US" b="1" dirty="0" err="1" smtClean="0">
                <a:solidFill>
                  <a:schemeClr val="bg1"/>
                </a:solidFill>
              </a:rPr>
              <a:t>clean</a:t>
            </a:r>
            <a:r>
              <a:rPr lang="en-US" dirty="0" err="1" smtClean="0">
                <a:solidFill>
                  <a:schemeClr val="bg1"/>
                </a:solidFill>
              </a:rPr>
              <a:t>..First</a:t>
            </a:r>
            <a:r>
              <a:rPr lang="en-US" dirty="0" smtClean="0">
                <a:solidFill>
                  <a:schemeClr val="bg1"/>
                </a:solidFill>
              </a:rPr>
              <a:t> executes pre-clean phase and runs the goal attached to it, we can see the echo. And then executes clean phase.</a:t>
            </a:r>
            <a:endParaRPr lang="en-US" dirty="0">
              <a:solidFill>
                <a:schemeClr val="bg1"/>
              </a:solidFill>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3116" b="38105"/>
          <a:stretch/>
        </p:blipFill>
        <p:spPr bwMode="auto">
          <a:xfrm>
            <a:off x="1195754" y="2194560"/>
            <a:ext cx="6808763" cy="421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0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1286" y="2547960"/>
            <a:ext cx="5511800" cy="615553"/>
          </a:xfrm>
        </p:spPr>
        <p:txBody>
          <a:bodyPr/>
          <a:lstStyle/>
          <a:p>
            <a:pPr algn="ctr"/>
            <a:r>
              <a:rPr lang="en-US" dirty="0" smtClean="0"/>
              <a:t>Maven</a:t>
            </a:r>
            <a:endParaRPr lang="en-US" dirty="0"/>
          </a:p>
        </p:txBody>
      </p:sp>
      <p:sp>
        <p:nvSpPr>
          <p:cNvPr id="4" name="Title 2"/>
          <p:cNvSpPr txBox="1">
            <a:spLocks/>
          </p:cNvSpPr>
          <p:nvPr/>
        </p:nvSpPr>
        <p:spPr bwMode="gray">
          <a:xfrm>
            <a:off x="2971131" y="5068986"/>
            <a:ext cx="5511800" cy="61555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4000" b="1" kern="1200">
                <a:solidFill>
                  <a:schemeClr val="bg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lang="en-US" dirty="0" smtClean="0"/>
              <a:t>Presenter</a:t>
            </a:r>
            <a:endParaRPr lang="en-US" dirty="0"/>
          </a:p>
        </p:txBody>
      </p:sp>
    </p:spTree>
    <p:extLst>
      <p:ext uri="{BB962C8B-B14F-4D97-AF65-F5344CB8AC3E}">
        <p14:creationId xmlns:p14="http://schemas.microsoft.com/office/powerpoint/2010/main" val="948638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553998"/>
          </a:xfrm>
        </p:spPr>
        <p:txBody>
          <a:bodyPr/>
          <a:lstStyle/>
          <a:p>
            <a:pPr lvl="2">
              <a:buClr>
                <a:schemeClr val="tx2"/>
              </a:buClr>
              <a:buFont typeface="Wingdings" pitchFamily="2" charset="2"/>
              <a:buChar char="§"/>
            </a:pPr>
            <a:r>
              <a:rPr lang="en-US" dirty="0" smtClean="0">
                <a:solidFill>
                  <a:schemeClr val="bg1"/>
                </a:solidFill>
              </a:rPr>
              <a:t>Attach </a:t>
            </a:r>
            <a:r>
              <a:rPr lang="en-US" dirty="0" err="1" smtClean="0">
                <a:solidFill>
                  <a:schemeClr val="bg1"/>
                </a:solidFill>
              </a:rPr>
              <a:t>antrun</a:t>
            </a:r>
            <a:r>
              <a:rPr lang="en-US" dirty="0" smtClean="0">
                <a:solidFill>
                  <a:schemeClr val="bg1"/>
                </a:solidFill>
              </a:rPr>
              <a:t> plugin run goal to clean phase also. </a:t>
            </a:r>
          </a:p>
          <a:p>
            <a:pPr lvl="2">
              <a:buClr>
                <a:schemeClr val="tx2"/>
              </a:buClr>
              <a:buFont typeface="Wingdings" pitchFamily="2" charset="2"/>
              <a:buChar char="§"/>
            </a:pPr>
            <a:r>
              <a:rPr lang="en-US" dirty="0" smtClean="0">
                <a:solidFill>
                  <a:schemeClr val="bg1"/>
                </a:solidFill>
              </a:rPr>
              <a:t>Now execute </a:t>
            </a:r>
            <a:r>
              <a:rPr lang="en-US" b="1" dirty="0" err="1" smtClean="0">
                <a:solidFill>
                  <a:schemeClr val="bg1"/>
                </a:solidFill>
              </a:rPr>
              <a:t>mvn</a:t>
            </a:r>
            <a:r>
              <a:rPr lang="en-US" b="1" dirty="0" smtClean="0">
                <a:solidFill>
                  <a:schemeClr val="bg1"/>
                </a:solidFill>
              </a:rPr>
              <a:t> post-clean</a:t>
            </a:r>
            <a:endParaRPr lang="en-US" b="1" dirty="0">
              <a:solidFill>
                <a:schemeClr val="bg1"/>
              </a:solidFill>
            </a:endParaRP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387" r="51825" b="9808"/>
          <a:stretch/>
        </p:blipFill>
        <p:spPr bwMode="auto">
          <a:xfrm>
            <a:off x="884903" y="2433484"/>
            <a:ext cx="7381878" cy="36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239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lifecycle</a:t>
            </a:r>
            <a:endParaRPr lang="en-US" dirty="0"/>
          </a:p>
        </p:txBody>
      </p:sp>
      <p:sp>
        <p:nvSpPr>
          <p:cNvPr id="3" name="Text Placeholder 2"/>
          <p:cNvSpPr>
            <a:spLocks noGrp="1"/>
          </p:cNvSpPr>
          <p:nvPr>
            <p:ph type="body" sz="quarter" idx="10"/>
          </p:nvPr>
        </p:nvSpPr>
        <p:spPr>
          <a:xfrm>
            <a:off x="493890" y="1617785"/>
            <a:ext cx="8224838" cy="2254248"/>
          </a:xfrm>
        </p:spPr>
        <p:txBody>
          <a:bodyPr/>
          <a:lstStyle/>
          <a:p>
            <a:pPr marL="0" indent="0">
              <a:buNone/>
            </a:pPr>
            <a:endParaRPr lang="en-US" dirty="0" smtClean="0">
              <a:solidFill>
                <a:schemeClr val="bg1"/>
              </a:solidFill>
            </a:endParaRPr>
          </a:p>
          <a:p>
            <a:pPr>
              <a:buClr>
                <a:schemeClr val="tx2"/>
              </a:buClr>
              <a:buFont typeface="Wingdings" pitchFamily="2" charset="2"/>
              <a:buChar char="Ø"/>
            </a:pPr>
            <a:r>
              <a:rPr lang="en-US" b="1" dirty="0" smtClean="0">
                <a:solidFill>
                  <a:schemeClr val="bg1"/>
                </a:solidFill>
              </a:rPr>
              <a:t>Pre-site: </a:t>
            </a:r>
            <a:r>
              <a:rPr lang="en-US" dirty="0" smtClean="0">
                <a:solidFill>
                  <a:schemeClr val="bg1"/>
                </a:solidFill>
              </a:rPr>
              <a:t>execute </a:t>
            </a:r>
            <a:r>
              <a:rPr lang="en-US" dirty="0">
                <a:solidFill>
                  <a:schemeClr val="bg1"/>
                </a:solidFill>
              </a:rPr>
              <a:t>processes needed prior to the actual project site </a:t>
            </a:r>
            <a:r>
              <a:rPr lang="en-US" dirty="0" smtClean="0">
                <a:solidFill>
                  <a:schemeClr val="bg1"/>
                </a:solidFill>
              </a:rPr>
              <a:t>generation</a:t>
            </a:r>
            <a:endParaRPr lang="en-US" dirty="0">
              <a:solidFill>
                <a:schemeClr val="bg1"/>
              </a:solidFill>
            </a:endParaRPr>
          </a:p>
          <a:p>
            <a:pPr>
              <a:buClr>
                <a:schemeClr val="tx2"/>
              </a:buClr>
              <a:buFont typeface="Wingdings" pitchFamily="2" charset="2"/>
              <a:buChar char="Ø"/>
            </a:pPr>
            <a:r>
              <a:rPr lang="en-US" b="1" dirty="0" smtClean="0">
                <a:solidFill>
                  <a:schemeClr val="bg1"/>
                </a:solidFill>
              </a:rPr>
              <a:t>Site: </a:t>
            </a:r>
            <a:r>
              <a:rPr lang="en-US" dirty="0" smtClean="0">
                <a:solidFill>
                  <a:schemeClr val="bg1"/>
                </a:solidFill>
              </a:rPr>
              <a:t>generate </a:t>
            </a:r>
            <a:r>
              <a:rPr lang="en-US" dirty="0">
                <a:solidFill>
                  <a:schemeClr val="bg1"/>
                </a:solidFill>
              </a:rPr>
              <a:t>the project's site </a:t>
            </a:r>
            <a:r>
              <a:rPr lang="en-US" dirty="0" smtClean="0">
                <a:solidFill>
                  <a:schemeClr val="bg1"/>
                </a:solidFill>
              </a:rPr>
              <a:t>documentation</a:t>
            </a:r>
            <a:endParaRPr lang="en-US" dirty="0">
              <a:solidFill>
                <a:schemeClr val="bg1"/>
              </a:solidFill>
            </a:endParaRPr>
          </a:p>
          <a:p>
            <a:pPr>
              <a:buClr>
                <a:schemeClr val="tx2"/>
              </a:buClr>
              <a:buFont typeface="Wingdings" pitchFamily="2" charset="2"/>
              <a:buChar char="Ø"/>
            </a:pPr>
            <a:r>
              <a:rPr lang="en-US" b="1" dirty="0" smtClean="0">
                <a:solidFill>
                  <a:schemeClr val="bg1"/>
                </a:solidFill>
              </a:rPr>
              <a:t>Post-site: </a:t>
            </a:r>
            <a:r>
              <a:rPr lang="en-US" dirty="0" smtClean="0">
                <a:solidFill>
                  <a:schemeClr val="bg1"/>
                </a:solidFill>
              </a:rPr>
              <a:t>execute </a:t>
            </a:r>
            <a:r>
              <a:rPr lang="en-US" dirty="0">
                <a:solidFill>
                  <a:schemeClr val="bg1"/>
                </a:solidFill>
              </a:rPr>
              <a:t>processes needed to finalize the site generation, and to prepare for site </a:t>
            </a:r>
            <a:r>
              <a:rPr lang="en-US" dirty="0" smtClean="0">
                <a:solidFill>
                  <a:schemeClr val="bg1"/>
                </a:solidFill>
              </a:rPr>
              <a:t>deployment</a:t>
            </a:r>
            <a:endParaRPr lang="en-US" dirty="0">
              <a:solidFill>
                <a:schemeClr val="bg1"/>
              </a:solidFill>
            </a:endParaRPr>
          </a:p>
          <a:p>
            <a:pPr>
              <a:buClr>
                <a:schemeClr val="tx2"/>
              </a:buClr>
              <a:buFont typeface="Wingdings" pitchFamily="2" charset="2"/>
              <a:buChar char="Ø"/>
            </a:pPr>
            <a:r>
              <a:rPr lang="en-US" b="1" dirty="0" smtClean="0">
                <a:solidFill>
                  <a:schemeClr val="bg1"/>
                </a:solidFill>
              </a:rPr>
              <a:t>Site-deploy: </a:t>
            </a:r>
            <a:r>
              <a:rPr lang="en-US" dirty="0" smtClean="0">
                <a:solidFill>
                  <a:schemeClr val="bg1"/>
                </a:solidFill>
              </a:rPr>
              <a:t>deploy </a:t>
            </a:r>
            <a:r>
              <a:rPr lang="en-US" dirty="0">
                <a:solidFill>
                  <a:schemeClr val="bg1"/>
                </a:solidFill>
              </a:rPr>
              <a:t>the generated site documentation to the specified web server</a:t>
            </a:r>
          </a:p>
        </p:txBody>
      </p:sp>
    </p:spTree>
    <p:extLst>
      <p:ext uri="{BB962C8B-B14F-4D97-AF65-F5344CB8AC3E}">
        <p14:creationId xmlns:p14="http://schemas.microsoft.com/office/powerpoint/2010/main" val="804027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Management</a:t>
            </a:r>
            <a:endParaRPr lang="en-US" dirty="0"/>
          </a:p>
        </p:txBody>
      </p:sp>
      <p:sp>
        <p:nvSpPr>
          <p:cNvPr id="3" name="Text Placeholder 2"/>
          <p:cNvSpPr>
            <a:spLocks noGrp="1"/>
          </p:cNvSpPr>
          <p:nvPr>
            <p:ph type="body" sz="quarter" idx="10"/>
          </p:nvPr>
        </p:nvSpPr>
        <p:spPr>
          <a:xfrm>
            <a:off x="463650" y="1429555"/>
            <a:ext cx="4261029" cy="3600986"/>
          </a:xfrm>
        </p:spPr>
        <p:txBody>
          <a:bodyPr/>
          <a:lstStyle/>
          <a:p>
            <a:pPr>
              <a:buClr>
                <a:schemeClr val="tx2"/>
              </a:buClr>
              <a:buFont typeface="Wingdings" pitchFamily="2" charset="2"/>
              <a:buChar char="Ø"/>
            </a:pPr>
            <a:r>
              <a:rPr lang="en-US" dirty="0">
                <a:solidFill>
                  <a:schemeClr val="bg1"/>
                </a:solidFill>
              </a:rPr>
              <a:t>In maven while compiling the code if we need external JARS or WARS we need not to manually download the jars ,we can automate it by using </a:t>
            </a:r>
            <a:r>
              <a:rPr lang="en-US" dirty="0" smtClean="0">
                <a:solidFill>
                  <a:schemeClr val="bg1"/>
                </a:solidFill>
              </a:rPr>
              <a:t>tags</a:t>
            </a:r>
          </a:p>
          <a:p>
            <a:pPr>
              <a:buClr>
                <a:schemeClr val="tx2"/>
              </a:buClr>
              <a:buFont typeface="Wingdings" pitchFamily="2" charset="2"/>
              <a:buChar char="Ø"/>
            </a:pPr>
            <a:r>
              <a:rPr lang="en-US" dirty="0" smtClean="0">
                <a:solidFill>
                  <a:schemeClr val="bg1"/>
                </a:solidFill>
              </a:rPr>
              <a:t>Dependencies </a:t>
            </a:r>
            <a:r>
              <a:rPr lang="en-US" dirty="0">
                <a:solidFill>
                  <a:schemeClr val="bg1"/>
                </a:solidFill>
              </a:rPr>
              <a:t>consist </a:t>
            </a:r>
            <a:r>
              <a:rPr lang="en-US" dirty="0" smtClean="0">
                <a:solidFill>
                  <a:schemeClr val="bg1"/>
                </a:solidFill>
              </a:rPr>
              <a:t>of: GAV</a:t>
            </a:r>
            <a:endParaRPr lang="en-US" dirty="0">
              <a:solidFill>
                <a:schemeClr val="bg1"/>
              </a:solidFill>
            </a:endParaRPr>
          </a:p>
          <a:p>
            <a:pPr>
              <a:buClr>
                <a:schemeClr val="tx2"/>
              </a:buClr>
              <a:buFont typeface="Wingdings" pitchFamily="2" charset="2"/>
              <a:buChar char="Ø"/>
            </a:pPr>
            <a:r>
              <a:rPr lang="en-US" dirty="0" smtClean="0">
                <a:solidFill>
                  <a:schemeClr val="bg1"/>
                </a:solidFill>
              </a:rPr>
              <a:t>Scope</a:t>
            </a:r>
            <a:r>
              <a:rPr lang="en-US" dirty="0">
                <a:solidFill>
                  <a:schemeClr val="bg1"/>
                </a:solidFill>
              </a:rPr>
              <a:t>: compile, test, provided (</a:t>
            </a:r>
            <a:r>
              <a:rPr lang="en-US" dirty="0" smtClean="0">
                <a:solidFill>
                  <a:schemeClr val="bg1"/>
                </a:solidFill>
              </a:rPr>
              <a:t>default=compile)</a:t>
            </a:r>
          </a:p>
          <a:p>
            <a:pPr>
              <a:buClr>
                <a:schemeClr val="tx2"/>
              </a:buClr>
              <a:buFont typeface="Wingdings" pitchFamily="2" charset="2"/>
              <a:buChar char="Ø"/>
            </a:pPr>
            <a:r>
              <a:rPr lang="fr-FR" dirty="0" err="1" smtClean="0">
                <a:solidFill>
                  <a:schemeClr val="bg1"/>
                </a:solidFill>
                <a:latin typeface="Arial" pitchFamily="34" charset="0"/>
              </a:rPr>
              <a:t>Possibility</a:t>
            </a:r>
            <a:r>
              <a:rPr lang="fr-FR" dirty="0" smtClean="0">
                <a:solidFill>
                  <a:schemeClr val="bg1"/>
                </a:solidFill>
                <a:latin typeface="Arial" pitchFamily="34" charset="0"/>
              </a:rPr>
              <a:t> to </a:t>
            </a:r>
            <a:r>
              <a:rPr lang="fr-FR" dirty="0" err="1" smtClean="0">
                <a:solidFill>
                  <a:schemeClr val="bg1"/>
                </a:solidFill>
                <a:latin typeface="Arial" pitchFamily="34" charset="0"/>
              </a:rPr>
              <a:t>exclude</a:t>
            </a:r>
            <a:r>
              <a:rPr lang="fr-FR" dirty="0" smtClean="0">
                <a:solidFill>
                  <a:schemeClr val="bg1"/>
                </a:solidFill>
                <a:latin typeface="Arial" pitchFamily="34" charset="0"/>
              </a:rPr>
              <a:t> </a:t>
            </a:r>
            <a:r>
              <a:rPr lang="fr-FR" dirty="0" err="1" smtClean="0">
                <a:solidFill>
                  <a:schemeClr val="bg1"/>
                </a:solidFill>
                <a:latin typeface="Arial" pitchFamily="34" charset="0"/>
              </a:rPr>
              <a:t>some</a:t>
            </a:r>
            <a:r>
              <a:rPr lang="fr-FR" dirty="0" smtClean="0">
                <a:solidFill>
                  <a:schemeClr val="bg1"/>
                </a:solidFill>
                <a:latin typeface="Arial" pitchFamily="34" charset="0"/>
              </a:rPr>
              <a:t> </a:t>
            </a:r>
            <a:r>
              <a:rPr lang="fr-FR" dirty="0" err="1" smtClean="0">
                <a:solidFill>
                  <a:schemeClr val="bg1"/>
                </a:solidFill>
                <a:latin typeface="Arial" pitchFamily="34" charset="0"/>
              </a:rPr>
              <a:t>dependencies</a:t>
            </a:r>
            <a:endParaRPr lang="fr-FR" dirty="0">
              <a:solidFill>
                <a:schemeClr val="bg1"/>
              </a:solidFill>
            </a:endParaRPr>
          </a:p>
          <a:p>
            <a:pPr>
              <a:buClr>
                <a:schemeClr val="tx2"/>
              </a:buClr>
              <a:buFont typeface="Wingdings" pitchFamily="2" charset="2"/>
              <a:buChar char="Ø"/>
            </a:pPr>
            <a:r>
              <a:rPr lang="fr-FR" dirty="0" smtClean="0">
                <a:solidFill>
                  <a:schemeClr val="bg1"/>
                </a:solidFill>
              </a:rPr>
              <a:t>SNAPSHOT </a:t>
            </a:r>
            <a:r>
              <a:rPr lang="fr-FR" dirty="0">
                <a:solidFill>
                  <a:schemeClr val="bg1"/>
                </a:solidFill>
              </a:rPr>
              <a:t>handling</a:t>
            </a:r>
          </a:p>
          <a:p>
            <a:pPr lvl="2">
              <a:buFont typeface="Arial" pitchFamily="34" charset="0"/>
              <a:buChar char="•"/>
            </a:pPr>
            <a:r>
              <a:rPr lang="fr-FR" dirty="0" smtClean="0">
                <a:solidFill>
                  <a:schemeClr val="bg1"/>
                </a:solidFill>
                <a:latin typeface="Arial" pitchFamily="34" charset="0"/>
              </a:rPr>
              <a:t> </a:t>
            </a:r>
            <a:r>
              <a:rPr lang="fr-FR" dirty="0" err="1" smtClean="0">
                <a:solidFill>
                  <a:schemeClr val="bg1"/>
                </a:solidFill>
                <a:latin typeface="Arial" pitchFamily="34" charset="0"/>
              </a:rPr>
              <a:t>Always</a:t>
            </a:r>
            <a:r>
              <a:rPr lang="fr-FR" dirty="0" smtClean="0">
                <a:solidFill>
                  <a:schemeClr val="bg1"/>
                </a:solidFill>
                <a:latin typeface="Arial" pitchFamily="34" charset="0"/>
              </a:rPr>
              <a:t> </a:t>
            </a:r>
            <a:r>
              <a:rPr lang="fr-FR" dirty="0" err="1">
                <a:solidFill>
                  <a:schemeClr val="bg1"/>
                </a:solidFill>
                <a:latin typeface="Arial" pitchFamily="34" charset="0"/>
              </a:rPr>
              <a:t>get</a:t>
            </a:r>
            <a:r>
              <a:rPr lang="fr-FR" dirty="0">
                <a:solidFill>
                  <a:schemeClr val="bg1"/>
                </a:solidFill>
                <a:latin typeface="Arial" pitchFamily="34" charset="0"/>
              </a:rPr>
              <a:t> </a:t>
            </a:r>
            <a:r>
              <a:rPr lang="fr-FR" dirty="0" err="1">
                <a:solidFill>
                  <a:schemeClr val="bg1"/>
                </a:solidFill>
                <a:latin typeface="Arial" pitchFamily="34" charset="0"/>
              </a:rPr>
              <a:t>latest</a:t>
            </a:r>
            <a:endParaRPr lang="fr-FR" dirty="0">
              <a:solidFill>
                <a:schemeClr val="bg1"/>
              </a:solidFill>
              <a:latin typeface="Arial" pitchFamily="34" charset="0"/>
            </a:endParaRPr>
          </a:p>
          <a:p>
            <a:pPr marL="0" lvl="1" indent="0">
              <a:buNone/>
            </a:pPr>
            <a:endParaRPr lang="en-US" dirty="0">
              <a:solidFill>
                <a:schemeClr val="bg1"/>
              </a:solidFill>
              <a:latin typeface="Arial" pitchFamily="34" charset="0"/>
            </a:endParaRPr>
          </a:p>
          <a:p>
            <a:pPr marL="0" indent="0">
              <a:buNone/>
            </a:pPr>
            <a:endParaRPr 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69" y="1800097"/>
            <a:ext cx="398145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444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management</a:t>
            </a:r>
            <a:endParaRPr lang="en-US" dirty="0"/>
          </a:p>
        </p:txBody>
      </p:sp>
      <p:sp>
        <p:nvSpPr>
          <p:cNvPr id="3" name="Text Placeholder 2"/>
          <p:cNvSpPr>
            <a:spLocks noGrp="1"/>
          </p:cNvSpPr>
          <p:nvPr>
            <p:ph type="body" sz="quarter" idx="10"/>
          </p:nvPr>
        </p:nvSpPr>
        <p:spPr>
          <a:xfrm>
            <a:off x="490440" y="1408969"/>
            <a:ext cx="8224838" cy="5104373"/>
          </a:xfrm>
        </p:spPr>
        <p:txBody>
          <a:bodyPr/>
          <a:lstStyle/>
          <a:p>
            <a:r>
              <a:rPr lang="en-US" dirty="0">
                <a:solidFill>
                  <a:schemeClr val="bg1"/>
                </a:solidFill>
              </a:rPr>
              <a:t> It is primarily used for deployment of artifacts and the site produced by the build</a:t>
            </a:r>
            <a:r>
              <a:rPr lang="en-US" dirty="0" smtClean="0">
                <a:solidFill>
                  <a:schemeClr val="bg1"/>
                </a:solidFill>
              </a:rPr>
              <a:t>.</a:t>
            </a:r>
          </a:p>
          <a:p>
            <a:r>
              <a:rPr lang="en-US" dirty="0">
                <a:solidFill>
                  <a:schemeClr val="bg1"/>
                </a:solidFill>
              </a:rPr>
              <a:t> </a:t>
            </a:r>
            <a:r>
              <a:rPr lang="en-US" dirty="0" smtClean="0">
                <a:solidFill>
                  <a:schemeClr val="bg1"/>
                </a:solidFill>
              </a:rPr>
              <a:t>include distribution management in POM.xml:</a:t>
            </a:r>
            <a:endParaRPr lang="en-US" dirty="0">
              <a:solidFill>
                <a:srgbClr val="3A10B0"/>
              </a:solidFill>
            </a:endParaRPr>
          </a:p>
          <a:p>
            <a:pPr marL="0" indent="0">
              <a:buNone/>
            </a:pPr>
            <a:r>
              <a:rPr lang="en-US" dirty="0">
                <a:solidFill>
                  <a:srgbClr val="3A10B0"/>
                </a:solidFill>
              </a:rPr>
              <a:t> </a:t>
            </a:r>
            <a:r>
              <a:rPr lang="en-US" dirty="0" smtClean="0">
                <a:solidFill>
                  <a:srgbClr val="3A10B0"/>
                </a:solidFill>
              </a:rPr>
              <a:t>    </a:t>
            </a:r>
            <a:r>
              <a:rPr lang="en-US" sz="1600" dirty="0" smtClean="0">
                <a:solidFill>
                  <a:srgbClr val="3A10B0"/>
                </a:solidFill>
              </a:rPr>
              <a:t>&lt;</a:t>
            </a:r>
            <a:r>
              <a:rPr lang="en-US" sz="1600" dirty="0">
                <a:solidFill>
                  <a:srgbClr val="3A10B0"/>
                </a:solidFill>
              </a:rPr>
              <a:t>distributionManagement&gt;</a:t>
            </a:r>
          </a:p>
          <a:p>
            <a:pPr marL="571500" lvl="3" indent="0">
              <a:buNone/>
            </a:pPr>
            <a:r>
              <a:rPr lang="en-US" sz="1600" dirty="0" smtClean="0">
                <a:solidFill>
                  <a:srgbClr val="3A10B0"/>
                </a:solidFill>
              </a:rPr>
              <a:t> &lt;</a:t>
            </a:r>
            <a:r>
              <a:rPr lang="en-US" sz="1600" dirty="0" err="1">
                <a:solidFill>
                  <a:srgbClr val="3A10B0"/>
                </a:solidFill>
              </a:rPr>
              <a:t>snapshotRepository</a:t>
            </a:r>
            <a:r>
              <a:rPr lang="en-US" sz="1600" dirty="0" smtClean="0">
                <a:solidFill>
                  <a:srgbClr val="3A10B0"/>
                </a:solidFill>
              </a:rPr>
              <a:t>&gt;	</a:t>
            </a:r>
          </a:p>
          <a:p>
            <a:pPr marL="571500" lvl="3" indent="0">
              <a:buNone/>
            </a:pPr>
            <a:r>
              <a:rPr lang="en-US" sz="1600" dirty="0" smtClean="0">
                <a:solidFill>
                  <a:srgbClr val="3A10B0"/>
                </a:solidFill>
              </a:rPr>
              <a:t> 	&lt;id&gt;</a:t>
            </a:r>
            <a:r>
              <a:rPr lang="en-US" sz="1600" b="1" dirty="0" err="1">
                <a:solidFill>
                  <a:schemeClr val="bg1"/>
                </a:solidFill>
              </a:rPr>
              <a:t>teravirtual</a:t>
            </a:r>
            <a:r>
              <a:rPr lang="en-US" sz="1600" dirty="0" smtClean="0">
                <a:solidFill>
                  <a:srgbClr val="3A10B0"/>
                </a:solidFill>
              </a:rPr>
              <a:t>&lt;/</a:t>
            </a:r>
            <a:r>
              <a:rPr lang="en-US" sz="1600" dirty="0">
                <a:solidFill>
                  <a:srgbClr val="3A10B0"/>
                </a:solidFill>
              </a:rPr>
              <a:t>id&gt; </a:t>
            </a:r>
            <a:r>
              <a:rPr lang="en-US" sz="1600" dirty="0" smtClean="0">
                <a:solidFill>
                  <a:srgbClr val="3A10B0"/>
                </a:solidFill>
              </a:rPr>
              <a:t> 			&lt;</a:t>
            </a:r>
            <a:r>
              <a:rPr lang="en-US" sz="1600" dirty="0">
                <a:solidFill>
                  <a:srgbClr val="3A10B0"/>
                </a:solidFill>
              </a:rPr>
              <a:t>url&gt;</a:t>
            </a:r>
            <a:r>
              <a:rPr lang="en-US" sz="1600" b="1" dirty="0">
                <a:solidFill>
                  <a:schemeClr val="bg1"/>
                </a:solidFill>
              </a:rPr>
              <a:t>http://10.53.77.155:8085/nexus/content/repositories/teravirtual</a:t>
            </a:r>
            <a:r>
              <a:rPr lang="en-US" sz="1600" dirty="0">
                <a:solidFill>
                  <a:srgbClr val="3A10B0"/>
                </a:solidFill>
              </a:rPr>
              <a:t>&lt;/url&gt; </a:t>
            </a:r>
          </a:p>
          <a:p>
            <a:pPr marL="571500" lvl="3" indent="0">
              <a:buNone/>
            </a:pPr>
            <a:r>
              <a:rPr lang="en-US" sz="1600" dirty="0" smtClean="0">
                <a:solidFill>
                  <a:srgbClr val="3A10B0"/>
                </a:solidFill>
              </a:rPr>
              <a:t>&lt;/</a:t>
            </a:r>
            <a:r>
              <a:rPr lang="en-US" sz="1600" dirty="0" err="1" smtClean="0">
                <a:solidFill>
                  <a:srgbClr val="3A10B0"/>
                </a:solidFill>
              </a:rPr>
              <a:t>snapshotRepository</a:t>
            </a:r>
            <a:r>
              <a:rPr lang="en-US" sz="1600" dirty="0" smtClean="0">
                <a:solidFill>
                  <a:srgbClr val="3A10B0"/>
                </a:solidFill>
              </a:rPr>
              <a:t>&gt;</a:t>
            </a:r>
          </a:p>
          <a:p>
            <a:pPr marL="571500" lvl="3" indent="0">
              <a:buNone/>
            </a:pPr>
            <a:r>
              <a:rPr lang="en-US" sz="1600" dirty="0" smtClean="0">
                <a:solidFill>
                  <a:srgbClr val="3A10B0"/>
                </a:solidFill>
              </a:rPr>
              <a:t>&lt;/</a:t>
            </a:r>
            <a:r>
              <a:rPr lang="en-US" sz="1600" dirty="0" err="1" smtClean="0">
                <a:solidFill>
                  <a:srgbClr val="3A10B0"/>
                </a:solidFill>
              </a:rPr>
              <a:t>distributionManagement</a:t>
            </a:r>
            <a:r>
              <a:rPr lang="en-US" sz="1600" dirty="0" smtClean="0">
                <a:solidFill>
                  <a:srgbClr val="3A10B0"/>
                </a:solidFill>
              </a:rPr>
              <a:t>&gt;</a:t>
            </a:r>
          </a:p>
          <a:p>
            <a:pPr marL="571500" lvl="3" indent="0">
              <a:buNone/>
            </a:pPr>
            <a:endParaRPr lang="en-US" sz="1600" dirty="0" smtClean="0">
              <a:solidFill>
                <a:srgbClr val="3A10B0"/>
              </a:solidFill>
            </a:endParaRPr>
          </a:p>
          <a:p>
            <a:r>
              <a:rPr lang="en-US" dirty="0">
                <a:solidFill>
                  <a:schemeClr val="bg1"/>
                </a:solidFill>
              </a:rPr>
              <a:t>To access this repository </a:t>
            </a:r>
            <a:r>
              <a:rPr lang="en-US" dirty="0" err="1">
                <a:solidFill>
                  <a:schemeClr val="bg1"/>
                </a:solidFill>
              </a:rPr>
              <a:t>url</a:t>
            </a:r>
            <a:r>
              <a:rPr lang="en-US" dirty="0">
                <a:solidFill>
                  <a:schemeClr val="bg1"/>
                </a:solidFill>
              </a:rPr>
              <a:t>, add server </a:t>
            </a:r>
            <a:r>
              <a:rPr lang="en-US" dirty="0" smtClean="0">
                <a:solidFill>
                  <a:schemeClr val="bg1"/>
                </a:solidFill>
              </a:rPr>
              <a:t>authentication under &lt;servers&gt; </a:t>
            </a:r>
            <a:r>
              <a:rPr lang="en-US" dirty="0">
                <a:solidFill>
                  <a:schemeClr val="bg1"/>
                </a:solidFill>
              </a:rPr>
              <a:t>in global settings.xml.</a:t>
            </a:r>
          </a:p>
          <a:p>
            <a:pPr marL="850900" lvl="4" indent="0">
              <a:buNone/>
            </a:pPr>
            <a:r>
              <a:rPr lang="en-US" sz="1600" dirty="0">
                <a:solidFill>
                  <a:srgbClr val="3A10B0"/>
                </a:solidFill>
              </a:rPr>
              <a:t>&lt;server&gt;	   </a:t>
            </a:r>
          </a:p>
          <a:p>
            <a:pPr marL="850900" lvl="4" indent="0">
              <a:buNone/>
            </a:pPr>
            <a:r>
              <a:rPr lang="en-US" sz="1600" dirty="0">
                <a:solidFill>
                  <a:srgbClr val="3A10B0"/>
                </a:solidFill>
              </a:rPr>
              <a:t>		&lt;</a:t>
            </a:r>
            <a:r>
              <a:rPr lang="en-US" sz="1600" dirty="0" smtClean="0">
                <a:solidFill>
                  <a:srgbClr val="3A10B0"/>
                </a:solidFill>
              </a:rPr>
              <a:t>id&gt;</a:t>
            </a:r>
            <a:r>
              <a:rPr lang="en-US" sz="1600" b="1" dirty="0" err="1">
                <a:solidFill>
                  <a:schemeClr val="bg1"/>
                </a:solidFill>
              </a:rPr>
              <a:t>teravirtual</a:t>
            </a:r>
            <a:r>
              <a:rPr lang="en-US" sz="1600" dirty="0" smtClean="0">
                <a:solidFill>
                  <a:srgbClr val="3A10B0"/>
                </a:solidFill>
              </a:rPr>
              <a:t>&lt;/</a:t>
            </a:r>
            <a:r>
              <a:rPr lang="en-US" sz="1600" dirty="0">
                <a:solidFill>
                  <a:srgbClr val="3A10B0"/>
                </a:solidFill>
              </a:rPr>
              <a:t>id&gt;	   </a:t>
            </a:r>
          </a:p>
          <a:p>
            <a:pPr marL="850900" lvl="4" indent="0">
              <a:buNone/>
            </a:pPr>
            <a:r>
              <a:rPr lang="en-US" sz="1600" dirty="0">
                <a:solidFill>
                  <a:srgbClr val="3A10B0"/>
                </a:solidFill>
              </a:rPr>
              <a:t>		&lt;username&gt;</a:t>
            </a:r>
            <a:r>
              <a:rPr lang="en-US" sz="1600" b="1" dirty="0">
                <a:solidFill>
                  <a:schemeClr val="bg1"/>
                </a:solidFill>
              </a:rPr>
              <a:t>deploymen</a:t>
            </a:r>
            <a:r>
              <a:rPr lang="en-US" sz="1600" b="1" dirty="0">
                <a:solidFill>
                  <a:srgbClr val="3A10B0"/>
                </a:solidFill>
              </a:rPr>
              <a:t>t</a:t>
            </a:r>
            <a:r>
              <a:rPr lang="en-US" sz="1600" dirty="0">
                <a:solidFill>
                  <a:srgbClr val="3A10B0"/>
                </a:solidFill>
              </a:rPr>
              <a:t>&lt;/username&gt;	   				&lt;password&gt;</a:t>
            </a:r>
            <a:r>
              <a:rPr lang="en-US" sz="1600" b="1" dirty="0">
                <a:solidFill>
                  <a:schemeClr val="bg1"/>
                </a:solidFill>
              </a:rPr>
              <a:t>deployment123</a:t>
            </a:r>
            <a:r>
              <a:rPr lang="en-US" sz="1600" dirty="0">
                <a:solidFill>
                  <a:srgbClr val="3A10B0"/>
                </a:solidFill>
              </a:rPr>
              <a:t>&lt;/password&gt;	</a:t>
            </a:r>
          </a:p>
          <a:p>
            <a:pPr marL="850900" lvl="4" indent="0">
              <a:buNone/>
            </a:pPr>
            <a:r>
              <a:rPr lang="en-US" sz="1600" dirty="0">
                <a:solidFill>
                  <a:srgbClr val="3A10B0"/>
                </a:solidFill>
              </a:rPr>
              <a:t>&lt;/server&gt;</a:t>
            </a:r>
          </a:p>
          <a:p>
            <a:r>
              <a:rPr lang="en-US" b="1" dirty="0" err="1">
                <a:solidFill>
                  <a:schemeClr val="bg1"/>
                </a:solidFill>
              </a:rPr>
              <a:t>mvn</a:t>
            </a:r>
            <a:r>
              <a:rPr lang="en-US" b="1" dirty="0">
                <a:solidFill>
                  <a:schemeClr val="bg1"/>
                </a:solidFill>
              </a:rPr>
              <a:t> deploy </a:t>
            </a:r>
            <a:r>
              <a:rPr lang="en-US" dirty="0">
                <a:solidFill>
                  <a:schemeClr val="bg1"/>
                </a:solidFill>
              </a:rPr>
              <a:t>command will deploy the Artifact to repository mentioned in the </a:t>
            </a:r>
            <a:r>
              <a:rPr lang="en-US" dirty="0" err="1">
                <a:solidFill>
                  <a:schemeClr val="bg1"/>
                </a:solidFill>
              </a:rPr>
              <a:t>url</a:t>
            </a:r>
            <a:r>
              <a:rPr lang="en-US" dirty="0">
                <a:solidFill>
                  <a:schemeClr val="bg1"/>
                </a:solidFill>
              </a:rPr>
              <a:t>.</a:t>
            </a:r>
          </a:p>
          <a:p>
            <a:pPr marL="571500" lvl="3" indent="0">
              <a:buNone/>
            </a:pPr>
            <a:r>
              <a:rPr lang="en-US" sz="1600" dirty="0" smtClean="0"/>
              <a:t>&gt;</a:t>
            </a:r>
            <a:endParaRPr lang="en-US" sz="1600" dirty="0"/>
          </a:p>
          <a:p>
            <a:endParaRPr lang="en-US" dirty="0">
              <a:solidFill>
                <a:schemeClr val="bg1"/>
              </a:solidFill>
            </a:endParaRPr>
          </a:p>
        </p:txBody>
      </p:sp>
    </p:spTree>
    <p:extLst>
      <p:ext uri="{BB962C8B-B14F-4D97-AF65-F5344CB8AC3E}">
        <p14:creationId xmlns:p14="http://schemas.microsoft.com/office/powerpoint/2010/main" val="3515442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repositories</a:t>
            </a:r>
            <a:endParaRPr lang="en-US" dirty="0"/>
          </a:p>
        </p:txBody>
      </p:sp>
      <p:sp>
        <p:nvSpPr>
          <p:cNvPr id="3" name="Text Placeholder 2"/>
          <p:cNvSpPr>
            <a:spLocks noGrp="1"/>
          </p:cNvSpPr>
          <p:nvPr>
            <p:ph type="body" sz="quarter" idx="10"/>
          </p:nvPr>
        </p:nvSpPr>
        <p:spPr>
          <a:xfrm>
            <a:off x="481012" y="1971682"/>
            <a:ext cx="8224838" cy="2215991"/>
          </a:xfrm>
        </p:spPr>
        <p:txBody>
          <a:bodyPr/>
          <a:lstStyle/>
          <a:p>
            <a:pPr>
              <a:defRPr/>
            </a:pPr>
            <a:r>
              <a:rPr lang="en-US" dirty="0">
                <a:solidFill>
                  <a:schemeClr val="bg1"/>
                </a:solidFill>
              </a:rPr>
              <a:t>Maven repository is a place i.e. directory where all the project jars, library jar, plugins or any other project specific artifacts are stored and can be used by Maven easily. </a:t>
            </a:r>
          </a:p>
          <a:p>
            <a:pPr>
              <a:defRPr/>
            </a:pPr>
            <a:r>
              <a:rPr lang="en-US" dirty="0">
                <a:solidFill>
                  <a:schemeClr val="bg1"/>
                </a:solidFill>
              </a:rPr>
              <a:t>Maven repository are of three types </a:t>
            </a:r>
          </a:p>
          <a:p>
            <a:pPr lvl="2">
              <a:buFont typeface="Wingdings" pitchFamily="2" charset="2"/>
              <a:buChar char="ü"/>
              <a:defRPr/>
            </a:pPr>
            <a:r>
              <a:rPr lang="en-US" dirty="0">
                <a:solidFill>
                  <a:schemeClr val="bg1"/>
                </a:solidFill>
              </a:rPr>
              <a:t>Local </a:t>
            </a:r>
          </a:p>
          <a:p>
            <a:pPr lvl="2">
              <a:buFont typeface="Wingdings" pitchFamily="2" charset="2"/>
              <a:buChar char="ü"/>
              <a:defRPr/>
            </a:pPr>
            <a:r>
              <a:rPr lang="en-US" dirty="0">
                <a:solidFill>
                  <a:schemeClr val="bg1"/>
                </a:solidFill>
              </a:rPr>
              <a:t>Central </a:t>
            </a:r>
          </a:p>
          <a:p>
            <a:pPr lvl="2">
              <a:buFont typeface="Wingdings" pitchFamily="2" charset="2"/>
              <a:buChar char="ü"/>
              <a:defRPr/>
            </a:pPr>
            <a:r>
              <a:rPr lang="en-US" dirty="0">
                <a:solidFill>
                  <a:schemeClr val="bg1"/>
                </a:solidFill>
              </a:rPr>
              <a:t>Remote </a:t>
            </a:r>
          </a:p>
          <a:p>
            <a:endParaRPr lang="en-US" dirty="0"/>
          </a:p>
        </p:txBody>
      </p:sp>
    </p:spTree>
    <p:extLst>
      <p:ext uri="{BB962C8B-B14F-4D97-AF65-F5344CB8AC3E}">
        <p14:creationId xmlns:p14="http://schemas.microsoft.com/office/powerpoint/2010/main" val="3024935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81026" y="720098"/>
            <a:ext cx="8224837" cy="492443"/>
          </a:xfrm>
          <a:ln/>
        </p:spPr>
        <p:txBody>
          <a:bodyPr/>
          <a:lstStyle/>
          <a:p>
            <a:r>
              <a:rPr dirty="0" smtClean="0">
                <a:latin typeface="Arial" charset="0"/>
                <a:cs typeface="Arial" charset="0"/>
              </a:rPr>
              <a:t>Local</a:t>
            </a:r>
            <a:r>
              <a:rPr dirty="0">
                <a:latin typeface="Arial" charset="0"/>
                <a:cs typeface="Arial" charset="0"/>
              </a:rPr>
              <a:t> </a:t>
            </a:r>
            <a:r>
              <a:rPr dirty="0" smtClean="0">
                <a:latin typeface="Arial" charset="0"/>
                <a:cs typeface="Arial" charset="0"/>
              </a:rPr>
              <a:t>Repository</a:t>
            </a:r>
          </a:p>
        </p:txBody>
      </p:sp>
      <p:sp>
        <p:nvSpPr>
          <p:cNvPr id="20483" name="Text Placeholder 2"/>
          <p:cNvSpPr>
            <a:spLocks noGrp="1"/>
          </p:cNvSpPr>
          <p:nvPr>
            <p:ph type="body" sz="quarter" idx="10"/>
          </p:nvPr>
        </p:nvSpPr>
        <p:spPr>
          <a:xfrm>
            <a:off x="481026" y="1836329"/>
            <a:ext cx="8224837" cy="2777874"/>
          </a:xfrm>
        </p:spPr>
        <p:txBody>
          <a:bodyPr/>
          <a:lstStyle/>
          <a:p>
            <a:pPr>
              <a:spcBef>
                <a:spcPct val="0"/>
              </a:spcBef>
              <a:spcAft>
                <a:spcPct val="0"/>
              </a:spcAft>
            </a:pPr>
            <a:r>
              <a:rPr dirty="0">
                <a:latin typeface="Arial" charset="0"/>
                <a:cs typeface="Arial" charset="0"/>
              </a:rPr>
              <a:t>Maven local repository is a folder location on your machine. It gets created when you run any maven command for the first time. </a:t>
            </a:r>
          </a:p>
          <a:p>
            <a:pPr>
              <a:spcBef>
                <a:spcPct val="0"/>
              </a:spcBef>
              <a:spcAft>
                <a:spcPct val="0"/>
              </a:spcAft>
            </a:pPr>
            <a:r>
              <a:rPr dirty="0">
                <a:latin typeface="Arial" charset="0"/>
                <a:cs typeface="Arial" charset="0"/>
              </a:rPr>
              <a:t>Maven local repository keeps your project's all dependencies (library jars, plugin jars </a:t>
            </a:r>
            <a:r>
              <a:rPr dirty="0" err="1">
                <a:latin typeface="Arial" charset="0"/>
                <a:cs typeface="Arial" charset="0"/>
              </a:rPr>
              <a:t>etc</a:t>
            </a:r>
            <a:r>
              <a:rPr dirty="0">
                <a:latin typeface="Arial" charset="0"/>
                <a:cs typeface="Arial" charset="0"/>
              </a:rPr>
              <a:t>). When you run a Maven build, then Maven automatically downloads all the dependency jars into the local repository. It helps to avoid references to dependencies stored on remote machine every time a project is build. </a:t>
            </a:r>
            <a:endParaRPr dirty="0" smtClean="0">
              <a:latin typeface="Arial" charset="0"/>
              <a:cs typeface="Arial" charset="0"/>
            </a:endParaRPr>
          </a:p>
          <a:p>
            <a:pPr marL="0" indent="0">
              <a:spcBef>
                <a:spcPct val="0"/>
              </a:spcBef>
              <a:spcAft>
                <a:spcPct val="0"/>
              </a:spcAft>
              <a:buNone/>
            </a:pPr>
            <a:r>
              <a:rPr lang="en-US" dirty="0">
                <a:latin typeface="Arial" charset="0"/>
                <a:cs typeface="Arial" charset="0"/>
              </a:rPr>
              <a:t> </a:t>
            </a:r>
            <a:endParaRPr lang="en-US" i="1" dirty="0">
              <a:latin typeface="Arial" charset="0"/>
              <a:cs typeface="Arial" charset="0"/>
            </a:endParaRPr>
          </a:p>
        </p:txBody>
      </p:sp>
    </p:spTree>
    <p:extLst>
      <p:ext uri="{BB962C8B-B14F-4D97-AF65-F5344CB8AC3E}">
        <p14:creationId xmlns:p14="http://schemas.microsoft.com/office/powerpoint/2010/main" val="2205114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81026" y="720098"/>
            <a:ext cx="8224837" cy="492443"/>
          </a:xfrm>
          <a:ln/>
        </p:spPr>
        <p:txBody>
          <a:bodyPr/>
          <a:lstStyle/>
          <a:p>
            <a:r>
              <a:rPr dirty="0" smtClean="0">
                <a:latin typeface="Arial" charset="0"/>
                <a:cs typeface="Arial" charset="0"/>
              </a:rPr>
              <a:t>Local</a:t>
            </a:r>
            <a:r>
              <a:rPr dirty="0">
                <a:latin typeface="Arial" charset="0"/>
                <a:cs typeface="Arial" charset="0"/>
              </a:rPr>
              <a:t> </a:t>
            </a:r>
            <a:r>
              <a:rPr dirty="0" smtClean="0">
                <a:latin typeface="Arial" charset="0"/>
                <a:cs typeface="Arial" charset="0"/>
              </a:rPr>
              <a:t>Repository(cont..)</a:t>
            </a:r>
          </a:p>
        </p:txBody>
      </p:sp>
      <p:sp>
        <p:nvSpPr>
          <p:cNvPr id="20483" name="Text Placeholder 2"/>
          <p:cNvSpPr>
            <a:spLocks noGrp="1"/>
          </p:cNvSpPr>
          <p:nvPr>
            <p:ph type="body" sz="quarter" idx="10"/>
          </p:nvPr>
        </p:nvSpPr>
        <p:spPr>
          <a:xfrm>
            <a:off x="481026" y="1442434"/>
            <a:ext cx="8224837" cy="1384995"/>
          </a:xfrm>
        </p:spPr>
        <p:txBody>
          <a:bodyPr/>
          <a:lstStyle/>
          <a:p>
            <a:pPr>
              <a:spcBef>
                <a:spcPct val="0"/>
              </a:spcBef>
              <a:spcAft>
                <a:spcPct val="0"/>
              </a:spcAft>
            </a:pPr>
            <a:r>
              <a:rPr lang="en-US" dirty="0" smtClean="0">
                <a:latin typeface="Arial" charset="0"/>
                <a:cs typeface="Arial" charset="0"/>
              </a:rPr>
              <a:t>By default local repository gets created in </a:t>
            </a:r>
            <a:r>
              <a:rPr lang="en-US" i="1" dirty="0" smtClean="0">
                <a:latin typeface="Arial" charset="0"/>
                <a:cs typeface="Arial" charset="0"/>
              </a:rPr>
              <a:t>c:\users\USERNAME\.m2  </a:t>
            </a:r>
            <a:endParaRPr lang="en-US" dirty="0" smtClean="0">
              <a:latin typeface="Arial" charset="0"/>
              <a:cs typeface="Arial" charset="0"/>
            </a:endParaRPr>
          </a:p>
          <a:p>
            <a:pPr>
              <a:spcBef>
                <a:spcPct val="0"/>
              </a:spcBef>
              <a:spcAft>
                <a:spcPct val="0"/>
              </a:spcAft>
            </a:pPr>
            <a:r>
              <a:rPr lang="en-US" i="1" dirty="0">
                <a:latin typeface="Arial" charset="0"/>
                <a:cs typeface="Arial" charset="0"/>
              </a:rPr>
              <a:t> </a:t>
            </a:r>
            <a:r>
              <a:rPr lang="en-US" dirty="0" smtClean="0">
                <a:latin typeface="Arial" charset="0"/>
                <a:cs typeface="Arial" charset="0"/>
              </a:rPr>
              <a:t>This location can be changed by specifying the our own repository path in settings.xml of maven installation folder.</a:t>
            </a:r>
          </a:p>
          <a:p>
            <a:pPr marL="0" indent="0">
              <a:spcBef>
                <a:spcPct val="0"/>
              </a:spcBef>
              <a:spcAft>
                <a:spcPct val="0"/>
              </a:spcAft>
              <a:buNone/>
            </a:pPr>
            <a:endParaRPr lang="en-US" dirty="0" smtClean="0">
              <a:latin typeface="Arial" charset="0"/>
              <a:cs typeface="Arial" charset="0"/>
            </a:endParaRPr>
          </a:p>
          <a:p>
            <a:pPr marL="0" indent="0">
              <a:spcBef>
                <a:spcPct val="0"/>
              </a:spcBef>
              <a:spcAft>
                <a:spcPct val="0"/>
              </a:spcAft>
              <a:buNone/>
            </a:pPr>
            <a:r>
              <a:rPr lang="en-US" i="1" dirty="0">
                <a:latin typeface="Arial" charset="0"/>
                <a:cs typeface="Arial" charset="0"/>
              </a:rPr>
              <a:t>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30" t="12069" r="13780" b="53941"/>
          <a:stretch/>
        </p:blipFill>
        <p:spPr bwMode="auto">
          <a:xfrm>
            <a:off x="815926" y="2518117"/>
            <a:ext cx="7512148" cy="360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916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81022" y="720095"/>
            <a:ext cx="8224837" cy="492443"/>
          </a:xfrm>
          <a:ln/>
        </p:spPr>
        <p:txBody>
          <a:bodyPr/>
          <a:lstStyle/>
          <a:p>
            <a:r>
              <a:rPr dirty="0" smtClean="0">
                <a:latin typeface="Arial" charset="0"/>
                <a:cs typeface="Arial" charset="0"/>
              </a:rPr>
              <a:t>Central </a:t>
            </a:r>
            <a:r>
              <a:rPr lang="en-US" dirty="0">
                <a:latin typeface="Arial" charset="0"/>
                <a:cs typeface="Arial" charset="0"/>
              </a:rPr>
              <a:t>Repository</a:t>
            </a:r>
            <a:endParaRPr dirty="0" smtClean="0">
              <a:latin typeface="Arial" charset="0"/>
              <a:cs typeface="Arial" charset="0"/>
            </a:endParaRPr>
          </a:p>
        </p:txBody>
      </p:sp>
      <p:sp>
        <p:nvSpPr>
          <p:cNvPr id="21507" name="Text Placeholder 2"/>
          <p:cNvSpPr>
            <a:spLocks noGrp="1"/>
          </p:cNvSpPr>
          <p:nvPr>
            <p:ph type="body" sz="quarter" idx="10"/>
          </p:nvPr>
        </p:nvSpPr>
        <p:spPr>
          <a:xfrm>
            <a:off x="481022" y="1365161"/>
            <a:ext cx="8224837" cy="1938992"/>
          </a:xfrm>
        </p:spPr>
        <p:txBody>
          <a:bodyPr/>
          <a:lstStyle/>
          <a:p>
            <a:pPr>
              <a:spcBef>
                <a:spcPct val="0"/>
              </a:spcBef>
              <a:spcAft>
                <a:spcPct val="0"/>
              </a:spcAft>
            </a:pPr>
            <a:r>
              <a:rPr dirty="0">
                <a:latin typeface="Arial" charset="0"/>
                <a:cs typeface="Arial" charset="0"/>
              </a:rPr>
              <a:t>Maven central repository is repository provided by Maven community. It contains a large number of commonly used libraries. </a:t>
            </a:r>
          </a:p>
          <a:p>
            <a:pPr>
              <a:spcBef>
                <a:spcPct val="0"/>
              </a:spcBef>
              <a:spcAft>
                <a:spcPct val="0"/>
              </a:spcAft>
            </a:pPr>
            <a:r>
              <a:rPr dirty="0">
                <a:latin typeface="Arial" charset="0"/>
                <a:cs typeface="Arial" charset="0"/>
              </a:rPr>
              <a:t>When Maven does not find any dependency in local repository, it starts searching in central repository using following </a:t>
            </a:r>
          </a:p>
          <a:p>
            <a:pPr>
              <a:spcBef>
                <a:spcPct val="0"/>
              </a:spcBef>
              <a:spcAft>
                <a:spcPct val="0"/>
              </a:spcAft>
            </a:pPr>
            <a:r>
              <a:rPr dirty="0">
                <a:latin typeface="Arial" charset="0"/>
                <a:cs typeface="Arial" charset="0"/>
              </a:rPr>
              <a:t>URL: http://repo1.maven.org/maven2/ </a:t>
            </a:r>
            <a:endParaRPr dirty="0" smtClean="0">
              <a:latin typeface="Arial" charset="0"/>
              <a:cs typeface="Arial" charset="0"/>
            </a:endParaRPr>
          </a:p>
          <a:p>
            <a:pPr>
              <a:spcBef>
                <a:spcPct val="0"/>
              </a:spcBef>
              <a:spcAft>
                <a:spcPct val="0"/>
              </a:spcAft>
            </a:pPr>
            <a:r>
              <a:rPr lang="en-US" dirty="0" smtClean="0">
                <a:latin typeface="Arial" charset="0"/>
                <a:cs typeface="Arial" charset="0"/>
              </a:rPr>
              <a:t>It is not required to be configured</a:t>
            </a:r>
          </a:p>
          <a:p>
            <a:pPr>
              <a:spcBef>
                <a:spcPct val="0"/>
              </a:spcBef>
              <a:spcAft>
                <a:spcPct val="0"/>
              </a:spcAft>
            </a:pPr>
            <a:r>
              <a:rPr lang="en-US" dirty="0" smtClean="0">
                <a:latin typeface="Arial" charset="0"/>
                <a:cs typeface="Arial" charset="0"/>
              </a:rPr>
              <a:t>It requires internet access to be searched</a:t>
            </a:r>
            <a:endParaRPr dirty="0">
              <a:latin typeface="Arial" charset="0"/>
              <a:cs typeface="Arial" charset="0"/>
            </a:endParaRPr>
          </a:p>
        </p:txBody>
      </p:sp>
    </p:spTree>
    <p:extLst>
      <p:ext uri="{BB962C8B-B14F-4D97-AF65-F5344CB8AC3E}">
        <p14:creationId xmlns:p14="http://schemas.microsoft.com/office/powerpoint/2010/main" val="125892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51354" y="938574"/>
            <a:ext cx="8224837" cy="683830"/>
          </a:xfrm>
          <a:ln/>
        </p:spPr>
        <p:txBody>
          <a:bodyPr/>
          <a:lstStyle/>
          <a:p>
            <a:r>
              <a:rPr dirty="0" smtClean="0">
                <a:latin typeface="Arial" charset="0"/>
                <a:cs typeface="Arial" charset="0"/>
              </a:rPr>
              <a:t>Remote </a:t>
            </a:r>
            <a:r>
              <a:rPr lang="en-US" dirty="0">
                <a:latin typeface="Arial" charset="0"/>
                <a:cs typeface="Arial" charset="0"/>
              </a:rPr>
              <a:t>Repository</a:t>
            </a:r>
            <a:endParaRPr dirty="0" smtClean="0">
              <a:latin typeface="Arial" charset="0"/>
              <a:cs typeface="Arial" charset="0"/>
            </a:endParaRPr>
          </a:p>
        </p:txBody>
      </p:sp>
      <p:sp>
        <p:nvSpPr>
          <p:cNvPr id="3" name="Text Placeholder 2"/>
          <p:cNvSpPr>
            <a:spLocks noGrp="1"/>
          </p:cNvSpPr>
          <p:nvPr>
            <p:ph type="body" sz="quarter" idx="10"/>
          </p:nvPr>
        </p:nvSpPr>
        <p:spPr>
          <a:xfrm>
            <a:off x="551355" y="2248453"/>
            <a:ext cx="8224837" cy="1901516"/>
          </a:xfrm>
        </p:spPr>
        <p:txBody>
          <a:bodyPr/>
          <a:lstStyle/>
          <a:p>
            <a:pPr>
              <a:defRPr/>
            </a:pPr>
            <a:r>
              <a:rPr dirty="0" smtClean="0"/>
              <a:t>Sometime</a:t>
            </a:r>
            <a:r>
              <a:rPr dirty="0"/>
              <a:t>, Maven does not find a mentioned dependency in central repository as well then it stopped build process and output error message to console. To prevent such situation, Maven provides concept of </a:t>
            </a:r>
            <a:r>
              <a:rPr b="1" dirty="0"/>
              <a:t>Remote Repository </a:t>
            </a:r>
            <a:r>
              <a:rPr dirty="0"/>
              <a:t>which is developer's own custom repository containing required libraries or other project jars. </a:t>
            </a:r>
          </a:p>
        </p:txBody>
      </p:sp>
    </p:spTree>
    <p:extLst>
      <p:ext uri="{BB962C8B-B14F-4D97-AF65-F5344CB8AC3E}">
        <p14:creationId xmlns:p14="http://schemas.microsoft.com/office/powerpoint/2010/main" val="31743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51354" y="432137"/>
            <a:ext cx="8224837" cy="492443"/>
          </a:xfrm>
          <a:ln/>
        </p:spPr>
        <p:txBody>
          <a:bodyPr/>
          <a:lstStyle/>
          <a:p>
            <a:r>
              <a:rPr dirty="0" smtClean="0">
                <a:latin typeface="Arial" charset="0"/>
                <a:cs typeface="Arial" charset="0"/>
              </a:rPr>
              <a:t>Remote </a:t>
            </a:r>
            <a:r>
              <a:rPr lang="en-US" dirty="0" smtClean="0">
                <a:latin typeface="Arial" charset="0"/>
                <a:cs typeface="Arial" charset="0"/>
              </a:rPr>
              <a:t>Repository(cont..)</a:t>
            </a:r>
            <a:endParaRPr dirty="0" smtClean="0">
              <a:latin typeface="Arial" charset="0"/>
              <a:cs typeface="Arial" charset="0"/>
            </a:endParaRPr>
          </a:p>
        </p:txBody>
      </p:sp>
      <p:sp>
        <p:nvSpPr>
          <p:cNvPr id="3" name="Text Placeholder 2"/>
          <p:cNvSpPr>
            <a:spLocks noGrp="1"/>
          </p:cNvSpPr>
          <p:nvPr>
            <p:ph type="body" sz="quarter" idx="10"/>
          </p:nvPr>
        </p:nvSpPr>
        <p:spPr>
          <a:xfrm>
            <a:off x="495084" y="1151174"/>
            <a:ext cx="8224837" cy="4893647"/>
          </a:xfrm>
        </p:spPr>
        <p:txBody>
          <a:bodyPr/>
          <a:lstStyle/>
          <a:p>
            <a:pPr marL="292100" lvl="2" indent="0">
              <a:buNone/>
              <a:defRPr/>
            </a:pPr>
            <a:r>
              <a:rPr lang="en-US" b="1" dirty="0" smtClean="0"/>
              <a:t>Example:</a:t>
            </a:r>
          </a:p>
          <a:p>
            <a:pPr lvl="2">
              <a:buFont typeface="Wingdings" pitchFamily="2" charset="2"/>
              <a:buChar char="§"/>
              <a:defRPr/>
            </a:pPr>
            <a:r>
              <a:rPr lang="en-US" dirty="0" smtClean="0"/>
              <a:t>Add </a:t>
            </a:r>
            <a:r>
              <a:rPr lang="en-US" dirty="0"/>
              <a:t>like this in pom.xml to connect to that </a:t>
            </a:r>
            <a:r>
              <a:rPr lang="en-US" dirty="0" smtClean="0"/>
              <a:t>repository</a:t>
            </a:r>
          </a:p>
          <a:p>
            <a:pPr lvl="2">
              <a:buFont typeface="Wingdings" pitchFamily="2" charset="2"/>
              <a:buChar char="§"/>
              <a:defRPr/>
            </a:pPr>
            <a:endParaRPr lang="en-US" dirty="0"/>
          </a:p>
          <a:p>
            <a:pPr marL="0" indent="0">
              <a:buNone/>
              <a:defRPr/>
            </a:pPr>
            <a:r>
              <a:rPr lang="en-US" sz="1200" dirty="0" smtClean="0"/>
              <a:t>	&lt;</a:t>
            </a:r>
            <a:r>
              <a:rPr lang="en-US" sz="1200" dirty="0"/>
              <a:t>repositories&gt; </a:t>
            </a:r>
          </a:p>
          <a:p>
            <a:pPr marL="0" indent="0">
              <a:buNone/>
              <a:defRPr/>
            </a:pPr>
            <a:r>
              <a:rPr lang="en-US" sz="1200" dirty="0"/>
              <a:t>		&lt;repository&gt; </a:t>
            </a:r>
          </a:p>
          <a:p>
            <a:pPr marL="0" indent="0">
              <a:buNone/>
              <a:defRPr/>
            </a:pPr>
            <a:r>
              <a:rPr lang="en-US" sz="1200" dirty="0"/>
              <a:t>			&lt;id&gt;nexus&lt;/id&gt; </a:t>
            </a:r>
          </a:p>
          <a:p>
            <a:pPr marL="0" indent="0">
              <a:buNone/>
              <a:defRPr/>
            </a:pPr>
            <a:r>
              <a:rPr lang="en-US" sz="1200" dirty="0"/>
              <a:t>			&lt;</a:t>
            </a:r>
            <a:r>
              <a:rPr lang="en-US" sz="1200" dirty="0" err="1"/>
              <a:t>url</a:t>
            </a:r>
            <a:r>
              <a:rPr lang="en-US" sz="1200" dirty="0"/>
              <a:t>&gt;http://10.53.77.155:8085/nexus/content/groups/public&lt;/url&gt; </a:t>
            </a:r>
          </a:p>
          <a:p>
            <a:pPr marL="0" indent="0">
              <a:buNone/>
              <a:defRPr/>
            </a:pPr>
            <a:r>
              <a:rPr lang="en-US" sz="1200" dirty="0"/>
              <a:t>		&lt;/repository&gt; </a:t>
            </a:r>
          </a:p>
          <a:p>
            <a:pPr marL="0" indent="0">
              <a:buNone/>
              <a:defRPr/>
            </a:pPr>
            <a:r>
              <a:rPr lang="en-US" sz="1200" dirty="0"/>
              <a:t>	&lt;/repositories&gt; </a:t>
            </a:r>
          </a:p>
          <a:p>
            <a:pPr marL="0" indent="0">
              <a:buNone/>
              <a:defRPr/>
            </a:pPr>
            <a:r>
              <a:rPr lang="en-US" sz="1200" dirty="0"/>
              <a:t>       </a:t>
            </a:r>
          </a:p>
          <a:p>
            <a:pPr lvl="2">
              <a:buFont typeface="Wingdings" pitchFamily="2" charset="2"/>
              <a:buChar char="§"/>
              <a:defRPr/>
            </a:pPr>
            <a:endParaRPr lang="en-US" dirty="0" smtClean="0"/>
          </a:p>
          <a:p>
            <a:pPr lvl="2">
              <a:buFont typeface="Wingdings" pitchFamily="2" charset="2"/>
              <a:buChar char="§"/>
              <a:defRPr/>
            </a:pPr>
            <a:r>
              <a:rPr lang="en-US" dirty="0" smtClean="0"/>
              <a:t>To </a:t>
            </a:r>
            <a:r>
              <a:rPr lang="en-US" dirty="0"/>
              <a:t>access this repository, add </a:t>
            </a:r>
            <a:endParaRPr lang="en-US" dirty="0" smtClean="0"/>
          </a:p>
          <a:p>
            <a:pPr lvl="2">
              <a:buFont typeface="Wingdings" pitchFamily="2" charset="2"/>
              <a:buChar char="§"/>
              <a:defRPr/>
            </a:pPr>
            <a:endParaRPr lang="en-US" dirty="0"/>
          </a:p>
          <a:p>
            <a:pPr marL="388938" lvl="8" indent="0" fontAlgn="base">
              <a:buClr>
                <a:schemeClr val="bg2"/>
              </a:buClr>
              <a:buSzPct val="120000"/>
              <a:buNone/>
              <a:defRPr/>
            </a:pPr>
            <a:r>
              <a:rPr lang="en-US" sz="1200" dirty="0"/>
              <a:t>            &lt;servers&gt;</a:t>
            </a:r>
          </a:p>
          <a:p>
            <a:pPr marL="388938" lvl="8" indent="0" fontAlgn="base">
              <a:buClr>
                <a:schemeClr val="bg2"/>
              </a:buClr>
              <a:buSzPct val="120000"/>
              <a:buNone/>
              <a:defRPr/>
            </a:pPr>
            <a:r>
              <a:rPr lang="en-US" sz="1200" dirty="0"/>
              <a:t>		&lt;server&gt;	  </a:t>
            </a:r>
          </a:p>
          <a:p>
            <a:pPr marL="388938" lvl="8" indent="0" fontAlgn="base">
              <a:buClr>
                <a:schemeClr val="bg2"/>
              </a:buClr>
              <a:buSzPct val="120000"/>
              <a:buNone/>
              <a:defRPr/>
            </a:pPr>
            <a:r>
              <a:rPr lang="en-US" sz="1200" dirty="0"/>
              <a:t>		 	&lt;id&gt;nexus&lt;/id&gt;	   </a:t>
            </a:r>
          </a:p>
          <a:p>
            <a:pPr marL="388938" lvl="8" indent="0" fontAlgn="base">
              <a:buClr>
                <a:schemeClr val="bg2"/>
              </a:buClr>
              <a:buSzPct val="120000"/>
              <a:buNone/>
              <a:defRPr/>
            </a:pPr>
            <a:r>
              <a:rPr lang="en-US" sz="1200" dirty="0"/>
              <a:t>			&lt;username&gt;admin&lt;/username&gt;	   </a:t>
            </a:r>
          </a:p>
          <a:p>
            <a:pPr marL="388938" lvl="8" indent="0" fontAlgn="base">
              <a:buClr>
                <a:schemeClr val="bg2"/>
              </a:buClr>
              <a:buSzPct val="120000"/>
              <a:buNone/>
              <a:defRPr/>
            </a:pPr>
            <a:r>
              <a:rPr lang="en-US" sz="1200" dirty="0"/>
              <a:t>			&lt;password&gt;admin123&lt;/password&gt;	</a:t>
            </a:r>
          </a:p>
          <a:p>
            <a:pPr marL="388938" lvl="8" indent="0" fontAlgn="base">
              <a:buClr>
                <a:schemeClr val="bg2"/>
              </a:buClr>
              <a:buSzPct val="120000"/>
              <a:buNone/>
              <a:defRPr/>
            </a:pPr>
            <a:r>
              <a:rPr lang="en-US" sz="1200" dirty="0"/>
              <a:t>		&lt;/server&gt;</a:t>
            </a:r>
          </a:p>
          <a:p>
            <a:pPr marL="0" lvl="8" indent="0" fontAlgn="base">
              <a:buClr>
                <a:schemeClr val="bg2"/>
              </a:buClr>
              <a:buSzPct val="120000"/>
              <a:buNone/>
              <a:defRPr/>
            </a:pPr>
            <a:r>
              <a:rPr lang="en-US" sz="1200" dirty="0"/>
              <a:t>	&lt;/servers</a:t>
            </a:r>
            <a:r>
              <a:rPr lang="en-US" sz="1200" dirty="0" smtClean="0"/>
              <a:t>&gt;</a:t>
            </a:r>
          </a:p>
          <a:p>
            <a:pPr marL="0" lvl="8" indent="0" fontAlgn="base">
              <a:buClr>
                <a:schemeClr val="bg2"/>
              </a:buClr>
              <a:buSzPct val="120000"/>
              <a:buNone/>
              <a:defRPr/>
            </a:pPr>
            <a:endParaRPr lang="en-US" sz="1200" dirty="0"/>
          </a:p>
          <a:p>
            <a:pPr marL="0" lvl="8" indent="0" fontAlgn="base">
              <a:buClr>
                <a:schemeClr val="bg2"/>
              </a:buClr>
              <a:buSzPct val="120000"/>
              <a:buNone/>
              <a:defRPr/>
            </a:pPr>
            <a:r>
              <a:rPr lang="en-US" sz="1200" dirty="0"/>
              <a:t/>
            </a:r>
            <a:br>
              <a:rPr lang="en-US" sz="1200" dirty="0"/>
            </a:br>
            <a:r>
              <a:rPr lang="en-US" sz="1200" dirty="0"/>
              <a:t>   </a:t>
            </a:r>
            <a:r>
              <a:rPr lang="en-US" sz="1200" dirty="0" smtClean="0"/>
              <a:t>         </a:t>
            </a:r>
            <a:r>
              <a:rPr lang="en-US" dirty="0"/>
              <a:t>in global settings.xml</a:t>
            </a:r>
          </a:p>
        </p:txBody>
      </p:sp>
    </p:spTree>
    <p:extLst>
      <p:ext uri="{BB962C8B-B14F-4D97-AF65-F5344CB8AC3E}">
        <p14:creationId xmlns:p14="http://schemas.microsoft.com/office/powerpoint/2010/main" val="253470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729408" y="1850495"/>
            <a:ext cx="3846512" cy="4154984"/>
          </a:xfrm>
        </p:spPr>
        <p:txBody>
          <a:bodyPr/>
          <a:lstStyle/>
          <a:p>
            <a:pPr marL="342900" indent="-342900">
              <a:lnSpc>
                <a:spcPct val="150000"/>
              </a:lnSpc>
              <a:buFont typeface="+mj-lt"/>
              <a:buAutoNum type="arabicPeriod"/>
            </a:pPr>
            <a:r>
              <a:rPr lang="en-US" dirty="0" err="1" smtClean="0">
                <a:solidFill>
                  <a:schemeClr val="bg1"/>
                </a:solidFill>
              </a:rPr>
              <a:t>Introduction</a:t>
            </a:r>
            <a:r>
              <a:rPr lang="en-US" dirty="0" err="1" smtClean="0"/>
              <a:t>nguage</a:t>
            </a:r>
            <a:r>
              <a:rPr lang="en-US" dirty="0" smtClean="0"/>
              <a:t> Introduction&gt;</a:t>
            </a:r>
          </a:p>
          <a:p>
            <a:pPr marL="342900" indent="-342900">
              <a:lnSpc>
                <a:spcPct val="150000"/>
              </a:lnSpc>
              <a:buFont typeface="+mj-lt"/>
              <a:buAutoNum type="arabicPeriod"/>
            </a:pPr>
            <a:r>
              <a:rPr lang="en-US" dirty="0" err="1" smtClean="0">
                <a:solidFill>
                  <a:schemeClr val="bg1"/>
                </a:solidFill>
              </a:rPr>
              <a:t>Installation</a:t>
            </a:r>
            <a:r>
              <a:rPr lang="en-US" dirty="0" err="1" smtClean="0"/>
              <a:t>es</a:t>
            </a:r>
            <a:r>
              <a:rPr lang="en-US" dirty="0" smtClean="0"/>
              <a:t>&gt;</a:t>
            </a:r>
          </a:p>
          <a:p>
            <a:pPr marL="342900" indent="-342900">
              <a:lnSpc>
                <a:spcPct val="150000"/>
              </a:lnSpc>
              <a:buFont typeface="+mj-lt"/>
              <a:buAutoNum type="arabicPeriod"/>
            </a:pPr>
            <a:r>
              <a:rPr lang="en-US" dirty="0" smtClean="0">
                <a:solidFill>
                  <a:schemeClr val="bg1"/>
                </a:solidFill>
              </a:rPr>
              <a:t>Features</a:t>
            </a:r>
          </a:p>
          <a:p>
            <a:pPr marL="342900" indent="-342900">
              <a:lnSpc>
                <a:spcPct val="150000"/>
              </a:lnSpc>
              <a:buFont typeface="+mj-lt"/>
              <a:buAutoNum type="arabicPeriod"/>
            </a:pPr>
            <a:r>
              <a:rPr lang="en-US" dirty="0" smtClean="0">
                <a:solidFill>
                  <a:schemeClr val="bg1"/>
                </a:solidFill>
              </a:rPr>
              <a:t>POM</a:t>
            </a:r>
          </a:p>
          <a:p>
            <a:pPr marL="342900" indent="-342900">
              <a:lnSpc>
                <a:spcPct val="150000"/>
              </a:lnSpc>
              <a:buFont typeface="+mj-lt"/>
              <a:buAutoNum type="arabicPeriod"/>
            </a:pPr>
            <a:r>
              <a:rPr lang="en-US" dirty="0" smtClean="0">
                <a:solidFill>
                  <a:schemeClr val="bg1"/>
                </a:solidFill>
              </a:rPr>
              <a:t>Archetype</a:t>
            </a:r>
            <a:endParaRPr lang="en-US" dirty="0" smtClean="0">
              <a:solidFill>
                <a:schemeClr val="bg1"/>
              </a:solidFill>
            </a:endParaRPr>
          </a:p>
          <a:p>
            <a:pPr marL="342900" indent="-342900">
              <a:lnSpc>
                <a:spcPct val="150000"/>
              </a:lnSpc>
              <a:buFont typeface="+mj-lt"/>
              <a:buAutoNum type="arabicPeriod"/>
            </a:pPr>
            <a:r>
              <a:rPr lang="en-US" dirty="0" smtClean="0">
                <a:solidFill>
                  <a:schemeClr val="bg1"/>
                </a:solidFill>
              </a:rPr>
              <a:t>Lifecycles of Maven</a:t>
            </a:r>
          </a:p>
          <a:p>
            <a:pPr marL="342900" indent="-342900">
              <a:lnSpc>
                <a:spcPct val="150000"/>
              </a:lnSpc>
              <a:buFont typeface="+mj-lt"/>
              <a:buAutoNum type="arabicPeriod"/>
            </a:pPr>
            <a:r>
              <a:rPr lang="en-US" dirty="0" smtClean="0">
                <a:solidFill>
                  <a:schemeClr val="bg1"/>
                </a:solidFill>
              </a:rPr>
              <a:t>Dependency Management</a:t>
            </a:r>
          </a:p>
          <a:p>
            <a:pPr marL="342900" indent="-342900">
              <a:lnSpc>
                <a:spcPct val="150000"/>
              </a:lnSpc>
              <a:buFont typeface="+mj-lt"/>
              <a:buAutoNum type="arabicPeriod"/>
            </a:pPr>
            <a:r>
              <a:rPr lang="en-US" dirty="0" smtClean="0">
                <a:solidFill>
                  <a:schemeClr val="bg1"/>
                </a:solidFill>
              </a:rPr>
              <a:t>Distribution management</a:t>
            </a:r>
          </a:p>
          <a:p>
            <a:pPr marL="342900" indent="-342900">
              <a:lnSpc>
                <a:spcPct val="150000"/>
              </a:lnSpc>
              <a:buFont typeface="+mj-lt"/>
              <a:buAutoNum type="arabicPeriod"/>
            </a:pPr>
            <a:r>
              <a:rPr lang="en-US" dirty="0" smtClean="0">
                <a:solidFill>
                  <a:schemeClr val="bg1"/>
                </a:solidFill>
              </a:rPr>
              <a:t>Repositories</a:t>
            </a:r>
          </a:p>
          <a:p>
            <a:pPr marL="342900" indent="-342900">
              <a:lnSpc>
                <a:spcPct val="150000"/>
              </a:lnSpc>
              <a:buFont typeface="+mj-lt"/>
              <a:buAutoNum type="arabicPeriod"/>
            </a:pPr>
            <a:r>
              <a:rPr lang="en-US" dirty="0" smtClean="0">
                <a:solidFill>
                  <a:schemeClr val="bg1"/>
                </a:solidFill>
              </a:rPr>
              <a:t>Eclipse integration with maven</a:t>
            </a:r>
          </a:p>
        </p:txBody>
      </p:sp>
      <p:sp>
        <p:nvSpPr>
          <p:cNvPr id="4" name="Title 3"/>
          <p:cNvSpPr>
            <a:spLocks noGrp="1"/>
          </p:cNvSpPr>
          <p:nvPr>
            <p:ph type="title"/>
          </p:nvPr>
        </p:nvSpPr>
        <p:spPr/>
        <p:txBody>
          <a:bodyPr/>
          <a:lstStyle/>
          <a:p>
            <a:r>
              <a:rPr lang="en-US" dirty="0" smtClean="0"/>
              <a:t>Agenda</a:t>
            </a:r>
            <a:endParaRPr lang="en-US" dirty="0"/>
          </a:p>
        </p:txBody>
      </p:sp>
      <p:sp>
        <p:nvSpPr>
          <p:cNvPr id="2" name="Text Placeholder 1"/>
          <p:cNvSpPr>
            <a:spLocks noGrp="1"/>
          </p:cNvSpPr>
          <p:nvPr>
            <p:ph type="body" sz="quarter" idx="13"/>
          </p:nvPr>
        </p:nvSpPr>
        <p:spPr/>
        <p:txBody>
          <a:bodyPr/>
          <a:lstStyle/>
          <a:p>
            <a:r>
              <a:rPr lang="en-US" dirty="0" smtClean="0"/>
              <a:t>Maven</a:t>
            </a:r>
            <a:endParaRPr lang="en-US" dirty="0"/>
          </a:p>
        </p:txBody>
      </p:sp>
    </p:spTree>
    <p:extLst>
      <p:ext uri="{BB962C8B-B14F-4D97-AF65-F5344CB8AC3E}">
        <p14:creationId xmlns:p14="http://schemas.microsoft.com/office/powerpoint/2010/main" val="4245354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Arial" charset="0"/>
                <a:cs typeface="Arial" charset="0"/>
              </a:rPr>
              <a:t>Maven Dependency Search Sequence </a:t>
            </a:r>
            <a:endParaRPr lang="en-US" dirty="0"/>
          </a:p>
        </p:txBody>
      </p:sp>
      <p:sp>
        <p:nvSpPr>
          <p:cNvPr id="3" name="Text Placeholder 2"/>
          <p:cNvSpPr>
            <a:spLocks noGrp="1"/>
          </p:cNvSpPr>
          <p:nvPr>
            <p:ph type="body" sz="quarter" idx="10"/>
          </p:nvPr>
        </p:nvSpPr>
        <p:spPr>
          <a:xfrm>
            <a:off x="416617" y="1443642"/>
            <a:ext cx="8224838" cy="4708981"/>
          </a:xfrm>
        </p:spPr>
        <p:txBody>
          <a:bodyPr/>
          <a:lstStyle/>
          <a:p>
            <a:pPr>
              <a:spcBef>
                <a:spcPct val="0"/>
              </a:spcBef>
              <a:spcAft>
                <a:spcPct val="0"/>
              </a:spcAft>
            </a:pPr>
            <a:r>
              <a:rPr lang="en-US" dirty="0">
                <a:latin typeface="Arial" charset="0"/>
                <a:cs typeface="Arial" charset="0"/>
              </a:rPr>
              <a:t>When we execute Maven build commands, Maven starts looking for dependency libraries in the following sequence: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 Step 1 - Search dependency in local repository, if not found, move to step 2 else if found then do the further processing.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Step 2 - Search dependency in central repository, if not found and remote repository/repositories is/are mentioned then move to step 4 else if found, then it is downloaded to local repository for future reference.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Step 3 - If a remote repository has not been mentioned, Maven simply stops the processing and throws error (Unable to find dependency).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Step 4 - Search dependency in remote repository or repositories, if found then it is downloaded to local repository for future reference otherwise Maven as expected stop processing and throws error (Unable to find dependency). </a:t>
            </a:r>
          </a:p>
          <a:p>
            <a:endParaRPr lang="en-US" dirty="0"/>
          </a:p>
        </p:txBody>
      </p:sp>
    </p:spTree>
    <p:extLst>
      <p:ext uri="{BB962C8B-B14F-4D97-AF65-F5344CB8AC3E}">
        <p14:creationId xmlns:p14="http://schemas.microsoft.com/office/powerpoint/2010/main" val="551298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Eclipse Integration with maven</a:t>
            </a:r>
            <a:endParaRPr lang="en-US" dirty="0">
              <a:solidFill>
                <a:schemeClr val="bg2"/>
              </a:solidFill>
            </a:endParaRPr>
          </a:p>
        </p:txBody>
      </p:sp>
      <p:sp>
        <p:nvSpPr>
          <p:cNvPr id="3" name="Text Placeholder 2"/>
          <p:cNvSpPr>
            <a:spLocks noGrp="1"/>
          </p:cNvSpPr>
          <p:nvPr>
            <p:ph type="body" sz="quarter" idx="10"/>
          </p:nvPr>
        </p:nvSpPr>
        <p:spPr>
          <a:xfrm>
            <a:off x="481012" y="1971676"/>
            <a:ext cx="8224838" cy="3600986"/>
          </a:xfrm>
        </p:spPr>
        <p:txBody>
          <a:bodyPr/>
          <a:lstStyle/>
          <a:p>
            <a:r>
              <a:rPr lang="en-US" dirty="0" smtClean="0"/>
              <a:t>Install m2Eclipse plugin in eclipse. It provides following features</a:t>
            </a:r>
          </a:p>
          <a:p>
            <a:pPr marL="0" indent="0">
              <a:buNone/>
            </a:pPr>
            <a:endParaRPr lang="en-US" dirty="0" smtClean="0"/>
          </a:p>
          <a:p>
            <a:pPr lvl="2">
              <a:buFont typeface="Wingdings" pitchFamily="2" charset="2"/>
              <a:buChar char="Ø"/>
            </a:pPr>
            <a:r>
              <a:rPr lang="en-US" dirty="0"/>
              <a:t>Launching Maven builds from within Eclipse</a:t>
            </a:r>
          </a:p>
          <a:p>
            <a:pPr lvl="2">
              <a:buFont typeface="Wingdings" pitchFamily="2" charset="2"/>
              <a:buChar char="Ø"/>
            </a:pPr>
            <a:r>
              <a:rPr lang="en-US" dirty="0"/>
              <a:t>Dependency management for Eclipse build path based on Maven's pom.xml</a:t>
            </a:r>
          </a:p>
          <a:p>
            <a:pPr lvl="2">
              <a:buFont typeface="Wingdings" pitchFamily="2" charset="2"/>
              <a:buChar char="Ø"/>
            </a:pPr>
            <a:r>
              <a:rPr lang="en-US" dirty="0"/>
              <a:t>Resolving Maven dependencies from the Eclipse workspace without installing to local Maven repository</a:t>
            </a:r>
          </a:p>
          <a:p>
            <a:pPr lvl="2">
              <a:buFont typeface="Wingdings" pitchFamily="2" charset="2"/>
              <a:buChar char="Ø"/>
            </a:pPr>
            <a:r>
              <a:rPr lang="en-US" dirty="0"/>
              <a:t>Automatic downloading of the required dependencies from the remote Maven repositories</a:t>
            </a:r>
          </a:p>
          <a:p>
            <a:pPr lvl="2">
              <a:buFont typeface="Wingdings" pitchFamily="2" charset="2"/>
              <a:buChar char="Ø"/>
            </a:pPr>
            <a:r>
              <a:rPr lang="en-US" dirty="0"/>
              <a:t>Wizards for creating new Maven projects, pom.xml and to enable Maven support on plain Java project</a:t>
            </a:r>
          </a:p>
          <a:p>
            <a:pPr lvl="2">
              <a:buFont typeface="Wingdings" pitchFamily="2" charset="2"/>
              <a:buChar char="Ø"/>
            </a:pPr>
            <a:r>
              <a:rPr lang="en-US" dirty="0"/>
              <a:t>Quick search for dependencies in Maven remote repositories</a:t>
            </a:r>
          </a:p>
          <a:p>
            <a:endParaRPr lang="en-US" dirty="0"/>
          </a:p>
        </p:txBody>
      </p:sp>
    </p:spTree>
    <p:extLst>
      <p:ext uri="{BB962C8B-B14F-4D97-AF65-F5344CB8AC3E}">
        <p14:creationId xmlns:p14="http://schemas.microsoft.com/office/powerpoint/2010/main" val="3851462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63040"/>
            <a:ext cx="8224838" cy="830997"/>
          </a:xfrm>
        </p:spPr>
        <p:txBody>
          <a:bodyPr/>
          <a:lstStyle/>
          <a:p>
            <a:r>
              <a:rPr lang="en-US" dirty="0" smtClean="0"/>
              <a:t>Click on install new software, then add repository. Give location </a:t>
            </a:r>
            <a:r>
              <a:rPr lang="en-US" u="sng" dirty="0">
                <a:hlinkClick r:id="rId3"/>
              </a:rPr>
              <a:t>http://download.eclipse.org/technology/m2e/releases</a:t>
            </a:r>
            <a:endParaRPr lang="en-US" dirty="0" smtClean="0"/>
          </a:p>
          <a:p>
            <a:endParaRPr lang="en-US" dirty="0"/>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r="18966" b="42405"/>
          <a:stretch/>
        </p:blipFill>
        <p:spPr bwMode="auto">
          <a:xfrm>
            <a:off x="841003" y="2317805"/>
            <a:ext cx="3224560" cy="3006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4861" t="13702" r="16915" b="9375"/>
          <a:stretch/>
        </p:blipFill>
        <p:spPr bwMode="auto">
          <a:xfrm>
            <a:off x="4234375" y="2317805"/>
            <a:ext cx="4276580" cy="327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192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63040"/>
            <a:ext cx="8224838" cy="276999"/>
          </a:xfrm>
        </p:spPr>
        <p:txBody>
          <a:bodyPr/>
          <a:lstStyle/>
          <a:p>
            <a:r>
              <a:rPr lang="en-US" dirty="0" smtClean="0"/>
              <a:t> Give path of settings.xml of apache installation.</a:t>
            </a:r>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136" r="21108" b="13306"/>
          <a:stretch/>
        </p:blipFill>
        <p:spPr bwMode="auto">
          <a:xfrm>
            <a:off x="1083212" y="1969478"/>
            <a:ext cx="7190633" cy="434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92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06769"/>
            <a:ext cx="8224838" cy="553998"/>
          </a:xfrm>
        </p:spPr>
        <p:txBody>
          <a:bodyPr/>
          <a:lstStyle/>
          <a:p>
            <a:r>
              <a:rPr lang="en-US" dirty="0" smtClean="0"/>
              <a:t>Select and install. Restart eclipse.</a:t>
            </a:r>
          </a:p>
          <a:p>
            <a:r>
              <a:rPr lang="en-US" dirty="0"/>
              <a:t> </a:t>
            </a:r>
            <a:r>
              <a:rPr lang="en-US" dirty="0" smtClean="0"/>
              <a:t>Now we can see the create or import maven project in Eclipse</a:t>
            </a:r>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672" r="18429" b="12259"/>
          <a:stretch/>
        </p:blipFill>
        <p:spPr bwMode="auto">
          <a:xfrm>
            <a:off x="787792" y="2124222"/>
            <a:ext cx="3727938" cy="412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4591" r="16375" b="9952"/>
          <a:stretch/>
        </p:blipFill>
        <p:spPr bwMode="auto">
          <a:xfrm>
            <a:off x="4895556" y="2102240"/>
            <a:ext cx="3713871" cy="372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620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06769"/>
            <a:ext cx="8224838" cy="276999"/>
          </a:xfrm>
        </p:spPr>
        <p:txBody>
          <a:bodyPr/>
          <a:lstStyle/>
          <a:p>
            <a:r>
              <a:rPr lang="en-US" dirty="0" smtClean="0"/>
              <a:t>Right click on project and click run as, select maven build.</a:t>
            </a:r>
            <a:endParaRPr lang="en-US" dirty="0"/>
          </a:p>
        </p:txBody>
      </p:sp>
      <p:pic>
        <p:nvPicPr>
          <p:cNvPr id="6147" name="Picture 3" descr="C:\Users\ad00431454\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01" y="1881188"/>
            <a:ext cx="3277699" cy="41538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4369" b="8269"/>
          <a:stretch/>
        </p:blipFill>
        <p:spPr bwMode="auto">
          <a:xfrm>
            <a:off x="3840481" y="1881188"/>
            <a:ext cx="4459457" cy="433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06769"/>
            <a:ext cx="8224838" cy="553998"/>
          </a:xfrm>
        </p:spPr>
        <p:txBody>
          <a:bodyPr/>
          <a:lstStyle/>
          <a:p>
            <a:r>
              <a:rPr lang="en-US" dirty="0" smtClean="0"/>
              <a:t>Give the required goal and run. To skip the test execution while running, select skip tests and etc..</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76" r="15326" b="9476"/>
          <a:stretch/>
        </p:blipFill>
        <p:spPr bwMode="auto">
          <a:xfrm>
            <a:off x="783251" y="2278966"/>
            <a:ext cx="7558889" cy="388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087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1779" b="12644"/>
          <a:stretch/>
        </p:blipFill>
        <p:spPr bwMode="auto">
          <a:xfrm>
            <a:off x="604910" y="1519311"/>
            <a:ext cx="7751299" cy="433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37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0394" y="3084198"/>
            <a:ext cx="5524500" cy="615553"/>
          </a:xfrm>
        </p:spPr>
        <p:txBody>
          <a:bodyPr/>
          <a:lstStyle/>
          <a:p>
            <a:pPr algn="ctr"/>
            <a:r>
              <a:rPr lang="en-US" dirty="0" smtClean="0"/>
              <a:t>Demo</a:t>
            </a:r>
            <a:endParaRPr lang="en-US" dirty="0"/>
          </a:p>
        </p:txBody>
      </p:sp>
    </p:spTree>
    <p:extLst>
      <p:ext uri="{BB962C8B-B14F-4D97-AF65-F5344CB8AC3E}">
        <p14:creationId xmlns:p14="http://schemas.microsoft.com/office/powerpoint/2010/main" val="2628869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00389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Introduction</a:t>
            </a:r>
            <a:endParaRPr lang="en-US" dirty="0"/>
          </a:p>
        </p:txBody>
      </p:sp>
      <p:sp>
        <p:nvSpPr>
          <p:cNvPr id="7" name="TextBox 6"/>
          <p:cNvSpPr txBox="1"/>
          <p:nvPr/>
        </p:nvSpPr>
        <p:spPr>
          <a:xfrm>
            <a:off x="437892" y="1590647"/>
            <a:ext cx="8216721" cy="28807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463550" indent="-463550">
              <a:lnSpc>
                <a:spcPct val="110000"/>
              </a:lnSpc>
              <a:defRPr/>
            </a:pPr>
            <a:r>
              <a:rPr lang="en-US" dirty="0">
                <a:solidFill>
                  <a:schemeClr val="bg1"/>
                </a:solidFill>
                <a:cs typeface="Calibri" pitchFamily="34" charset="0"/>
              </a:rPr>
              <a:t>What is Maven?</a:t>
            </a:r>
          </a:p>
          <a:p>
            <a:pPr marL="463550">
              <a:lnSpc>
                <a:spcPct val="110000"/>
              </a:lnSpc>
              <a:defRPr/>
            </a:pPr>
            <a:r>
              <a:rPr lang="en-US" i="1" dirty="0" smtClean="0">
                <a:solidFill>
                  <a:schemeClr val="bg1"/>
                </a:solidFill>
              </a:rPr>
              <a:t>Maven </a:t>
            </a:r>
            <a:r>
              <a:rPr lang="en-US" i="1" dirty="0">
                <a:solidFill>
                  <a:schemeClr val="bg1"/>
                </a:solidFill>
              </a:rPr>
              <a:t>is a software management and comprehension tool based on the concept of Project Object Model (POM) which can manage project build, reporting, and documentation from a central piece of </a:t>
            </a:r>
            <a:r>
              <a:rPr lang="en-US" i="1" dirty="0" smtClean="0">
                <a:solidFill>
                  <a:schemeClr val="bg1"/>
                </a:solidFill>
              </a:rPr>
              <a:t>information</a:t>
            </a:r>
            <a:endParaRPr lang="en-US" i="1" dirty="0">
              <a:solidFill>
                <a:schemeClr val="bg1"/>
              </a:solidFill>
              <a:cs typeface="Calibri" pitchFamily="34" charset="0"/>
            </a:endParaRPr>
          </a:p>
          <a:p>
            <a:pPr fontAlgn="auto">
              <a:spcAft>
                <a:spcPts val="0"/>
              </a:spcAft>
              <a:buFont typeface="Arial" pitchFamily="34" charset="0"/>
              <a:buChar char="•"/>
              <a:defRPr/>
            </a:pPr>
            <a:endParaRPr lang="en-US" dirty="0" smtClean="0">
              <a:solidFill>
                <a:schemeClr val="bg1"/>
              </a:solidFill>
            </a:endParaRPr>
          </a:p>
          <a:p>
            <a:pPr fontAlgn="auto">
              <a:spcAft>
                <a:spcPts val="0"/>
              </a:spcAft>
              <a:buFont typeface="Arial" pitchFamily="34" charset="0"/>
              <a:buChar char="•"/>
              <a:defRPr/>
            </a:pPr>
            <a:endParaRPr lang="en-US" dirty="0">
              <a:solidFill>
                <a:schemeClr val="bg1"/>
              </a:solidFill>
            </a:endParaRPr>
          </a:p>
          <a:p>
            <a:pPr fontAlgn="auto">
              <a:spcAft>
                <a:spcPts val="0"/>
              </a:spcAft>
              <a:buFont typeface="Arial" pitchFamily="34" charset="0"/>
              <a:buChar char="•"/>
              <a:defRPr/>
            </a:pPr>
            <a:r>
              <a:rPr lang="en-US" dirty="0" smtClean="0">
                <a:solidFill>
                  <a:schemeClr val="bg1"/>
                </a:solidFill>
              </a:rPr>
              <a:t> Maven </a:t>
            </a:r>
            <a:r>
              <a:rPr lang="en-US" dirty="0">
                <a:solidFill>
                  <a:schemeClr val="bg1"/>
                </a:solidFill>
              </a:rPr>
              <a:t>uses </a:t>
            </a:r>
            <a:r>
              <a:rPr lang="en-US" i="1" dirty="0">
                <a:solidFill>
                  <a:schemeClr val="bg1"/>
                </a:solidFill>
              </a:rPr>
              <a:t>Convention</a:t>
            </a:r>
            <a:r>
              <a:rPr lang="en-US" dirty="0">
                <a:solidFill>
                  <a:schemeClr val="bg1"/>
                </a:solidFill>
              </a:rPr>
              <a:t> over </a:t>
            </a:r>
            <a:r>
              <a:rPr lang="en-US" i="1" dirty="0" smtClean="0">
                <a:solidFill>
                  <a:schemeClr val="bg1"/>
                </a:solidFill>
              </a:rPr>
              <a:t>Configuration</a:t>
            </a:r>
          </a:p>
          <a:p>
            <a:pPr fontAlgn="auto">
              <a:spcAft>
                <a:spcPts val="0"/>
              </a:spcAft>
              <a:defRPr/>
            </a:pPr>
            <a:endParaRPr lang="en-US" i="1" dirty="0" smtClean="0">
              <a:solidFill>
                <a:schemeClr val="bg1"/>
              </a:solidFill>
            </a:endParaRPr>
          </a:p>
          <a:p>
            <a:pPr fontAlgn="auto">
              <a:spcAft>
                <a:spcPts val="0"/>
              </a:spcAft>
              <a:buFont typeface="Arial" pitchFamily="34" charset="0"/>
              <a:buChar char="•"/>
              <a:defRPr/>
            </a:pPr>
            <a:endParaRPr lang="en-US" dirty="0" smtClean="0">
              <a:solidFill>
                <a:schemeClr val="bg1"/>
              </a:solidFill>
            </a:endParaRPr>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2596341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611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Installation</a:t>
            </a:r>
            <a:endParaRPr lang="en-US" dirty="0"/>
          </a:p>
        </p:txBody>
      </p:sp>
      <p:sp>
        <p:nvSpPr>
          <p:cNvPr id="3" name="Text Placeholder 2"/>
          <p:cNvSpPr>
            <a:spLocks noGrp="1"/>
          </p:cNvSpPr>
          <p:nvPr>
            <p:ph type="body" sz="quarter" idx="10"/>
          </p:nvPr>
        </p:nvSpPr>
        <p:spPr>
          <a:xfrm>
            <a:off x="481012" y="1589650"/>
            <a:ext cx="8224838" cy="3152014"/>
          </a:xfrm>
        </p:spPr>
        <p:txBody>
          <a:bodyPr/>
          <a:lstStyle/>
          <a:p>
            <a:r>
              <a:rPr lang="en-US" dirty="0" smtClean="0">
                <a:solidFill>
                  <a:schemeClr val="bg1"/>
                </a:solidFill>
              </a:rPr>
              <a:t>Download Apache maven zip </a:t>
            </a:r>
          </a:p>
          <a:p>
            <a:pPr marL="0" indent="0">
              <a:buNone/>
            </a:pPr>
            <a:r>
              <a:rPr lang="en-US" dirty="0" smtClean="0">
                <a:solidFill>
                  <a:schemeClr val="bg1"/>
                </a:solidFill>
              </a:rPr>
              <a:t>	</a:t>
            </a:r>
            <a:r>
              <a:rPr lang="en-US" dirty="0">
                <a:hlinkClick r:id="rId2"/>
              </a:rPr>
              <a:t>http://</a:t>
            </a:r>
            <a:r>
              <a:rPr lang="en-US" dirty="0" smtClean="0">
                <a:hlinkClick r:id="rId2"/>
              </a:rPr>
              <a:t>maven.apache.org/download.cgi</a:t>
            </a:r>
            <a:endParaRPr lang="en-US" dirty="0" smtClean="0"/>
          </a:p>
          <a:p>
            <a:pPr marL="0" indent="0">
              <a:buNone/>
            </a:pPr>
            <a:endParaRPr lang="en-US" dirty="0" smtClean="0">
              <a:solidFill>
                <a:schemeClr val="bg1"/>
              </a:solidFill>
            </a:endParaRPr>
          </a:p>
          <a:p>
            <a:r>
              <a:rPr lang="en-US" dirty="0" smtClean="0">
                <a:solidFill>
                  <a:schemeClr val="bg1"/>
                </a:solidFill>
              </a:rPr>
              <a:t>Set maven environment variables </a:t>
            </a:r>
          </a:p>
          <a:p>
            <a:pPr marL="0" lvl="1" indent="0">
              <a:buSzPct val="120000"/>
              <a:buNone/>
            </a:pPr>
            <a:r>
              <a:rPr lang="en-US" dirty="0">
                <a:solidFill>
                  <a:schemeClr val="bg1"/>
                </a:solidFill>
              </a:rPr>
              <a:t>	</a:t>
            </a:r>
            <a:r>
              <a:rPr lang="en-US" dirty="0" smtClean="0">
                <a:solidFill>
                  <a:schemeClr val="bg1"/>
                </a:solidFill>
              </a:rPr>
              <a:t>MAVEN_HOME = path of extracted Apache maven folder</a:t>
            </a:r>
          </a:p>
          <a:p>
            <a:pPr marL="0" lvl="1" indent="0">
              <a:buSzPct val="120000"/>
              <a:buNone/>
            </a:pPr>
            <a:r>
              <a:rPr lang="en-US" dirty="0" smtClean="0">
                <a:solidFill>
                  <a:schemeClr val="bg1"/>
                </a:solidFill>
              </a:rPr>
              <a:t>               PATH= append bin path of Apache maven</a:t>
            </a:r>
            <a:endParaRPr lang="en-US" dirty="0">
              <a:solidFill>
                <a:schemeClr val="bg1"/>
              </a:solidFill>
            </a:endParaRPr>
          </a:p>
          <a:p>
            <a:pPr marL="0" indent="0">
              <a:buNone/>
            </a:pPr>
            <a:endParaRPr lang="en-US" dirty="0" smtClean="0">
              <a:solidFill>
                <a:schemeClr val="bg1"/>
              </a:solidFill>
            </a:endParaRPr>
          </a:p>
          <a:p>
            <a:pPr marL="290513" lvl="1" indent="-290513">
              <a:buSzPct val="120000"/>
            </a:pPr>
            <a:r>
              <a:rPr lang="en-US" dirty="0" smtClean="0">
                <a:solidFill>
                  <a:schemeClr val="bg1"/>
                </a:solidFill>
              </a:rPr>
              <a:t> Verify maven installation using </a:t>
            </a:r>
            <a:r>
              <a:rPr lang="en-US" dirty="0" err="1" smtClean="0">
                <a:solidFill>
                  <a:schemeClr val="bg1"/>
                </a:solidFill>
              </a:rPr>
              <a:t>mvn</a:t>
            </a:r>
            <a:r>
              <a:rPr lang="en-US" dirty="0" smtClean="0">
                <a:solidFill>
                  <a:schemeClr val="bg1"/>
                </a:solidFill>
              </a:rPr>
              <a:t> –version command </a:t>
            </a: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422242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 Features</a:t>
            </a:r>
            <a:endParaRPr lang="en-US" dirty="0"/>
          </a:p>
        </p:txBody>
      </p:sp>
      <p:sp>
        <p:nvSpPr>
          <p:cNvPr id="3" name="Text Placeholder 2"/>
          <p:cNvSpPr>
            <a:spLocks noGrp="1"/>
          </p:cNvSpPr>
          <p:nvPr>
            <p:ph type="body" sz="quarter" idx="10"/>
          </p:nvPr>
        </p:nvSpPr>
        <p:spPr>
          <a:xfrm>
            <a:off x="481012" y="1971681"/>
            <a:ext cx="8224838" cy="3185487"/>
          </a:xfrm>
        </p:spPr>
        <p:txBody>
          <a:bodyPr/>
          <a:lstStyle/>
          <a:p>
            <a:pPr defTabSz="1015960" fontAlgn="auto">
              <a:lnSpc>
                <a:spcPct val="150000"/>
              </a:lnSpc>
              <a:buFont typeface="Arial" pitchFamily="34" charset="0"/>
              <a:buChar char="•"/>
              <a:defRPr/>
            </a:pPr>
            <a:r>
              <a:rPr lang="en-US" dirty="0">
                <a:solidFill>
                  <a:schemeClr val="bg1"/>
                </a:solidFill>
              </a:rPr>
              <a:t>Build-Tool</a:t>
            </a:r>
          </a:p>
          <a:p>
            <a:pPr defTabSz="1015960" fontAlgn="auto">
              <a:lnSpc>
                <a:spcPct val="150000"/>
              </a:lnSpc>
              <a:buFont typeface="Arial" pitchFamily="34" charset="0"/>
              <a:buChar char="•"/>
              <a:defRPr/>
            </a:pPr>
            <a:r>
              <a:rPr lang="en-US" dirty="0">
                <a:solidFill>
                  <a:schemeClr val="bg1"/>
                </a:solidFill>
              </a:rPr>
              <a:t>Dependency Management Tool</a:t>
            </a:r>
          </a:p>
          <a:p>
            <a:pPr defTabSz="1015960" fontAlgn="auto">
              <a:lnSpc>
                <a:spcPct val="150000"/>
              </a:lnSpc>
              <a:buFont typeface="Arial" pitchFamily="34" charset="0"/>
              <a:buChar char="•"/>
              <a:defRPr/>
            </a:pPr>
            <a:r>
              <a:rPr lang="en-US" dirty="0">
                <a:solidFill>
                  <a:schemeClr val="bg1"/>
                </a:solidFill>
              </a:rPr>
              <a:t>Documentation </a:t>
            </a:r>
            <a:r>
              <a:rPr lang="en-US" dirty="0" smtClean="0">
                <a:solidFill>
                  <a:schemeClr val="bg1"/>
                </a:solidFill>
              </a:rPr>
              <a:t>Tool</a:t>
            </a:r>
          </a:p>
          <a:p>
            <a:pPr defTabSz="1015960" fontAlgn="auto">
              <a:lnSpc>
                <a:spcPct val="150000"/>
              </a:lnSpc>
              <a:buFont typeface="Arial" pitchFamily="34" charset="0"/>
              <a:buChar char="•"/>
              <a:defRPr/>
            </a:pPr>
            <a:r>
              <a:rPr lang="en-US" dirty="0">
                <a:solidFill>
                  <a:schemeClr val="bg1"/>
                </a:solidFill>
              </a:rPr>
              <a:t> Consistent project structure</a:t>
            </a:r>
          </a:p>
          <a:p>
            <a:pPr defTabSz="1015960" fontAlgn="auto">
              <a:lnSpc>
                <a:spcPct val="150000"/>
              </a:lnSpc>
              <a:buFont typeface="Arial" pitchFamily="34" charset="0"/>
              <a:buChar char="•"/>
              <a:defRPr/>
            </a:pPr>
            <a:r>
              <a:rPr lang="en-US" dirty="0" smtClean="0">
                <a:solidFill>
                  <a:schemeClr val="bg1"/>
                </a:solidFill>
              </a:rPr>
              <a:t> </a:t>
            </a:r>
            <a:r>
              <a:rPr lang="en-US" dirty="0">
                <a:solidFill>
                  <a:schemeClr val="bg1"/>
                </a:solidFill>
              </a:rPr>
              <a:t>Plugin oriented</a:t>
            </a:r>
          </a:p>
          <a:p>
            <a:pPr defTabSz="1015960" fontAlgn="auto">
              <a:lnSpc>
                <a:spcPct val="150000"/>
              </a:lnSpc>
              <a:buFont typeface="Arial" pitchFamily="34" charset="0"/>
              <a:buChar char="•"/>
              <a:defRPr/>
            </a:pPr>
            <a:r>
              <a:rPr lang="en-US" dirty="0" smtClean="0">
                <a:solidFill>
                  <a:schemeClr val="bg1"/>
                </a:solidFill>
              </a:rPr>
              <a:t> </a:t>
            </a:r>
            <a:r>
              <a:rPr lang="en-US" dirty="0">
                <a:solidFill>
                  <a:schemeClr val="bg1"/>
                </a:solidFill>
              </a:rPr>
              <a:t>Project generated sites</a:t>
            </a:r>
          </a:p>
          <a:p>
            <a:pPr marL="0" indent="0" defTabSz="1015960" fontAlgn="auto">
              <a:lnSpc>
                <a:spcPct val="150000"/>
              </a:lnSpc>
              <a:buNone/>
              <a:defRPr/>
            </a:pPr>
            <a:endParaRPr lang="en-US" dirty="0">
              <a:solidFill>
                <a:schemeClr val="bg1"/>
              </a:solidFill>
            </a:endParaRPr>
          </a:p>
          <a:p>
            <a:endParaRPr lang="en-US" dirty="0"/>
          </a:p>
        </p:txBody>
      </p:sp>
      <p:sp>
        <p:nvSpPr>
          <p:cNvPr id="4" name="Text Placeholder 3"/>
          <p:cNvSpPr>
            <a:spLocks noGrp="1"/>
          </p:cNvSpPr>
          <p:nvPr>
            <p:ph type="body" sz="quarter" idx="13"/>
          </p:nvPr>
        </p:nvSpPr>
        <p:spPr/>
        <p:txBody>
          <a:bodyPr/>
          <a:lstStyle/>
          <a:p>
            <a:r>
              <a:rPr lang="en-US" dirty="0" smtClean="0"/>
              <a:t>Maven is not only a build tool</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440" y="1929606"/>
            <a:ext cx="2681287"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759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1012" y="1107583"/>
            <a:ext cx="8224838" cy="4603579"/>
          </a:xfrm>
        </p:spPr>
        <p:txBody>
          <a:bodyPr/>
          <a:lstStyle/>
          <a:p>
            <a:pPr>
              <a:buClr>
                <a:srgbClr val="FF0000"/>
              </a:buClr>
              <a:defRPr/>
            </a:pPr>
            <a:r>
              <a:rPr lang="en-US" dirty="0">
                <a:solidFill>
                  <a:schemeClr val="bg1"/>
                </a:solidFill>
              </a:rPr>
              <a:t>Maven will have the following terms</a:t>
            </a:r>
          </a:p>
          <a:p>
            <a:pPr>
              <a:defRPr/>
            </a:pPr>
            <a:endParaRPr lang="en-US" dirty="0">
              <a:solidFill>
                <a:schemeClr val="bg1"/>
              </a:solidFill>
            </a:endParaRPr>
          </a:p>
          <a:p>
            <a:pPr marL="342900" indent="-342900">
              <a:lnSpc>
                <a:spcPct val="150000"/>
              </a:lnSpc>
              <a:buFont typeface="+mj-lt"/>
              <a:buAutoNum type="arabicPeriod"/>
              <a:defRPr/>
            </a:pPr>
            <a:r>
              <a:rPr lang="en-US" dirty="0">
                <a:solidFill>
                  <a:schemeClr val="bg1"/>
                </a:solidFill>
              </a:rPr>
              <a:t>Archetype – Telling the maven which type of project structure is to be made and the structure of pom.xml </a:t>
            </a:r>
          </a:p>
          <a:p>
            <a:pPr marL="342900" indent="-342900">
              <a:lnSpc>
                <a:spcPct val="150000"/>
              </a:lnSpc>
              <a:buFont typeface="+mj-lt"/>
              <a:buAutoNum type="arabicPeriod"/>
              <a:defRPr/>
            </a:pPr>
            <a:r>
              <a:rPr lang="en-US" dirty="0">
                <a:solidFill>
                  <a:schemeClr val="bg1"/>
                </a:solidFill>
              </a:rPr>
              <a:t>Group Id – Just the package name</a:t>
            </a:r>
          </a:p>
          <a:p>
            <a:pPr marL="342900" indent="-342900">
              <a:lnSpc>
                <a:spcPct val="150000"/>
              </a:lnSpc>
              <a:buFont typeface="+mj-lt"/>
              <a:buAutoNum type="arabicPeriod"/>
              <a:defRPr/>
            </a:pPr>
            <a:r>
              <a:rPr lang="en-US" dirty="0">
                <a:solidFill>
                  <a:schemeClr val="bg1"/>
                </a:solidFill>
              </a:rPr>
              <a:t>Artifact Id – Name of the application</a:t>
            </a:r>
          </a:p>
          <a:p>
            <a:pPr marL="342900" indent="-342900">
              <a:lnSpc>
                <a:spcPct val="150000"/>
              </a:lnSpc>
              <a:buFont typeface="+mj-lt"/>
              <a:buAutoNum type="arabicPeriod"/>
              <a:defRPr/>
            </a:pPr>
            <a:r>
              <a:rPr lang="en-US" dirty="0">
                <a:solidFill>
                  <a:schemeClr val="bg1"/>
                </a:solidFill>
              </a:rPr>
              <a:t>Version – The versioning</a:t>
            </a:r>
          </a:p>
          <a:p>
            <a:pPr marL="342900" indent="-342900">
              <a:lnSpc>
                <a:spcPct val="150000"/>
              </a:lnSpc>
              <a:buFont typeface="+mj-lt"/>
              <a:buAutoNum type="arabicPeriod"/>
              <a:defRPr/>
            </a:pPr>
            <a:r>
              <a:rPr lang="en-US" dirty="0">
                <a:solidFill>
                  <a:schemeClr val="bg1"/>
                </a:solidFill>
              </a:rPr>
              <a:t>Package – Is the Name of  location where my code is to be stored and in which format(JAR,WAR)</a:t>
            </a:r>
          </a:p>
          <a:p>
            <a:endParaRPr lang="en-US" dirty="0"/>
          </a:p>
        </p:txBody>
      </p:sp>
    </p:spTree>
    <p:extLst>
      <p:ext uri="{BB962C8B-B14F-4D97-AF65-F5344CB8AC3E}">
        <p14:creationId xmlns:p14="http://schemas.microsoft.com/office/powerpoint/2010/main" val="1674434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POM.xml</a:t>
            </a:r>
            <a:endParaRPr lang="en-US" dirty="0"/>
          </a:p>
        </p:txBody>
      </p:sp>
      <p:sp>
        <p:nvSpPr>
          <p:cNvPr id="3" name="Text Placeholder 2"/>
          <p:cNvSpPr>
            <a:spLocks noGrp="1"/>
          </p:cNvSpPr>
          <p:nvPr>
            <p:ph type="body" sz="quarter" idx="10"/>
          </p:nvPr>
        </p:nvSpPr>
        <p:spPr>
          <a:xfrm>
            <a:off x="334861" y="1700018"/>
            <a:ext cx="8370999" cy="2215991"/>
          </a:xfrm>
        </p:spPr>
        <p:txBody>
          <a:bodyPr/>
          <a:lstStyle/>
          <a:p>
            <a:r>
              <a:rPr lang="en-US" dirty="0" smtClean="0">
                <a:solidFill>
                  <a:schemeClr val="bg1"/>
                </a:solidFill>
              </a:rPr>
              <a:t>POM is </a:t>
            </a:r>
            <a:r>
              <a:rPr lang="en-US" dirty="0">
                <a:solidFill>
                  <a:schemeClr val="bg1"/>
                </a:solidFill>
              </a:rPr>
              <a:t>a fundamental unit of work in Maven, POM is an XML file that contains information about project and configuration details used by Maven to build the </a:t>
            </a:r>
            <a:r>
              <a:rPr lang="en-US" dirty="0" smtClean="0">
                <a:solidFill>
                  <a:schemeClr val="bg1"/>
                </a:solidFill>
              </a:rPr>
              <a:t>project</a:t>
            </a:r>
          </a:p>
          <a:p>
            <a:r>
              <a:rPr lang="en-US" dirty="0">
                <a:solidFill>
                  <a:schemeClr val="bg1"/>
                </a:solidFill>
                <a:cs typeface="Calibri" pitchFamily="34" charset="0"/>
              </a:rPr>
              <a:t> </a:t>
            </a:r>
            <a:r>
              <a:rPr lang="en-US" dirty="0" smtClean="0">
                <a:solidFill>
                  <a:schemeClr val="bg1"/>
                </a:solidFill>
                <a:cs typeface="Calibri" pitchFamily="34" charset="0"/>
              </a:rPr>
              <a:t>Root element of POM is project</a:t>
            </a:r>
            <a:endParaRPr lang="en-US" dirty="0">
              <a:solidFill>
                <a:schemeClr val="bg1"/>
              </a:solidFill>
              <a:cs typeface="Calibri" pitchFamily="34" charset="0"/>
            </a:endParaRPr>
          </a:p>
          <a:p>
            <a:r>
              <a:rPr lang="en-US" dirty="0" smtClean="0">
                <a:solidFill>
                  <a:schemeClr val="bg1"/>
                </a:solidFill>
              </a:rPr>
              <a:t> It contains &lt;</a:t>
            </a:r>
            <a:r>
              <a:rPr lang="en-US" dirty="0" err="1" smtClean="0">
                <a:solidFill>
                  <a:schemeClr val="bg1"/>
                </a:solidFill>
              </a:rPr>
              <a:t>groupId</a:t>
            </a:r>
            <a:r>
              <a:rPr lang="en-US" dirty="0" smtClean="0">
                <a:solidFill>
                  <a:schemeClr val="bg1"/>
                </a:solidFill>
              </a:rPr>
              <a:t>&gt;,&lt;</a:t>
            </a:r>
            <a:r>
              <a:rPr lang="en-US" dirty="0" err="1" smtClean="0">
                <a:solidFill>
                  <a:schemeClr val="bg1"/>
                </a:solidFill>
              </a:rPr>
              <a:t>artifactId</a:t>
            </a:r>
            <a:r>
              <a:rPr lang="en-US" dirty="0" smtClean="0">
                <a:solidFill>
                  <a:schemeClr val="bg1"/>
                </a:solidFill>
              </a:rPr>
              <a:t>&gt;, &lt;version&gt; fields</a:t>
            </a:r>
          </a:p>
          <a:p>
            <a:endParaRPr lang="en-US" dirty="0">
              <a:solidFill>
                <a:schemeClr val="bg1"/>
              </a:solidFill>
            </a:endParaRPr>
          </a:p>
          <a:p>
            <a:pPr marL="0" indent="0">
              <a:buNone/>
            </a:pPr>
            <a:r>
              <a:rPr lang="en-US" dirty="0" smtClean="0">
                <a:solidFill>
                  <a:schemeClr val="bg1"/>
                </a:solidFill>
              </a:rPr>
              <a:t>Basic POM:</a:t>
            </a:r>
          </a:p>
          <a:p>
            <a:pPr marL="0" indent="0">
              <a:buNone/>
            </a:pPr>
            <a:endParaRPr lang="en-US" dirty="0" smtClean="0">
              <a:solidFill>
                <a:schemeClr val="bg1"/>
              </a:solidFill>
            </a:endParaRPr>
          </a:p>
        </p:txBody>
      </p:sp>
      <p:sp>
        <p:nvSpPr>
          <p:cNvPr id="4" name="Text Placeholder 3"/>
          <p:cNvSpPr>
            <a:spLocks noGrp="1"/>
          </p:cNvSpPr>
          <p:nvPr>
            <p:ph type="body" sz="quarter" idx="13"/>
          </p:nvPr>
        </p:nvSpPr>
        <p:spPr/>
        <p:txBody>
          <a:bodyPr/>
          <a:lstStyle/>
          <a:p>
            <a:r>
              <a:rPr lang="en-US" dirty="0" smtClean="0"/>
              <a:t>POM: Project Object Model</a:t>
            </a:r>
            <a:endParaRPr lang="en-US" dirty="0"/>
          </a:p>
        </p:txBody>
      </p:sp>
      <p:pic>
        <p:nvPicPr>
          <p:cNvPr id="1026" name="Picture 2" descr="C:\Users\ad00431454\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59" y="3683365"/>
            <a:ext cx="7426326" cy="247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36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089" y="733212"/>
            <a:ext cx="8224837" cy="492443"/>
          </a:xfrm>
        </p:spPr>
        <p:txBody>
          <a:bodyPr/>
          <a:lstStyle/>
          <a:p>
            <a:r>
              <a:rPr lang="en-US" dirty="0" smtClean="0"/>
              <a:t>Archetype</a:t>
            </a:r>
            <a:endParaRPr lang="en-US" dirty="0"/>
          </a:p>
        </p:txBody>
      </p:sp>
      <p:sp>
        <p:nvSpPr>
          <p:cNvPr id="3" name="Text Placeholder 2"/>
          <p:cNvSpPr>
            <a:spLocks noGrp="1"/>
          </p:cNvSpPr>
          <p:nvPr>
            <p:ph type="body" sz="quarter" idx="10"/>
          </p:nvPr>
        </p:nvSpPr>
        <p:spPr>
          <a:xfrm>
            <a:off x="466945" y="1816933"/>
            <a:ext cx="8224838" cy="2215991"/>
          </a:xfrm>
        </p:spPr>
        <p:txBody>
          <a:bodyPr/>
          <a:lstStyle/>
          <a:p>
            <a:r>
              <a:rPr lang="en-US" dirty="0">
                <a:solidFill>
                  <a:schemeClr val="bg1"/>
                </a:solidFill>
              </a:rPr>
              <a:t>Archetype is a Maven project templating toolkit. </a:t>
            </a:r>
            <a:r>
              <a:rPr lang="en-US" dirty="0">
                <a:solidFill>
                  <a:schemeClr val="bg1"/>
                </a:solidFill>
              </a:rPr>
              <a:t>An archetype is defined as </a:t>
            </a:r>
            <a:r>
              <a:rPr lang="en-US" i="1" dirty="0">
                <a:solidFill>
                  <a:schemeClr val="bg1"/>
                </a:solidFill>
              </a:rPr>
              <a:t>an original pattern or model from which all other things of the same kind are made</a:t>
            </a:r>
            <a:r>
              <a:rPr lang="en-US" dirty="0" smtClean="0">
                <a:solidFill>
                  <a:schemeClr val="bg1"/>
                </a:solidFill>
              </a:rPr>
              <a:t>.</a:t>
            </a:r>
          </a:p>
          <a:p>
            <a:r>
              <a:rPr lang="en-US" dirty="0">
                <a:solidFill>
                  <a:schemeClr val="bg1"/>
                </a:solidFill>
              </a:rPr>
              <a:t>To create a new project based on an </a:t>
            </a:r>
            <a:r>
              <a:rPr lang="en-US" dirty="0" smtClean="0">
                <a:solidFill>
                  <a:schemeClr val="bg1"/>
                </a:solidFill>
              </a:rPr>
              <a:t>Archetype ,run</a:t>
            </a:r>
            <a:r>
              <a:rPr lang="en-US" dirty="0">
                <a:solidFill>
                  <a:schemeClr val="bg1"/>
                </a:solidFill>
              </a:rPr>
              <a:t> </a:t>
            </a:r>
            <a:endParaRPr lang="en-US" dirty="0" smtClean="0">
              <a:solidFill>
                <a:schemeClr val="bg1"/>
              </a:solidFill>
            </a:endParaRPr>
          </a:p>
          <a:p>
            <a:pPr marL="0" lvl="1" indent="0">
              <a:buNone/>
            </a:pPr>
            <a:r>
              <a:rPr lang="en-US" b="1" dirty="0">
                <a:solidFill>
                  <a:schemeClr val="bg1"/>
                </a:solidFill>
              </a:rPr>
              <a:t> </a:t>
            </a:r>
            <a:r>
              <a:rPr lang="en-US" b="1" dirty="0" smtClean="0">
                <a:solidFill>
                  <a:schemeClr val="bg1"/>
                </a:solidFill>
              </a:rPr>
              <a:t>     </a:t>
            </a:r>
            <a:r>
              <a:rPr lang="en-US" b="1" dirty="0" err="1" smtClean="0">
                <a:solidFill>
                  <a:schemeClr val="bg1"/>
                </a:solidFill>
              </a:rPr>
              <a:t>mvn</a:t>
            </a:r>
            <a:r>
              <a:rPr lang="en-US" b="1" dirty="0" smtClean="0">
                <a:solidFill>
                  <a:schemeClr val="bg1"/>
                </a:solidFill>
              </a:rPr>
              <a:t> </a:t>
            </a:r>
            <a:r>
              <a:rPr lang="en-US" b="1" dirty="0" err="1" smtClean="0">
                <a:solidFill>
                  <a:schemeClr val="bg1"/>
                </a:solidFill>
              </a:rPr>
              <a:t>archetype:generate</a:t>
            </a:r>
            <a:r>
              <a:rPr lang="en-US" dirty="0">
                <a:solidFill>
                  <a:schemeClr val="bg1"/>
                </a:solidFill>
              </a:rPr>
              <a:t> </a:t>
            </a:r>
            <a:r>
              <a:rPr lang="en-US" dirty="0" smtClean="0">
                <a:solidFill>
                  <a:schemeClr val="bg1"/>
                </a:solidFill>
              </a:rPr>
              <a:t>goal</a:t>
            </a:r>
          </a:p>
          <a:p>
            <a:pPr lvl="1"/>
            <a:r>
              <a:rPr lang="en-US" dirty="0">
                <a:solidFill>
                  <a:schemeClr val="bg1"/>
                </a:solidFill>
              </a:rPr>
              <a:t> </a:t>
            </a:r>
            <a:r>
              <a:rPr lang="en-US" dirty="0" smtClean="0">
                <a:solidFill>
                  <a:schemeClr val="bg1"/>
                </a:solidFill>
              </a:rPr>
              <a:t>It will give number of archetypes, choose required archetype(default is </a:t>
            </a:r>
            <a:r>
              <a:rPr lang="en-US" dirty="0" err="1" smtClean="0">
                <a:solidFill>
                  <a:schemeClr val="bg1"/>
                </a:solidFill>
              </a:rPr>
              <a:t>quickstart</a:t>
            </a:r>
            <a:r>
              <a:rPr lang="en-US" dirty="0" smtClean="0">
                <a:solidFill>
                  <a:schemeClr val="bg1"/>
                </a:solidFill>
              </a:rPr>
              <a:t>.. It gives folder structure for simple java hello world program)</a:t>
            </a:r>
          </a:p>
          <a:p>
            <a:pPr lvl="1"/>
            <a:r>
              <a:rPr lang="en-US" dirty="0" smtClean="0">
                <a:solidFill>
                  <a:schemeClr val="bg1"/>
                </a:solidFill>
              </a:rPr>
              <a:t>And give </a:t>
            </a:r>
            <a:r>
              <a:rPr lang="en-US" dirty="0" err="1" smtClean="0">
                <a:solidFill>
                  <a:schemeClr val="bg1"/>
                </a:solidFill>
              </a:rPr>
              <a:t>GroupID</a:t>
            </a:r>
            <a:r>
              <a:rPr lang="en-US" dirty="0" smtClean="0">
                <a:solidFill>
                  <a:schemeClr val="bg1"/>
                </a:solidFill>
              </a:rPr>
              <a:t>, </a:t>
            </a:r>
            <a:r>
              <a:rPr lang="en-US" dirty="0" err="1" smtClean="0">
                <a:solidFill>
                  <a:schemeClr val="bg1"/>
                </a:solidFill>
              </a:rPr>
              <a:t>ArtifactID</a:t>
            </a:r>
            <a:r>
              <a:rPr lang="en-US" dirty="0" smtClean="0">
                <a:solidFill>
                  <a:schemeClr val="bg1"/>
                </a:solidFill>
              </a:rPr>
              <a:t>, version </a:t>
            </a:r>
          </a:p>
        </p:txBody>
      </p:sp>
    </p:spTree>
    <p:extLst>
      <p:ext uri="{BB962C8B-B14F-4D97-AF65-F5344CB8AC3E}">
        <p14:creationId xmlns:p14="http://schemas.microsoft.com/office/powerpoint/2010/main" val="3403369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2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4d6ad1ba-d08e-4b75-8db3-2812d04b0920"/>
    <ds:schemaRef ds:uri="http://purl.org/dc/dcmitype/"/>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1293</Words>
  <Application>Microsoft Office PowerPoint</Application>
  <PresentationFormat>On-screen Show (4:3)</PresentationFormat>
  <Paragraphs>242</Paragraphs>
  <Slides>40</Slides>
  <Notes>3</Notes>
  <HiddenSlides>0</HiddenSlides>
  <MMClips>0</MMClips>
  <ScaleCrop>false</ScaleCrop>
  <HeadingPairs>
    <vt:vector size="4" baseType="variant">
      <vt:variant>
        <vt:lpstr>Theme</vt:lpstr>
      </vt:variant>
      <vt:variant>
        <vt:i4>4</vt:i4>
      </vt:variant>
      <vt:variant>
        <vt:lpstr>Slide Titles</vt:lpstr>
      </vt:variant>
      <vt:variant>
        <vt:i4>40</vt:i4>
      </vt:variant>
    </vt:vector>
  </HeadingPairs>
  <TitlesOfParts>
    <vt:vector size="44" baseType="lpstr">
      <vt:lpstr>Blank</vt:lpstr>
      <vt:lpstr>Tech Mahindra Powerpoint Template</vt:lpstr>
      <vt:lpstr>1_Tech Mahindra Powerpoint Template</vt:lpstr>
      <vt:lpstr>2_Tech Mahindra Powerpoint Template</vt:lpstr>
      <vt:lpstr>Tech Mahindra</vt:lpstr>
      <vt:lpstr>Maven</vt:lpstr>
      <vt:lpstr>Agenda</vt:lpstr>
      <vt:lpstr>Introduction</vt:lpstr>
      <vt:lpstr>Installation</vt:lpstr>
      <vt:lpstr> Features</vt:lpstr>
      <vt:lpstr>PowerPoint Presentation</vt:lpstr>
      <vt:lpstr>POM.xml</vt:lpstr>
      <vt:lpstr>Archetype</vt:lpstr>
      <vt:lpstr>Archetype(cont..)</vt:lpstr>
      <vt:lpstr>Archetype(cont..)</vt:lpstr>
      <vt:lpstr>Lifecycles of Maven</vt:lpstr>
      <vt:lpstr>Default lifecycle</vt:lpstr>
      <vt:lpstr>Overview of goals</vt:lpstr>
      <vt:lpstr>Example Maven goals</vt:lpstr>
      <vt:lpstr>Clean lifecycle</vt:lpstr>
      <vt:lpstr>Clean lifecycle..Example</vt:lpstr>
      <vt:lpstr>Clean lifecycle..Example</vt:lpstr>
      <vt:lpstr>Clean lifecycle..Example</vt:lpstr>
      <vt:lpstr>Clean lifecycle..Example</vt:lpstr>
      <vt:lpstr>Site lifecycle</vt:lpstr>
      <vt:lpstr>Dependency Management</vt:lpstr>
      <vt:lpstr>Distribution management</vt:lpstr>
      <vt:lpstr>Types of repositories</vt:lpstr>
      <vt:lpstr>Local Repository</vt:lpstr>
      <vt:lpstr>Local Repository(cont..)</vt:lpstr>
      <vt:lpstr>Central Repository</vt:lpstr>
      <vt:lpstr>Remote Repository</vt:lpstr>
      <vt:lpstr>Remote Repository(cont..)</vt:lpstr>
      <vt:lpstr>Maven Dependency Search Sequence </vt:lpstr>
      <vt:lpstr>Eclipse Integration with maven</vt:lpstr>
      <vt:lpstr>Eclipse Integration with maven(cont..)</vt:lpstr>
      <vt:lpstr>Eclipse Integration with maven(cont..)</vt:lpstr>
      <vt:lpstr>Eclipse Integration with maven(cont..)</vt:lpstr>
      <vt:lpstr>Eclipse Integration with maven(cont..)</vt:lpstr>
      <vt:lpstr>Eclipse Integration with maven(cont..)</vt:lpstr>
      <vt:lpstr>Eclipse Integration with maven(cont..)</vt:lpstr>
      <vt:lpstr>Demo</vt:lpstr>
      <vt:lpstr>Thank you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2016-08-05T07:05:45Z</dcterms:created>
  <dcterms:modified xsi:type="dcterms:W3CDTF">2016-10-19T05:10:04Z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