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62" r:id="rId4"/>
    <p:sldMasterId id="2147484451" r:id="rId5"/>
  </p:sldMasterIdLst>
  <p:notesMasterIdLst>
    <p:notesMasterId r:id="rId26"/>
  </p:notesMasterIdLst>
  <p:sldIdLst>
    <p:sldId id="724" r:id="rId6"/>
    <p:sldId id="733" r:id="rId7"/>
    <p:sldId id="734" r:id="rId8"/>
    <p:sldId id="735" r:id="rId9"/>
    <p:sldId id="725" r:id="rId10"/>
    <p:sldId id="726" r:id="rId11"/>
    <p:sldId id="727" r:id="rId12"/>
    <p:sldId id="728" r:id="rId13"/>
    <p:sldId id="729" r:id="rId14"/>
    <p:sldId id="730" r:id="rId15"/>
    <p:sldId id="741" r:id="rId16"/>
    <p:sldId id="743" r:id="rId17"/>
    <p:sldId id="742" r:id="rId18"/>
    <p:sldId id="731" r:id="rId19"/>
    <p:sldId id="732" r:id="rId20"/>
    <p:sldId id="739" r:id="rId21"/>
    <p:sldId id="736" r:id="rId22"/>
    <p:sldId id="737" r:id="rId23"/>
    <p:sldId id="738" r:id="rId24"/>
    <p:sldId id="740"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FFFF"/>
    <a:srgbClr val="E51937"/>
    <a:srgbClr val="000000"/>
    <a:srgbClr val="E1DDDC"/>
    <a:srgbClr val="F8F8F8"/>
    <a:srgbClr val="009999"/>
    <a:srgbClr val="CCCCFF"/>
    <a:srgbClr val="AAC5CE"/>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8" autoAdjust="0"/>
    <p:restoredTop sz="93248" autoAdjust="0"/>
  </p:normalViewPr>
  <p:slideViewPr>
    <p:cSldViewPr snapToGrid="0" showGuides="1">
      <p:cViewPr>
        <p:scale>
          <a:sx n="66" d="100"/>
          <a:sy n="66" d="100"/>
        </p:scale>
        <p:origin x="1758" y="474"/>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6"/>
    </p:cViewPr>
  </p:sorterViewPr>
  <p:notesViewPr>
    <p:cSldViewPr snapToGrid="0"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8/4/2017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76674187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smtClean="0"/>
              <a:t>- now that we've covered how to automate release</a:t>
            </a:r>
            <a:r>
              <a:rPr lang="en-US" baseline="0" dirty="0" smtClean="0"/>
              <a:t> pipelines, let's talk about the source control system that's at the front of the whole process</a:t>
            </a:r>
            <a:endParaRPr lang="en-US" dirty="0" smtClean="0"/>
          </a:p>
          <a:p>
            <a:r>
              <a:rPr lang="en-US" dirty="0" smtClean="0"/>
              <a:t>- the last service that we'll talk about is AWS CodeCommit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12639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when you set up</a:t>
            </a:r>
            <a:r>
              <a:rPr lang="en-US" baseline="0" dirty="0" smtClean="0"/>
              <a:t> a cloud-based continuous delivery pipeline, you should consider hosting your source control in the cloud as well</a:t>
            </a:r>
          </a:p>
          <a:p>
            <a:r>
              <a:rPr lang="en-US" baseline="0" dirty="0" smtClean="0"/>
              <a:t>- this will cut down on your management overhead, and place your source repositories close to your build, test, and production environments</a:t>
            </a:r>
          </a:p>
          <a:p>
            <a:r>
              <a:rPr lang="en-US" baseline="0" dirty="0" smtClean="0"/>
              <a:t>- but if you do put your source code in the cloud, you're going to have some important requirements</a:t>
            </a:r>
          </a:p>
          <a:p>
            <a:r>
              <a:rPr lang="en-US" baseline="0" dirty="0" smtClean="0"/>
              <a:t>- first, your source control system has to be highly available, because you need to be ready to deploy at any time</a:t>
            </a:r>
          </a:p>
          <a:p>
            <a:r>
              <a:rPr lang="en-US" baseline="0" dirty="0" smtClean="0"/>
              <a:t>- you don't want a critical hotfix to be delayed just because your source control system is getting bogged down</a:t>
            </a:r>
            <a:endParaRPr lang="en-US" dirty="0" smtClean="0"/>
          </a:p>
          <a:p>
            <a:r>
              <a:rPr lang="en-US" dirty="0" smtClean="0"/>
              <a:t>- second, you'll want to take advantage of cloud scale</a:t>
            </a:r>
            <a:r>
              <a:rPr lang="en-US" baseline="0" dirty="0" smtClean="0"/>
              <a:t> so you're not held back from artificial limits</a:t>
            </a:r>
            <a:endParaRPr lang="en-US" dirty="0" smtClean="0"/>
          </a:p>
          <a:p>
            <a:r>
              <a:rPr lang="en-US" dirty="0" smtClean="0"/>
              <a:t>-</a:t>
            </a:r>
            <a:r>
              <a:rPr lang="en-US" baseline="0" dirty="0" smtClean="0"/>
              <a:t> you should be able to store whatever assets you want to version with your app, and you shouldn't have limits to your repo size</a:t>
            </a:r>
          </a:p>
          <a:p>
            <a:r>
              <a:rPr lang="en-US" baseline="0" dirty="0" smtClean="0"/>
              <a:t>- third, you need robust security, because your source code is a valuable corporate asset</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881875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CodeCommit is Git source control service built</a:t>
            </a:r>
            <a:r>
              <a:rPr lang="en-US" baseline="0" dirty="0" smtClean="0"/>
              <a:t> on a cloud-scale architecture</a:t>
            </a:r>
          </a:p>
          <a:p>
            <a:r>
              <a:rPr lang="en-US" baseline="0" dirty="0" smtClean="0"/>
              <a:t>- on the front-end, we're just a standard Git remote that you can push to and pull from using the Git CLI or other Git GUI tools</a:t>
            </a:r>
          </a:p>
          <a:p>
            <a:r>
              <a:rPr lang="en-US" baseline="0" dirty="0" smtClean="0"/>
              <a:t>- but behind that Git endpoint is a novel implementation</a:t>
            </a:r>
          </a:p>
          <a:p>
            <a:r>
              <a:rPr lang="en-US" baseline="0" dirty="0" smtClean="0"/>
              <a:t>- rather than use a file system-based implementation, we store the repo data in Amazon S3 and the index in Amazon DynamoDB</a:t>
            </a:r>
          </a:p>
          <a:p>
            <a:r>
              <a:rPr lang="en-US" dirty="0" smtClean="0"/>
              <a:t>- this gives us a number of advantages</a:t>
            </a:r>
          </a:p>
          <a:p>
            <a:r>
              <a:rPr lang="en-US" dirty="0" smtClean="0"/>
              <a:t>- the repo data is automatically stored across multiple availability zones</a:t>
            </a:r>
          </a:p>
          <a:p>
            <a:r>
              <a:rPr lang="en-US" dirty="0" smtClean="0"/>
              <a:t>-</a:t>
            </a:r>
            <a:r>
              <a:rPr lang="en-US" baseline="0" dirty="0" smtClean="0"/>
              <a:t> this gives us enhanced data durability and service availability</a:t>
            </a:r>
          </a:p>
          <a:p>
            <a:r>
              <a:rPr lang="en-US" baseline="0" dirty="0" smtClean="0"/>
              <a:t>- we also encrypt the data at rest using customer-specific encryption keys that are stored in our Key Management Service</a:t>
            </a:r>
          </a:p>
          <a:p>
            <a:r>
              <a:rPr lang="en-US" baseline="0" dirty="0" smtClean="0"/>
              <a:t>- we use AWS IAM for access management, so you can assign permissions to your repos in the same way you assign permissions to your other AWS resources</a:t>
            </a:r>
          </a:p>
          <a:p>
            <a:r>
              <a:rPr lang="en-US" dirty="0" smtClean="0"/>
              <a:t>- finally, we place no size limits on your repos</a:t>
            </a:r>
          </a:p>
          <a:p>
            <a:r>
              <a:rPr lang="en-US" dirty="0" smtClean="0"/>
              <a:t>- CodeCommit</a:t>
            </a:r>
            <a:r>
              <a:rPr lang="en-US" baseline="0" dirty="0" smtClean="0"/>
              <a:t> provides a secure, scalable, and reliable Git service to front your continuous delivery pipelines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79788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733148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3085749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955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3447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73491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203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244153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3064779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8653712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99534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5387637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sp>
        <p:nvSpPr>
          <p:cNvPr id="3" name="Slide Number Placeholder 5"/>
          <p:cNvSpPr txBox="1">
            <a:spLocks/>
          </p:cNvSpPr>
          <p:nvPr/>
        </p:nvSpPr>
        <p:spPr bwMode="auto">
          <a:xfrm>
            <a:off x="8861881" y="4960182"/>
            <a:ext cx="117020" cy="115416"/>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750">
                <a:solidFill>
                  <a:srgbClr val="6D6E71"/>
                </a:solidFill>
                <a:cs typeface="Arial" pitchFamily="34" charset="0"/>
              </a:rPr>
              <a:pPr algn="r">
                <a:defRPr/>
              </a:pPr>
              <a:t>‹#›</a:t>
            </a:fld>
            <a:endParaRPr lang="en-US" sz="750" dirty="0">
              <a:solidFill>
                <a:srgbClr val="6D6E71"/>
              </a:solidFil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Tree>
    <p:extLst>
      <p:ext uri="{BB962C8B-B14F-4D97-AF65-F5344CB8AC3E}">
        <p14:creationId xmlns:p14="http://schemas.microsoft.com/office/powerpoint/2010/main" val="277659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Tree>
    <p:extLst>
      <p:ext uri="{BB962C8B-B14F-4D97-AF65-F5344CB8AC3E}">
        <p14:creationId xmlns:p14="http://schemas.microsoft.com/office/powerpoint/2010/main" val="30103339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27214" y="3040276"/>
            <a:ext cx="5511800" cy="207750"/>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1638300"/>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383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56524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66050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478758"/>
            <a:ext cx="8224838" cy="1384994"/>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47965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6" y="1478756"/>
            <a:ext cx="4078287"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1" y="1478758"/>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4140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39913" y="3050384"/>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165020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457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3221834"/>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478758"/>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9841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9894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6" y="1291146"/>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Tree>
    <p:extLst>
      <p:ext uri="{BB962C8B-B14F-4D97-AF65-F5344CB8AC3E}">
        <p14:creationId xmlns:p14="http://schemas.microsoft.com/office/powerpoint/2010/main" val="2475954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481016" y="3190480"/>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2937677"/>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483288" y="1523717"/>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335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499727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2"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6"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0"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402"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6"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90"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4"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5712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1356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9570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2527698"/>
            <a:ext cx="6754812" cy="1426031"/>
          </a:xfrm>
          <a:prstGeom prst="rect">
            <a:avLst/>
          </a:prstGeom>
          <a:noFill/>
          <a:ln w="9525">
            <a:noFill/>
            <a:miter lim="800000"/>
            <a:headEnd/>
            <a:tailEnd/>
          </a:ln>
        </p:spPr>
        <p:txBody>
          <a:bodyPr lIns="0" tIns="0" rIns="0" bIns="0">
            <a:spAutoFit/>
          </a:bodyPr>
          <a:lstStyle/>
          <a:p>
            <a:pPr algn="just">
              <a:spcBef>
                <a:spcPts val="450"/>
              </a:spcBef>
              <a:defRPr/>
            </a:pPr>
            <a:r>
              <a:rPr lang="en-US" sz="750" b="1" dirty="0">
                <a:solidFill>
                  <a:srgbClr val="6D6E71"/>
                </a:solidFill>
                <a:cs typeface="Arial" pitchFamily="34" charset="0"/>
              </a:rPr>
              <a:t>Disclaimer </a:t>
            </a:r>
          </a:p>
          <a:p>
            <a:pPr algn="just">
              <a:spcBef>
                <a:spcPts val="450"/>
              </a:spcBef>
              <a:defRPr/>
            </a:pPr>
            <a:r>
              <a:rPr lang="en-US" sz="675"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145473"/>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1" y="1605128"/>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19044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gray">
          <a:xfrm>
            <a:off x="1966916" y="2038352"/>
            <a:ext cx="5399087" cy="1117997"/>
          </a:xfrm>
          <a:prstGeom prst="rect">
            <a:avLst/>
          </a:prstGeom>
          <a:noFill/>
          <a:ln w="9525">
            <a:noFill/>
            <a:miter lim="800000"/>
            <a:headEnd/>
            <a:tailEnd/>
          </a:ln>
        </p:spPr>
      </p:pic>
    </p:spTree>
    <p:extLst>
      <p:ext uri="{BB962C8B-B14F-4D97-AF65-F5344CB8AC3E}">
        <p14:creationId xmlns:p14="http://schemas.microsoft.com/office/powerpoint/2010/main" val="3742612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47"/>
            <a:ext cx="8229600" cy="738664"/>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09091598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Orange 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874520"/>
            <a:ext cx="7772400" cy="1021556"/>
          </a:xfrm>
          <a:effectLst>
            <a:outerShdw blurRad="111125" dist="12700" dir="5100000" algn="tl" rotWithShape="0">
              <a:srgbClr val="965C10">
                <a:alpha val="74000"/>
              </a:srgbClr>
            </a:outerShdw>
          </a:effectLst>
        </p:spPr>
        <p:txBody>
          <a:bodyPr anchor="ctr">
            <a:noAutofit/>
          </a:bodyPr>
          <a:lstStyle>
            <a:lvl1pPr algn="ctr">
              <a:defRPr sz="2800" b="1" cap="none">
                <a:solidFill>
                  <a:srgbClr val="FFFFFF"/>
                </a:soli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616" y="968415"/>
            <a:ext cx="8434683" cy="806370"/>
          </a:xfrm>
          <a:prstGeom prst="rect">
            <a:avLst/>
          </a:prstGeom>
        </p:spPr>
      </p:pic>
      <p:pic>
        <p:nvPicPr>
          <p:cNvPr id="5" name="Picture 4"/>
          <p:cNvPicPr>
            <a:picLocks noChangeAspect="1"/>
          </p:cNvPicPr>
          <p:nvPr userDrawn="1"/>
        </p:nvPicPr>
        <p:blipFill>
          <a:blip r:embed="rId4"/>
          <a:stretch>
            <a:fillRect/>
          </a:stretch>
        </p:blipFill>
        <p:spPr>
          <a:xfrm>
            <a:off x="4267490" y="4548868"/>
            <a:ext cx="609020" cy="229276"/>
          </a:xfrm>
          <a:prstGeom prst="rect">
            <a:avLst/>
          </a:prstGeom>
        </p:spPr>
      </p:pic>
    </p:spTree>
    <p:extLst>
      <p:ext uri="{BB962C8B-B14F-4D97-AF65-F5344CB8AC3E}">
        <p14:creationId xmlns:p14="http://schemas.microsoft.com/office/powerpoint/2010/main" val="226860087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00151"/>
            <a:ext cx="8229600" cy="327659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1183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ampl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3"/>
          <p:cNvSpPr>
            <a:spLocks noGrp="1"/>
          </p:cNvSpPr>
          <p:nvPr>
            <p:ph sz="quarter" idx="10" hasCustomPrompt="1"/>
          </p:nvPr>
        </p:nvSpPr>
        <p:spPr>
          <a:xfrm>
            <a:off x="342900" y="1085850"/>
            <a:ext cx="8458200" cy="3771899"/>
          </a:xfrm>
          <a:noFill/>
        </p:spPr>
        <p:txBody>
          <a:bodyPr/>
          <a:lstStyle>
            <a:lvl1pPr marL="0" indent="0">
              <a:buNone/>
              <a:defRPr lang="en-US" sz="1100">
                <a:solidFill>
                  <a:schemeClr val="accent5"/>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24317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71359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35289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570261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98482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82997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686838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98430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pic>
        <p:nvPicPr>
          <p:cNvPr id="12"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7239001" y="48789"/>
            <a:ext cx="1907763" cy="380744"/>
          </a:xfrm>
          <a:prstGeom prst="rect">
            <a:avLst/>
          </a:prstGeom>
        </p:spPr>
      </p:pic>
    </p:spTree>
    <p:extLst>
      <p:ext uri="{BB962C8B-B14F-4D97-AF65-F5344CB8AC3E}">
        <p14:creationId xmlns:p14="http://schemas.microsoft.com/office/powerpoint/2010/main" val="785277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9214381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957177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47311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8094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097329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545851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483382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8708393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2769242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27603696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801457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76170144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36933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1"/>
            <a:ext cx="6400800" cy="20774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dirty="0" smtClean="0">
                <a:solidFill>
                  <a:prstClr val="black"/>
                </a:solidFill>
              </a:rPr>
              <a:t>aaaaaaaaaaaaaaaaa</a:t>
            </a:r>
            <a:endParaRPr lang="en-US" dirty="0">
              <a:solidFill>
                <a:prstClr val="black"/>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5278112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7620000" cy="36933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857251"/>
            <a:ext cx="8686800" cy="1038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24029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1828801" y="137161"/>
            <a:ext cx="6858000" cy="323165"/>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sz="2100" dirty="0">
                <a:latin typeface="+mj-lt"/>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457201" y="548641"/>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pic>
        <p:nvPicPr>
          <p:cNvPr id="5" name="Picture 10" descr="Mahindra Logo.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gray">
          <a:xfrm>
            <a:off x="457200" y="4823432"/>
            <a:ext cx="1193800" cy="247447"/>
          </a:xfrm>
          <a:prstGeom prst="rect">
            <a:avLst/>
          </a:prstGeom>
          <a:noFill/>
          <a:ln w="9525">
            <a:noFill/>
            <a:miter lim="800000"/>
            <a:headEnd/>
            <a:tailEnd/>
          </a:ln>
        </p:spPr>
      </p:pic>
    </p:spTree>
    <p:extLst>
      <p:ext uri="{BB962C8B-B14F-4D97-AF65-F5344CB8AC3E}">
        <p14:creationId xmlns:p14="http://schemas.microsoft.com/office/powerpoint/2010/main" val="14225179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11764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47822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49057" y="4954412"/>
            <a:ext cx="129844" cy="126958"/>
          </a:xfrm>
          <a:prstGeom prst="rect">
            <a:avLst/>
          </a:prstGeom>
          <a:noFill/>
          <a:ln w="9525">
            <a:noFill/>
            <a:miter lim="800000"/>
            <a:headEnd/>
            <a:tailEnd/>
          </a:ln>
        </p:spPr>
        <p:txBody>
          <a:bodyPr wrap="none" lIns="0" tIns="0" rIns="0" bIns="0" anchor="ctr">
            <a:spAutoFit/>
          </a:bodyPr>
          <a:lstStyle/>
          <a:p>
            <a:pPr algn="r">
              <a:defRPr/>
            </a:pPr>
            <a:fld id="{ADEBA5B5-5421-44EC-9F43-48CFF0A152A9}" type="slidenum">
              <a:rPr lang="en-US" sz="825">
                <a:solidFill>
                  <a:srgbClr val="6D6E71"/>
                </a:solidFill>
                <a:cs typeface="Arial" pitchFamily="34" charset="0"/>
              </a:rPr>
              <a:pPr algn="r">
                <a:defRPr/>
              </a:pPr>
              <a:t>‹#›</a:t>
            </a:fld>
            <a:endParaRPr lang="en-US" sz="825" dirty="0">
              <a:solidFill>
                <a:srgbClr val="6D6E71"/>
              </a:solidFil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229360" y="-105965"/>
            <a:ext cx="3109913" cy="83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4" y="4972073"/>
            <a:ext cx="1821011" cy="92333"/>
          </a:xfrm>
          <a:prstGeom prst="rect">
            <a:avLst/>
          </a:prstGeom>
          <a:noFill/>
          <a:ln w="9525">
            <a:noFill/>
            <a:miter lim="800000"/>
            <a:headEnd/>
            <a:tailEnd/>
          </a:ln>
        </p:spPr>
        <p:txBody>
          <a:bodyPr wrap="none" lIns="0" tIns="0" rIns="0" bIns="0">
            <a:spAutoFit/>
          </a:bodyPr>
          <a:lstStyle/>
          <a:p>
            <a:pPr>
              <a:defRPr/>
            </a:pPr>
            <a:r>
              <a:rPr lang="en-US" sz="600" dirty="0">
                <a:solidFill>
                  <a:srgbClr val="6D6E71"/>
                </a:solidFil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71630" y="4812424"/>
            <a:ext cx="1778766" cy="33466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7" y="4871547"/>
            <a:ext cx="425787" cy="251981"/>
          </a:xfrm>
          <a:prstGeom prst="rect">
            <a:avLst/>
          </a:prstGeom>
        </p:spPr>
        <p:txBody>
          <a:bodyPr vert="horz" lIns="91440" tIns="45720" rIns="91440" bIns="45720" rtlCol="0" anchor="ctr"/>
          <a:lstStyle>
            <a:lvl1pPr algn="r">
              <a:defRPr sz="825">
                <a:solidFill>
                  <a:schemeClr val="tx1">
                    <a:tint val="75000"/>
                  </a:schemeClr>
                </a:solidFill>
              </a:defRPr>
            </a:lvl1pPr>
          </a:lstStyle>
          <a:p>
            <a:pPr fontAlgn="base">
              <a:spcBef>
                <a:spcPct val="0"/>
              </a:spcBef>
              <a:spcAft>
                <a:spcPct val="0"/>
              </a:spcAft>
            </a:pPr>
            <a:fld id="{75C80DB6-ACCE-4503-B0CB-D7DE10332559}"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spTree>
    <p:extLst>
      <p:ext uri="{BB962C8B-B14F-4D97-AF65-F5344CB8AC3E}">
        <p14:creationId xmlns:p14="http://schemas.microsoft.com/office/powerpoint/2010/main" val="3287600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spTree>
    <p:extLst>
      <p:ext uri="{BB962C8B-B14F-4D97-AF65-F5344CB8AC3E}">
        <p14:creationId xmlns:p14="http://schemas.microsoft.com/office/powerpoint/2010/main" val="260797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162734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26779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png"/><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0"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1" cstate="email">
            <a:extLst>
              <a:ext uri="{28A0092B-C50C-407E-A947-70E740481C1C}">
                <a14:useLocalDpi xmlns:a14="http://schemas.microsoft.com/office/drawing/2010/main" val="0"/>
              </a:ext>
            </a:extLst>
          </a:blip>
          <a:srcRect/>
          <a:stretch>
            <a:fillRect/>
          </a:stretch>
        </p:blipFill>
        <p:spPr bwMode="gray">
          <a:xfrm>
            <a:off x="8213416" y="4867444"/>
            <a:ext cx="888026" cy="230983"/>
          </a:xfrm>
          <a:prstGeom prst="rect">
            <a:avLst/>
          </a:prstGeom>
          <a:noFill/>
          <a:ln w="9525">
            <a:noFill/>
            <a:miter lim="800000"/>
            <a:headEnd/>
            <a:tailEnd/>
          </a:ln>
        </p:spPr>
      </p:pic>
    </p:spTree>
    <p:extLst>
      <p:ext uri="{BB962C8B-B14F-4D97-AF65-F5344CB8AC3E}">
        <p14:creationId xmlns:p14="http://schemas.microsoft.com/office/powerpoint/2010/main" val="1087270611"/>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1"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 id="2147484302" r:id="rId28"/>
    <p:sldLayoutId id="2147484303" r:id="rId29"/>
    <p:sldLayoutId id="2147484304" r:id="rId30"/>
    <p:sldLayoutId id="2147484305" r:id="rId31"/>
    <p:sldLayoutId id="2147484306" r:id="rId32"/>
    <p:sldLayoutId id="2147484307" r:id="rId33"/>
    <p:sldLayoutId id="2147484308" r:id="rId34"/>
    <p:sldLayoutId id="2147484477" r:id="rId35"/>
    <p:sldLayoutId id="2147484478" r:id="rId36"/>
    <p:sldLayoutId id="2147484479" r:id="rId37"/>
    <p:sldLayoutId id="2147484480" r:id="rId38"/>
  </p:sldLayoutIdLst>
  <p:timing>
    <p:tnLst>
      <p:par>
        <p:cTn id="1" dur="indefinite" restart="never" nodeType="tmRoot"/>
      </p:par>
    </p:tnLst>
  </p:timing>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757737022"/>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 id="2147484468" r:id="rId17"/>
    <p:sldLayoutId id="2147484470" r:id="rId18"/>
    <p:sldLayoutId id="2147484471" r:id="rId19"/>
    <p:sldLayoutId id="2147484472" r:id="rId20"/>
    <p:sldLayoutId id="2147484473" r:id="rId21"/>
    <p:sldLayoutId id="2147484475" r:id="rId22"/>
    <p:sldLayoutId id="2147484476" r:id="rId23"/>
  </p:sldLayoutIdLst>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19.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AWS CodeCommit</a:t>
            </a:r>
            <a:endParaRPr lang="en-US" dirty="0"/>
          </a:p>
        </p:txBody>
      </p:sp>
      <p:sp>
        <p:nvSpPr>
          <p:cNvPr id="3" name="Rectangle 2"/>
          <p:cNvSpPr/>
          <p:nvPr/>
        </p:nvSpPr>
        <p:spPr>
          <a:xfrm>
            <a:off x="6350" y="4927474"/>
            <a:ext cx="9144000" cy="21544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©2015, Amazon Web Services, Inc. or its affiliates. All rights reserved</a:t>
            </a:r>
            <a:endParaRPr lang="en-US" sz="800" dirty="0">
              <a:solidFill>
                <a:srgbClr val="FFFFFF"/>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029" y="2496027"/>
            <a:ext cx="21431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815" y="3004581"/>
            <a:ext cx="1439309" cy="13462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85" y="3472719"/>
            <a:ext cx="2613648" cy="613982"/>
          </a:xfrm>
          <a:prstGeom prst="rect">
            <a:avLst/>
          </a:prstGeom>
        </p:spPr>
      </p:pic>
      <p:cxnSp>
        <p:nvCxnSpPr>
          <p:cNvPr id="9" name="Straight Arrow Connector 8"/>
          <p:cNvCxnSpPr>
            <a:stCxn id="7" idx="3"/>
          </p:cNvCxnSpPr>
          <p:nvPr/>
        </p:nvCxnSpPr>
        <p:spPr>
          <a:xfrm>
            <a:off x="2929333" y="3779710"/>
            <a:ext cx="755482" cy="8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3"/>
          </p:cNvCxnSpPr>
          <p:nvPr/>
        </p:nvCxnSpPr>
        <p:spPr>
          <a:xfrm flipV="1">
            <a:off x="5124124" y="3672114"/>
            <a:ext cx="1381905" cy="5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1515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IAM Credential</a:t>
            </a:r>
            <a:endParaRPr lang="en-US" dirty="0"/>
          </a:p>
        </p:txBody>
      </p:sp>
      <p:pic>
        <p:nvPicPr>
          <p:cNvPr id="4" name="Picture 3"/>
          <p:cNvPicPr>
            <a:picLocks noChangeAspect="1"/>
          </p:cNvPicPr>
          <p:nvPr/>
        </p:nvPicPr>
        <p:blipFill>
          <a:blip r:embed="rId2"/>
          <a:stretch>
            <a:fillRect/>
          </a:stretch>
        </p:blipFill>
        <p:spPr>
          <a:xfrm>
            <a:off x="1524000" y="900634"/>
            <a:ext cx="5472113" cy="3875632"/>
          </a:xfrm>
          <a:prstGeom prst="rect">
            <a:avLst/>
          </a:prstGeom>
        </p:spPr>
      </p:pic>
    </p:spTree>
    <p:extLst>
      <p:ext uri="{BB962C8B-B14F-4D97-AF65-F5344CB8AC3E}">
        <p14:creationId xmlns:p14="http://schemas.microsoft.com/office/powerpoint/2010/main" val="3904735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IAM Role With </a:t>
            </a:r>
            <a:r>
              <a:rPr lang="en-US" dirty="0" err="1" smtClean="0"/>
              <a:t>CodeCommit</a:t>
            </a:r>
            <a:r>
              <a:rPr lang="en-US" dirty="0" smtClean="0"/>
              <a:t> Access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457201" y="1135380"/>
            <a:ext cx="8454570" cy="3341370"/>
          </a:xfrm>
          <a:prstGeom prst="rect">
            <a:avLst/>
          </a:prstGeom>
        </p:spPr>
      </p:pic>
    </p:spTree>
    <p:extLst>
      <p:ext uri="{BB962C8B-B14F-4D97-AF65-F5344CB8AC3E}">
        <p14:creationId xmlns:p14="http://schemas.microsoft.com/office/powerpoint/2010/main" val="4043690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470068" y="1200150"/>
            <a:ext cx="8203864" cy="3276600"/>
          </a:xfrm>
          <a:prstGeom prst="rect">
            <a:avLst/>
          </a:prstGeom>
        </p:spPr>
      </p:pic>
    </p:spTree>
    <p:extLst>
      <p:ext uri="{BB962C8B-B14F-4D97-AF65-F5344CB8AC3E}">
        <p14:creationId xmlns:p14="http://schemas.microsoft.com/office/powerpoint/2010/main" val="1627190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Username &amp; Password for HTTP Access</a:t>
            </a:r>
            <a:endParaRPr lang="en-US" dirty="0"/>
          </a:p>
        </p:txBody>
      </p:sp>
      <p:pic>
        <p:nvPicPr>
          <p:cNvPr id="4" name="Content Placeholder 3"/>
          <p:cNvPicPr>
            <a:picLocks noGrp="1"/>
          </p:cNvPicPr>
          <p:nvPr>
            <p:ph idx="1"/>
          </p:nvPr>
        </p:nvPicPr>
        <p:blipFill>
          <a:blip r:embed="rId2"/>
          <a:stretch>
            <a:fillRect/>
          </a:stretch>
        </p:blipFill>
        <p:spPr>
          <a:xfrm>
            <a:off x="653143" y="1200150"/>
            <a:ext cx="7852228" cy="3276600"/>
          </a:xfrm>
          <a:prstGeom prst="rect">
            <a:avLst/>
          </a:prstGeom>
        </p:spPr>
      </p:pic>
    </p:spTree>
    <p:extLst>
      <p:ext uri="{BB962C8B-B14F-4D97-AF65-F5344CB8AC3E}">
        <p14:creationId xmlns:p14="http://schemas.microsoft.com/office/powerpoint/2010/main" val="1951465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AWS-CLI Configure</a:t>
            </a:r>
            <a:endParaRPr lang="en-US" dirty="0"/>
          </a:p>
        </p:txBody>
      </p:sp>
      <p:pic>
        <p:nvPicPr>
          <p:cNvPr id="4" name="Content Placeholder 3"/>
          <p:cNvPicPr>
            <a:picLocks noGrp="1"/>
          </p:cNvPicPr>
          <p:nvPr>
            <p:ph idx="1"/>
          </p:nvPr>
        </p:nvPicPr>
        <p:blipFill>
          <a:blip r:embed="rId2"/>
          <a:stretch>
            <a:fillRect/>
          </a:stretch>
        </p:blipFill>
        <p:spPr>
          <a:xfrm>
            <a:off x="304800" y="1214664"/>
            <a:ext cx="8229600" cy="1111118"/>
          </a:xfrm>
          <a:prstGeom prst="rect">
            <a:avLst/>
          </a:prstGeom>
        </p:spPr>
      </p:pic>
    </p:spTree>
    <p:extLst>
      <p:ext uri="{BB962C8B-B14F-4D97-AF65-F5344CB8AC3E}">
        <p14:creationId xmlns:p14="http://schemas.microsoft.com/office/powerpoint/2010/main" val="3516124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00200" y="381000"/>
            <a:ext cx="5943600" cy="4381500"/>
          </a:xfrm>
          <a:prstGeom prst="rect">
            <a:avLst/>
          </a:prstGeom>
        </p:spPr>
      </p:pic>
    </p:spTree>
    <p:extLst>
      <p:ext uri="{BB962C8B-B14F-4D97-AF65-F5344CB8AC3E}">
        <p14:creationId xmlns:p14="http://schemas.microsoft.com/office/powerpoint/2010/main" val="966767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6188" y="377372"/>
            <a:ext cx="6664097" cy="4766128"/>
          </a:xfrm>
          <a:prstGeom prst="rect">
            <a:avLst/>
          </a:prstGeom>
        </p:spPr>
      </p:pic>
    </p:spTree>
    <p:extLst>
      <p:ext uri="{BB962C8B-B14F-4D97-AF65-F5344CB8AC3E}">
        <p14:creationId xmlns:p14="http://schemas.microsoft.com/office/powerpoint/2010/main" val="479642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509588"/>
            <a:ext cx="8223251" cy="3967162"/>
          </a:xfrm>
          <a:prstGeom prst="rect">
            <a:avLst/>
          </a:prstGeom>
        </p:spPr>
      </p:pic>
    </p:spTree>
    <p:extLst>
      <p:ext uri="{BB962C8B-B14F-4D97-AF65-F5344CB8AC3E}">
        <p14:creationId xmlns:p14="http://schemas.microsoft.com/office/powerpoint/2010/main" val="239563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9712" y="107950"/>
            <a:ext cx="8664575" cy="4871445"/>
          </a:xfrm>
          <a:prstGeom prst="rect">
            <a:avLst/>
          </a:prstGeom>
        </p:spPr>
      </p:pic>
    </p:spTree>
    <p:extLst>
      <p:ext uri="{BB962C8B-B14F-4D97-AF65-F5344CB8AC3E}">
        <p14:creationId xmlns:p14="http://schemas.microsoft.com/office/powerpoint/2010/main" val="386256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0571" y="427587"/>
            <a:ext cx="8099879" cy="4318584"/>
          </a:xfrm>
          <a:prstGeom prst="rect">
            <a:avLst/>
          </a:prstGeom>
        </p:spPr>
      </p:pic>
    </p:spTree>
    <p:extLst>
      <p:ext uri="{BB962C8B-B14F-4D97-AF65-F5344CB8AC3E}">
        <p14:creationId xmlns:p14="http://schemas.microsoft.com/office/powerpoint/2010/main" val="1194111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AWS </a:t>
            </a:r>
            <a:r>
              <a:rPr lang="en-US" dirty="0" err="1">
                <a:solidFill>
                  <a:schemeClr val="tx1"/>
                </a:solidFill>
              </a:rPr>
              <a:t>CodeCommit</a:t>
            </a:r>
            <a:r>
              <a:rPr lang="en-US" dirty="0">
                <a:solidFill>
                  <a:schemeClr val="tx1"/>
                </a:solidFill>
              </a:rPr>
              <a:t> </a:t>
            </a:r>
          </a:p>
        </p:txBody>
      </p:sp>
      <p:sp>
        <p:nvSpPr>
          <p:cNvPr id="3" name="Content Placeholder 2"/>
          <p:cNvSpPr>
            <a:spLocks noGrp="1"/>
          </p:cNvSpPr>
          <p:nvPr>
            <p:ph idx="1"/>
          </p:nvPr>
        </p:nvSpPr>
        <p:spPr>
          <a:xfrm>
            <a:off x="457200" y="1200151"/>
            <a:ext cx="8229600" cy="2954655"/>
          </a:xfrm>
        </p:spPr>
        <p:txBody>
          <a:bodyPr/>
          <a:lstStyle/>
          <a:p>
            <a:r>
              <a:rPr lang="en-US" sz="2400" dirty="0" smtClean="0"/>
              <a:t>AWS </a:t>
            </a:r>
            <a:r>
              <a:rPr lang="en-US" sz="2400" dirty="0" err="1" smtClean="0"/>
              <a:t>CodeCommit</a:t>
            </a:r>
            <a:r>
              <a:rPr lang="en-US" sz="2400" dirty="0" smtClean="0"/>
              <a:t> is </a:t>
            </a:r>
            <a:r>
              <a:rPr lang="en-US" sz="2400" dirty="0"/>
              <a:t>a secure, highly scalable, managed source control service that hosts private </a:t>
            </a:r>
            <a:r>
              <a:rPr lang="en-US" sz="2400" dirty="0" err="1"/>
              <a:t>Git</a:t>
            </a:r>
            <a:r>
              <a:rPr lang="en-US" sz="2400" dirty="0"/>
              <a:t> repositories. </a:t>
            </a:r>
            <a:endParaRPr lang="en-US" sz="2400" dirty="0" smtClean="0"/>
          </a:p>
          <a:p>
            <a:pPr marL="0" indent="0">
              <a:buNone/>
            </a:pPr>
            <a:endParaRPr lang="en-US" sz="2400" dirty="0" smtClean="0"/>
          </a:p>
          <a:p>
            <a:r>
              <a:rPr lang="en-US" sz="2400" dirty="0" smtClean="0"/>
              <a:t>AWS </a:t>
            </a:r>
            <a:r>
              <a:rPr lang="en-US" sz="2400" dirty="0" err="1"/>
              <a:t>CodeCommit</a:t>
            </a:r>
            <a:r>
              <a:rPr lang="en-US" sz="2400" dirty="0"/>
              <a:t> eliminates the need for you to operate your own source control system or worry about scaling its infrastructure. You can use AWS </a:t>
            </a:r>
            <a:r>
              <a:rPr lang="en-US" sz="2400" dirty="0" err="1"/>
              <a:t>CodeCommit</a:t>
            </a:r>
            <a:r>
              <a:rPr lang="en-US" sz="2400" dirty="0"/>
              <a:t> to store anything from code to binaries, and it works seamlessly with your existing </a:t>
            </a:r>
            <a:r>
              <a:rPr lang="en-US" sz="2400" dirty="0" err="1"/>
              <a:t>Git</a:t>
            </a:r>
            <a:r>
              <a:rPr lang="en-US" sz="2400" dirty="0"/>
              <a:t> tools</a:t>
            </a:r>
            <a:r>
              <a:rPr lang="en-US" sz="1200" dirty="0"/>
              <a:t>.</a:t>
            </a:r>
          </a:p>
        </p:txBody>
      </p:sp>
    </p:spTree>
    <p:extLst>
      <p:ext uri="{BB962C8B-B14F-4D97-AF65-F5344CB8AC3E}">
        <p14:creationId xmlns:p14="http://schemas.microsoft.com/office/powerpoint/2010/main" val="2527735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61" y="592261"/>
            <a:ext cx="8229600" cy="4062651"/>
          </a:xfrm>
        </p:spPr>
        <p:txBody>
          <a:bodyPr/>
          <a:lstStyle/>
          <a:p>
            <a:pPr algn="ctr"/>
            <a:r>
              <a:rPr lang="en-US" sz="6000" b="1" dirty="0" smtClean="0">
                <a:latin typeface="Comic Sans MS" panose="030F0702030302020204" pitchFamily="66" charset="0"/>
              </a:rPr>
              <a:t>Thank you</a:t>
            </a:r>
          </a:p>
          <a:p>
            <a:pPr algn="ctr"/>
            <a:endParaRPr lang="en-US" sz="6000" b="1" dirty="0">
              <a:latin typeface="Comic Sans MS" panose="030F0702030302020204" pitchFamily="66" charset="0"/>
            </a:endParaRPr>
          </a:p>
          <a:p>
            <a:pPr algn="ctr"/>
            <a:endParaRPr lang="en-US" sz="6000" b="1" dirty="0" smtClean="0">
              <a:latin typeface="Comic Sans MS" panose="030F0702030302020204" pitchFamily="66" charset="0"/>
            </a:endParaRPr>
          </a:p>
          <a:p>
            <a:pPr algn="ctr"/>
            <a:endParaRPr lang="en-US" sz="6000" b="1" dirty="0" smtClean="0">
              <a:latin typeface="Comic Sans MS" panose="030F0702030302020204" pitchFamily="66" charset="0"/>
            </a:endParaRPr>
          </a:p>
          <a:p>
            <a:pPr marL="0" indent="0" algn="ctr">
              <a:buNone/>
            </a:pPr>
            <a:r>
              <a:rPr lang="en-US" sz="2400" b="1" dirty="0" smtClean="0">
                <a:latin typeface="Comic Sans MS" panose="030F0702030302020204" pitchFamily="66" charset="0"/>
              </a:rPr>
              <a:t>Email: Mohanraj.Vellingiri@Techmahindra.com</a:t>
            </a:r>
            <a:endParaRPr lang="en-US" sz="6000" b="1" dirty="0">
              <a:latin typeface="Comic Sans MS" panose="030F0702030302020204" pitchFamily="66" charset="0"/>
            </a:endParaRPr>
          </a:p>
        </p:txBody>
      </p:sp>
    </p:spTree>
    <p:extLst>
      <p:ext uri="{BB962C8B-B14F-4D97-AF65-F5344CB8AC3E}">
        <p14:creationId xmlns:p14="http://schemas.microsoft.com/office/powerpoint/2010/main" val="1877942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4" y="533401"/>
            <a:ext cx="8212137" cy="738664"/>
          </a:xfrm>
        </p:spPr>
        <p:txBody>
          <a:bodyPr/>
          <a:lstStyle/>
          <a:p>
            <a:r>
              <a:rPr lang="en-US" dirty="0"/>
              <a:t>AWS </a:t>
            </a:r>
            <a:r>
              <a:rPr lang="en-US" dirty="0" err="1"/>
              <a:t>CodeCommit</a:t>
            </a:r>
            <a:r>
              <a:rPr lang="en-US" dirty="0"/>
              <a:t> </a:t>
            </a:r>
            <a:r>
              <a:rPr lang="en-US" dirty="0" smtClean="0"/>
              <a:t> in Free-Tier</a:t>
            </a:r>
            <a:r>
              <a:rPr lang="en-US" dirty="0"/>
              <a:t/>
            </a:r>
            <a:br>
              <a:rPr lang="en-US" dirty="0"/>
            </a:br>
            <a:endParaRPr lang="en-US" dirty="0"/>
          </a:p>
        </p:txBody>
      </p:sp>
      <p:sp>
        <p:nvSpPr>
          <p:cNvPr id="3" name="Content Placeholder 2"/>
          <p:cNvSpPr>
            <a:spLocks noGrp="1"/>
          </p:cNvSpPr>
          <p:nvPr>
            <p:ph idx="1"/>
          </p:nvPr>
        </p:nvSpPr>
        <p:spPr>
          <a:xfrm>
            <a:off x="457200" y="1200151"/>
            <a:ext cx="8229600" cy="2215991"/>
          </a:xfrm>
        </p:spPr>
        <p:txBody>
          <a:bodyPr/>
          <a:lstStyle/>
          <a:p>
            <a:r>
              <a:rPr lang="en-US" sz="2400" dirty="0" smtClean="0"/>
              <a:t>5 </a:t>
            </a:r>
            <a:r>
              <a:rPr lang="en-US" sz="2400" dirty="0"/>
              <a:t>active users per month**</a:t>
            </a:r>
            <a:br>
              <a:rPr lang="en-US" sz="2400" dirty="0"/>
            </a:br>
            <a:endParaRPr lang="en-US" sz="2400" dirty="0"/>
          </a:p>
          <a:p>
            <a:r>
              <a:rPr lang="en-US" sz="2400" dirty="0"/>
              <a:t>50 GB-month of storage per month**</a:t>
            </a:r>
            <a:br>
              <a:rPr lang="en-US" sz="2400" dirty="0"/>
            </a:br>
            <a:endParaRPr lang="en-US" sz="2400" dirty="0"/>
          </a:p>
          <a:p>
            <a:r>
              <a:rPr lang="en-US" sz="2400" dirty="0"/>
              <a:t>10,000 </a:t>
            </a:r>
            <a:r>
              <a:rPr lang="en-US" sz="2400" dirty="0" err="1"/>
              <a:t>Git</a:t>
            </a:r>
            <a:r>
              <a:rPr lang="en-US" sz="2400" dirty="0"/>
              <a:t> requests per month**</a:t>
            </a:r>
          </a:p>
          <a:p>
            <a:endParaRPr lang="en-US" sz="2400" dirty="0"/>
          </a:p>
        </p:txBody>
      </p:sp>
    </p:spTree>
    <p:extLst>
      <p:ext uri="{BB962C8B-B14F-4D97-AF65-F5344CB8AC3E}">
        <p14:creationId xmlns:p14="http://schemas.microsoft.com/office/powerpoint/2010/main" val="1102746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4" y="562429"/>
            <a:ext cx="8212137" cy="276999"/>
          </a:xfrm>
        </p:spPr>
        <p:txBody>
          <a:bodyPr/>
          <a:lstStyle/>
          <a:p>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3865758"/>
              </p:ext>
            </p:extLst>
          </p:nvPr>
        </p:nvGraphicFramePr>
        <p:xfrm>
          <a:off x="711609" y="421353"/>
          <a:ext cx="7479892" cy="4572000"/>
        </p:xfrm>
        <a:graphic>
          <a:graphicData uri="http://schemas.openxmlformats.org/drawingml/2006/table">
            <a:tbl>
              <a:tblPr firstRow="1" bandRow="1">
                <a:tableStyleId>{5C22544A-7EE6-4342-B048-85BDC9FD1C3A}</a:tableStyleId>
              </a:tblPr>
              <a:tblGrid>
                <a:gridCol w="3739946">
                  <a:extLst>
                    <a:ext uri="{9D8B030D-6E8A-4147-A177-3AD203B41FA5}">
                      <a16:colId xmlns:a16="http://schemas.microsoft.com/office/drawing/2014/main" val="516535685"/>
                    </a:ext>
                  </a:extLst>
                </a:gridCol>
                <a:gridCol w="3739946">
                  <a:extLst>
                    <a:ext uri="{9D8B030D-6E8A-4147-A177-3AD203B41FA5}">
                      <a16:colId xmlns:a16="http://schemas.microsoft.com/office/drawing/2014/main" val="3122440092"/>
                    </a:ext>
                  </a:extLst>
                </a:gridCol>
              </a:tblGrid>
              <a:tr h="291445">
                <a:tc>
                  <a:txBody>
                    <a:bodyPr/>
                    <a:lstStyle/>
                    <a:p>
                      <a:pPr algn="ctr"/>
                      <a:r>
                        <a:rPr lang="en-US" sz="2400" dirty="0" smtClean="0"/>
                        <a:t>AWS </a:t>
                      </a:r>
                      <a:r>
                        <a:rPr lang="en-US" sz="2400" dirty="0" err="1" smtClean="0"/>
                        <a:t>CodeCommit</a:t>
                      </a:r>
                      <a:endParaRPr lang="en-US" sz="2400" dirty="0"/>
                    </a:p>
                  </a:txBody>
                  <a:tcPr/>
                </a:tc>
                <a:tc>
                  <a:txBody>
                    <a:bodyPr/>
                    <a:lstStyle/>
                    <a:p>
                      <a:pPr algn="ctr"/>
                      <a:r>
                        <a:rPr lang="en-US" sz="2400" dirty="0" smtClean="0"/>
                        <a:t>Other </a:t>
                      </a:r>
                      <a:r>
                        <a:rPr lang="en-US" sz="2400" dirty="0" err="1" smtClean="0"/>
                        <a:t>Git</a:t>
                      </a:r>
                      <a:r>
                        <a:rPr lang="en-US" sz="2400" dirty="0" smtClean="0"/>
                        <a:t> Repository</a:t>
                      </a:r>
                      <a:endParaRPr lang="en-US" sz="2400" dirty="0"/>
                    </a:p>
                  </a:txBody>
                  <a:tcPr/>
                </a:tc>
                <a:extLst>
                  <a:ext uri="{0D108BD9-81ED-4DB2-BD59-A6C34878D82A}">
                    <a16:rowId xmlns:a16="http://schemas.microsoft.com/office/drawing/2014/main" val="2398853206"/>
                  </a:ext>
                </a:extLst>
              </a:tr>
              <a:tr h="556939">
                <a:tc>
                  <a:txBody>
                    <a:bodyPr/>
                    <a:lstStyle/>
                    <a:p>
                      <a:r>
                        <a:rPr lang="en-US" sz="1200" dirty="0" smtClean="0">
                          <a:effectLst/>
                        </a:rPr>
                        <a:t>Fully Managed –AWS </a:t>
                      </a:r>
                      <a:r>
                        <a:rPr lang="en-US" sz="1200" dirty="0" err="1" smtClean="0">
                          <a:effectLst/>
                        </a:rPr>
                        <a:t>CodeCommit</a:t>
                      </a:r>
                      <a:r>
                        <a:rPr lang="en-US" sz="1200" dirty="0" smtClean="0">
                          <a:effectLst/>
                        </a:rPr>
                        <a:t> eliminates the need to host, maintain, backup, and scale your own source control servers</a:t>
                      </a:r>
                      <a:endParaRPr lang="en-US" sz="1200" dirty="0"/>
                    </a:p>
                  </a:txBody>
                  <a:tcPr/>
                </a:tc>
                <a:tc>
                  <a:txBody>
                    <a:bodyPr/>
                    <a:lstStyle/>
                    <a:p>
                      <a:r>
                        <a:rPr lang="en-US" sz="1200" dirty="0" smtClean="0"/>
                        <a:t>We need to Manage it on </a:t>
                      </a:r>
                      <a:r>
                        <a:rPr lang="en-US" sz="1200" dirty="0" err="1" smtClean="0"/>
                        <a:t>ourself</a:t>
                      </a:r>
                      <a:r>
                        <a:rPr lang="en-US" sz="1200" dirty="0" smtClean="0"/>
                        <a:t>.</a:t>
                      </a:r>
                      <a:endParaRPr lang="en-US" sz="1200" dirty="0"/>
                    </a:p>
                  </a:txBody>
                  <a:tcPr/>
                </a:tc>
                <a:extLst>
                  <a:ext uri="{0D108BD9-81ED-4DB2-BD59-A6C34878D82A}">
                    <a16:rowId xmlns:a16="http://schemas.microsoft.com/office/drawing/2014/main" val="3956368332"/>
                  </a:ext>
                </a:extLst>
              </a:tr>
              <a:tr h="880323">
                <a:tc>
                  <a:txBody>
                    <a:bodyPr/>
                    <a:lstStyle/>
                    <a:p>
                      <a:r>
                        <a:rPr lang="en-US" sz="1200" dirty="0" smtClean="0">
                          <a:effectLst/>
                        </a:rPr>
                        <a:t>Secure –AWS </a:t>
                      </a:r>
                      <a:r>
                        <a:rPr lang="en-US" sz="1200" dirty="0" err="1" smtClean="0">
                          <a:effectLst/>
                        </a:rPr>
                        <a:t>CodeCommit</a:t>
                      </a:r>
                      <a:r>
                        <a:rPr lang="en-US" sz="1200" dirty="0" smtClean="0">
                          <a:effectLst/>
                        </a:rPr>
                        <a:t> automatically encrypts your files in transit and at rest. AWS </a:t>
                      </a:r>
                      <a:r>
                        <a:rPr lang="en-US" sz="1200" dirty="0" err="1" smtClean="0">
                          <a:effectLst/>
                        </a:rPr>
                        <a:t>CodeCommit</a:t>
                      </a:r>
                      <a:r>
                        <a:rPr lang="en-US" sz="1200" dirty="0" smtClean="0">
                          <a:effectLst/>
                        </a:rPr>
                        <a:t> is integrated with AWS Identity and Access Management (IAM), allowing you to assign user-specific permissions to your repositories.</a:t>
                      </a:r>
                      <a:endParaRPr lang="en-US" sz="1200" dirty="0"/>
                    </a:p>
                  </a:txBody>
                  <a:tcPr/>
                </a:tc>
                <a:tc>
                  <a:txBody>
                    <a:bodyPr/>
                    <a:lstStyle/>
                    <a:p>
                      <a:r>
                        <a:rPr lang="en-US" sz="1200" dirty="0" smtClean="0"/>
                        <a:t>No</a:t>
                      </a:r>
                      <a:r>
                        <a:rPr lang="en-US" sz="1200" baseline="0" dirty="0" smtClean="0"/>
                        <a:t> </a:t>
                      </a:r>
                      <a:r>
                        <a:rPr lang="en-US" sz="1200" baseline="0" dirty="0" err="1" smtClean="0"/>
                        <a:t>Encripted</a:t>
                      </a:r>
                      <a:r>
                        <a:rPr lang="en-US" sz="1200" baseline="0" dirty="0" smtClean="0"/>
                        <a:t> Security</a:t>
                      </a:r>
                      <a:endParaRPr lang="en-US" sz="1200" dirty="0"/>
                    </a:p>
                  </a:txBody>
                  <a:tcPr/>
                </a:tc>
                <a:extLst>
                  <a:ext uri="{0D108BD9-81ED-4DB2-BD59-A6C34878D82A}">
                    <a16:rowId xmlns:a16="http://schemas.microsoft.com/office/drawing/2014/main" val="1215778436"/>
                  </a:ext>
                </a:extLst>
              </a:tr>
              <a:tr h="718631">
                <a:tc>
                  <a:txBody>
                    <a:bodyPr/>
                    <a:lstStyle/>
                    <a:p>
                      <a:r>
                        <a:rPr lang="en-US" sz="1200" dirty="0" smtClean="0">
                          <a:effectLst/>
                        </a:rPr>
                        <a:t>Highly Available – AWS </a:t>
                      </a:r>
                      <a:r>
                        <a:rPr lang="en-US" sz="1200" dirty="0" err="1" smtClean="0">
                          <a:effectLst/>
                        </a:rPr>
                        <a:t>CodeCommit</a:t>
                      </a:r>
                      <a:r>
                        <a:rPr lang="en-US" sz="1200" dirty="0" smtClean="0">
                          <a:effectLst/>
                        </a:rPr>
                        <a:t> is built on highly scalable, redundant, and durable AWS services such as Amazon S3 and Amazon </a:t>
                      </a:r>
                      <a:r>
                        <a:rPr lang="en-US" sz="1200" dirty="0" err="1" smtClean="0">
                          <a:effectLst/>
                        </a:rPr>
                        <a:t>DynamoDB</a:t>
                      </a:r>
                      <a:endParaRPr lang="en-US" sz="1200" dirty="0"/>
                    </a:p>
                  </a:txBody>
                  <a:tcPr/>
                </a:tc>
                <a:tc>
                  <a:txBody>
                    <a:bodyPr/>
                    <a:lstStyle/>
                    <a:p>
                      <a:r>
                        <a:rPr lang="en-US" sz="1200" dirty="0" smtClean="0"/>
                        <a:t>No Replica Servers</a:t>
                      </a:r>
                      <a:endParaRPr lang="en-US" sz="1200" dirty="0"/>
                    </a:p>
                  </a:txBody>
                  <a:tcPr/>
                </a:tc>
                <a:extLst>
                  <a:ext uri="{0D108BD9-81ED-4DB2-BD59-A6C34878D82A}">
                    <a16:rowId xmlns:a16="http://schemas.microsoft.com/office/drawing/2014/main" val="3020299582"/>
                  </a:ext>
                </a:extLst>
              </a:tr>
              <a:tr h="556939">
                <a:tc>
                  <a:txBody>
                    <a:bodyPr/>
                    <a:lstStyle/>
                    <a:p>
                      <a:r>
                        <a:rPr lang="en-US" sz="1200" dirty="0" smtClean="0">
                          <a:effectLst/>
                        </a:rPr>
                        <a:t>Scalable - AWS </a:t>
                      </a:r>
                      <a:r>
                        <a:rPr lang="en-US" sz="1200" dirty="0" err="1" smtClean="0">
                          <a:effectLst/>
                        </a:rPr>
                        <a:t>CodeCommit</a:t>
                      </a:r>
                      <a:r>
                        <a:rPr lang="en-US" sz="1200" dirty="0" smtClean="0">
                          <a:effectLst/>
                        </a:rPr>
                        <a:t> allows you store any number of files and there are no repository size limits.</a:t>
                      </a:r>
                      <a:endParaRPr lang="en-US" sz="1200" dirty="0"/>
                    </a:p>
                  </a:txBody>
                  <a:tcPr/>
                </a:tc>
                <a:tc>
                  <a:txBody>
                    <a:bodyPr/>
                    <a:lstStyle/>
                    <a:p>
                      <a:r>
                        <a:rPr lang="en-US" sz="1200" dirty="0" smtClean="0"/>
                        <a:t>Limitations</a:t>
                      </a:r>
                      <a:r>
                        <a:rPr lang="en-US" sz="1200" baseline="0" dirty="0" smtClean="0"/>
                        <a:t> are there  Example : </a:t>
                      </a:r>
                      <a:r>
                        <a:rPr lang="en-US" sz="1200" dirty="0" smtClean="0"/>
                        <a:t>GitHub will warn you when pushing files larger than 50 MB. You will not be allowed to push files larger than 100 MB.</a:t>
                      </a:r>
                      <a:endParaRPr lang="en-US" sz="1200" dirty="0"/>
                    </a:p>
                  </a:txBody>
                  <a:tcPr/>
                </a:tc>
                <a:extLst>
                  <a:ext uri="{0D108BD9-81ED-4DB2-BD59-A6C34878D82A}">
                    <a16:rowId xmlns:a16="http://schemas.microsoft.com/office/drawing/2014/main" val="3974020633"/>
                  </a:ext>
                </a:extLst>
              </a:tr>
              <a:tr h="880323">
                <a:tc>
                  <a:txBody>
                    <a:bodyPr/>
                    <a:lstStyle/>
                    <a:p>
                      <a:r>
                        <a:rPr lang="en-US" sz="1200" dirty="0" smtClean="0">
                          <a:effectLst/>
                        </a:rPr>
                        <a:t>Faster Development Lifecycle - AWS </a:t>
                      </a:r>
                      <a:r>
                        <a:rPr lang="en-US" sz="1200" dirty="0" err="1" smtClean="0">
                          <a:effectLst/>
                        </a:rPr>
                        <a:t>CodeCommit</a:t>
                      </a:r>
                      <a:r>
                        <a:rPr lang="en-US" sz="1200" dirty="0" smtClean="0">
                          <a:effectLst/>
                        </a:rPr>
                        <a:t> keeps your repositories close to your build, staging, and production environments in the AWS cloud. This allows you to increase the speed and frequency of your development lifecycle.</a:t>
                      </a:r>
                      <a:endParaRPr lang="en-US" sz="1200" dirty="0"/>
                    </a:p>
                  </a:txBody>
                  <a:tcPr/>
                </a:tc>
                <a:tc>
                  <a:txBody>
                    <a:bodyPr/>
                    <a:lstStyle/>
                    <a:p>
                      <a:r>
                        <a:rPr lang="en-US" sz="1200" dirty="0" smtClean="0"/>
                        <a:t>Physical</a:t>
                      </a:r>
                      <a:r>
                        <a:rPr lang="en-US" sz="1200" baseline="0" dirty="0" smtClean="0"/>
                        <a:t> Environment latency will be there..</a:t>
                      </a:r>
                      <a:endParaRPr lang="en-US" sz="1200" dirty="0"/>
                    </a:p>
                  </a:txBody>
                  <a:tcPr/>
                </a:tc>
                <a:extLst>
                  <a:ext uri="{0D108BD9-81ED-4DB2-BD59-A6C34878D82A}">
                    <a16:rowId xmlns:a16="http://schemas.microsoft.com/office/drawing/2014/main" val="2280365602"/>
                  </a:ext>
                </a:extLst>
              </a:tr>
            </a:tbl>
          </a:graphicData>
        </a:graphic>
      </p:graphicFrame>
    </p:spTree>
    <p:extLst>
      <p:ext uri="{BB962C8B-B14F-4D97-AF65-F5344CB8AC3E}">
        <p14:creationId xmlns:p14="http://schemas.microsoft.com/office/powerpoint/2010/main" val="177265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eck_Vault-Clos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276350"/>
            <a:ext cx="1828800" cy="1828800"/>
          </a:xfrm>
          <a:prstGeom prst="rect">
            <a:avLst/>
          </a:prstGeom>
        </p:spPr>
      </p:pic>
      <p:sp>
        <p:nvSpPr>
          <p:cNvPr id="23" name="Title 1"/>
          <p:cNvSpPr>
            <a:spLocks noGrp="1"/>
          </p:cNvSpPr>
          <p:nvPr>
            <p:ph type="title"/>
          </p:nvPr>
        </p:nvSpPr>
        <p:spPr>
          <a:xfrm>
            <a:off x="320794" y="361950"/>
            <a:ext cx="8502411" cy="857250"/>
          </a:xfrm>
        </p:spPr>
        <p:txBody>
          <a:bodyPr>
            <a:normAutofit/>
          </a:bodyPr>
          <a:lstStyle/>
          <a:p>
            <a:r>
              <a:rPr lang="en-US" dirty="0" smtClean="0"/>
              <a:t>What's required for source control in the cloud?</a:t>
            </a:r>
            <a:endParaRPr lang="en-US" dirty="0"/>
          </a:p>
        </p:txBody>
      </p:sp>
      <p:sp>
        <p:nvSpPr>
          <p:cNvPr id="24" name="TextBox 23"/>
          <p:cNvSpPr txBox="1"/>
          <p:nvPr/>
        </p:nvSpPr>
        <p:spPr>
          <a:xfrm>
            <a:off x="223457" y="3065443"/>
            <a:ext cx="1686680" cy="954107"/>
          </a:xfrm>
          <a:prstGeom prst="rect">
            <a:avLst/>
          </a:prstGeom>
          <a:noFill/>
        </p:spPr>
        <p:txBody>
          <a:bodyPr wrap="none" rtlCol="0">
            <a:spAutoFit/>
          </a:bodyPr>
          <a:lstStyle/>
          <a:p>
            <a:pPr algn="ctr"/>
            <a:r>
              <a:rPr lang="en-US" sz="2800" dirty="0" smtClean="0"/>
              <a:t>Fully</a:t>
            </a:r>
            <a:br>
              <a:rPr lang="en-US" sz="2800" dirty="0" smtClean="0"/>
            </a:br>
            <a:r>
              <a:rPr lang="en-US" sz="2800" dirty="0" smtClean="0"/>
              <a:t>managed</a:t>
            </a:r>
            <a:endParaRPr lang="en-US" sz="2800" dirty="0"/>
          </a:p>
        </p:txBody>
      </p:sp>
      <p:sp>
        <p:nvSpPr>
          <p:cNvPr id="25" name="TextBox 24"/>
          <p:cNvSpPr txBox="1"/>
          <p:nvPr/>
        </p:nvSpPr>
        <p:spPr>
          <a:xfrm>
            <a:off x="2442365" y="3065443"/>
            <a:ext cx="1845378" cy="954107"/>
          </a:xfrm>
          <a:prstGeom prst="rect">
            <a:avLst/>
          </a:prstGeom>
          <a:noFill/>
        </p:spPr>
        <p:txBody>
          <a:bodyPr wrap="none" rtlCol="0">
            <a:spAutoFit/>
          </a:bodyPr>
          <a:lstStyle>
            <a:defPPr>
              <a:defRPr lang="en-US"/>
            </a:defPPr>
            <a:lvl1pPr algn="ctr">
              <a:defRPr sz="2800"/>
            </a:lvl1pPr>
          </a:lstStyle>
          <a:p>
            <a:r>
              <a:rPr lang="en-US" dirty="0"/>
              <a:t>High</a:t>
            </a:r>
            <a:r>
              <a:rPr lang="en-US" dirty="0"/>
              <a:t> </a:t>
            </a:r>
            <a:br>
              <a:rPr lang="en-US" dirty="0"/>
            </a:br>
            <a:r>
              <a:rPr lang="en-US" dirty="0"/>
              <a:t>availability</a:t>
            </a:r>
          </a:p>
        </p:txBody>
      </p:sp>
      <p:sp>
        <p:nvSpPr>
          <p:cNvPr id="26" name="TextBox 25"/>
          <p:cNvSpPr txBox="1"/>
          <p:nvPr/>
        </p:nvSpPr>
        <p:spPr>
          <a:xfrm>
            <a:off x="4966709" y="3065443"/>
            <a:ext cx="1483099" cy="523220"/>
          </a:xfrm>
          <a:prstGeom prst="rect">
            <a:avLst/>
          </a:prstGeom>
          <a:noFill/>
        </p:spPr>
        <p:txBody>
          <a:bodyPr wrap="none" rtlCol="0">
            <a:spAutoFit/>
          </a:bodyPr>
          <a:lstStyle/>
          <a:p>
            <a:pPr algn="ctr"/>
            <a:r>
              <a:rPr lang="en-US" sz="2800" dirty="0"/>
              <a:t>Security</a:t>
            </a:r>
          </a:p>
        </p:txBody>
      </p:sp>
      <p:pic>
        <p:nvPicPr>
          <p:cNvPr id="28" name="Picture 27" descr="Deck_Clo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8400" y="1276350"/>
            <a:ext cx="1828800" cy="1828800"/>
          </a:xfrm>
          <a:prstGeom prst="rect">
            <a:avLst/>
          </a:prstGeom>
        </p:spPr>
      </p:pic>
      <p:pic>
        <p:nvPicPr>
          <p:cNvPr id="3" name="Picture 2" descr="Deck_Switch-Off.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1267206"/>
            <a:ext cx="1828800" cy="1828800"/>
          </a:xfrm>
          <a:prstGeom prst="rect">
            <a:avLst/>
          </a:prstGeom>
        </p:spPr>
      </p:pic>
      <p:sp>
        <p:nvSpPr>
          <p:cNvPr id="11" name="TextBox 10"/>
          <p:cNvSpPr txBox="1"/>
          <p:nvPr/>
        </p:nvSpPr>
        <p:spPr>
          <a:xfrm>
            <a:off x="7303153" y="3050448"/>
            <a:ext cx="1545616" cy="954107"/>
          </a:xfrm>
          <a:prstGeom prst="rect">
            <a:avLst/>
          </a:prstGeom>
          <a:noFill/>
        </p:spPr>
        <p:txBody>
          <a:bodyPr wrap="none" rtlCol="0">
            <a:spAutoFit/>
          </a:bodyPr>
          <a:lstStyle/>
          <a:p>
            <a:pPr algn="ctr"/>
            <a:r>
              <a:rPr lang="en-US" sz="2800" dirty="0"/>
              <a:t>Store</a:t>
            </a:r>
          </a:p>
          <a:p>
            <a:pPr algn="ctr"/>
            <a:r>
              <a:rPr lang="en-US" sz="2800" dirty="0"/>
              <a:t>anything</a:t>
            </a:r>
          </a:p>
        </p:txBody>
      </p:sp>
      <p:pic>
        <p:nvPicPr>
          <p:cNvPr id="12" name="Picture 11" descr="Deck_File-Image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2800" y="1276350"/>
            <a:ext cx="1828800" cy="1828800"/>
          </a:xfrm>
          <a:prstGeom prst="rect">
            <a:avLst/>
          </a:prstGeom>
        </p:spPr>
      </p:pic>
    </p:spTree>
    <p:extLst>
      <p:ext uri="{BB962C8B-B14F-4D97-AF65-F5344CB8AC3E}">
        <p14:creationId xmlns:p14="http://schemas.microsoft.com/office/powerpoint/2010/main" val="1197493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CodeCommit</a:t>
            </a:r>
            <a:endParaRPr lang="en-US" dirty="0"/>
          </a:p>
        </p:txBody>
      </p:sp>
      <p:sp>
        <p:nvSpPr>
          <p:cNvPr id="3" name="Content Placeholder 2"/>
          <p:cNvSpPr>
            <a:spLocks noGrp="1"/>
          </p:cNvSpPr>
          <p:nvPr>
            <p:ph idx="1"/>
          </p:nvPr>
        </p:nvSpPr>
        <p:spPr>
          <a:xfrm>
            <a:off x="381000" y="2952750"/>
            <a:ext cx="8205304" cy="1805761"/>
          </a:xfrm>
        </p:spPr>
        <p:txBody>
          <a:bodyPr>
            <a:normAutofit/>
          </a:bodyPr>
          <a:lstStyle/>
          <a:p>
            <a:r>
              <a:rPr lang="en-US" sz="2000" dirty="0" smtClean="0"/>
              <a:t>Data redundancy across Availability Zones </a:t>
            </a:r>
          </a:p>
          <a:p>
            <a:r>
              <a:rPr lang="en-US" sz="2000" dirty="0" smtClean="0"/>
              <a:t>Data-at-rest encryption</a:t>
            </a:r>
          </a:p>
          <a:p>
            <a:r>
              <a:rPr lang="en-US" sz="2000" dirty="0" smtClean="0"/>
              <a:t>Integrated </a:t>
            </a:r>
            <a:r>
              <a:rPr lang="en-US" sz="2000" dirty="0"/>
              <a:t>with AWS Identity and Access </a:t>
            </a:r>
            <a:r>
              <a:rPr lang="en-US" sz="2000" dirty="0" smtClean="0"/>
              <a:t>Management</a:t>
            </a:r>
          </a:p>
          <a:p>
            <a:r>
              <a:rPr lang="en-US" sz="2000" dirty="0" smtClean="0"/>
              <a:t>No repo size limit</a:t>
            </a:r>
          </a:p>
        </p:txBody>
      </p:sp>
      <p:pic>
        <p:nvPicPr>
          <p:cNvPr id="4" name="Picture 3" descr="S3-Icon-Whiteboared.png"/>
          <p:cNvPicPr>
            <a:picLocks noChangeAspect="1"/>
          </p:cNvPicPr>
          <p:nvPr/>
        </p:nvPicPr>
        <p:blipFill rotWithShape="1">
          <a:blip r:embed="rId3" cstate="print">
            <a:extLst>
              <a:ext uri="{28A0092B-C50C-407E-A947-70E740481C1C}">
                <a14:useLocalDpi xmlns:a14="http://schemas.microsoft.com/office/drawing/2010/main" val="0"/>
              </a:ext>
            </a:extLst>
          </a:blip>
          <a:srcRect l="38181" t="27407" r="38429" b="27293"/>
          <a:stretch/>
        </p:blipFill>
        <p:spPr>
          <a:xfrm>
            <a:off x="6385355" y="521488"/>
            <a:ext cx="815648" cy="921473"/>
          </a:xfrm>
          <a:prstGeom prst="rect">
            <a:avLst/>
          </a:prstGeom>
        </p:spPr>
      </p:pic>
      <p:pic>
        <p:nvPicPr>
          <p:cNvPr id="5" name="Picture 4" descr="Dynamo-DB-Whiteboarded.png"/>
          <p:cNvPicPr>
            <a:picLocks noChangeAspect="1"/>
          </p:cNvPicPr>
          <p:nvPr/>
        </p:nvPicPr>
        <p:blipFill rotWithShape="1">
          <a:blip r:embed="rId4" cstate="print">
            <a:extLst>
              <a:ext uri="{28A0092B-C50C-407E-A947-70E740481C1C}">
                <a14:useLocalDpi xmlns:a14="http://schemas.microsoft.com/office/drawing/2010/main" val="0"/>
              </a:ext>
            </a:extLst>
          </a:blip>
          <a:srcRect l="40956" t="31710" r="38429" b="30012"/>
          <a:stretch/>
        </p:blipFill>
        <p:spPr>
          <a:xfrm>
            <a:off x="6397007" y="1488443"/>
            <a:ext cx="817440" cy="885403"/>
          </a:xfrm>
          <a:prstGeom prst="rect">
            <a:avLst/>
          </a:prstGeom>
        </p:spPr>
      </p:pic>
      <p:pic>
        <p:nvPicPr>
          <p:cNvPr id="6" name="Picture 5" descr="Private_KeyManagement.png"/>
          <p:cNvPicPr>
            <a:picLocks noChangeAspect="1"/>
          </p:cNvPicPr>
          <p:nvPr/>
        </p:nvPicPr>
        <p:blipFill rotWithShape="1">
          <a:blip r:embed="rId5" cstate="print">
            <a:extLst>
              <a:ext uri="{28A0092B-C50C-407E-A947-70E740481C1C}">
                <a14:useLocalDpi xmlns:a14="http://schemas.microsoft.com/office/drawing/2010/main" val="0"/>
              </a:ext>
            </a:extLst>
          </a:blip>
          <a:srcRect l="18021" t="10418" r="16395" b="16648"/>
          <a:stretch/>
        </p:blipFill>
        <p:spPr>
          <a:xfrm>
            <a:off x="6420310" y="2414995"/>
            <a:ext cx="838951" cy="820956"/>
          </a:xfrm>
          <a:prstGeom prst="rect">
            <a:avLst/>
          </a:prstGeom>
        </p:spPr>
      </p:pic>
      <p:pic>
        <p:nvPicPr>
          <p:cNvPr id="7" name="Picture 6" descr="Generic-Laptop-3quaters.png"/>
          <p:cNvPicPr>
            <a:picLocks noChangeAspect="1"/>
          </p:cNvPicPr>
          <p:nvPr/>
        </p:nvPicPr>
        <p:blipFill rotWithShape="1">
          <a:blip r:embed="rId6" cstate="print">
            <a:extLst>
              <a:ext uri="{28A0092B-C50C-407E-A947-70E740481C1C}">
                <a14:useLocalDpi xmlns:a14="http://schemas.microsoft.com/office/drawing/2010/main" val="0"/>
              </a:ext>
            </a:extLst>
          </a:blip>
          <a:srcRect l="19019" t="13363" r="18607" b="15742"/>
          <a:stretch/>
        </p:blipFill>
        <p:spPr>
          <a:xfrm>
            <a:off x="302957" y="1488440"/>
            <a:ext cx="1388129" cy="920355"/>
          </a:xfrm>
          <a:prstGeom prst="rect">
            <a:avLst/>
          </a:prstGeom>
        </p:spPr>
      </p:pic>
      <p:pic>
        <p:nvPicPr>
          <p:cNvPr id="8" name="Picture 7" descr="Integrated_AccessControl.png"/>
          <p:cNvPicPr>
            <a:picLocks noChangeAspect="1"/>
          </p:cNvPicPr>
          <p:nvPr/>
        </p:nvPicPr>
        <p:blipFill rotWithShape="1">
          <a:blip r:embed="rId7" cstate="print">
            <a:extLst>
              <a:ext uri="{28A0092B-C50C-407E-A947-70E740481C1C}">
                <a14:useLocalDpi xmlns:a14="http://schemas.microsoft.com/office/drawing/2010/main" val="0"/>
              </a:ext>
            </a:extLst>
          </a:blip>
          <a:srcRect l="13099" t="20384" r="13318" b="14157"/>
          <a:stretch/>
        </p:blipFill>
        <p:spPr>
          <a:xfrm>
            <a:off x="4267200" y="1504950"/>
            <a:ext cx="1295400" cy="866445"/>
          </a:xfrm>
          <a:prstGeom prst="rect">
            <a:avLst/>
          </a:prstGeom>
        </p:spPr>
      </p:pic>
      <p:sp>
        <p:nvSpPr>
          <p:cNvPr id="9" name="TextBox 8"/>
          <p:cNvSpPr txBox="1"/>
          <p:nvPr/>
        </p:nvSpPr>
        <p:spPr>
          <a:xfrm>
            <a:off x="396174" y="2397147"/>
            <a:ext cx="1199968" cy="369332"/>
          </a:xfrm>
          <a:prstGeom prst="rect">
            <a:avLst/>
          </a:prstGeom>
          <a:noFill/>
        </p:spPr>
        <p:txBody>
          <a:bodyPr wrap="none" rtlCol="0">
            <a:spAutoFit/>
          </a:bodyPr>
          <a:lstStyle/>
          <a:p>
            <a:r>
              <a:rPr lang="en-US" dirty="0" smtClean="0">
                <a:latin typeface="Consolas"/>
                <a:cs typeface="Consolas"/>
              </a:rPr>
              <a:t>git push</a:t>
            </a:r>
          </a:p>
        </p:txBody>
      </p:sp>
      <p:cxnSp>
        <p:nvCxnSpPr>
          <p:cNvPr id="10" name="Straight Connector 9"/>
          <p:cNvCxnSpPr/>
          <p:nvPr/>
        </p:nvCxnSpPr>
        <p:spPr>
          <a:xfrm>
            <a:off x="1782776" y="1942794"/>
            <a:ext cx="2225554"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745411" y="1395242"/>
            <a:ext cx="546727" cy="54850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46334" y="1944694"/>
            <a:ext cx="545805" cy="54565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747255" y="1942794"/>
            <a:ext cx="579839" cy="284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86200" y="2354324"/>
            <a:ext cx="1845377" cy="461665"/>
          </a:xfrm>
          <a:prstGeom prst="rect">
            <a:avLst/>
          </a:prstGeom>
          <a:noFill/>
        </p:spPr>
        <p:txBody>
          <a:bodyPr wrap="none" rtlCol="0">
            <a:spAutoFit/>
          </a:bodyPr>
          <a:lstStyle/>
          <a:p>
            <a:r>
              <a:rPr lang="en-US" sz="2400" dirty="0" smtClean="0">
                <a:cs typeface="Consolas"/>
              </a:rPr>
              <a:t>CodeCommit</a:t>
            </a:r>
          </a:p>
        </p:txBody>
      </p:sp>
      <p:sp>
        <p:nvSpPr>
          <p:cNvPr id="15" name="TextBox 14"/>
          <p:cNvSpPr txBox="1"/>
          <p:nvPr/>
        </p:nvSpPr>
        <p:spPr>
          <a:xfrm>
            <a:off x="7296067" y="651537"/>
            <a:ext cx="1303883" cy="584775"/>
          </a:xfrm>
          <a:prstGeom prst="rect">
            <a:avLst/>
          </a:prstGeom>
          <a:noFill/>
        </p:spPr>
        <p:txBody>
          <a:bodyPr wrap="none" rtlCol="0">
            <a:spAutoFit/>
          </a:bodyPr>
          <a:lstStyle/>
          <a:p>
            <a:r>
              <a:rPr lang="en-US" sz="1600" dirty="0" smtClean="0">
                <a:cs typeface="Consolas"/>
              </a:rPr>
              <a:t>Git objects</a:t>
            </a:r>
          </a:p>
          <a:p>
            <a:r>
              <a:rPr lang="en-US" sz="1600" dirty="0" smtClean="0">
                <a:cs typeface="Consolas"/>
              </a:rPr>
              <a:t>in Amazon S3</a:t>
            </a:r>
          </a:p>
        </p:txBody>
      </p:sp>
      <p:sp>
        <p:nvSpPr>
          <p:cNvPr id="16" name="TextBox 15"/>
          <p:cNvSpPr txBox="1"/>
          <p:nvPr/>
        </p:nvSpPr>
        <p:spPr>
          <a:xfrm>
            <a:off x="7296990" y="1631091"/>
            <a:ext cx="1120820" cy="830997"/>
          </a:xfrm>
          <a:prstGeom prst="rect">
            <a:avLst/>
          </a:prstGeom>
          <a:noFill/>
        </p:spPr>
        <p:txBody>
          <a:bodyPr wrap="none" rtlCol="0">
            <a:spAutoFit/>
          </a:bodyPr>
          <a:lstStyle/>
          <a:p>
            <a:r>
              <a:rPr lang="en-US" sz="1600" dirty="0" smtClean="0">
                <a:cs typeface="Consolas"/>
              </a:rPr>
              <a:t>Git index</a:t>
            </a:r>
          </a:p>
          <a:p>
            <a:r>
              <a:rPr lang="en-US" sz="1600" dirty="0" smtClean="0">
                <a:cs typeface="Consolas"/>
              </a:rPr>
              <a:t>in Amazon </a:t>
            </a:r>
          </a:p>
          <a:p>
            <a:r>
              <a:rPr lang="en-US" sz="1600" dirty="0" smtClean="0">
                <a:cs typeface="Consolas"/>
              </a:rPr>
              <a:t>DynamoDB</a:t>
            </a:r>
          </a:p>
        </p:txBody>
      </p:sp>
      <p:sp>
        <p:nvSpPr>
          <p:cNvPr id="17" name="TextBox 16"/>
          <p:cNvSpPr txBox="1"/>
          <p:nvPr/>
        </p:nvSpPr>
        <p:spPr>
          <a:xfrm>
            <a:off x="7297912" y="2587344"/>
            <a:ext cx="1411220" cy="584775"/>
          </a:xfrm>
          <a:prstGeom prst="rect">
            <a:avLst/>
          </a:prstGeom>
          <a:noFill/>
        </p:spPr>
        <p:txBody>
          <a:bodyPr wrap="none" rtlCol="0">
            <a:spAutoFit/>
          </a:bodyPr>
          <a:lstStyle/>
          <a:p>
            <a:r>
              <a:rPr lang="en-US" sz="1600" dirty="0" smtClean="0">
                <a:cs typeface="Consolas"/>
              </a:rPr>
              <a:t>Encryption key</a:t>
            </a:r>
          </a:p>
          <a:p>
            <a:r>
              <a:rPr lang="en-US" sz="1600" dirty="0" smtClean="0">
                <a:cs typeface="Consolas"/>
              </a:rPr>
              <a:t>in AWS KMS</a:t>
            </a:r>
          </a:p>
        </p:txBody>
      </p:sp>
      <p:sp>
        <p:nvSpPr>
          <p:cNvPr id="18" name="TextBox 17"/>
          <p:cNvSpPr txBox="1"/>
          <p:nvPr/>
        </p:nvSpPr>
        <p:spPr>
          <a:xfrm>
            <a:off x="1828800" y="1981542"/>
            <a:ext cx="2133600" cy="338554"/>
          </a:xfrm>
          <a:prstGeom prst="rect">
            <a:avLst/>
          </a:prstGeom>
          <a:noFill/>
        </p:spPr>
        <p:txBody>
          <a:bodyPr wrap="square" rtlCol="0">
            <a:spAutoFit/>
          </a:bodyPr>
          <a:lstStyle/>
          <a:p>
            <a:pPr algn="ctr"/>
            <a:r>
              <a:rPr lang="en-US" sz="1600" dirty="0" smtClean="0">
                <a:cs typeface="Consolas"/>
              </a:rPr>
              <a:t>SSH or HTTPS</a:t>
            </a:r>
          </a:p>
        </p:txBody>
      </p:sp>
      <p:sp>
        <p:nvSpPr>
          <p:cNvPr id="19" name="TextBox 18"/>
          <p:cNvSpPr txBox="1"/>
          <p:nvPr/>
        </p:nvSpPr>
        <p:spPr>
          <a:xfrm>
            <a:off x="457200" y="819150"/>
            <a:ext cx="5916352" cy="400110"/>
          </a:xfrm>
          <a:prstGeom prst="rect">
            <a:avLst/>
          </a:prstGeom>
          <a:noFill/>
        </p:spPr>
        <p:txBody>
          <a:bodyPr wrap="none" rtlCol="0">
            <a:spAutoFit/>
          </a:bodyPr>
          <a:lstStyle/>
          <a:p>
            <a:r>
              <a:rPr lang="en-US" sz="2000" i="1" dirty="0">
                <a:solidFill>
                  <a:schemeClr val="accent5"/>
                </a:solidFill>
              </a:rPr>
              <a:t>Secure, scalable, and managed Git source control</a:t>
            </a:r>
          </a:p>
        </p:txBody>
      </p:sp>
    </p:spTree>
    <p:extLst>
      <p:ext uri="{BB962C8B-B14F-4D97-AF65-F5344CB8AC3E}">
        <p14:creationId xmlns:p14="http://schemas.microsoft.com/office/powerpoint/2010/main" val="120957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5250"/>
            <a:ext cx="8229600" cy="738664"/>
          </a:xfrm>
        </p:spPr>
        <p:txBody>
          <a:bodyPr/>
          <a:lstStyle/>
          <a:p>
            <a:r>
              <a:rPr lang="en-US" dirty="0" smtClean="0"/>
              <a:t/>
            </a:r>
            <a:br>
              <a:rPr lang="en-US" dirty="0" smtClean="0"/>
            </a:br>
            <a:r>
              <a:rPr lang="en-US" dirty="0" smtClean="0"/>
              <a:t>Same </a:t>
            </a:r>
            <a:r>
              <a:rPr lang="en-US" dirty="0" smtClean="0"/>
              <a:t>Git experience</a:t>
            </a:r>
            <a:endParaRPr lang="en-US" dirty="0"/>
          </a:p>
        </p:txBody>
      </p:sp>
      <p:sp>
        <p:nvSpPr>
          <p:cNvPr id="5" name="Content Placeholder 4"/>
          <p:cNvSpPr>
            <a:spLocks noGrp="1"/>
          </p:cNvSpPr>
          <p:nvPr>
            <p:ph sz="quarter" idx="10"/>
          </p:nvPr>
        </p:nvSpPr>
        <p:spPr>
          <a:xfrm>
            <a:off x="342900" y="844550"/>
            <a:ext cx="8458200" cy="4114800"/>
          </a:xfrm>
        </p:spPr>
        <p:txBody>
          <a:bodyPr>
            <a:noAutofit/>
          </a:bodyPr>
          <a:lstStyle/>
          <a:p>
            <a:r>
              <a:rPr lang="en-US" sz="1200" dirty="0"/>
              <a:t>$ git clone https://git-codecommit.us-east-1.amazonaws.com/v1/repos/aws-cli</a:t>
            </a:r>
          </a:p>
          <a:p>
            <a:r>
              <a:rPr lang="en-US" sz="1200" dirty="0">
                <a:solidFill>
                  <a:schemeClr val="tx2"/>
                </a:solidFill>
              </a:rPr>
              <a:t>Cloning into 'aws-cli'...</a:t>
            </a:r>
          </a:p>
          <a:p>
            <a:r>
              <a:rPr lang="en-US" sz="1200" dirty="0">
                <a:solidFill>
                  <a:schemeClr val="tx2"/>
                </a:solidFill>
              </a:rPr>
              <a:t>Receiving objects: 100% (16032/16032), 5.55 MiB | 1.25 MiB/s, done.</a:t>
            </a:r>
          </a:p>
          <a:p>
            <a:r>
              <a:rPr lang="en-US" sz="1200" dirty="0">
                <a:solidFill>
                  <a:schemeClr val="tx2"/>
                </a:solidFill>
              </a:rPr>
              <a:t>Resolving deltas: 100% (9900/9900), done.</a:t>
            </a:r>
          </a:p>
          <a:p>
            <a:r>
              <a:rPr lang="en-US" sz="1200" dirty="0">
                <a:solidFill>
                  <a:schemeClr val="tx2"/>
                </a:solidFill>
              </a:rPr>
              <a:t>Checking connectivity... done.</a:t>
            </a:r>
          </a:p>
          <a:p>
            <a:r>
              <a:rPr lang="en-US" sz="1200" dirty="0"/>
              <a:t>$ nano README.rst </a:t>
            </a:r>
          </a:p>
          <a:p>
            <a:r>
              <a:rPr lang="en-US" sz="1200" dirty="0"/>
              <a:t>$ git commit -am 'updated README'</a:t>
            </a:r>
          </a:p>
          <a:p>
            <a:r>
              <a:rPr lang="en-US" sz="1200" dirty="0">
                <a:solidFill>
                  <a:schemeClr val="tx2"/>
                </a:solidFill>
              </a:rPr>
              <a:t>[master 4fa0318] updated README</a:t>
            </a:r>
          </a:p>
          <a:p>
            <a:r>
              <a:rPr lang="en-US" sz="1200" dirty="0">
                <a:solidFill>
                  <a:schemeClr val="tx2"/>
                </a:solidFill>
              </a:rPr>
              <a:t> 1 file changed, 1 insertion(</a:t>
            </a:r>
            <a:r>
              <a:rPr lang="en-US" sz="1200" dirty="0" smtClean="0">
                <a:solidFill>
                  <a:schemeClr val="tx2"/>
                </a:solidFill>
              </a:rPr>
              <a:t>+)</a:t>
            </a:r>
            <a:endParaRPr lang="en-US" sz="1200" dirty="0">
              <a:solidFill>
                <a:schemeClr val="tx2"/>
              </a:solidFill>
            </a:endParaRPr>
          </a:p>
          <a:p>
            <a:r>
              <a:rPr lang="en-US" sz="1200" dirty="0"/>
              <a:t>$ git push</a:t>
            </a:r>
          </a:p>
          <a:p>
            <a:r>
              <a:rPr lang="en-US" sz="1200" dirty="0">
                <a:solidFill>
                  <a:schemeClr val="tx2"/>
                </a:solidFill>
              </a:rPr>
              <a:t>Counting objects: 3, done.</a:t>
            </a:r>
          </a:p>
          <a:p>
            <a:r>
              <a:rPr lang="en-US" sz="1200" dirty="0">
                <a:solidFill>
                  <a:schemeClr val="tx2"/>
                </a:solidFill>
              </a:rPr>
              <a:t>Delta compression using up to 4 threads.</a:t>
            </a:r>
          </a:p>
          <a:p>
            <a:r>
              <a:rPr lang="en-US" sz="1200" dirty="0">
                <a:solidFill>
                  <a:schemeClr val="tx2"/>
                </a:solidFill>
              </a:rPr>
              <a:t>Compressing objects: 100% (3/3), done.</a:t>
            </a:r>
          </a:p>
          <a:p>
            <a:r>
              <a:rPr lang="en-US" sz="1200" dirty="0">
                <a:solidFill>
                  <a:schemeClr val="tx2"/>
                </a:solidFill>
              </a:rPr>
              <a:t>Writing objects: 100% (3/3), 297 bytes | 0 bytes/s, done.</a:t>
            </a:r>
          </a:p>
          <a:p>
            <a:r>
              <a:rPr lang="en-US" sz="1200" dirty="0">
                <a:solidFill>
                  <a:schemeClr val="tx2"/>
                </a:solidFill>
              </a:rPr>
              <a:t>Total 3 (delta 2), reused 0 (delta 0)</a:t>
            </a:r>
          </a:p>
          <a:p>
            <a:r>
              <a:rPr lang="en-US" sz="1200" dirty="0">
                <a:solidFill>
                  <a:schemeClr val="tx2"/>
                </a:solidFill>
              </a:rPr>
              <a:t>remote: </a:t>
            </a:r>
          </a:p>
          <a:p>
            <a:r>
              <a:rPr lang="en-US" sz="1200" dirty="0">
                <a:solidFill>
                  <a:schemeClr val="tx2"/>
                </a:solidFill>
              </a:rPr>
              <a:t>To https://git-codecommit.us-east-1.amazonaws.com/v1/repos/aws-cli</a:t>
            </a:r>
          </a:p>
          <a:p>
            <a:r>
              <a:rPr lang="en-US" sz="1200" dirty="0">
                <a:solidFill>
                  <a:schemeClr val="tx2"/>
                </a:solidFill>
              </a:rPr>
              <a:t>   4dacd6d..4fa0318  master -&gt; </a:t>
            </a:r>
            <a:r>
              <a:rPr lang="en-US" sz="1200" dirty="0" smtClean="0">
                <a:solidFill>
                  <a:schemeClr val="tx2"/>
                </a:solidFill>
              </a:rPr>
              <a:t>master</a:t>
            </a:r>
            <a:endParaRPr lang="en-US" sz="1200" dirty="0">
              <a:solidFill>
                <a:schemeClr val="tx2"/>
              </a:solidFill>
            </a:endParaRPr>
          </a:p>
        </p:txBody>
      </p:sp>
    </p:spTree>
    <p:extLst>
      <p:ext uri="{BB962C8B-B14F-4D97-AF65-F5344CB8AC3E}">
        <p14:creationId xmlns:p14="http://schemas.microsoft.com/office/powerpoint/2010/main" val="343654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www.satelliteviewpoint.com/images/man_ta_da_4j1z.jpg"/>
          <p:cNvPicPr>
            <a:picLocks noChangeAspect="1" noChangeArrowheads="1"/>
          </p:cNvPicPr>
          <p:nvPr/>
        </p:nvPicPr>
        <p:blipFill>
          <a:blip r:embed="rId3"/>
          <a:srcRect/>
          <a:stretch>
            <a:fillRect/>
          </a:stretch>
        </p:blipFill>
        <p:spPr bwMode="auto">
          <a:xfrm>
            <a:off x="304800" y="285750"/>
            <a:ext cx="4572000" cy="4572001"/>
          </a:xfrm>
          <a:prstGeom prst="rect">
            <a:avLst/>
          </a:prstGeom>
          <a:noFill/>
        </p:spPr>
      </p:pic>
      <p:sp>
        <p:nvSpPr>
          <p:cNvPr id="4" name="Title 1"/>
          <p:cNvSpPr txBox="1">
            <a:spLocks/>
          </p:cNvSpPr>
          <p:nvPr/>
        </p:nvSpPr>
        <p:spPr>
          <a:xfrm>
            <a:off x="5257800" y="209550"/>
            <a:ext cx="3352800" cy="1371600"/>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8000" i="0" u="none" strike="noStrike" kern="1200" cap="none" spc="0" normalizeH="0" baseline="0" noProof="0" dirty="0" smtClean="0">
                <a:ln>
                  <a:noFill/>
                </a:ln>
                <a:effectLst/>
                <a:uLnTx/>
                <a:uFillTx/>
                <a:latin typeface="Arial"/>
                <a:ea typeface="+mj-ea"/>
                <a:cs typeface="Arial"/>
              </a:rPr>
              <a:t>Demo</a:t>
            </a:r>
            <a:endParaRPr kumimoji="0" lang="en-US" sz="8000" i="0" u="none" strike="noStrike" kern="1200" cap="none" spc="0" normalizeH="0" baseline="0" noProof="0" dirty="0">
              <a:ln>
                <a:noFill/>
              </a:ln>
              <a:effectLst/>
              <a:uLnTx/>
              <a:uFillTx/>
              <a:latin typeface="Arial"/>
              <a:ea typeface="+mj-ea"/>
              <a:cs typeface="Arial"/>
            </a:endParaRPr>
          </a:p>
        </p:txBody>
      </p:sp>
    </p:spTree>
    <p:extLst>
      <p:ext uri="{BB962C8B-B14F-4D97-AF65-F5344CB8AC3E}">
        <p14:creationId xmlns:p14="http://schemas.microsoft.com/office/powerpoint/2010/main" val="2792724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AWS Tool Kit Plugin</a:t>
            </a:r>
            <a:endParaRPr lang="en-US" dirty="0"/>
          </a:p>
        </p:txBody>
      </p:sp>
      <p:pic>
        <p:nvPicPr>
          <p:cNvPr id="4" name="Content Placeholder 3"/>
          <p:cNvPicPr>
            <a:picLocks noGrp="1" noChangeAspect="1"/>
          </p:cNvPicPr>
          <p:nvPr>
            <p:ph idx="1"/>
          </p:nvPr>
        </p:nvPicPr>
        <p:blipFill>
          <a:blip r:embed="rId2"/>
          <a:stretch>
            <a:fillRect/>
          </a:stretch>
        </p:blipFill>
        <p:spPr>
          <a:xfrm>
            <a:off x="3414481" y="1200150"/>
            <a:ext cx="2315038" cy="3276600"/>
          </a:xfrm>
          <a:prstGeom prst="rect">
            <a:avLst/>
          </a:prstGeom>
        </p:spPr>
      </p:pic>
    </p:spTree>
    <p:extLst>
      <p:ext uri="{BB962C8B-B14F-4D97-AF65-F5344CB8AC3E}">
        <p14:creationId xmlns:p14="http://schemas.microsoft.com/office/powerpoint/2010/main" val="1583576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b814c6a34b4aaa9958867d668d7e551b">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47aab33e3166eefafa5152bf6b53901b"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Author_x0020_Name xmlns="fa210cbd-4d31-45da-a168-5b5ddf486e72" xsi:nil="true"/>
    <Target_x0020_Audience xmlns="fa210cbd-4d31-45da-a168-5b5ddf486e72" xsi:nil="true"/>
    <Uploaded_x0020_By xmlns="fa210cbd-4d31-45da-a168-5b5ddf486e72" xsi:nil="true"/>
  </documentManagement>
</p:properties>
</file>

<file path=customXml/itemProps1.xml><?xml version="1.0" encoding="utf-8"?>
<ds:datastoreItem xmlns:ds="http://schemas.openxmlformats.org/officeDocument/2006/customXml" ds:itemID="{986D0956-7641-4A58-8545-F8D3A0067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753E0E9-BBAC-4E77-B03C-F4757A7347B6}">
  <ds:schemaRefs>
    <ds:schemaRef ds:uri="http://purl.org/dc/dcmitype/"/>
    <ds:schemaRef ds:uri="http://purl.org/dc/terms/"/>
    <ds:schemaRef ds:uri="http://schemas.openxmlformats.org/package/2006/metadata/core-properties"/>
    <ds:schemaRef ds:uri="fcfb129d-2c4d-4bcd-afb5-a92980dfa96d"/>
    <ds:schemaRef ds:uri="http://www.w3.org/XML/1998/namespace"/>
    <ds:schemaRef ds:uri="http://purl.org/dc/elements/1.1/"/>
    <ds:schemaRef ds:uri="http://schemas.microsoft.com/office/2006/documentManagement/types"/>
    <ds:schemaRef ds:uri="http://schemas.microsoft.com/office/infopath/2007/PartnerControls"/>
    <ds:schemaRef ds:uri="fa210cbd-4d31-45da-a168-5b5ddf486e72"/>
    <ds:schemaRef ds:uri="b6ae8028-3361-4878-ad09-deb2e128b95c"/>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B2B Template (Arial)</Template>
  <TotalTime>0</TotalTime>
  <Words>912</Words>
  <Application>Microsoft Office PowerPoint</Application>
  <PresentationFormat>On-screen Show (16:9)</PresentationFormat>
  <Paragraphs>99</Paragraphs>
  <Slides>20</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Calibri Light</vt:lpstr>
      <vt:lpstr>Comic Sans MS</vt:lpstr>
      <vt:lpstr>Consolas</vt:lpstr>
      <vt:lpstr>Lucida Console</vt:lpstr>
      <vt:lpstr>Times New Roman</vt:lpstr>
      <vt:lpstr>Wingdings</vt:lpstr>
      <vt:lpstr>TECHM</vt:lpstr>
      <vt:lpstr>1_TECHM</vt:lpstr>
      <vt:lpstr>AWS CodeCommit</vt:lpstr>
      <vt:lpstr>AWS CodeCommit </vt:lpstr>
      <vt:lpstr>AWS CodeCommit  in Free-Tier </vt:lpstr>
      <vt:lpstr>PowerPoint Presentation</vt:lpstr>
      <vt:lpstr>What's required for source control in the cloud?</vt:lpstr>
      <vt:lpstr>CodeCommit</vt:lpstr>
      <vt:lpstr> Same Git experience</vt:lpstr>
      <vt:lpstr>PowerPoint Presentation</vt:lpstr>
      <vt:lpstr>Install AWS Tool Kit Plugin</vt:lpstr>
      <vt:lpstr>Enter IAM Credential</vt:lpstr>
      <vt:lpstr>Create an IAM Role With CodeCommit Access</vt:lpstr>
      <vt:lpstr>PowerPoint Presentation</vt:lpstr>
      <vt:lpstr>Get Username &amp; Password for HTTP Access</vt:lpstr>
      <vt:lpstr>AWS-CLI Configure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2013-01-02T08:15:48Z</dcterms:created>
  <dcterms:modified xsi:type="dcterms:W3CDTF">2017-08-04T05:32:16Z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