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3"/>
  </p:notesMasterIdLst>
  <p:sldIdLst>
    <p:sldId id="369" r:id="rId5"/>
    <p:sldId id="370" r:id="rId6"/>
    <p:sldId id="343" r:id="rId7"/>
    <p:sldId id="344" r:id="rId8"/>
    <p:sldId id="345" r:id="rId9"/>
    <p:sldId id="356" r:id="rId10"/>
    <p:sldId id="357" r:id="rId11"/>
    <p:sldId id="358" r:id="rId12"/>
    <p:sldId id="359" r:id="rId13"/>
    <p:sldId id="346" r:id="rId14"/>
    <p:sldId id="347" r:id="rId15"/>
    <p:sldId id="348" r:id="rId16"/>
    <p:sldId id="349" r:id="rId17"/>
    <p:sldId id="350" r:id="rId18"/>
    <p:sldId id="351" r:id="rId19"/>
    <p:sldId id="352" r:id="rId20"/>
    <p:sldId id="353" r:id="rId21"/>
    <p:sldId id="354" r:id="rId22"/>
    <p:sldId id="355" r:id="rId23"/>
    <p:sldId id="361" r:id="rId24"/>
    <p:sldId id="362" r:id="rId25"/>
    <p:sldId id="363" r:id="rId26"/>
    <p:sldId id="364" r:id="rId27"/>
    <p:sldId id="365" r:id="rId28"/>
    <p:sldId id="366" r:id="rId29"/>
    <p:sldId id="367" r:id="rId30"/>
    <p:sldId id="368" r:id="rId31"/>
    <p:sldId id="371"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67" autoAdjust="0"/>
  </p:normalViewPr>
  <p:slideViewPr>
    <p:cSldViewPr snapToGrid="0" showGuides="1">
      <p:cViewPr varScale="1">
        <p:scale>
          <a:sx n="73" d="100"/>
          <a:sy n="73" d="100"/>
        </p:scale>
        <p:origin x="1320" y="72"/>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3/2/2017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F916A7-A8BB-46D4-8425-B24B2FD5CB28}" type="slidenum">
              <a:rPr lang="en-US"/>
              <a:pPr fontAlgn="base">
                <a:spcBef>
                  <a:spcPct val="0"/>
                </a:spcBef>
                <a:spcAft>
                  <a:spcPct val="0"/>
                </a:spcAft>
              </a:pPr>
              <a:t>28</a:t>
            </a:fld>
            <a:endParaRPr lang="en-US" dirty="0"/>
          </a:p>
        </p:txBody>
      </p:sp>
    </p:spTree>
    <p:extLst>
      <p:ext uri="{BB962C8B-B14F-4D97-AF65-F5344CB8AC3E}">
        <p14:creationId xmlns:p14="http://schemas.microsoft.com/office/powerpoint/2010/main" val="3196776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8831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3"/>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31.xml"/><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6899275" y="6043790"/>
            <a:ext cx="2244724" cy="81420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802" y="0"/>
            <a:ext cx="3968877" cy="1443227"/>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468274" y="6628383"/>
            <a:ext cx="2430780"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5" normalizeH="0" baseline="0" noProof="0" dirty="0">
                <a:ln>
                  <a:noFill/>
                </a:ln>
                <a:solidFill>
                  <a:srgbClr val="6C6D70"/>
                </a:solidFill>
                <a:effectLst/>
                <a:uLnTx/>
                <a:uFillTx/>
                <a:latin typeface="Arial"/>
                <a:ea typeface="+mn-ea"/>
                <a:cs typeface="Arial"/>
              </a:rPr>
              <a:t>Copyright </a:t>
            </a:r>
            <a:r>
              <a:rPr kumimoji="0" sz="800" b="0" i="0" u="none" strike="noStrike" kern="1200" cap="none" spc="0" normalizeH="0" baseline="0" noProof="0" dirty="0">
                <a:ln>
                  <a:noFill/>
                </a:ln>
                <a:solidFill>
                  <a:srgbClr val="6C6D70"/>
                </a:solidFill>
                <a:effectLst/>
                <a:uLnTx/>
                <a:uFillTx/>
                <a:latin typeface="Arial"/>
                <a:ea typeface="+mn-ea"/>
                <a:cs typeface="Arial"/>
              </a:rPr>
              <a:t>© </a:t>
            </a:r>
            <a:r>
              <a:rPr kumimoji="0" sz="800" b="0" i="0" u="none" strike="noStrike" kern="1200" cap="none" spc="-5" normalizeH="0" baseline="0" noProof="0" dirty="0" smtClean="0">
                <a:ln>
                  <a:noFill/>
                </a:ln>
                <a:solidFill>
                  <a:srgbClr val="6C6D70"/>
                </a:solidFill>
                <a:effectLst/>
                <a:uLnTx/>
                <a:uFillTx/>
                <a:latin typeface="Arial"/>
                <a:ea typeface="+mn-ea"/>
                <a:cs typeface="Arial"/>
              </a:rPr>
              <a:t>201</a:t>
            </a:r>
            <a:r>
              <a:rPr kumimoji="0" lang="en-US" sz="800" b="0" i="0" u="none" strike="noStrike" kern="1200" cap="none" spc="-5" normalizeH="0" baseline="0" noProof="0" dirty="0" smtClean="0">
                <a:ln>
                  <a:noFill/>
                </a:ln>
                <a:solidFill>
                  <a:srgbClr val="6C6D70"/>
                </a:solidFill>
                <a:effectLst/>
                <a:uLnTx/>
                <a:uFillTx/>
                <a:latin typeface="Arial"/>
                <a:ea typeface="+mn-ea"/>
                <a:cs typeface="Arial"/>
              </a:rPr>
              <a:t>7</a:t>
            </a:r>
            <a:r>
              <a:rPr kumimoji="0" sz="800" b="0" i="0" u="none" strike="noStrike" kern="1200" cap="none" spc="-5" normalizeH="0" baseline="0" noProof="0" dirty="0" smtClean="0">
                <a:ln>
                  <a:noFill/>
                </a:ln>
                <a:solidFill>
                  <a:srgbClr val="6C6D70"/>
                </a:solidFill>
                <a:effectLst/>
                <a:uLnTx/>
                <a:uFillTx/>
                <a:latin typeface="Arial"/>
                <a:ea typeface="+mn-ea"/>
                <a:cs typeface="Arial"/>
              </a:rPr>
              <a:t> </a:t>
            </a:r>
            <a:r>
              <a:rPr kumimoji="0" sz="800" b="0" i="0" u="none" strike="noStrike" kern="1200" cap="none" spc="0" normalizeH="0" baseline="0" noProof="0" dirty="0">
                <a:ln>
                  <a:noFill/>
                </a:ln>
                <a:solidFill>
                  <a:srgbClr val="6C6D70"/>
                </a:solidFill>
                <a:effectLst/>
                <a:uLnTx/>
                <a:uFillTx/>
                <a:latin typeface="Arial"/>
                <a:ea typeface="+mn-ea"/>
                <a:cs typeface="Arial"/>
              </a:rPr>
              <a:t>Tech </a:t>
            </a:r>
            <a:r>
              <a:rPr kumimoji="0" sz="800" b="0" i="0" u="none" strike="noStrike" kern="1200" cap="none" spc="-5" normalizeH="0" baseline="0" noProof="0" dirty="0">
                <a:ln>
                  <a:noFill/>
                </a:ln>
                <a:solidFill>
                  <a:srgbClr val="6C6D70"/>
                </a:solidFill>
                <a:effectLst/>
                <a:uLnTx/>
                <a:uFillTx/>
                <a:latin typeface="Arial"/>
                <a:ea typeface="+mn-ea"/>
                <a:cs typeface="Arial"/>
              </a:rPr>
              <a:t>Mahindra. </a:t>
            </a:r>
            <a:r>
              <a:rPr kumimoji="0" sz="800" b="0" i="0" u="none" strike="noStrike" kern="1200" cap="none" spc="0" normalizeH="0" baseline="0" noProof="0" dirty="0">
                <a:ln>
                  <a:noFill/>
                </a:ln>
                <a:solidFill>
                  <a:srgbClr val="6C6D70"/>
                </a:solidFill>
                <a:effectLst/>
                <a:uLnTx/>
                <a:uFillTx/>
                <a:latin typeface="Arial"/>
                <a:ea typeface="+mn-ea"/>
                <a:cs typeface="Arial"/>
              </a:rPr>
              <a:t>All rights</a:t>
            </a:r>
            <a:r>
              <a:rPr kumimoji="0" sz="800" b="0" i="0" u="none" strike="noStrike" kern="1200" cap="none" spc="75" normalizeH="0" baseline="0" noProof="0" dirty="0">
                <a:ln>
                  <a:noFill/>
                </a:ln>
                <a:solidFill>
                  <a:srgbClr val="6C6D70"/>
                </a:solidFill>
                <a:effectLst/>
                <a:uLnTx/>
                <a:uFillTx/>
                <a:latin typeface="Arial"/>
                <a:ea typeface="+mn-ea"/>
                <a:cs typeface="Arial"/>
              </a:rPr>
              <a:t> </a:t>
            </a:r>
            <a:r>
              <a:rPr kumimoji="0" sz="800" b="0" i="0" u="none" strike="noStrike" kern="1200" cap="none" spc="-5" normalizeH="0" baseline="0" noProof="0" dirty="0">
                <a:ln>
                  <a:noFill/>
                </a:ln>
                <a:solidFill>
                  <a:srgbClr val="6C6D70"/>
                </a:solidFill>
                <a:effectLst/>
                <a:uLnTx/>
                <a:uFillTx/>
                <a:latin typeface="Arial"/>
                <a:ea typeface="+mn-ea"/>
                <a:cs typeface="Arial"/>
              </a:rPr>
              <a:t>reserved.</a:t>
            </a:r>
            <a:endParaRPr kumimoji="0" sz="800" b="0" i="0" u="none" strike="noStrike" kern="1200" cap="none" spc="0" normalizeH="0" baseline="0" noProof="0" dirty="0">
              <a:ln>
                <a:noFill/>
              </a:ln>
              <a:solidFill>
                <a:prstClr val="black"/>
              </a:solidFill>
              <a:effectLst/>
              <a:uLnTx/>
              <a:uFillTx/>
              <a:latin typeface="Arial"/>
              <a:ea typeface="+mn-ea"/>
              <a:cs typeface="Arial"/>
            </a:endParaRPr>
          </a:p>
        </p:txBody>
      </p:sp>
      <p:sp>
        <p:nvSpPr>
          <p:cNvPr id="6" name="object 6"/>
          <p:cNvSpPr/>
          <p:nvPr/>
        </p:nvSpPr>
        <p:spPr>
          <a:xfrm>
            <a:off x="6058915" y="476669"/>
            <a:ext cx="2467356" cy="656551"/>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p:nvPr/>
        </p:nvSpPr>
        <p:spPr>
          <a:xfrm>
            <a:off x="3035935" y="6533997"/>
            <a:ext cx="110489" cy="19431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Arial"/>
                <a:ea typeface="+mn-ea"/>
                <a:cs typeface="Arial"/>
              </a:rPr>
              <a:t>1</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sp>
        <p:nvSpPr>
          <p:cNvPr id="8" name="object 8"/>
          <p:cNvSpPr/>
          <p:nvPr/>
        </p:nvSpPr>
        <p:spPr>
          <a:xfrm>
            <a:off x="5257800" y="1978050"/>
            <a:ext cx="3886199" cy="3686175"/>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5464809" y="1600200"/>
            <a:ext cx="2275332" cy="2840863"/>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a:spLocks noGrp="1"/>
          </p:cNvSpPr>
          <p:nvPr>
            <p:ph type="title"/>
          </p:nvPr>
        </p:nvSpPr>
        <p:spPr>
          <a:xfrm>
            <a:off x="897737" y="2147189"/>
            <a:ext cx="4027804" cy="975994"/>
          </a:xfrm>
          <a:prstGeom prst="rect">
            <a:avLst/>
          </a:prstGeom>
        </p:spPr>
        <p:txBody>
          <a:bodyPr vert="horz" wrap="square" lIns="0" tIns="0" rIns="0" bIns="0" rtlCol="0">
            <a:spAutoFit/>
          </a:bodyPr>
          <a:lstStyle/>
          <a:p>
            <a:pPr algn="ctr">
              <a:lnSpc>
                <a:spcPct val="100000"/>
              </a:lnSpc>
            </a:pPr>
            <a:r>
              <a:rPr lang="en-US" sz="3200" i="1" dirty="0" smtClean="0">
                <a:solidFill>
                  <a:srgbClr val="FFC000"/>
                </a:solidFill>
                <a:latin typeface="Arial"/>
                <a:cs typeface="Arial"/>
              </a:rPr>
              <a:t>Repository Manager</a:t>
            </a:r>
            <a:endParaRPr sz="3200" dirty="0">
              <a:latin typeface="Arial"/>
              <a:cs typeface="Arial"/>
            </a:endParaRPr>
          </a:p>
          <a:p>
            <a:pPr algn="ctr">
              <a:lnSpc>
                <a:spcPct val="100000"/>
              </a:lnSpc>
            </a:pPr>
            <a:r>
              <a:rPr sz="3200" i="1" dirty="0" smtClean="0">
                <a:solidFill>
                  <a:srgbClr val="FFC000"/>
                </a:solidFill>
                <a:latin typeface="Arial"/>
                <a:cs typeface="Arial"/>
              </a:rPr>
              <a:t>Using </a:t>
            </a:r>
            <a:r>
              <a:rPr sz="3200" i="1" dirty="0" err="1" smtClean="0">
                <a:solidFill>
                  <a:srgbClr val="FFC000"/>
                </a:solidFill>
                <a:latin typeface="Arial"/>
                <a:cs typeface="Arial"/>
              </a:rPr>
              <a:t>Artifactory</a:t>
            </a:r>
            <a:endParaRPr sz="3200" dirty="0">
              <a:latin typeface="Arial"/>
              <a:cs typeface="Arial"/>
            </a:endParaRPr>
          </a:p>
        </p:txBody>
      </p:sp>
    </p:spTree>
    <p:extLst>
      <p:ext uri="{BB962C8B-B14F-4D97-AF65-F5344CB8AC3E}">
        <p14:creationId xmlns:p14="http://schemas.microsoft.com/office/powerpoint/2010/main" val="1667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1684" y="1203158"/>
            <a:ext cx="5005137"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Searches</a:t>
            </a:r>
          </a:p>
        </p:txBody>
      </p:sp>
      <p:sp>
        <p:nvSpPr>
          <p:cNvPr id="5" name="TextBox 4"/>
          <p:cNvSpPr txBox="1"/>
          <p:nvPr/>
        </p:nvSpPr>
        <p:spPr>
          <a:xfrm>
            <a:off x="641684" y="1732547"/>
            <a:ext cx="8085221" cy="415498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150000"/>
              </a:lnSpc>
              <a:buClr>
                <a:schemeClr val="tx2"/>
              </a:buClr>
              <a:buFont typeface="Arial" pitchFamily="34" charset="0"/>
              <a:buChar char="•"/>
            </a:pPr>
            <a:r>
              <a:rPr lang="en-US" dirty="0" smtClean="0">
                <a:latin typeface="+mj-lt"/>
              </a:rPr>
              <a:t>Search Types</a:t>
            </a:r>
          </a:p>
          <a:p>
            <a:pPr marL="685800" lvl="1" indent="-228600">
              <a:lnSpc>
                <a:spcPct val="150000"/>
              </a:lnSpc>
              <a:buClr>
                <a:schemeClr val="tx2"/>
              </a:buClr>
              <a:buFont typeface="+mj-lt"/>
              <a:buAutoNum type="alphaLcPeriod"/>
            </a:pPr>
            <a:r>
              <a:rPr lang="en-US" dirty="0" smtClean="0">
                <a:latin typeface="+mj-lt"/>
              </a:rPr>
              <a:t>Quick Search</a:t>
            </a:r>
          </a:p>
          <a:p>
            <a:pPr marL="685800" lvl="1" indent="-228600">
              <a:lnSpc>
                <a:spcPct val="150000"/>
              </a:lnSpc>
              <a:buClr>
                <a:schemeClr val="tx2"/>
              </a:buClr>
              <a:buFont typeface="+mj-lt"/>
              <a:buAutoNum type="alphaLcPeriod"/>
            </a:pPr>
            <a:r>
              <a:rPr lang="en-US" dirty="0" smtClean="0">
                <a:latin typeface="+mj-lt"/>
              </a:rPr>
              <a:t>GAVC</a:t>
            </a:r>
          </a:p>
          <a:p>
            <a:pPr marL="685800" lvl="1" indent="-228600">
              <a:lnSpc>
                <a:spcPct val="150000"/>
              </a:lnSpc>
              <a:buClr>
                <a:schemeClr val="tx2"/>
              </a:buClr>
              <a:buFont typeface="+mj-lt"/>
              <a:buAutoNum type="alphaLcPeriod"/>
            </a:pPr>
            <a:r>
              <a:rPr lang="en-US" dirty="0" smtClean="0">
                <a:latin typeface="+mj-lt"/>
              </a:rPr>
              <a:t>Properties</a:t>
            </a:r>
          </a:p>
          <a:p>
            <a:pPr marL="685800" lvl="1" indent="-228600">
              <a:lnSpc>
                <a:spcPct val="150000"/>
              </a:lnSpc>
              <a:buClr>
                <a:schemeClr val="tx2"/>
              </a:buClr>
              <a:buFont typeface="+mj-lt"/>
              <a:buAutoNum type="alphaLcPeriod"/>
            </a:pPr>
            <a:r>
              <a:rPr lang="en-US" dirty="0" smtClean="0">
                <a:latin typeface="+mj-lt"/>
              </a:rPr>
              <a:t>Class/Jar resource</a:t>
            </a:r>
          </a:p>
          <a:p>
            <a:pPr marL="1143000" lvl="2" indent="-228600">
              <a:lnSpc>
                <a:spcPct val="150000"/>
              </a:lnSpc>
              <a:buClr>
                <a:schemeClr val="tx2"/>
              </a:buClr>
              <a:buFont typeface="Wingdings" pitchFamily="2" charset="2"/>
              <a:buChar char="Ø"/>
            </a:pPr>
            <a:r>
              <a:rPr lang="en-US" dirty="0" smtClean="0">
                <a:latin typeface="+mj-lt"/>
              </a:rPr>
              <a:t>See the actual class found</a:t>
            </a:r>
          </a:p>
          <a:p>
            <a:pPr marL="1143000" lvl="2" indent="-228600">
              <a:lnSpc>
                <a:spcPct val="150000"/>
              </a:lnSpc>
              <a:buClr>
                <a:schemeClr val="tx2"/>
              </a:buClr>
              <a:buFont typeface="Wingdings" pitchFamily="2" charset="2"/>
              <a:buChar char="Ø"/>
            </a:pPr>
            <a:r>
              <a:rPr lang="en-US" dirty="0" smtClean="0">
                <a:latin typeface="+mj-lt"/>
              </a:rPr>
              <a:t>View source + syntax highlighting</a:t>
            </a:r>
          </a:p>
          <a:p>
            <a:pPr marL="285750" indent="-285750" fontAlgn="base">
              <a:lnSpc>
                <a:spcPct val="150000"/>
              </a:lnSpc>
              <a:buClr>
                <a:schemeClr val="tx2"/>
              </a:buClr>
              <a:buFont typeface="Arial" pitchFamily="34" charset="0"/>
              <a:buChar char="•"/>
            </a:pPr>
            <a:r>
              <a:rPr lang="en-US" dirty="0" smtClean="0">
                <a:latin typeface="+mj-lt"/>
              </a:rPr>
              <a:t>Grouping Support</a:t>
            </a:r>
          </a:p>
          <a:p>
            <a:pPr marL="685800" lvl="1" indent="-228600">
              <a:lnSpc>
                <a:spcPct val="150000"/>
              </a:lnSpc>
              <a:buClr>
                <a:schemeClr val="tx2"/>
              </a:buClr>
              <a:buFont typeface="+mj-lt"/>
              <a:buAutoNum type="alphaLcPeriod"/>
            </a:pPr>
            <a:r>
              <a:rPr lang="en-US" dirty="0" smtClean="0">
                <a:latin typeface="+mj-lt"/>
              </a:rPr>
              <a:t>E.g. group by repository, </a:t>
            </a:r>
            <a:r>
              <a:rPr lang="en-US" dirty="0" err="1" smtClean="0">
                <a:latin typeface="+mj-lt"/>
              </a:rPr>
              <a:t>groupID</a:t>
            </a:r>
            <a:r>
              <a:rPr lang="en-US" dirty="0" smtClean="0">
                <a:latin typeface="+mj-lt"/>
              </a:rPr>
              <a:t> etc.</a:t>
            </a:r>
          </a:p>
          <a:p>
            <a:pPr marL="228600" indent="-228600" fontAlgn="base">
              <a:lnSpc>
                <a:spcPct val="150000"/>
              </a:lnSpc>
              <a:buClr>
                <a:schemeClr val="tx2"/>
              </a:buClr>
              <a:buFont typeface="Arial" pitchFamily="34" charset="0"/>
              <a:buChar char="•"/>
            </a:pPr>
            <a:r>
              <a:rPr lang="en-US" dirty="0" smtClean="0">
                <a:latin typeface="+mj-lt"/>
              </a:rPr>
              <a:t>Always possible to locate the results in repo tree browser</a:t>
            </a:r>
          </a:p>
        </p:txBody>
      </p:sp>
    </p:spTree>
    <p:extLst>
      <p:ext uri="{BB962C8B-B14F-4D97-AF65-F5344CB8AC3E}">
        <p14:creationId xmlns:p14="http://schemas.microsoft.com/office/powerpoint/2010/main" val="1350271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074" y="1941094"/>
            <a:ext cx="4957010" cy="33239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150000"/>
              </a:lnSpc>
              <a:buClr>
                <a:schemeClr val="tx2"/>
              </a:buClr>
              <a:buFont typeface="Arial" pitchFamily="34" charset="0"/>
              <a:buChar char="•"/>
            </a:pPr>
            <a:r>
              <a:rPr lang="en-US" dirty="0" smtClean="0">
                <a:latin typeface="+mj-lt"/>
              </a:rPr>
              <a:t>Source has reproducible context-compilation</a:t>
            </a:r>
          </a:p>
          <a:p>
            <a:pPr marL="685800" lvl="1" indent="-228600">
              <a:lnSpc>
                <a:spcPct val="150000"/>
              </a:lnSpc>
              <a:buClr>
                <a:schemeClr val="tx2"/>
              </a:buClr>
              <a:buFont typeface="+mj-lt"/>
              <a:buAutoNum type="alphaLcPeriod"/>
            </a:pPr>
            <a:r>
              <a:rPr lang="en-US" dirty="0" smtClean="0">
                <a:latin typeface="+mj-lt"/>
              </a:rPr>
              <a:t>Reproducible via SCM tagging</a:t>
            </a:r>
          </a:p>
          <a:p>
            <a:pPr marL="228600" indent="-228600" fontAlgn="base">
              <a:lnSpc>
                <a:spcPct val="150000"/>
              </a:lnSpc>
              <a:buClr>
                <a:schemeClr val="tx2"/>
              </a:buClr>
              <a:buFont typeface="Arial" pitchFamily="34" charset="0"/>
              <a:buChar char="•"/>
            </a:pPr>
            <a:r>
              <a:rPr lang="en-US" dirty="0" smtClean="0">
                <a:latin typeface="+mj-lt"/>
              </a:rPr>
              <a:t>Binaries also have a context-packaging and publishing</a:t>
            </a:r>
          </a:p>
          <a:p>
            <a:pPr marL="171450" indent="-171450" fontAlgn="base">
              <a:lnSpc>
                <a:spcPct val="150000"/>
              </a:lnSpc>
              <a:buClr>
                <a:schemeClr val="tx2"/>
              </a:buClr>
              <a:buFont typeface="Arial" pitchFamily="34" charset="0"/>
              <a:buChar char="•"/>
            </a:pPr>
            <a:r>
              <a:rPr lang="en-US" dirty="0" smtClean="0">
                <a:latin typeface="+mj-lt"/>
              </a:rPr>
              <a:t>A lot of thing are solved at build time</a:t>
            </a:r>
          </a:p>
          <a:p>
            <a:pPr marL="685800" lvl="1" indent="-228600">
              <a:lnSpc>
                <a:spcPct val="150000"/>
              </a:lnSpc>
              <a:buClr>
                <a:schemeClr val="tx2"/>
              </a:buClr>
              <a:buFont typeface="+mj-lt"/>
              <a:buAutoNum type="alphaLcPeriod"/>
            </a:pPr>
            <a:r>
              <a:rPr lang="en-US" dirty="0" smtClean="0">
                <a:latin typeface="+mj-lt"/>
              </a:rPr>
              <a:t>Version ranges</a:t>
            </a:r>
          </a:p>
          <a:p>
            <a:pPr marL="685800" lvl="1" indent="-228600">
              <a:lnSpc>
                <a:spcPct val="150000"/>
              </a:lnSpc>
              <a:buClr>
                <a:schemeClr val="tx2"/>
              </a:buClr>
              <a:buFont typeface="+mj-lt"/>
              <a:buAutoNum type="alphaLcPeriod"/>
            </a:pPr>
            <a:r>
              <a:rPr lang="en-US" dirty="0" smtClean="0">
                <a:latin typeface="+mj-lt"/>
              </a:rPr>
              <a:t>Dynamic properties value</a:t>
            </a:r>
          </a:p>
          <a:p>
            <a:pPr marL="285750" indent="-285750" fontAlgn="base">
              <a:lnSpc>
                <a:spcPct val="150000"/>
              </a:lnSpc>
              <a:buClr>
                <a:schemeClr val="tx2"/>
              </a:buClr>
              <a:buFont typeface="Arial" pitchFamily="34" charset="0"/>
              <a:buChar char="•"/>
            </a:pPr>
            <a:r>
              <a:rPr lang="en-US" dirty="0" smtClean="0">
                <a:latin typeface="+mj-lt"/>
              </a:rPr>
              <a:t>Latest snapshot and releases</a:t>
            </a:r>
          </a:p>
        </p:txBody>
      </p:sp>
      <p:sp>
        <p:nvSpPr>
          <p:cNvPr id="5" name="TextBox 4"/>
          <p:cNvSpPr txBox="1"/>
          <p:nvPr/>
        </p:nvSpPr>
        <p:spPr>
          <a:xfrm>
            <a:off x="1171074" y="1251285"/>
            <a:ext cx="4684295"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Reproducible Builds</a:t>
            </a:r>
          </a:p>
        </p:txBody>
      </p:sp>
    </p:spTree>
    <p:extLst>
      <p:ext uri="{BB962C8B-B14F-4D97-AF65-F5344CB8AC3E}">
        <p14:creationId xmlns:p14="http://schemas.microsoft.com/office/powerpoint/2010/main" val="35076802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0653" y="1155032"/>
            <a:ext cx="5694947"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Artifactory and Hudson/Jenkins</a:t>
            </a:r>
          </a:p>
        </p:txBody>
      </p:sp>
      <p:sp>
        <p:nvSpPr>
          <p:cNvPr id="5" name="TextBox 4"/>
          <p:cNvSpPr txBox="1"/>
          <p:nvPr/>
        </p:nvSpPr>
        <p:spPr>
          <a:xfrm>
            <a:off x="1010653" y="1796716"/>
            <a:ext cx="7331242" cy="33239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200000"/>
              </a:lnSpc>
              <a:buClr>
                <a:schemeClr val="tx2"/>
              </a:buClr>
              <a:buFont typeface="Arial" pitchFamily="34" charset="0"/>
              <a:buChar char="•"/>
            </a:pPr>
            <a:r>
              <a:rPr lang="en-US" dirty="0" smtClean="0">
                <a:latin typeface="+mj-lt"/>
              </a:rPr>
              <a:t>Deploy from Hudson or artifactory</a:t>
            </a:r>
          </a:p>
          <a:p>
            <a:pPr marL="171450" indent="-171450" fontAlgn="base">
              <a:lnSpc>
                <a:spcPct val="200000"/>
              </a:lnSpc>
              <a:buClr>
                <a:schemeClr val="tx2"/>
              </a:buClr>
              <a:buFont typeface="Arial" pitchFamily="34" charset="0"/>
              <a:buChar char="•"/>
            </a:pPr>
            <a:r>
              <a:rPr lang="en-US" dirty="0" smtClean="0">
                <a:latin typeface="+mj-lt"/>
              </a:rPr>
              <a:t>Navigate the builds in Artifactory</a:t>
            </a:r>
          </a:p>
          <a:p>
            <a:pPr marL="171450" indent="-171450" fontAlgn="base">
              <a:lnSpc>
                <a:spcPct val="200000"/>
              </a:lnSpc>
              <a:buClr>
                <a:schemeClr val="tx2"/>
              </a:buClr>
              <a:buFont typeface="Arial" pitchFamily="34" charset="0"/>
              <a:buChar char="•"/>
            </a:pPr>
            <a:r>
              <a:rPr lang="en-US" dirty="0" smtClean="0">
                <a:latin typeface="+mj-lt"/>
              </a:rPr>
              <a:t>Link back to Hudson Builds</a:t>
            </a:r>
          </a:p>
          <a:p>
            <a:pPr marL="171450" indent="-171450" fontAlgn="base">
              <a:lnSpc>
                <a:spcPct val="200000"/>
              </a:lnSpc>
              <a:buClr>
                <a:schemeClr val="tx2"/>
              </a:buClr>
              <a:buFont typeface="Arial" pitchFamily="34" charset="0"/>
              <a:buChar char="•"/>
            </a:pPr>
            <a:r>
              <a:rPr lang="en-US" dirty="0" smtClean="0">
                <a:latin typeface="+mj-lt"/>
              </a:rPr>
              <a:t>Relate artifacts to build</a:t>
            </a:r>
          </a:p>
          <a:p>
            <a:pPr marL="171450" indent="-171450" fontAlgn="base">
              <a:lnSpc>
                <a:spcPct val="200000"/>
              </a:lnSpc>
              <a:buClr>
                <a:schemeClr val="tx2"/>
              </a:buClr>
              <a:buFont typeface="Arial" pitchFamily="34" charset="0"/>
              <a:buChar char="•"/>
            </a:pPr>
            <a:r>
              <a:rPr lang="en-US" dirty="0" smtClean="0">
                <a:latin typeface="+mj-lt"/>
              </a:rPr>
              <a:t>Export/promote/manipulate build artifacts</a:t>
            </a:r>
          </a:p>
          <a:p>
            <a:pPr marL="171450" indent="-171450" fontAlgn="base">
              <a:lnSpc>
                <a:spcPct val="200000"/>
              </a:lnSpc>
              <a:buClr>
                <a:schemeClr val="tx2"/>
              </a:buClr>
              <a:buFont typeface="Arial" pitchFamily="34" charset="0"/>
              <a:buChar char="•"/>
            </a:pPr>
            <a:r>
              <a:rPr lang="en-US" dirty="0" smtClean="0">
                <a:latin typeface="+mj-lt"/>
              </a:rPr>
              <a:t>More efficient multi module deployment</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004" y="2391909"/>
            <a:ext cx="11239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363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0653" y="1203158"/>
            <a:ext cx="6785810"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The Build Jobs Pyramid</a:t>
            </a:r>
          </a:p>
        </p:txBody>
      </p:sp>
      <p:sp>
        <p:nvSpPr>
          <p:cNvPr id="5" name="TextBox 4"/>
          <p:cNvSpPr txBox="1"/>
          <p:nvPr/>
        </p:nvSpPr>
        <p:spPr>
          <a:xfrm>
            <a:off x="1138989" y="1780674"/>
            <a:ext cx="7218948" cy="221599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200000"/>
              </a:lnSpc>
              <a:buClr>
                <a:schemeClr val="tx2"/>
              </a:buClr>
              <a:buFont typeface="Arial" pitchFamily="34" charset="0"/>
              <a:buChar char="•"/>
            </a:pPr>
            <a:r>
              <a:rPr lang="en-US" dirty="0" smtClean="0">
                <a:latin typeface="+mj-lt"/>
              </a:rPr>
              <a:t>SCM update</a:t>
            </a:r>
          </a:p>
          <a:p>
            <a:pPr marL="171450" indent="-171450" fontAlgn="base">
              <a:lnSpc>
                <a:spcPct val="200000"/>
              </a:lnSpc>
              <a:buClr>
                <a:schemeClr val="tx2"/>
              </a:buClr>
              <a:buFont typeface="Arial" pitchFamily="34" charset="0"/>
              <a:buChar char="•"/>
            </a:pPr>
            <a:r>
              <a:rPr lang="en-US" dirty="0" smtClean="0">
                <a:latin typeface="+mj-lt"/>
              </a:rPr>
              <a:t>Retrieve</a:t>
            </a:r>
          </a:p>
          <a:p>
            <a:pPr marL="171450" indent="-171450" fontAlgn="base">
              <a:lnSpc>
                <a:spcPct val="200000"/>
              </a:lnSpc>
              <a:buClr>
                <a:schemeClr val="tx2"/>
              </a:buClr>
              <a:buFont typeface="Arial" pitchFamily="34" charset="0"/>
              <a:buChar char="•"/>
            </a:pPr>
            <a:r>
              <a:rPr lang="en-US" dirty="0" smtClean="0">
                <a:latin typeface="+mj-lt"/>
              </a:rPr>
              <a:t>Test</a:t>
            </a:r>
          </a:p>
          <a:p>
            <a:pPr marL="171450" indent="-171450" fontAlgn="base">
              <a:lnSpc>
                <a:spcPct val="200000"/>
              </a:lnSpc>
              <a:buClr>
                <a:schemeClr val="tx2"/>
              </a:buClr>
              <a:buFont typeface="Arial" pitchFamily="34" charset="0"/>
              <a:buChar char="•"/>
            </a:pPr>
            <a:r>
              <a:rPr lang="en-US" dirty="0" smtClean="0">
                <a:latin typeface="+mj-lt"/>
              </a:rPr>
              <a:t>Deploy</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2161925"/>
            <a:ext cx="323850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764" y="3088858"/>
            <a:ext cx="12287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2986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47" y="1299411"/>
            <a:ext cx="6609348"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Advanced Repository features</a:t>
            </a:r>
          </a:p>
        </p:txBody>
      </p:sp>
      <p:sp>
        <p:nvSpPr>
          <p:cNvPr id="5" name="TextBox 4"/>
          <p:cNvSpPr txBox="1"/>
          <p:nvPr/>
        </p:nvSpPr>
        <p:spPr>
          <a:xfrm>
            <a:off x="818147" y="1909011"/>
            <a:ext cx="7395411" cy="33239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200000"/>
              </a:lnSpc>
              <a:buClr>
                <a:schemeClr val="tx2"/>
              </a:buClr>
              <a:buFont typeface="Arial" pitchFamily="34" charset="0"/>
              <a:buChar char="•"/>
            </a:pPr>
            <a:r>
              <a:rPr lang="en-US" dirty="0" smtClean="0">
                <a:latin typeface="+mj-lt"/>
              </a:rPr>
              <a:t>Checksum-based storage</a:t>
            </a:r>
          </a:p>
          <a:p>
            <a:pPr marL="171450" indent="-171450" fontAlgn="base">
              <a:lnSpc>
                <a:spcPct val="200000"/>
              </a:lnSpc>
              <a:buClr>
                <a:schemeClr val="tx2"/>
              </a:buClr>
              <a:buFont typeface="Arial" pitchFamily="34" charset="0"/>
              <a:buChar char="•"/>
            </a:pPr>
            <a:r>
              <a:rPr lang="en-US" dirty="0" smtClean="0">
                <a:latin typeface="+mj-lt"/>
              </a:rPr>
              <a:t>Handling download bursts</a:t>
            </a:r>
          </a:p>
          <a:p>
            <a:pPr marL="171450" indent="-171450" fontAlgn="base">
              <a:lnSpc>
                <a:spcPct val="200000"/>
              </a:lnSpc>
              <a:buClr>
                <a:schemeClr val="tx2"/>
              </a:buClr>
              <a:buFont typeface="Arial" pitchFamily="34" charset="0"/>
              <a:buChar char="•"/>
            </a:pPr>
            <a:r>
              <a:rPr lang="en-US" dirty="0" smtClean="0">
                <a:latin typeface="+mj-lt"/>
              </a:rPr>
              <a:t>Verifying uploaded artifacts</a:t>
            </a:r>
          </a:p>
          <a:p>
            <a:pPr marL="171450" indent="-171450" fontAlgn="base">
              <a:lnSpc>
                <a:spcPct val="200000"/>
              </a:lnSpc>
              <a:buClr>
                <a:schemeClr val="tx2"/>
              </a:buClr>
              <a:buFont typeface="Arial" pitchFamily="34" charset="0"/>
              <a:buChar char="•"/>
            </a:pPr>
            <a:r>
              <a:rPr lang="en-US" dirty="0" smtClean="0">
                <a:latin typeface="+mj-lt"/>
              </a:rPr>
              <a:t>Locking</a:t>
            </a:r>
          </a:p>
          <a:p>
            <a:pPr marL="171450" indent="-171450" fontAlgn="base">
              <a:lnSpc>
                <a:spcPct val="200000"/>
              </a:lnSpc>
              <a:buClr>
                <a:schemeClr val="tx2"/>
              </a:buClr>
              <a:buFont typeface="Arial" pitchFamily="34" charset="0"/>
              <a:buChar char="•"/>
            </a:pPr>
            <a:r>
              <a:rPr lang="en-US" dirty="0" smtClean="0">
                <a:latin typeface="+mj-lt"/>
              </a:rPr>
              <a:t>Clean-up bad remote repo references</a:t>
            </a:r>
          </a:p>
          <a:p>
            <a:pPr marL="171450" indent="-171450" fontAlgn="base">
              <a:lnSpc>
                <a:spcPct val="200000"/>
              </a:lnSpc>
              <a:buClr>
                <a:schemeClr val="tx2"/>
              </a:buClr>
              <a:buFont typeface="Arial" pitchFamily="34" charset="0"/>
              <a:buChar char="•"/>
            </a:pPr>
            <a:r>
              <a:rPr lang="en-US" dirty="0" smtClean="0">
                <a:latin typeface="+mj-lt"/>
              </a:rPr>
              <a:t>Built-in metadata</a:t>
            </a:r>
          </a:p>
        </p:txBody>
      </p:sp>
    </p:spTree>
    <p:extLst>
      <p:ext uri="{BB962C8B-B14F-4D97-AF65-F5344CB8AC3E}">
        <p14:creationId xmlns:p14="http://schemas.microsoft.com/office/powerpoint/2010/main" val="3017908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0442" y="1164177"/>
            <a:ext cx="7122695"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Checksum based storage</a:t>
            </a:r>
          </a:p>
        </p:txBody>
      </p:sp>
      <p:sp>
        <p:nvSpPr>
          <p:cNvPr id="5" name="TextBox 4"/>
          <p:cNvSpPr txBox="1"/>
          <p:nvPr/>
        </p:nvSpPr>
        <p:spPr>
          <a:xfrm>
            <a:off x="930442" y="1732547"/>
            <a:ext cx="7283116" cy="37394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150000"/>
              </a:lnSpc>
              <a:buClr>
                <a:schemeClr val="tx2"/>
              </a:buClr>
              <a:buFont typeface="Arial" pitchFamily="34" charset="0"/>
              <a:buChar char="•"/>
            </a:pPr>
            <a:r>
              <a:rPr lang="en-US" dirty="0" smtClean="0">
                <a:latin typeface="+mj-lt"/>
              </a:rPr>
              <a:t>Many identical artifacts are produced and stored numerous times in the repositories</a:t>
            </a:r>
          </a:p>
          <a:p>
            <a:pPr marL="685800" lvl="1" indent="-228600">
              <a:lnSpc>
                <a:spcPct val="150000"/>
              </a:lnSpc>
              <a:buClr>
                <a:schemeClr val="tx2"/>
              </a:buClr>
              <a:buFont typeface="+mj-lt"/>
              <a:buAutoNum type="alphaLcPeriod"/>
            </a:pPr>
            <a:r>
              <a:rPr lang="en-US" dirty="0" smtClean="0">
                <a:latin typeface="+mj-lt"/>
              </a:rPr>
              <a:t>Unique snapshots that are exactly the same between subsequent builds</a:t>
            </a:r>
          </a:p>
          <a:p>
            <a:pPr marL="685800" lvl="1" indent="-228600">
              <a:lnSpc>
                <a:spcPct val="150000"/>
              </a:lnSpc>
              <a:buClr>
                <a:schemeClr val="tx2"/>
              </a:buClr>
              <a:buFont typeface="+mj-lt"/>
              <a:buAutoNum type="alphaLcPeriod"/>
            </a:pPr>
            <a:r>
              <a:rPr lang="en-US" dirty="0" smtClean="0">
                <a:latin typeface="+mj-lt"/>
              </a:rPr>
              <a:t>Other artifacts that are copied</a:t>
            </a:r>
          </a:p>
          <a:p>
            <a:pPr marL="1143000" lvl="2" indent="-228600">
              <a:lnSpc>
                <a:spcPct val="150000"/>
              </a:lnSpc>
              <a:buClr>
                <a:schemeClr val="tx2"/>
              </a:buClr>
              <a:buFont typeface="Wingdings" pitchFamily="2" charset="2"/>
              <a:buChar char="Ø"/>
            </a:pPr>
            <a:r>
              <a:rPr lang="en-US" dirty="0" smtClean="0">
                <a:latin typeface="+mj-lt"/>
              </a:rPr>
              <a:t>Mainly needed for natural security control</a:t>
            </a:r>
          </a:p>
          <a:p>
            <a:pPr marL="285750" indent="-285750" fontAlgn="base">
              <a:lnSpc>
                <a:spcPct val="150000"/>
              </a:lnSpc>
              <a:buClr>
                <a:schemeClr val="tx2"/>
              </a:buClr>
              <a:buFont typeface="Arial" pitchFamily="34" charset="0"/>
              <a:buChar char="•"/>
            </a:pPr>
            <a:r>
              <a:rPr lang="en-US" dirty="0" smtClean="0">
                <a:latin typeface="+mj-lt"/>
              </a:rPr>
              <a:t>Artifactory uses a Checksum based storage</a:t>
            </a:r>
          </a:p>
          <a:p>
            <a:pPr marL="285750" indent="-285750" fontAlgn="base">
              <a:lnSpc>
                <a:spcPct val="150000"/>
              </a:lnSpc>
              <a:buClr>
                <a:schemeClr val="tx2"/>
              </a:buClr>
              <a:buFont typeface="Arial" pitchFamily="34" charset="0"/>
              <a:buChar char="•"/>
            </a:pPr>
            <a:r>
              <a:rPr lang="en-US" dirty="0" smtClean="0">
                <a:latin typeface="+mj-lt"/>
              </a:rPr>
              <a:t>Identical artifacts are stored on the server exactly once</a:t>
            </a:r>
          </a:p>
          <a:p>
            <a:pPr marL="285750" indent="-285750" fontAlgn="base">
              <a:lnSpc>
                <a:spcPct val="150000"/>
              </a:lnSpc>
              <a:buClr>
                <a:schemeClr val="tx2"/>
              </a:buClr>
              <a:buFont typeface="Arial" pitchFamily="34" charset="0"/>
              <a:buChar char="•"/>
            </a:pPr>
            <a:r>
              <a:rPr lang="en-US" dirty="0" smtClean="0">
                <a:latin typeface="+mj-lt"/>
              </a:rPr>
              <a:t>Copy and move are very cheap</a:t>
            </a:r>
            <a:r>
              <a:rPr lang="en-US" sz="1200" dirty="0" smtClean="0">
                <a:latin typeface="+mj-lt"/>
              </a:rPr>
              <a:t> </a:t>
            </a:r>
          </a:p>
        </p:txBody>
      </p:sp>
    </p:spTree>
    <p:extLst>
      <p:ext uri="{BB962C8B-B14F-4D97-AF65-F5344CB8AC3E}">
        <p14:creationId xmlns:p14="http://schemas.microsoft.com/office/powerpoint/2010/main" val="4124031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62526" y="1876925"/>
            <a:ext cx="6336632" cy="443198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85750" indent="-285750" fontAlgn="base">
              <a:lnSpc>
                <a:spcPct val="200000"/>
              </a:lnSpc>
              <a:buClr>
                <a:schemeClr val="tx2"/>
              </a:buClr>
              <a:buFont typeface="Arial" pitchFamily="34" charset="0"/>
              <a:buChar char="•"/>
            </a:pPr>
            <a:r>
              <a:rPr lang="en-US" dirty="0" smtClean="0">
                <a:latin typeface="+mj-lt"/>
              </a:rPr>
              <a:t>New snapshot dependency available/POM updated with a new dependency version</a:t>
            </a:r>
          </a:p>
          <a:p>
            <a:pPr marL="171450" indent="-171450" fontAlgn="base">
              <a:lnSpc>
                <a:spcPct val="200000"/>
              </a:lnSpc>
              <a:buClr>
                <a:schemeClr val="tx2"/>
              </a:buClr>
              <a:buFont typeface="Arial" pitchFamily="34" charset="0"/>
              <a:buChar char="•"/>
            </a:pPr>
            <a:r>
              <a:rPr lang="en-US" dirty="0" smtClean="0">
                <a:latin typeface="+mj-lt"/>
              </a:rPr>
              <a:t>Dependency can be as big as hundreds of megs</a:t>
            </a:r>
          </a:p>
          <a:p>
            <a:pPr marL="228600" indent="-228600" fontAlgn="base">
              <a:lnSpc>
                <a:spcPct val="200000"/>
              </a:lnSpc>
              <a:buClr>
                <a:schemeClr val="tx2"/>
              </a:buClr>
              <a:buFont typeface="+mj-lt"/>
              <a:buAutoNum type="alphaLcPeriod"/>
            </a:pPr>
            <a:r>
              <a:rPr lang="en-US" dirty="0" smtClean="0">
                <a:latin typeface="+mj-lt"/>
              </a:rPr>
              <a:t>Assemblies</a:t>
            </a:r>
          </a:p>
          <a:p>
            <a:pPr marL="228600" indent="-228600" fontAlgn="base">
              <a:lnSpc>
                <a:spcPct val="200000"/>
              </a:lnSpc>
              <a:buClr>
                <a:schemeClr val="tx2"/>
              </a:buClr>
              <a:buFont typeface="Arial" pitchFamily="34" charset="0"/>
              <a:buChar char="•"/>
            </a:pPr>
            <a:r>
              <a:rPr lang="en-US" dirty="0" smtClean="0">
                <a:latin typeface="+mj-lt"/>
              </a:rPr>
              <a:t>All clients download at once</a:t>
            </a:r>
          </a:p>
          <a:p>
            <a:pPr marL="228600" indent="-228600" fontAlgn="base">
              <a:lnSpc>
                <a:spcPct val="200000"/>
              </a:lnSpc>
              <a:buClr>
                <a:schemeClr val="tx2"/>
              </a:buClr>
              <a:buFont typeface="Arial" pitchFamily="34" charset="0"/>
              <a:buChar char="•"/>
            </a:pPr>
            <a:r>
              <a:rPr lang="en-US" dirty="0" smtClean="0">
                <a:latin typeface="+mj-lt"/>
              </a:rPr>
              <a:t>Artifactory will identify this</a:t>
            </a:r>
          </a:p>
          <a:p>
            <a:pPr marL="228600" indent="-228600" fontAlgn="base">
              <a:lnSpc>
                <a:spcPct val="200000"/>
              </a:lnSpc>
              <a:buClr>
                <a:schemeClr val="tx2"/>
              </a:buClr>
              <a:buFont typeface="+mj-lt"/>
              <a:buAutoNum type="alphaLcPeriod"/>
            </a:pPr>
            <a:r>
              <a:rPr lang="en-US" dirty="0" smtClean="0">
                <a:latin typeface="+mj-lt"/>
              </a:rPr>
              <a:t>Queue all incoming requests</a:t>
            </a:r>
          </a:p>
          <a:p>
            <a:pPr marL="228600" indent="-228600" fontAlgn="base">
              <a:lnSpc>
                <a:spcPct val="200000"/>
              </a:lnSpc>
              <a:buClr>
                <a:schemeClr val="tx2"/>
              </a:buClr>
              <a:buFont typeface="+mj-lt"/>
              <a:buAutoNum type="alphaLcPeriod"/>
            </a:pPr>
            <a:r>
              <a:rPr lang="en-US" dirty="0" smtClean="0">
                <a:latin typeface="+mj-lt"/>
              </a:rPr>
              <a:t>Others will get the cached version</a:t>
            </a:r>
          </a:p>
        </p:txBody>
      </p:sp>
      <p:sp>
        <p:nvSpPr>
          <p:cNvPr id="6" name="TextBox 5"/>
          <p:cNvSpPr txBox="1"/>
          <p:nvPr/>
        </p:nvSpPr>
        <p:spPr>
          <a:xfrm>
            <a:off x="962526" y="1015151"/>
            <a:ext cx="5374106" cy="86177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Concurrent Downloads/request bursts</a:t>
            </a:r>
          </a:p>
        </p:txBody>
      </p:sp>
    </p:spTree>
    <p:extLst>
      <p:ext uri="{BB962C8B-B14F-4D97-AF65-F5344CB8AC3E}">
        <p14:creationId xmlns:p14="http://schemas.microsoft.com/office/powerpoint/2010/main" val="2621589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6695" y="1026695"/>
            <a:ext cx="5293894"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Checksum for uploaded artifacts</a:t>
            </a:r>
          </a:p>
        </p:txBody>
      </p:sp>
      <p:sp>
        <p:nvSpPr>
          <p:cNvPr id="5" name="TextBox 4"/>
          <p:cNvSpPr txBox="1"/>
          <p:nvPr/>
        </p:nvSpPr>
        <p:spPr>
          <a:xfrm>
            <a:off x="1026695" y="1588168"/>
            <a:ext cx="6898105" cy="433965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150000"/>
              </a:lnSpc>
              <a:buClr>
                <a:schemeClr val="tx2"/>
              </a:buClr>
              <a:buFont typeface="Arial" pitchFamily="34" charset="0"/>
              <a:buChar char="•"/>
            </a:pPr>
            <a:r>
              <a:rPr lang="en-US" dirty="0" smtClean="0">
                <a:latin typeface="+mj-lt"/>
              </a:rPr>
              <a:t>No way to verify uploaded artifacts</a:t>
            </a:r>
          </a:p>
          <a:p>
            <a:pPr marL="171450" indent="-171450" fontAlgn="base">
              <a:lnSpc>
                <a:spcPct val="150000"/>
              </a:lnSpc>
              <a:buClr>
                <a:schemeClr val="tx2"/>
              </a:buClr>
              <a:buFont typeface="Arial" pitchFamily="34" charset="0"/>
              <a:buChar char="•"/>
            </a:pPr>
            <a:r>
              <a:rPr lang="en-US" dirty="0" smtClean="0">
                <a:latin typeface="+mj-lt"/>
              </a:rPr>
              <a:t>Maven approach:</a:t>
            </a:r>
          </a:p>
          <a:p>
            <a:pPr marL="685800" lvl="1" indent="-228600">
              <a:lnSpc>
                <a:spcPct val="150000"/>
              </a:lnSpc>
              <a:buClr>
                <a:schemeClr val="tx2"/>
              </a:buClr>
              <a:buFont typeface="+mj-lt"/>
              <a:buAutoNum type="alphaLcPeriod"/>
            </a:pPr>
            <a:r>
              <a:rPr lang="en-US" dirty="0" smtClean="0">
                <a:latin typeface="+mj-lt"/>
              </a:rPr>
              <a:t>The repository is passive</a:t>
            </a:r>
          </a:p>
          <a:p>
            <a:pPr marL="685800" lvl="1" indent="-228600">
              <a:lnSpc>
                <a:spcPct val="150000"/>
              </a:lnSpc>
              <a:buClr>
                <a:schemeClr val="tx2"/>
              </a:buClr>
              <a:buFont typeface="+mj-lt"/>
              <a:buAutoNum type="alphaLcPeriod"/>
            </a:pPr>
            <a:r>
              <a:rPr lang="en-US" dirty="0" smtClean="0">
                <a:latin typeface="+mj-lt"/>
              </a:rPr>
              <a:t>All calculation done on client</a:t>
            </a:r>
          </a:p>
          <a:p>
            <a:pPr marL="685800" lvl="1" indent="-228600">
              <a:lnSpc>
                <a:spcPct val="150000"/>
              </a:lnSpc>
              <a:buClr>
                <a:schemeClr val="tx2"/>
              </a:buClr>
              <a:buFont typeface="+mj-lt"/>
              <a:buAutoNum type="alphaLcPeriod"/>
            </a:pPr>
            <a:r>
              <a:rPr lang="en-US" dirty="0" smtClean="0">
                <a:latin typeface="+mj-lt"/>
              </a:rPr>
              <a:t>Repository to accept and store client checksum</a:t>
            </a:r>
          </a:p>
          <a:p>
            <a:pPr marL="228600" indent="-228600" fontAlgn="base">
              <a:lnSpc>
                <a:spcPct val="150000"/>
              </a:lnSpc>
              <a:buClr>
                <a:schemeClr val="tx2"/>
              </a:buClr>
              <a:buFont typeface="Arial" pitchFamily="34" charset="0"/>
              <a:buChar char="•"/>
            </a:pPr>
            <a:r>
              <a:rPr lang="en-US" dirty="0" smtClean="0">
                <a:latin typeface="+mj-lt"/>
              </a:rPr>
              <a:t>Artifactory</a:t>
            </a:r>
          </a:p>
          <a:p>
            <a:pPr marL="685800" lvl="1" indent="-228600">
              <a:lnSpc>
                <a:spcPct val="150000"/>
              </a:lnSpc>
              <a:buClr>
                <a:schemeClr val="tx2"/>
              </a:buClr>
              <a:buFont typeface="+mj-lt"/>
              <a:buAutoNum type="alphaLcPeriod"/>
            </a:pPr>
            <a:r>
              <a:rPr lang="en-US" dirty="0" smtClean="0">
                <a:latin typeface="+mj-lt"/>
              </a:rPr>
              <a:t>Compare client checksum with the one calculated with the repository</a:t>
            </a:r>
          </a:p>
          <a:p>
            <a:pPr marL="685800" lvl="1" indent="-228600">
              <a:lnSpc>
                <a:spcPct val="150000"/>
              </a:lnSpc>
              <a:buClr>
                <a:schemeClr val="tx2"/>
              </a:buClr>
              <a:buFont typeface="+mj-lt"/>
              <a:buAutoNum type="alphaLcPeriod"/>
            </a:pPr>
            <a:r>
              <a:rPr lang="en-US" dirty="0" smtClean="0">
                <a:latin typeface="+mj-lt"/>
              </a:rPr>
              <a:t>If in conflict return 409 until a good checksum is found</a:t>
            </a:r>
          </a:p>
          <a:p>
            <a:pPr marL="685800" lvl="1" indent="-228600">
              <a:lnSpc>
                <a:spcPct val="150000"/>
              </a:lnSpc>
              <a:buClr>
                <a:schemeClr val="tx2"/>
              </a:buClr>
              <a:buFont typeface="+mj-lt"/>
              <a:buAutoNum type="alphaLcPeriod"/>
            </a:pPr>
            <a:r>
              <a:rPr lang="en-US" dirty="0" smtClean="0">
                <a:latin typeface="+mj-lt"/>
              </a:rPr>
              <a:t>This behavior is configurable</a:t>
            </a:r>
          </a:p>
          <a:p>
            <a:pPr marL="228600" indent="-228600" fontAlgn="base">
              <a:buClr>
                <a:schemeClr val="tx2"/>
              </a:buClr>
              <a:buFont typeface="Arial" pitchFamily="34" charset="0"/>
              <a:buChar char="•"/>
            </a:pPr>
            <a:endParaRPr lang="en-US" sz="1200" dirty="0" smtClean="0">
              <a:latin typeface="+mj-lt"/>
            </a:endParaRPr>
          </a:p>
        </p:txBody>
      </p:sp>
    </p:spTree>
    <p:extLst>
      <p:ext uri="{BB962C8B-B14F-4D97-AF65-F5344CB8AC3E}">
        <p14:creationId xmlns:p14="http://schemas.microsoft.com/office/powerpoint/2010/main" val="328684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895" y="1151112"/>
            <a:ext cx="5887453"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POM Cleanup</a:t>
            </a:r>
          </a:p>
        </p:txBody>
      </p:sp>
      <p:sp>
        <p:nvSpPr>
          <p:cNvPr id="7" name="TextBox 6"/>
          <p:cNvSpPr txBox="1"/>
          <p:nvPr/>
        </p:nvSpPr>
        <p:spPr>
          <a:xfrm>
            <a:off x="721895" y="1732547"/>
            <a:ext cx="7042484" cy="406265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200000"/>
              </a:lnSpc>
              <a:buClr>
                <a:schemeClr val="tx2"/>
              </a:buClr>
              <a:buFont typeface="Arial" pitchFamily="34" charset="0"/>
              <a:buChar char="•"/>
            </a:pPr>
            <a:r>
              <a:rPr lang="en-US" dirty="0" smtClean="0">
                <a:latin typeface="+mj-lt"/>
              </a:rPr>
              <a:t>Many common third party POMs contains remote repository references making controlled resolution a nightmare</a:t>
            </a:r>
          </a:p>
          <a:p>
            <a:pPr marL="171450" indent="-171450" fontAlgn="base">
              <a:lnSpc>
                <a:spcPct val="200000"/>
              </a:lnSpc>
              <a:buClr>
                <a:schemeClr val="tx2"/>
              </a:buClr>
              <a:buFont typeface="Arial" pitchFamily="34" charset="0"/>
              <a:buChar char="•"/>
            </a:pPr>
            <a:r>
              <a:rPr lang="en-US" dirty="0" smtClean="0">
                <a:latin typeface="+mj-lt"/>
              </a:rPr>
              <a:t>Global mirroring is not a solution</a:t>
            </a:r>
          </a:p>
          <a:p>
            <a:pPr marL="685800" lvl="1" indent="-228600">
              <a:lnSpc>
                <a:spcPct val="200000"/>
              </a:lnSpc>
              <a:buClr>
                <a:schemeClr val="tx2"/>
              </a:buClr>
              <a:buFont typeface="+mj-lt"/>
              <a:buAutoNum type="alphaLcPeriod"/>
            </a:pPr>
            <a:r>
              <a:rPr lang="en-US" dirty="0" smtClean="0">
                <a:latin typeface="+mj-lt"/>
              </a:rPr>
              <a:t>Forces a unified repository for releases/snapshots/plugins</a:t>
            </a:r>
          </a:p>
          <a:p>
            <a:pPr marL="228600" indent="-228600" fontAlgn="base">
              <a:lnSpc>
                <a:spcPct val="200000"/>
              </a:lnSpc>
              <a:buClr>
                <a:schemeClr val="tx2"/>
              </a:buClr>
              <a:buFont typeface="Arial" pitchFamily="34" charset="0"/>
              <a:buChar char="•"/>
            </a:pPr>
            <a:r>
              <a:rPr lang="en-US" dirty="0" smtClean="0">
                <a:latin typeface="+mj-lt"/>
              </a:rPr>
              <a:t>Artifactory can façade POMs through a virtual Repository</a:t>
            </a:r>
          </a:p>
          <a:p>
            <a:pPr marL="685800" lvl="1" indent="-228600">
              <a:lnSpc>
                <a:spcPct val="200000"/>
              </a:lnSpc>
              <a:buClr>
                <a:schemeClr val="tx2"/>
              </a:buClr>
              <a:buFont typeface="+mj-lt"/>
              <a:buAutoNum type="alphaLcPeriod"/>
            </a:pPr>
            <a:r>
              <a:rPr lang="en-US" dirty="0" smtClean="0">
                <a:latin typeface="+mj-lt"/>
              </a:rPr>
              <a:t>Can configure a remote repo referenced to be removed</a:t>
            </a:r>
          </a:p>
          <a:p>
            <a:pPr marL="685800" lvl="1" indent="-228600">
              <a:lnSpc>
                <a:spcPct val="200000"/>
              </a:lnSpc>
              <a:buClr>
                <a:schemeClr val="tx2"/>
              </a:buClr>
              <a:buFont typeface="+mj-lt"/>
              <a:buAutoNum type="alphaLcPeriod"/>
            </a:pPr>
            <a:r>
              <a:rPr lang="en-US" dirty="0" smtClean="0">
                <a:latin typeface="+mj-lt"/>
              </a:rPr>
              <a:t>Original POM is intact</a:t>
            </a:r>
          </a:p>
          <a:p>
            <a:pPr marL="228600" indent="-228600" fontAlgn="base">
              <a:buClr>
                <a:schemeClr val="tx2"/>
              </a:buClr>
              <a:buFont typeface="+mj-lt"/>
              <a:buAutoNum type="alphaLcPeriod"/>
            </a:pPr>
            <a:endParaRPr lang="en-US" sz="1200" dirty="0" smtClean="0">
              <a:latin typeface="+mj-lt"/>
            </a:endParaRPr>
          </a:p>
        </p:txBody>
      </p:sp>
    </p:spTree>
    <p:extLst>
      <p:ext uri="{BB962C8B-B14F-4D97-AF65-F5344CB8AC3E}">
        <p14:creationId xmlns:p14="http://schemas.microsoft.com/office/powerpoint/2010/main" val="39009273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0021" y="1074821"/>
            <a:ext cx="7154779"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Smart staging and promotion</a:t>
            </a:r>
          </a:p>
        </p:txBody>
      </p:sp>
      <p:sp>
        <p:nvSpPr>
          <p:cNvPr id="5" name="TextBox 4"/>
          <p:cNvSpPr txBox="1"/>
          <p:nvPr/>
        </p:nvSpPr>
        <p:spPr>
          <a:xfrm>
            <a:off x="770021" y="1748589"/>
            <a:ext cx="7347284" cy="33239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200000"/>
              </a:lnSpc>
              <a:buClr>
                <a:schemeClr val="tx2"/>
              </a:buClr>
              <a:buFont typeface="Arial" pitchFamily="34" charset="0"/>
              <a:buChar char="•"/>
            </a:pPr>
            <a:r>
              <a:rPr lang="en-US" dirty="0" smtClean="0">
                <a:latin typeface="+mj-lt"/>
              </a:rPr>
              <a:t>Repository has two main roles:</a:t>
            </a:r>
          </a:p>
          <a:p>
            <a:pPr marL="685800" lvl="1" indent="-228600">
              <a:lnSpc>
                <a:spcPct val="200000"/>
              </a:lnSpc>
              <a:buClr>
                <a:schemeClr val="tx2"/>
              </a:buClr>
              <a:buFont typeface="+mj-lt"/>
              <a:buAutoNum type="alphaLcPeriod"/>
            </a:pPr>
            <a:r>
              <a:rPr lang="en-US" dirty="0" smtClean="0">
                <a:latin typeface="+mj-lt"/>
              </a:rPr>
              <a:t>Proxy remote artifacts</a:t>
            </a:r>
          </a:p>
          <a:p>
            <a:pPr marL="685800" lvl="1" indent="-228600">
              <a:lnSpc>
                <a:spcPct val="200000"/>
              </a:lnSpc>
              <a:buClr>
                <a:schemeClr val="tx2"/>
              </a:buClr>
              <a:buFont typeface="+mj-lt"/>
              <a:buAutoNum type="alphaLcPeriod"/>
            </a:pPr>
            <a:r>
              <a:rPr lang="en-US" dirty="0" smtClean="0">
                <a:latin typeface="+mj-lt"/>
              </a:rPr>
              <a:t>Host deployed artifacts</a:t>
            </a:r>
          </a:p>
          <a:p>
            <a:pPr marL="1143000" lvl="2" indent="-228600">
              <a:lnSpc>
                <a:spcPct val="200000"/>
              </a:lnSpc>
              <a:buClr>
                <a:schemeClr val="tx2"/>
              </a:buClr>
              <a:buFont typeface="Wingdings" pitchFamily="2" charset="2"/>
              <a:buChar char="Ø"/>
            </a:pPr>
            <a:r>
              <a:rPr lang="en-US" dirty="0" smtClean="0">
                <a:latin typeface="+mj-lt"/>
              </a:rPr>
              <a:t>Artifact should come from CI server</a:t>
            </a:r>
          </a:p>
          <a:p>
            <a:pPr marL="285750" indent="-285750" fontAlgn="base">
              <a:lnSpc>
                <a:spcPct val="200000"/>
              </a:lnSpc>
              <a:buClr>
                <a:schemeClr val="tx2"/>
              </a:buClr>
              <a:buFont typeface="Arial" pitchFamily="34" charset="0"/>
              <a:buChar char="•"/>
            </a:pPr>
            <a:r>
              <a:rPr lang="en-US" dirty="0" smtClean="0">
                <a:latin typeface="+mj-lt"/>
              </a:rPr>
              <a:t>Promotion of artifacts start with build</a:t>
            </a:r>
          </a:p>
          <a:p>
            <a:pPr marL="171450" indent="-171450" fontAlgn="base">
              <a:lnSpc>
                <a:spcPct val="200000"/>
              </a:lnSpc>
              <a:buClr>
                <a:schemeClr val="tx2"/>
              </a:buClr>
              <a:buFont typeface="Arial" pitchFamily="34" charset="0"/>
              <a:buChar char="•"/>
            </a:pPr>
            <a:r>
              <a:rPr lang="en-US" dirty="0" smtClean="0">
                <a:latin typeface="+mj-lt"/>
              </a:rPr>
              <a:t>The binaries repository and the CI server are always interconnected</a:t>
            </a:r>
          </a:p>
        </p:txBody>
      </p:sp>
    </p:spTree>
    <p:extLst>
      <p:ext uri="{BB962C8B-B14F-4D97-AF65-F5344CB8AC3E}">
        <p14:creationId xmlns:p14="http://schemas.microsoft.com/office/powerpoint/2010/main" val="2781345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2" y="0"/>
            <a:ext cx="2270125" cy="8255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object 2"/>
          <p:cNvSpPr/>
          <p:nvPr/>
        </p:nvSpPr>
        <p:spPr>
          <a:xfrm>
            <a:off x="0" y="0"/>
            <a:ext cx="9144000" cy="685799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459" y="0"/>
            <a:ext cx="2270125" cy="825500"/>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0" y="0"/>
            <a:ext cx="4981575" cy="6858000"/>
          </a:xfrm>
          <a:custGeom>
            <a:avLst/>
            <a:gdLst/>
            <a:ahLst/>
            <a:cxnLst/>
            <a:rect l="l" t="t" r="r" b="b"/>
            <a:pathLst>
              <a:path w="4981575" h="6858000">
                <a:moveTo>
                  <a:pt x="0" y="6858000"/>
                </a:moveTo>
                <a:lnTo>
                  <a:pt x="4981448" y="6858000"/>
                </a:lnTo>
                <a:lnTo>
                  <a:pt x="4981448" y="0"/>
                </a:lnTo>
                <a:lnTo>
                  <a:pt x="0" y="0"/>
                </a:lnTo>
                <a:lnTo>
                  <a:pt x="0" y="6858000"/>
                </a:lnTo>
                <a:close/>
              </a:path>
            </a:pathLst>
          </a:custGeom>
          <a:solidFill>
            <a:srgbClr val="000000">
              <a:alpha val="79998"/>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a:spLocks noGrp="1"/>
          </p:cNvSpPr>
          <p:nvPr>
            <p:ph type="title"/>
          </p:nvPr>
        </p:nvSpPr>
        <p:spPr>
          <a:xfrm>
            <a:off x="289473" y="480061"/>
            <a:ext cx="3855085" cy="345440"/>
          </a:xfrm>
          <a:prstGeom prst="rect">
            <a:avLst/>
          </a:prstGeom>
        </p:spPr>
        <p:txBody>
          <a:bodyPr vert="horz" wrap="square" lIns="0" tIns="0" rIns="0" bIns="0" rtlCol="0">
            <a:spAutoFit/>
          </a:bodyPr>
          <a:lstStyle/>
          <a:p>
            <a:pPr marL="12700">
              <a:lnSpc>
                <a:spcPct val="100000"/>
              </a:lnSpc>
            </a:pPr>
            <a:r>
              <a:rPr sz="2200" spc="-40" dirty="0">
                <a:solidFill>
                  <a:srgbClr val="FFFF00"/>
                </a:solidFill>
              </a:rPr>
              <a:t>TABLE </a:t>
            </a:r>
            <a:r>
              <a:rPr sz="2200" spc="-5" dirty="0">
                <a:solidFill>
                  <a:srgbClr val="FFFF00"/>
                </a:solidFill>
              </a:rPr>
              <a:t>OF </a:t>
            </a:r>
            <a:r>
              <a:rPr sz="2200" spc="-5" dirty="0" smtClean="0">
                <a:solidFill>
                  <a:srgbClr val="FFFF00"/>
                </a:solidFill>
              </a:rPr>
              <a:t>CONTENT</a:t>
            </a:r>
            <a:endParaRPr sz="2200" dirty="0"/>
          </a:p>
        </p:txBody>
      </p:sp>
      <p:sp>
        <p:nvSpPr>
          <p:cNvPr id="6" name="object 6"/>
          <p:cNvSpPr txBox="1"/>
          <p:nvPr/>
        </p:nvSpPr>
        <p:spPr>
          <a:xfrm>
            <a:off x="289473" y="1165134"/>
            <a:ext cx="4282527" cy="3980577"/>
          </a:xfrm>
          <a:prstGeom prst="rect">
            <a:avLst/>
          </a:prstGeom>
        </p:spPr>
        <p:txBody>
          <a:bodyPr vert="horz" wrap="square" lIns="0" tIns="0" rIns="0" bIns="0" rtlCol="0">
            <a:spAutoFit/>
          </a:bodyPr>
          <a:lstStyle/>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What is Repository Manager </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What is </a:t>
            </a:r>
            <a:r>
              <a:rPr lang="en-US" sz="1600" spc="-10" dirty="0" err="1">
                <a:solidFill>
                  <a:srgbClr val="FFFFFF"/>
                </a:solidFill>
                <a:latin typeface="Arial"/>
                <a:cs typeface="Arial"/>
              </a:rPr>
              <a:t>Artifactory</a:t>
            </a:r>
            <a:endParaRPr lang="en-US" sz="1600" spc="-10" dirty="0">
              <a:solidFill>
                <a:srgbClr val="FFFFFF"/>
              </a:solidFill>
              <a:latin typeface="Arial"/>
              <a:cs typeface="Arial"/>
            </a:endParaRP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Types of repositories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 </a:t>
            </a:r>
            <a:r>
              <a:rPr lang="en-US" sz="1600" spc="-10" dirty="0" err="1">
                <a:solidFill>
                  <a:srgbClr val="FFFFFF"/>
                </a:solidFill>
                <a:latin typeface="Arial"/>
                <a:cs typeface="Arial"/>
              </a:rPr>
              <a:t>Artifactory</a:t>
            </a:r>
            <a:r>
              <a:rPr lang="en-US" sz="1600" spc="-10" dirty="0">
                <a:solidFill>
                  <a:srgbClr val="FFFFFF"/>
                </a:solidFill>
                <a:latin typeface="Arial"/>
                <a:cs typeface="Arial"/>
              </a:rPr>
              <a:t> and Hudson/Jenkins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Advanced Repository features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Bamboo task configuration for </a:t>
            </a:r>
            <a:r>
              <a:rPr lang="en-US" sz="1600" spc="-10" dirty="0" err="1">
                <a:solidFill>
                  <a:srgbClr val="FFFFFF"/>
                </a:solidFill>
                <a:latin typeface="Arial"/>
                <a:cs typeface="Arial"/>
              </a:rPr>
              <a:t>Artifactory</a:t>
            </a:r>
            <a:endParaRPr lang="en-US" sz="1600" spc="-10" dirty="0">
              <a:solidFill>
                <a:srgbClr val="FFFFFF"/>
              </a:solidFill>
              <a:latin typeface="Arial"/>
              <a:cs typeface="Arial"/>
            </a:endParaRPr>
          </a:p>
          <a:p>
            <a:pPr marL="355600" indent="-342900" fontAlgn="auto">
              <a:spcBef>
                <a:spcPts val="800"/>
              </a:spcBef>
              <a:spcAft>
                <a:spcPts val="0"/>
              </a:spcAft>
              <a:buFontTx/>
              <a:buAutoNum type="arabicPeriod"/>
              <a:tabLst>
                <a:tab pos="354965" algn="l"/>
                <a:tab pos="355600" algn="l"/>
              </a:tabLst>
            </a:pPr>
            <a:r>
              <a:rPr lang="en-US" sz="1600" spc="-10" dirty="0" err="1">
                <a:solidFill>
                  <a:srgbClr val="FFFFFF"/>
                </a:solidFill>
                <a:latin typeface="Arial"/>
                <a:cs typeface="Arial"/>
              </a:rPr>
              <a:t>Artifactory</a:t>
            </a:r>
            <a:r>
              <a:rPr lang="en-US" sz="1600" spc="-10" dirty="0">
                <a:solidFill>
                  <a:srgbClr val="FFFFFF"/>
                </a:solidFill>
                <a:latin typeface="Arial"/>
                <a:cs typeface="Arial"/>
              </a:rPr>
              <a:t> repository browser for artifacts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Build browser</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History for Builds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File upload into </a:t>
            </a:r>
            <a:r>
              <a:rPr lang="en-US" sz="1600" spc="-10" dirty="0" err="1">
                <a:solidFill>
                  <a:srgbClr val="FFFFFF"/>
                </a:solidFill>
                <a:latin typeface="Arial"/>
                <a:cs typeface="Arial"/>
              </a:rPr>
              <a:t>Artifactory</a:t>
            </a:r>
            <a:r>
              <a:rPr lang="en-US" sz="1600" spc="-10" dirty="0">
                <a:solidFill>
                  <a:srgbClr val="FFFFFF"/>
                </a:solidFill>
                <a:latin typeface="Arial"/>
                <a:cs typeface="Arial"/>
              </a:rPr>
              <a:t>-Single and Bulk deploy</a:t>
            </a:r>
          </a:p>
          <a:p>
            <a:pPr marL="355600" marR="0" lvl="0" indent="-342900" algn="l" defTabSz="914400" rtl="0" eaLnBrk="1" fontAlgn="auto" latinLnBrk="0" hangingPunct="1">
              <a:lnSpc>
                <a:spcPct val="100000"/>
              </a:lnSpc>
              <a:spcBef>
                <a:spcPts val="800"/>
              </a:spcBef>
              <a:spcAft>
                <a:spcPts val="0"/>
              </a:spcAft>
              <a:buClrTx/>
              <a:buSzTx/>
              <a:buFontTx/>
              <a:buAutoNum type="arabicPeriod"/>
              <a:tabLst>
                <a:tab pos="354965" algn="l"/>
                <a:tab pos="355600" algn="l"/>
              </a:tabLst>
              <a:defRPr/>
            </a:pPr>
            <a:endParaRPr kumimoji="0" sz="1600" b="0" i="0" u="none" strike="noStrike" kern="1200" cap="none" spc="0" normalizeH="0" baseline="0" noProof="0" dirty="0">
              <a:ln>
                <a:noFill/>
              </a:ln>
              <a:solidFill>
                <a:prstClr val="black"/>
              </a:solidFill>
              <a:effectLst/>
              <a:uLnTx/>
              <a:uFillTx/>
              <a:latin typeface="Arial"/>
              <a:cs typeface="Arial"/>
            </a:endParaRPr>
          </a:p>
        </p:txBody>
      </p:sp>
    </p:spTree>
    <p:extLst>
      <p:ext uri="{BB962C8B-B14F-4D97-AF65-F5344CB8AC3E}">
        <p14:creationId xmlns:p14="http://schemas.microsoft.com/office/powerpoint/2010/main" val="1875441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0442" y="1796716"/>
            <a:ext cx="7668126"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endParaRPr lang="en-US" sz="1200" dirty="0" smtClean="0">
              <a:latin typeface="+mj-lt"/>
            </a:endParaRPr>
          </a:p>
        </p:txBody>
      </p:sp>
      <p:sp>
        <p:nvSpPr>
          <p:cNvPr id="5" name="TextBox 4"/>
          <p:cNvSpPr txBox="1"/>
          <p:nvPr/>
        </p:nvSpPr>
        <p:spPr>
          <a:xfrm>
            <a:off x="1010652" y="1179945"/>
            <a:ext cx="7507705" cy="67710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dirty="0" smtClean="0">
                <a:latin typeface="+mj-lt"/>
              </a:rPr>
              <a:t>Artifacts can also be uploaded into Artifactory Using Continuous </a:t>
            </a:r>
            <a:r>
              <a:rPr lang="en-US" sz="1600" dirty="0" err="1" smtClean="0">
                <a:latin typeface="+mj-lt"/>
              </a:rPr>
              <a:t>Intgration</a:t>
            </a:r>
            <a:r>
              <a:rPr lang="en-US" sz="1600" dirty="0" smtClean="0">
                <a:latin typeface="+mj-lt"/>
              </a:rPr>
              <a:t> tool(Bamboo) as show below</a:t>
            </a:r>
            <a:r>
              <a:rPr lang="en-US" sz="1200" dirty="0" smtClean="0">
                <a:latin typeface="+mj-lt"/>
              </a:rPr>
              <a:t>:</a:t>
            </a:r>
          </a:p>
          <a:p>
            <a:pPr fontAlgn="base">
              <a:buClr>
                <a:schemeClr val="tx2"/>
              </a:buClr>
            </a:pPr>
            <a:endParaRPr lang="en-US" sz="1200" dirty="0" smtClean="0">
              <a:latin typeface="+mj-lt"/>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442" y="1965340"/>
            <a:ext cx="6010275" cy="4459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081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331495"/>
            <a:ext cx="6991350" cy="3994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4189" y="5678905"/>
            <a:ext cx="7764379"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Above configuration is for the Continuous Integration tool called Bamboo</a:t>
            </a:r>
          </a:p>
        </p:txBody>
      </p:sp>
    </p:spTree>
    <p:extLst>
      <p:ext uri="{BB962C8B-B14F-4D97-AF65-F5344CB8AC3E}">
        <p14:creationId xmlns:p14="http://schemas.microsoft.com/office/powerpoint/2010/main" val="784989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6063" y="1395663"/>
            <a:ext cx="7764379"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Once It is configured with the CI tool, we will be able to see the artifacts in Artifactory as shown below:</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10" y="1676945"/>
            <a:ext cx="7860632" cy="509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2077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1263" y="1524000"/>
            <a:ext cx="8454190"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We can also see which build traceability as shown below:</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48" y="1903882"/>
            <a:ext cx="8406063" cy="494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982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91" y="1201653"/>
            <a:ext cx="8742947" cy="553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12630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5432" y="1363579"/>
            <a:ext cx="8598568"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We can also upload artifacts into artifactory manually.</a:t>
            </a:r>
          </a:p>
          <a:p>
            <a:pPr fontAlgn="base">
              <a:buClr>
                <a:schemeClr val="tx2"/>
              </a:buClr>
            </a:pPr>
            <a:r>
              <a:rPr lang="en-US" dirty="0" smtClean="0">
                <a:latin typeface="+mj-lt"/>
              </a:rPr>
              <a:t>We can upload single artifact </a:t>
            </a:r>
            <a:r>
              <a:rPr lang="en-US" smtClean="0">
                <a:latin typeface="+mj-lt"/>
              </a:rPr>
              <a:t>or bulk </a:t>
            </a:r>
            <a:r>
              <a:rPr lang="en-US" dirty="0" smtClean="0">
                <a:latin typeface="+mj-lt"/>
              </a:rPr>
              <a:t>upload them.</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63" y="2273969"/>
            <a:ext cx="864669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304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30" y="1383883"/>
            <a:ext cx="8662737"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2007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274" y="1744329"/>
            <a:ext cx="7507705"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1263" y="2326105"/>
            <a:ext cx="8454190"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Hence, the artifact gets uploaded.</a:t>
            </a:r>
          </a:p>
          <a:p>
            <a:pPr fontAlgn="base">
              <a:buClr>
                <a:schemeClr val="tx2"/>
              </a:buClr>
            </a:pPr>
            <a:r>
              <a:rPr lang="en-US" dirty="0" smtClean="0">
                <a:latin typeface="+mj-lt"/>
              </a:rPr>
              <a:t>Bulk upload can be done manually as shown below:</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99" y="3233030"/>
            <a:ext cx="8821654"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2000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366838" y="1527175"/>
            <a:ext cx="6729412" cy="492125"/>
          </a:xfrm>
        </p:spPr>
        <p:txBody>
          <a:bodyPr/>
          <a:lstStyle/>
          <a:p>
            <a:r>
              <a:rPr dirty="0" smtClean="0">
                <a:solidFill>
                  <a:schemeClr val="accent6">
                    <a:lumMod val="50000"/>
                  </a:schemeClr>
                </a:solidFill>
                <a:latin typeface="+mn-lt"/>
                <a:cs typeface="Arial" charset="0"/>
              </a:rPr>
              <a:t>Thank you</a:t>
            </a:r>
          </a:p>
        </p:txBody>
      </p:sp>
      <p:sp>
        <p:nvSpPr>
          <p:cNvPr id="3" name="Text Placeholder 2"/>
          <p:cNvSpPr>
            <a:spLocks noGrp="1"/>
          </p:cNvSpPr>
          <p:nvPr>
            <p:ph type="body" sz="quarter" idx="14"/>
          </p:nvPr>
        </p:nvSpPr>
        <p:spPr>
          <a:xfrm>
            <a:off x="1366839" y="2140171"/>
            <a:ext cx="6734627" cy="276999"/>
          </a:xfrm>
        </p:spPr>
        <p:txBody>
          <a:bodyPr/>
          <a:lstStyle/>
          <a:p>
            <a:r>
              <a:rPr lang="en-US" dirty="0">
                <a:solidFill>
                  <a:srgbClr val="C00000"/>
                </a:solidFill>
                <a:latin typeface="+mn-lt"/>
              </a:rPr>
              <a:t>Visit us at </a:t>
            </a:r>
            <a:r>
              <a:rPr lang="en-US" dirty="0" smtClean="0">
                <a:solidFill>
                  <a:srgbClr val="C00000"/>
                </a:solidFill>
                <a:latin typeface="+mn-lt"/>
              </a:rPr>
              <a:t>www.techmahindra.com</a:t>
            </a:r>
            <a:endParaRPr lang="en-US" dirty="0">
              <a:solidFill>
                <a:srgbClr val="C00000"/>
              </a:solidFill>
              <a:latin typeface="+mn-lt"/>
            </a:endParaRPr>
          </a:p>
        </p:txBody>
      </p:sp>
    </p:spTree>
    <p:extLst>
      <p:ext uri="{BB962C8B-B14F-4D97-AF65-F5344CB8AC3E}">
        <p14:creationId xmlns:p14="http://schemas.microsoft.com/office/powerpoint/2010/main" val="178870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2737" y="1363579"/>
            <a:ext cx="6962274"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What is Repository Manager?</a:t>
            </a:r>
          </a:p>
        </p:txBody>
      </p:sp>
      <p:sp>
        <p:nvSpPr>
          <p:cNvPr id="5" name="TextBox 4"/>
          <p:cNvSpPr txBox="1"/>
          <p:nvPr/>
        </p:nvSpPr>
        <p:spPr>
          <a:xfrm>
            <a:off x="850232" y="2117558"/>
            <a:ext cx="7459579" cy="207749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150000"/>
              </a:lnSpc>
              <a:buClr>
                <a:schemeClr val="tx2"/>
              </a:buClr>
              <a:buFont typeface="Arial" pitchFamily="34" charset="0"/>
              <a:buChar char="•"/>
            </a:pPr>
            <a:r>
              <a:rPr lang="en-US" dirty="0" smtClean="0">
                <a:latin typeface="+mj-lt"/>
              </a:rPr>
              <a:t>Artifacts storage and proxy</a:t>
            </a:r>
            <a:endParaRPr lang="en-US" dirty="0">
              <a:latin typeface="+mj-lt"/>
            </a:endParaRPr>
          </a:p>
          <a:p>
            <a:pPr marL="171450" indent="-171450" fontAlgn="base">
              <a:lnSpc>
                <a:spcPct val="150000"/>
              </a:lnSpc>
              <a:buClr>
                <a:schemeClr val="tx2"/>
              </a:buClr>
              <a:buFont typeface="Arial" pitchFamily="34" charset="0"/>
              <a:buChar char="•"/>
            </a:pPr>
            <a:r>
              <a:rPr lang="en-US" dirty="0" smtClean="0">
                <a:latin typeface="+mj-lt"/>
              </a:rPr>
              <a:t>Avoid hitting public remote repositories</a:t>
            </a:r>
            <a:endParaRPr lang="en-US" dirty="0">
              <a:latin typeface="+mj-lt"/>
            </a:endParaRPr>
          </a:p>
          <a:p>
            <a:pPr marL="171450" indent="-171450" fontAlgn="base">
              <a:lnSpc>
                <a:spcPct val="150000"/>
              </a:lnSpc>
              <a:buClr>
                <a:schemeClr val="tx2"/>
              </a:buClr>
              <a:buFont typeface="Arial" pitchFamily="34" charset="0"/>
              <a:buChar char="•"/>
            </a:pPr>
            <a:r>
              <a:rPr lang="en-US" dirty="0" smtClean="0">
                <a:latin typeface="+mj-lt"/>
              </a:rPr>
              <a:t>Inefficient, unreliable, content quality, insecure…</a:t>
            </a:r>
          </a:p>
          <a:p>
            <a:pPr marL="171450" indent="-171450" fontAlgn="base">
              <a:lnSpc>
                <a:spcPct val="150000"/>
              </a:lnSpc>
              <a:buClr>
                <a:schemeClr val="tx2"/>
              </a:buClr>
              <a:buFont typeface="Arial" pitchFamily="34" charset="0"/>
              <a:buChar char="•"/>
            </a:pPr>
            <a:r>
              <a:rPr lang="en-US" dirty="0" smtClean="0">
                <a:latin typeface="+mj-lt"/>
              </a:rPr>
              <a:t>Deploy, manage and share local artifacts</a:t>
            </a:r>
          </a:p>
          <a:p>
            <a:pPr marL="171450" indent="-171450" fontAlgn="base">
              <a:lnSpc>
                <a:spcPct val="150000"/>
              </a:lnSpc>
              <a:buClr>
                <a:schemeClr val="tx2"/>
              </a:buClr>
              <a:buFont typeface="Arial" pitchFamily="34" charset="0"/>
              <a:buChar char="•"/>
            </a:pPr>
            <a:r>
              <a:rPr lang="en-US" dirty="0" smtClean="0">
                <a:latin typeface="+mj-lt"/>
              </a:rPr>
              <a:t>Full control over artifacts resolution and Delivery</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103" y="4244609"/>
            <a:ext cx="42291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03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0021" y="1138989"/>
            <a:ext cx="6128084"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What is Artifactory?</a:t>
            </a:r>
          </a:p>
        </p:txBody>
      </p:sp>
      <p:sp>
        <p:nvSpPr>
          <p:cNvPr id="5" name="TextBox 4"/>
          <p:cNvSpPr txBox="1"/>
          <p:nvPr/>
        </p:nvSpPr>
        <p:spPr>
          <a:xfrm>
            <a:off x="770021" y="1569876"/>
            <a:ext cx="7347284" cy="276998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250000"/>
              </a:lnSpc>
              <a:buClr>
                <a:schemeClr val="tx2"/>
              </a:buClr>
              <a:buFont typeface="Arial" pitchFamily="34" charset="0"/>
              <a:buChar char="•"/>
            </a:pPr>
            <a:r>
              <a:rPr lang="en-US" dirty="0" smtClean="0">
                <a:latin typeface="+mj-lt"/>
              </a:rPr>
              <a:t>Advanced Binaries repository-the binary’s SCM</a:t>
            </a:r>
          </a:p>
          <a:p>
            <a:pPr marL="171450" indent="-171450" fontAlgn="base">
              <a:lnSpc>
                <a:spcPct val="250000"/>
              </a:lnSpc>
              <a:buClr>
                <a:schemeClr val="tx2"/>
              </a:buClr>
              <a:buFont typeface="Arial" pitchFamily="34" charset="0"/>
              <a:buChar char="•"/>
            </a:pPr>
            <a:r>
              <a:rPr lang="en-US" dirty="0" err="1" smtClean="0">
                <a:latin typeface="+mj-lt"/>
              </a:rPr>
              <a:t>JavaFX</a:t>
            </a:r>
            <a:r>
              <a:rPr lang="en-US" dirty="0" smtClean="0">
                <a:latin typeface="+mj-lt"/>
              </a:rPr>
              <a:t> and </a:t>
            </a:r>
            <a:r>
              <a:rPr lang="en-US" dirty="0" err="1" smtClean="0">
                <a:latin typeface="+mj-lt"/>
              </a:rPr>
              <a:t>WebStart</a:t>
            </a:r>
            <a:r>
              <a:rPr lang="en-US" dirty="0" smtClean="0">
                <a:latin typeface="+mj-lt"/>
              </a:rPr>
              <a:t> repository</a:t>
            </a:r>
          </a:p>
          <a:p>
            <a:pPr marL="171450" indent="-171450" fontAlgn="base">
              <a:lnSpc>
                <a:spcPct val="250000"/>
              </a:lnSpc>
              <a:buClr>
                <a:schemeClr val="tx2"/>
              </a:buClr>
              <a:buFont typeface="Arial" pitchFamily="34" charset="0"/>
              <a:buChar char="•"/>
            </a:pPr>
            <a:r>
              <a:rPr lang="en-US" dirty="0" smtClean="0">
                <a:latin typeface="+mj-lt"/>
              </a:rPr>
              <a:t>Supports REST ,Maven , </a:t>
            </a:r>
            <a:r>
              <a:rPr lang="en-US" dirty="0" err="1" smtClean="0">
                <a:latin typeface="+mj-lt"/>
              </a:rPr>
              <a:t>Gradle</a:t>
            </a:r>
            <a:r>
              <a:rPr lang="en-US" dirty="0" smtClean="0">
                <a:latin typeface="+mj-lt"/>
              </a:rPr>
              <a:t> , Ivy/Ant , Builder</a:t>
            </a:r>
          </a:p>
          <a:p>
            <a:pPr marL="171450" indent="-171450" fontAlgn="base">
              <a:lnSpc>
                <a:spcPct val="250000"/>
              </a:lnSpc>
              <a:buClr>
                <a:schemeClr val="tx2"/>
              </a:buClr>
              <a:buFont typeface="Arial" pitchFamily="34" charset="0"/>
              <a:buChar char="•"/>
            </a:pPr>
            <a:r>
              <a:rPr lang="en-US" dirty="0" smtClean="0">
                <a:latin typeface="+mj-lt"/>
              </a:rPr>
              <a:t>Upload through UI, Indexed searches…</a:t>
            </a:r>
          </a:p>
        </p:txBody>
      </p:sp>
    </p:spTree>
    <p:extLst>
      <p:ext uri="{BB962C8B-B14F-4D97-AF65-F5344CB8AC3E}">
        <p14:creationId xmlns:p14="http://schemas.microsoft.com/office/powerpoint/2010/main" val="465967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9811" y="1228345"/>
            <a:ext cx="6352673"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Configuration Tips</a:t>
            </a:r>
          </a:p>
        </p:txBody>
      </p:sp>
      <p:sp>
        <p:nvSpPr>
          <p:cNvPr id="5" name="TextBox 4"/>
          <p:cNvSpPr txBox="1"/>
          <p:nvPr/>
        </p:nvSpPr>
        <p:spPr>
          <a:xfrm>
            <a:off x="689811" y="1842592"/>
            <a:ext cx="7571873" cy="240065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85750" indent="-285750" fontAlgn="base">
              <a:buClr>
                <a:schemeClr val="tx2"/>
              </a:buClr>
              <a:buFont typeface="Arial" pitchFamily="34" charset="0"/>
              <a:buChar char="•"/>
            </a:pPr>
            <a:r>
              <a:rPr lang="en-US" dirty="0" smtClean="0">
                <a:latin typeface="+mj-lt"/>
              </a:rPr>
              <a:t>Remote repositories sharing via REST API</a:t>
            </a:r>
          </a:p>
          <a:p>
            <a:pPr marL="800100" lvl="1" indent="-342900">
              <a:buClr>
                <a:schemeClr val="tx2"/>
              </a:buClr>
              <a:buFont typeface="+mj-lt"/>
              <a:buAutoNum type="arabicPeriod"/>
            </a:pPr>
            <a:r>
              <a:rPr lang="en-US" dirty="0" smtClean="0">
                <a:latin typeface="+mj-lt"/>
              </a:rPr>
              <a:t>Reuse Configuration</a:t>
            </a:r>
          </a:p>
          <a:p>
            <a:pPr marL="285750" indent="-285750" fontAlgn="base">
              <a:buClr>
                <a:schemeClr val="tx2"/>
              </a:buClr>
              <a:buFont typeface="Arial" pitchFamily="34" charset="0"/>
              <a:buChar char="•"/>
            </a:pPr>
            <a:r>
              <a:rPr lang="en-US" dirty="0" smtClean="0">
                <a:latin typeface="+mj-lt"/>
              </a:rPr>
              <a:t>Automatically generate the client configuration</a:t>
            </a:r>
          </a:p>
          <a:p>
            <a:pPr marL="800100" lvl="1" indent="-342900">
              <a:buClr>
                <a:schemeClr val="tx2"/>
              </a:buClr>
              <a:buFont typeface="+mj-lt"/>
              <a:buAutoNum type="arabicPeriod"/>
            </a:pPr>
            <a:r>
              <a:rPr lang="en-US" dirty="0" smtClean="0">
                <a:latin typeface="+mj-lt"/>
              </a:rPr>
              <a:t>Maven-settings.xml</a:t>
            </a:r>
          </a:p>
          <a:p>
            <a:pPr marL="800100" lvl="1" indent="-342900">
              <a:buClr>
                <a:schemeClr val="tx2"/>
              </a:buClr>
              <a:buFont typeface="+mj-lt"/>
              <a:buAutoNum type="arabicPeriod"/>
            </a:pPr>
            <a:r>
              <a:rPr lang="en-US" dirty="0" err="1" smtClean="0">
                <a:latin typeface="+mj-lt"/>
              </a:rPr>
              <a:t>Gradle</a:t>
            </a:r>
            <a:r>
              <a:rPr lang="en-US" dirty="0" smtClean="0">
                <a:latin typeface="+mj-lt"/>
              </a:rPr>
              <a:t> plug-in</a:t>
            </a:r>
          </a:p>
          <a:p>
            <a:pPr marL="342900" indent="-342900" fontAlgn="base">
              <a:buClr>
                <a:schemeClr val="tx2"/>
              </a:buClr>
              <a:buFont typeface="Arial" pitchFamily="34" charset="0"/>
              <a:buChar char="•"/>
            </a:pPr>
            <a:r>
              <a:rPr lang="en-US" dirty="0" smtClean="0">
                <a:latin typeface="+mj-lt"/>
              </a:rPr>
              <a:t>Centrally controlled encrypted password</a:t>
            </a:r>
          </a:p>
          <a:p>
            <a:pPr marL="342900" indent="-342900" fontAlgn="base">
              <a:buClr>
                <a:schemeClr val="tx2"/>
              </a:buClr>
              <a:buFont typeface="Arial" pitchFamily="34" charset="0"/>
              <a:buChar char="•"/>
            </a:pPr>
            <a:endParaRPr lang="en-US" dirty="0">
              <a:latin typeface="+mj-lt"/>
            </a:endParaRPr>
          </a:p>
          <a:p>
            <a:pPr fontAlgn="base">
              <a:buClr>
                <a:schemeClr val="tx2"/>
              </a:buClr>
            </a:pPr>
            <a:endParaRPr lang="en-US" dirty="0" smtClean="0">
              <a:latin typeface="+mj-lt"/>
            </a:endParaRPr>
          </a:p>
          <a:p>
            <a:pPr marL="171450" indent="-171450" fontAlgn="base">
              <a:buClr>
                <a:schemeClr val="tx2"/>
              </a:buClr>
              <a:buFont typeface="Arial" pitchFamily="34" charset="0"/>
              <a:buChar char="•"/>
            </a:pPr>
            <a:endParaRPr lang="en-US" sz="1200" dirty="0" smtClean="0">
              <a:latin typeface="+mj-lt"/>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179" y="3867764"/>
            <a:ext cx="4475748" cy="97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5836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4189" y="1122946"/>
            <a:ext cx="6047874"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b="1" dirty="0" smtClean="0">
                <a:latin typeface="+mj-lt"/>
              </a:rPr>
              <a:t>Types of repositories</a:t>
            </a:r>
          </a:p>
        </p:txBody>
      </p:sp>
      <p:sp>
        <p:nvSpPr>
          <p:cNvPr id="5" name="TextBox 4"/>
          <p:cNvSpPr txBox="1"/>
          <p:nvPr/>
        </p:nvSpPr>
        <p:spPr>
          <a:xfrm>
            <a:off x="834189" y="2261937"/>
            <a:ext cx="5101390"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b="1" dirty="0" smtClean="0">
                <a:latin typeface="+mj-lt"/>
              </a:rPr>
              <a:t>Local Repository</a:t>
            </a:r>
          </a:p>
        </p:txBody>
      </p:sp>
      <p:sp>
        <p:nvSpPr>
          <p:cNvPr id="6" name="TextBox 5"/>
          <p:cNvSpPr txBox="1"/>
          <p:nvPr/>
        </p:nvSpPr>
        <p:spPr>
          <a:xfrm>
            <a:off x="834188" y="2696891"/>
            <a:ext cx="7395411" cy="33239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nSpc>
                <a:spcPct val="150000"/>
              </a:lnSpc>
            </a:pPr>
            <a:r>
              <a:rPr lang="en-US" dirty="0"/>
              <a:t>Local repositories are physical, locally-managed repositories into which you can deploy artifacts.</a:t>
            </a:r>
          </a:p>
          <a:p>
            <a:pPr>
              <a:lnSpc>
                <a:spcPct val="150000"/>
              </a:lnSpc>
            </a:pPr>
            <a:r>
              <a:rPr lang="en-US" dirty="0"/>
              <a:t>Artifacts in a local repository can be accessed directly using the following URL:</a:t>
            </a:r>
            <a:br>
              <a:rPr lang="en-US" dirty="0"/>
            </a:br>
            <a:r>
              <a:rPr lang="en-US" i="1" dirty="0"/>
              <a:t>http://&lt;host&gt;:&lt;port&gt;/artifactory/&lt;local-repository-name&gt;/&lt;artifact-path&gt;</a:t>
            </a:r>
            <a:endParaRPr lang="en-US" dirty="0"/>
          </a:p>
          <a:p>
            <a:pPr>
              <a:lnSpc>
                <a:spcPct val="150000"/>
              </a:lnSpc>
            </a:pPr>
            <a:r>
              <a:rPr lang="en-US" dirty="0"/>
              <a:t>Artifactory is deployed with a number of pre-configured local repositories which can be used for internal and external releases, snapshots and plugins</a:t>
            </a:r>
            <a:r>
              <a:rPr lang="en-US" dirty="0" smtClean="0"/>
              <a:t>.</a:t>
            </a:r>
            <a:endParaRPr lang="en-US" dirty="0"/>
          </a:p>
        </p:txBody>
      </p:sp>
    </p:spTree>
    <p:extLst>
      <p:ext uri="{BB962C8B-B14F-4D97-AF65-F5344CB8AC3E}">
        <p14:creationId xmlns:p14="http://schemas.microsoft.com/office/powerpoint/2010/main" val="2388401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2315" y="1010289"/>
            <a:ext cx="7828547"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b="1" dirty="0" smtClean="0">
                <a:latin typeface="+mj-lt"/>
              </a:rPr>
              <a:t>Remote Repositories</a:t>
            </a:r>
          </a:p>
        </p:txBody>
      </p:sp>
      <p:sp>
        <p:nvSpPr>
          <p:cNvPr id="5" name="TextBox 4"/>
          <p:cNvSpPr txBox="1"/>
          <p:nvPr/>
        </p:nvSpPr>
        <p:spPr>
          <a:xfrm>
            <a:off x="882315" y="1379621"/>
            <a:ext cx="7234989" cy="443198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sz="1600" dirty="0"/>
              <a:t>A remote repository serves as a caching proxy for a repository managed at a remote URL (which may itself be another Artifactory remote repository).  </a:t>
            </a:r>
          </a:p>
          <a:p>
            <a:r>
              <a:rPr lang="en-US" sz="1600" dirty="0"/>
              <a:t>Artifacts are stored and updated in remote repositories according to various configuration parameters that control the caching and </a:t>
            </a:r>
            <a:r>
              <a:rPr lang="en-US" sz="1600" dirty="0" err="1"/>
              <a:t>proxying</a:t>
            </a:r>
            <a:r>
              <a:rPr lang="en-US" sz="1600" dirty="0"/>
              <a:t> behavior. You can remove artifacts from a remote repository cache but you cannot actually deploy a new artifact into a remote repository.</a:t>
            </a:r>
          </a:p>
          <a:p>
            <a:r>
              <a:rPr lang="en-US" sz="1600" dirty="0"/>
              <a:t>Artifacts in a remote repository can be accessed directly using the following URL:</a:t>
            </a:r>
          </a:p>
          <a:p>
            <a:r>
              <a:rPr lang="en-US" sz="1600" i="1" dirty="0"/>
              <a:t>http://&lt;host&gt;:&lt;port&gt;/artifactory/&lt;remote-repository-name&gt;/&lt;artifact-path&gt;</a:t>
            </a:r>
            <a:endParaRPr lang="en-US" sz="1600" dirty="0"/>
          </a:p>
          <a:p>
            <a:r>
              <a:rPr lang="en-US" sz="1600" dirty="0"/>
              <a:t>This URL will fetch a remote artifact to the cache if it has not yet been stored.</a:t>
            </a:r>
          </a:p>
          <a:p>
            <a:r>
              <a:rPr lang="en-US" sz="1600" dirty="0"/>
              <a:t>In some cases it is useful to directly access artifacts that are already stored in the cache (for example to avoid remote update checks).</a:t>
            </a:r>
          </a:p>
          <a:p>
            <a:r>
              <a:rPr lang="en-US" sz="1600" dirty="0"/>
              <a:t>To directly access artifacts that are already stored in the cache you can use the following URL:</a:t>
            </a:r>
          </a:p>
          <a:p>
            <a:r>
              <a:rPr lang="en-US" sz="1600" dirty="0"/>
              <a:t>http://&lt;host&gt;:&lt;port&gt;/artifactory/&lt;remote-repository-name&gt;-cache/&lt;artifact-path&gt; </a:t>
            </a:r>
          </a:p>
          <a:p>
            <a:r>
              <a:rPr lang="en-US" sz="1600" dirty="0"/>
              <a:t>Artifactory is deployed with a number of pre-configured, remote repositories which are in common use. Of course you can change these according to the needs of your organization</a:t>
            </a:r>
            <a:r>
              <a:rPr lang="en-US" sz="1600" dirty="0" smtClean="0"/>
              <a:t>.</a:t>
            </a:r>
            <a:endParaRPr lang="en-US" sz="1600" dirty="0"/>
          </a:p>
        </p:txBody>
      </p:sp>
    </p:spTree>
    <p:extLst>
      <p:ext uri="{BB962C8B-B14F-4D97-AF65-F5344CB8AC3E}">
        <p14:creationId xmlns:p14="http://schemas.microsoft.com/office/powerpoint/2010/main" val="2623877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47" y="1572126"/>
            <a:ext cx="7636042" cy="37920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nSpc>
                <a:spcPct val="200000"/>
              </a:lnSpc>
            </a:pPr>
            <a:r>
              <a:rPr lang="en-US" b="1" dirty="0"/>
              <a:t>Proxy vs. Mirror</a:t>
            </a:r>
          </a:p>
          <a:p>
            <a:pPr>
              <a:lnSpc>
                <a:spcPct val="200000"/>
              </a:lnSpc>
            </a:pPr>
            <a:r>
              <a:rPr lang="en-US" dirty="0"/>
              <a:t>A remote repository acts as a </a:t>
            </a:r>
            <a:r>
              <a:rPr lang="en-US" b="1" dirty="0"/>
              <a:t>proxy</a:t>
            </a:r>
            <a:r>
              <a:rPr lang="en-US" dirty="0"/>
              <a:t> not as a mirror. Artifacts are not pre-fetched to a remote repository cache. They are only fetched and stored </a:t>
            </a:r>
            <a:r>
              <a:rPr lang="en-US" i="1" dirty="0"/>
              <a:t>on demand</a:t>
            </a:r>
            <a:r>
              <a:rPr lang="en-US" dirty="0"/>
              <a:t> when requested by a client.</a:t>
            </a:r>
            <a:br>
              <a:rPr lang="en-US" dirty="0"/>
            </a:br>
            <a:r>
              <a:rPr lang="en-US" dirty="0"/>
              <a:t>Therefore, a remote repository should not contain any artifacts in its cache immediately after creation. Artifacts will only be fetched to the cache once clients start working with the remote repository and issuing requests</a:t>
            </a:r>
            <a:r>
              <a:rPr lang="en-US" dirty="0" smtClean="0"/>
              <a:t>.</a:t>
            </a:r>
            <a:endParaRPr lang="en-US" dirty="0"/>
          </a:p>
        </p:txBody>
      </p:sp>
    </p:spTree>
    <p:extLst>
      <p:ext uri="{BB962C8B-B14F-4D97-AF65-F5344CB8AC3E}">
        <p14:creationId xmlns:p14="http://schemas.microsoft.com/office/powerpoint/2010/main" val="2242809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2526" y="1475874"/>
            <a:ext cx="7459579"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Virtual Repositories</a:t>
            </a:r>
          </a:p>
        </p:txBody>
      </p:sp>
      <p:sp>
        <p:nvSpPr>
          <p:cNvPr id="5" name="TextBox 4"/>
          <p:cNvSpPr txBox="1"/>
          <p:nvPr/>
        </p:nvSpPr>
        <p:spPr>
          <a:xfrm>
            <a:off x="962526" y="2117558"/>
            <a:ext cx="6673516" cy="221599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nSpc>
                <a:spcPct val="200000"/>
              </a:lnSpc>
              <a:buClr>
                <a:schemeClr val="tx2"/>
              </a:buClr>
            </a:pPr>
            <a:r>
              <a:rPr lang="en-US" dirty="0"/>
              <a:t>A virtual repository (or "repository group") aggregates several repositories with the same package type under a common URL. The repository is virtual in that you can resolve and retrieve artifacts from it but you cannot deploy artifacts to it.</a:t>
            </a:r>
            <a:endParaRPr lang="en-US" dirty="0" smtClean="0">
              <a:latin typeface="+mj-lt"/>
            </a:endParaRPr>
          </a:p>
        </p:txBody>
      </p:sp>
    </p:spTree>
    <p:extLst>
      <p:ext uri="{BB962C8B-B14F-4D97-AF65-F5344CB8AC3E}">
        <p14:creationId xmlns:p14="http://schemas.microsoft.com/office/powerpoint/2010/main" val="4287654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6.potx" id="{6ACBD4B3-A66C-4815-8E28-90331BB9745D}" vid="{7C5506E5-C65E-4798-9CF8-59A9802C7E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BF0B3A14-0F09-4A5A-AEC4-1E6EBA155821}">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d6ad1ba-d08e-4b75-8db3-2812d04b0920"/>
    <ds:schemaRef ds:uri="http://www.w3.org/XML/1998/namespace"/>
    <ds:schemaRef ds:uri="http://purl.org/dc/dcmitype/"/>
  </ds:schemaRefs>
</ds:datastoreItem>
</file>

<file path=customXml/itemProps3.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716</Words>
  <Application>Microsoft Office PowerPoint</Application>
  <PresentationFormat>On-screen Show (4:3)</PresentationFormat>
  <Paragraphs>142</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Wingdings</vt:lpstr>
      <vt:lpstr>Blank</vt:lpstr>
      <vt:lpstr>Repository Manager Using Artifactory</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2016-06-23T06:22:25Z</dcterms:created>
  <dcterms:modified xsi:type="dcterms:W3CDTF">2017-03-02T08:29:39Z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