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88" r:id="rId5"/>
    <p:sldId id="290" r:id="rId6"/>
    <p:sldId id="292" r:id="rId7"/>
    <p:sldId id="293" r:id="rId8"/>
    <p:sldId id="295" r:id="rId9"/>
    <p:sldId id="297" r:id="rId10"/>
    <p:sldId id="298" r:id="rId11"/>
    <p:sldId id="299" r:id="rId12"/>
    <p:sldId id="296" r:id="rId13"/>
    <p:sldId id="301" r:id="rId14"/>
    <p:sldId id="302" r:id="rId15"/>
    <p:sldId id="303" r:id="rId16"/>
    <p:sldId id="300" r:id="rId17"/>
    <p:sldId id="305" r:id="rId18"/>
    <p:sldId id="306" r:id="rId19"/>
    <p:sldId id="307"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899275" y="6043790"/>
            <a:ext cx="2244724" cy="81420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001000" y="135153"/>
            <a:ext cx="923874" cy="24584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a:prstGeom prst="rect">
            <a:avLst/>
          </a:prstGeo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17580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998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07513" y="47882"/>
            <a:ext cx="7553988" cy="26314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1710" b="0" kern="1200" dirty="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pPr lvl="0" algn="l" defTabSz="648050"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021" y="1268791"/>
            <a:ext cx="8224838" cy="969291"/>
          </a:xfrm>
          <a:prstGeom prst="rect">
            <a:avLst/>
          </a:prstGeom>
        </p:spPr>
        <p:txBody>
          <a:bodyPr wrap="square" lIns="119494" tIns="59747" rIns="119494" bIns="59747">
            <a:spAutoFit/>
          </a:bodyPr>
          <a:lstStyle>
            <a:lvl1pPr algn="l" rtl="0" eaLnBrk="1" latinLnBrk="0" hangingPunct="1">
              <a:spcBef>
                <a:spcPts val="0"/>
              </a:spcBef>
              <a:spcAft>
                <a:spcPts val="0"/>
              </a:spcAft>
              <a:buClr>
                <a:schemeClr val="bg2"/>
              </a:buClr>
              <a:buSzPct val="120000"/>
              <a:defRPr lang="en-US" sz="1103"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algn="l" rtl="0" eaLnBrk="1" latinLnBrk="0" hangingPunct="1">
              <a:spcBef>
                <a:spcPts val="0"/>
              </a:spcBef>
              <a:spcAft>
                <a:spcPts val="0"/>
              </a:spcAft>
              <a:buClr>
                <a:schemeClr val="bg2"/>
              </a:buClr>
              <a:defRPr lang="en-US" sz="1324"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103"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algn="l" rtl="0" eaLnBrk="1" latinLnBrk="0" hangingPunct="1">
              <a:spcBef>
                <a:spcPts val="0"/>
              </a:spcBef>
              <a:spcAft>
                <a:spcPts val="0"/>
              </a:spcAft>
              <a:buClr>
                <a:schemeClr val="bg2"/>
              </a:buClr>
              <a:defRPr lang="en-US" sz="1103"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algn="l" rtl="0" eaLnBrk="1" latinLnBrk="0" hangingPunct="1">
              <a:spcBef>
                <a:spcPts val="0"/>
              </a:spcBef>
              <a:spcAft>
                <a:spcPts val="0"/>
              </a:spcAft>
              <a:buClr>
                <a:schemeClr val="bg2"/>
              </a:buClr>
              <a:defRPr lang="en-US" sz="1103"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17080" indent="-202516">
              <a:spcBef>
                <a:spcPts val="0"/>
              </a:spcBef>
              <a:spcAft>
                <a:spcPts val="0"/>
              </a:spcAft>
              <a:buClr>
                <a:schemeClr val="tx2"/>
              </a:buClr>
              <a:buSzPct val="70000"/>
              <a:buFont typeface="Wingdings" pitchFamily="2" charset="2"/>
              <a:buChar char="§"/>
              <a:defRPr lang="en-US" sz="1103" kern="120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1215098" indent="-193515">
              <a:spcBef>
                <a:spcPts val="0"/>
              </a:spcBef>
              <a:spcAft>
                <a:spcPts val="0"/>
              </a:spcAft>
              <a:buClr>
                <a:schemeClr val="tx2"/>
              </a:buClr>
              <a:buSzPct val="70000"/>
              <a:buFont typeface="Arial" pitchFamily="34" charset="0"/>
              <a:buChar char="–"/>
              <a:defRPr sz="1324" baseline="0">
                <a:solidFill>
                  <a:schemeClr val="tx1"/>
                </a:solidFill>
                <a:latin typeface="+mn-lt"/>
                <a:cs typeface="Arial" pitchFamily="34" charset="0"/>
              </a:defRPr>
            </a:lvl7pPr>
            <a:lvl8pPr marL="1134091" indent="-162013">
              <a:spcBef>
                <a:spcPts val="0"/>
              </a:spcBef>
              <a:spcAft>
                <a:spcPts val="0"/>
              </a:spcAft>
              <a:buSzPct val="70000"/>
              <a:defRPr sz="1324" baseline="0">
                <a:latin typeface="Arial" pitchFamily="34" charset="0"/>
                <a:cs typeface="Arial" pitchFamily="34" charset="0"/>
              </a:defRPr>
            </a:lvl8pPr>
            <a:lvl9pPr marL="1292726" indent="-158637">
              <a:spcBef>
                <a:spcPts val="0"/>
              </a:spcBef>
              <a:spcAft>
                <a:spcPts val="0"/>
              </a:spcAft>
              <a:buSzPct val="70000"/>
              <a:buFont typeface="Arial" pitchFamily="34" charset="0"/>
              <a:buChar char="–"/>
              <a:defRPr sz="1324">
                <a:latin typeface="Arial" pitchFamily="34" charset="0"/>
                <a:cs typeface="Arial" pitchFamily="34" charset="0"/>
              </a:defRPr>
            </a:lvl9pPr>
          </a:lstStyle>
          <a:p>
            <a:pPr marL="205892" lvl="0" indent="-205892" algn="l" defTabSz="64805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05033" lvl="2" indent="-198017" algn="l" defTabSz="64805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03050" lvl="3" indent="-198017" algn="l" defTabSz="64805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05565" lvl="4" indent="-202516" algn="l" defTabSz="661553"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17080" lvl="5" indent="-202516" algn="l" defTabSz="64805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723545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6093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899275" y="6043790"/>
            <a:ext cx="2244724" cy="814208"/>
          </a:xfrm>
          <a:prstGeom prst="rect">
            <a:avLst/>
          </a:prstGeom>
          <a:blipFill>
            <a:blip r:embed="rId11" cstate="print"/>
            <a:stretch>
              <a:fillRect/>
            </a:stretch>
          </a:blipFill>
        </p:spPr>
        <p:txBody>
          <a:bodyPr wrap="square" lIns="0" tIns="0" rIns="0" bIns="0" rtlCol="0"/>
          <a:lstStyle/>
          <a:p>
            <a:endParaRPr/>
          </a:p>
        </p:txBody>
      </p:sp>
      <p:sp>
        <p:nvSpPr>
          <p:cNvPr id="2" name="Holder 2"/>
          <p:cNvSpPr>
            <a:spLocks noGrp="1"/>
          </p:cNvSpPr>
          <p:nvPr>
            <p:ph type="title"/>
          </p:nvPr>
        </p:nvSpPr>
        <p:spPr>
          <a:xfrm>
            <a:off x="225348" y="96646"/>
            <a:ext cx="8693302" cy="375920"/>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421944" y="1107694"/>
            <a:ext cx="8110855" cy="3364229"/>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jpe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eg"/><Relationship Id="rId10" Type="http://schemas.openxmlformats.org/officeDocument/2006/relationships/image" Target="../media/image26.png"/><Relationship Id="rId4" Type="http://schemas.openxmlformats.org/officeDocument/2006/relationships/image" Target="../media/image21.jpe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899275" y="6043790"/>
            <a:ext cx="2244724" cy="81420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02" y="0"/>
            <a:ext cx="3968877" cy="1443227"/>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468274" y="6628383"/>
            <a:ext cx="2430780" cy="123111"/>
          </a:xfrm>
          <a:prstGeom prst="rect">
            <a:avLst/>
          </a:prstGeom>
        </p:spPr>
        <p:txBody>
          <a:bodyPr vert="horz" wrap="square" lIns="0" tIns="0" rIns="0" bIns="0" rtlCol="0">
            <a:spAutoFit/>
          </a:bodyPr>
          <a:lstStyle/>
          <a:p>
            <a:pPr marL="12700">
              <a:lnSpc>
                <a:spcPct val="100000"/>
              </a:lnSpc>
            </a:pPr>
            <a:r>
              <a:rPr sz="800" spc="-5" dirty="0">
                <a:solidFill>
                  <a:srgbClr val="6C6D70"/>
                </a:solidFill>
                <a:latin typeface="Arial"/>
                <a:cs typeface="Arial"/>
              </a:rPr>
              <a:t>Copyright </a:t>
            </a:r>
            <a:r>
              <a:rPr sz="800" dirty="0">
                <a:solidFill>
                  <a:srgbClr val="6C6D70"/>
                </a:solidFill>
                <a:latin typeface="Arial"/>
                <a:cs typeface="Arial"/>
              </a:rPr>
              <a:t>© </a:t>
            </a:r>
            <a:r>
              <a:rPr sz="800" spc="-5" dirty="0" smtClean="0">
                <a:solidFill>
                  <a:srgbClr val="6C6D70"/>
                </a:solidFill>
                <a:latin typeface="Arial"/>
                <a:cs typeface="Arial"/>
              </a:rPr>
              <a:t>201</a:t>
            </a:r>
            <a:r>
              <a:rPr lang="en-US" sz="800" spc="-5" dirty="0" smtClean="0">
                <a:solidFill>
                  <a:srgbClr val="6C6D70"/>
                </a:solidFill>
                <a:latin typeface="Arial"/>
                <a:cs typeface="Arial"/>
              </a:rPr>
              <a:t>7</a:t>
            </a:r>
            <a:r>
              <a:rPr sz="800" spc="-5" dirty="0" smtClean="0">
                <a:solidFill>
                  <a:srgbClr val="6C6D70"/>
                </a:solidFill>
                <a:latin typeface="Arial"/>
                <a:cs typeface="Arial"/>
              </a:rPr>
              <a:t> </a:t>
            </a:r>
            <a:r>
              <a:rPr sz="800" dirty="0">
                <a:solidFill>
                  <a:srgbClr val="6C6D70"/>
                </a:solidFill>
                <a:latin typeface="Arial"/>
                <a:cs typeface="Arial"/>
              </a:rPr>
              <a:t>Tech </a:t>
            </a:r>
            <a:r>
              <a:rPr sz="800" spc="-5" dirty="0">
                <a:solidFill>
                  <a:srgbClr val="6C6D70"/>
                </a:solidFill>
                <a:latin typeface="Arial"/>
                <a:cs typeface="Arial"/>
              </a:rPr>
              <a:t>Mahindra. </a:t>
            </a:r>
            <a:r>
              <a:rPr sz="800" dirty="0">
                <a:solidFill>
                  <a:srgbClr val="6C6D70"/>
                </a:solidFill>
                <a:latin typeface="Arial"/>
                <a:cs typeface="Arial"/>
              </a:rPr>
              <a:t>All rights</a:t>
            </a:r>
            <a:r>
              <a:rPr sz="800" spc="75" dirty="0">
                <a:solidFill>
                  <a:srgbClr val="6C6D70"/>
                </a:solidFill>
                <a:latin typeface="Arial"/>
                <a:cs typeface="Arial"/>
              </a:rPr>
              <a:t> </a:t>
            </a:r>
            <a:r>
              <a:rPr sz="800" spc="-5" dirty="0">
                <a:solidFill>
                  <a:srgbClr val="6C6D70"/>
                </a:solidFill>
                <a:latin typeface="Arial"/>
                <a:cs typeface="Arial"/>
              </a:rPr>
              <a:t>reserved.</a:t>
            </a:r>
            <a:endParaRPr sz="800" dirty="0">
              <a:latin typeface="Arial"/>
              <a:cs typeface="Arial"/>
            </a:endParaRPr>
          </a:p>
        </p:txBody>
      </p:sp>
      <p:sp>
        <p:nvSpPr>
          <p:cNvPr id="6" name="object 6"/>
          <p:cNvSpPr/>
          <p:nvPr/>
        </p:nvSpPr>
        <p:spPr>
          <a:xfrm>
            <a:off x="6058915" y="476669"/>
            <a:ext cx="2467356" cy="656551"/>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035935" y="6533997"/>
            <a:ext cx="110489" cy="194310"/>
          </a:xfrm>
          <a:prstGeom prst="rect">
            <a:avLst/>
          </a:prstGeom>
        </p:spPr>
        <p:txBody>
          <a:bodyPr vert="horz" wrap="square" lIns="0" tIns="0" rIns="0" bIns="0" rtlCol="0">
            <a:spAutoFit/>
          </a:bodyPr>
          <a:lstStyle/>
          <a:p>
            <a:pPr marL="12700">
              <a:lnSpc>
                <a:spcPct val="100000"/>
              </a:lnSpc>
            </a:pPr>
            <a:r>
              <a:rPr sz="1200" spc="-5" dirty="0">
                <a:latin typeface="Arial"/>
                <a:cs typeface="Arial"/>
              </a:rPr>
              <a:t>1</a:t>
            </a:r>
            <a:endParaRPr sz="1200">
              <a:latin typeface="Arial"/>
              <a:cs typeface="Arial"/>
            </a:endParaRPr>
          </a:p>
        </p:txBody>
      </p:sp>
      <p:sp>
        <p:nvSpPr>
          <p:cNvPr id="8" name="object 8"/>
          <p:cNvSpPr/>
          <p:nvPr/>
        </p:nvSpPr>
        <p:spPr>
          <a:xfrm>
            <a:off x="5257800" y="1978050"/>
            <a:ext cx="3886199" cy="3686175"/>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464809" y="1600200"/>
            <a:ext cx="2275332" cy="2840863"/>
          </a:xfrm>
          <a:prstGeom prst="rect">
            <a:avLst/>
          </a:prstGeom>
          <a:blipFill>
            <a:blip r:embed="rId7"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799896" y="2147189"/>
            <a:ext cx="4222115" cy="492443"/>
          </a:xfrm>
          <a:prstGeom prst="rect">
            <a:avLst/>
          </a:prstGeom>
        </p:spPr>
        <p:txBody>
          <a:bodyPr vert="horz" wrap="square" lIns="0" tIns="0" rIns="0" bIns="0" rtlCol="0">
            <a:spAutoFit/>
          </a:bodyPr>
          <a:lstStyle/>
          <a:p>
            <a:pPr marL="12065" marR="5080" algn="ctr">
              <a:lnSpc>
                <a:spcPct val="100000"/>
              </a:lnSpc>
            </a:pPr>
            <a:r>
              <a:rPr lang="en-US" sz="3200" i="1" dirty="0" smtClean="0">
                <a:solidFill>
                  <a:srgbClr val="FFC000"/>
                </a:solidFill>
                <a:latin typeface="Arial"/>
                <a:cs typeface="Arial"/>
              </a:rPr>
              <a:t>DevOps Concepts</a:t>
            </a:r>
            <a:endParaRPr sz="32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213365" y="27296"/>
            <a:ext cx="6965950" cy="492125"/>
          </a:xfrm>
        </p:spPr>
        <p:txBody>
          <a:bodyPr/>
          <a:lstStyle/>
          <a:p>
            <a:pPr>
              <a:defRPr/>
            </a:pPr>
            <a:r>
              <a:rPr sz="2400" b="0" dirty="0">
                <a:solidFill>
                  <a:srgbClr val="E31837"/>
                </a:solidFill>
                <a:latin typeface="+mn-lt"/>
                <a:ea typeface="+mn-ea"/>
                <a:cs typeface="Arial" charset="0"/>
              </a:rPr>
              <a:t>Key </a:t>
            </a:r>
            <a:r>
              <a:rPr sz="2400" b="0" dirty="0" smtClean="0">
                <a:solidFill>
                  <a:srgbClr val="E31837"/>
                </a:solidFill>
                <a:latin typeface="+mn-lt"/>
                <a:ea typeface="+mn-ea"/>
                <a:cs typeface="Arial" charset="0"/>
              </a:rPr>
              <a:t>Benefits &amp; Best Practices</a:t>
            </a:r>
            <a:endParaRPr sz="2400" b="0" dirty="0">
              <a:solidFill>
                <a:srgbClr val="E31837"/>
              </a:solidFill>
              <a:latin typeface="+mn-lt"/>
              <a:ea typeface="+mn-ea"/>
              <a:cs typeface="Arial" charset="0"/>
            </a:endParaRPr>
          </a:p>
        </p:txBody>
      </p:sp>
      <p:sp>
        <p:nvSpPr>
          <p:cNvPr id="10" name="Rectangle 2"/>
          <p:cNvSpPr/>
          <p:nvPr/>
        </p:nvSpPr>
        <p:spPr>
          <a:xfrm>
            <a:off x="76203" y="839880"/>
            <a:ext cx="4482350" cy="5278531"/>
          </a:xfrm>
          <a:custGeom>
            <a:avLst/>
            <a:gdLst/>
            <a:ahLst/>
            <a:cxnLst/>
            <a:rect l="l" t="t" r="r" b="b"/>
            <a:pathLst>
              <a:path w="3629025" h="4419600">
                <a:moveTo>
                  <a:pt x="9525" y="0"/>
                </a:moveTo>
                <a:lnTo>
                  <a:pt x="3629025" y="0"/>
                </a:lnTo>
                <a:lnTo>
                  <a:pt x="3629025" y="4419600"/>
                </a:lnTo>
                <a:lnTo>
                  <a:pt x="0" y="4419600"/>
                </a:lnTo>
                <a:lnTo>
                  <a:pt x="0" y="4370052"/>
                </a:lnTo>
                <a:cubicBezTo>
                  <a:pt x="3055" y="4371840"/>
                  <a:pt x="6274" y="4371975"/>
                  <a:pt x="9525" y="4371975"/>
                </a:cubicBezTo>
                <a:cubicBezTo>
                  <a:pt x="72651" y="4371975"/>
                  <a:pt x="123825" y="4320801"/>
                  <a:pt x="123825" y="4257675"/>
                </a:cubicBezTo>
                <a:cubicBezTo>
                  <a:pt x="123825" y="4194549"/>
                  <a:pt x="72651" y="4143375"/>
                  <a:pt x="9525" y="4143375"/>
                </a:cubicBezTo>
                <a:lnTo>
                  <a:pt x="0" y="4145298"/>
                </a:lnTo>
                <a:lnTo>
                  <a:pt x="0" y="4093827"/>
                </a:lnTo>
                <a:cubicBezTo>
                  <a:pt x="3055" y="4095615"/>
                  <a:pt x="6274" y="4095750"/>
                  <a:pt x="9525" y="4095750"/>
                </a:cubicBezTo>
                <a:cubicBezTo>
                  <a:pt x="72651" y="4095750"/>
                  <a:pt x="123825" y="4044576"/>
                  <a:pt x="123825" y="3981450"/>
                </a:cubicBezTo>
                <a:cubicBezTo>
                  <a:pt x="123825" y="3918324"/>
                  <a:pt x="72651" y="3867150"/>
                  <a:pt x="9525" y="3867150"/>
                </a:cubicBezTo>
                <a:lnTo>
                  <a:pt x="0" y="3869073"/>
                </a:lnTo>
                <a:lnTo>
                  <a:pt x="0" y="3808077"/>
                </a:lnTo>
                <a:cubicBezTo>
                  <a:pt x="3055" y="3809865"/>
                  <a:pt x="6274" y="3810000"/>
                  <a:pt x="9525" y="3810000"/>
                </a:cubicBezTo>
                <a:cubicBezTo>
                  <a:pt x="72651" y="3810000"/>
                  <a:pt x="123825" y="3758826"/>
                  <a:pt x="123825" y="3695700"/>
                </a:cubicBezTo>
                <a:cubicBezTo>
                  <a:pt x="123825" y="3632574"/>
                  <a:pt x="72651" y="3581400"/>
                  <a:pt x="9525" y="3581400"/>
                </a:cubicBezTo>
                <a:lnTo>
                  <a:pt x="0" y="3583323"/>
                </a:lnTo>
                <a:lnTo>
                  <a:pt x="0" y="3531852"/>
                </a:lnTo>
                <a:cubicBezTo>
                  <a:pt x="3055" y="3533640"/>
                  <a:pt x="6274" y="3533775"/>
                  <a:pt x="9525" y="3533775"/>
                </a:cubicBezTo>
                <a:cubicBezTo>
                  <a:pt x="72651" y="3533775"/>
                  <a:pt x="123825" y="3482601"/>
                  <a:pt x="123825" y="3419475"/>
                </a:cubicBezTo>
                <a:cubicBezTo>
                  <a:pt x="123825" y="3356349"/>
                  <a:pt x="72651" y="3305175"/>
                  <a:pt x="9525" y="3305175"/>
                </a:cubicBezTo>
                <a:lnTo>
                  <a:pt x="0" y="3307098"/>
                </a:lnTo>
                <a:lnTo>
                  <a:pt x="0" y="3274677"/>
                </a:lnTo>
                <a:cubicBezTo>
                  <a:pt x="3055" y="3276465"/>
                  <a:pt x="6274" y="3276600"/>
                  <a:pt x="9525" y="3276600"/>
                </a:cubicBezTo>
                <a:cubicBezTo>
                  <a:pt x="72651" y="3276600"/>
                  <a:pt x="123825" y="3225426"/>
                  <a:pt x="123825" y="3162300"/>
                </a:cubicBezTo>
                <a:cubicBezTo>
                  <a:pt x="123825" y="3099174"/>
                  <a:pt x="72651" y="3048000"/>
                  <a:pt x="9525" y="3048000"/>
                </a:cubicBezTo>
                <a:lnTo>
                  <a:pt x="0" y="3049923"/>
                </a:lnTo>
                <a:lnTo>
                  <a:pt x="0" y="2998452"/>
                </a:lnTo>
                <a:cubicBezTo>
                  <a:pt x="3055" y="3000240"/>
                  <a:pt x="6274" y="3000375"/>
                  <a:pt x="9525" y="3000375"/>
                </a:cubicBezTo>
                <a:cubicBezTo>
                  <a:pt x="72651" y="3000375"/>
                  <a:pt x="123825" y="2949201"/>
                  <a:pt x="123825" y="2886075"/>
                </a:cubicBezTo>
                <a:cubicBezTo>
                  <a:pt x="123825" y="2822949"/>
                  <a:pt x="72651" y="2771775"/>
                  <a:pt x="9525" y="2771775"/>
                </a:cubicBezTo>
                <a:lnTo>
                  <a:pt x="0" y="2773698"/>
                </a:lnTo>
                <a:lnTo>
                  <a:pt x="0" y="2712702"/>
                </a:lnTo>
                <a:cubicBezTo>
                  <a:pt x="3055" y="2714490"/>
                  <a:pt x="6274" y="2714625"/>
                  <a:pt x="9525" y="2714625"/>
                </a:cubicBezTo>
                <a:cubicBezTo>
                  <a:pt x="72651" y="2714625"/>
                  <a:pt x="123825" y="2663451"/>
                  <a:pt x="123825" y="2600325"/>
                </a:cubicBezTo>
                <a:cubicBezTo>
                  <a:pt x="123825" y="2537199"/>
                  <a:pt x="72651" y="2486025"/>
                  <a:pt x="9525" y="2486025"/>
                </a:cubicBezTo>
                <a:lnTo>
                  <a:pt x="0" y="2487948"/>
                </a:lnTo>
                <a:lnTo>
                  <a:pt x="0" y="2436477"/>
                </a:lnTo>
                <a:cubicBezTo>
                  <a:pt x="3055" y="2438265"/>
                  <a:pt x="6274" y="2438400"/>
                  <a:pt x="9525" y="2438400"/>
                </a:cubicBezTo>
                <a:cubicBezTo>
                  <a:pt x="72651" y="2438400"/>
                  <a:pt x="123825" y="2387226"/>
                  <a:pt x="123825" y="2324100"/>
                </a:cubicBezTo>
                <a:cubicBezTo>
                  <a:pt x="123825" y="2260974"/>
                  <a:pt x="72651" y="2209800"/>
                  <a:pt x="9525" y="2209800"/>
                </a:cubicBezTo>
                <a:lnTo>
                  <a:pt x="0" y="2211723"/>
                </a:lnTo>
                <a:lnTo>
                  <a:pt x="0" y="2160252"/>
                </a:lnTo>
                <a:cubicBezTo>
                  <a:pt x="3055" y="2162039"/>
                  <a:pt x="6274" y="2162175"/>
                  <a:pt x="9525" y="2162175"/>
                </a:cubicBezTo>
                <a:cubicBezTo>
                  <a:pt x="72651" y="2162175"/>
                  <a:pt x="123825" y="2111001"/>
                  <a:pt x="123825" y="2047875"/>
                </a:cubicBezTo>
                <a:cubicBezTo>
                  <a:pt x="123825" y="1984749"/>
                  <a:pt x="72651" y="1933575"/>
                  <a:pt x="9525" y="1933575"/>
                </a:cubicBezTo>
                <a:lnTo>
                  <a:pt x="0" y="1935498"/>
                </a:lnTo>
                <a:lnTo>
                  <a:pt x="0" y="1884027"/>
                </a:lnTo>
                <a:cubicBezTo>
                  <a:pt x="3055" y="1885814"/>
                  <a:pt x="6274" y="1885950"/>
                  <a:pt x="9525" y="1885950"/>
                </a:cubicBezTo>
                <a:cubicBezTo>
                  <a:pt x="72651" y="1885950"/>
                  <a:pt x="123825" y="1834776"/>
                  <a:pt x="123825" y="1771650"/>
                </a:cubicBezTo>
                <a:cubicBezTo>
                  <a:pt x="123825" y="1708524"/>
                  <a:pt x="72651" y="1657350"/>
                  <a:pt x="9525" y="1657350"/>
                </a:cubicBezTo>
                <a:lnTo>
                  <a:pt x="0" y="1659273"/>
                </a:lnTo>
                <a:lnTo>
                  <a:pt x="0" y="1598277"/>
                </a:lnTo>
                <a:cubicBezTo>
                  <a:pt x="3055" y="1600064"/>
                  <a:pt x="6274" y="1600200"/>
                  <a:pt x="9525" y="1600200"/>
                </a:cubicBezTo>
                <a:cubicBezTo>
                  <a:pt x="72651" y="1600200"/>
                  <a:pt x="123825" y="1549026"/>
                  <a:pt x="123825" y="1485900"/>
                </a:cubicBezTo>
                <a:cubicBezTo>
                  <a:pt x="123825" y="1422774"/>
                  <a:pt x="72651" y="1371600"/>
                  <a:pt x="9525" y="1371600"/>
                </a:cubicBezTo>
                <a:lnTo>
                  <a:pt x="0" y="1373523"/>
                </a:lnTo>
                <a:lnTo>
                  <a:pt x="0" y="1322052"/>
                </a:lnTo>
                <a:cubicBezTo>
                  <a:pt x="3055" y="1323839"/>
                  <a:pt x="6274" y="1323975"/>
                  <a:pt x="9525" y="1323975"/>
                </a:cubicBezTo>
                <a:cubicBezTo>
                  <a:pt x="72651" y="1323975"/>
                  <a:pt x="123825" y="1272801"/>
                  <a:pt x="123825" y="1209675"/>
                </a:cubicBezTo>
                <a:cubicBezTo>
                  <a:pt x="123825" y="1146549"/>
                  <a:pt x="72651" y="1095375"/>
                  <a:pt x="9525" y="1095375"/>
                </a:cubicBezTo>
                <a:lnTo>
                  <a:pt x="0" y="1097298"/>
                </a:lnTo>
                <a:lnTo>
                  <a:pt x="0" y="1064877"/>
                </a:lnTo>
                <a:cubicBezTo>
                  <a:pt x="3055" y="1066664"/>
                  <a:pt x="6274" y="1066800"/>
                  <a:pt x="9525" y="1066800"/>
                </a:cubicBezTo>
                <a:cubicBezTo>
                  <a:pt x="72651" y="1066800"/>
                  <a:pt x="123825" y="1015626"/>
                  <a:pt x="123825" y="952500"/>
                </a:cubicBezTo>
                <a:cubicBezTo>
                  <a:pt x="123825" y="889374"/>
                  <a:pt x="72651" y="838200"/>
                  <a:pt x="9525" y="838200"/>
                </a:cubicBezTo>
                <a:lnTo>
                  <a:pt x="0" y="840123"/>
                </a:lnTo>
                <a:lnTo>
                  <a:pt x="0" y="788652"/>
                </a:lnTo>
                <a:cubicBezTo>
                  <a:pt x="3055" y="790439"/>
                  <a:pt x="6274" y="790575"/>
                  <a:pt x="9525" y="790575"/>
                </a:cubicBezTo>
                <a:cubicBezTo>
                  <a:pt x="72651" y="790575"/>
                  <a:pt x="123825" y="739401"/>
                  <a:pt x="123825" y="676275"/>
                </a:cubicBezTo>
                <a:cubicBezTo>
                  <a:pt x="123825" y="613149"/>
                  <a:pt x="72651" y="561975"/>
                  <a:pt x="9525" y="561975"/>
                </a:cubicBezTo>
                <a:lnTo>
                  <a:pt x="0" y="563898"/>
                </a:lnTo>
                <a:lnTo>
                  <a:pt x="0" y="502902"/>
                </a:lnTo>
                <a:cubicBezTo>
                  <a:pt x="3055" y="504689"/>
                  <a:pt x="6274" y="504825"/>
                  <a:pt x="9525" y="504825"/>
                </a:cubicBezTo>
                <a:cubicBezTo>
                  <a:pt x="72651" y="504825"/>
                  <a:pt x="123825" y="453651"/>
                  <a:pt x="123825" y="390525"/>
                </a:cubicBezTo>
                <a:cubicBezTo>
                  <a:pt x="123825" y="327399"/>
                  <a:pt x="72651" y="276225"/>
                  <a:pt x="9525" y="276225"/>
                </a:cubicBezTo>
                <a:lnTo>
                  <a:pt x="0" y="278148"/>
                </a:lnTo>
                <a:lnTo>
                  <a:pt x="0" y="226677"/>
                </a:lnTo>
                <a:cubicBezTo>
                  <a:pt x="3055" y="228464"/>
                  <a:pt x="6274" y="228600"/>
                  <a:pt x="9525" y="228600"/>
                </a:cubicBezTo>
                <a:cubicBezTo>
                  <a:pt x="72651" y="228600"/>
                  <a:pt x="123825" y="177426"/>
                  <a:pt x="123825" y="114300"/>
                </a:cubicBezTo>
                <a:cubicBezTo>
                  <a:pt x="123825" y="51174"/>
                  <a:pt x="72651" y="0"/>
                  <a:pt x="9525" y="0"/>
                </a:cubicBezTo>
                <a:close/>
                <a:moveTo>
                  <a:pt x="0" y="0"/>
                </a:moveTo>
                <a:lnTo>
                  <a:pt x="9525" y="0"/>
                </a:lnTo>
                <a:lnTo>
                  <a:pt x="0" y="1923"/>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8900000" scaled="1"/>
            <a:tileRect/>
          </a:gradFill>
          <a:ln w="12700">
            <a:solidFill>
              <a:schemeClr val="bg1">
                <a:lumMod val="65000"/>
              </a:schemeClr>
            </a:solidFill>
          </a:ln>
          <a:effectLst>
            <a:outerShdw blurRad="76200" dist="38100" dir="5400000" sx="101000" sy="101000" algn="t"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1" name="Group 34"/>
          <p:cNvGrpSpPr/>
          <p:nvPr/>
        </p:nvGrpSpPr>
        <p:grpSpPr>
          <a:xfrm>
            <a:off x="4755777" y="784412"/>
            <a:ext cx="4213411" cy="5360894"/>
            <a:chOff x="4876800" y="1905000"/>
            <a:chExt cx="3629025" cy="4353124"/>
          </a:xfrm>
          <a:solidFill>
            <a:srgbClr val="C00000"/>
          </a:solidFill>
        </p:grpSpPr>
        <p:sp>
          <p:nvSpPr>
            <p:cNvPr id="12" name="Rectangle 2"/>
            <p:cNvSpPr/>
            <p:nvPr/>
          </p:nvSpPr>
          <p:spPr>
            <a:xfrm>
              <a:off x="4876800" y="1905000"/>
              <a:ext cx="3629025" cy="4353124"/>
            </a:xfrm>
            <a:custGeom>
              <a:avLst/>
              <a:gdLst/>
              <a:ahLst/>
              <a:cxnLst/>
              <a:rect l="l" t="t" r="r" b="b"/>
              <a:pathLst>
                <a:path w="3629025" h="4353124">
                  <a:moveTo>
                    <a:pt x="9525" y="0"/>
                  </a:moveTo>
                  <a:lnTo>
                    <a:pt x="3629025" y="0"/>
                  </a:lnTo>
                  <a:lnTo>
                    <a:pt x="3629025" y="4333875"/>
                  </a:lnTo>
                  <a:cubicBezTo>
                    <a:pt x="3628991" y="4333893"/>
                    <a:pt x="3591946" y="4352925"/>
                    <a:pt x="3571875" y="4352925"/>
                  </a:cubicBezTo>
                  <a:cubicBezTo>
                    <a:pt x="3560427" y="4352925"/>
                    <a:pt x="3552825" y="4340225"/>
                    <a:pt x="3543300" y="4333875"/>
                  </a:cubicBezTo>
                  <a:cubicBezTo>
                    <a:pt x="3482975" y="4330700"/>
                    <a:pt x="3422180" y="4332512"/>
                    <a:pt x="3362325" y="4324350"/>
                  </a:cubicBezTo>
                  <a:cubicBezTo>
                    <a:pt x="3350982" y="4322803"/>
                    <a:pt x="3343989" y="4310420"/>
                    <a:pt x="3333750" y="4305300"/>
                  </a:cubicBezTo>
                  <a:cubicBezTo>
                    <a:pt x="3324770" y="4300810"/>
                    <a:pt x="3312275" y="4302875"/>
                    <a:pt x="3305175" y="4295775"/>
                  </a:cubicBezTo>
                  <a:cubicBezTo>
                    <a:pt x="3298075" y="4288675"/>
                    <a:pt x="3298825" y="4276725"/>
                    <a:pt x="3295650" y="4267200"/>
                  </a:cubicBezTo>
                  <a:cubicBezTo>
                    <a:pt x="3279775" y="4264025"/>
                    <a:pt x="3262081" y="4265707"/>
                    <a:pt x="3248025" y="4257675"/>
                  </a:cubicBezTo>
                  <a:cubicBezTo>
                    <a:pt x="3238086" y="4251995"/>
                    <a:pt x="3237070" y="4237195"/>
                    <a:pt x="3228975" y="4229100"/>
                  </a:cubicBezTo>
                  <a:cubicBezTo>
                    <a:pt x="3217750" y="4217875"/>
                    <a:pt x="3203575" y="4210050"/>
                    <a:pt x="3190875" y="4200525"/>
                  </a:cubicBezTo>
                  <a:cubicBezTo>
                    <a:pt x="3190875" y="4200525"/>
                    <a:pt x="3152075" y="4211420"/>
                    <a:pt x="3133725" y="4219575"/>
                  </a:cubicBezTo>
                  <a:cubicBezTo>
                    <a:pt x="3123264" y="4224224"/>
                    <a:pt x="3114675" y="4232275"/>
                    <a:pt x="3105150" y="4238625"/>
                  </a:cubicBezTo>
                  <a:cubicBezTo>
                    <a:pt x="3037206" y="4215977"/>
                    <a:pt x="3119349" y="4248091"/>
                    <a:pt x="3048000" y="4200525"/>
                  </a:cubicBezTo>
                  <a:cubicBezTo>
                    <a:pt x="3039646" y="4194956"/>
                    <a:pt x="3028950" y="4194175"/>
                    <a:pt x="3019425" y="4191000"/>
                  </a:cubicBezTo>
                  <a:lnTo>
                    <a:pt x="2981325" y="4210050"/>
                  </a:lnTo>
                  <a:cubicBezTo>
                    <a:pt x="2964624" y="4218401"/>
                    <a:pt x="2899850" y="4257675"/>
                    <a:pt x="2867025" y="4257675"/>
                  </a:cubicBezTo>
                  <a:cubicBezTo>
                    <a:pt x="2850836" y="4257675"/>
                    <a:pt x="2835275" y="4251325"/>
                    <a:pt x="2819400" y="4248150"/>
                  </a:cubicBezTo>
                  <a:cubicBezTo>
                    <a:pt x="2806700" y="4251325"/>
                    <a:pt x="2794079" y="4254835"/>
                    <a:pt x="2781300" y="4257675"/>
                  </a:cubicBezTo>
                  <a:cubicBezTo>
                    <a:pt x="2765496" y="4261187"/>
                    <a:pt x="2749381" y="4263273"/>
                    <a:pt x="2733675" y="4267200"/>
                  </a:cubicBezTo>
                  <a:cubicBezTo>
                    <a:pt x="2723935" y="4269635"/>
                    <a:pt x="2714754" y="4273967"/>
                    <a:pt x="2705100" y="4276725"/>
                  </a:cubicBezTo>
                  <a:cubicBezTo>
                    <a:pt x="2673713" y="4285693"/>
                    <a:pt x="2652111" y="4289228"/>
                    <a:pt x="2619375" y="4295775"/>
                  </a:cubicBezTo>
                  <a:cubicBezTo>
                    <a:pt x="2609850" y="4289425"/>
                    <a:pt x="2598895" y="4284820"/>
                    <a:pt x="2590800" y="4276725"/>
                  </a:cubicBezTo>
                  <a:cubicBezTo>
                    <a:pt x="2568159" y="4254084"/>
                    <a:pt x="2562131" y="4219294"/>
                    <a:pt x="2552700" y="4191000"/>
                  </a:cubicBezTo>
                  <a:cubicBezTo>
                    <a:pt x="2514600" y="4194175"/>
                    <a:pt x="2476558" y="4202910"/>
                    <a:pt x="2438400" y="4200525"/>
                  </a:cubicBezTo>
                  <a:cubicBezTo>
                    <a:pt x="2425065" y="4199692"/>
                    <a:pt x="2383893" y="4170537"/>
                    <a:pt x="2371725" y="4162425"/>
                  </a:cubicBezTo>
                  <a:cubicBezTo>
                    <a:pt x="2362200" y="4159250"/>
                    <a:pt x="2353135" y="4153951"/>
                    <a:pt x="2343150" y="4152900"/>
                  </a:cubicBezTo>
                  <a:cubicBezTo>
                    <a:pt x="2292531" y="4147572"/>
                    <a:pt x="2240437" y="4154417"/>
                    <a:pt x="2190750" y="4143375"/>
                  </a:cubicBezTo>
                  <a:cubicBezTo>
                    <a:pt x="2179575" y="4140892"/>
                    <a:pt x="2178050" y="4124325"/>
                    <a:pt x="2171700" y="4114800"/>
                  </a:cubicBezTo>
                  <a:cubicBezTo>
                    <a:pt x="2162175" y="4108450"/>
                    <a:pt x="2154417" y="4097632"/>
                    <a:pt x="2143125" y="4095750"/>
                  </a:cubicBezTo>
                  <a:cubicBezTo>
                    <a:pt x="2115520" y="4091149"/>
                    <a:pt x="2106630" y="4117154"/>
                    <a:pt x="2095500" y="4133850"/>
                  </a:cubicBezTo>
                  <a:cubicBezTo>
                    <a:pt x="2082800" y="4140200"/>
                    <a:pt x="2071456" y="4150892"/>
                    <a:pt x="2057400" y="4152900"/>
                  </a:cubicBezTo>
                  <a:cubicBezTo>
                    <a:pt x="2029395" y="4156901"/>
                    <a:pt x="2021362" y="4132180"/>
                    <a:pt x="2009775" y="4114800"/>
                  </a:cubicBezTo>
                  <a:cubicBezTo>
                    <a:pt x="1889286" y="4109323"/>
                    <a:pt x="1841950" y="4065741"/>
                    <a:pt x="1771650" y="4124325"/>
                  </a:cubicBezTo>
                  <a:cubicBezTo>
                    <a:pt x="1761302" y="4132949"/>
                    <a:pt x="1752600" y="4143375"/>
                    <a:pt x="1743075" y="4152900"/>
                  </a:cubicBezTo>
                  <a:lnTo>
                    <a:pt x="1685925" y="4171950"/>
                  </a:lnTo>
                  <a:cubicBezTo>
                    <a:pt x="1666875" y="4178300"/>
                    <a:pt x="1681074" y="4214901"/>
                    <a:pt x="1666875" y="4229100"/>
                  </a:cubicBezTo>
                  <a:cubicBezTo>
                    <a:pt x="1659775" y="4236200"/>
                    <a:pt x="1647280" y="4215085"/>
                    <a:pt x="1638300" y="4219575"/>
                  </a:cubicBezTo>
                  <a:cubicBezTo>
                    <a:pt x="1629320" y="4224065"/>
                    <a:pt x="1631950" y="4238625"/>
                    <a:pt x="1628775" y="4248150"/>
                  </a:cubicBezTo>
                  <a:cubicBezTo>
                    <a:pt x="1619250" y="4251325"/>
                    <a:pt x="1609180" y="4253185"/>
                    <a:pt x="1600200" y="4257675"/>
                  </a:cubicBezTo>
                  <a:cubicBezTo>
                    <a:pt x="1580937" y="4267307"/>
                    <a:pt x="1566991" y="4286250"/>
                    <a:pt x="1543050" y="4286250"/>
                  </a:cubicBezTo>
                  <a:cubicBezTo>
                    <a:pt x="1514299" y="4286250"/>
                    <a:pt x="1485900" y="4279900"/>
                    <a:pt x="1457325" y="4276725"/>
                  </a:cubicBezTo>
                  <a:cubicBezTo>
                    <a:pt x="1333607" y="4301469"/>
                    <a:pt x="1487388" y="4267706"/>
                    <a:pt x="1362075" y="4305300"/>
                  </a:cubicBezTo>
                  <a:cubicBezTo>
                    <a:pt x="1287175" y="4327770"/>
                    <a:pt x="1339270" y="4298279"/>
                    <a:pt x="1285875" y="4333875"/>
                  </a:cubicBezTo>
                  <a:cubicBezTo>
                    <a:pt x="1267214" y="4340095"/>
                    <a:pt x="1226394" y="4355015"/>
                    <a:pt x="1209675" y="4352925"/>
                  </a:cubicBezTo>
                  <a:cubicBezTo>
                    <a:pt x="1198316" y="4351505"/>
                    <a:pt x="1190625" y="4340225"/>
                    <a:pt x="1181100" y="4333875"/>
                  </a:cubicBezTo>
                  <a:cubicBezTo>
                    <a:pt x="1171575" y="4330700"/>
                    <a:pt x="1160365" y="4330622"/>
                    <a:pt x="1152525" y="4324350"/>
                  </a:cubicBezTo>
                  <a:cubicBezTo>
                    <a:pt x="1127903" y="4304652"/>
                    <a:pt x="1142222" y="4283723"/>
                    <a:pt x="1104900" y="4276725"/>
                  </a:cubicBezTo>
                  <a:cubicBezTo>
                    <a:pt x="1064212" y="4269096"/>
                    <a:pt x="1022350" y="4270375"/>
                    <a:pt x="981075" y="4267200"/>
                  </a:cubicBezTo>
                  <a:cubicBezTo>
                    <a:pt x="968375" y="4273550"/>
                    <a:pt x="956026" y="4280657"/>
                    <a:pt x="942975" y="4286250"/>
                  </a:cubicBezTo>
                  <a:cubicBezTo>
                    <a:pt x="889245" y="4309277"/>
                    <a:pt x="940746" y="4281133"/>
                    <a:pt x="876300" y="4305300"/>
                  </a:cubicBezTo>
                  <a:cubicBezTo>
                    <a:pt x="863005" y="4310286"/>
                    <a:pt x="850900" y="4318000"/>
                    <a:pt x="838200" y="4324350"/>
                  </a:cubicBezTo>
                  <a:cubicBezTo>
                    <a:pt x="820239" y="4333330"/>
                    <a:pt x="792189" y="4360108"/>
                    <a:pt x="781050" y="4343400"/>
                  </a:cubicBezTo>
                  <a:lnTo>
                    <a:pt x="742950" y="4286250"/>
                  </a:lnTo>
                  <a:cubicBezTo>
                    <a:pt x="733425" y="4279900"/>
                    <a:pt x="725667" y="4269082"/>
                    <a:pt x="714375" y="4267200"/>
                  </a:cubicBezTo>
                  <a:cubicBezTo>
                    <a:pt x="704471" y="4265549"/>
                    <a:pt x="695723" y="4275198"/>
                    <a:pt x="685800" y="4276725"/>
                  </a:cubicBezTo>
                  <a:cubicBezTo>
                    <a:pt x="654263" y="4281577"/>
                    <a:pt x="622300" y="4283075"/>
                    <a:pt x="590550" y="4286250"/>
                  </a:cubicBezTo>
                  <a:cubicBezTo>
                    <a:pt x="581025" y="4279900"/>
                    <a:pt x="570769" y="4274529"/>
                    <a:pt x="561975" y="4267200"/>
                  </a:cubicBezTo>
                  <a:cubicBezTo>
                    <a:pt x="551627" y="4258576"/>
                    <a:pt x="544608" y="4246097"/>
                    <a:pt x="533400" y="4238625"/>
                  </a:cubicBezTo>
                  <a:cubicBezTo>
                    <a:pt x="525046" y="4233056"/>
                    <a:pt x="514350" y="4232275"/>
                    <a:pt x="504825" y="4229100"/>
                  </a:cubicBezTo>
                  <a:lnTo>
                    <a:pt x="476250" y="4238625"/>
                  </a:lnTo>
                  <a:cubicBezTo>
                    <a:pt x="457200" y="4244975"/>
                    <a:pt x="438334" y="4251905"/>
                    <a:pt x="419100" y="4257675"/>
                  </a:cubicBezTo>
                  <a:cubicBezTo>
                    <a:pt x="406561" y="4261437"/>
                    <a:pt x="394091" y="4267200"/>
                    <a:pt x="381000" y="4267200"/>
                  </a:cubicBezTo>
                  <a:cubicBezTo>
                    <a:pt x="370960" y="4267200"/>
                    <a:pt x="362329" y="4256024"/>
                    <a:pt x="352425" y="4257675"/>
                  </a:cubicBezTo>
                  <a:cubicBezTo>
                    <a:pt x="341133" y="4259557"/>
                    <a:pt x="333375" y="4270375"/>
                    <a:pt x="323850" y="4276725"/>
                  </a:cubicBezTo>
                  <a:cubicBezTo>
                    <a:pt x="297081" y="4279159"/>
                    <a:pt x="227149" y="4277451"/>
                    <a:pt x="190500" y="4295775"/>
                  </a:cubicBezTo>
                  <a:cubicBezTo>
                    <a:pt x="180261" y="4300895"/>
                    <a:pt x="171450" y="4308475"/>
                    <a:pt x="161925" y="4314825"/>
                  </a:cubicBezTo>
                  <a:cubicBezTo>
                    <a:pt x="143985" y="4316456"/>
                    <a:pt x="123889" y="4317213"/>
                    <a:pt x="103342" y="4319224"/>
                  </a:cubicBezTo>
                  <a:cubicBezTo>
                    <a:pt x="116939" y="4302379"/>
                    <a:pt x="123825" y="4280831"/>
                    <a:pt x="123825" y="4257675"/>
                  </a:cubicBezTo>
                  <a:cubicBezTo>
                    <a:pt x="123825" y="4194549"/>
                    <a:pt x="72651" y="4143375"/>
                    <a:pt x="9525" y="4143375"/>
                  </a:cubicBezTo>
                  <a:lnTo>
                    <a:pt x="0" y="4145298"/>
                  </a:lnTo>
                  <a:lnTo>
                    <a:pt x="0" y="4093827"/>
                  </a:lnTo>
                  <a:cubicBezTo>
                    <a:pt x="3055" y="4095615"/>
                    <a:pt x="6274" y="4095750"/>
                    <a:pt x="9525" y="4095750"/>
                  </a:cubicBezTo>
                  <a:cubicBezTo>
                    <a:pt x="72651" y="4095750"/>
                    <a:pt x="123825" y="4044576"/>
                    <a:pt x="123825" y="3981450"/>
                  </a:cubicBezTo>
                  <a:cubicBezTo>
                    <a:pt x="123825" y="3918324"/>
                    <a:pt x="72651" y="3867150"/>
                    <a:pt x="9525" y="3867150"/>
                  </a:cubicBezTo>
                  <a:lnTo>
                    <a:pt x="0" y="3869073"/>
                  </a:lnTo>
                  <a:lnTo>
                    <a:pt x="0" y="3808077"/>
                  </a:lnTo>
                  <a:cubicBezTo>
                    <a:pt x="3055" y="3809865"/>
                    <a:pt x="6274" y="3810000"/>
                    <a:pt x="9525" y="3810000"/>
                  </a:cubicBezTo>
                  <a:cubicBezTo>
                    <a:pt x="72651" y="3810000"/>
                    <a:pt x="123825" y="3758826"/>
                    <a:pt x="123825" y="3695700"/>
                  </a:cubicBezTo>
                  <a:cubicBezTo>
                    <a:pt x="123825" y="3632574"/>
                    <a:pt x="72651" y="3581400"/>
                    <a:pt x="9525" y="3581400"/>
                  </a:cubicBezTo>
                  <a:lnTo>
                    <a:pt x="0" y="3583323"/>
                  </a:lnTo>
                  <a:lnTo>
                    <a:pt x="0" y="3531852"/>
                  </a:lnTo>
                  <a:cubicBezTo>
                    <a:pt x="3055" y="3533640"/>
                    <a:pt x="6274" y="3533775"/>
                    <a:pt x="9525" y="3533775"/>
                  </a:cubicBezTo>
                  <a:cubicBezTo>
                    <a:pt x="72651" y="3533775"/>
                    <a:pt x="123825" y="3482601"/>
                    <a:pt x="123825" y="3419475"/>
                  </a:cubicBezTo>
                  <a:cubicBezTo>
                    <a:pt x="123825" y="3356349"/>
                    <a:pt x="72651" y="3305175"/>
                    <a:pt x="9525" y="3305175"/>
                  </a:cubicBezTo>
                  <a:lnTo>
                    <a:pt x="0" y="3307098"/>
                  </a:lnTo>
                  <a:lnTo>
                    <a:pt x="0" y="3274677"/>
                  </a:lnTo>
                  <a:cubicBezTo>
                    <a:pt x="3055" y="3276465"/>
                    <a:pt x="6274" y="3276600"/>
                    <a:pt x="9525" y="3276600"/>
                  </a:cubicBezTo>
                  <a:cubicBezTo>
                    <a:pt x="72651" y="3276600"/>
                    <a:pt x="123825" y="3225426"/>
                    <a:pt x="123825" y="3162300"/>
                  </a:cubicBezTo>
                  <a:cubicBezTo>
                    <a:pt x="123825" y="3099174"/>
                    <a:pt x="72651" y="3048000"/>
                    <a:pt x="9525" y="3048000"/>
                  </a:cubicBezTo>
                  <a:lnTo>
                    <a:pt x="0" y="3049923"/>
                  </a:lnTo>
                  <a:lnTo>
                    <a:pt x="0" y="2998452"/>
                  </a:lnTo>
                  <a:cubicBezTo>
                    <a:pt x="3055" y="3000240"/>
                    <a:pt x="6274" y="3000375"/>
                    <a:pt x="9525" y="3000375"/>
                  </a:cubicBezTo>
                  <a:cubicBezTo>
                    <a:pt x="72651" y="3000375"/>
                    <a:pt x="123825" y="2949201"/>
                    <a:pt x="123825" y="2886075"/>
                  </a:cubicBezTo>
                  <a:cubicBezTo>
                    <a:pt x="123825" y="2822949"/>
                    <a:pt x="72651" y="2771775"/>
                    <a:pt x="9525" y="2771775"/>
                  </a:cubicBezTo>
                  <a:lnTo>
                    <a:pt x="0" y="2773698"/>
                  </a:lnTo>
                  <a:lnTo>
                    <a:pt x="0" y="2712702"/>
                  </a:lnTo>
                  <a:cubicBezTo>
                    <a:pt x="3055" y="2714490"/>
                    <a:pt x="6274" y="2714625"/>
                    <a:pt x="9525" y="2714625"/>
                  </a:cubicBezTo>
                  <a:cubicBezTo>
                    <a:pt x="72651" y="2714625"/>
                    <a:pt x="123825" y="2663451"/>
                    <a:pt x="123825" y="2600325"/>
                  </a:cubicBezTo>
                  <a:cubicBezTo>
                    <a:pt x="123825" y="2537199"/>
                    <a:pt x="72651" y="2486025"/>
                    <a:pt x="9525" y="2486025"/>
                  </a:cubicBezTo>
                  <a:lnTo>
                    <a:pt x="0" y="2487948"/>
                  </a:lnTo>
                  <a:lnTo>
                    <a:pt x="0" y="2436477"/>
                  </a:lnTo>
                  <a:cubicBezTo>
                    <a:pt x="3055" y="2438265"/>
                    <a:pt x="6274" y="2438400"/>
                    <a:pt x="9525" y="2438400"/>
                  </a:cubicBezTo>
                  <a:cubicBezTo>
                    <a:pt x="72651" y="2438400"/>
                    <a:pt x="123825" y="2387226"/>
                    <a:pt x="123825" y="2324100"/>
                  </a:cubicBezTo>
                  <a:cubicBezTo>
                    <a:pt x="123825" y="2260974"/>
                    <a:pt x="72651" y="2209800"/>
                    <a:pt x="9525" y="2209800"/>
                  </a:cubicBezTo>
                  <a:lnTo>
                    <a:pt x="0" y="2211723"/>
                  </a:lnTo>
                  <a:lnTo>
                    <a:pt x="0" y="2160252"/>
                  </a:lnTo>
                  <a:cubicBezTo>
                    <a:pt x="3055" y="2162039"/>
                    <a:pt x="6274" y="2162175"/>
                    <a:pt x="9525" y="2162175"/>
                  </a:cubicBezTo>
                  <a:cubicBezTo>
                    <a:pt x="72651" y="2162175"/>
                    <a:pt x="123825" y="2111001"/>
                    <a:pt x="123825" y="2047875"/>
                  </a:cubicBezTo>
                  <a:cubicBezTo>
                    <a:pt x="123825" y="1984749"/>
                    <a:pt x="72651" y="1933575"/>
                    <a:pt x="9525" y="1933575"/>
                  </a:cubicBezTo>
                  <a:lnTo>
                    <a:pt x="0" y="1935498"/>
                  </a:lnTo>
                  <a:lnTo>
                    <a:pt x="0" y="1884027"/>
                  </a:lnTo>
                  <a:cubicBezTo>
                    <a:pt x="3055" y="1885814"/>
                    <a:pt x="6274" y="1885950"/>
                    <a:pt x="9525" y="1885950"/>
                  </a:cubicBezTo>
                  <a:cubicBezTo>
                    <a:pt x="72651" y="1885950"/>
                    <a:pt x="123825" y="1834776"/>
                    <a:pt x="123825" y="1771650"/>
                  </a:cubicBezTo>
                  <a:cubicBezTo>
                    <a:pt x="123825" y="1708524"/>
                    <a:pt x="72651" y="1657350"/>
                    <a:pt x="9525" y="1657350"/>
                  </a:cubicBezTo>
                  <a:lnTo>
                    <a:pt x="0" y="1659273"/>
                  </a:lnTo>
                  <a:lnTo>
                    <a:pt x="0" y="1598277"/>
                  </a:lnTo>
                  <a:cubicBezTo>
                    <a:pt x="3055" y="1600064"/>
                    <a:pt x="6274" y="1600200"/>
                    <a:pt x="9525" y="1600200"/>
                  </a:cubicBezTo>
                  <a:cubicBezTo>
                    <a:pt x="72651" y="1600200"/>
                    <a:pt x="123825" y="1549026"/>
                    <a:pt x="123825" y="1485900"/>
                  </a:cubicBezTo>
                  <a:cubicBezTo>
                    <a:pt x="123825" y="1422774"/>
                    <a:pt x="72651" y="1371600"/>
                    <a:pt x="9525" y="1371600"/>
                  </a:cubicBezTo>
                  <a:lnTo>
                    <a:pt x="0" y="1373523"/>
                  </a:lnTo>
                  <a:lnTo>
                    <a:pt x="0" y="1322052"/>
                  </a:lnTo>
                  <a:cubicBezTo>
                    <a:pt x="3055" y="1323839"/>
                    <a:pt x="6274" y="1323975"/>
                    <a:pt x="9525" y="1323975"/>
                  </a:cubicBezTo>
                  <a:cubicBezTo>
                    <a:pt x="72651" y="1323975"/>
                    <a:pt x="123825" y="1272801"/>
                    <a:pt x="123825" y="1209675"/>
                  </a:cubicBezTo>
                  <a:cubicBezTo>
                    <a:pt x="123825" y="1146549"/>
                    <a:pt x="72651" y="1095375"/>
                    <a:pt x="9525" y="1095375"/>
                  </a:cubicBezTo>
                  <a:lnTo>
                    <a:pt x="0" y="1097298"/>
                  </a:lnTo>
                  <a:lnTo>
                    <a:pt x="0" y="1064877"/>
                  </a:lnTo>
                  <a:cubicBezTo>
                    <a:pt x="3055" y="1066664"/>
                    <a:pt x="6274" y="1066800"/>
                    <a:pt x="9525" y="1066800"/>
                  </a:cubicBezTo>
                  <a:cubicBezTo>
                    <a:pt x="72651" y="1066800"/>
                    <a:pt x="123825" y="1015626"/>
                    <a:pt x="123825" y="952500"/>
                  </a:cubicBezTo>
                  <a:cubicBezTo>
                    <a:pt x="123825" y="889374"/>
                    <a:pt x="72651" y="838200"/>
                    <a:pt x="9525" y="838200"/>
                  </a:cubicBezTo>
                  <a:lnTo>
                    <a:pt x="0" y="840123"/>
                  </a:lnTo>
                  <a:lnTo>
                    <a:pt x="0" y="788652"/>
                  </a:lnTo>
                  <a:cubicBezTo>
                    <a:pt x="3055" y="790439"/>
                    <a:pt x="6274" y="790575"/>
                    <a:pt x="9525" y="790575"/>
                  </a:cubicBezTo>
                  <a:cubicBezTo>
                    <a:pt x="72651" y="790575"/>
                    <a:pt x="123825" y="739401"/>
                    <a:pt x="123825" y="676275"/>
                  </a:cubicBezTo>
                  <a:cubicBezTo>
                    <a:pt x="123825" y="613149"/>
                    <a:pt x="72651" y="561975"/>
                    <a:pt x="9525" y="561975"/>
                  </a:cubicBezTo>
                  <a:lnTo>
                    <a:pt x="0" y="563898"/>
                  </a:lnTo>
                  <a:lnTo>
                    <a:pt x="0" y="502902"/>
                  </a:lnTo>
                  <a:cubicBezTo>
                    <a:pt x="3055" y="504689"/>
                    <a:pt x="6274" y="504825"/>
                    <a:pt x="9525" y="504825"/>
                  </a:cubicBezTo>
                  <a:cubicBezTo>
                    <a:pt x="72651" y="504825"/>
                    <a:pt x="123825" y="453651"/>
                    <a:pt x="123825" y="390525"/>
                  </a:cubicBezTo>
                  <a:cubicBezTo>
                    <a:pt x="123825" y="327399"/>
                    <a:pt x="72651" y="276225"/>
                    <a:pt x="9525" y="276225"/>
                  </a:cubicBezTo>
                  <a:lnTo>
                    <a:pt x="0" y="278148"/>
                  </a:lnTo>
                  <a:lnTo>
                    <a:pt x="0" y="226677"/>
                  </a:lnTo>
                  <a:cubicBezTo>
                    <a:pt x="3055" y="228464"/>
                    <a:pt x="6274" y="228600"/>
                    <a:pt x="9525" y="228600"/>
                  </a:cubicBezTo>
                  <a:cubicBezTo>
                    <a:pt x="72651" y="228600"/>
                    <a:pt x="123825" y="177426"/>
                    <a:pt x="123825" y="114300"/>
                  </a:cubicBezTo>
                  <a:cubicBezTo>
                    <a:pt x="123825" y="51174"/>
                    <a:pt x="72651" y="0"/>
                    <a:pt x="9525" y="0"/>
                  </a:cubicBezTo>
                  <a:close/>
                  <a:moveTo>
                    <a:pt x="0" y="0"/>
                  </a:moveTo>
                  <a:lnTo>
                    <a:pt x="9525" y="0"/>
                  </a:lnTo>
                  <a:lnTo>
                    <a:pt x="0" y="1923"/>
                  </a:lnTo>
                  <a:close/>
                </a:path>
              </a:pathLst>
            </a:custGeom>
            <a:grpFill/>
            <a:ln w="12700">
              <a:solidFill>
                <a:schemeClr val="bg1">
                  <a:lumMod val="65000"/>
                </a:schemeClr>
              </a:solidFill>
            </a:ln>
            <a:effectLst>
              <a:outerShdw blurRad="76200" dist="38100" dir="5400000" sx="101000" sy="101000" algn="t"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TextBox 12"/>
            <p:cNvSpPr txBox="1"/>
            <p:nvPr/>
          </p:nvSpPr>
          <p:spPr>
            <a:xfrm>
              <a:off x="5181600" y="2061865"/>
              <a:ext cx="3276600" cy="324895"/>
            </a:xfrm>
            <a:prstGeom prst="rect">
              <a:avLst/>
            </a:prstGeom>
            <a:grpFill/>
          </p:spPr>
          <p:txBody>
            <a:bodyPr wrap="square" rtlCol="0">
              <a:spAutoFit/>
            </a:bodyPr>
            <a:lstStyle>
              <a:defPPr>
                <a:defRPr lang="en-US"/>
              </a:defPPr>
              <a:lvl1pPr algn="ctr">
                <a:defRPr sz="2000" b="1">
                  <a:latin typeface="+mn-lt"/>
                </a:defRPr>
              </a:lvl1pPr>
            </a:lstStyle>
            <a:p>
              <a:r>
                <a:rPr lang="en-US" dirty="0">
                  <a:solidFill>
                    <a:prstClr val="white"/>
                  </a:solidFill>
                </a:rPr>
                <a:t>Best Practices</a:t>
              </a:r>
            </a:p>
          </p:txBody>
        </p:sp>
      </p:grpSp>
      <p:sp>
        <p:nvSpPr>
          <p:cNvPr id="14" name="TextBox 13"/>
          <p:cNvSpPr txBox="1"/>
          <p:nvPr/>
        </p:nvSpPr>
        <p:spPr>
          <a:xfrm>
            <a:off x="367556" y="945776"/>
            <a:ext cx="3124200" cy="400110"/>
          </a:xfrm>
          <a:prstGeom prst="rect">
            <a:avLst/>
          </a:prstGeom>
          <a:noFill/>
        </p:spPr>
        <p:txBody>
          <a:bodyPr wrap="square" rtlCol="0">
            <a:spAutoFit/>
          </a:bodyPr>
          <a:lstStyle/>
          <a:p>
            <a:pPr algn="ctr"/>
            <a:r>
              <a:rPr lang="en-US" sz="2000" b="1" dirty="0">
                <a:solidFill>
                  <a:srgbClr val="E31837"/>
                </a:solidFill>
              </a:rPr>
              <a:t>Key Benefits</a:t>
            </a:r>
          </a:p>
        </p:txBody>
      </p:sp>
      <p:sp>
        <p:nvSpPr>
          <p:cNvPr id="15" name="TextBox 14"/>
          <p:cNvSpPr txBox="1"/>
          <p:nvPr/>
        </p:nvSpPr>
        <p:spPr>
          <a:xfrm>
            <a:off x="379265" y="1801906"/>
            <a:ext cx="3826368" cy="307777"/>
          </a:xfrm>
          <a:prstGeom prst="rect">
            <a:avLst/>
          </a:prstGeom>
          <a:noFill/>
        </p:spPr>
        <p:txBody>
          <a:bodyPr wrap="none" rtlCol="0">
            <a:spAutoFit/>
          </a:bodyPr>
          <a:lstStyle/>
          <a:p>
            <a:pPr marL="285750" lvl="0" indent="-285750">
              <a:buFont typeface="Wingdings" panose="05000000000000000000" pitchFamily="2" charset="2"/>
              <a:buChar char="q"/>
            </a:pPr>
            <a:r>
              <a:rPr lang="en-US" altLang="en-US" sz="1400" dirty="0" smtClean="0">
                <a:cs typeface="Helvetica"/>
              </a:rPr>
              <a:t>Left-Shift strategy &amp; Early detection of defects</a:t>
            </a:r>
            <a:endParaRPr lang="en-US" sz="1400" dirty="0"/>
          </a:p>
        </p:txBody>
      </p:sp>
      <p:sp>
        <p:nvSpPr>
          <p:cNvPr id="16" name="TextBox 15"/>
          <p:cNvSpPr txBox="1"/>
          <p:nvPr/>
        </p:nvSpPr>
        <p:spPr>
          <a:xfrm>
            <a:off x="379265" y="2259106"/>
            <a:ext cx="4324197" cy="307777"/>
          </a:xfrm>
          <a:prstGeom prst="rect">
            <a:avLst/>
          </a:prstGeom>
          <a:noFill/>
        </p:spPr>
        <p:txBody>
          <a:bodyPr wrap="none" rtlCol="0">
            <a:spAutoFit/>
          </a:bodyPr>
          <a:lstStyle>
            <a:defPPr>
              <a:defRPr lang="es-MX"/>
            </a:defPPr>
            <a:lvl1pPr marL="285750" lvl="0" indent="-285750">
              <a:buFont typeface="Wingdings" panose="05000000000000000000" pitchFamily="2" charset="2"/>
              <a:buChar char="q"/>
              <a:defRPr sz="1400">
                <a:cs typeface="Helvetica"/>
              </a:defRPr>
            </a:lvl1pPr>
          </a:lstStyle>
          <a:p>
            <a:r>
              <a:rPr lang="en-US" altLang="en-US" dirty="0"/>
              <a:t>Increase developer productivity and software quality</a:t>
            </a:r>
            <a:endParaRPr lang="en-US" dirty="0"/>
          </a:p>
        </p:txBody>
      </p:sp>
      <p:sp>
        <p:nvSpPr>
          <p:cNvPr id="17" name="TextBox 16"/>
          <p:cNvSpPr txBox="1"/>
          <p:nvPr/>
        </p:nvSpPr>
        <p:spPr>
          <a:xfrm>
            <a:off x="379265" y="2716306"/>
            <a:ext cx="2946512" cy="307777"/>
          </a:xfrm>
          <a:prstGeom prst="rect">
            <a:avLst/>
          </a:prstGeom>
          <a:noFill/>
        </p:spPr>
        <p:txBody>
          <a:bodyPr wrap="none" rtlCol="0">
            <a:spAutoFit/>
          </a:bodyPr>
          <a:lstStyle>
            <a:defPPr>
              <a:defRPr lang="es-MX"/>
            </a:defPPr>
            <a:lvl1pPr marL="285750" lvl="0" indent="-285750">
              <a:buFont typeface="Wingdings" panose="05000000000000000000" pitchFamily="2" charset="2"/>
              <a:buChar char="q"/>
              <a:defRPr sz="1400">
                <a:cs typeface="Helvetica"/>
              </a:defRPr>
            </a:lvl1pPr>
          </a:lstStyle>
          <a:p>
            <a:r>
              <a:rPr lang="en-US" altLang="en-US" dirty="0"/>
              <a:t>Deliver </a:t>
            </a:r>
            <a:r>
              <a:rPr lang="en-US" altLang="en-US" dirty="0" smtClean="0"/>
              <a:t>stable source code </a:t>
            </a:r>
            <a:r>
              <a:rPr lang="en-US" altLang="en-US" dirty="0" err="1" smtClean="0"/>
              <a:t>pakage</a:t>
            </a:r>
            <a:endParaRPr lang="en-US" dirty="0"/>
          </a:p>
        </p:txBody>
      </p:sp>
      <p:sp>
        <p:nvSpPr>
          <p:cNvPr id="18" name="TextBox 17"/>
          <p:cNvSpPr txBox="1"/>
          <p:nvPr/>
        </p:nvSpPr>
        <p:spPr>
          <a:xfrm>
            <a:off x="5181599" y="1819835"/>
            <a:ext cx="3635189" cy="307777"/>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1400">
                <a:latin typeface="+mj-lt"/>
              </a:defRPr>
            </a:lvl1pPr>
          </a:lstStyle>
          <a:p>
            <a:pPr lvl="0"/>
            <a:r>
              <a:rPr lang="en-US" dirty="0" smtClean="0">
                <a:solidFill>
                  <a:schemeClr val="bg1"/>
                </a:solidFill>
                <a:cs typeface="Helvetica"/>
              </a:rPr>
              <a:t>Single source repository</a:t>
            </a:r>
            <a:endParaRPr lang="en-US" b="1" dirty="0">
              <a:solidFill>
                <a:schemeClr val="bg1"/>
              </a:solidFill>
            </a:endParaRPr>
          </a:p>
        </p:txBody>
      </p:sp>
      <p:sp>
        <p:nvSpPr>
          <p:cNvPr id="19" name="Rectangle 18"/>
          <p:cNvSpPr/>
          <p:nvPr/>
        </p:nvSpPr>
        <p:spPr>
          <a:xfrm>
            <a:off x="379265" y="3213411"/>
            <a:ext cx="4572000" cy="307777"/>
          </a:xfrm>
          <a:prstGeom prst="rect">
            <a:avLst/>
          </a:prstGeom>
        </p:spPr>
        <p:txBody>
          <a:bodyPr>
            <a:spAutoFit/>
          </a:bodyPr>
          <a:lstStyle/>
          <a:p>
            <a:pPr marL="285750" indent="-285750">
              <a:buFont typeface="Wingdings" panose="05000000000000000000" pitchFamily="2" charset="2"/>
              <a:buChar char="q"/>
            </a:pPr>
            <a:r>
              <a:rPr lang="en-US" altLang="en-US" sz="1400" dirty="0" smtClean="0">
                <a:solidFill>
                  <a:prstClr val="black"/>
                </a:solidFill>
              </a:rPr>
              <a:t>Agile Development</a:t>
            </a:r>
            <a:endParaRPr lang="en-US" altLang="en-US" sz="1400" dirty="0">
              <a:solidFill>
                <a:prstClr val="black"/>
              </a:solidFill>
            </a:endParaRPr>
          </a:p>
        </p:txBody>
      </p:sp>
      <p:sp>
        <p:nvSpPr>
          <p:cNvPr id="20" name="Rectangle 19"/>
          <p:cNvSpPr/>
          <p:nvPr/>
        </p:nvSpPr>
        <p:spPr>
          <a:xfrm>
            <a:off x="379265" y="3777184"/>
            <a:ext cx="4572000" cy="307777"/>
          </a:xfrm>
          <a:prstGeom prst="rect">
            <a:avLst/>
          </a:prstGeom>
        </p:spPr>
        <p:txBody>
          <a:bodyPr>
            <a:spAutoFit/>
          </a:bodyPr>
          <a:lstStyle/>
          <a:p>
            <a:pPr marL="285750" indent="-285750">
              <a:buFont typeface="Wingdings" panose="05000000000000000000" pitchFamily="2" charset="2"/>
              <a:buChar char="q"/>
            </a:pPr>
            <a:r>
              <a:rPr lang="en-US" altLang="en-US" sz="1400" dirty="0">
                <a:solidFill>
                  <a:prstClr val="black"/>
                </a:solidFill>
              </a:rPr>
              <a:t>Bridge  with QA and deployment</a:t>
            </a:r>
            <a:endParaRPr lang="en-US" sz="1400" dirty="0">
              <a:solidFill>
                <a:prstClr val="black"/>
              </a:solidFill>
            </a:endParaRPr>
          </a:p>
        </p:txBody>
      </p:sp>
      <p:sp>
        <p:nvSpPr>
          <p:cNvPr id="21" name="TextBox 20"/>
          <p:cNvSpPr txBox="1"/>
          <p:nvPr/>
        </p:nvSpPr>
        <p:spPr>
          <a:xfrm>
            <a:off x="5181599" y="2321856"/>
            <a:ext cx="3765175" cy="307777"/>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1400">
                <a:latin typeface="+mj-lt"/>
              </a:defRPr>
            </a:lvl1pPr>
          </a:lstStyle>
          <a:p>
            <a:pPr lvl="0"/>
            <a:r>
              <a:rPr lang="en-US" dirty="0" smtClean="0">
                <a:solidFill>
                  <a:schemeClr val="bg1"/>
                </a:solidFill>
                <a:cs typeface="Helvetica"/>
              </a:rPr>
              <a:t>Automate the build</a:t>
            </a:r>
            <a:endParaRPr lang="en-US" dirty="0">
              <a:solidFill>
                <a:schemeClr val="bg1"/>
              </a:solidFill>
              <a:cs typeface="Helvetica"/>
            </a:endParaRPr>
          </a:p>
        </p:txBody>
      </p:sp>
      <p:sp>
        <p:nvSpPr>
          <p:cNvPr id="22" name="TextBox 21"/>
          <p:cNvSpPr txBox="1"/>
          <p:nvPr/>
        </p:nvSpPr>
        <p:spPr>
          <a:xfrm>
            <a:off x="5181599" y="3195917"/>
            <a:ext cx="3635189" cy="523220"/>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1400">
                <a:latin typeface="+mj-lt"/>
              </a:defRPr>
            </a:lvl1pPr>
          </a:lstStyle>
          <a:p>
            <a:pPr lvl="0"/>
            <a:r>
              <a:rPr lang="en-US" dirty="0" smtClean="0">
                <a:solidFill>
                  <a:schemeClr val="bg1"/>
                </a:solidFill>
                <a:cs typeface="Helvetica"/>
              </a:rPr>
              <a:t>Make it easy for anyone to get the latest executable</a:t>
            </a:r>
            <a:endParaRPr lang="en-US" dirty="0">
              <a:solidFill>
                <a:schemeClr val="bg1"/>
              </a:solidFill>
              <a:cs typeface="Helvetica"/>
            </a:endParaRPr>
          </a:p>
        </p:txBody>
      </p:sp>
      <p:sp>
        <p:nvSpPr>
          <p:cNvPr id="23" name="TextBox 22"/>
          <p:cNvSpPr txBox="1"/>
          <p:nvPr/>
        </p:nvSpPr>
        <p:spPr>
          <a:xfrm>
            <a:off x="5181599" y="4134671"/>
            <a:ext cx="3635189" cy="307777"/>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1400">
                <a:latin typeface="+mj-lt"/>
              </a:defRPr>
            </a:lvl1pPr>
          </a:lstStyle>
          <a:p>
            <a:r>
              <a:rPr lang="en-US" altLang="en-US" dirty="0" smtClean="0">
                <a:solidFill>
                  <a:schemeClr val="bg1"/>
                </a:solidFill>
              </a:rPr>
              <a:t>Keep the build fast</a:t>
            </a:r>
            <a:endParaRPr lang="en-US" altLang="en-US" dirty="0">
              <a:solidFill>
                <a:schemeClr val="bg1"/>
              </a:solidFill>
            </a:endParaRPr>
          </a:p>
        </p:txBody>
      </p:sp>
      <p:sp>
        <p:nvSpPr>
          <p:cNvPr id="24" name="TextBox 23"/>
          <p:cNvSpPr txBox="1"/>
          <p:nvPr/>
        </p:nvSpPr>
        <p:spPr>
          <a:xfrm>
            <a:off x="5181599" y="2770091"/>
            <a:ext cx="3765175" cy="307777"/>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1400">
                <a:latin typeface="+mj-lt"/>
              </a:defRPr>
            </a:lvl1pPr>
          </a:lstStyle>
          <a:p>
            <a:pPr lvl="0"/>
            <a:r>
              <a:rPr lang="en-US" dirty="0" smtClean="0">
                <a:solidFill>
                  <a:schemeClr val="bg1"/>
                </a:solidFill>
                <a:cs typeface="Helvetica"/>
              </a:rPr>
              <a:t>Enable the self test for build</a:t>
            </a:r>
            <a:endParaRPr lang="en-US" dirty="0">
              <a:solidFill>
                <a:schemeClr val="bg1"/>
              </a:solidFill>
              <a:cs typeface="Helvetica"/>
            </a:endParaRPr>
          </a:p>
        </p:txBody>
      </p:sp>
      <p:sp>
        <p:nvSpPr>
          <p:cNvPr id="25" name="TextBox 24"/>
          <p:cNvSpPr txBox="1"/>
          <p:nvPr/>
        </p:nvSpPr>
        <p:spPr>
          <a:xfrm>
            <a:off x="5181599" y="3711388"/>
            <a:ext cx="3635189" cy="307777"/>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1400">
                <a:latin typeface="+mj-lt"/>
              </a:defRPr>
            </a:lvl1pPr>
          </a:lstStyle>
          <a:p>
            <a:pPr lvl="0"/>
            <a:r>
              <a:rPr lang="en-US" dirty="0" smtClean="0">
                <a:solidFill>
                  <a:schemeClr val="bg1"/>
                </a:solidFill>
                <a:cs typeface="Helvetica"/>
              </a:rPr>
              <a:t>Automate the deployment</a:t>
            </a:r>
            <a:endParaRPr lang="en-US" dirty="0">
              <a:solidFill>
                <a:schemeClr val="bg1"/>
              </a:solidFill>
              <a:cs typeface="Helvetica"/>
            </a:endParaRPr>
          </a:p>
        </p:txBody>
      </p:sp>
    </p:spTree>
    <p:extLst>
      <p:ext uri="{BB962C8B-B14F-4D97-AF65-F5344CB8AC3E}">
        <p14:creationId xmlns:p14="http://schemas.microsoft.com/office/powerpoint/2010/main" val="25774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94"/>
          <p:cNvPicPr>
            <a:picLocks noChangeAspect="1"/>
          </p:cNvPicPr>
          <p:nvPr/>
        </p:nvPicPr>
        <p:blipFill rotWithShape="1">
          <a:blip r:embed="rId2" cstate="print">
            <a:extLst>
              <a:ext uri="{28A0092B-C50C-407E-A947-70E740481C1C}">
                <a14:useLocalDpi xmlns:a14="http://schemas.microsoft.com/office/drawing/2010/main" val="0"/>
              </a:ext>
            </a:extLst>
          </a:blip>
          <a:srcRect t="17316" b="17810"/>
          <a:stretch/>
        </p:blipFill>
        <p:spPr>
          <a:xfrm>
            <a:off x="5097427" y="4629764"/>
            <a:ext cx="1215390" cy="428509"/>
          </a:xfrm>
          <a:prstGeom prst="rect">
            <a:avLst/>
          </a:prstGeom>
        </p:spPr>
      </p:pic>
      <p:sp>
        <p:nvSpPr>
          <p:cNvPr id="5" name="TextBox 4"/>
          <p:cNvSpPr txBox="1"/>
          <p:nvPr/>
        </p:nvSpPr>
        <p:spPr>
          <a:xfrm>
            <a:off x="54666" y="54596"/>
            <a:ext cx="49942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MX"/>
            </a:defPPr>
            <a:lvl1pPr>
              <a:spcBef>
                <a:spcPct val="0"/>
              </a:spcBef>
              <a:defRPr sz="2400">
                <a:solidFill>
                  <a:srgbClr val="E31837"/>
                </a:solidFill>
              </a:defRPr>
            </a:lvl1pPr>
            <a:lvl2pPr marL="742950" indent="-285750">
              <a:spcBef>
                <a:spcPct val="50000"/>
              </a:spcBef>
              <a:buSzPct val="120000"/>
              <a:buChar char="•"/>
              <a:defRPr sz="1400">
                <a:latin typeface="Arial" charset="0"/>
              </a:defRPr>
            </a:lvl2pPr>
            <a:lvl3pPr marL="1143000" indent="-228600">
              <a:spcBef>
                <a:spcPct val="50000"/>
              </a:spcBef>
              <a:buSzPct val="100000"/>
              <a:buFont typeface="Courier New" charset="0"/>
              <a:buChar char="o"/>
              <a:defRPr sz="1200">
                <a:latin typeface="Arial" charset="0"/>
              </a:defRPr>
            </a:lvl3pPr>
            <a:lvl4pPr marL="1600200" indent="-228600">
              <a:spcBef>
                <a:spcPct val="50000"/>
              </a:spcBef>
              <a:buChar char="–"/>
              <a:defRPr sz="1100">
                <a:latin typeface="Arial" charset="0"/>
              </a:defRPr>
            </a:lvl4pPr>
            <a:lvl5pPr marL="2057400" indent="-228600" algn="just">
              <a:spcBef>
                <a:spcPct val="7000"/>
              </a:spcBef>
              <a:spcAft>
                <a:spcPct val="20000"/>
              </a:spcAft>
              <a:buChar char="»"/>
              <a:defRPr sz="1300">
                <a:latin typeface="AGaramond" charset="0"/>
              </a:defRPr>
            </a:lvl5pPr>
            <a:lvl6pPr marL="2514600" indent="-228600" algn="just" eaLnBrk="0" fontAlgn="base" hangingPunct="0">
              <a:spcBef>
                <a:spcPct val="7000"/>
              </a:spcBef>
              <a:spcAft>
                <a:spcPct val="20000"/>
              </a:spcAft>
              <a:buChar char="»"/>
              <a:defRPr sz="1300">
                <a:latin typeface="AGaramond" charset="0"/>
              </a:defRPr>
            </a:lvl6pPr>
            <a:lvl7pPr marL="2971800" indent="-228600" algn="just" eaLnBrk="0" fontAlgn="base" hangingPunct="0">
              <a:spcBef>
                <a:spcPct val="7000"/>
              </a:spcBef>
              <a:spcAft>
                <a:spcPct val="20000"/>
              </a:spcAft>
              <a:buChar char="»"/>
              <a:defRPr sz="1300">
                <a:latin typeface="AGaramond" charset="0"/>
              </a:defRPr>
            </a:lvl7pPr>
            <a:lvl8pPr marL="3429000" indent="-228600" algn="just" eaLnBrk="0" fontAlgn="base" hangingPunct="0">
              <a:spcBef>
                <a:spcPct val="7000"/>
              </a:spcBef>
              <a:spcAft>
                <a:spcPct val="20000"/>
              </a:spcAft>
              <a:buChar char="»"/>
              <a:defRPr sz="1300">
                <a:latin typeface="AGaramond" charset="0"/>
              </a:defRPr>
            </a:lvl8pPr>
            <a:lvl9pPr marL="3886200" indent="-228600" algn="just" eaLnBrk="0" fontAlgn="base" hangingPunct="0">
              <a:spcBef>
                <a:spcPct val="7000"/>
              </a:spcBef>
              <a:spcAft>
                <a:spcPct val="20000"/>
              </a:spcAft>
              <a:buChar char="»"/>
              <a:defRPr sz="1300">
                <a:latin typeface="AGaramond" charset="0"/>
              </a:defRPr>
            </a:lvl9pPr>
          </a:lstStyle>
          <a:p>
            <a:r>
              <a:rPr lang="en-US" dirty="0">
                <a:cs typeface="Arial" charset="0"/>
              </a:rPr>
              <a:t>Continuous Integration: Demo </a:t>
            </a:r>
            <a:r>
              <a:rPr lang="en-US" dirty="0" smtClean="0">
                <a:cs typeface="Arial" charset="0"/>
              </a:rPr>
              <a:t>Context</a:t>
            </a:r>
            <a:endParaRPr lang="en-US" dirty="0">
              <a:cs typeface="Arial" charset="0"/>
            </a:endParaRPr>
          </a:p>
        </p:txBody>
      </p:sp>
      <p:pic>
        <p:nvPicPr>
          <p:cNvPr id="2058" name="Picture 10" descr="Resultado de imagen para Atlassian Conflu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7269" y="15499096"/>
            <a:ext cx="174605" cy="45719"/>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60"/>
          <p:cNvGrpSpPr/>
          <p:nvPr/>
        </p:nvGrpSpPr>
        <p:grpSpPr>
          <a:xfrm>
            <a:off x="1584702" y="2669382"/>
            <a:ext cx="6386736" cy="346422"/>
            <a:chOff x="870851" y="6164262"/>
            <a:chExt cx="10604393" cy="692842"/>
          </a:xfrm>
          <a:effectLst>
            <a:outerShdw blurRad="50800" dist="38100" dir="2700000" algn="tl" rotWithShape="0">
              <a:prstClr val="black">
                <a:alpha val="40000"/>
              </a:prstClr>
            </a:outerShdw>
          </a:effectLst>
        </p:grpSpPr>
        <p:sp>
          <p:nvSpPr>
            <p:cNvPr id="62" name="Chevron 61"/>
            <p:cNvSpPr/>
            <p:nvPr/>
          </p:nvSpPr>
          <p:spPr>
            <a:xfrm>
              <a:off x="870851" y="6164262"/>
              <a:ext cx="10604393" cy="692842"/>
            </a:xfrm>
            <a:prstGeom prst="chevron">
              <a:avLst>
                <a:gd name="adj" fmla="val 14051"/>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a:solidFill>
                    <a:prstClr val="black">
                      <a:lumMod val="95000"/>
                      <a:lumOff val="5000"/>
                    </a:prstClr>
                  </a:solidFill>
                </a:rPr>
                <a:t>Orchestration </a:t>
              </a:r>
            </a:p>
          </p:txBody>
        </p:sp>
        <p:sp>
          <p:nvSpPr>
            <p:cNvPr id="63" name="Chevron 62"/>
            <p:cNvSpPr/>
            <p:nvPr/>
          </p:nvSpPr>
          <p:spPr>
            <a:xfrm>
              <a:off x="870851" y="6164262"/>
              <a:ext cx="142917" cy="692842"/>
            </a:xfrm>
            <a:prstGeom prst="chevron">
              <a:avLst>
                <a:gd name="adj" fmla="val 29636"/>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dirty="0">
                <a:solidFill>
                  <a:prstClr val="black">
                    <a:lumMod val="95000"/>
                    <a:lumOff val="5000"/>
                  </a:prstClr>
                </a:solidFill>
              </a:endParaRPr>
            </a:p>
          </p:txBody>
        </p:sp>
        <p:sp>
          <p:nvSpPr>
            <p:cNvPr id="64" name="Chevron 63"/>
            <p:cNvSpPr/>
            <p:nvPr/>
          </p:nvSpPr>
          <p:spPr>
            <a:xfrm>
              <a:off x="11331410" y="6164262"/>
              <a:ext cx="142917" cy="692842"/>
            </a:xfrm>
            <a:prstGeom prst="chevron">
              <a:avLst>
                <a:gd name="adj" fmla="val 29636"/>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dirty="0">
                <a:solidFill>
                  <a:prstClr val="black">
                    <a:lumMod val="95000"/>
                    <a:lumOff val="5000"/>
                  </a:prstClr>
                </a:solidFill>
              </a:endParaRPr>
            </a:p>
          </p:txBody>
        </p:sp>
      </p:grpSp>
      <p:pic>
        <p:nvPicPr>
          <p:cNvPr id="65" name="Pictur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4570" y="2708870"/>
            <a:ext cx="1022342" cy="294063"/>
          </a:xfrm>
          <a:prstGeom prst="rect">
            <a:avLst/>
          </a:prstGeom>
        </p:spPr>
      </p:pic>
      <p:sp>
        <p:nvSpPr>
          <p:cNvPr id="66" name="Rectangle 65"/>
          <p:cNvSpPr/>
          <p:nvPr/>
        </p:nvSpPr>
        <p:spPr>
          <a:xfrm>
            <a:off x="156833" y="1001586"/>
            <a:ext cx="1399737"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Auto Env Request</a:t>
            </a:r>
          </a:p>
          <a:p>
            <a:pPr algn="ctr"/>
            <a:r>
              <a:rPr lang="en-US" sz="1200" dirty="0">
                <a:solidFill>
                  <a:prstClr val="black">
                    <a:lumMod val="95000"/>
                    <a:lumOff val="5000"/>
                  </a:prstClr>
                </a:solidFill>
              </a:rPr>
              <a:t>/Provisioning </a:t>
            </a:r>
          </a:p>
        </p:txBody>
      </p:sp>
      <p:sp>
        <p:nvSpPr>
          <p:cNvPr id="67" name="Rectangle 66"/>
          <p:cNvSpPr/>
          <p:nvPr/>
        </p:nvSpPr>
        <p:spPr>
          <a:xfrm>
            <a:off x="2082935" y="1001586"/>
            <a:ext cx="1232096"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solidFill>
                  <a:prstClr val="black">
                    <a:lumMod val="95000"/>
                    <a:lumOff val="5000"/>
                  </a:prstClr>
                </a:solidFill>
              </a:rPr>
              <a:t>Development &amp; Peer Review</a:t>
            </a:r>
            <a:endParaRPr lang="en-US" sz="1200" dirty="0">
              <a:solidFill>
                <a:prstClr val="black">
                  <a:lumMod val="95000"/>
                  <a:lumOff val="5000"/>
                </a:prstClr>
              </a:solidFill>
            </a:endParaRPr>
          </a:p>
        </p:txBody>
      </p:sp>
      <p:sp>
        <p:nvSpPr>
          <p:cNvPr id="69" name="Rectangle 68"/>
          <p:cNvSpPr/>
          <p:nvPr/>
        </p:nvSpPr>
        <p:spPr>
          <a:xfrm>
            <a:off x="3778091" y="1001586"/>
            <a:ext cx="1407943"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Get the last version of the code from</a:t>
            </a:r>
          </a:p>
        </p:txBody>
      </p:sp>
      <p:sp>
        <p:nvSpPr>
          <p:cNvPr id="70" name="Rectangle 69"/>
          <p:cNvSpPr/>
          <p:nvPr/>
        </p:nvSpPr>
        <p:spPr>
          <a:xfrm>
            <a:off x="6844848" y="3696563"/>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Automated Code Coverage</a:t>
            </a:r>
          </a:p>
        </p:txBody>
      </p:sp>
      <p:sp>
        <p:nvSpPr>
          <p:cNvPr id="71" name="Rectangle 70"/>
          <p:cNvSpPr/>
          <p:nvPr/>
        </p:nvSpPr>
        <p:spPr>
          <a:xfrm>
            <a:off x="4762829" y="3696563"/>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Automated Vulnerability Analysis</a:t>
            </a:r>
          </a:p>
        </p:txBody>
      </p:sp>
      <p:sp>
        <p:nvSpPr>
          <p:cNvPr id="72" name="Rectangle 71"/>
          <p:cNvSpPr/>
          <p:nvPr/>
        </p:nvSpPr>
        <p:spPr>
          <a:xfrm>
            <a:off x="2490898" y="3696563"/>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Automated Code Quality Analysis</a:t>
            </a:r>
          </a:p>
        </p:txBody>
      </p:sp>
      <p:sp>
        <p:nvSpPr>
          <p:cNvPr id="73" name="Rectangle 72"/>
          <p:cNvSpPr/>
          <p:nvPr/>
        </p:nvSpPr>
        <p:spPr>
          <a:xfrm>
            <a:off x="297509" y="3696563"/>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Promote the code to release to QA branch</a:t>
            </a:r>
          </a:p>
        </p:txBody>
      </p:sp>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7517" y="2692458"/>
            <a:ext cx="1022342" cy="294063"/>
          </a:xfrm>
          <a:prstGeom prst="rect">
            <a:avLst/>
          </a:prstGeom>
        </p:spPr>
      </p:pic>
      <p:sp>
        <p:nvSpPr>
          <p:cNvPr id="75" name="Right Arrow 74"/>
          <p:cNvSpPr/>
          <p:nvPr/>
        </p:nvSpPr>
        <p:spPr>
          <a:xfrm>
            <a:off x="1675867" y="1320108"/>
            <a:ext cx="322730" cy="215153"/>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700" dirty="0">
                <a:solidFill>
                  <a:prstClr val="black"/>
                </a:solidFill>
              </a:rPr>
              <a:t>1</a:t>
            </a:r>
          </a:p>
        </p:txBody>
      </p:sp>
      <p:sp>
        <p:nvSpPr>
          <p:cNvPr id="76" name="Right Arrow 75"/>
          <p:cNvSpPr/>
          <p:nvPr/>
        </p:nvSpPr>
        <p:spPr>
          <a:xfrm>
            <a:off x="3347578" y="1320108"/>
            <a:ext cx="322730" cy="215153"/>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700" dirty="0">
                <a:solidFill>
                  <a:prstClr val="black"/>
                </a:solidFill>
              </a:rPr>
              <a:t>2</a:t>
            </a:r>
          </a:p>
        </p:txBody>
      </p:sp>
      <p:sp>
        <p:nvSpPr>
          <p:cNvPr id="77" name="Right Arrow 76"/>
          <p:cNvSpPr/>
          <p:nvPr/>
        </p:nvSpPr>
        <p:spPr>
          <a:xfrm>
            <a:off x="6862157" y="1320108"/>
            <a:ext cx="322730" cy="215153"/>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700" dirty="0">
                <a:solidFill>
                  <a:prstClr val="black"/>
                </a:solidFill>
              </a:rPr>
              <a:t>4</a:t>
            </a:r>
          </a:p>
        </p:txBody>
      </p:sp>
      <p:sp>
        <p:nvSpPr>
          <p:cNvPr id="78" name="Right Arrow 77"/>
          <p:cNvSpPr/>
          <p:nvPr/>
        </p:nvSpPr>
        <p:spPr>
          <a:xfrm flipH="1">
            <a:off x="6466193" y="3973263"/>
            <a:ext cx="323281" cy="209024"/>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700" dirty="0">
                <a:solidFill>
                  <a:prstClr val="black"/>
                </a:solidFill>
              </a:rPr>
              <a:t>6</a:t>
            </a:r>
          </a:p>
        </p:txBody>
      </p:sp>
      <p:sp>
        <p:nvSpPr>
          <p:cNvPr id="79" name="Right Arrow 78"/>
          <p:cNvSpPr/>
          <p:nvPr/>
        </p:nvSpPr>
        <p:spPr>
          <a:xfrm flipH="1">
            <a:off x="4353970" y="3956852"/>
            <a:ext cx="323281" cy="209024"/>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700" dirty="0">
                <a:solidFill>
                  <a:prstClr val="black"/>
                </a:solidFill>
              </a:rPr>
              <a:t>7</a:t>
            </a:r>
          </a:p>
        </p:txBody>
      </p:sp>
      <p:sp>
        <p:nvSpPr>
          <p:cNvPr id="80" name="Right Arrow 79"/>
          <p:cNvSpPr/>
          <p:nvPr/>
        </p:nvSpPr>
        <p:spPr>
          <a:xfrm flipH="1">
            <a:off x="2030732" y="3968577"/>
            <a:ext cx="323281" cy="209024"/>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700" dirty="0">
                <a:solidFill>
                  <a:prstClr val="black"/>
                </a:solidFill>
              </a:rPr>
              <a:t>8</a:t>
            </a:r>
          </a:p>
        </p:txBody>
      </p:sp>
      <p:sp>
        <p:nvSpPr>
          <p:cNvPr id="81" name="U-Turn Arrow 80"/>
          <p:cNvSpPr/>
          <p:nvPr/>
        </p:nvSpPr>
        <p:spPr>
          <a:xfrm rot="5400000">
            <a:off x="7633811" y="2560440"/>
            <a:ext cx="2208628" cy="634451"/>
          </a:xfrm>
          <a:prstGeom prst="uturnArrow">
            <a:avLst>
              <a:gd name="adj1" fmla="val 16113"/>
              <a:gd name="adj2" fmla="val 21053"/>
              <a:gd name="adj3" fmla="val 15542"/>
              <a:gd name="adj4" fmla="val 52018"/>
              <a:gd name="adj5" fmla="val 75000"/>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900" dirty="0">
                <a:solidFill>
                  <a:prstClr val="black"/>
                </a:solidFill>
              </a:rPr>
              <a:t>5</a:t>
            </a:r>
          </a:p>
        </p:txBody>
      </p:sp>
      <p:sp>
        <p:nvSpPr>
          <p:cNvPr id="82" name="Rectangle 81"/>
          <p:cNvSpPr/>
          <p:nvPr/>
        </p:nvSpPr>
        <p:spPr>
          <a:xfrm>
            <a:off x="7280946" y="1001586"/>
            <a:ext cx="1464214"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Automated Unit Testing</a:t>
            </a:r>
          </a:p>
        </p:txBody>
      </p:sp>
      <p:sp>
        <p:nvSpPr>
          <p:cNvPr id="84" name="Up Arrow 83"/>
          <p:cNvSpPr/>
          <p:nvPr/>
        </p:nvSpPr>
        <p:spPr>
          <a:xfrm>
            <a:off x="825048" y="3352290"/>
            <a:ext cx="168812" cy="253218"/>
          </a:xfrm>
          <a:prstGeom prst="up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900" dirty="0">
                <a:solidFill>
                  <a:prstClr val="black"/>
                </a:solidFill>
              </a:rPr>
              <a:t>9</a:t>
            </a:r>
          </a:p>
        </p:txBody>
      </p:sp>
      <p:sp>
        <p:nvSpPr>
          <p:cNvPr id="85" name="Up Arrow 84"/>
          <p:cNvSpPr/>
          <p:nvPr/>
        </p:nvSpPr>
        <p:spPr>
          <a:xfrm>
            <a:off x="710161" y="1911683"/>
            <a:ext cx="168812" cy="253218"/>
          </a:xfrm>
          <a:prstGeom prst="up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900" dirty="0">
                <a:solidFill>
                  <a:prstClr val="black"/>
                </a:solidFill>
              </a:rPr>
              <a:t>10</a:t>
            </a:r>
          </a:p>
        </p:txBody>
      </p:sp>
      <p:cxnSp>
        <p:nvCxnSpPr>
          <p:cNvPr id="86" name="Straight Arrow Connector 85"/>
          <p:cNvCxnSpPr/>
          <p:nvPr/>
        </p:nvCxnSpPr>
        <p:spPr>
          <a:xfrm>
            <a:off x="7352458" y="1857761"/>
            <a:ext cx="14068" cy="7737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5450975" y="1871829"/>
            <a:ext cx="2344" cy="7573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3521356" y="1853073"/>
            <a:ext cx="14068" cy="7737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1605805" y="1850729"/>
            <a:ext cx="14068" cy="7737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2" name="Picture 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8788" y="714467"/>
            <a:ext cx="1120656" cy="247737"/>
          </a:xfrm>
          <a:prstGeom prst="rect">
            <a:avLst/>
          </a:prstGeom>
        </p:spPr>
      </p:pic>
      <p:pic>
        <p:nvPicPr>
          <p:cNvPr id="93" name="Picture 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320" y="4716544"/>
            <a:ext cx="1288870" cy="284923"/>
          </a:xfrm>
          <a:prstGeom prst="rect">
            <a:avLst/>
          </a:prstGeom>
        </p:spPr>
      </p:pic>
      <p:pic>
        <p:nvPicPr>
          <p:cNvPr id="94" name="Picture 93"/>
          <p:cNvPicPr>
            <a:picLocks noChangeAspect="1"/>
          </p:cNvPicPr>
          <p:nvPr/>
        </p:nvPicPr>
        <p:blipFill rotWithShape="1">
          <a:blip r:embed="rId6" cstate="print">
            <a:extLst>
              <a:ext uri="{28A0092B-C50C-407E-A947-70E740481C1C}">
                <a14:useLocalDpi xmlns:a14="http://schemas.microsoft.com/office/drawing/2010/main" val="0"/>
              </a:ext>
            </a:extLst>
          </a:blip>
          <a:srcRect t="27647" b="28470"/>
          <a:stretch/>
        </p:blipFill>
        <p:spPr>
          <a:xfrm>
            <a:off x="7731048" y="670634"/>
            <a:ext cx="564010" cy="247498"/>
          </a:xfrm>
          <a:prstGeom prst="rect">
            <a:avLst/>
          </a:prstGeom>
        </p:spPr>
      </p:pic>
      <p:pic>
        <p:nvPicPr>
          <p:cNvPr id="96" name="Picture 9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70071" y="4640685"/>
            <a:ext cx="874633" cy="336222"/>
          </a:xfrm>
          <a:prstGeom prst="rect">
            <a:avLst/>
          </a:prstGeom>
        </p:spPr>
      </p:pic>
      <p:pic>
        <p:nvPicPr>
          <p:cNvPr id="98" name="Picture 9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47895" y="4642872"/>
            <a:ext cx="1209112" cy="335864"/>
          </a:xfrm>
          <a:prstGeom prst="rect">
            <a:avLst/>
          </a:prstGeom>
        </p:spPr>
      </p:pic>
      <p:cxnSp>
        <p:nvCxnSpPr>
          <p:cNvPr id="99" name="Straight Arrow Connector 98"/>
          <p:cNvCxnSpPr/>
          <p:nvPr/>
        </p:nvCxnSpPr>
        <p:spPr>
          <a:xfrm>
            <a:off x="7406382" y="3008962"/>
            <a:ext cx="14068" cy="7737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5504899" y="3023030"/>
            <a:ext cx="2344" cy="7573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3575280" y="3004274"/>
            <a:ext cx="14068" cy="7737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1659729" y="3001930"/>
            <a:ext cx="14068" cy="7737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Picture 103"/>
          <p:cNvPicPr>
            <a:picLocks noChangeAspect="1"/>
          </p:cNvPicPr>
          <p:nvPr/>
        </p:nvPicPr>
        <p:blipFill>
          <a:blip r:embed="rId9"/>
          <a:stretch>
            <a:fillRect/>
          </a:stretch>
        </p:blipFill>
        <p:spPr>
          <a:xfrm>
            <a:off x="5789262" y="740847"/>
            <a:ext cx="814658" cy="203665"/>
          </a:xfrm>
          <a:prstGeom prst="rect">
            <a:avLst/>
          </a:prstGeom>
        </p:spPr>
      </p:pic>
      <p:sp>
        <p:nvSpPr>
          <p:cNvPr id="105" name="Rectangle 104"/>
          <p:cNvSpPr/>
          <p:nvPr/>
        </p:nvSpPr>
        <p:spPr>
          <a:xfrm>
            <a:off x="5583448" y="1001586"/>
            <a:ext cx="1232096"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Package Creation</a:t>
            </a:r>
          </a:p>
        </p:txBody>
      </p:sp>
      <p:sp>
        <p:nvSpPr>
          <p:cNvPr id="106" name="Right Arrow 105"/>
          <p:cNvSpPr/>
          <p:nvPr/>
        </p:nvSpPr>
        <p:spPr>
          <a:xfrm>
            <a:off x="5218582" y="1320108"/>
            <a:ext cx="322730" cy="215153"/>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700" dirty="0">
                <a:solidFill>
                  <a:prstClr val="black"/>
                </a:solidFill>
              </a:rPr>
              <a:t>3</a:t>
            </a:r>
          </a:p>
        </p:txBody>
      </p:sp>
      <p:pic>
        <p:nvPicPr>
          <p:cNvPr id="109" name="Picture 2" descr="Resultado de imagen para agile icon 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01" y="2019702"/>
            <a:ext cx="1426725" cy="1426725"/>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4" descr="http://st1.vchensubeswogfpjoq.netdna-cdn.com/wp-content/uploads/2013/09/eclips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92809" y="566774"/>
            <a:ext cx="412348" cy="412347"/>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87686" y="5492585"/>
            <a:ext cx="4394376" cy="954107"/>
          </a:xfrm>
          <a:prstGeom prst="rect">
            <a:avLst/>
          </a:prstGeom>
        </p:spPr>
        <p:txBody>
          <a:bodyPr wrap="square">
            <a:spAutoFit/>
          </a:bodyPr>
          <a:lstStyle/>
          <a:p>
            <a:pPr marL="342900" indent="-342900">
              <a:buFont typeface="Wingdings" panose="05000000000000000000" pitchFamily="2" charset="2"/>
              <a:buChar char="§"/>
            </a:pPr>
            <a:r>
              <a:rPr lang="en-US" sz="1400" dirty="0" smtClean="0">
                <a:solidFill>
                  <a:prstClr val="black">
                    <a:lumMod val="95000"/>
                    <a:lumOff val="5000"/>
                  </a:prstClr>
                </a:solidFill>
                <a:cs typeface="Arial" charset="0"/>
              </a:rPr>
              <a:t>Source </a:t>
            </a:r>
            <a:r>
              <a:rPr lang="en-US" sz="1400" dirty="0">
                <a:solidFill>
                  <a:prstClr val="black">
                    <a:lumMod val="95000"/>
                    <a:lumOff val="5000"/>
                  </a:prstClr>
                </a:solidFill>
                <a:cs typeface="Arial" charset="0"/>
              </a:rPr>
              <a:t>Code Control using </a:t>
            </a:r>
            <a:r>
              <a:rPr lang="en-US" sz="1400" dirty="0" err="1" smtClean="0">
                <a:solidFill>
                  <a:prstClr val="black">
                    <a:lumMod val="95000"/>
                    <a:lumOff val="5000"/>
                  </a:prstClr>
                </a:solidFill>
                <a:cs typeface="Arial" charset="0"/>
              </a:rPr>
              <a:t>BitBucket</a:t>
            </a:r>
            <a:r>
              <a:rPr lang="en-US" sz="1400" dirty="0" smtClean="0">
                <a:solidFill>
                  <a:prstClr val="black">
                    <a:lumMod val="95000"/>
                    <a:lumOff val="5000"/>
                  </a:prstClr>
                </a:solidFill>
                <a:cs typeface="Arial" charset="0"/>
              </a:rPr>
              <a:t>.</a:t>
            </a:r>
          </a:p>
          <a:p>
            <a:pPr marL="342900" indent="-342900">
              <a:buFont typeface="Wingdings" panose="05000000000000000000" pitchFamily="2" charset="2"/>
              <a:buChar char="§"/>
            </a:pPr>
            <a:r>
              <a:rPr lang="en-US" sz="1400" dirty="0">
                <a:solidFill>
                  <a:prstClr val="black">
                    <a:lumMod val="95000"/>
                    <a:lumOff val="5000"/>
                  </a:prstClr>
                </a:solidFill>
                <a:cs typeface="Arial" charset="0"/>
              </a:rPr>
              <a:t>A</a:t>
            </a:r>
            <a:r>
              <a:rPr lang="en-US" sz="1400" dirty="0" smtClean="0">
                <a:solidFill>
                  <a:prstClr val="black">
                    <a:lumMod val="95000"/>
                    <a:lumOff val="5000"/>
                  </a:prstClr>
                </a:solidFill>
                <a:cs typeface="Arial" charset="0"/>
              </a:rPr>
              <a:t>utomated </a:t>
            </a:r>
            <a:r>
              <a:rPr lang="en-US" sz="1400" dirty="0">
                <a:solidFill>
                  <a:prstClr val="black">
                    <a:lumMod val="95000"/>
                    <a:lumOff val="5000"/>
                  </a:prstClr>
                </a:solidFill>
                <a:cs typeface="Arial" charset="0"/>
              </a:rPr>
              <a:t>and Mandatory </a:t>
            </a:r>
            <a:r>
              <a:rPr lang="en-US" sz="1400" dirty="0" smtClean="0">
                <a:solidFill>
                  <a:prstClr val="black">
                    <a:lumMod val="95000"/>
                    <a:lumOff val="5000"/>
                  </a:prstClr>
                </a:solidFill>
                <a:cs typeface="Arial" charset="0"/>
              </a:rPr>
              <a:t>Unit </a:t>
            </a:r>
            <a:r>
              <a:rPr lang="en-US" sz="1400" dirty="0">
                <a:solidFill>
                  <a:prstClr val="black">
                    <a:lumMod val="95000"/>
                    <a:lumOff val="5000"/>
                  </a:prstClr>
                </a:solidFill>
                <a:cs typeface="Arial" charset="0"/>
              </a:rPr>
              <a:t>Test </a:t>
            </a:r>
            <a:r>
              <a:rPr lang="en-US" sz="1400" dirty="0" smtClean="0">
                <a:solidFill>
                  <a:prstClr val="black">
                    <a:lumMod val="95000"/>
                    <a:lumOff val="5000"/>
                  </a:prstClr>
                </a:solidFill>
                <a:cs typeface="Arial" charset="0"/>
              </a:rPr>
              <a:t>Process.</a:t>
            </a:r>
          </a:p>
          <a:p>
            <a:pPr marL="342900" indent="-342900">
              <a:buFont typeface="Wingdings" panose="05000000000000000000" pitchFamily="2" charset="2"/>
              <a:buChar char="§"/>
            </a:pPr>
            <a:r>
              <a:rPr lang="en-US" sz="1400" dirty="0">
                <a:solidFill>
                  <a:prstClr val="black">
                    <a:lumMod val="95000"/>
                    <a:lumOff val="5000"/>
                  </a:prstClr>
                </a:solidFill>
                <a:cs typeface="Arial" charset="0"/>
              </a:rPr>
              <a:t>Automated Code Coverage and Unit Test Report. </a:t>
            </a:r>
          </a:p>
          <a:p>
            <a:pPr marL="342900" indent="-342900">
              <a:buFont typeface="Wingdings" panose="05000000000000000000" pitchFamily="2" charset="2"/>
              <a:buChar char="§"/>
            </a:pPr>
            <a:endParaRPr lang="en-US" sz="1400" dirty="0">
              <a:solidFill>
                <a:prstClr val="black">
                  <a:lumMod val="95000"/>
                  <a:lumOff val="5000"/>
                </a:prstClr>
              </a:solidFill>
              <a:cs typeface="Arial" charset="0"/>
            </a:endParaRPr>
          </a:p>
        </p:txBody>
      </p:sp>
      <p:sp>
        <p:nvSpPr>
          <p:cNvPr id="2" name="Rectangle 1"/>
          <p:cNvSpPr/>
          <p:nvPr/>
        </p:nvSpPr>
        <p:spPr>
          <a:xfrm>
            <a:off x="4482062" y="5474835"/>
            <a:ext cx="5396348" cy="738664"/>
          </a:xfrm>
          <a:prstGeom prst="rect">
            <a:avLst/>
          </a:prstGeom>
        </p:spPr>
        <p:txBody>
          <a:bodyPr wrap="square">
            <a:spAutoFit/>
          </a:bodyPr>
          <a:lstStyle/>
          <a:p>
            <a:pPr marL="342900" indent="-342900">
              <a:buFont typeface="Wingdings" panose="05000000000000000000" pitchFamily="2" charset="2"/>
              <a:buChar char="§"/>
            </a:pPr>
            <a:r>
              <a:rPr lang="en-US" sz="1400" dirty="0" smtClean="0">
                <a:solidFill>
                  <a:prstClr val="black">
                    <a:lumMod val="95000"/>
                    <a:lumOff val="5000"/>
                  </a:prstClr>
                </a:solidFill>
                <a:cs typeface="Arial" charset="0"/>
              </a:rPr>
              <a:t>Automated </a:t>
            </a:r>
            <a:r>
              <a:rPr lang="en-US" sz="1400" dirty="0">
                <a:solidFill>
                  <a:prstClr val="black">
                    <a:lumMod val="95000"/>
                    <a:lumOff val="5000"/>
                  </a:prstClr>
                </a:solidFill>
                <a:cs typeface="Arial" charset="0"/>
              </a:rPr>
              <a:t>Vulnerability Test using HP Fortify.</a:t>
            </a:r>
          </a:p>
          <a:p>
            <a:pPr marL="342900" indent="-342900">
              <a:buFont typeface="Wingdings" panose="05000000000000000000" pitchFamily="2" charset="2"/>
              <a:buChar char="§"/>
            </a:pPr>
            <a:r>
              <a:rPr lang="en-US" sz="1400" dirty="0">
                <a:solidFill>
                  <a:prstClr val="black">
                    <a:lumMod val="95000"/>
                    <a:lumOff val="5000"/>
                  </a:prstClr>
                </a:solidFill>
                <a:cs typeface="Arial" charset="0"/>
              </a:rPr>
              <a:t>Automated Code Quality Review with </a:t>
            </a:r>
            <a:r>
              <a:rPr lang="en-US" sz="1400" dirty="0" err="1">
                <a:solidFill>
                  <a:prstClr val="black">
                    <a:lumMod val="95000"/>
                    <a:lumOff val="5000"/>
                  </a:prstClr>
                </a:solidFill>
                <a:cs typeface="Arial" charset="0"/>
              </a:rPr>
              <a:t>SonarQube</a:t>
            </a:r>
            <a:r>
              <a:rPr lang="en-US" sz="1400" dirty="0">
                <a:solidFill>
                  <a:prstClr val="black">
                    <a:lumMod val="95000"/>
                    <a:lumOff val="5000"/>
                  </a:prstClr>
                </a:solidFill>
                <a:cs typeface="Arial" charset="0"/>
              </a:rPr>
              <a:t>.</a:t>
            </a:r>
          </a:p>
          <a:p>
            <a:pPr marL="342900" indent="-342900">
              <a:buFont typeface="Wingdings" panose="05000000000000000000" pitchFamily="2" charset="2"/>
              <a:buChar char="§"/>
            </a:pPr>
            <a:r>
              <a:rPr lang="en-US" sz="1400" dirty="0">
                <a:solidFill>
                  <a:prstClr val="black">
                    <a:lumMod val="95000"/>
                    <a:lumOff val="5000"/>
                  </a:prstClr>
                </a:solidFill>
                <a:cs typeface="Arial" charset="0"/>
              </a:rPr>
              <a:t>Enhanced control over source code version.</a:t>
            </a:r>
            <a:endParaRPr lang="en-US" sz="1200" dirty="0">
              <a:solidFill>
                <a:prstClr val="black">
                  <a:lumMod val="95000"/>
                  <a:lumOff val="5000"/>
                </a:prstClr>
              </a:solidFill>
              <a:cs typeface="Arial" charset="0"/>
            </a:endParaRPr>
          </a:p>
        </p:txBody>
      </p:sp>
    </p:spTree>
    <p:extLst>
      <p:ext uri="{BB962C8B-B14F-4D97-AF65-F5344CB8AC3E}">
        <p14:creationId xmlns:p14="http://schemas.microsoft.com/office/powerpoint/2010/main" val="3233355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3"/>
          <p:cNvSpPr/>
          <p:nvPr/>
        </p:nvSpPr>
        <p:spPr>
          <a:xfrm>
            <a:off x="2286000" y="2514600"/>
            <a:ext cx="6400800" cy="1828800"/>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Continuous Testing</a:t>
            </a:r>
            <a:endParaRPr lang="en-US" sz="3200" dirty="0"/>
          </a:p>
        </p:txBody>
      </p:sp>
    </p:spTree>
    <p:extLst>
      <p:ext uri="{BB962C8B-B14F-4D97-AF65-F5344CB8AC3E}">
        <p14:creationId xmlns:p14="http://schemas.microsoft.com/office/powerpoint/2010/main" val="50001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6484" y="0"/>
            <a:ext cx="6880737" cy="369332"/>
          </a:xfrm>
        </p:spPr>
        <p:txBody>
          <a:bodyPr/>
          <a:lstStyle/>
          <a:p>
            <a:r>
              <a:rPr lang="en-US" sz="2400" dirty="0" smtClean="0">
                <a:solidFill>
                  <a:srgbClr val="FF0000"/>
                </a:solidFill>
                <a:latin typeface="Calibri" pitchFamily="34" charset="0"/>
              </a:rPr>
              <a:t>Continuous Testing</a:t>
            </a:r>
            <a:endParaRPr lang="en-US" sz="2400" dirty="0">
              <a:solidFill>
                <a:srgbClr val="FF0000"/>
              </a:solidFill>
              <a:latin typeface="Calibri" pitchFamily="34" charset="0"/>
            </a:endParaRPr>
          </a:p>
        </p:txBody>
      </p:sp>
      <p:sp>
        <p:nvSpPr>
          <p:cNvPr id="20" name="Rectangle 19"/>
          <p:cNvSpPr/>
          <p:nvPr/>
        </p:nvSpPr>
        <p:spPr>
          <a:xfrm>
            <a:off x="0" y="3084394"/>
            <a:ext cx="9144000" cy="3370997"/>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prstClr val="black"/>
              </a:solidFill>
            </a:endParaRPr>
          </a:p>
        </p:txBody>
      </p:sp>
      <p:sp>
        <p:nvSpPr>
          <p:cNvPr id="22" name="Rectangle 21"/>
          <p:cNvSpPr/>
          <p:nvPr/>
        </p:nvSpPr>
        <p:spPr>
          <a:xfrm>
            <a:off x="58057" y="684661"/>
            <a:ext cx="4326340" cy="1990299"/>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prstClr val="black"/>
              </a:solidFill>
            </a:endParaRPr>
          </a:p>
        </p:txBody>
      </p:sp>
      <p:sp>
        <p:nvSpPr>
          <p:cNvPr id="23" name="Rectangle 22"/>
          <p:cNvSpPr/>
          <p:nvPr/>
        </p:nvSpPr>
        <p:spPr>
          <a:xfrm>
            <a:off x="116112" y="859410"/>
            <a:ext cx="4138986" cy="892552"/>
          </a:xfrm>
          <a:prstGeom prst="rect">
            <a:avLst/>
          </a:prstGeom>
        </p:spPr>
        <p:txBody>
          <a:bodyPr wrap="square">
            <a:spAutoFit/>
          </a:bodyPr>
          <a:lstStyle/>
          <a:p>
            <a:pPr algn="just"/>
            <a:r>
              <a:rPr lang="en-IN" sz="1400" b="1" dirty="0">
                <a:solidFill>
                  <a:prstClr val="black"/>
                </a:solidFill>
                <a:cs typeface="Arial" charset="0"/>
              </a:rPr>
              <a:t>What </a:t>
            </a:r>
            <a:r>
              <a:rPr lang="en-IN" sz="1400" b="1" dirty="0" smtClean="0">
                <a:solidFill>
                  <a:prstClr val="black"/>
                </a:solidFill>
                <a:cs typeface="Arial" charset="0"/>
              </a:rPr>
              <a:t>is Continuous Testing?</a:t>
            </a:r>
            <a:endParaRPr lang="en-IN" sz="1400" b="1" dirty="0">
              <a:solidFill>
                <a:prstClr val="black"/>
              </a:solidFill>
              <a:cs typeface="Arial" charset="0"/>
            </a:endParaRPr>
          </a:p>
          <a:p>
            <a:pPr algn="just"/>
            <a:endParaRPr lang="en-IN" sz="1400" b="1" dirty="0">
              <a:solidFill>
                <a:prstClr val="black"/>
              </a:solidFill>
              <a:cs typeface="Arial" charset="0"/>
            </a:endParaRPr>
          </a:p>
          <a:p>
            <a:pPr algn="just"/>
            <a:r>
              <a:rPr lang="en-US" sz="1200" dirty="0">
                <a:solidFill>
                  <a:prstClr val="black"/>
                </a:solidFill>
                <a:cs typeface="Arial" charset="0"/>
              </a:rPr>
              <a:t>A practice to test the changing requirements, enable quicker delivery and verify the quality of the output delivered.</a:t>
            </a:r>
          </a:p>
        </p:txBody>
      </p:sp>
      <p:sp>
        <p:nvSpPr>
          <p:cNvPr id="24" name="Rectangle 23"/>
          <p:cNvSpPr/>
          <p:nvPr/>
        </p:nvSpPr>
        <p:spPr>
          <a:xfrm>
            <a:off x="1801906" y="3652126"/>
            <a:ext cx="1724378" cy="1103902"/>
          </a:xfrm>
          <a:prstGeom prst="rect">
            <a:avLst/>
          </a:prstGeom>
          <a:solidFill>
            <a:schemeClr val="bg1">
              <a:lumMod val="95000"/>
            </a:schemeClr>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a:r>
              <a:rPr lang="en-IN" sz="1200" dirty="0">
                <a:solidFill>
                  <a:prstClr val="black"/>
                </a:solidFill>
                <a:cs typeface="Arial" charset="0"/>
              </a:rPr>
              <a:t>2. Apply lean principles – Continuously test what is changed, reduce rework and effort</a:t>
            </a:r>
          </a:p>
        </p:txBody>
      </p:sp>
      <p:grpSp>
        <p:nvGrpSpPr>
          <p:cNvPr id="25" name="Group 19"/>
          <p:cNvGrpSpPr/>
          <p:nvPr/>
        </p:nvGrpSpPr>
        <p:grpSpPr>
          <a:xfrm>
            <a:off x="0" y="3652122"/>
            <a:ext cx="1744802" cy="1103899"/>
            <a:chOff x="2136205" y="3218961"/>
            <a:chExt cx="1610586" cy="1469293"/>
          </a:xfrm>
          <a:solidFill>
            <a:srgbClr val="E31837"/>
          </a:solidFill>
          <a:effectLst/>
        </p:grpSpPr>
        <p:sp>
          <p:nvSpPr>
            <p:cNvPr id="26" name="Rectangle 25"/>
            <p:cNvSpPr/>
            <p:nvPr/>
          </p:nvSpPr>
          <p:spPr>
            <a:xfrm>
              <a:off x="2136205" y="3218961"/>
              <a:ext cx="1591733" cy="1469293"/>
            </a:xfrm>
            <a:prstGeom prst="rect">
              <a:avLst/>
            </a:prstGeom>
            <a:grp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defTabSz="957756"/>
              <a:endParaRPr lang="en-US" sz="1400" kern="0" dirty="0">
                <a:solidFill>
                  <a:prstClr val="white"/>
                </a:solidFill>
              </a:endParaRPr>
            </a:p>
          </p:txBody>
        </p:sp>
        <p:sp>
          <p:nvSpPr>
            <p:cNvPr id="27" name="TextBox 26"/>
            <p:cNvSpPr txBox="1"/>
            <p:nvPr/>
          </p:nvSpPr>
          <p:spPr>
            <a:xfrm>
              <a:off x="2137776" y="3326390"/>
              <a:ext cx="1609015" cy="1269919"/>
            </a:xfrm>
            <a:prstGeom prst="rect">
              <a:avLst/>
            </a:prstGeom>
            <a:noFill/>
          </p:spPr>
          <p:txBody>
            <a:bodyPr wrap="square" rtlCol="0">
              <a:spAutoFit/>
            </a:bodyPr>
            <a:lstStyle/>
            <a:p>
              <a:pPr algn="ctr"/>
              <a:r>
                <a:rPr lang="en-IN" sz="1400" dirty="0" smtClean="0">
                  <a:solidFill>
                    <a:prstClr val="white"/>
                  </a:solidFill>
                  <a:cs typeface="Arial" charset="0"/>
                </a:rPr>
                <a:t>1. </a:t>
              </a:r>
              <a:r>
                <a:rPr lang="en-US" sz="1400" dirty="0" smtClean="0">
                  <a:solidFill>
                    <a:prstClr val="white"/>
                  </a:solidFill>
                  <a:cs typeface="Arial" charset="0"/>
                </a:rPr>
                <a:t>Shift </a:t>
              </a:r>
              <a:r>
                <a:rPr lang="en-US" sz="1400" dirty="0">
                  <a:solidFill>
                    <a:prstClr val="white"/>
                  </a:solidFill>
                  <a:cs typeface="Arial" charset="0"/>
                </a:rPr>
                <a:t>left testing Approach ( perform testing much earlier in the SDLC process</a:t>
              </a:r>
              <a:r>
                <a:rPr lang="en-US" sz="1400" dirty="0" smtClean="0">
                  <a:solidFill>
                    <a:prstClr val="white"/>
                  </a:solidFill>
                  <a:cs typeface="Arial" charset="0"/>
                </a:rPr>
                <a:t>)</a:t>
              </a:r>
              <a:endParaRPr lang="en-US" sz="1400" dirty="0">
                <a:solidFill>
                  <a:prstClr val="white"/>
                </a:solidFill>
                <a:cs typeface="Arial" charset="0"/>
              </a:endParaRPr>
            </a:p>
          </p:txBody>
        </p:sp>
      </p:grpSp>
      <p:sp>
        <p:nvSpPr>
          <p:cNvPr id="28" name="Rectangle 27"/>
          <p:cNvSpPr/>
          <p:nvPr/>
        </p:nvSpPr>
        <p:spPr>
          <a:xfrm>
            <a:off x="7419623" y="3652126"/>
            <a:ext cx="1724377" cy="1103902"/>
          </a:xfrm>
          <a:prstGeom prst="rect">
            <a:avLst/>
          </a:prstGeom>
          <a:solidFill>
            <a:srgbClr val="E31837"/>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a:r>
              <a:rPr lang="en-IN" sz="1400" dirty="0" smtClean="0">
                <a:solidFill>
                  <a:prstClr val="white"/>
                </a:solidFill>
                <a:cs typeface="Arial" charset="0"/>
              </a:rPr>
              <a:t>5. </a:t>
            </a:r>
            <a:r>
              <a:rPr lang="en-US" sz="1400" dirty="0">
                <a:solidFill>
                  <a:prstClr val="white"/>
                </a:solidFill>
                <a:cs typeface="Arial" charset="0"/>
              </a:rPr>
              <a:t>Automation to reduce manual effort and errors</a:t>
            </a:r>
          </a:p>
        </p:txBody>
      </p:sp>
      <p:sp>
        <p:nvSpPr>
          <p:cNvPr id="29" name="Rectangle 28"/>
          <p:cNvSpPr/>
          <p:nvPr/>
        </p:nvSpPr>
        <p:spPr>
          <a:xfrm>
            <a:off x="3724656" y="5155902"/>
            <a:ext cx="1657093" cy="1092971"/>
          </a:xfrm>
          <a:prstGeom prst="rect">
            <a:avLst/>
          </a:prstGeom>
          <a:solidFill>
            <a:schemeClr val="bg1">
              <a:lumMod val="95000"/>
            </a:schemeClr>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defTabSz="957756"/>
            <a:r>
              <a:rPr lang="en-IN" sz="1400" kern="0" dirty="0">
                <a:solidFill>
                  <a:prstClr val="black"/>
                </a:solidFill>
              </a:rPr>
              <a:t>8. Define &amp; Collect Metrics</a:t>
            </a:r>
          </a:p>
        </p:txBody>
      </p:sp>
      <p:sp>
        <p:nvSpPr>
          <p:cNvPr id="30" name="Rectangle 29"/>
          <p:cNvSpPr/>
          <p:nvPr/>
        </p:nvSpPr>
        <p:spPr>
          <a:xfrm>
            <a:off x="3697941" y="3652126"/>
            <a:ext cx="1724378" cy="1103902"/>
          </a:xfrm>
          <a:prstGeom prst="rect">
            <a:avLst/>
          </a:prstGeom>
          <a:solidFill>
            <a:srgbClr val="E31837"/>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a:r>
              <a:rPr lang="en-IN" sz="1200" dirty="0">
                <a:solidFill>
                  <a:prstClr val="white"/>
                </a:solidFill>
                <a:cs typeface="Arial" charset="0"/>
              </a:rPr>
              <a:t>3. </a:t>
            </a:r>
            <a:r>
              <a:rPr lang="en-US" sz="1200" dirty="0">
                <a:solidFill>
                  <a:prstClr val="white"/>
                </a:solidFill>
                <a:cs typeface="Arial" charset="0"/>
              </a:rPr>
              <a:t>Use Service Virtualization techniques to reduce dependency </a:t>
            </a:r>
            <a:r>
              <a:rPr lang="en-US" sz="1200" dirty="0" smtClean="0">
                <a:solidFill>
                  <a:prstClr val="white"/>
                </a:solidFill>
                <a:cs typeface="Arial" charset="0"/>
              </a:rPr>
              <a:t>to </a:t>
            </a:r>
            <a:r>
              <a:rPr lang="en-US" sz="1200" dirty="0">
                <a:solidFill>
                  <a:prstClr val="white"/>
                </a:solidFill>
                <a:cs typeface="Arial" charset="0"/>
              </a:rPr>
              <a:t>perform testing</a:t>
            </a:r>
          </a:p>
          <a:p>
            <a:pPr algn="ctr"/>
            <a:endParaRPr lang="en-IN" sz="1200" dirty="0">
              <a:solidFill>
                <a:prstClr val="white"/>
              </a:solidFill>
              <a:cs typeface="Arial" charset="0"/>
            </a:endParaRPr>
          </a:p>
        </p:txBody>
      </p:sp>
      <p:sp>
        <p:nvSpPr>
          <p:cNvPr id="31" name="Rectangle 30"/>
          <p:cNvSpPr/>
          <p:nvPr/>
        </p:nvSpPr>
        <p:spPr>
          <a:xfrm>
            <a:off x="5527239" y="3652126"/>
            <a:ext cx="1724378" cy="1103902"/>
          </a:xfrm>
          <a:prstGeom prst="rect">
            <a:avLst/>
          </a:prstGeom>
          <a:solidFill>
            <a:schemeClr val="bg1">
              <a:lumMod val="95000"/>
            </a:schemeClr>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a:r>
              <a:rPr lang="en-IN" sz="1200" dirty="0">
                <a:solidFill>
                  <a:prstClr val="black"/>
                </a:solidFill>
                <a:cs typeface="Arial" charset="0"/>
              </a:rPr>
              <a:t>4. Ensure production ready code in quick time (faster time to market) as part of continuous </a:t>
            </a:r>
            <a:r>
              <a:rPr lang="en-IN" sz="1200" dirty="0" smtClean="0">
                <a:solidFill>
                  <a:prstClr val="black"/>
                </a:solidFill>
                <a:cs typeface="Arial" charset="0"/>
              </a:rPr>
              <a:t>delivery</a:t>
            </a:r>
            <a:endParaRPr lang="en-IN" sz="1200" dirty="0">
              <a:solidFill>
                <a:prstClr val="black"/>
              </a:solidFill>
              <a:cs typeface="Arial" charset="0"/>
            </a:endParaRPr>
          </a:p>
        </p:txBody>
      </p:sp>
      <p:sp>
        <p:nvSpPr>
          <p:cNvPr id="32" name="Rectangle 31"/>
          <p:cNvSpPr/>
          <p:nvPr/>
        </p:nvSpPr>
        <p:spPr>
          <a:xfrm>
            <a:off x="1883112" y="5155902"/>
            <a:ext cx="1657092" cy="1092971"/>
          </a:xfrm>
          <a:prstGeom prst="rect">
            <a:avLst/>
          </a:prstGeom>
          <a:solidFill>
            <a:srgbClr val="E31837"/>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defTabSz="957756"/>
            <a:r>
              <a:rPr lang="en-IN" sz="1200" kern="0" dirty="0">
                <a:solidFill>
                  <a:prstClr val="white"/>
                </a:solidFill>
              </a:rPr>
              <a:t>7. Implement Defect Management Processes and defect prevention strategies</a:t>
            </a:r>
          </a:p>
        </p:txBody>
      </p:sp>
      <p:sp>
        <p:nvSpPr>
          <p:cNvPr id="33" name="Rectangle 32"/>
          <p:cNvSpPr/>
          <p:nvPr/>
        </p:nvSpPr>
        <p:spPr>
          <a:xfrm>
            <a:off x="33643" y="5155902"/>
            <a:ext cx="1657093" cy="1092971"/>
          </a:xfrm>
          <a:prstGeom prst="rect">
            <a:avLst/>
          </a:prstGeom>
          <a:solidFill>
            <a:schemeClr val="bg1">
              <a:lumMod val="95000"/>
            </a:schemeClr>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defTabSz="957756"/>
            <a:r>
              <a:rPr lang="en-US" sz="1100" kern="0" dirty="0">
                <a:solidFill>
                  <a:prstClr val="black"/>
                </a:solidFill>
              </a:rPr>
              <a:t>6. Collaboration between team members and view the system as a whole rather than testing as a separate piece</a:t>
            </a:r>
            <a:r>
              <a:rPr lang="en-US" sz="1100" kern="0" dirty="0" smtClean="0">
                <a:solidFill>
                  <a:prstClr val="black"/>
                </a:solidFill>
              </a:rPr>
              <a:t>.</a:t>
            </a:r>
            <a:endParaRPr lang="en-US" sz="1100" kern="0" dirty="0">
              <a:solidFill>
                <a:prstClr val="black"/>
              </a:solidFill>
            </a:endParaRPr>
          </a:p>
        </p:txBody>
      </p:sp>
      <p:sp>
        <p:nvSpPr>
          <p:cNvPr id="34" name="Rectangle 33"/>
          <p:cNvSpPr/>
          <p:nvPr/>
        </p:nvSpPr>
        <p:spPr>
          <a:xfrm>
            <a:off x="5615500" y="5155902"/>
            <a:ext cx="1657092" cy="1092971"/>
          </a:xfrm>
          <a:prstGeom prst="rect">
            <a:avLst/>
          </a:prstGeom>
          <a:solidFill>
            <a:srgbClr val="E31837"/>
          </a:solidFill>
          <a:ln w="9525" cap="flat" cmpd="sng" algn="ctr">
            <a:solidFill>
              <a:schemeClr val="accent1"/>
            </a:solidFill>
            <a:prstDash val="solid"/>
          </a:ln>
          <a:effectLst>
            <a:outerShdw blurRad="40000" dist="23000" dir="5400000" rotWithShape="0">
              <a:srgbClr val="000000">
                <a:alpha val="35000"/>
              </a:srgbClr>
            </a:outerShdw>
          </a:effectLst>
        </p:spPr>
        <p:txBody>
          <a:bodyPr rtlCol="0" anchor="ctr"/>
          <a:lstStyle/>
          <a:p>
            <a:pPr algn="ctr" defTabSz="957756"/>
            <a:endParaRPr lang="en-US" sz="1400" kern="0" dirty="0">
              <a:solidFill>
                <a:prstClr val="white">
                  <a:lumMod val="95000"/>
                </a:prstClr>
              </a:solidFill>
            </a:endParaRPr>
          </a:p>
          <a:p>
            <a:pPr algn="ctr" defTabSz="957756"/>
            <a:r>
              <a:rPr lang="en-IN" sz="1400" kern="0" dirty="0">
                <a:solidFill>
                  <a:prstClr val="white">
                    <a:lumMod val="95000"/>
                  </a:prstClr>
                </a:solidFill>
              </a:rPr>
              <a:t>9. Dashboard </a:t>
            </a:r>
            <a:r>
              <a:rPr lang="en-IN" sz="1400" kern="0" dirty="0" smtClean="0">
                <a:solidFill>
                  <a:prstClr val="white">
                    <a:lumMod val="95000"/>
                  </a:prstClr>
                </a:solidFill>
              </a:rPr>
              <a:t>Reporting</a:t>
            </a:r>
            <a:endParaRPr lang="en-IN" sz="1400" kern="0" dirty="0">
              <a:solidFill>
                <a:prstClr val="white">
                  <a:lumMod val="95000"/>
                </a:prstClr>
              </a:solidFill>
            </a:endParaRPr>
          </a:p>
          <a:p>
            <a:pPr algn="ctr" defTabSz="957756"/>
            <a:endParaRPr lang="en-IN" sz="1400" kern="0" dirty="0">
              <a:solidFill>
                <a:prstClr val="white">
                  <a:lumMod val="95000"/>
                </a:prstClr>
              </a:solidFill>
            </a:endParaRPr>
          </a:p>
        </p:txBody>
      </p:sp>
      <p:sp>
        <p:nvSpPr>
          <p:cNvPr id="35" name="Rectangle 34"/>
          <p:cNvSpPr/>
          <p:nvPr/>
        </p:nvSpPr>
        <p:spPr>
          <a:xfrm>
            <a:off x="7453265" y="5155902"/>
            <a:ext cx="1657093" cy="1092971"/>
          </a:xfrm>
          <a:prstGeom prst="rect">
            <a:avLst/>
          </a:prstGeom>
          <a:solidFill>
            <a:schemeClr val="bg1">
              <a:lumMod val="95000"/>
            </a:schemeClr>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r>
              <a:rPr lang="en-IN" sz="1400" dirty="0">
                <a:solidFill>
                  <a:prstClr val="black"/>
                </a:solidFill>
                <a:cs typeface="Arial" charset="0"/>
              </a:rPr>
              <a:t>10. Faster Time to </a:t>
            </a:r>
            <a:r>
              <a:rPr lang="en-IN" sz="1400" dirty="0" smtClean="0">
                <a:solidFill>
                  <a:prstClr val="black"/>
                </a:solidFill>
                <a:cs typeface="Arial" charset="0"/>
              </a:rPr>
              <a:t>Market</a:t>
            </a:r>
            <a:endParaRPr lang="en-IN" sz="1400" dirty="0">
              <a:solidFill>
                <a:prstClr val="black"/>
              </a:solidFill>
              <a:cs typeface="Arial" charset="0"/>
            </a:endParaRPr>
          </a:p>
        </p:txBody>
      </p:sp>
      <p:sp>
        <p:nvSpPr>
          <p:cNvPr id="37" name="Rectangle 36"/>
          <p:cNvSpPr/>
          <p:nvPr/>
        </p:nvSpPr>
        <p:spPr>
          <a:xfrm>
            <a:off x="3209245" y="3066913"/>
            <a:ext cx="1859483" cy="307777"/>
          </a:xfrm>
          <a:prstGeom prst="rect">
            <a:avLst/>
          </a:prstGeom>
        </p:spPr>
        <p:txBody>
          <a:bodyPr wrap="none">
            <a:spAutoFit/>
          </a:bodyPr>
          <a:lstStyle/>
          <a:p>
            <a:r>
              <a:rPr lang="en-US" sz="1400" b="1" dirty="0">
                <a:solidFill>
                  <a:prstClr val="black"/>
                </a:solidFill>
                <a:cs typeface="Arial" charset="0"/>
              </a:rPr>
              <a:t>How Does it Function?</a:t>
            </a:r>
          </a:p>
        </p:txBody>
      </p:sp>
      <p:sp>
        <p:nvSpPr>
          <p:cNvPr id="21" name="Rectangle 20"/>
          <p:cNvSpPr/>
          <p:nvPr/>
        </p:nvSpPr>
        <p:spPr>
          <a:xfrm>
            <a:off x="4536796" y="673288"/>
            <a:ext cx="4556077" cy="1990299"/>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prstClr val="black"/>
              </a:solidFill>
            </a:endParaRPr>
          </a:p>
        </p:txBody>
      </p:sp>
      <p:sp>
        <p:nvSpPr>
          <p:cNvPr id="36" name="Rectangle 35"/>
          <p:cNvSpPr/>
          <p:nvPr/>
        </p:nvSpPr>
        <p:spPr>
          <a:xfrm>
            <a:off x="4586514" y="826154"/>
            <a:ext cx="4412341" cy="1985159"/>
          </a:xfrm>
          <a:prstGeom prst="rect">
            <a:avLst/>
          </a:prstGeom>
        </p:spPr>
        <p:txBody>
          <a:bodyPr wrap="square">
            <a:spAutoFit/>
          </a:bodyPr>
          <a:lstStyle/>
          <a:p>
            <a:r>
              <a:rPr lang="en-US" sz="1400" b="1" dirty="0">
                <a:solidFill>
                  <a:prstClr val="black"/>
                </a:solidFill>
                <a:cs typeface="Arial" charset="0"/>
              </a:rPr>
              <a:t>Why Continuous </a:t>
            </a:r>
            <a:r>
              <a:rPr lang="en-US" sz="1400" b="1" dirty="0" smtClean="0">
                <a:solidFill>
                  <a:prstClr val="black"/>
                </a:solidFill>
                <a:cs typeface="Arial" charset="0"/>
              </a:rPr>
              <a:t>Testing?</a:t>
            </a:r>
            <a:endParaRPr lang="en-US" sz="1400" b="1" dirty="0">
              <a:solidFill>
                <a:prstClr val="black"/>
              </a:solidFill>
              <a:cs typeface="Arial" charset="0"/>
            </a:endParaRPr>
          </a:p>
          <a:p>
            <a:endParaRPr lang="en-US" sz="1100" dirty="0" smtClean="0">
              <a:solidFill>
                <a:prstClr val="black"/>
              </a:solidFill>
              <a:cs typeface="Arial" charset="0"/>
            </a:endParaRPr>
          </a:p>
          <a:p>
            <a:pPr algn="just"/>
            <a:r>
              <a:rPr lang="en-US" sz="1200" dirty="0">
                <a:solidFill>
                  <a:prstClr val="black"/>
                </a:solidFill>
                <a:cs typeface="Arial" charset="0"/>
              </a:rPr>
              <a:t>In case of traditional testing, the requirements and test cases are frozen and are not expected to change for release cycle. This contradicts agile development and continuous delivery model where requirements are “expected” to change. Continuous Testing addresses the dynamic changing nature of requirements and provide mechanisms to validate the quality of the product with respect to requirements.</a:t>
            </a:r>
          </a:p>
          <a:p>
            <a:endParaRPr lang="en-US" sz="1400" b="1" dirty="0">
              <a:solidFill>
                <a:prstClr val="black"/>
              </a:solidFill>
              <a:cs typeface="Arial" charset="0"/>
            </a:endParaRPr>
          </a:p>
        </p:txBody>
      </p:sp>
    </p:spTree>
    <p:extLst>
      <p:ext uri="{BB962C8B-B14F-4D97-AF65-F5344CB8AC3E}">
        <p14:creationId xmlns:p14="http://schemas.microsoft.com/office/powerpoint/2010/main" val="1943720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213365" y="27296"/>
            <a:ext cx="6965950" cy="492125"/>
          </a:xfrm>
        </p:spPr>
        <p:txBody>
          <a:bodyPr/>
          <a:lstStyle/>
          <a:p>
            <a:pPr>
              <a:defRPr/>
            </a:pPr>
            <a:r>
              <a:rPr sz="2400" b="0" dirty="0">
                <a:solidFill>
                  <a:srgbClr val="E31837"/>
                </a:solidFill>
                <a:latin typeface="+mn-lt"/>
                <a:ea typeface="+mn-ea"/>
                <a:cs typeface="Arial" charset="0"/>
              </a:rPr>
              <a:t>Key </a:t>
            </a:r>
            <a:r>
              <a:rPr sz="2400" b="0" dirty="0" smtClean="0">
                <a:solidFill>
                  <a:srgbClr val="E31837"/>
                </a:solidFill>
                <a:latin typeface="+mn-lt"/>
                <a:ea typeface="+mn-ea"/>
                <a:cs typeface="Arial" charset="0"/>
              </a:rPr>
              <a:t>Benefits &amp; Best Practices </a:t>
            </a:r>
            <a:endParaRPr sz="2400" b="0" dirty="0">
              <a:solidFill>
                <a:srgbClr val="E31837"/>
              </a:solidFill>
              <a:latin typeface="+mn-lt"/>
              <a:ea typeface="+mn-ea"/>
              <a:cs typeface="Arial" charset="0"/>
            </a:endParaRPr>
          </a:p>
        </p:txBody>
      </p:sp>
      <p:sp>
        <p:nvSpPr>
          <p:cNvPr id="10" name="Rectangle 2"/>
          <p:cNvSpPr/>
          <p:nvPr/>
        </p:nvSpPr>
        <p:spPr>
          <a:xfrm>
            <a:off x="76203" y="839880"/>
            <a:ext cx="4482350" cy="5278531"/>
          </a:xfrm>
          <a:custGeom>
            <a:avLst/>
            <a:gdLst/>
            <a:ahLst/>
            <a:cxnLst/>
            <a:rect l="l" t="t" r="r" b="b"/>
            <a:pathLst>
              <a:path w="3629025" h="4419600">
                <a:moveTo>
                  <a:pt x="9525" y="0"/>
                </a:moveTo>
                <a:lnTo>
                  <a:pt x="3629025" y="0"/>
                </a:lnTo>
                <a:lnTo>
                  <a:pt x="3629025" y="4419600"/>
                </a:lnTo>
                <a:lnTo>
                  <a:pt x="0" y="4419600"/>
                </a:lnTo>
                <a:lnTo>
                  <a:pt x="0" y="4370052"/>
                </a:lnTo>
                <a:cubicBezTo>
                  <a:pt x="3055" y="4371840"/>
                  <a:pt x="6274" y="4371975"/>
                  <a:pt x="9525" y="4371975"/>
                </a:cubicBezTo>
                <a:cubicBezTo>
                  <a:pt x="72651" y="4371975"/>
                  <a:pt x="123825" y="4320801"/>
                  <a:pt x="123825" y="4257675"/>
                </a:cubicBezTo>
                <a:cubicBezTo>
                  <a:pt x="123825" y="4194549"/>
                  <a:pt x="72651" y="4143375"/>
                  <a:pt x="9525" y="4143375"/>
                </a:cubicBezTo>
                <a:lnTo>
                  <a:pt x="0" y="4145298"/>
                </a:lnTo>
                <a:lnTo>
                  <a:pt x="0" y="4093827"/>
                </a:lnTo>
                <a:cubicBezTo>
                  <a:pt x="3055" y="4095615"/>
                  <a:pt x="6274" y="4095750"/>
                  <a:pt x="9525" y="4095750"/>
                </a:cubicBezTo>
                <a:cubicBezTo>
                  <a:pt x="72651" y="4095750"/>
                  <a:pt x="123825" y="4044576"/>
                  <a:pt x="123825" y="3981450"/>
                </a:cubicBezTo>
                <a:cubicBezTo>
                  <a:pt x="123825" y="3918324"/>
                  <a:pt x="72651" y="3867150"/>
                  <a:pt x="9525" y="3867150"/>
                </a:cubicBezTo>
                <a:lnTo>
                  <a:pt x="0" y="3869073"/>
                </a:lnTo>
                <a:lnTo>
                  <a:pt x="0" y="3808077"/>
                </a:lnTo>
                <a:cubicBezTo>
                  <a:pt x="3055" y="3809865"/>
                  <a:pt x="6274" y="3810000"/>
                  <a:pt x="9525" y="3810000"/>
                </a:cubicBezTo>
                <a:cubicBezTo>
                  <a:pt x="72651" y="3810000"/>
                  <a:pt x="123825" y="3758826"/>
                  <a:pt x="123825" y="3695700"/>
                </a:cubicBezTo>
                <a:cubicBezTo>
                  <a:pt x="123825" y="3632574"/>
                  <a:pt x="72651" y="3581400"/>
                  <a:pt x="9525" y="3581400"/>
                </a:cubicBezTo>
                <a:lnTo>
                  <a:pt x="0" y="3583323"/>
                </a:lnTo>
                <a:lnTo>
                  <a:pt x="0" y="3531852"/>
                </a:lnTo>
                <a:cubicBezTo>
                  <a:pt x="3055" y="3533640"/>
                  <a:pt x="6274" y="3533775"/>
                  <a:pt x="9525" y="3533775"/>
                </a:cubicBezTo>
                <a:cubicBezTo>
                  <a:pt x="72651" y="3533775"/>
                  <a:pt x="123825" y="3482601"/>
                  <a:pt x="123825" y="3419475"/>
                </a:cubicBezTo>
                <a:cubicBezTo>
                  <a:pt x="123825" y="3356349"/>
                  <a:pt x="72651" y="3305175"/>
                  <a:pt x="9525" y="3305175"/>
                </a:cubicBezTo>
                <a:lnTo>
                  <a:pt x="0" y="3307098"/>
                </a:lnTo>
                <a:lnTo>
                  <a:pt x="0" y="3274677"/>
                </a:lnTo>
                <a:cubicBezTo>
                  <a:pt x="3055" y="3276465"/>
                  <a:pt x="6274" y="3276600"/>
                  <a:pt x="9525" y="3276600"/>
                </a:cubicBezTo>
                <a:cubicBezTo>
                  <a:pt x="72651" y="3276600"/>
                  <a:pt x="123825" y="3225426"/>
                  <a:pt x="123825" y="3162300"/>
                </a:cubicBezTo>
                <a:cubicBezTo>
                  <a:pt x="123825" y="3099174"/>
                  <a:pt x="72651" y="3048000"/>
                  <a:pt x="9525" y="3048000"/>
                </a:cubicBezTo>
                <a:lnTo>
                  <a:pt x="0" y="3049923"/>
                </a:lnTo>
                <a:lnTo>
                  <a:pt x="0" y="2998452"/>
                </a:lnTo>
                <a:cubicBezTo>
                  <a:pt x="3055" y="3000240"/>
                  <a:pt x="6274" y="3000375"/>
                  <a:pt x="9525" y="3000375"/>
                </a:cubicBezTo>
                <a:cubicBezTo>
                  <a:pt x="72651" y="3000375"/>
                  <a:pt x="123825" y="2949201"/>
                  <a:pt x="123825" y="2886075"/>
                </a:cubicBezTo>
                <a:cubicBezTo>
                  <a:pt x="123825" y="2822949"/>
                  <a:pt x="72651" y="2771775"/>
                  <a:pt x="9525" y="2771775"/>
                </a:cubicBezTo>
                <a:lnTo>
                  <a:pt x="0" y="2773698"/>
                </a:lnTo>
                <a:lnTo>
                  <a:pt x="0" y="2712702"/>
                </a:lnTo>
                <a:cubicBezTo>
                  <a:pt x="3055" y="2714490"/>
                  <a:pt x="6274" y="2714625"/>
                  <a:pt x="9525" y="2714625"/>
                </a:cubicBezTo>
                <a:cubicBezTo>
                  <a:pt x="72651" y="2714625"/>
                  <a:pt x="123825" y="2663451"/>
                  <a:pt x="123825" y="2600325"/>
                </a:cubicBezTo>
                <a:cubicBezTo>
                  <a:pt x="123825" y="2537199"/>
                  <a:pt x="72651" y="2486025"/>
                  <a:pt x="9525" y="2486025"/>
                </a:cubicBezTo>
                <a:lnTo>
                  <a:pt x="0" y="2487948"/>
                </a:lnTo>
                <a:lnTo>
                  <a:pt x="0" y="2436477"/>
                </a:lnTo>
                <a:cubicBezTo>
                  <a:pt x="3055" y="2438265"/>
                  <a:pt x="6274" y="2438400"/>
                  <a:pt x="9525" y="2438400"/>
                </a:cubicBezTo>
                <a:cubicBezTo>
                  <a:pt x="72651" y="2438400"/>
                  <a:pt x="123825" y="2387226"/>
                  <a:pt x="123825" y="2324100"/>
                </a:cubicBezTo>
                <a:cubicBezTo>
                  <a:pt x="123825" y="2260974"/>
                  <a:pt x="72651" y="2209800"/>
                  <a:pt x="9525" y="2209800"/>
                </a:cubicBezTo>
                <a:lnTo>
                  <a:pt x="0" y="2211723"/>
                </a:lnTo>
                <a:lnTo>
                  <a:pt x="0" y="2160252"/>
                </a:lnTo>
                <a:cubicBezTo>
                  <a:pt x="3055" y="2162039"/>
                  <a:pt x="6274" y="2162175"/>
                  <a:pt x="9525" y="2162175"/>
                </a:cubicBezTo>
                <a:cubicBezTo>
                  <a:pt x="72651" y="2162175"/>
                  <a:pt x="123825" y="2111001"/>
                  <a:pt x="123825" y="2047875"/>
                </a:cubicBezTo>
                <a:cubicBezTo>
                  <a:pt x="123825" y="1984749"/>
                  <a:pt x="72651" y="1933575"/>
                  <a:pt x="9525" y="1933575"/>
                </a:cubicBezTo>
                <a:lnTo>
                  <a:pt x="0" y="1935498"/>
                </a:lnTo>
                <a:lnTo>
                  <a:pt x="0" y="1884027"/>
                </a:lnTo>
                <a:cubicBezTo>
                  <a:pt x="3055" y="1885814"/>
                  <a:pt x="6274" y="1885950"/>
                  <a:pt x="9525" y="1885950"/>
                </a:cubicBezTo>
                <a:cubicBezTo>
                  <a:pt x="72651" y="1885950"/>
                  <a:pt x="123825" y="1834776"/>
                  <a:pt x="123825" y="1771650"/>
                </a:cubicBezTo>
                <a:cubicBezTo>
                  <a:pt x="123825" y="1708524"/>
                  <a:pt x="72651" y="1657350"/>
                  <a:pt x="9525" y="1657350"/>
                </a:cubicBezTo>
                <a:lnTo>
                  <a:pt x="0" y="1659273"/>
                </a:lnTo>
                <a:lnTo>
                  <a:pt x="0" y="1598277"/>
                </a:lnTo>
                <a:cubicBezTo>
                  <a:pt x="3055" y="1600064"/>
                  <a:pt x="6274" y="1600200"/>
                  <a:pt x="9525" y="1600200"/>
                </a:cubicBezTo>
                <a:cubicBezTo>
                  <a:pt x="72651" y="1600200"/>
                  <a:pt x="123825" y="1549026"/>
                  <a:pt x="123825" y="1485900"/>
                </a:cubicBezTo>
                <a:cubicBezTo>
                  <a:pt x="123825" y="1422774"/>
                  <a:pt x="72651" y="1371600"/>
                  <a:pt x="9525" y="1371600"/>
                </a:cubicBezTo>
                <a:lnTo>
                  <a:pt x="0" y="1373523"/>
                </a:lnTo>
                <a:lnTo>
                  <a:pt x="0" y="1322052"/>
                </a:lnTo>
                <a:cubicBezTo>
                  <a:pt x="3055" y="1323839"/>
                  <a:pt x="6274" y="1323975"/>
                  <a:pt x="9525" y="1323975"/>
                </a:cubicBezTo>
                <a:cubicBezTo>
                  <a:pt x="72651" y="1323975"/>
                  <a:pt x="123825" y="1272801"/>
                  <a:pt x="123825" y="1209675"/>
                </a:cubicBezTo>
                <a:cubicBezTo>
                  <a:pt x="123825" y="1146549"/>
                  <a:pt x="72651" y="1095375"/>
                  <a:pt x="9525" y="1095375"/>
                </a:cubicBezTo>
                <a:lnTo>
                  <a:pt x="0" y="1097298"/>
                </a:lnTo>
                <a:lnTo>
                  <a:pt x="0" y="1064877"/>
                </a:lnTo>
                <a:cubicBezTo>
                  <a:pt x="3055" y="1066664"/>
                  <a:pt x="6274" y="1066800"/>
                  <a:pt x="9525" y="1066800"/>
                </a:cubicBezTo>
                <a:cubicBezTo>
                  <a:pt x="72651" y="1066800"/>
                  <a:pt x="123825" y="1015626"/>
                  <a:pt x="123825" y="952500"/>
                </a:cubicBezTo>
                <a:cubicBezTo>
                  <a:pt x="123825" y="889374"/>
                  <a:pt x="72651" y="838200"/>
                  <a:pt x="9525" y="838200"/>
                </a:cubicBezTo>
                <a:lnTo>
                  <a:pt x="0" y="840123"/>
                </a:lnTo>
                <a:lnTo>
                  <a:pt x="0" y="788652"/>
                </a:lnTo>
                <a:cubicBezTo>
                  <a:pt x="3055" y="790439"/>
                  <a:pt x="6274" y="790575"/>
                  <a:pt x="9525" y="790575"/>
                </a:cubicBezTo>
                <a:cubicBezTo>
                  <a:pt x="72651" y="790575"/>
                  <a:pt x="123825" y="739401"/>
                  <a:pt x="123825" y="676275"/>
                </a:cubicBezTo>
                <a:cubicBezTo>
                  <a:pt x="123825" y="613149"/>
                  <a:pt x="72651" y="561975"/>
                  <a:pt x="9525" y="561975"/>
                </a:cubicBezTo>
                <a:lnTo>
                  <a:pt x="0" y="563898"/>
                </a:lnTo>
                <a:lnTo>
                  <a:pt x="0" y="502902"/>
                </a:lnTo>
                <a:cubicBezTo>
                  <a:pt x="3055" y="504689"/>
                  <a:pt x="6274" y="504825"/>
                  <a:pt x="9525" y="504825"/>
                </a:cubicBezTo>
                <a:cubicBezTo>
                  <a:pt x="72651" y="504825"/>
                  <a:pt x="123825" y="453651"/>
                  <a:pt x="123825" y="390525"/>
                </a:cubicBezTo>
                <a:cubicBezTo>
                  <a:pt x="123825" y="327399"/>
                  <a:pt x="72651" y="276225"/>
                  <a:pt x="9525" y="276225"/>
                </a:cubicBezTo>
                <a:lnTo>
                  <a:pt x="0" y="278148"/>
                </a:lnTo>
                <a:lnTo>
                  <a:pt x="0" y="226677"/>
                </a:lnTo>
                <a:cubicBezTo>
                  <a:pt x="3055" y="228464"/>
                  <a:pt x="6274" y="228600"/>
                  <a:pt x="9525" y="228600"/>
                </a:cubicBezTo>
                <a:cubicBezTo>
                  <a:pt x="72651" y="228600"/>
                  <a:pt x="123825" y="177426"/>
                  <a:pt x="123825" y="114300"/>
                </a:cubicBezTo>
                <a:cubicBezTo>
                  <a:pt x="123825" y="51174"/>
                  <a:pt x="72651" y="0"/>
                  <a:pt x="9525" y="0"/>
                </a:cubicBezTo>
                <a:close/>
                <a:moveTo>
                  <a:pt x="0" y="0"/>
                </a:moveTo>
                <a:lnTo>
                  <a:pt x="9525" y="0"/>
                </a:lnTo>
                <a:lnTo>
                  <a:pt x="0" y="1923"/>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8900000" scaled="1"/>
            <a:tileRect/>
          </a:gradFill>
          <a:ln w="12700">
            <a:solidFill>
              <a:schemeClr val="bg1">
                <a:lumMod val="65000"/>
              </a:schemeClr>
            </a:solidFill>
          </a:ln>
          <a:effectLst>
            <a:outerShdw blurRad="76200" dist="38100" dir="5400000" sx="101000" sy="101000" algn="t"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1" name="Group 34"/>
          <p:cNvGrpSpPr/>
          <p:nvPr/>
        </p:nvGrpSpPr>
        <p:grpSpPr>
          <a:xfrm>
            <a:off x="4755777" y="784412"/>
            <a:ext cx="4213411" cy="5360894"/>
            <a:chOff x="4876800" y="1905000"/>
            <a:chExt cx="3629025" cy="4353124"/>
          </a:xfrm>
          <a:solidFill>
            <a:srgbClr val="C00000"/>
          </a:solidFill>
        </p:grpSpPr>
        <p:sp>
          <p:nvSpPr>
            <p:cNvPr id="12" name="Rectangle 2"/>
            <p:cNvSpPr/>
            <p:nvPr/>
          </p:nvSpPr>
          <p:spPr>
            <a:xfrm>
              <a:off x="4876800" y="1905000"/>
              <a:ext cx="3629025" cy="4353124"/>
            </a:xfrm>
            <a:custGeom>
              <a:avLst/>
              <a:gdLst/>
              <a:ahLst/>
              <a:cxnLst/>
              <a:rect l="l" t="t" r="r" b="b"/>
              <a:pathLst>
                <a:path w="3629025" h="4353124">
                  <a:moveTo>
                    <a:pt x="9525" y="0"/>
                  </a:moveTo>
                  <a:lnTo>
                    <a:pt x="3629025" y="0"/>
                  </a:lnTo>
                  <a:lnTo>
                    <a:pt x="3629025" y="4333875"/>
                  </a:lnTo>
                  <a:cubicBezTo>
                    <a:pt x="3628991" y="4333893"/>
                    <a:pt x="3591946" y="4352925"/>
                    <a:pt x="3571875" y="4352925"/>
                  </a:cubicBezTo>
                  <a:cubicBezTo>
                    <a:pt x="3560427" y="4352925"/>
                    <a:pt x="3552825" y="4340225"/>
                    <a:pt x="3543300" y="4333875"/>
                  </a:cubicBezTo>
                  <a:cubicBezTo>
                    <a:pt x="3482975" y="4330700"/>
                    <a:pt x="3422180" y="4332512"/>
                    <a:pt x="3362325" y="4324350"/>
                  </a:cubicBezTo>
                  <a:cubicBezTo>
                    <a:pt x="3350982" y="4322803"/>
                    <a:pt x="3343989" y="4310420"/>
                    <a:pt x="3333750" y="4305300"/>
                  </a:cubicBezTo>
                  <a:cubicBezTo>
                    <a:pt x="3324770" y="4300810"/>
                    <a:pt x="3312275" y="4302875"/>
                    <a:pt x="3305175" y="4295775"/>
                  </a:cubicBezTo>
                  <a:cubicBezTo>
                    <a:pt x="3298075" y="4288675"/>
                    <a:pt x="3298825" y="4276725"/>
                    <a:pt x="3295650" y="4267200"/>
                  </a:cubicBezTo>
                  <a:cubicBezTo>
                    <a:pt x="3279775" y="4264025"/>
                    <a:pt x="3262081" y="4265707"/>
                    <a:pt x="3248025" y="4257675"/>
                  </a:cubicBezTo>
                  <a:cubicBezTo>
                    <a:pt x="3238086" y="4251995"/>
                    <a:pt x="3237070" y="4237195"/>
                    <a:pt x="3228975" y="4229100"/>
                  </a:cubicBezTo>
                  <a:cubicBezTo>
                    <a:pt x="3217750" y="4217875"/>
                    <a:pt x="3203575" y="4210050"/>
                    <a:pt x="3190875" y="4200525"/>
                  </a:cubicBezTo>
                  <a:cubicBezTo>
                    <a:pt x="3190875" y="4200525"/>
                    <a:pt x="3152075" y="4211420"/>
                    <a:pt x="3133725" y="4219575"/>
                  </a:cubicBezTo>
                  <a:cubicBezTo>
                    <a:pt x="3123264" y="4224224"/>
                    <a:pt x="3114675" y="4232275"/>
                    <a:pt x="3105150" y="4238625"/>
                  </a:cubicBezTo>
                  <a:cubicBezTo>
                    <a:pt x="3037206" y="4215977"/>
                    <a:pt x="3119349" y="4248091"/>
                    <a:pt x="3048000" y="4200525"/>
                  </a:cubicBezTo>
                  <a:cubicBezTo>
                    <a:pt x="3039646" y="4194956"/>
                    <a:pt x="3028950" y="4194175"/>
                    <a:pt x="3019425" y="4191000"/>
                  </a:cubicBezTo>
                  <a:lnTo>
                    <a:pt x="2981325" y="4210050"/>
                  </a:lnTo>
                  <a:cubicBezTo>
                    <a:pt x="2964624" y="4218401"/>
                    <a:pt x="2899850" y="4257675"/>
                    <a:pt x="2867025" y="4257675"/>
                  </a:cubicBezTo>
                  <a:cubicBezTo>
                    <a:pt x="2850836" y="4257675"/>
                    <a:pt x="2835275" y="4251325"/>
                    <a:pt x="2819400" y="4248150"/>
                  </a:cubicBezTo>
                  <a:cubicBezTo>
                    <a:pt x="2806700" y="4251325"/>
                    <a:pt x="2794079" y="4254835"/>
                    <a:pt x="2781300" y="4257675"/>
                  </a:cubicBezTo>
                  <a:cubicBezTo>
                    <a:pt x="2765496" y="4261187"/>
                    <a:pt x="2749381" y="4263273"/>
                    <a:pt x="2733675" y="4267200"/>
                  </a:cubicBezTo>
                  <a:cubicBezTo>
                    <a:pt x="2723935" y="4269635"/>
                    <a:pt x="2714754" y="4273967"/>
                    <a:pt x="2705100" y="4276725"/>
                  </a:cubicBezTo>
                  <a:cubicBezTo>
                    <a:pt x="2673713" y="4285693"/>
                    <a:pt x="2652111" y="4289228"/>
                    <a:pt x="2619375" y="4295775"/>
                  </a:cubicBezTo>
                  <a:cubicBezTo>
                    <a:pt x="2609850" y="4289425"/>
                    <a:pt x="2598895" y="4284820"/>
                    <a:pt x="2590800" y="4276725"/>
                  </a:cubicBezTo>
                  <a:cubicBezTo>
                    <a:pt x="2568159" y="4254084"/>
                    <a:pt x="2562131" y="4219294"/>
                    <a:pt x="2552700" y="4191000"/>
                  </a:cubicBezTo>
                  <a:cubicBezTo>
                    <a:pt x="2514600" y="4194175"/>
                    <a:pt x="2476558" y="4202910"/>
                    <a:pt x="2438400" y="4200525"/>
                  </a:cubicBezTo>
                  <a:cubicBezTo>
                    <a:pt x="2425065" y="4199692"/>
                    <a:pt x="2383893" y="4170537"/>
                    <a:pt x="2371725" y="4162425"/>
                  </a:cubicBezTo>
                  <a:cubicBezTo>
                    <a:pt x="2362200" y="4159250"/>
                    <a:pt x="2353135" y="4153951"/>
                    <a:pt x="2343150" y="4152900"/>
                  </a:cubicBezTo>
                  <a:cubicBezTo>
                    <a:pt x="2292531" y="4147572"/>
                    <a:pt x="2240437" y="4154417"/>
                    <a:pt x="2190750" y="4143375"/>
                  </a:cubicBezTo>
                  <a:cubicBezTo>
                    <a:pt x="2179575" y="4140892"/>
                    <a:pt x="2178050" y="4124325"/>
                    <a:pt x="2171700" y="4114800"/>
                  </a:cubicBezTo>
                  <a:cubicBezTo>
                    <a:pt x="2162175" y="4108450"/>
                    <a:pt x="2154417" y="4097632"/>
                    <a:pt x="2143125" y="4095750"/>
                  </a:cubicBezTo>
                  <a:cubicBezTo>
                    <a:pt x="2115520" y="4091149"/>
                    <a:pt x="2106630" y="4117154"/>
                    <a:pt x="2095500" y="4133850"/>
                  </a:cubicBezTo>
                  <a:cubicBezTo>
                    <a:pt x="2082800" y="4140200"/>
                    <a:pt x="2071456" y="4150892"/>
                    <a:pt x="2057400" y="4152900"/>
                  </a:cubicBezTo>
                  <a:cubicBezTo>
                    <a:pt x="2029395" y="4156901"/>
                    <a:pt x="2021362" y="4132180"/>
                    <a:pt x="2009775" y="4114800"/>
                  </a:cubicBezTo>
                  <a:cubicBezTo>
                    <a:pt x="1889286" y="4109323"/>
                    <a:pt x="1841950" y="4065741"/>
                    <a:pt x="1771650" y="4124325"/>
                  </a:cubicBezTo>
                  <a:cubicBezTo>
                    <a:pt x="1761302" y="4132949"/>
                    <a:pt x="1752600" y="4143375"/>
                    <a:pt x="1743075" y="4152900"/>
                  </a:cubicBezTo>
                  <a:lnTo>
                    <a:pt x="1685925" y="4171950"/>
                  </a:lnTo>
                  <a:cubicBezTo>
                    <a:pt x="1666875" y="4178300"/>
                    <a:pt x="1681074" y="4214901"/>
                    <a:pt x="1666875" y="4229100"/>
                  </a:cubicBezTo>
                  <a:cubicBezTo>
                    <a:pt x="1659775" y="4236200"/>
                    <a:pt x="1647280" y="4215085"/>
                    <a:pt x="1638300" y="4219575"/>
                  </a:cubicBezTo>
                  <a:cubicBezTo>
                    <a:pt x="1629320" y="4224065"/>
                    <a:pt x="1631950" y="4238625"/>
                    <a:pt x="1628775" y="4248150"/>
                  </a:cubicBezTo>
                  <a:cubicBezTo>
                    <a:pt x="1619250" y="4251325"/>
                    <a:pt x="1609180" y="4253185"/>
                    <a:pt x="1600200" y="4257675"/>
                  </a:cubicBezTo>
                  <a:cubicBezTo>
                    <a:pt x="1580937" y="4267307"/>
                    <a:pt x="1566991" y="4286250"/>
                    <a:pt x="1543050" y="4286250"/>
                  </a:cubicBezTo>
                  <a:cubicBezTo>
                    <a:pt x="1514299" y="4286250"/>
                    <a:pt x="1485900" y="4279900"/>
                    <a:pt x="1457325" y="4276725"/>
                  </a:cubicBezTo>
                  <a:cubicBezTo>
                    <a:pt x="1333607" y="4301469"/>
                    <a:pt x="1487388" y="4267706"/>
                    <a:pt x="1362075" y="4305300"/>
                  </a:cubicBezTo>
                  <a:cubicBezTo>
                    <a:pt x="1287175" y="4327770"/>
                    <a:pt x="1339270" y="4298279"/>
                    <a:pt x="1285875" y="4333875"/>
                  </a:cubicBezTo>
                  <a:cubicBezTo>
                    <a:pt x="1267214" y="4340095"/>
                    <a:pt x="1226394" y="4355015"/>
                    <a:pt x="1209675" y="4352925"/>
                  </a:cubicBezTo>
                  <a:cubicBezTo>
                    <a:pt x="1198316" y="4351505"/>
                    <a:pt x="1190625" y="4340225"/>
                    <a:pt x="1181100" y="4333875"/>
                  </a:cubicBezTo>
                  <a:cubicBezTo>
                    <a:pt x="1171575" y="4330700"/>
                    <a:pt x="1160365" y="4330622"/>
                    <a:pt x="1152525" y="4324350"/>
                  </a:cubicBezTo>
                  <a:cubicBezTo>
                    <a:pt x="1127903" y="4304652"/>
                    <a:pt x="1142222" y="4283723"/>
                    <a:pt x="1104900" y="4276725"/>
                  </a:cubicBezTo>
                  <a:cubicBezTo>
                    <a:pt x="1064212" y="4269096"/>
                    <a:pt x="1022350" y="4270375"/>
                    <a:pt x="981075" y="4267200"/>
                  </a:cubicBezTo>
                  <a:cubicBezTo>
                    <a:pt x="968375" y="4273550"/>
                    <a:pt x="956026" y="4280657"/>
                    <a:pt x="942975" y="4286250"/>
                  </a:cubicBezTo>
                  <a:cubicBezTo>
                    <a:pt x="889245" y="4309277"/>
                    <a:pt x="940746" y="4281133"/>
                    <a:pt x="876300" y="4305300"/>
                  </a:cubicBezTo>
                  <a:cubicBezTo>
                    <a:pt x="863005" y="4310286"/>
                    <a:pt x="850900" y="4318000"/>
                    <a:pt x="838200" y="4324350"/>
                  </a:cubicBezTo>
                  <a:cubicBezTo>
                    <a:pt x="820239" y="4333330"/>
                    <a:pt x="792189" y="4360108"/>
                    <a:pt x="781050" y="4343400"/>
                  </a:cubicBezTo>
                  <a:lnTo>
                    <a:pt x="742950" y="4286250"/>
                  </a:lnTo>
                  <a:cubicBezTo>
                    <a:pt x="733425" y="4279900"/>
                    <a:pt x="725667" y="4269082"/>
                    <a:pt x="714375" y="4267200"/>
                  </a:cubicBezTo>
                  <a:cubicBezTo>
                    <a:pt x="704471" y="4265549"/>
                    <a:pt x="695723" y="4275198"/>
                    <a:pt x="685800" y="4276725"/>
                  </a:cubicBezTo>
                  <a:cubicBezTo>
                    <a:pt x="654263" y="4281577"/>
                    <a:pt x="622300" y="4283075"/>
                    <a:pt x="590550" y="4286250"/>
                  </a:cubicBezTo>
                  <a:cubicBezTo>
                    <a:pt x="581025" y="4279900"/>
                    <a:pt x="570769" y="4274529"/>
                    <a:pt x="561975" y="4267200"/>
                  </a:cubicBezTo>
                  <a:cubicBezTo>
                    <a:pt x="551627" y="4258576"/>
                    <a:pt x="544608" y="4246097"/>
                    <a:pt x="533400" y="4238625"/>
                  </a:cubicBezTo>
                  <a:cubicBezTo>
                    <a:pt x="525046" y="4233056"/>
                    <a:pt x="514350" y="4232275"/>
                    <a:pt x="504825" y="4229100"/>
                  </a:cubicBezTo>
                  <a:lnTo>
                    <a:pt x="476250" y="4238625"/>
                  </a:lnTo>
                  <a:cubicBezTo>
                    <a:pt x="457200" y="4244975"/>
                    <a:pt x="438334" y="4251905"/>
                    <a:pt x="419100" y="4257675"/>
                  </a:cubicBezTo>
                  <a:cubicBezTo>
                    <a:pt x="406561" y="4261437"/>
                    <a:pt x="394091" y="4267200"/>
                    <a:pt x="381000" y="4267200"/>
                  </a:cubicBezTo>
                  <a:cubicBezTo>
                    <a:pt x="370960" y="4267200"/>
                    <a:pt x="362329" y="4256024"/>
                    <a:pt x="352425" y="4257675"/>
                  </a:cubicBezTo>
                  <a:cubicBezTo>
                    <a:pt x="341133" y="4259557"/>
                    <a:pt x="333375" y="4270375"/>
                    <a:pt x="323850" y="4276725"/>
                  </a:cubicBezTo>
                  <a:cubicBezTo>
                    <a:pt x="297081" y="4279159"/>
                    <a:pt x="227149" y="4277451"/>
                    <a:pt x="190500" y="4295775"/>
                  </a:cubicBezTo>
                  <a:cubicBezTo>
                    <a:pt x="180261" y="4300895"/>
                    <a:pt x="171450" y="4308475"/>
                    <a:pt x="161925" y="4314825"/>
                  </a:cubicBezTo>
                  <a:cubicBezTo>
                    <a:pt x="143985" y="4316456"/>
                    <a:pt x="123889" y="4317213"/>
                    <a:pt x="103342" y="4319224"/>
                  </a:cubicBezTo>
                  <a:cubicBezTo>
                    <a:pt x="116939" y="4302379"/>
                    <a:pt x="123825" y="4280831"/>
                    <a:pt x="123825" y="4257675"/>
                  </a:cubicBezTo>
                  <a:cubicBezTo>
                    <a:pt x="123825" y="4194549"/>
                    <a:pt x="72651" y="4143375"/>
                    <a:pt x="9525" y="4143375"/>
                  </a:cubicBezTo>
                  <a:lnTo>
                    <a:pt x="0" y="4145298"/>
                  </a:lnTo>
                  <a:lnTo>
                    <a:pt x="0" y="4093827"/>
                  </a:lnTo>
                  <a:cubicBezTo>
                    <a:pt x="3055" y="4095615"/>
                    <a:pt x="6274" y="4095750"/>
                    <a:pt x="9525" y="4095750"/>
                  </a:cubicBezTo>
                  <a:cubicBezTo>
                    <a:pt x="72651" y="4095750"/>
                    <a:pt x="123825" y="4044576"/>
                    <a:pt x="123825" y="3981450"/>
                  </a:cubicBezTo>
                  <a:cubicBezTo>
                    <a:pt x="123825" y="3918324"/>
                    <a:pt x="72651" y="3867150"/>
                    <a:pt x="9525" y="3867150"/>
                  </a:cubicBezTo>
                  <a:lnTo>
                    <a:pt x="0" y="3869073"/>
                  </a:lnTo>
                  <a:lnTo>
                    <a:pt x="0" y="3808077"/>
                  </a:lnTo>
                  <a:cubicBezTo>
                    <a:pt x="3055" y="3809865"/>
                    <a:pt x="6274" y="3810000"/>
                    <a:pt x="9525" y="3810000"/>
                  </a:cubicBezTo>
                  <a:cubicBezTo>
                    <a:pt x="72651" y="3810000"/>
                    <a:pt x="123825" y="3758826"/>
                    <a:pt x="123825" y="3695700"/>
                  </a:cubicBezTo>
                  <a:cubicBezTo>
                    <a:pt x="123825" y="3632574"/>
                    <a:pt x="72651" y="3581400"/>
                    <a:pt x="9525" y="3581400"/>
                  </a:cubicBezTo>
                  <a:lnTo>
                    <a:pt x="0" y="3583323"/>
                  </a:lnTo>
                  <a:lnTo>
                    <a:pt x="0" y="3531852"/>
                  </a:lnTo>
                  <a:cubicBezTo>
                    <a:pt x="3055" y="3533640"/>
                    <a:pt x="6274" y="3533775"/>
                    <a:pt x="9525" y="3533775"/>
                  </a:cubicBezTo>
                  <a:cubicBezTo>
                    <a:pt x="72651" y="3533775"/>
                    <a:pt x="123825" y="3482601"/>
                    <a:pt x="123825" y="3419475"/>
                  </a:cubicBezTo>
                  <a:cubicBezTo>
                    <a:pt x="123825" y="3356349"/>
                    <a:pt x="72651" y="3305175"/>
                    <a:pt x="9525" y="3305175"/>
                  </a:cubicBezTo>
                  <a:lnTo>
                    <a:pt x="0" y="3307098"/>
                  </a:lnTo>
                  <a:lnTo>
                    <a:pt x="0" y="3274677"/>
                  </a:lnTo>
                  <a:cubicBezTo>
                    <a:pt x="3055" y="3276465"/>
                    <a:pt x="6274" y="3276600"/>
                    <a:pt x="9525" y="3276600"/>
                  </a:cubicBezTo>
                  <a:cubicBezTo>
                    <a:pt x="72651" y="3276600"/>
                    <a:pt x="123825" y="3225426"/>
                    <a:pt x="123825" y="3162300"/>
                  </a:cubicBezTo>
                  <a:cubicBezTo>
                    <a:pt x="123825" y="3099174"/>
                    <a:pt x="72651" y="3048000"/>
                    <a:pt x="9525" y="3048000"/>
                  </a:cubicBezTo>
                  <a:lnTo>
                    <a:pt x="0" y="3049923"/>
                  </a:lnTo>
                  <a:lnTo>
                    <a:pt x="0" y="2998452"/>
                  </a:lnTo>
                  <a:cubicBezTo>
                    <a:pt x="3055" y="3000240"/>
                    <a:pt x="6274" y="3000375"/>
                    <a:pt x="9525" y="3000375"/>
                  </a:cubicBezTo>
                  <a:cubicBezTo>
                    <a:pt x="72651" y="3000375"/>
                    <a:pt x="123825" y="2949201"/>
                    <a:pt x="123825" y="2886075"/>
                  </a:cubicBezTo>
                  <a:cubicBezTo>
                    <a:pt x="123825" y="2822949"/>
                    <a:pt x="72651" y="2771775"/>
                    <a:pt x="9525" y="2771775"/>
                  </a:cubicBezTo>
                  <a:lnTo>
                    <a:pt x="0" y="2773698"/>
                  </a:lnTo>
                  <a:lnTo>
                    <a:pt x="0" y="2712702"/>
                  </a:lnTo>
                  <a:cubicBezTo>
                    <a:pt x="3055" y="2714490"/>
                    <a:pt x="6274" y="2714625"/>
                    <a:pt x="9525" y="2714625"/>
                  </a:cubicBezTo>
                  <a:cubicBezTo>
                    <a:pt x="72651" y="2714625"/>
                    <a:pt x="123825" y="2663451"/>
                    <a:pt x="123825" y="2600325"/>
                  </a:cubicBezTo>
                  <a:cubicBezTo>
                    <a:pt x="123825" y="2537199"/>
                    <a:pt x="72651" y="2486025"/>
                    <a:pt x="9525" y="2486025"/>
                  </a:cubicBezTo>
                  <a:lnTo>
                    <a:pt x="0" y="2487948"/>
                  </a:lnTo>
                  <a:lnTo>
                    <a:pt x="0" y="2436477"/>
                  </a:lnTo>
                  <a:cubicBezTo>
                    <a:pt x="3055" y="2438265"/>
                    <a:pt x="6274" y="2438400"/>
                    <a:pt x="9525" y="2438400"/>
                  </a:cubicBezTo>
                  <a:cubicBezTo>
                    <a:pt x="72651" y="2438400"/>
                    <a:pt x="123825" y="2387226"/>
                    <a:pt x="123825" y="2324100"/>
                  </a:cubicBezTo>
                  <a:cubicBezTo>
                    <a:pt x="123825" y="2260974"/>
                    <a:pt x="72651" y="2209800"/>
                    <a:pt x="9525" y="2209800"/>
                  </a:cubicBezTo>
                  <a:lnTo>
                    <a:pt x="0" y="2211723"/>
                  </a:lnTo>
                  <a:lnTo>
                    <a:pt x="0" y="2160252"/>
                  </a:lnTo>
                  <a:cubicBezTo>
                    <a:pt x="3055" y="2162039"/>
                    <a:pt x="6274" y="2162175"/>
                    <a:pt x="9525" y="2162175"/>
                  </a:cubicBezTo>
                  <a:cubicBezTo>
                    <a:pt x="72651" y="2162175"/>
                    <a:pt x="123825" y="2111001"/>
                    <a:pt x="123825" y="2047875"/>
                  </a:cubicBezTo>
                  <a:cubicBezTo>
                    <a:pt x="123825" y="1984749"/>
                    <a:pt x="72651" y="1933575"/>
                    <a:pt x="9525" y="1933575"/>
                  </a:cubicBezTo>
                  <a:lnTo>
                    <a:pt x="0" y="1935498"/>
                  </a:lnTo>
                  <a:lnTo>
                    <a:pt x="0" y="1884027"/>
                  </a:lnTo>
                  <a:cubicBezTo>
                    <a:pt x="3055" y="1885814"/>
                    <a:pt x="6274" y="1885950"/>
                    <a:pt x="9525" y="1885950"/>
                  </a:cubicBezTo>
                  <a:cubicBezTo>
                    <a:pt x="72651" y="1885950"/>
                    <a:pt x="123825" y="1834776"/>
                    <a:pt x="123825" y="1771650"/>
                  </a:cubicBezTo>
                  <a:cubicBezTo>
                    <a:pt x="123825" y="1708524"/>
                    <a:pt x="72651" y="1657350"/>
                    <a:pt x="9525" y="1657350"/>
                  </a:cubicBezTo>
                  <a:lnTo>
                    <a:pt x="0" y="1659273"/>
                  </a:lnTo>
                  <a:lnTo>
                    <a:pt x="0" y="1598277"/>
                  </a:lnTo>
                  <a:cubicBezTo>
                    <a:pt x="3055" y="1600064"/>
                    <a:pt x="6274" y="1600200"/>
                    <a:pt x="9525" y="1600200"/>
                  </a:cubicBezTo>
                  <a:cubicBezTo>
                    <a:pt x="72651" y="1600200"/>
                    <a:pt x="123825" y="1549026"/>
                    <a:pt x="123825" y="1485900"/>
                  </a:cubicBezTo>
                  <a:cubicBezTo>
                    <a:pt x="123825" y="1422774"/>
                    <a:pt x="72651" y="1371600"/>
                    <a:pt x="9525" y="1371600"/>
                  </a:cubicBezTo>
                  <a:lnTo>
                    <a:pt x="0" y="1373523"/>
                  </a:lnTo>
                  <a:lnTo>
                    <a:pt x="0" y="1322052"/>
                  </a:lnTo>
                  <a:cubicBezTo>
                    <a:pt x="3055" y="1323839"/>
                    <a:pt x="6274" y="1323975"/>
                    <a:pt x="9525" y="1323975"/>
                  </a:cubicBezTo>
                  <a:cubicBezTo>
                    <a:pt x="72651" y="1323975"/>
                    <a:pt x="123825" y="1272801"/>
                    <a:pt x="123825" y="1209675"/>
                  </a:cubicBezTo>
                  <a:cubicBezTo>
                    <a:pt x="123825" y="1146549"/>
                    <a:pt x="72651" y="1095375"/>
                    <a:pt x="9525" y="1095375"/>
                  </a:cubicBezTo>
                  <a:lnTo>
                    <a:pt x="0" y="1097298"/>
                  </a:lnTo>
                  <a:lnTo>
                    <a:pt x="0" y="1064877"/>
                  </a:lnTo>
                  <a:cubicBezTo>
                    <a:pt x="3055" y="1066664"/>
                    <a:pt x="6274" y="1066800"/>
                    <a:pt x="9525" y="1066800"/>
                  </a:cubicBezTo>
                  <a:cubicBezTo>
                    <a:pt x="72651" y="1066800"/>
                    <a:pt x="123825" y="1015626"/>
                    <a:pt x="123825" y="952500"/>
                  </a:cubicBezTo>
                  <a:cubicBezTo>
                    <a:pt x="123825" y="889374"/>
                    <a:pt x="72651" y="838200"/>
                    <a:pt x="9525" y="838200"/>
                  </a:cubicBezTo>
                  <a:lnTo>
                    <a:pt x="0" y="840123"/>
                  </a:lnTo>
                  <a:lnTo>
                    <a:pt x="0" y="788652"/>
                  </a:lnTo>
                  <a:cubicBezTo>
                    <a:pt x="3055" y="790439"/>
                    <a:pt x="6274" y="790575"/>
                    <a:pt x="9525" y="790575"/>
                  </a:cubicBezTo>
                  <a:cubicBezTo>
                    <a:pt x="72651" y="790575"/>
                    <a:pt x="123825" y="739401"/>
                    <a:pt x="123825" y="676275"/>
                  </a:cubicBezTo>
                  <a:cubicBezTo>
                    <a:pt x="123825" y="613149"/>
                    <a:pt x="72651" y="561975"/>
                    <a:pt x="9525" y="561975"/>
                  </a:cubicBezTo>
                  <a:lnTo>
                    <a:pt x="0" y="563898"/>
                  </a:lnTo>
                  <a:lnTo>
                    <a:pt x="0" y="502902"/>
                  </a:lnTo>
                  <a:cubicBezTo>
                    <a:pt x="3055" y="504689"/>
                    <a:pt x="6274" y="504825"/>
                    <a:pt x="9525" y="504825"/>
                  </a:cubicBezTo>
                  <a:cubicBezTo>
                    <a:pt x="72651" y="504825"/>
                    <a:pt x="123825" y="453651"/>
                    <a:pt x="123825" y="390525"/>
                  </a:cubicBezTo>
                  <a:cubicBezTo>
                    <a:pt x="123825" y="327399"/>
                    <a:pt x="72651" y="276225"/>
                    <a:pt x="9525" y="276225"/>
                  </a:cubicBezTo>
                  <a:lnTo>
                    <a:pt x="0" y="278148"/>
                  </a:lnTo>
                  <a:lnTo>
                    <a:pt x="0" y="226677"/>
                  </a:lnTo>
                  <a:cubicBezTo>
                    <a:pt x="3055" y="228464"/>
                    <a:pt x="6274" y="228600"/>
                    <a:pt x="9525" y="228600"/>
                  </a:cubicBezTo>
                  <a:cubicBezTo>
                    <a:pt x="72651" y="228600"/>
                    <a:pt x="123825" y="177426"/>
                    <a:pt x="123825" y="114300"/>
                  </a:cubicBezTo>
                  <a:cubicBezTo>
                    <a:pt x="123825" y="51174"/>
                    <a:pt x="72651" y="0"/>
                    <a:pt x="9525" y="0"/>
                  </a:cubicBezTo>
                  <a:close/>
                  <a:moveTo>
                    <a:pt x="0" y="0"/>
                  </a:moveTo>
                  <a:lnTo>
                    <a:pt x="9525" y="0"/>
                  </a:lnTo>
                  <a:lnTo>
                    <a:pt x="0" y="1923"/>
                  </a:lnTo>
                  <a:close/>
                </a:path>
              </a:pathLst>
            </a:custGeom>
            <a:grpFill/>
            <a:ln w="12700">
              <a:solidFill>
                <a:schemeClr val="bg1">
                  <a:lumMod val="65000"/>
                </a:schemeClr>
              </a:solidFill>
            </a:ln>
            <a:effectLst>
              <a:outerShdw blurRad="76200" dist="38100" dir="5400000" sx="101000" sy="101000" algn="t"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TextBox 12"/>
            <p:cNvSpPr txBox="1"/>
            <p:nvPr/>
          </p:nvSpPr>
          <p:spPr>
            <a:xfrm>
              <a:off x="5181600" y="2061865"/>
              <a:ext cx="3276600" cy="324895"/>
            </a:xfrm>
            <a:prstGeom prst="rect">
              <a:avLst/>
            </a:prstGeom>
            <a:grpFill/>
          </p:spPr>
          <p:txBody>
            <a:bodyPr wrap="square" rtlCol="0">
              <a:spAutoFit/>
            </a:bodyPr>
            <a:lstStyle>
              <a:defPPr>
                <a:defRPr lang="en-US"/>
              </a:defPPr>
              <a:lvl1pPr algn="ctr">
                <a:defRPr sz="2000" b="1">
                  <a:latin typeface="+mn-lt"/>
                </a:defRPr>
              </a:lvl1pPr>
            </a:lstStyle>
            <a:p>
              <a:r>
                <a:rPr lang="en-US" dirty="0">
                  <a:solidFill>
                    <a:prstClr val="white"/>
                  </a:solidFill>
                </a:rPr>
                <a:t>Best Practices</a:t>
              </a:r>
            </a:p>
          </p:txBody>
        </p:sp>
      </p:grpSp>
      <p:sp>
        <p:nvSpPr>
          <p:cNvPr id="14" name="TextBox 13"/>
          <p:cNvSpPr txBox="1"/>
          <p:nvPr/>
        </p:nvSpPr>
        <p:spPr>
          <a:xfrm>
            <a:off x="367556" y="945776"/>
            <a:ext cx="3124200" cy="400110"/>
          </a:xfrm>
          <a:prstGeom prst="rect">
            <a:avLst/>
          </a:prstGeom>
          <a:noFill/>
        </p:spPr>
        <p:txBody>
          <a:bodyPr wrap="square" rtlCol="0">
            <a:spAutoFit/>
          </a:bodyPr>
          <a:lstStyle/>
          <a:p>
            <a:pPr algn="ctr"/>
            <a:r>
              <a:rPr lang="en-US" sz="2000" b="1" dirty="0">
                <a:solidFill>
                  <a:srgbClr val="E31837"/>
                </a:solidFill>
              </a:rPr>
              <a:t>Key Benefits</a:t>
            </a:r>
          </a:p>
        </p:txBody>
      </p:sp>
      <p:sp>
        <p:nvSpPr>
          <p:cNvPr id="15" name="TextBox 14"/>
          <p:cNvSpPr txBox="1"/>
          <p:nvPr/>
        </p:nvSpPr>
        <p:spPr>
          <a:xfrm>
            <a:off x="379265" y="1801906"/>
            <a:ext cx="2020553" cy="307777"/>
          </a:xfrm>
          <a:prstGeom prst="rect">
            <a:avLst/>
          </a:prstGeom>
          <a:noFill/>
        </p:spPr>
        <p:txBody>
          <a:bodyPr wrap="none" rtlCol="0">
            <a:spAutoFit/>
          </a:bodyPr>
          <a:lstStyle/>
          <a:p>
            <a:pPr marL="285750" indent="-285750">
              <a:buFont typeface="Wingdings" panose="05000000000000000000" pitchFamily="2" charset="2"/>
              <a:buChar char="q"/>
            </a:pPr>
            <a:r>
              <a:rPr lang="en-US" altLang="en-US" sz="1400" dirty="0">
                <a:solidFill>
                  <a:prstClr val="black"/>
                </a:solidFill>
                <a:cs typeface="Helvetica"/>
              </a:rPr>
              <a:t>Defined Test Strategy</a:t>
            </a:r>
          </a:p>
        </p:txBody>
      </p:sp>
      <p:sp>
        <p:nvSpPr>
          <p:cNvPr id="16" name="TextBox 15"/>
          <p:cNvSpPr txBox="1"/>
          <p:nvPr/>
        </p:nvSpPr>
        <p:spPr>
          <a:xfrm>
            <a:off x="379265" y="2259106"/>
            <a:ext cx="1849352" cy="307777"/>
          </a:xfrm>
          <a:prstGeom prst="rect">
            <a:avLst/>
          </a:prstGeom>
          <a:noFill/>
        </p:spPr>
        <p:txBody>
          <a:bodyPr wrap="none" rtlCol="0">
            <a:spAutoFit/>
          </a:bodyPr>
          <a:lstStyle>
            <a:defPPr>
              <a:defRPr lang="es-MX"/>
            </a:defPPr>
            <a:lvl1pPr marL="285750" lvl="0" indent="-285750">
              <a:buFont typeface="Wingdings" panose="05000000000000000000" pitchFamily="2" charset="2"/>
              <a:buChar char="q"/>
              <a:defRPr sz="1400">
                <a:cs typeface="Helvetica"/>
              </a:defRPr>
            </a:lvl1pPr>
          </a:lstStyle>
          <a:p>
            <a:r>
              <a:rPr lang="en-US" altLang="en-US" dirty="0">
                <a:solidFill>
                  <a:prstClr val="black"/>
                </a:solidFill>
              </a:rPr>
              <a:t>Automated Testing</a:t>
            </a:r>
          </a:p>
        </p:txBody>
      </p:sp>
      <p:sp>
        <p:nvSpPr>
          <p:cNvPr id="17" name="TextBox 16"/>
          <p:cNvSpPr txBox="1"/>
          <p:nvPr/>
        </p:nvSpPr>
        <p:spPr>
          <a:xfrm>
            <a:off x="379265" y="2716306"/>
            <a:ext cx="4280724" cy="307777"/>
          </a:xfrm>
          <a:prstGeom prst="rect">
            <a:avLst/>
          </a:prstGeom>
          <a:noFill/>
        </p:spPr>
        <p:txBody>
          <a:bodyPr wrap="none" rtlCol="0">
            <a:spAutoFit/>
          </a:bodyPr>
          <a:lstStyle>
            <a:defPPr>
              <a:defRPr lang="es-MX"/>
            </a:defPPr>
            <a:lvl1pPr marL="285750" lvl="0" indent="-285750">
              <a:buFont typeface="Wingdings" panose="05000000000000000000" pitchFamily="2" charset="2"/>
              <a:buChar char="q"/>
              <a:defRPr sz="1400">
                <a:cs typeface="Helvetica"/>
              </a:defRPr>
            </a:lvl1pPr>
          </a:lstStyle>
          <a:p>
            <a:r>
              <a:rPr lang="en-US" altLang="en-US" dirty="0">
                <a:solidFill>
                  <a:prstClr val="black"/>
                </a:solidFill>
              </a:rPr>
              <a:t>Uninterrupted Testing through Service Virtualization</a:t>
            </a:r>
          </a:p>
        </p:txBody>
      </p:sp>
      <p:sp>
        <p:nvSpPr>
          <p:cNvPr id="18" name="TextBox 17"/>
          <p:cNvSpPr txBox="1"/>
          <p:nvPr/>
        </p:nvSpPr>
        <p:spPr>
          <a:xfrm>
            <a:off x="5205356" y="1697288"/>
            <a:ext cx="3635189" cy="3970318"/>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1400">
                <a:latin typeface="+mj-lt"/>
              </a:defRPr>
            </a:lvl1pPr>
          </a:lstStyle>
          <a:p>
            <a:pPr>
              <a:lnSpc>
                <a:spcPct val="200000"/>
              </a:lnSpc>
            </a:pPr>
            <a:r>
              <a:rPr lang="en-US" dirty="0" smtClean="0">
                <a:solidFill>
                  <a:prstClr val="white"/>
                </a:solidFill>
                <a:cs typeface="Helvetica"/>
              </a:rPr>
              <a:t>Utilize </a:t>
            </a:r>
            <a:r>
              <a:rPr lang="en-US" dirty="0">
                <a:solidFill>
                  <a:prstClr val="white"/>
                </a:solidFill>
                <a:cs typeface="Helvetica"/>
              </a:rPr>
              <a:t>Lessons Learnt</a:t>
            </a:r>
          </a:p>
          <a:p>
            <a:pPr>
              <a:lnSpc>
                <a:spcPct val="200000"/>
              </a:lnSpc>
            </a:pPr>
            <a:r>
              <a:rPr lang="en-US" dirty="0">
                <a:solidFill>
                  <a:prstClr val="white"/>
                </a:solidFill>
                <a:cs typeface="Helvetica"/>
              </a:rPr>
              <a:t>Test Early</a:t>
            </a:r>
          </a:p>
          <a:p>
            <a:pPr>
              <a:lnSpc>
                <a:spcPct val="200000"/>
              </a:lnSpc>
            </a:pPr>
            <a:r>
              <a:rPr lang="en-US" dirty="0">
                <a:solidFill>
                  <a:prstClr val="white"/>
                </a:solidFill>
                <a:cs typeface="Helvetica"/>
              </a:rPr>
              <a:t>Test Often</a:t>
            </a:r>
          </a:p>
          <a:p>
            <a:pPr>
              <a:lnSpc>
                <a:spcPct val="200000"/>
              </a:lnSpc>
            </a:pPr>
            <a:r>
              <a:rPr lang="en-US" dirty="0">
                <a:solidFill>
                  <a:prstClr val="white"/>
                </a:solidFill>
                <a:cs typeface="Helvetica"/>
              </a:rPr>
              <a:t>Static Testing</a:t>
            </a:r>
          </a:p>
          <a:p>
            <a:pPr>
              <a:lnSpc>
                <a:spcPct val="200000"/>
              </a:lnSpc>
            </a:pPr>
            <a:r>
              <a:rPr lang="en-US" dirty="0">
                <a:solidFill>
                  <a:prstClr val="white"/>
                </a:solidFill>
                <a:cs typeface="Helvetica"/>
              </a:rPr>
              <a:t>Risk Based Testing</a:t>
            </a:r>
          </a:p>
          <a:p>
            <a:pPr>
              <a:lnSpc>
                <a:spcPct val="200000"/>
              </a:lnSpc>
            </a:pPr>
            <a:r>
              <a:rPr lang="en-US" dirty="0">
                <a:solidFill>
                  <a:prstClr val="white"/>
                </a:solidFill>
                <a:cs typeface="Helvetica"/>
              </a:rPr>
              <a:t>Service Virtualization</a:t>
            </a:r>
          </a:p>
          <a:p>
            <a:pPr>
              <a:lnSpc>
                <a:spcPct val="200000"/>
              </a:lnSpc>
            </a:pPr>
            <a:r>
              <a:rPr lang="en-US" dirty="0">
                <a:solidFill>
                  <a:prstClr val="white"/>
                </a:solidFill>
                <a:cs typeface="Helvetica"/>
              </a:rPr>
              <a:t>Test Data Management</a:t>
            </a:r>
          </a:p>
          <a:p>
            <a:pPr>
              <a:lnSpc>
                <a:spcPct val="200000"/>
              </a:lnSpc>
            </a:pPr>
            <a:r>
              <a:rPr lang="en-US" dirty="0">
                <a:solidFill>
                  <a:prstClr val="white"/>
                </a:solidFill>
                <a:cs typeface="Helvetica"/>
              </a:rPr>
              <a:t>Test Automation</a:t>
            </a:r>
          </a:p>
          <a:p>
            <a:pPr>
              <a:lnSpc>
                <a:spcPct val="200000"/>
              </a:lnSpc>
            </a:pPr>
            <a:r>
              <a:rPr lang="en-US" dirty="0">
                <a:solidFill>
                  <a:prstClr val="white"/>
                </a:solidFill>
                <a:cs typeface="Helvetica"/>
              </a:rPr>
              <a:t>Defect Management</a:t>
            </a:r>
            <a:endParaRPr lang="en-US" dirty="0" smtClean="0">
              <a:solidFill>
                <a:prstClr val="white"/>
              </a:solidFill>
              <a:cs typeface="Helvetica"/>
            </a:endParaRPr>
          </a:p>
        </p:txBody>
      </p:sp>
      <p:sp>
        <p:nvSpPr>
          <p:cNvPr id="19" name="Rectangle 18"/>
          <p:cNvSpPr/>
          <p:nvPr/>
        </p:nvSpPr>
        <p:spPr>
          <a:xfrm>
            <a:off x="379265" y="3213411"/>
            <a:ext cx="4572000" cy="307777"/>
          </a:xfrm>
          <a:prstGeom prst="rect">
            <a:avLst/>
          </a:prstGeom>
        </p:spPr>
        <p:txBody>
          <a:bodyPr>
            <a:spAutoFit/>
          </a:bodyPr>
          <a:lstStyle/>
          <a:p>
            <a:pPr marL="285750" indent="-285750">
              <a:buFont typeface="Wingdings" panose="05000000000000000000" pitchFamily="2" charset="2"/>
              <a:buChar char="q"/>
            </a:pPr>
            <a:r>
              <a:rPr lang="en-US" altLang="en-US" sz="1400" dirty="0">
                <a:solidFill>
                  <a:prstClr val="black"/>
                </a:solidFill>
              </a:rPr>
              <a:t>Faster Time to Market</a:t>
            </a:r>
          </a:p>
        </p:txBody>
      </p:sp>
      <p:sp>
        <p:nvSpPr>
          <p:cNvPr id="20" name="Rectangle 19"/>
          <p:cNvSpPr/>
          <p:nvPr/>
        </p:nvSpPr>
        <p:spPr>
          <a:xfrm>
            <a:off x="373795" y="3652315"/>
            <a:ext cx="4572000" cy="307777"/>
          </a:xfrm>
          <a:prstGeom prst="rect">
            <a:avLst/>
          </a:prstGeom>
        </p:spPr>
        <p:txBody>
          <a:bodyPr>
            <a:spAutoFit/>
          </a:bodyPr>
          <a:lstStyle/>
          <a:p>
            <a:pPr marL="285750" indent="-285750">
              <a:buFont typeface="Wingdings" panose="05000000000000000000" pitchFamily="2" charset="2"/>
              <a:buChar char="q"/>
            </a:pPr>
            <a:r>
              <a:rPr lang="en-US" altLang="en-US" sz="1400" dirty="0">
                <a:solidFill>
                  <a:prstClr val="black"/>
                </a:solidFill>
              </a:rPr>
              <a:t>Increased Quality</a:t>
            </a:r>
          </a:p>
        </p:txBody>
      </p:sp>
      <p:sp>
        <p:nvSpPr>
          <p:cNvPr id="38" name="Rectangle 37"/>
          <p:cNvSpPr/>
          <p:nvPr/>
        </p:nvSpPr>
        <p:spPr>
          <a:xfrm>
            <a:off x="382803" y="4107010"/>
            <a:ext cx="4572000" cy="307777"/>
          </a:xfrm>
          <a:prstGeom prst="rect">
            <a:avLst/>
          </a:prstGeom>
        </p:spPr>
        <p:txBody>
          <a:bodyPr>
            <a:spAutoFit/>
          </a:bodyPr>
          <a:lstStyle/>
          <a:p>
            <a:pPr marL="285750" indent="-285750">
              <a:buFont typeface="Wingdings" panose="05000000000000000000" pitchFamily="2" charset="2"/>
              <a:buChar char="q"/>
            </a:pPr>
            <a:r>
              <a:rPr lang="en-IN" sz="1400" dirty="0">
                <a:solidFill>
                  <a:prstClr val="black"/>
                </a:solidFill>
              </a:rPr>
              <a:t>Increased Customer Satisfaction</a:t>
            </a:r>
          </a:p>
        </p:txBody>
      </p:sp>
      <p:sp>
        <p:nvSpPr>
          <p:cNvPr id="39" name="Rectangle 38"/>
          <p:cNvSpPr/>
          <p:nvPr/>
        </p:nvSpPr>
        <p:spPr>
          <a:xfrm>
            <a:off x="382803" y="4493871"/>
            <a:ext cx="4572000" cy="307777"/>
          </a:xfrm>
          <a:prstGeom prst="rect">
            <a:avLst/>
          </a:prstGeom>
        </p:spPr>
        <p:txBody>
          <a:bodyPr>
            <a:spAutoFit/>
          </a:bodyPr>
          <a:lstStyle/>
          <a:p>
            <a:pPr marL="285750" indent="-285750">
              <a:buFont typeface="Wingdings" panose="05000000000000000000" pitchFamily="2" charset="2"/>
              <a:buChar char="q"/>
            </a:pPr>
            <a:r>
              <a:rPr lang="en-US" altLang="en-US" sz="1400" dirty="0">
                <a:solidFill>
                  <a:prstClr val="black"/>
                </a:solidFill>
              </a:rPr>
              <a:t>Centralized Reporting</a:t>
            </a:r>
          </a:p>
        </p:txBody>
      </p:sp>
      <p:sp>
        <p:nvSpPr>
          <p:cNvPr id="40" name="Rectangle 39"/>
          <p:cNvSpPr/>
          <p:nvPr/>
        </p:nvSpPr>
        <p:spPr>
          <a:xfrm>
            <a:off x="382803" y="4883988"/>
            <a:ext cx="4572000" cy="307777"/>
          </a:xfrm>
          <a:prstGeom prst="rect">
            <a:avLst/>
          </a:prstGeom>
        </p:spPr>
        <p:txBody>
          <a:bodyPr>
            <a:spAutoFit/>
          </a:bodyPr>
          <a:lstStyle/>
          <a:p>
            <a:pPr marL="285750" indent="-285750">
              <a:buFont typeface="Wingdings" panose="05000000000000000000" pitchFamily="2" charset="2"/>
              <a:buChar char="q"/>
            </a:pPr>
            <a:r>
              <a:rPr lang="en-US" altLang="en-US" sz="1400" dirty="0">
                <a:solidFill>
                  <a:prstClr val="black"/>
                </a:solidFill>
              </a:rPr>
              <a:t>Metrics</a:t>
            </a:r>
          </a:p>
        </p:txBody>
      </p:sp>
      <p:sp>
        <p:nvSpPr>
          <p:cNvPr id="41" name="Rectangle 40"/>
          <p:cNvSpPr/>
          <p:nvPr/>
        </p:nvSpPr>
        <p:spPr>
          <a:xfrm>
            <a:off x="382803" y="5312266"/>
            <a:ext cx="4572000" cy="307777"/>
          </a:xfrm>
          <a:prstGeom prst="rect">
            <a:avLst/>
          </a:prstGeom>
        </p:spPr>
        <p:txBody>
          <a:bodyPr>
            <a:spAutoFit/>
          </a:bodyPr>
          <a:lstStyle/>
          <a:p>
            <a:pPr marL="285750" indent="-285750">
              <a:buFont typeface="Wingdings" panose="05000000000000000000" pitchFamily="2" charset="2"/>
              <a:buChar char="q"/>
            </a:pPr>
            <a:r>
              <a:rPr lang="en-US" altLang="en-US" sz="1400" dirty="0">
                <a:solidFill>
                  <a:prstClr val="black"/>
                </a:solidFill>
              </a:rPr>
              <a:t>Increased </a:t>
            </a:r>
            <a:r>
              <a:rPr lang="en-US" altLang="en-US" sz="1400" dirty="0" smtClean="0">
                <a:solidFill>
                  <a:prstClr val="black"/>
                </a:solidFill>
              </a:rPr>
              <a:t>Traceability</a:t>
            </a:r>
            <a:endParaRPr lang="en-US" altLang="en-US" sz="1400" dirty="0">
              <a:solidFill>
                <a:prstClr val="black"/>
              </a:solidFill>
            </a:endParaRPr>
          </a:p>
        </p:txBody>
      </p:sp>
    </p:spTree>
    <p:extLst>
      <p:ext uri="{BB962C8B-B14F-4D97-AF65-F5344CB8AC3E}">
        <p14:creationId xmlns:p14="http://schemas.microsoft.com/office/powerpoint/2010/main" val="3192579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554" y="40948"/>
            <a:ext cx="4491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MX"/>
            </a:defPPr>
            <a:lvl1pPr>
              <a:spcBef>
                <a:spcPct val="0"/>
              </a:spcBef>
              <a:defRPr sz="2400">
                <a:solidFill>
                  <a:srgbClr val="E31837"/>
                </a:solidFill>
              </a:defRPr>
            </a:lvl1pPr>
            <a:lvl2pPr marL="742950" indent="-285750">
              <a:spcBef>
                <a:spcPct val="50000"/>
              </a:spcBef>
              <a:buSzPct val="120000"/>
              <a:buChar char="•"/>
              <a:defRPr sz="1400">
                <a:latin typeface="Arial" charset="0"/>
              </a:defRPr>
            </a:lvl2pPr>
            <a:lvl3pPr marL="1143000" indent="-228600">
              <a:spcBef>
                <a:spcPct val="50000"/>
              </a:spcBef>
              <a:buSzPct val="100000"/>
              <a:buFont typeface="Courier New" charset="0"/>
              <a:buChar char="o"/>
              <a:defRPr sz="1200">
                <a:latin typeface="Arial" charset="0"/>
              </a:defRPr>
            </a:lvl3pPr>
            <a:lvl4pPr marL="1600200" indent="-228600">
              <a:spcBef>
                <a:spcPct val="50000"/>
              </a:spcBef>
              <a:buChar char="–"/>
              <a:defRPr sz="1100">
                <a:latin typeface="Arial" charset="0"/>
              </a:defRPr>
            </a:lvl4pPr>
            <a:lvl5pPr marL="2057400" indent="-228600" algn="just">
              <a:spcBef>
                <a:spcPct val="7000"/>
              </a:spcBef>
              <a:spcAft>
                <a:spcPct val="20000"/>
              </a:spcAft>
              <a:buChar char="»"/>
              <a:defRPr sz="1300">
                <a:latin typeface="AGaramond" charset="0"/>
              </a:defRPr>
            </a:lvl5pPr>
            <a:lvl6pPr marL="2514600" indent="-228600" algn="just" eaLnBrk="0" fontAlgn="base" hangingPunct="0">
              <a:spcBef>
                <a:spcPct val="7000"/>
              </a:spcBef>
              <a:spcAft>
                <a:spcPct val="20000"/>
              </a:spcAft>
              <a:buChar char="»"/>
              <a:defRPr sz="1300">
                <a:latin typeface="AGaramond" charset="0"/>
              </a:defRPr>
            </a:lvl6pPr>
            <a:lvl7pPr marL="2971800" indent="-228600" algn="just" eaLnBrk="0" fontAlgn="base" hangingPunct="0">
              <a:spcBef>
                <a:spcPct val="7000"/>
              </a:spcBef>
              <a:spcAft>
                <a:spcPct val="20000"/>
              </a:spcAft>
              <a:buChar char="»"/>
              <a:defRPr sz="1300">
                <a:latin typeface="AGaramond" charset="0"/>
              </a:defRPr>
            </a:lvl7pPr>
            <a:lvl8pPr marL="3429000" indent="-228600" algn="just" eaLnBrk="0" fontAlgn="base" hangingPunct="0">
              <a:spcBef>
                <a:spcPct val="7000"/>
              </a:spcBef>
              <a:spcAft>
                <a:spcPct val="20000"/>
              </a:spcAft>
              <a:buChar char="»"/>
              <a:defRPr sz="1300">
                <a:latin typeface="AGaramond" charset="0"/>
              </a:defRPr>
            </a:lvl8pPr>
            <a:lvl9pPr marL="3886200" indent="-228600" algn="just" eaLnBrk="0" fontAlgn="base" hangingPunct="0">
              <a:spcBef>
                <a:spcPct val="7000"/>
              </a:spcBef>
              <a:spcAft>
                <a:spcPct val="20000"/>
              </a:spcAft>
              <a:buChar char="»"/>
              <a:defRPr sz="1300">
                <a:latin typeface="AGaramond" charset="0"/>
              </a:defRPr>
            </a:lvl9pPr>
          </a:lstStyle>
          <a:p>
            <a:r>
              <a:rPr lang="en-US" dirty="0">
                <a:cs typeface="Arial" charset="0"/>
              </a:rPr>
              <a:t>Continuous Testing: Demo </a:t>
            </a:r>
            <a:r>
              <a:rPr lang="en-US" dirty="0" smtClean="0">
                <a:cs typeface="Arial" charset="0"/>
              </a:rPr>
              <a:t>Context</a:t>
            </a:r>
            <a:endParaRPr lang="en-US" dirty="0">
              <a:cs typeface="Arial" charset="0"/>
            </a:endParaRPr>
          </a:p>
        </p:txBody>
      </p:sp>
      <p:pic>
        <p:nvPicPr>
          <p:cNvPr id="2058" name="Picture 10" descr="Resultado de imagen para Atlassian Conflu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7269" y="15499096"/>
            <a:ext cx="174605" cy="45719"/>
          </a:xfrm>
          <a:prstGeom prst="rect">
            <a:avLst/>
          </a:prstGeom>
          <a:noFill/>
          <a:extLst>
            <a:ext uri="{909E8E84-426E-40DD-AFC4-6F175D3DCCD1}">
              <a14:hiddenFill xmlns:a14="http://schemas.microsoft.com/office/drawing/2010/main">
                <a:solidFill>
                  <a:srgbClr val="FFFFFF"/>
                </a:solidFill>
              </a14:hiddenFill>
            </a:ext>
          </a:extLst>
        </p:spPr>
      </p:pic>
      <p:sp>
        <p:nvSpPr>
          <p:cNvPr id="70" name="Slide Number Placeholder 9"/>
          <p:cNvSpPr txBox="1">
            <a:spLocks/>
          </p:cNvSpPr>
          <p:nvPr/>
        </p:nvSpPr>
        <p:spPr>
          <a:xfrm>
            <a:off x="8725693" y="6438958"/>
            <a:ext cx="418308" cy="419044"/>
          </a:xfrm>
          <a:prstGeom prst="rect">
            <a:avLst/>
          </a:prstGeom>
        </p:spPr>
        <p:txBody>
          <a:bodyPr lIns="75247" tIns="37625" rIns="75247" bIns="37625"/>
          <a:lstStyle>
            <a:defPPr>
              <a:defRPr lang="en-US"/>
            </a:defPPr>
            <a:lvl1pPr>
              <a:defRPr>
                <a:solidFill>
                  <a:prstClr val="black">
                    <a:tint val="75000"/>
                  </a:prstClr>
                </a:solidFill>
              </a:defRPr>
            </a:lvl1pPr>
          </a:lstStyle>
          <a:p>
            <a:fld id="{178B43D8-3895-481F-972B-567FA8854B7E}" type="slidenum">
              <a:rPr lang="es-MX">
                <a:cs typeface="Arial" charset="0"/>
              </a:rPr>
              <a:pPr/>
              <a:t>15</a:t>
            </a:fld>
            <a:endParaRPr lang="es-MX" dirty="0">
              <a:cs typeface="Arial" charset="0"/>
            </a:endParaRPr>
          </a:p>
        </p:txBody>
      </p:sp>
      <p:grpSp>
        <p:nvGrpSpPr>
          <p:cNvPr id="6" name="Group 5"/>
          <p:cNvGrpSpPr/>
          <p:nvPr/>
        </p:nvGrpSpPr>
        <p:grpSpPr>
          <a:xfrm>
            <a:off x="1524878" y="3108712"/>
            <a:ext cx="6386736" cy="346422"/>
            <a:chOff x="870851" y="6164262"/>
            <a:chExt cx="10604393" cy="692842"/>
          </a:xfrm>
          <a:effectLst>
            <a:outerShdw blurRad="50800" dist="38100" dir="2700000" algn="tl" rotWithShape="0">
              <a:prstClr val="black">
                <a:alpha val="40000"/>
              </a:prstClr>
            </a:outerShdw>
          </a:effectLst>
        </p:grpSpPr>
        <p:sp>
          <p:nvSpPr>
            <p:cNvPr id="7" name="Chevron 6"/>
            <p:cNvSpPr/>
            <p:nvPr/>
          </p:nvSpPr>
          <p:spPr>
            <a:xfrm>
              <a:off x="870851" y="6164262"/>
              <a:ext cx="10604393" cy="692842"/>
            </a:xfrm>
            <a:prstGeom prst="chevron">
              <a:avLst>
                <a:gd name="adj" fmla="val 14051"/>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a:solidFill>
                    <a:prstClr val="black">
                      <a:lumMod val="95000"/>
                      <a:lumOff val="5000"/>
                    </a:prstClr>
                  </a:solidFill>
                </a:rPr>
                <a:t>Orchestration </a:t>
              </a:r>
            </a:p>
          </p:txBody>
        </p:sp>
        <p:sp>
          <p:nvSpPr>
            <p:cNvPr id="8" name="Chevron 7"/>
            <p:cNvSpPr/>
            <p:nvPr/>
          </p:nvSpPr>
          <p:spPr>
            <a:xfrm>
              <a:off x="870851" y="6164262"/>
              <a:ext cx="142917" cy="692842"/>
            </a:xfrm>
            <a:prstGeom prst="chevron">
              <a:avLst>
                <a:gd name="adj" fmla="val 29636"/>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dirty="0">
                <a:solidFill>
                  <a:prstClr val="black">
                    <a:lumMod val="95000"/>
                    <a:lumOff val="5000"/>
                  </a:prstClr>
                </a:solidFill>
              </a:endParaRPr>
            </a:p>
          </p:txBody>
        </p:sp>
        <p:sp>
          <p:nvSpPr>
            <p:cNvPr id="9" name="Chevron 8"/>
            <p:cNvSpPr/>
            <p:nvPr/>
          </p:nvSpPr>
          <p:spPr>
            <a:xfrm>
              <a:off x="11331410" y="6164262"/>
              <a:ext cx="142917" cy="692842"/>
            </a:xfrm>
            <a:prstGeom prst="chevron">
              <a:avLst>
                <a:gd name="adj" fmla="val 29636"/>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dirty="0">
                <a:solidFill>
                  <a:prstClr val="black">
                    <a:lumMod val="95000"/>
                    <a:lumOff val="5000"/>
                  </a:prstClr>
                </a:solidFill>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746" y="3148200"/>
            <a:ext cx="1022342" cy="294063"/>
          </a:xfrm>
          <a:prstGeom prst="rect">
            <a:avLst/>
          </a:prstGeom>
        </p:spPr>
      </p:pic>
      <p:pic>
        <p:nvPicPr>
          <p:cNvPr id="11" name="Picture 2" descr="http://srv-spb.ru/wp-content/uploads/2016/03/alm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41"/>
          <a:stretch/>
        </p:blipFill>
        <p:spPr bwMode="auto">
          <a:xfrm>
            <a:off x="5164096" y="5102751"/>
            <a:ext cx="707700" cy="542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rv-spb.ru/wp-content/uploads/2016/03/alm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41"/>
          <a:stretch/>
        </p:blipFill>
        <p:spPr bwMode="auto">
          <a:xfrm>
            <a:off x="2895580" y="5104943"/>
            <a:ext cx="584709" cy="5931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237685" y="1727104"/>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Test </a:t>
            </a:r>
            <a:r>
              <a:rPr lang="en-US" sz="1200" dirty="0" smtClean="0">
                <a:solidFill>
                  <a:prstClr val="black">
                    <a:lumMod val="95000"/>
                    <a:lumOff val="5000"/>
                  </a:prstClr>
                </a:solidFill>
              </a:rPr>
              <a:t>Planning</a:t>
            </a:r>
            <a:endParaRPr lang="en-US" sz="1200" dirty="0">
              <a:solidFill>
                <a:prstClr val="black">
                  <a:lumMod val="95000"/>
                  <a:lumOff val="5000"/>
                </a:prstClr>
              </a:solidFill>
            </a:endParaRPr>
          </a:p>
        </p:txBody>
      </p:sp>
      <p:sp>
        <p:nvSpPr>
          <p:cNvPr id="15" name="Rectangle 14"/>
          <p:cNvSpPr/>
          <p:nvPr/>
        </p:nvSpPr>
        <p:spPr>
          <a:xfrm>
            <a:off x="2431074" y="1741172"/>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Auto Functional (Manual) </a:t>
            </a:r>
            <a:r>
              <a:rPr lang="en-US" sz="1200" dirty="0" smtClean="0">
                <a:solidFill>
                  <a:prstClr val="black">
                    <a:lumMod val="95000"/>
                    <a:lumOff val="5000"/>
                  </a:prstClr>
                </a:solidFill>
              </a:rPr>
              <a:t> Test </a:t>
            </a:r>
            <a:r>
              <a:rPr lang="en-US" sz="1200" dirty="0">
                <a:solidFill>
                  <a:prstClr val="black">
                    <a:lumMod val="95000"/>
                    <a:lumOff val="5000"/>
                  </a:prstClr>
                </a:solidFill>
              </a:rPr>
              <a:t>Cases </a:t>
            </a:r>
            <a:r>
              <a:rPr lang="en-US" sz="1200" dirty="0" smtClean="0">
                <a:solidFill>
                  <a:prstClr val="black">
                    <a:lumMod val="95000"/>
                    <a:lumOff val="5000"/>
                  </a:prstClr>
                </a:solidFill>
              </a:rPr>
              <a:t> Generation</a:t>
            </a:r>
            <a:endParaRPr lang="en-US" sz="1200" dirty="0">
              <a:solidFill>
                <a:prstClr val="black">
                  <a:lumMod val="95000"/>
                  <a:lumOff val="5000"/>
                </a:prstClr>
              </a:solidFill>
            </a:endParaRPr>
          </a:p>
        </p:txBody>
      </p:sp>
      <p:sp>
        <p:nvSpPr>
          <p:cNvPr id="16" name="Rectangle 15"/>
          <p:cNvSpPr/>
          <p:nvPr/>
        </p:nvSpPr>
        <p:spPr>
          <a:xfrm>
            <a:off x="4703005" y="1727104"/>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Automation</a:t>
            </a:r>
          </a:p>
          <a:p>
            <a:pPr algn="ctr"/>
            <a:r>
              <a:rPr lang="en-US" sz="1200" dirty="0">
                <a:solidFill>
                  <a:prstClr val="black">
                    <a:lumMod val="95000"/>
                    <a:lumOff val="5000"/>
                  </a:prstClr>
                </a:solidFill>
              </a:rPr>
              <a:t>of Functional Test Scripts using </a:t>
            </a:r>
            <a:r>
              <a:rPr lang="en-US" sz="1200" dirty="0" err="1" smtClean="0">
                <a:solidFill>
                  <a:prstClr val="black">
                    <a:lumMod val="95000"/>
                    <a:lumOff val="5000"/>
                  </a:prstClr>
                </a:solidFill>
              </a:rPr>
              <a:t>eTA</a:t>
            </a:r>
            <a:r>
              <a:rPr lang="en-US" sz="1200" dirty="0" smtClean="0">
                <a:solidFill>
                  <a:prstClr val="black">
                    <a:lumMod val="95000"/>
                    <a:lumOff val="5000"/>
                  </a:prstClr>
                </a:solidFill>
              </a:rPr>
              <a:t>/ Historic Approach</a:t>
            </a:r>
            <a:endParaRPr lang="en-US" sz="1200" dirty="0">
              <a:solidFill>
                <a:prstClr val="black">
                  <a:lumMod val="95000"/>
                  <a:lumOff val="5000"/>
                </a:prstClr>
              </a:solidFill>
            </a:endParaRPr>
          </a:p>
        </p:txBody>
      </p:sp>
      <p:sp>
        <p:nvSpPr>
          <p:cNvPr id="17" name="Rectangle 16"/>
          <p:cNvSpPr/>
          <p:nvPr/>
        </p:nvSpPr>
        <p:spPr>
          <a:xfrm>
            <a:off x="6785024" y="4245077"/>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Auto Code Deployment into Testing Environment</a:t>
            </a:r>
          </a:p>
        </p:txBody>
      </p:sp>
      <p:sp>
        <p:nvSpPr>
          <p:cNvPr id="18" name="Rectangle 17"/>
          <p:cNvSpPr/>
          <p:nvPr/>
        </p:nvSpPr>
        <p:spPr>
          <a:xfrm>
            <a:off x="4703005" y="4245077"/>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Automated Execution of Functional Test </a:t>
            </a:r>
          </a:p>
        </p:txBody>
      </p:sp>
      <p:sp>
        <p:nvSpPr>
          <p:cNvPr id="19" name="Rectangle 18"/>
          <p:cNvSpPr/>
          <p:nvPr/>
        </p:nvSpPr>
        <p:spPr>
          <a:xfrm>
            <a:off x="2431074" y="4245077"/>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Automation of Regression Test Scripts and Execution</a:t>
            </a:r>
          </a:p>
        </p:txBody>
      </p:sp>
      <p:sp>
        <p:nvSpPr>
          <p:cNvPr id="20" name="Rectangle 19"/>
          <p:cNvSpPr/>
          <p:nvPr/>
        </p:nvSpPr>
        <p:spPr>
          <a:xfrm>
            <a:off x="237685" y="4245077"/>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Automated Deployment Approvals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7693" y="3131788"/>
            <a:ext cx="1022342" cy="294063"/>
          </a:xfrm>
          <a:prstGeom prst="rect">
            <a:avLst/>
          </a:prstGeom>
        </p:spPr>
      </p:pic>
      <p:pic>
        <p:nvPicPr>
          <p:cNvPr id="22" name="Picture 2" descr="http://srv-spb.ru/wp-content/uploads/2016/03/alm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361" y="1137749"/>
            <a:ext cx="504662" cy="55070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s://upload.wikimedia.org/wikipedia/commons/thumb/0/08/CA_Technologies_logo.svg/2000px-CA_Technologie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6214" y="1264792"/>
            <a:ext cx="508353" cy="4225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36488" y="5147020"/>
            <a:ext cx="1185998" cy="341137"/>
          </a:xfrm>
          <a:prstGeom prst="rect">
            <a:avLst/>
          </a:prstGeom>
        </p:spPr>
      </p:pic>
      <p:sp>
        <p:nvSpPr>
          <p:cNvPr id="27" name="Right Arrow 26"/>
          <p:cNvSpPr/>
          <p:nvPr/>
        </p:nvSpPr>
        <p:spPr>
          <a:xfrm>
            <a:off x="2024006" y="2085868"/>
            <a:ext cx="322730" cy="215153"/>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800" dirty="0">
                <a:solidFill>
                  <a:prstClr val="black"/>
                </a:solidFill>
              </a:rPr>
              <a:t>1</a:t>
            </a:r>
          </a:p>
        </p:txBody>
      </p:sp>
      <p:sp>
        <p:nvSpPr>
          <p:cNvPr id="28" name="Right Arrow 27"/>
          <p:cNvSpPr/>
          <p:nvPr/>
        </p:nvSpPr>
        <p:spPr>
          <a:xfrm>
            <a:off x="4244357" y="2111658"/>
            <a:ext cx="322730" cy="215153"/>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800" dirty="0">
                <a:solidFill>
                  <a:prstClr val="black"/>
                </a:solidFill>
              </a:rPr>
              <a:t>2</a:t>
            </a:r>
          </a:p>
        </p:txBody>
      </p:sp>
      <p:sp>
        <p:nvSpPr>
          <p:cNvPr id="29" name="Right Arrow 28"/>
          <p:cNvSpPr/>
          <p:nvPr/>
        </p:nvSpPr>
        <p:spPr>
          <a:xfrm>
            <a:off x="6450640" y="2137448"/>
            <a:ext cx="322730" cy="215153"/>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800" dirty="0">
                <a:solidFill>
                  <a:prstClr val="black"/>
                </a:solidFill>
              </a:rPr>
              <a:t>3</a:t>
            </a:r>
          </a:p>
        </p:txBody>
      </p:sp>
      <p:sp>
        <p:nvSpPr>
          <p:cNvPr id="30" name="Right Arrow 29"/>
          <p:cNvSpPr/>
          <p:nvPr/>
        </p:nvSpPr>
        <p:spPr>
          <a:xfrm flipH="1">
            <a:off x="6406369" y="4521777"/>
            <a:ext cx="323281" cy="209024"/>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800" dirty="0">
                <a:solidFill>
                  <a:prstClr val="black"/>
                </a:solidFill>
              </a:rPr>
              <a:t>5</a:t>
            </a:r>
          </a:p>
        </p:txBody>
      </p:sp>
      <p:sp>
        <p:nvSpPr>
          <p:cNvPr id="31" name="Right Arrow 30"/>
          <p:cNvSpPr/>
          <p:nvPr/>
        </p:nvSpPr>
        <p:spPr>
          <a:xfrm flipH="1">
            <a:off x="4294146" y="4505366"/>
            <a:ext cx="323281" cy="209024"/>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800" dirty="0">
                <a:solidFill>
                  <a:prstClr val="black"/>
                </a:solidFill>
              </a:rPr>
              <a:t>6</a:t>
            </a:r>
          </a:p>
        </p:txBody>
      </p:sp>
      <p:sp>
        <p:nvSpPr>
          <p:cNvPr id="32" name="Right Arrow 31"/>
          <p:cNvSpPr/>
          <p:nvPr/>
        </p:nvSpPr>
        <p:spPr>
          <a:xfrm flipH="1">
            <a:off x="1970908" y="4517091"/>
            <a:ext cx="323281" cy="209024"/>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800" dirty="0">
                <a:solidFill>
                  <a:prstClr val="black"/>
                </a:solidFill>
              </a:rPr>
              <a:t>7</a:t>
            </a:r>
          </a:p>
        </p:txBody>
      </p:sp>
      <p:sp>
        <p:nvSpPr>
          <p:cNvPr id="33" name="U-Turn Arrow 32"/>
          <p:cNvSpPr/>
          <p:nvPr/>
        </p:nvSpPr>
        <p:spPr>
          <a:xfrm rot="5400000">
            <a:off x="7573987" y="3056743"/>
            <a:ext cx="2208628" cy="576774"/>
          </a:xfrm>
          <a:prstGeom prst="uturnArrow">
            <a:avLst>
              <a:gd name="adj1" fmla="val 18995"/>
              <a:gd name="adj2" fmla="val 21053"/>
              <a:gd name="adj3" fmla="val 15542"/>
              <a:gd name="adj4" fmla="val 52018"/>
              <a:gd name="adj5" fmla="val 75000"/>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800" dirty="0">
                <a:solidFill>
                  <a:prstClr val="black"/>
                </a:solidFill>
              </a:rPr>
              <a:t>4</a:t>
            </a:r>
          </a:p>
        </p:txBody>
      </p:sp>
      <p:sp>
        <p:nvSpPr>
          <p:cNvPr id="34" name="Rectangle 33"/>
          <p:cNvSpPr/>
          <p:nvPr/>
        </p:nvSpPr>
        <p:spPr>
          <a:xfrm>
            <a:off x="6785024" y="1769307"/>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prstClr val="black">
                    <a:lumMod val="95000"/>
                    <a:lumOff val="5000"/>
                  </a:prstClr>
                </a:solidFill>
              </a:rPr>
              <a:t>Service</a:t>
            </a:r>
          </a:p>
          <a:p>
            <a:pPr algn="ctr"/>
            <a:r>
              <a:rPr lang="en-US" sz="1200" dirty="0">
                <a:solidFill>
                  <a:prstClr val="black">
                    <a:lumMod val="95000"/>
                    <a:lumOff val="5000"/>
                  </a:prstClr>
                </a:solidFill>
              </a:rPr>
              <a:t>Virtualization</a:t>
            </a:r>
          </a:p>
        </p:txBody>
      </p:sp>
      <p:sp>
        <p:nvSpPr>
          <p:cNvPr id="36" name="Up Arrow 35"/>
          <p:cNvSpPr/>
          <p:nvPr/>
        </p:nvSpPr>
        <p:spPr>
          <a:xfrm>
            <a:off x="765224" y="3900804"/>
            <a:ext cx="168812" cy="253218"/>
          </a:xfrm>
          <a:prstGeom prst="up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800" dirty="0">
                <a:solidFill>
                  <a:prstClr val="black"/>
                </a:solidFill>
              </a:rPr>
              <a:t>8</a:t>
            </a:r>
          </a:p>
        </p:txBody>
      </p:sp>
      <p:sp>
        <p:nvSpPr>
          <p:cNvPr id="37" name="Up Arrow 36"/>
          <p:cNvSpPr/>
          <p:nvPr/>
        </p:nvSpPr>
        <p:spPr>
          <a:xfrm>
            <a:off x="650337" y="2651269"/>
            <a:ext cx="168812" cy="253218"/>
          </a:xfrm>
          <a:prstGeom prst="up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800" dirty="0">
                <a:solidFill>
                  <a:prstClr val="black"/>
                </a:solidFill>
              </a:rPr>
              <a:t>9</a:t>
            </a:r>
          </a:p>
        </p:txBody>
      </p:sp>
      <p:cxnSp>
        <p:nvCxnSpPr>
          <p:cNvPr id="38" name="Straight Arrow Connector 37"/>
          <p:cNvCxnSpPr/>
          <p:nvPr/>
        </p:nvCxnSpPr>
        <p:spPr>
          <a:xfrm>
            <a:off x="7320770" y="3464710"/>
            <a:ext cx="14068" cy="7737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419287" y="3478778"/>
            <a:ext cx="2344" cy="7573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489668" y="3460022"/>
            <a:ext cx="14068" cy="7737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574117" y="3457678"/>
            <a:ext cx="14068" cy="7737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2" descr="Resultado de imagen para agile icon 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486" y="2745398"/>
            <a:ext cx="1016922" cy="10169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3305" y="1169991"/>
            <a:ext cx="14192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0847" y="1227721"/>
            <a:ext cx="809625" cy="46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084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5068" y="3677115"/>
            <a:ext cx="6723648" cy="584775"/>
          </a:xfrm>
          <a:prstGeom prst="rect">
            <a:avLst/>
          </a:prstGeom>
        </p:spPr>
        <p:txBody>
          <a:bodyPr wrap="square">
            <a:spAutoFit/>
          </a:bodyPr>
          <a:lstStyle/>
          <a:p>
            <a:r>
              <a:rPr lang="en-US" sz="3200" b="1" dirty="0" smtClean="0">
                <a:solidFill>
                  <a:prstClr val="white"/>
                </a:solidFill>
                <a:cs typeface="Calibri" panose="020F0502020204030204" pitchFamily="34" charset="0"/>
              </a:rPr>
              <a:t>Continuous Testing</a:t>
            </a:r>
            <a:endParaRPr lang="en-US" sz="3200" b="1" dirty="0">
              <a:solidFill>
                <a:prstClr val="white"/>
              </a:solidFill>
              <a:cs typeface="Calibri" panose="020F0502020204030204" pitchFamily="34" charset="0"/>
            </a:endParaRPr>
          </a:p>
        </p:txBody>
      </p:sp>
      <p:sp>
        <p:nvSpPr>
          <p:cNvPr id="3" name="Flowchart: Document 2"/>
          <p:cNvSpPr/>
          <p:nvPr/>
        </p:nvSpPr>
        <p:spPr>
          <a:xfrm>
            <a:off x="2286000" y="2514600"/>
            <a:ext cx="6400800" cy="1828800"/>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Continuous Deployment</a:t>
            </a:r>
            <a:endParaRPr lang="en-US" sz="3200" dirty="0"/>
          </a:p>
        </p:txBody>
      </p:sp>
    </p:spTree>
    <p:extLst>
      <p:ext uri="{BB962C8B-B14F-4D97-AF65-F5344CB8AC3E}">
        <p14:creationId xmlns:p14="http://schemas.microsoft.com/office/powerpoint/2010/main" val="2731314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14" y="40948"/>
            <a:ext cx="32149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MX"/>
            </a:defPPr>
            <a:lvl1pPr>
              <a:spcBef>
                <a:spcPct val="0"/>
              </a:spcBef>
              <a:defRPr sz="2400">
                <a:solidFill>
                  <a:srgbClr val="E31837"/>
                </a:solidFill>
              </a:defRPr>
            </a:lvl1pPr>
            <a:lvl2pPr marL="742950" indent="-285750">
              <a:spcBef>
                <a:spcPct val="50000"/>
              </a:spcBef>
              <a:buSzPct val="120000"/>
              <a:buChar char="•"/>
              <a:defRPr sz="1400">
                <a:latin typeface="Arial" charset="0"/>
              </a:defRPr>
            </a:lvl2pPr>
            <a:lvl3pPr marL="1143000" indent="-228600">
              <a:spcBef>
                <a:spcPct val="50000"/>
              </a:spcBef>
              <a:buSzPct val="100000"/>
              <a:buFont typeface="Courier New" charset="0"/>
              <a:buChar char="o"/>
              <a:defRPr sz="1200">
                <a:latin typeface="Arial" charset="0"/>
              </a:defRPr>
            </a:lvl3pPr>
            <a:lvl4pPr marL="1600200" indent="-228600">
              <a:spcBef>
                <a:spcPct val="50000"/>
              </a:spcBef>
              <a:buChar char="–"/>
              <a:defRPr sz="1100">
                <a:latin typeface="Arial" charset="0"/>
              </a:defRPr>
            </a:lvl4pPr>
            <a:lvl5pPr marL="2057400" indent="-228600" algn="just">
              <a:spcBef>
                <a:spcPct val="7000"/>
              </a:spcBef>
              <a:spcAft>
                <a:spcPct val="20000"/>
              </a:spcAft>
              <a:buChar char="»"/>
              <a:defRPr sz="1300">
                <a:latin typeface="AGaramond" charset="0"/>
              </a:defRPr>
            </a:lvl5pPr>
            <a:lvl6pPr marL="2514600" indent="-228600" algn="just" eaLnBrk="0" fontAlgn="base" hangingPunct="0">
              <a:spcBef>
                <a:spcPct val="7000"/>
              </a:spcBef>
              <a:spcAft>
                <a:spcPct val="20000"/>
              </a:spcAft>
              <a:buChar char="»"/>
              <a:defRPr sz="1300">
                <a:latin typeface="AGaramond" charset="0"/>
              </a:defRPr>
            </a:lvl6pPr>
            <a:lvl7pPr marL="2971800" indent="-228600" algn="just" eaLnBrk="0" fontAlgn="base" hangingPunct="0">
              <a:spcBef>
                <a:spcPct val="7000"/>
              </a:spcBef>
              <a:spcAft>
                <a:spcPct val="20000"/>
              </a:spcAft>
              <a:buChar char="»"/>
              <a:defRPr sz="1300">
                <a:latin typeface="AGaramond" charset="0"/>
              </a:defRPr>
            </a:lvl7pPr>
            <a:lvl8pPr marL="3429000" indent="-228600" algn="just" eaLnBrk="0" fontAlgn="base" hangingPunct="0">
              <a:spcBef>
                <a:spcPct val="7000"/>
              </a:spcBef>
              <a:spcAft>
                <a:spcPct val="20000"/>
              </a:spcAft>
              <a:buChar char="»"/>
              <a:defRPr sz="1300">
                <a:latin typeface="AGaramond" charset="0"/>
              </a:defRPr>
            </a:lvl8pPr>
            <a:lvl9pPr marL="3886200" indent="-228600" algn="just" eaLnBrk="0" fontAlgn="base" hangingPunct="0">
              <a:spcBef>
                <a:spcPct val="7000"/>
              </a:spcBef>
              <a:spcAft>
                <a:spcPct val="20000"/>
              </a:spcAft>
              <a:buChar char="»"/>
              <a:defRPr sz="1300">
                <a:latin typeface="AGaramond" charset="0"/>
              </a:defRPr>
            </a:lvl9pPr>
          </a:lstStyle>
          <a:p>
            <a:r>
              <a:rPr lang="en-US" dirty="0" smtClean="0"/>
              <a:t>Continuous </a:t>
            </a:r>
            <a:r>
              <a:rPr lang="en-US" dirty="0"/>
              <a:t>Deployment</a:t>
            </a:r>
          </a:p>
        </p:txBody>
      </p:sp>
      <p:sp>
        <p:nvSpPr>
          <p:cNvPr id="6" name="Rectangle 5"/>
          <p:cNvSpPr/>
          <p:nvPr/>
        </p:nvSpPr>
        <p:spPr>
          <a:xfrm>
            <a:off x="0" y="586853"/>
            <a:ext cx="9144000" cy="2129051"/>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Rectangle 7"/>
          <p:cNvSpPr/>
          <p:nvPr/>
        </p:nvSpPr>
        <p:spPr>
          <a:xfrm>
            <a:off x="0" y="684889"/>
            <a:ext cx="8654603" cy="1877437"/>
          </a:xfrm>
          <a:prstGeom prst="rect">
            <a:avLst/>
          </a:prstGeom>
        </p:spPr>
        <p:txBody>
          <a:bodyPr wrap="square">
            <a:spAutoFit/>
          </a:bodyPr>
          <a:lstStyle/>
          <a:p>
            <a:r>
              <a:rPr lang="en-US" sz="1600" dirty="0" smtClean="0">
                <a:solidFill>
                  <a:srgbClr val="E31837"/>
                </a:solidFill>
              </a:rPr>
              <a:t>What is Continuous Deployment?</a:t>
            </a:r>
          </a:p>
          <a:p>
            <a:endParaRPr lang="en-US" sz="1600" dirty="0" smtClean="0">
              <a:solidFill>
                <a:prstClr val="black"/>
              </a:solidFill>
            </a:endParaRPr>
          </a:p>
          <a:p>
            <a:r>
              <a:rPr lang="en-US" sz="1400" dirty="0" smtClean="0">
                <a:solidFill>
                  <a:prstClr val="black"/>
                </a:solidFill>
              </a:rPr>
              <a:t>Continuous </a:t>
            </a:r>
            <a:r>
              <a:rPr lang="en-US" sz="1400" dirty="0">
                <a:solidFill>
                  <a:prstClr val="black"/>
                </a:solidFill>
              </a:rPr>
              <a:t>deployment is the practice of releasing every good build to production </a:t>
            </a:r>
            <a:r>
              <a:rPr lang="en-US" sz="1400" dirty="0" smtClean="0">
                <a:solidFill>
                  <a:prstClr val="black"/>
                </a:solidFill>
              </a:rPr>
              <a:t>seamlessly and automatically once the code checked into version control.</a:t>
            </a:r>
            <a:endParaRPr lang="en-US" sz="1400" dirty="0">
              <a:solidFill>
                <a:prstClr val="black"/>
              </a:solidFill>
            </a:endParaRPr>
          </a:p>
          <a:p>
            <a:pPr marL="285750" indent="-285750">
              <a:buFont typeface="Wingdings" panose="05000000000000000000" pitchFamily="2" charset="2"/>
              <a:buChar char="Ø"/>
            </a:pPr>
            <a:endParaRPr lang="en-US" sz="1400" dirty="0" smtClean="0">
              <a:solidFill>
                <a:prstClr val="black"/>
              </a:solidFill>
            </a:endParaRPr>
          </a:p>
          <a:p>
            <a:pPr marL="285750" indent="-285750">
              <a:buFont typeface="Wingdings" panose="05000000000000000000" pitchFamily="2" charset="2"/>
              <a:buChar char="q"/>
            </a:pPr>
            <a:r>
              <a:rPr lang="en-US" sz="1400" dirty="0" smtClean="0">
                <a:solidFill>
                  <a:prstClr val="black"/>
                </a:solidFill>
              </a:rPr>
              <a:t>Continuous </a:t>
            </a:r>
            <a:r>
              <a:rPr lang="en-US" sz="1400" dirty="0">
                <a:solidFill>
                  <a:prstClr val="black"/>
                </a:solidFill>
              </a:rPr>
              <a:t>Deployment mandates Continuous Delivery, but the opposite is not required</a:t>
            </a:r>
            <a:r>
              <a:rPr lang="en-US" sz="1400" dirty="0" smtClean="0">
                <a:solidFill>
                  <a:prstClr val="black"/>
                </a:solidFill>
              </a:rPr>
              <a:t>.</a:t>
            </a:r>
          </a:p>
          <a:p>
            <a:pPr marL="285750" indent="-285750">
              <a:buFont typeface="Wingdings" panose="05000000000000000000" pitchFamily="2" charset="2"/>
              <a:buChar char="q"/>
            </a:pPr>
            <a:r>
              <a:rPr lang="en-US" sz="1400" dirty="0">
                <a:solidFill>
                  <a:prstClr val="black"/>
                </a:solidFill>
              </a:rPr>
              <a:t>C</a:t>
            </a:r>
            <a:r>
              <a:rPr lang="en-US" sz="1400" dirty="0" smtClean="0">
                <a:solidFill>
                  <a:prstClr val="black"/>
                </a:solidFill>
              </a:rPr>
              <a:t>ontinuous </a:t>
            </a:r>
            <a:r>
              <a:rPr lang="en-US" sz="1400" dirty="0">
                <a:solidFill>
                  <a:prstClr val="black"/>
                </a:solidFill>
              </a:rPr>
              <a:t>deployment special is deploying every change that passes the automated tests (and optionally a short QA gate) to production.</a:t>
            </a:r>
          </a:p>
        </p:txBody>
      </p:sp>
      <p:pic>
        <p:nvPicPr>
          <p:cNvPr id="9" name="Picture 8"/>
          <p:cNvPicPr>
            <a:picLocks noChangeAspect="1"/>
          </p:cNvPicPr>
          <p:nvPr/>
        </p:nvPicPr>
        <p:blipFill>
          <a:blip r:embed="rId2">
            <a:duotone>
              <a:schemeClr val="accent5">
                <a:shade val="45000"/>
                <a:satMod val="135000"/>
              </a:schemeClr>
              <a:prstClr val="white"/>
            </a:duotone>
          </a:blip>
          <a:stretch>
            <a:fillRect/>
          </a:stretch>
        </p:blipFill>
        <p:spPr>
          <a:xfrm>
            <a:off x="0" y="2946928"/>
            <a:ext cx="9144000" cy="1543188"/>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pic>
      <p:sp>
        <p:nvSpPr>
          <p:cNvPr id="10" name="Rectangle 9"/>
          <p:cNvSpPr/>
          <p:nvPr/>
        </p:nvSpPr>
        <p:spPr>
          <a:xfrm>
            <a:off x="8997" y="4759200"/>
            <a:ext cx="9135003" cy="1477328"/>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txBody>
          <a:bodyPr wrap="square">
            <a:spAutoFit/>
          </a:bodyPr>
          <a:lstStyle/>
          <a:p>
            <a:r>
              <a:rPr lang="en-US" dirty="0" smtClean="0">
                <a:solidFill>
                  <a:srgbClr val="E31837"/>
                </a:solidFill>
              </a:rPr>
              <a:t>Benefits</a:t>
            </a:r>
          </a:p>
          <a:p>
            <a:pPr marL="285750" indent="-285750">
              <a:buFont typeface="Wingdings" panose="05000000000000000000" pitchFamily="2" charset="2"/>
              <a:buChar char="q"/>
            </a:pPr>
            <a:r>
              <a:rPr lang="en-US" sz="1400" dirty="0" smtClean="0">
                <a:solidFill>
                  <a:prstClr val="black"/>
                </a:solidFill>
              </a:rPr>
              <a:t>Releasing </a:t>
            </a:r>
            <a:r>
              <a:rPr lang="en-US" sz="1400" dirty="0">
                <a:solidFill>
                  <a:prstClr val="black"/>
                </a:solidFill>
              </a:rPr>
              <a:t>no longer involved coordination with other people, or searching for low-usage windows of time, or performing manual steps.</a:t>
            </a:r>
          </a:p>
          <a:p>
            <a:pPr marL="285750" indent="-285750">
              <a:buFont typeface="Wingdings" panose="05000000000000000000" pitchFamily="2" charset="2"/>
              <a:buChar char="q"/>
            </a:pPr>
            <a:r>
              <a:rPr lang="en-US" sz="1400" dirty="0">
                <a:solidFill>
                  <a:prstClr val="black"/>
                </a:solidFill>
              </a:rPr>
              <a:t>Continuous deployment further can be refined to break work down into small, valuable pieces that could be deployed.</a:t>
            </a:r>
          </a:p>
          <a:p>
            <a:pPr marL="285750" indent="-285750">
              <a:buFont typeface="Wingdings" panose="05000000000000000000" pitchFamily="2" charset="2"/>
              <a:buChar char="q"/>
            </a:pPr>
            <a:r>
              <a:rPr lang="en-US" sz="1400" dirty="0">
                <a:solidFill>
                  <a:prstClr val="black"/>
                </a:solidFill>
              </a:rPr>
              <a:t> Because we release small amounts of code, it's easier to discover any problems and fix them quickly.</a:t>
            </a:r>
          </a:p>
          <a:p>
            <a:pPr marL="285750" indent="-285750">
              <a:buFont typeface="Wingdings" panose="05000000000000000000" pitchFamily="2" charset="2"/>
              <a:buChar char="q"/>
            </a:pPr>
            <a:r>
              <a:rPr lang="en-US" sz="1400" dirty="0">
                <a:solidFill>
                  <a:prstClr val="black"/>
                </a:solidFill>
              </a:rPr>
              <a:t>It helps to quickly flow valuable improvements and fixes to our customers.</a:t>
            </a:r>
          </a:p>
        </p:txBody>
      </p:sp>
    </p:spTree>
    <p:extLst>
      <p:ext uri="{BB962C8B-B14F-4D97-AF65-F5344CB8AC3E}">
        <p14:creationId xmlns:p14="http://schemas.microsoft.com/office/powerpoint/2010/main" val="2922574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14" y="40948"/>
            <a:ext cx="5379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MX"/>
            </a:defPPr>
            <a:lvl1pPr>
              <a:spcBef>
                <a:spcPct val="0"/>
              </a:spcBef>
              <a:defRPr sz="2400">
                <a:solidFill>
                  <a:srgbClr val="E31837"/>
                </a:solidFill>
              </a:defRPr>
            </a:lvl1pPr>
            <a:lvl2pPr marL="742950" indent="-285750">
              <a:spcBef>
                <a:spcPct val="50000"/>
              </a:spcBef>
              <a:buSzPct val="120000"/>
              <a:buChar char="•"/>
              <a:defRPr sz="1400">
                <a:latin typeface="Arial" charset="0"/>
              </a:defRPr>
            </a:lvl2pPr>
            <a:lvl3pPr marL="1143000" indent="-228600">
              <a:spcBef>
                <a:spcPct val="50000"/>
              </a:spcBef>
              <a:buSzPct val="100000"/>
              <a:buFont typeface="Courier New" charset="0"/>
              <a:buChar char="o"/>
              <a:defRPr sz="1200">
                <a:latin typeface="Arial" charset="0"/>
              </a:defRPr>
            </a:lvl3pPr>
            <a:lvl4pPr marL="1600200" indent="-228600">
              <a:spcBef>
                <a:spcPct val="50000"/>
              </a:spcBef>
              <a:buChar char="–"/>
              <a:defRPr sz="1100">
                <a:latin typeface="Arial" charset="0"/>
              </a:defRPr>
            </a:lvl4pPr>
            <a:lvl5pPr marL="2057400" indent="-228600" algn="just">
              <a:spcBef>
                <a:spcPct val="7000"/>
              </a:spcBef>
              <a:spcAft>
                <a:spcPct val="20000"/>
              </a:spcAft>
              <a:buChar char="»"/>
              <a:defRPr sz="1300">
                <a:latin typeface="AGaramond" charset="0"/>
              </a:defRPr>
            </a:lvl5pPr>
            <a:lvl6pPr marL="2514600" indent="-228600" algn="just" eaLnBrk="0" fontAlgn="base" hangingPunct="0">
              <a:spcBef>
                <a:spcPct val="7000"/>
              </a:spcBef>
              <a:spcAft>
                <a:spcPct val="20000"/>
              </a:spcAft>
              <a:buChar char="»"/>
              <a:defRPr sz="1300">
                <a:latin typeface="AGaramond" charset="0"/>
              </a:defRPr>
            </a:lvl6pPr>
            <a:lvl7pPr marL="2971800" indent="-228600" algn="just" eaLnBrk="0" fontAlgn="base" hangingPunct="0">
              <a:spcBef>
                <a:spcPct val="7000"/>
              </a:spcBef>
              <a:spcAft>
                <a:spcPct val="20000"/>
              </a:spcAft>
              <a:buChar char="»"/>
              <a:defRPr sz="1300">
                <a:latin typeface="AGaramond" charset="0"/>
              </a:defRPr>
            </a:lvl7pPr>
            <a:lvl8pPr marL="3429000" indent="-228600" algn="just" eaLnBrk="0" fontAlgn="base" hangingPunct="0">
              <a:spcBef>
                <a:spcPct val="7000"/>
              </a:spcBef>
              <a:spcAft>
                <a:spcPct val="20000"/>
              </a:spcAft>
              <a:buChar char="»"/>
              <a:defRPr sz="1300">
                <a:latin typeface="AGaramond" charset="0"/>
              </a:defRPr>
            </a:lvl8pPr>
            <a:lvl9pPr marL="3886200" indent="-228600" algn="just" eaLnBrk="0" fontAlgn="base" hangingPunct="0">
              <a:spcBef>
                <a:spcPct val="7000"/>
              </a:spcBef>
              <a:spcAft>
                <a:spcPct val="20000"/>
              </a:spcAft>
              <a:buChar char="»"/>
              <a:defRPr sz="1300">
                <a:latin typeface="AGaramond" charset="0"/>
              </a:defRPr>
            </a:lvl9pPr>
          </a:lstStyle>
          <a:p>
            <a:r>
              <a:rPr lang="en-US" dirty="0"/>
              <a:t>A</a:t>
            </a:r>
            <a:r>
              <a:rPr lang="en-US" dirty="0" smtClean="0"/>
              <a:t>utomated </a:t>
            </a:r>
            <a:r>
              <a:rPr lang="en-US" dirty="0"/>
              <a:t>release-to-production process</a:t>
            </a:r>
          </a:p>
        </p:txBody>
      </p:sp>
      <p:sp>
        <p:nvSpPr>
          <p:cNvPr id="5" name="Rectangle 4"/>
          <p:cNvSpPr/>
          <p:nvPr/>
        </p:nvSpPr>
        <p:spPr>
          <a:xfrm>
            <a:off x="0" y="4900613"/>
            <a:ext cx="8991600" cy="1428750"/>
          </a:xfrm>
          <a:prstGeom prst="rect">
            <a:avLst/>
          </a:prstGeom>
          <a:solidFill>
            <a:schemeClr val="bg1"/>
          </a:solidFill>
          <a:ln>
            <a:solidFill>
              <a:schemeClr val="bg1"/>
            </a:solidFill>
          </a:ln>
          <a:effectLst>
            <a:outerShdw blurRad="190500" dist="228600" dir="2700000" algn="tl" rotWithShape="0">
              <a:prstClr val="black">
                <a:alpha val="3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a:solidFill>
                  <a:prstClr val="black"/>
                </a:solidFill>
              </a:rPr>
              <a:t>Principles:</a:t>
            </a:r>
          </a:p>
          <a:p>
            <a:endParaRPr lang="en-US" sz="1400" b="1" dirty="0">
              <a:solidFill>
                <a:prstClr val="black"/>
              </a:solidFill>
            </a:endParaRPr>
          </a:p>
          <a:p>
            <a:pPr marL="285750" indent="-285750">
              <a:buFont typeface="Wingdings" panose="05000000000000000000" pitchFamily="2" charset="2"/>
              <a:buChar char="q"/>
            </a:pPr>
            <a:r>
              <a:rPr lang="en-US" sz="1400" dirty="0">
                <a:solidFill>
                  <a:prstClr val="black"/>
                </a:solidFill>
              </a:rPr>
              <a:t>Deployment pipelines tie together configuration management, continuous integration and test and deployment automation.</a:t>
            </a:r>
          </a:p>
          <a:p>
            <a:pPr marL="285750" indent="-285750">
              <a:buFont typeface="Wingdings" panose="05000000000000000000" pitchFamily="2" charset="2"/>
              <a:buChar char="q"/>
            </a:pPr>
            <a:r>
              <a:rPr lang="en-US" sz="1400" dirty="0">
                <a:solidFill>
                  <a:prstClr val="black"/>
                </a:solidFill>
              </a:rPr>
              <a:t>Only build packages once and deploy them the same way to every environment.</a:t>
            </a:r>
          </a:p>
          <a:p>
            <a:pPr marL="285750" indent="-285750">
              <a:buFont typeface="Wingdings" panose="05000000000000000000" pitchFamily="2" charset="2"/>
              <a:buChar char="q"/>
            </a:pPr>
            <a:r>
              <a:rPr lang="en-US" sz="1400" dirty="0">
                <a:solidFill>
                  <a:prstClr val="black"/>
                </a:solidFill>
              </a:rPr>
              <a:t>Maintain Infrastructure that supports Continuous Deployment e.g. Clustered Environment Setup.</a:t>
            </a:r>
          </a:p>
        </p:txBody>
      </p:sp>
      <p:sp>
        <p:nvSpPr>
          <p:cNvPr id="6" name="Rectangle 5"/>
          <p:cNvSpPr/>
          <p:nvPr/>
        </p:nvSpPr>
        <p:spPr>
          <a:xfrm>
            <a:off x="76200" y="823913"/>
            <a:ext cx="9067800" cy="3848100"/>
          </a:xfrm>
          <a:prstGeom prst="rect">
            <a:avLst/>
          </a:prstGeom>
          <a:solidFill>
            <a:schemeClr val="bg1"/>
          </a:solidFill>
          <a:ln>
            <a:solidFill>
              <a:schemeClr val="bg1"/>
            </a:solidFill>
          </a:ln>
          <a:effectLst>
            <a:outerShdw blurRad="190500" dist="228600" dir="2700000" algn="tl" rotWithShape="0">
              <a:prstClr val="black">
                <a:alpha val="3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pic>
        <p:nvPicPr>
          <p:cNvPr id="7" name="Picture 2" descr="stag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92" y="505380"/>
            <a:ext cx="8191831" cy="414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976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2286000" y="2514600"/>
            <a:ext cx="6400800" cy="1828800"/>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Trunk Based Development</a:t>
            </a:r>
            <a:endParaRPr lang="en-US" sz="3200" dirty="0"/>
          </a:p>
        </p:txBody>
      </p:sp>
    </p:spTree>
    <p:extLst>
      <p:ext uri="{BB962C8B-B14F-4D97-AF65-F5344CB8AC3E}">
        <p14:creationId xmlns:p14="http://schemas.microsoft.com/office/powerpoint/2010/main" val="41232780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9" y="0"/>
            <a:ext cx="2270125" cy="8255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0"/>
            <a:ext cx="4981575" cy="6858000"/>
          </a:xfrm>
          <a:custGeom>
            <a:avLst/>
            <a:gdLst/>
            <a:ahLst/>
            <a:cxnLst/>
            <a:rect l="l" t="t" r="r" b="b"/>
            <a:pathLst>
              <a:path w="4981575" h="6858000">
                <a:moveTo>
                  <a:pt x="0" y="6858000"/>
                </a:moveTo>
                <a:lnTo>
                  <a:pt x="4981448" y="6858000"/>
                </a:lnTo>
                <a:lnTo>
                  <a:pt x="4981448" y="0"/>
                </a:lnTo>
                <a:lnTo>
                  <a:pt x="0" y="0"/>
                </a:lnTo>
                <a:lnTo>
                  <a:pt x="0" y="6858000"/>
                </a:lnTo>
                <a:close/>
              </a:path>
            </a:pathLst>
          </a:custGeom>
          <a:solidFill>
            <a:srgbClr val="000000">
              <a:alpha val="79998"/>
            </a:srgbClr>
          </a:solidFill>
        </p:spPr>
        <p:txBody>
          <a:bodyPr wrap="square" lIns="0" tIns="0" rIns="0" bIns="0" rtlCol="0"/>
          <a:lstStyle/>
          <a:p>
            <a:endParaRPr/>
          </a:p>
        </p:txBody>
      </p:sp>
      <p:sp>
        <p:nvSpPr>
          <p:cNvPr id="5" name="object 5"/>
          <p:cNvSpPr txBox="1">
            <a:spLocks noGrp="1"/>
          </p:cNvSpPr>
          <p:nvPr>
            <p:ph type="title"/>
          </p:nvPr>
        </p:nvSpPr>
        <p:spPr>
          <a:xfrm>
            <a:off x="261620" y="1749933"/>
            <a:ext cx="3855085" cy="345440"/>
          </a:xfrm>
          <a:prstGeom prst="rect">
            <a:avLst/>
          </a:prstGeom>
        </p:spPr>
        <p:txBody>
          <a:bodyPr vert="horz" wrap="square" lIns="0" tIns="0" rIns="0" bIns="0" rtlCol="0">
            <a:spAutoFit/>
          </a:bodyPr>
          <a:lstStyle/>
          <a:p>
            <a:pPr marL="12700">
              <a:lnSpc>
                <a:spcPct val="100000"/>
              </a:lnSpc>
            </a:pPr>
            <a:r>
              <a:rPr sz="2200" spc="-40" dirty="0">
                <a:solidFill>
                  <a:srgbClr val="FFFF00"/>
                </a:solidFill>
              </a:rPr>
              <a:t>TABLE </a:t>
            </a:r>
            <a:r>
              <a:rPr sz="2200" spc="-5" dirty="0">
                <a:solidFill>
                  <a:srgbClr val="FFFF00"/>
                </a:solidFill>
              </a:rPr>
              <a:t>OF </a:t>
            </a:r>
            <a:r>
              <a:rPr sz="2200" spc="-5" dirty="0" smtClean="0">
                <a:solidFill>
                  <a:srgbClr val="FFFF00"/>
                </a:solidFill>
              </a:rPr>
              <a:t>CONTENT</a:t>
            </a:r>
            <a:endParaRPr sz="2200" dirty="0"/>
          </a:p>
        </p:txBody>
      </p:sp>
      <p:sp>
        <p:nvSpPr>
          <p:cNvPr id="6" name="object 6"/>
          <p:cNvSpPr txBox="1"/>
          <p:nvPr/>
        </p:nvSpPr>
        <p:spPr>
          <a:xfrm>
            <a:off x="261620" y="2189734"/>
            <a:ext cx="3395980" cy="1795363"/>
          </a:xfrm>
          <a:prstGeom prst="rect">
            <a:avLst/>
          </a:prstGeom>
        </p:spPr>
        <p:txBody>
          <a:bodyPr vert="horz" wrap="square" lIns="0" tIns="0" rIns="0" bIns="0" rtlCol="0">
            <a:spAutoFit/>
          </a:bodyPr>
          <a:lstStyle/>
          <a:p>
            <a:pPr marL="355600" indent="-342900">
              <a:lnSpc>
                <a:spcPct val="100000"/>
              </a:lnSpc>
              <a:buAutoNum type="arabicPeriod"/>
              <a:tabLst>
                <a:tab pos="354965" algn="l"/>
                <a:tab pos="355600" algn="l"/>
              </a:tabLst>
            </a:pPr>
            <a:r>
              <a:rPr sz="1800" spc="-5" dirty="0" smtClean="0">
                <a:solidFill>
                  <a:srgbClr val="FFFFFF"/>
                </a:solidFill>
                <a:latin typeface="Arial"/>
                <a:cs typeface="Arial"/>
              </a:rPr>
              <a:t>Continuous</a:t>
            </a:r>
            <a:r>
              <a:rPr sz="1800" spc="-30" dirty="0" smtClean="0">
                <a:solidFill>
                  <a:srgbClr val="FFFFFF"/>
                </a:solidFill>
                <a:latin typeface="Arial"/>
                <a:cs typeface="Arial"/>
              </a:rPr>
              <a:t> </a:t>
            </a:r>
            <a:r>
              <a:rPr lang="en-US" sz="1800" spc="-5" dirty="0" smtClean="0">
                <a:solidFill>
                  <a:srgbClr val="FFFFFF"/>
                </a:solidFill>
                <a:latin typeface="Arial"/>
                <a:cs typeface="Arial"/>
              </a:rPr>
              <a:t>Planning</a:t>
            </a:r>
            <a:endParaRPr sz="1800" dirty="0">
              <a:latin typeface="Arial"/>
              <a:cs typeface="Arial"/>
            </a:endParaRPr>
          </a:p>
          <a:p>
            <a:pPr marL="355600" indent="-342900">
              <a:spcBef>
                <a:spcPts val="790"/>
              </a:spcBef>
              <a:buFontTx/>
              <a:buAutoNum type="arabicPeriod"/>
              <a:tabLst>
                <a:tab pos="354965" algn="l"/>
                <a:tab pos="355600" algn="l"/>
              </a:tabLst>
            </a:pPr>
            <a:r>
              <a:rPr lang="en-US" spc="-5" dirty="0">
                <a:solidFill>
                  <a:srgbClr val="FFFFFF"/>
                </a:solidFill>
                <a:latin typeface="Arial"/>
                <a:cs typeface="Arial"/>
              </a:rPr>
              <a:t>Continuous</a:t>
            </a:r>
            <a:r>
              <a:rPr lang="en-US" spc="-30" dirty="0">
                <a:solidFill>
                  <a:srgbClr val="FFFFFF"/>
                </a:solidFill>
                <a:latin typeface="Arial"/>
                <a:cs typeface="Arial"/>
              </a:rPr>
              <a:t> </a:t>
            </a:r>
            <a:r>
              <a:rPr lang="en-US" spc="-5" dirty="0">
                <a:solidFill>
                  <a:srgbClr val="FFFFFF"/>
                </a:solidFill>
                <a:latin typeface="Arial"/>
                <a:cs typeface="Arial"/>
              </a:rPr>
              <a:t>Integration</a:t>
            </a:r>
            <a:endParaRPr lang="en-US" dirty="0">
              <a:latin typeface="Arial"/>
              <a:cs typeface="Arial"/>
            </a:endParaRPr>
          </a:p>
          <a:p>
            <a:pPr marL="355600" indent="-342900">
              <a:lnSpc>
                <a:spcPct val="100000"/>
              </a:lnSpc>
              <a:spcBef>
                <a:spcPts val="800"/>
              </a:spcBef>
              <a:buAutoNum type="arabicPeriod"/>
              <a:tabLst>
                <a:tab pos="354965" algn="l"/>
                <a:tab pos="355600" algn="l"/>
              </a:tabLst>
            </a:pPr>
            <a:r>
              <a:rPr lang="en-US" sz="1800" spc="-5" dirty="0" smtClean="0">
                <a:solidFill>
                  <a:srgbClr val="FFFFFF"/>
                </a:solidFill>
                <a:latin typeface="Arial"/>
                <a:cs typeface="Arial"/>
              </a:rPr>
              <a:t>Continuous Testing</a:t>
            </a:r>
            <a:endParaRPr sz="1800" dirty="0" smtClean="0">
              <a:latin typeface="Arial"/>
              <a:cs typeface="Arial"/>
            </a:endParaRPr>
          </a:p>
          <a:p>
            <a:pPr marL="355600" indent="-342900">
              <a:lnSpc>
                <a:spcPct val="100000"/>
              </a:lnSpc>
              <a:spcBef>
                <a:spcPts val="805"/>
              </a:spcBef>
              <a:buAutoNum type="arabicPeriod"/>
              <a:tabLst>
                <a:tab pos="354965" algn="l"/>
                <a:tab pos="355600" algn="l"/>
              </a:tabLst>
            </a:pPr>
            <a:r>
              <a:rPr lang="en-US" sz="1800" spc="-5" dirty="0" smtClean="0">
                <a:solidFill>
                  <a:srgbClr val="FFFFFF"/>
                </a:solidFill>
                <a:latin typeface="Arial"/>
                <a:cs typeface="Arial"/>
              </a:rPr>
              <a:t>Continuous Deployment</a:t>
            </a:r>
            <a:endParaRPr sz="1800" dirty="0">
              <a:latin typeface="Arial"/>
              <a:cs typeface="Arial"/>
            </a:endParaRPr>
          </a:p>
          <a:p>
            <a:pPr marL="355600" indent="-342900">
              <a:lnSpc>
                <a:spcPct val="100000"/>
              </a:lnSpc>
              <a:spcBef>
                <a:spcPts val="790"/>
              </a:spcBef>
              <a:buAutoNum type="arabicPeriod"/>
              <a:tabLst>
                <a:tab pos="354965" algn="l"/>
                <a:tab pos="355600" algn="l"/>
              </a:tabLst>
            </a:pPr>
            <a:r>
              <a:rPr lang="en-US" sz="1800" spc="-5" dirty="0" smtClean="0">
                <a:solidFill>
                  <a:srgbClr val="FFFFFF"/>
                </a:solidFill>
                <a:latin typeface="Arial"/>
                <a:cs typeface="Arial"/>
              </a:rPr>
              <a:t>Trunk Based Development</a:t>
            </a:r>
            <a:endParaRPr sz="1800" dirty="0">
              <a:latin typeface="Arial"/>
              <a:cs typeface="Arial"/>
            </a:endParaRPr>
          </a:p>
        </p:txBody>
      </p:sp>
      <p:sp>
        <p:nvSpPr>
          <p:cNvPr id="7" name="object 7"/>
          <p:cNvSpPr/>
          <p:nvPr/>
        </p:nvSpPr>
        <p:spPr>
          <a:xfrm>
            <a:off x="2" y="0"/>
            <a:ext cx="2270125" cy="8255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3"/>
          <p:cNvSpPr/>
          <p:nvPr/>
        </p:nvSpPr>
        <p:spPr>
          <a:xfrm>
            <a:off x="2286000" y="2514600"/>
            <a:ext cx="6400800" cy="1828800"/>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Continuous Planning</a:t>
            </a:r>
            <a:endParaRPr lang="en-US" sz="3200" dirty="0"/>
          </a:p>
        </p:txBody>
      </p:sp>
    </p:spTree>
    <p:extLst>
      <p:ext uri="{BB962C8B-B14F-4D97-AF65-F5344CB8AC3E}">
        <p14:creationId xmlns:p14="http://schemas.microsoft.com/office/powerpoint/2010/main" val="72740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6484" y="0"/>
            <a:ext cx="6880737" cy="369332"/>
          </a:xfrm>
        </p:spPr>
        <p:txBody>
          <a:bodyPr/>
          <a:lstStyle/>
          <a:p>
            <a:r>
              <a:rPr lang="en-US" sz="2400" dirty="0" smtClean="0">
                <a:solidFill>
                  <a:srgbClr val="FF0000"/>
                </a:solidFill>
                <a:latin typeface="Calibri" pitchFamily="34" charset="0"/>
              </a:rPr>
              <a:t>Continuous Planning</a:t>
            </a:r>
            <a:endParaRPr lang="en-US" sz="2400" dirty="0">
              <a:solidFill>
                <a:srgbClr val="FF0000"/>
              </a:solidFill>
              <a:latin typeface="Calibri" pitchFamily="34" charset="0"/>
            </a:endParaRPr>
          </a:p>
        </p:txBody>
      </p:sp>
      <p:sp>
        <p:nvSpPr>
          <p:cNvPr id="20" name="Rectangle 19"/>
          <p:cNvSpPr/>
          <p:nvPr/>
        </p:nvSpPr>
        <p:spPr>
          <a:xfrm>
            <a:off x="0" y="3084394"/>
            <a:ext cx="9144000" cy="3370997"/>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prstClr val="black"/>
              </a:solidFill>
            </a:endParaRPr>
          </a:p>
        </p:txBody>
      </p:sp>
      <p:sp>
        <p:nvSpPr>
          <p:cNvPr id="22" name="Rectangle 21"/>
          <p:cNvSpPr/>
          <p:nvPr/>
        </p:nvSpPr>
        <p:spPr>
          <a:xfrm>
            <a:off x="1" y="684661"/>
            <a:ext cx="4326340" cy="1990299"/>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prstClr val="black"/>
              </a:solidFill>
            </a:endParaRPr>
          </a:p>
        </p:txBody>
      </p:sp>
      <p:sp>
        <p:nvSpPr>
          <p:cNvPr id="23" name="Rectangle 22"/>
          <p:cNvSpPr/>
          <p:nvPr/>
        </p:nvSpPr>
        <p:spPr>
          <a:xfrm>
            <a:off x="0" y="859410"/>
            <a:ext cx="4067033" cy="1169551"/>
          </a:xfrm>
          <a:prstGeom prst="rect">
            <a:avLst/>
          </a:prstGeom>
        </p:spPr>
        <p:txBody>
          <a:bodyPr wrap="square">
            <a:spAutoFit/>
          </a:bodyPr>
          <a:lstStyle/>
          <a:p>
            <a:r>
              <a:rPr lang="en-IN" sz="1400" b="1" dirty="0">
                <a:solidFill>
                  <a:prstClr val="black"/>
                </a:solidFill>
                <a:cs typeface="Arial" charset="0"/>
              </a:rPr>
              <a:t>What </a:t>
            </a:r>
            <a:r>
              <a:rPr lang="en-IN" sz="1400" b="1" dirty="0" smtClean="0">
                <a:solidFill>
                  <a:prstClr val="black"/>
                </a:solidFill>
                <a:cs typeface="Arial" charset="0"/>
              </a:rPr>
              <a:t>is Continuous </a:t>
            </a:r>
            <a:r>
              <a:rPr lang="en-IN" sz="1400" b="1" dirty="0">
                <a:solidFill>
                  <a:prstClr val="black"/>
                </a:solidFill>
                <a:cs typeface="Arial" charset="0"/>
              </a:rPr>
              <a:t>Planning ?</a:t>
            </a:r>
          </a:p>
          <a:p>
            <a:endParaRPr lang="en-IN" sz="1400" b="1" dirty="0">
              <a:solidFill>
                <a:prstClr val="black"/>
              </a:solidFill>
              <a:cs typeface="Arial" charset="0"/>
            </a:endParaRPr>
          </a:p>
          <a:p>
            <a:r>
              <a:rPr lang="en-IN" sz="1400" dirty="0" smtClean="0">
                <a:solidFill>
                  <a:prstClr val="black"/>
                </a:solidFill>
                <a:cs typeface="Arial" charset="0"/>
              </a:rPr>
              <a:t> A practice </a:t>
            </a:r>
            <a:r>
              <a:rPr lang="en-IN" sz="1400" dirty="0">
                <a:solidFill>
                  <a:prstClr val="black"/>
                </a:solidFill>
                <a:cs typeface="Arial" charset="0"/>
              </a:rPr>
              <a:t>to establish </a:t>
            </a:r>
            <a:r>
              <a:rPr lang="en-US" sz="1400" dirty="0">
                <a:solidFill>
                  <a:prstClr val="black"/>
                </a:solidFill>
                <a:cs typeface="Arial" charset="0"/>
              </a:rPr>
              <a:t>business goals and adjusting the those based on business needs and customer feedback.</a:t>
            </a:r>
          </a:p>
        </p:txBody>
      </p:sp>
      <p:sp>
        <p:nvSpPr>
          <p:cNvPr id="24" name="Rectangle 23"/>
          <p:cNvSpPr/>
          <p:nvPr/>
        </p:nvSpPr>
        <p:spPr>
          <a:xfrm>
            <a:off x="1801906" y="3652126"/>
            <a:ext cx="1724378" cy="1103902"/>
          </a:xfrm>
          <a:prstGeom prst="rect">
            <a:avLst/>
          </a:prstGeom>
          <a:solidFill>
            <a:schemeClr val="bg1">
              <a:lumMod val="95000"/>
            </a:schemeClr>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a:r>
              <a:rPr lang="en-IN" sz="1400" dirty="0">
                <a:solidFill>
                  <a:prstClr val="black"/>
                </a:solidFill>
                <a:cs typeface="Arial" charset="0"/>
              </a:rPr>
              <a:t>2. Share Innovative ideas</a:t>
            </a:r>
          </a:p>
        </p:txBody>
      </p:sp>
      <p:grpSp>
        <p:nvGrpSpPr>
          <p:cNvPr id="25" name="Group 19"/>
          <p:cNvGrpSpPr/>
          <p:nvPr/>
        </p:nvGrpSpPr>
        <p:grpSpPr>
          <a:xfrm>
            <a:off x="0" y="3652126"/>
            <a:ext cx="1744802" cy="1103902"/>
            <a:chOff x="2136205" y="3218961"/>
            <a:chExt cx="1610586" cy="1469293"/>
          </a:xfrm>
          <a:solidFill>
            <a:srgbClr val="E31837"/>
          </a:solidFill>
          <a:effectLst/>
        </p:grpSpPr>
        <p:sp>
          <p:nvSpPr>
            <p:cNvPr id="26" name="Rectangle 25"/>
            <p:cNvSpPr/>
            <p:nvPr/>
          </p:nvSpPr>
          <p:spPr>
            <a:xfrm>
              <a:off x="2136205" y="3218961"/>
              <a:ext cx="1591733" cy="1469293"/>
            </a:xfrm>
            <a:prstGeom prst="rect">
              <a:avLst/>
            </a:prstGeom>
            <a:grp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defTabSz="957756"/>
              <a:endParaRPr lang="en-US" sz="1400" kern="0" dirty="0">
                <a:solidFill>
                  <a:prstClr val="white"/>
                </a:solidFill>
              </a:endParaRPr>
            </a:p>
          </p:txBody>
        </p:sp>
        <p:sp>
          <p:nvSpPr>
            <p:cNvPr id="27" name="TextBox 26"/>
            <p:cNvSpPr txBox="1"/>
            <p:nvPr/>
          </p:nvSpPr>
          <p:spPr>
            <a:xfrm>
              <a:off x="2137776" y="3412093"/>
              <a:ext cx="1609015" cy="954107"/>
            </a:xfrm>
            <a:prstGeom prst="rect">
              <a:avLst/>
            </a:prstGeom>
            <a:noFill/>
          </p:spPr>
          <p:txBody>
            <a:bodyPr wrap="square" rtlCol="0">
              <a:spAutoFit/>
            </a:bodyPr>
            <a:lstStyle/>
            <a:p>
              <a:pPr algn="ctr"/>
              <a:r>
                <a:rPr lang="en-IN" sz="1400" dirty="0">
                  <a:solidFill>
                    <a:prstClr val="white"/>
                  </a:solidFill>
                  <a:cs typeface="Arial" charset="0"/>
                </a:rPr>
                <a:t>1. Collaborate to Understand the Key requirements (Epics, User Stories)</a:t>
              </a:r>
            </a:p>
          </p:txBody>
        </p:sp>
      </p:grpSp>
      <p:sp>
        <p:nvSpPr>
          <p:cNvPr id="28" name="Rectangle 27"/>
          <p:cNvSpPr/>
          <p:nvPr/>
        </p:nvSpPr>
        <p:spPr>
          <a:xfrm>
            <a:off x="7419623" y="3652126"/>
            <a:ext cx="1724377" cy="1103902"/>
          </a:xfrm>
          <a:prstGeom prst="rect">
            <a:avLst/>
          </a:prstGeom>
          <a:solidFill>
            <a:srgbClr val="E31837"/>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endParaRPr lang="en-US" sz="1400" dirty="0">
              <a:solidFill>
                <a:prstClr val="white"/>
              </a:solidFill>
              <a:cs typeface="Arial" charset="0"/>
            </a:endParaRPr>
          </a:p>
          <a:p>
            <a:pPr algn="ctr"/>
            <a:r>
              <a:rPr lang="en-IN" sz="1400" dirty="0">
                <a:solidFill>
                  <a:prstClr val="white"/>
                </a:solidFill>
                <a:cs typeface="Arial" charset="0"/>
              </a:rPr>
              <a:t>5. Identify and  Assign Tasks to Individual resources</a:t>
            </a:r>
          </a:p>
        </p:txBody>
      </p:sp>
      <p:sp>
        <p:nvSpPr>
          <p:cNvPr id="29" name="Rectangle 28"/>
          <p:cNvSpPr/>
          <p:nvPr/>
        </p:nvSpPr>
        <p:spPr>
          <a:xfrm>
            <a:off x="3724656" y="5155902"/>
            <a:ext cx="1657093" cy="1092971"/>
          </a:xfrm>
          <a:prstGeom prst="rect">
            <a:avLst/>
          </a:prstGeom>
          <a:solidFill>
            <a:schemeClr val="bg1">
              <a:lumMod val="95000"/>
            </a:schemeClr>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defTabSz="957756"/>
            <a:r>
              <a:rPr lang="en-IN" sz="1400" kern="0" dirty="0">
                <a:solidFill>
                  <a:prstClr val="black"/>
                </a:solidFill>
              </a:rPr>
              <a:t>8. Perform Risk Management</a:t>
            </a:r>
          </a:p>
        </p:txBody>
      </p:sp>
      <p:sp>
        <p:nvSpPr>
          <p:cNvPr id="30" name="Rectangle 29"/>
          <p:cNvSpPr/>
          <p:nvPr/>
        </p:nvSpPr>
        <p:spPr>
          <a:xfrm>
            <a:off x="3697941" y="3652126"/>
            <a:ext cx="1724378" cy="1103902"/>
          </a:xfrm>
          <a:prstGeom prst="rect">
            <a:avLst/>
          </a:prstGeom>
          <a:solidFill>
            <a:srgbClr val="E31837"/>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a:r>
              <a:rPr lang="en-IN" sz="1400" dirty="0">
                <a:solidFill>
                  <a:prstClr val="white"/>
                </a:solidFill>
                <a:cs typeface="Arial" charset="0"/>
              </a:rPr>
              <a:t>3. Perform demand management (Resources, Budget)</a:t>
            </a:r>
          </a:p>
        </p:txBody>
      </p:sp>
      <p:sp>
        <p:nvSpPr>
          <p:cNvPr id="31" name="Rectangle 30"/>
          <p:cNvSpPr/>
          <p:nvPr/>
        </p:nvSpPr>
        <p:spPr>
          <a:xfrm>
            <a:off x="5527239" y="3652126"/>
            <a:ext cx="1724378" cy="1103902"/>
          </a:xfrm>
          <a:prstGeom prst="rect">
            <a:avLst/>
          </a:prstGeom>
          <a:solidFill>
            <a:schemeClr val="bg1">
              <a:lumMod val="95000"/>
            </a:schemeClr>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a:r>
              <a:rPr lang="en-IN" sz="1400" dirty="0">
                <a:solidFill>
                  <a:prstClr val="black"/>
                </a:solidFill>
                <a:cs typeface="Arial" charset="0"/>
              </a:rPr>
              <a:t>4. Define Plans (Release &amp; Sprint)</a:t>
            </a:r>
          </a:p>
        </p:txBody>
      </p:sp>
      <p:sp>
        <p:nvSpPr>
          <p:cNvPr id="32" name="Rectangle 31"/>
          <p:cNvSpPr/>
          <p:nvPr/>
        </p:nvSpPr>
        <p:spPr>
          <a:xfrm>
            <a:off x="1883112" y="5155902"/>
            <a:ext cx="1657092" cy="1092971"/>
          </a:xfrm>
          <a:prstGeom prst="rect">
            <a:avLst/>
          </a:prstGeom>
          <a:solidFill>
            <a:srgbClr val="E31837"/>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defTabSz="957756"/>
            <a:r>
              <a:rPr lang="en-IN" sz="1400" kern="0" dirty="0">
                <a:solidFill>
                  <a:prstClr val="white"/>
                </a:solidFill>
              </a:rPr>
              <a:t>7. Track and maintain Traceability</a:t>
            </a:r>
          </a:p>
        </p:txBody>
      </p:sp>
      <p:sp>
        <p:nvSpPr>
          <p:cNvPr id="33" name="Rectangle 32"/>
          <p:cNvSpPr/>
          <p:nvPr/>
        </p:nvSpPr>
        <p:spPr>
          <a:xfrm>
            <a:off x="33643" y="5155902"/>
            <a:ext cx="1657093" cy="1092971"/>
          </a:xfrm>
          <a:prstGeom prst="rect">
            <a:avLst/>
          </a:prstGeom>
          <a:solidFill>
            <a:schemeClr val="bg1">
              <a:lumMod val="95000"/>
            </a:schemeClr>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algn="ctr" defTabSz="957756"/>
            <a:r>
              <a:rPr lang="en-US" sz="1400" kern="0" dirty="0">
                <a:solidFill>
                  <a:prstClr val="black"/>
                </a:solidFill>
              </a:rPr>
              <a:t>6. Implement Automation</a:t>
            </a:r>
          </a:p>
        </p:txBody>
      </p:sp>
      <p:sp>
        <p:nvSpPr>
          <p:cNvPr id="34" name="Rectangle 33"/>
          <p:cNvSpPr/>
          <p:nvPr/>
        </p:nvSpPr>
        <p:spPr>
          <a:xfrm>
            <a:off x="5615500" y="5155902"/>
            <a:ext cx="1657092" cy="1092971"/>
          </a:xfrm>
          <a:prstGeom prst="rect">
            <a:avLst/>
          </a:prstGeom>
          <a:solidFill>
            <a:srgbClr val="E31837"/>
          </a:solidFill>
          <a:ln w="9525" cap="flat" cmpd="sng" algn="ctr">
            <a:solidFill>
              <a:schemeClr val="accent1"/>
            </a:solidFill>
            <a:prstDash val="solid"/>
          </a:ln>
          <a:effectLst>
            <a:outerShdw blurRad="40000" dist="23000" dir="5400000" rotWithShape="0">
              <a:srgbClr val="000000">
                <a:alpha val="35000"/>
              </a:srgbClr>
            </a:outerShdw>
          </a:effectLst>
        </p:spPr>
        <p:txBody>
          <a:bodyPr rtlCol="0" anchor="ctr"/>
          <a:lstStyle/>
          <a:p>
            <a:pPr algn="ctr" defTabSz="957756"/>
            <a:endParaRPr lang="en-US" sz="1400" kern="0" dirty="0">
              <a:solidFill>
                <a:prstClr val="white">
                  <a:lumMod val="95000"/>
                </a:prstClr>
              </a:solidFill>
            </a:endParaRPr>
          </a:p>
          <a:p>
            <a:pPr algn="ctr" defTabSz="957756"/>
            <a:r>
              <a:rPr lang="en-IN" sz="1400" kern="0" dirty="0">
                <a:solidFill>
                  <a:prstClr val="white">
                    <a:lumMod val="95000"/>
                  </a:prstClr>
                </a:solidFill>
              </a:rPr>
              <a:t>9. Perform Infrastructure Management</a:t>
            </a:r>
          </a:p>
          <a:p>
            <a:pPr algn="ctr" defTabSz="957756"/>
            <a:endParaRPr lang="en-IN" sz="1400" kern="0" dirty="0">
              <a:solidFill>
                <a:prstClr val="white">
                  <a:lumMod val="95000"/>
                </a:prstClr>
              </a:solidFill>
            </a:endParaRPr>
          </a:p>
        </p:txBody>
      </p:sp>
      <p:sp>
        <p:nvSpPr>
          <p:cNvPr id="35" name="Rectangle 34"/>
          <p:cNvSpPr/>
          <p:nvPr/>
        </p:nvSpPr>
        <p:spPr>
          <a:xfrm>
            <a:off x="7453265" y="5155902"/>
            <a:ext cx="1657093" cy="1092971"/>
          </a:xfrm>
          <a:prstGeom prst="rect">
            <a:avLst/>
          </a:prstGeom>
          <a:solidFill>
            <a:schemeClr val="bg1">
              <a:lumMod val="95000"/>
            </a:schemeClr>
          </a:solid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r>
              <a:rPr lang="en-IN" sz="1400" dirty="0">
                <a:solidFill>
                  <a:prstClr val="black"/>
                </a:solidFill>
                <a:cs typeface="Arial" charset="0"/>
              </a:rPr>
              <a:t>10.  Dashboard Reporting</a:t>
            </a:r>
          </a:p>
        </p:txBody>
      </p:sp>
      <p:sp>
        <p:nvSpPr>
          <p:cNvPr id="37" name="Rectangle 36"/>
          <p:cNvSpPr/>
          <p:nvPr/>
        </p:nvSpPr>
        <p:spPr>
          <a:xfrm>
            <a:off x="3209245" y="3066913"/>
            <a:ext cx="1859483" cy="307777"/>
          </a:xfrm>
          <a:prstGeom prst="rect">
            <a:avLst/>
          </a:prstGeom>
        </p:spPr>
        <p:txBody>
          <a:bodyPr wrap="none">
            <a:spAutoFit/>
          </a:bodyPr>
          <a:lstStyle/>
          <a:p>
            <a:r>
              <a:rPr lang="en-US" sz="1400" b="1" dirty="0">
                <a:solidFill>
                  <a:prstClr val="black"/>
                </a:solidFill>
                <a:cs typeface="Arial" charset="0"/>
              </a:rPr>
              <a:t>How Does it Function?</a:t>
            </a:r>
          </a:p>
        </p:txBody>
      </p:sp>
      <p:sp>
        <p:nvSpPr>
          <p:cNvPr id="21" name="Rectangle 20"/>
          <p:cNvSpPr/>
          <p:nvPr/>
        </p:nvSpPr>
        <p:spPr>
          <a:xfrm>
            <a:off x="4478740" y="673288"/>
            <a:ext cx="4556077" cy="1990299"/>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prstClr val="black"/>
              </a:solidFill>
            </a:endParaRPr>
          </a:p>
        </p:txBody>
      </p:sp>
      <p:sp>
        <p:nvSpPr>
          <p:cNvPr id="36" name="Rectangle 35"/>
          <p:cNvSpPr/>
          <p:nvPr/>
        </p:nvSpPr>
        <p:spPr>
          <a:xfrm>
            <a:off x="4572000" y="826154"/>
            <a:ext cx="4572000" cy="1815882"/>
          </a:xfrm>
          <a:prstGeom prst="rect">
            <a:avLst/>
          </a:prstGeom>
        </p:spPr>
        <p:txBody>
          <a:bodyPr>
            <a:spAutoFit/>
          </a:bodyPr>
          <a:lstStyle/>
          <a:p>
            <a:r>
              <a:rPr lang="en-US" sz="1400" b="1" dirty="0">
                <a:solidFill>
                  <a:prstClr val="black"/>
                </a:solidFill>
                <a:cs typeface="Arial" charset="0"/>
              </a:rPr>
              <a:t>Why Continuous Planning?</a:t>
            </a:r>
          </a:p>
          <a:p>
            <a:endParaRPr lang="en-US" sz="1400" b="1" dirty="0">
              <a:solidFill>
                <a:prstClr val="black"/>
              </a:solidFill>
              <a:cs typeface="Arial" charset="0"/>
            </a:endParaRPr>
          </a:p>
          <a:p>
            <a:r>
              <a:rPr lang="en-US" sz="1400" dirty="0">
                <a:solidFill>
                  <a:prstClr val="black"/>
                </a:solidFill>
                <a:cs typeface="Arial" charset="0"/>
              </a:rPr>
              <a:t>Traditional waterfall models failed to accommodate the changing business requirements. </a:t>
            </a:r>
          </a:p>
          <a:p>
            <a:endParaRPr lang="en-US" sz="1050" dirty="0">
              <a:solidFill>
                <a:prstClr val="black"/>
              </a:solidFill>
              <a:cs typeface="Arial" charset="0"/>
            </a:endParaRPr>
          </a:p>
          <a:p>
            <a:r>
              <a:rPr lang="en-US" sz="1400" dirty="0">
                <a:solidFill>
                  <a:prstClr val="black"/>
                </a:solidFill>
                <a:cs typeface="Arial" charset="0"/>
              </a:rPr>
              <a:t>Continuous planning </a:t>
            </a:r>
            <a:r>
              <a:rPr lang="en-IN" sz="1400" dirty="0">
                <a:solidFill>
                  <a:prstClr val="black"/>
                </a:solidFill>
                <a:cs typeface="Arial" charset="0"/>
              </a:rPr>
              <a:t>provides a platform for all stakeholders like the developers, business analyst, testers, and operations team to address the changing requirements</a:t>
            </a:r>
          </a:p>
        </p:txBody>
      </p:sp>
    </p:spTree>
    <p:extLst>
      <p:ext uri="{BB962C8B-B14F-4D97-AF65-F5344CB8AC3E}">
        <p14:creationId xmlns:p14="http://schemas.microsoft.com/office/powerpoint/2010/main" val="1682354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72459" y="39698"/>
            <a:ext cx="5066271" cy="46161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388" tIns="45695" rIns="91388" bIns="45695" numCol="1" anchor="ctr" anchorCtr="0" compatLnSpc="1">
            <a:prstTxWarp prst="textNoShape">
              <a:avLst/>
            </a:prstTxWarp>
          </a:bodyPr>
          <a:lstStyle/>
          <a:p>
            <a:r>
              <a:rPr lang="en-US" sz="2400" b="0" dirty="0" smtClean="0">
                <a:solidFill>
                  <a:srgbClr val="FF0000"/>
                </a:solidFill>
                <a:latin typeface="Calibri" pitchFamily="34" charset="0"/>
                <a:cs typeface="Arial Unicode MS"/>
              </a:rPr>
              <a:t>Key Benefits &amp; Best Practices</a:t>
            </a:r>
            <a:endParaRPr lang="en-US" sz="2400" b="0" dirty="0">
              <a:solidFill>
                <a:srgbClr val="FF0000"/>
              </a:solidFill>
              <a:latin typeface="Calibri" pitchFamily="34" charset="0"/>
              <a:cs typeface="Arial Unicode MS"/>
            </a:endParaRPr>
          </a:p>
        </p:txBody>
      </p:sp>
      <p:sp>
        <p:nvSpPr>
          <p:cNvPr id="8" name="Rectangle 2"/>
          <p:cNvSpPr/>
          <p:nvPr/>
        </p:nvSpPr>
        <p:spPr>
          <a:xfrm>
            <a:off x="76203" y="817469"/>
            <a:ext cx="4482350" cy="5278531"/>
          </a:xfrm>
          <a:custGeom>
            <a:avLst/>
            <a:gdLst/>
            <a:ahLst/>
            <a:cxnLst/>
            <a:rect l="l" t="t" r="r" b="b"/>
            <a:pathLst>
              <a:path w="3629025" h="4419600">
                <a:moveTo>
                  <a:pt x="9525" y="0"/>
                </a:moveTo>
                <a:lnTo>
                  <a:pt x="3629025" y="0"/>
                </a:lnTo>
                <a:lnTo>
                  <a:pt x="3629025" y="4419600"/>
                </a:lnTo>
                <a:lnTo>
                  <a:pt x="0" y="4419600"/>
                </a:lnTo>
                <a:lnTo>
                  <a:pt x="0" y="4370052"/>
                </a:lnTo>
                <a:cubicBezTo>
                  <a:pt x="3055" y="4371840"/>
                  <a:pt x="6274" y="4371975"/>
                  <a:pt x="9525" y="4371975"/>
                </a:cubicBezTo>
                <a:cubicBezTo>
                  <a:pt x="72651" y="4371975"/>
                  <a:pt x="123825" y="4320801"/>
                  <a:pt x="123825" y="4257675"/>
                </a:cubicBezTo>
                <a:cubicBezTo>
                  <a:pt x="123825" y="4194549"/>
                  <a:pt x="72651" y="4143375"/>
                  <a:pt x="9525" y="4143375"/>
                </a:cubicBezTo>
                <a:lnTo>
                  <a:pt x="0" y="4145298"/>
                </a:lnTo>
                <a:lnTo>
                  <a:pt x="0" y="4093827"/>
                </a:lnTo>
                <a:cubicBezTo>
                  <a:pt x="3055" y="4095615"/>
                  <a:pt x="6274" y="4095750"/>
                  <a:pt x="9525" y="4095750"/>
                </a:cubicBezTo>
                <a:cubicBezTo>
                  <a:pt x="72651" y="4095750"/>
                  <a:pt x="123825" y="4044576"/>
                  <a:pt x="123825" y="3981450"/>
                </a:cubicBezTo>
                <a:cubicBezTo>
                  <a:pt x="123825" y="3918324"/>
                  <a:pt x="72651" y="3867150"/>
                  <a:pt x="9525" y="3867150"/>
                </a:cubicBezTo>
                <a:lnTo>
                  <a:pt x="0" y="3869073"/>
                </a:lnTo>
                <a:lnTo>
                  <a:pt x="0" y="3808077"/>
                </a:lnTo>
                <a:cubicBezTo>
                  <a:pt x="3055" y="3809865"/>
                  <a:pt x="6274" y="3810000"/>
                  <a:pt x="9525" y="3810000"/>
                </a:cubicBezTo>
                <a:cubicBezTo>
                  <a:pt x="72651" y="3810000"/>
                  <a:pt x="123825" y="3758826"/>
                  <a:pt x="123825" y="3695700"/>
                </a:cubicBezTo>
                <a:cubicBezTo>
                  <a:pt x="123825" y="3632574"/>
                  <a:pt x="72651" y="3581400"/>
                  <a:pt x="9525" y="3581400"/>
                </a:cubicBezTo>
                <a:lnTo>
                  <a:pt x="0" y="3583323"/>
                </a:lnTo>
                <a:lnTo>
                  <a:pt x="0" y="3531852"/>
                </a:lnTo>
                <a:cubicBezTo>
                  <a:pt x="3055" y="3533640"/>
                  <a:pt x="6274" y="3533775"/>
                  <a:pt x="9525" y="3533775"/>
                </a:cubicBezTo>
                <a:cubicBezTo>
                  <a:pt x="72651" y="3533775"/>
                  <a:pt x="123825" y="3482601"/>
                  <a:pt x="123825" y="3419475"/>
                </a:cubicBezTo>
                <a:cubicBezTo>
                  <a:pt x="123825" y="3356349"/>
                  <a:pt x="72651" y="3305175"/>
                  <a:pt x="9525" y="3305175"/>
                </a:cubicBezTo>
                <a:lnTo>
                  <a:pt x="0" y="3307098"/>
                </a:lnTo>
                <a:lnTo>
                  <a:pt x="0" y="3274677"/>
                </a:lnTo>
                <a:cubicBezTo>
                  <a:pt x="3055" y="3276465"/>
                  <a:pt x="6274" y="3276600"/>
                  <a:pt x="9525" y="3276600"/>
                </a:cubicBezTo>
                <a:cubicBezTo>
                  <a:pt x="72651" y="3276600"/>
                  <a:pt x="123825" y="3225426"/>
                  <a:pt x="123825" y="3162300"/>
                </a:cubicBezTo>
                <a:cubicBezTo>
                  <a:pt x="123825" y="3099174"/>
                  <a:pt x="72651" y="3048000"/>
                  <a:pt x="9525" y="3048000"/>
                </a:cubicBezTo>
                <a:lnTo>
                  <a:pt x="0" y="3049923"/>
                </a:lnTo>
                <a:lnTo>
                  <a:pt x="0" y="2998452"/>
                </a:lnTo>
                <a:cubicBezTo>
                  <a:pt x="3055" y="3000240"/>
                  <a:pt x="6274" y="3000375"/>
                  <a:pt x="9525" y="3000375"/>
                </a:cubicBezTo>
                <a:cubicBezTo>
                  <a:pt x="72651" y="3000375"/>
                  <a:pt x="123825" y="2949201"/>
                  <a:pt x="123825" y="2886075"/>
                </a:cubicBezTo>
                <a:cubicBezTo>
                  <a:pt x="123825" y="2822949"/>
                  <a:pt x="72651" y="2771775"/>
                  <a:pt x="9525" y="2771775"/>
                </a:cubicBezTo>
                <a:lnTo>
                  <a:pt x="0" y="2773698"/>
                </a:lnTo>
                <a:lnTo>
                  <a:pt x="0" y="2712702"/>
                </a:lnTo>
                <a:cubicBezTo>
                  <a:pt x="3055" y="2714490"/>
                  <a:pt x="6274" y="2714625"/>
                  <a:pt x="9525" y="2714625"/>
                </a:cubicBezTo>
                <a:cubicBezTo>
                  <a:pt x="72651" y="2714625"/>
                  <a:pt x="123825" y="2663451"/>
                  <a:pt x="123825" y="2600325"/>
                </a:cubicBezTo>
                <a:cubicBezTo>
                  <a:pt x="123825" y="2537199"/>
                  <a:pt x="72651" y="2486025"/>
                  <a:pt x="9525" y="2486025"/>
                </a:cubicBezTo>
                <a:lnTo>
                  <a:pt x="0" y="2487948"/>
                </a:lnTo>
                <a:lnTo>
                  <a:pt x="0" y="2436477"/>
                </a:lnTo>
                <a:cubicBezTo>
                  <a:pt x="3055" y="2438265"/>
                  <a:pt x="6274" y="2438400"/>
                  <a:pt x="9525" y="2438400"/>
                </a:cubicBezTo>
                <a:cubicBezTo>
                  <a:pt x="72651" y="2438400"/>
                  <a:pt x="123825" y="2387226"/>
                  <a:pt x="123825" y="2324100"/>
                </a:cubicBezTo>
                <a:cubicBezTo>
                  <a:pt x="123825" y="2260974"/>
                  <a:pt x="72651" y="2209800"/>
                  <a:pt x="9525" y="2209800"/>
                </a:cubicBezTo>
                <a:lnTo>
                  <a:pt x="0" y="2211723"/>
                </a:lnTo>
                <a:lnTo>
                  <a:pt x="0" y="2160252"/>
                </a:lnTo>
                <a:cubicBezTo>
                  <a:pt x="3055" y="2162039"/>
                  <a:pt x="6274" y="2162175"/>
                  <a:pt x="9525" y="2162175"/>
                </a:cubicBezTo>
                <a:cubicBezTo>
                  <a:pt x="72651" y="2162175"/>
                  <a:pt x="123825" y="2111001"/>
                  <a:pt x="123825" y="2047875"/>
                </a:cubicBezTo>
                <a:cubicBezTo>
                  <a:pt x="123825" y="1984749"/>
                  <a:pt x="72651" y="1933575"/>
                  <a:pt x="9525" y="1933575"/>
                </a:cubicBezTo>
                <a:lnTo>
                  <a:pt x="0" y="1935498"/>
                </a:lnTo>
                <a:lnTo>
                  <a:pt x="0" y="1884027"/>
                </a:lnTo>
                <a:cubicBezTo>
                  <a:pt x="3055" y="1885814"/>
                  <a:pt x="6274" y="1885950"/>
                  <a:pt x="9525" y="1885950"/>
                </a:cubicBezTo>
                <a:cubicBezTo>
                  <a:pt x="72651" y="1885950"/>
                  <a:pt x="123825" y="1834776"/>
                  <a:pt x="123825" y="1771650"/>
                </a:cubicBezTo>
                <a:cubicBezTo>
                  <a:pt x="123825" y="1708524"/>
                  <a:pt x="72651" y="1657350"/>
                  <a:pt x="9525" y="1657350"/>
                </a:cubicBezTo>
                <a:lnTo>
                  <a:pt x="0" y="1659273"/>
                </a:lnTo>
                <a:lnTo>
                  <a:pt x="0" y="1598277"/>
                </a:lnTo>
                <a:cubicBezTo>
                  <a:pt x="3055" y="1600064"/>
                  <a:pt x="6274" y="1600200"/>
                  <a:pt x="9525" y="1600200"/>
                </a:cubicBezTo>
                <a:cubicBezTo>
                  <a:pt x="72651" y="1600200"/>
                  <a:pt x="123825" y="1549026"/>
                  <a:pt x="123825" y="1485900"/>
                </a:cubicBezTo>
                <a:cubicBezTo>
                  <a:pt x="123825" y="1422774"/>
                  <a:pt x="72651" y="1371600"/>
                  <a:pt x="9525" y="1371600"/>
                </a:cubicBezTo>
                <a:lnTo>
                  <a:pt x="0" y="1373523"/>
                </a:lnTo>
                <a:lnTo>
                  <a:pt x="0" y="1322052"/>
                </a:lnTo>
                <a:cubicBezTo>
                  <a:pt x="3055" y="1323839"/>
                  <a:pt x="6274" y="1323975"/>
                  <a:pt x="9525" y="1323975"/>
                </a:cubicBezTo>
                <a:cubicBezTo>
                  <a:pt x="72651" y="1323975"/>
                  <a:pt x="123825" y="1272801"/>
                  <a:pt x="123825" y="1209675"/>
                </a:cubicBezTo>
                <a:cubicBezTo>
                  <a:pt x="123825" y="1146549"/>
                  <a:pt x="72651" y="1095375"/>
                  <a:pt x="9525" y="1095375"/>
                </a:cubicBezTo>
                <a:lnTo>
                  <a:pt x="0" y="1097298"/>
                </a:lnTo>
                <a:lnTo>
                  <a:pt x="0" y="1064877"/>
                </a:lnTo>
                <a:cubicBezTo>
                  <a:pt x="3055" y="1066664"/>
                  <a:pt x="6274" y="1066800"/>
                  <a:pt x="9525" y="1066800"/>
                </a:cubicBezTo>
                <a:cubicBezTo>
                  <a:pt x="72651" y="1066800"/>
                  <a:pt x="123825" y="1015626"/>
                  <a:pt x="123825" y="952500"/>
                </a:cubicBezTo>
                <a:cubicBezTo>
                  <a:pt x="123825" y="889374"/>
                  <a:pt x="72651" y="838200"/>
                  <a:pt x="9525" y="838200"/>
                </a:cubicBezTo>
                <a:lnTo>
                  <a:pt x="0" y="840123"/>
                </a:lnTo>
                <a:lnTo>
                  <a:pt x="0" y="788652"/>
                </a:lnTo>
                <a:cubicBezTo>
                  <a:pt x="3055" y="790439"/>
                  <a:pt x="6274" y="790575"/>
                  <a:pt x="9525" y="790575"/>
                </a:cubicBezTo>
                <a:cubicBezTo>
                  <a:pt x="72651" y="790575"/>
                  <a:pt x="123825" y="739401"/>
                  <a:pt x="123825" y="676275"/>
                </a:cubicBezTo>
                <a:cubicBezTo>
                  <a:pt x="123825" y="613149"/>
                  <a:pt x="72651" y="561975"/>
                  <a:pt x="9525" y="561975"/>
                </a:cubicBezTo>
                <a:lnTo>
                  <a:pt x="0" y="563898"/>
                </a:lnTo>
                <a:lnTo>
                  <a:pt x="0" y="502902"/>
                </a:lnTo>
                <a:cubicBezTo>
                  <a:pt x="3055" y="504689"/>
                  <a:pt x="6274" y="504825"/>
                  <a:pt x="9525" y="504825"/>
                </a:cubicBezTo>
                <a:cubicBezTo>
                  <a:pt x="72651" y="504825"/>
                  <a:pt x="123825" y="453651"/>
                  <a:pt x="123825" y="390525"/>
                </a:cubicBezTo>
                <a:cubicBezTo>
                  <a:pt x="123825" y="327399"/>
                  <a:pt x="72651" y="276225"/>
                  <a:pt x="9525" y="276225"/>
                </a:cubicBezTo>
                <a:lnTo>
                  <a:pt x="0" y="278148"/>
                </a:lnTo>
                <a:lnTo>
                  <a:pt x="0" y="226677"/>
                </a:lnTo>
                <a:cubicBezTo>
                  <a:pt x="3055" y="228464"/>
                  <a:pt x="6274" y="228600"/>
                  <a:pt x="9525" y="228600"/>
                </a:cubicBezTo>
                <a:cubicBezTo>
                  <a:pt x="72651" y="228600"/>
                  <a:pt x="123825" y="177426"/>
                  <a:pt x="123825" y="114300"/>
                </a:cubicBezTo>
                <a:cubicBezTo>
                  <a:pt x="123825" y="51174"/>
                  <a:pt x="72651" y="0"/>
                  <a:pt x="9525" y="0"/>
                </a:cubicBezTo>
                <a:close/>
                <a:moveTo>
                  <a:pt x="0" y="0"/>
                </a:moveTo>
                <a:lnTo>
                  <a:pt x="9525" y="0"/>
                </a:lnTo>
                <a:lnTo>
                  <a:pt x="0" y="1923"/>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8900000" scaled="1"/>
            <a:tileRect/>
          </a:gradFill>
          <a:ln w="12700">
            <a:solidFill>
              <a:schemeClr val="bg1">
                <a:lumMod val="65000"/>
              </a:schemeClr>
            </a:solidFill>
          </a:ln>
          <a:effectLst>
            <a:outerShdw blurRad="76200" dist="38100" dir="5400000" sx="101000" sy="101000" algn="t"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34"/>
          <p:cNvGrpSpPr/>
          <p:nvPr/>
        </p:nvGrpSpPr>
        <p:grpSpPr>
          <a:xfrm>
            <a:off x="4755777" y="838200"/>
            <a:ext cx="4213411" cy="5360894"/>
            <a:chOff x="4876800" y="1905000"/>
            <a:chExt cx="3629025" cy="4353124"/>
          </a:xfrm>
          <a:solidFill>
            <a:srgbClr val="C00000"/>
          </a:solidFill>
        </p:grpSpPr>
        <p:sp>
          <p:nvSpPr>
            <p:cNvPr id="12" name="Rectangle 2"/>
            <p:cNvSpPr/>
            <p:nvPr/>
          </p:nvSpPr>
          <p:spPr>
            <a:xfrm>
              <a:off x="4876800" y="1905000"/>
              <a:ext cx="3629025" cy="4353124"/>
            </a:xfrm>
            <a:custGeom>
              <a:avLst/>
              <a:gdLst/>
              <a:ahLst/>
              <a:cxnLst/>
              <a:rect l="l" t="t" r="r" b="b"/>
              <a:pathLst>
                <a:path w="3629025" h="4353124">
                  <a:moveTo>
                    <a:pt x="9525" y="0"/>
                  </a:moveTo>
                  <a:lnTo>
                    <a:pt x="3629025" y="0"/>
                  </a:lnTo>
                  <a:lnTo>
                    <a:pt x="3629025" y="4333875"/>
                  </a:lnTo>
                  <a:cubicBezTo>
                    <a:pt x="3628991" y="4333893"/>
                    <a:pt x="3591946" y="4352925"/>
                    <a:pt x="3571875" y="4352925"/>
                  </a:cubicBezTo>
                  <a:cubicBezTo>
                    <a:pt x="3560427" y="4352925"/>
                    <a:pt x="3552825" y="4340225"/>
                    <a:pt x="3543300" y="4333875"/>
                  </a:cubicBezTo>
                  <a:cubicBezTo>
                    <a:pt x="3482975" y="4330700"/>
                    <a:pt x="3422180" y="4332512"/>
                    <a:pt x="3362325" y="4324350"/>
                  </a:cubicBezTo>
                  <a:cubicBezTo>
                    <a:pt x="3350982" y="4322803"/>
                    <a:pt x="3343989" y="4310420"/>
                    <a:pt x="3333750" y="4305300"/>
                  </a:cubicBezTo>
                  <a:cubicBezTo>
                    <a:pt x="3324770" y="4300810"/>
                    <a:pt x="3312275" y="4302875"/>
                    <a:pt x="3305175" y="4295775"/>
                  </a:cubicBezTo>
                  <a:cubicBezTo>
                    <a:pt x="3298075" y="4288675"/>
                    <a:pt x="3298825" y="4276725"/>
                    <a:pt x="3295650" y="4267200"/>
                  </a:cubicBezTo>
                  <a:cubicBezTo>
                    <a:pt x="3279775" y="4264025"/>
                    <a:pt x="3262081" y="4265707"/>
                    <a:pt x="3248025" y="4257675"/>
                  </a:cubicBezTo>
                  <a:cubicBezTo>
                    <a:pt x="3238086" y="4251995"/>
                    <a:pt x="3237070" y="4237195"/>
                    <a:pt x="3228975" y="4229100"/>
                  </a:cubicBezTo>
                  <a:cubicBezTo>
                    <a:pt x="3217750" y="4217875"/>
                    <a:pt x="3203575" y="4210050"/>
                    <a:pt x="3190875" y="4200525"/>
                  </a:cubicBezTo>
                  <a:cubicBezTo>
                    <a:pt x="3190875" y="4200525"/>
                    <a:pt x="3152075" y="4211420"/>
                    <a:pt x="3133725" y="4219575"/>
                  </a:cubicBezTo>
                  <a:cubicBezTo>
                    <a:pt x="3123264" y="4224224"/>
                    <a:pt x="3114675" y="4232275"/>
                    <a:pt x="3105150" y="4238625"/>
                  </a:cubicBezTo>
                  <a:cubicBezTo>
                    <a:pt x="3037206" y="4215977"/>
                    <a:pt x="3119349" y="4248091"/>
                    <a:pt x="3048000" y="4200525"/>
                  </a:cubicBezTo>
                  <a:cubicBezTo>
                    <a:pt x="3039646" y="4194956"/>
                    <a:pt x="3028950" y="4194175"/>
                    <a:pt x="3019425" y="4191000"/>
                  </a:cubicBezTo>
                  <a:lnTo>
                    <a:pt x="2981325" y="4210050"/>
                  </a:lnTo>
                  <a:cubicBezTo>
                    <a:pt x="2964624" y="4218401"/>
                    <a:pt x="2899850" y="4257675"/>
                    <a:pt x="2867025" y="4257675"/>
                  </a:cubicBezTo>
                  <a:cubicBezTo>
                    <a:pt x="2850836" y="4257675"/>
                    <a:pt x="2835275" y="4251325"/>
                    <a:pt x="2819400" y="4248150"/>
                  </a:cubicBezTo>
                  <a:cubicBezTo>
                    <a:pt x="2806700" y="4251325"/>
                    <a:pt x="2794079" y="4254835"/>
                    <a:pt x="2781300" y="4257675"/>
                  </a:cubicBezTo>
                  <a:cubicBezTo>
                    <a:pt x="2765496" y="4261187"/>
                    <a:pt x="2749381" y="4263273"/>
                    <a:pt x="2733675" y="4267200"/>
                  </a:cubicBezTo>
                  <a:cubicBezTo>
                    <a:pt x="2723935" y="4269635"/>
                    <a:pt x="2714754" y="4273967"/>
                    <a:pt x="2705100" y="4276725"/>
                  </a:cubicBezTo>
                  <a:cubicBezTo>
                    <a:pt x="2673713" y="4285693"/>
                    <a:pt x="2652111" y="4289228"/>
                    <a:pt x="2619375" y="4295775"/>
                  </a:cubicBezTo>
                  <a:cubicBezTo>
                    <a:pt x="2609850" y="4289425"/>
                    <a:pt x="2598895" y="4284820"/>
                    <a:pt x="2590800" y="4276725"/>
                  </a:cubicBezTo>
                  <a:cubicBezTo>
                    <a:pt x="2568159" y="4254084"/>
                    <a:pt x="2562131" y="4219294"/>
                    <a:pt x="2552700" y="4191000"/>
                  </a:cubicBezTo>
                  <a:cubicBezTo>
                    <a:pt x="2514600" y="4194175"/>
                    <a:pt x="2476558" y="4202910"/>
                    <a:pt x="2438400" y="4200525"/>
                  </a:cubicBezTo>
                  <a:cubicBezTo>
                    <a:pt x="2425065" y="4199692"/>
                    <a:pt x="2383893" y="4170537"/>
                    <a:pt x="2371725" y="4162425"/>
                  </a:cubicBezTo>
                  <a:cubicBezTo>
                    <a:pt x="2362200" y="4159250"/>
                    <a:pt x="2353135" y="4153951"/>
                    <a:pt x="2343150" y="4152900"/>
                  </a:cubicBezTo>
                  <a:cubicBezTo>
                    <a:pt x="2292531" y="4147572"/>
                    <a:pt x="2240437" y="4154417"/>
                    <a:pt x="2190750" y="4143375"/>
                  </a:cubicBezTo>
                  <a:cubicBezTo>
                    <a:pt x="2179575" y="4140892"/>
                    <a:pt x="2178050" y="4124325"/>
                    <a:pt x="2171700" y="4114800"/>
                  </a:cubicBezTo>
                  <a:cubicBezTo>
                    <a:pt x="2162175" y="4108450"/>
                    <a:pt x="2154417" y="4097632"/>
                    <a:pt x="2143125" y="4095750"/>
                  </a:cubicBezTo>
                  <a:cubicBezTo>
                    <a:pt x="2115520" y="4091149"/>
                    <a:pt x="2106630" y="4117154"/>
                    <a:pt x="2095500" y="4133850"/>
                  </a:cubicBezTo>
                  <a:cubicBezTo>
                    <a:pt x="2082800" y="4140200"/>
                    <a:pt x="2071456" y="4150892"/>
                    <a:pt x="2057400" y="4152900"/>
                  </a:cubicBezTo>
                  <a:cubicBezTo>
                    <a:pt x="2029395" y="4156901"/>
                    <a:pt x="2021362" y="4132180"/>
                    <a:pt x="2009775" y="4114800"/>
                  </a:cubicBezTo>
                  <a:cubicBezTo>
                    <a:pt x="1889286" y="4109323"/>
                    <a:pt x="1841950" y="4065741"/>
                    <a:pt x="1771650" y="4124325"/>
                  </a:cubicBezTo>
                  <a:cubicBezTo>
                    <a:pt x="1761302" y="4132949"/>
                    <a:pt x="1752600" y="4143375"/>
                    <a:pt x="1743075" y="4152900"/>
                  </a:cubicBezTo>
                  <a:lnTo>
                    <a:pt x="1685925" y="4171950"/>
                  </a:lnTo>
                  <a:cubicBezTo>
                    <a:pt x="1666875" y="4178300"/>
                    <a:pt x="1681074" y="4214901"/>
                    <a:pt x="1666875" y="4229100"/>
                  </a:cubicBezTo>
                  <a:cubicBezTo>
                    <a:pt x="1659775" y="4236200"/>
                    <a:pt x="1647280" y="4215085"/>
                    <a:pt x="1638300" y="4219575"/>
                  </a:cubicBezTo>
                  <a:cubicBezTo>
                    <a:pt x="1629320" y="4224065"/>
                    <a:pt x="1631950" y="4238625"/>
                    <a:pt x="1628775" y="4248150"/>
                  </a:cubicBezTo>
                  <a:cubicBezTo>
                    <a:pt x="1619250" y="4251325"/>
                    <a:pt x="1609180" y="4253185"/>
                    <a:pt x="1600200" y="4257675"/>
                  </a:cubicBezTo>
                  <a:cubicBezTo>
                    <a:pt x="1580937" y="4267307"/>
                    <a:pt x="1566991" y="4286250"/>
                    <a:pt x="1543050" y="4286250"/>
                  </a:cubicBezTo>
                  <a:cubicBezTo>
                    <a:pt x="1514299" y="4286250"/>
                    <a:pt x="1485900" y="4279900"/>
                    <a:pt x="1457325" y="4276725"/>
                  </a:cubicBezTo>
                  <a:cubicBezTo>
                    <a:pt x="1333607" y="4301469"/>
                    <a:pt x="1487388" y="4267706"/>
                    <a:pt x="1362075" y="4305300"/>
                  </a:cubicBezTo>
                  <a:cubicBezTo>
                    <a:pt x="1287175" y="4327770"/>
                    <a:pt x="1339270" y="4298279"/>
                    <a:pt x="1285875" y="4333875"/>
                  </a:cubicBezTo>
                  <a:cubicBezTo>
                    <a:pt x="1267214" y="4340095"/>
                    <a:pt x="1226394" y="4355015"/>
                    <a:pt x="1209675" y="4352925"/>
                  </a:cubicBezTo>
                  <a:cubicBezTo>
                    <a:pt x="1198316" y="4351505"/>
                    <a:pt x="1190625" y="4340225"/>
                    <a:pt x="1181100" y="4333875"/>
                  </a:cubicBezTo>
                  <a:cubicBezTo>
                    <a:pt x="1171575" y="4330700"/>
                    <a:pt x="1160365" y="4330622"/>
                    <a:pt x="1152525" y="4324350"/>
                  </a:cubicBezTo>
                  <a:cubicBezTo>
                    <a:pt x="1127903" y="4304652"/>
                    <a:pt x="1142222" y="4283723"/>
                    <a:pt x="1104900" y="4276725"/>
                  </a:cubicBezTo>
                  <a:cubicBezTo>
                    <a:pt x="1064212" y="4269096"/>
                    <a:pt x="1022350" y="4270375"/>
                    <a:pt x="981075" y="4267200"/>
                  </a:cubicBezTo>
                  <a:cubicBezTo>
                    <a:pt x="968375" y="4273550"/>
                    <a:pt x="956026" y="4280657"/>
                    <a:pt x="942975" y="4286250"/>
                  </a:cubicBezTo>
                  <a:cubicBezTo>
                    <a:pt x="889245" y="4309277"/>
                    <a:pt x="940746" y="4281133"/>
                    <a:pt x="876300" y="4305300"/>
                  </a:cubicBezTo>
                  <a:cubicBezTo>
                    <a:pt x="863005" y="4310286"/>
                    <a:pt x="850900" y="4318000"/>
                    <a:pt x="838200" y="4324350"/>
                  </a:cubicBezTo>
                  <a:cubicBezTo>
                    <a:pt x="820239" y="4333330"/>
                    <a:pt x="792189" y="4360108"/>
                    <a:pt x="781050" y="4343400"/>
                  </a:cubicBezTo>
                  <a:lnTo>
                    <a:pt x="742950" y="4286250"/>
                  </a:lnTo>
                  <a:cubicBezTo>
                    <a:pt x="733425" y="4279900"/>
                    <a:pt x="725667" y="4269082"/>
                    <a:pt x="714375" y="4267200"/>
                  </a:cubicBezTo>
                  <a:cubicBezTo>
                    <a:pt x="704471" y="4265549"/>
                    <a:pt x="695723" y="4275198"/>
                    <a:pt x="685800" y="4276725"/>
                  </a:cubicBezTo>
                  <a:cubicBezTo>
                    <a:pt x="654263" y="4281577"/>
                    <a:pt x="622300" y="4283075"/>
                    <a:pt x="590550" y="4286250"/>
                  </a:cubicBezTo>
                  <a:cubicBezTo>
                    <a:pt x="581025" y="4279900"/>
                    <a:pt x="570769" y="4274529"/>
                    <a:pt x="561975" y="4267200"/>
                  </a:cubicBezTo>
                  <a:cubicBezTo>
                    <a:pt x="551627" y="4258576"/>
                    <a:pt x="544608" y="4246097"/>
                    <a:pt x="533400" y="4238625"/>
                  </a:cubicBezTo>
                  <a:cubicBezTo>
                    <a:pt x="525046" y="4233056"/>
                    <a:pt x="514350" y="4232275"/>
                    <a:pt x="504825" y="4229100"/>
                  </a:cubicBezTo>
                  <a:lnTo>
                    <a:pt x="476250" y="4238625"/>
                  </a:lnTo>
                  <a:cubicBezTo>
                    <a:pt x="457200" y="4244975"/>
                    <a:pt x="438334" y="4251905"/>
                    <a:pt x="419100" y="4257675"/>
                  </a:cubicBezTo>
                  <a:cubicBezTo>
                    <a:pt x="406561" y="4261437"/>
                    <a:pt x="394091" y="4267200"/>
                    <a:pt x="381000" y="4267200"/>
                  </a:cubicBezTo>
                  <a:cubicBezTo>
                    <a:pt x="370960" y="4267200"/>
                    <a:pt x="362329" y="4256024"/>
                    <a:pt x="352425" y="4257675"/>
                  </a:cubicBezTo>
                  <a:cubicBezTo>
                    <a:pt x="341133" y="4259557"/>
                    <a:pt x="333375" y="4270375"/>
                    <a:pt x="323850" y="4276725"/>
                  </a:cubicBezTo>
                  <a:cubicBezTo>
                    <a:pt x="297081" y="4279159"/>
                    <a:pt x="227149" y="4277451"/>
                    <a:pt x="190500" y="4295775"/>
                  </a:cubicBezTo>
                  <a:cubicBezTo>
                    <a:pt x="180261" y="4300895"/>
                    <a:pt x="171450" y="4308475"/>
                    <a:pt x="161925" y="4314825"/>
                  </a:cubicBezTo>
                  <a:cubicBezTo>
                    <a:pt x="143985" y="4316456"/>
                    <a:pt x="123889" y="4317213"/>
                    <a:pt x="103342" y="4319224"/>
                  </a:cubicBezTo>
                  <a:cubicBezTo>
                    <a:pt x="116939" y="4302379"/>
                    <a:pt x="123825" y="4280831"/>
                    <a:pt x="123825" y="4257675"/>
                  </a:cubicBezTo>
                  <a:cubicBezTo>
                    <a:pt x="123825" y="4194549"/>
                    <a:pt x="72651" y="4143375"/>
                    <a:pt x="9525" y="4143375"/>
                  </a:cubicBezTo>
                  <a:lnTo>
                    <a:pt x="0" y="4145298"/>
                  </a:lnTo>
                  <a:lnTo>
                    <a:pt x="0" y="4093827"/>
                  </a:lnTo>
                  <a:cubicBezTo>
                    <a:pt x="3055" y="4095615"/>
                    <a:pt x="6274" y="4095750"/>
                    <a:pt x="9525" y="4095750"/>
                  </a:cubicBezTo>
                  <a:cubicBezTo>
                    <a:pt x="72651" y="4095750"/>
                    <a:pt x="123825" y="4044576"/>
                    <a:pt x="123825" y="3981450"/>
                  </a:cubicBezTo>
                  <a:cubicBezTo>
                    <a:pt x="123825" y="3918324"/>
                    <a:pt x="72651" y="3867150"/>
                    <a:pt x="9525" y="3867150"/>
                  </a:cubicBezTo>
                  <a:lnTo>
                    <a:pt x="0" y="3869073"/>
                  </a:lnTo>
                  <a:lnTo>
                    <a:pt x="0" y="3808077"/>
                  </a:lnTo>
                  <a:cubicBezTo>
                    <a:pt x="3055" y="3809865"/>
                    <a:pt x="6274" y="3810000"/>
                    <a:pt x="9525" y="3810000"/>
                  </a:cubicBezTo>
                  <a:cubicBezTo>
                    <a:pt x="72651" y="3810000"/>
                    <a:pt x="123825" y="3758826"/>
                    <a:pt x="123825" y="3695700"/>
                  </a:cubicBezTo>
                  <a:cubicBezTo>
                    <a:pt x="123825" y="3632574"/>
                    <a:pt x="72651" y="3581400"/>
                    <a:pt x="9525" y="3581400"/>
                  </a:cubicBezTo>
                  <a:lnTo>
                    <a:pt x="0" y="3583323"/>
                  </a:lnTo>
                  <a:lnTo>
                    <a:pt x="0" y="3531852"/>
                  </a:lnTo>
                  <a:cubicBezTo>
                    <a:pt x="3055" y="3533640"/>
                    <a:pt x="6274" y="3533775"/>
                    <a:pt x="9525" y="3533775"/>
                  </a:cubicBezTo>
                  <a:cubicBezTo>
                    <a:pt x="72651" y="3533775"/>
                    <a:pt x="123825" y="3482601"/>
                    <a:pt x="123825" y="3419475"/>
                  </a:cubicBezTo>
                  <a:cubicBezTo>
                    <a:pt x="123825" y="3356349"/>
                    <a:pt x="72651" y="3305175"/>
                    <a:pt x="9525" y="3305175"/>
                  </a:cubicBezTo>
                  <a:lnTo>
                    <a:pt x="0" y="3307098"/>
                  </a:lnTo>
                  <a:lnTo>
                    <a:pt x="0" y="3274677"/>
                  </a:lnTo>
                  <a:cubicBezTo>
                    <a:pt x="3055" y="3276465"/>
                    <a:pt x="6274" y="3276600"/>
                    <a:pt x="9525" y="3276600"/>
                  </a:cubicBezTo>
                  <a:cubicBezTo>
                    <a:pt x="72651" y="3276600"/>
                    <a:pt x="123825" y="3225426"/>
                    <a:pt x="123825" y="3162300"/>
                  </a:cubicBezTo>
                  <a:cubicBezTo>
                    <a:pt x="123825" y="3099174"/>
                    <a:pt x="72651" y="3048000"/>
                    <a:pt x="9525" y="3048000"/>
                  </a:cubicBezTo>
                  <a:lnTo>
                    <a:pt x="0" y="3049923"/>
                  </a:lnTo>
                  <a:lnTo>
                    <a:pt x="0" y="2998452"/>
                  </a:lnTo>
                  <a:cubicBezTo>
                    <a:pt x="3055" y="3000240"/>
                    <a:pt x="6274" y="3000375"/>
                    <a:pt x="9525" y="3000375"/>
                  </a:cubicBezTo>
                  <a:cubicBezTo>
                    <a:pt x="72651" y="3000375"/>
                    <a:pt x="123825" y="2949201"/>
                    <a:pt x="123825" y="2886075"/>
                  </a:cubicBezTo>
                  <a:cubicBezTo>
                    <a:pt x="123825" y="2822949"/>
                    <a:pt x="72651" y="2771775"/>
                    <a:pt x="9525" y="2771775"/>
                  </a:cubicBezTo>
                  <a:lnTo>
                    <a:pt x="0" y="2773698"/>
                  </a:lnTo>
                  <a:lnTo>
                    <a:pt x="0" y="2712702"/>
                  </a:lnTo>
                  <a:cubicBezTo>
                    <a:pt x="3055" y="2714490"/>
                    <a:pt x="6274" y="2714625"/>
                    <a:pt x="9525" y="2714625"/>
                  </a:cubicBezTo>
                  <a:cubicBezTo>
                    <a:pt x="72651" y="2714625"/>
                    <a:pt x="123825" y="2663451"/>
                    <a:pt x="123825" y="2600325"/>
                  </a:cubicBezTo>
                  <a:cubicBezTo>
                    <a:pt x="123825" y="2537199"/>
                    <a:pt x="72651" y="2486025"/>
                    <a:pt x="9525" y="2486025"/>
                  </a:cubicBezTo>
                  <a:lnTo>
                    <a:pt x="0" y="2487948"/>
                  </a:lnTo>
                  <a:lnTo>
                    <a:pt x="0" y="2436477"/>
                  </a:lnTo>
                  <a:cubicBezTo>
                    <a:pt x="3055" y="2438265"/>
                    <a:pt x="6274" y="2438400"/>
                    <a:pt x="9525" y="2438400"/>
                  </a:cubicBezTo>
                  <a:cubicBezTo>
                    <a:pt x="72651" y="2438400"/>
                    <a:pt x="123825" y="2387226"/>
                    <a:pt x="123825" y="2324100"/>
                  </a:cubicBezTo>
                  <a:cubicBezTo>
                    <a:pt x="123825" y="2260974"/>
                    <a:pt x="72651" y="2209800"/>
                    <a:pt x="9525" y="2209800"/>
                  </a:cubicBezTo>
                  <a:lnTo>
                    <a:pt x="0" y="2211723"/>
                  </a:lnTo>
                  <a:lnTo>
                    <a:pt x="0" y="2160252"/>
                  </a:lnTo>
                  <a:cubicBezTo>
                    <a:pt x="3055" y="2162039"/>
                    <a:pt x="6274" y="2162175"/>
                    <a:pt x="9525" y="2162175"/>
                  </a:cubicBezTo>
                  <a:cubicBezTo>
                    <a:pt x="72651" y="2162175"/>
                    <a:pt x="123825" y="2111001"/>
                    <a:pt x="123825" y="2047875"/>
                  </a:cubicBezTo>
                  <a:cubicBezTo>
                    <a:pt x="123825" y="1984749"/>
                    <a:pt x="72651" y="1933575"/>
                    <a:pt x="9525" y="1933575"/>
                  </a:cubicBezTo>
                  <a:lnTo>
                    <a:pt x="0" y="1935498"/>
                  </a:lnTo>
                  <a:lnTo>
                    <a:pt x="0" y="1884027"/>
                  </a:lnTo>
                  <a:cubicBezTo>
                    <a:pt x="3055" y="1885814"/>
                    <a:pt x="6274" y="1885950"/>
                    <a:pt x="9525" y="1885950"/>
                  </a:cubicBezTo>
                  <a:cubicBezTo>
                    <a:pt x="72651" y="1885950"/>
                    <a:pt x="123825" y="1834776"/>
                    <a:pt x="123825" y="1771650"/>
                  </a:cubicBezTo>
                  <a:cubicBezTo>
                    <a:pt x="123825" y="1708524"/>
                    <a:pt x="72651" y="1657350"/>
                    <a:pt x="9525" y="1657350"/>
                  </a:cubicBezTo>
                  <a:lnTo>
                    <a:pt x="0" y="1659273"/>
                  </a:lnTo>
                  <a:lnTo>
                    <a:pt x="0" y="1598277"/>
                  </a:lnTo>
                  <a:cubicBezTo>
                    <a:pt x="3055" y="1600064"/>
                    <a:pt x="6274" y="1600200"/>
                    <a:pt x="9525" y="1600200"/>
                  </a:cubicBezTo>
                  <a:cubicBezTo>
                    <a:pt x="72651" y="1600200"/>
                    <a:pt x="123825" y="1549026"/>
                    <a:pt x="123825" y="1485900"/>
                  </a:cubicBezTo>
                  <a:cubicBezTo>
                    <a:pt x="123825" y="1422774"/>
                    <a:pt x="72651" y="1371600"/>
                    <a:pt x="9525" y="1371600"/>
                  </a:cubicBezTo>
                  <a:lnTo>
                    <a:pt x="0" y="1373523"/>
                  </a:lnTo>
                  <a:lnTo>
                    <a:pt x="0" y="1322052"/>
                  </a:lnTo>
                  <a:cubicBezTo>
                    <a:pt x="3055" y="1323839"/>
                    <a:pt x="6274" y="1323975"/>
                    <a:pt x="9525" y="1323975"/>
                  </a:cubicBezTo>
                  <a:cubicBezTo>
                    <a:pt x="72651" y="1323975"/>
                    <a:pt x="123825" y="1272801"/>
                    <a:pt x="123825" y="1209675"/>
                  </a:cubicBezTo>
                  <a:cubicBezTo>
                    <a:pt x="123825" y="1146549"/>
                    <a:pt x="72651" y="1095375"/>
                    <a:pt x="9525" y="1095375"/>
                  </a:cubicBezTo>
                  <a:lnTo>
                    <a:pt x="0" y="1097298"/>
                  </a:lnTo>
                  <a:lnTo>
                    <a:pt x="0" y="1064877"/>
                  </a:lnTo>
                  <a:cubicBezTo>
                    <a:pt x="3055" y="1066664"/>
                    <a:pt x="6274" y="1066800"/>
                    <a:pt x="9525" y="1066800"/>
                  </a:cubicBezTo>
                  <a:cubicBezTo>
                    <a:pt x="72651" y="1066800"/>
                    <a:pt x="123825" y="1015626"/>
                    <a:pt x="123825" y="952500"/>
                  </a:cubicBezTo>
                  <a:cubicBezTo>
                    <a:pt x="123825" y="889374"/>
                    <a:pt x="72651" y="838200"/>
                    <a:pt x="9525" y="838200"/>
                  </a:cubicBezTo>
                  <a:lnTo>
                    <a:pt x="0" y="840123"/>
                  </a:lnTo>
                  <a:lnTo>
                    <a:pt x="0" y="788652"/>
                  </a:lnTo>
                  <a:cubicBezTo>
                    <a:pt x="3055" y="790439"/>
                    <a:pt x="6274" y="790575"/>
                    <a:pt x="9525" y="790575"/>
                  </a:cubicBezTo>
                  <a:cubicBezTo>
                    <a:pt x="72651" y="790575"/>
                    <a:pt x="123825" y="739401"/>
                    <a:pt x="123825" y="676275"/>
                  </a:cubicBezTo>
                  <a:cubicBezTo>
                    <a:pt x="123825" y="613149"/>
                    <a:pt x="72651" y="561975"/>
                    <a:pt x="9525" y="561975"/>
                  </a:cubicBezTo>
                  <a:lnTo>
                    <a:pt x="0" y="563898"/>
                  </a:lnTo>
                  <a:lnTo>
                    <a:pt x="0" y="502902"/>
                  </a:lnTo>
                  <a:cubicBezTo>
                    <a:pt x="3055" y="504689"/>
                    <a:pt x="6274" y="504825"/>
                    <a:pt x="9525" y="504825"/>
                  </a:cubicBezTo>
                  <a:cubicBezTo>
                    <a:pt x="72651" y="504825"/>
                    <a:pt x="123825" y="453651"/>
                    <a:pt x="123825" y="390525"/>
                  </a:cubicBezTo>
                  <a:cubicBezTo>
                    <a:pt x="123825" y="327399"/>
                    <a:pt x="72651" y="276225"/>
                    <a:pt x="9525" y="276225"/>
                  </a:cubicBezTo>
                  <a:lnTo>
                    <a:pt x="0" y="278148"/>
                  </a:lnTo>
                  <a:lnTo>
                    <a:pt x="0" y="226677"/>
                  </a:lnTo>
                  <a:cubicBezTo>
                    <a:pt x="3055" y="228464"/>
                    <a:pt x="6274" y="228600"/>
                    <a:pt x="9525" y="228600"/>
                  </a:cubicBezTo>
                  <a:cubicBezTo>
                    <a:pt x="72651" y="228600"/>
                    <a:pt x="123825" y="177426"/>
                    <a:pt x="123825" y="114300"/>
                  </a:cubicBezTo>
                  <a:cubicBezTo>
                    <a:pt x="123825" y="51174"/>
                    <a:pt x="72651" y="0"/>
                    <a:pt x="9525" y="0"/>
                  </a:cubicBezTo>
                  <a:close/>
                  <a:moveTo>
                    <a:pt x="0" y="0"/>
                  </a:moveTo>
                  <a:lnTo>
                    <a:pt x="9525" y="0"/>
                  </a:lnTo>
                  <a:lnTo>
                    <a:pt x="0" y="1923"/>
                  </a:lnTo>
                  <a:close/>
                </a:path>
              </a:pathLst>
            </a:custGeom>
            <a:grpFill/>
            <a:ln w="12700">
              <a:solidFill>
                <a:schemeClr val="bg1">
                  <a:lumMod val="65000"/>
                </a:schemeClr>
              </a:solidFill>
            </a:ln>
            <a:effectLst>
              <a:outerShdw blurRad="76200" dist="38100" dir="5400000" sx="101000" sy="101000" algn="t"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181600" y="2061865"/>
              <a:ext cx="3276600" cy="324895"/>
            </a:xfrm>
            <a:prstGeom prst="rect">
              <a:avLst/>
            </a:prstGeom>
            <a:grpFill/>
          </p:spPr>
          <p:txBody>
            <a:bodyPr wrap="square" rtlCol="0">
              <a:spAutoFit/>
            </a:bodyPr>
            <a:lstStyle>
              <a:defPPr>
                <a:defRPr lang="en-US"/>
              </a:defPPr>
              <a:lvl1pPr algn="ctr">
                <a:defRPr sz="2000" b="1">
                  <a:latin typeface="+mn-lt"/>
                </a:defRPr>
              </a:lvl1pPr>
            </a:lstStyle>
            <a:p>
              <a:r>
                <a:rPr lang="en-US" dirty="0">
                  <a:solidFill>
                    <a:schemeClr val="bg1"/>
                  </a:solidFill>
                </a:rPr>
                <a:t>Best Practices</a:t>
              </a:r>
            </a:p>
          </p:txBody>
        </p:sp>
      </p:grpSp>
      <p:sp>
        <p:nvSpPr>
          <p:cNvPr id="14" name="TextBox 13"/>
          <p:cNvSpPr txBox="1"/>
          <p:nvPr/>
        </p:nvSpPr>
        <p:spPr>
          <a:xfrm>
            <a:off x="367556" y="945776"/>
            <a:ext cx="3124200" cy="400110"/>
          </a:xfrm>
          <a:prstGeom prst="rect">
            <a:avLst/>
          </a:prstGeom>
          <a:noFill/>
        </p:spPr>
        <p:txBody>
          <a:bodyPr wrap="square" rtlCol="0">
            <a:spAutoFit/>
          </a:bodyPr>
          <a:lstStyle/>
          <a:p>
            <a:pPr algn="ctr"/>
            <a:r>
              <a:rPr lang="en-US" sz="2000" b="1" dirty="0" smtClean="0">
                <a:solidFill>
                  <a:srgbClr val="E31837"/>
                </a:solidFill>
                <a:latin typeface="+mn-lt"/>
              </a:rPr>
              <a:t>Key Benefits</a:t>
            </a:r>
            <a:endParaRPr lang="en-US" sz="2000" b="1" dirty="0">
              <a:solidFill>
                <a:srgbClr val="E31837"/>
              </a:solidFill>
              <a:latin typeface="+mn-lt"/>
            </a:endParaRPr>
          </a:p>
        </p:txBody>
      </p:sp>
      <p:sp>
        <p:nvSpPr>
          <p:cNvPr id="15" name="TextBox 14"/>
          <p:cNvSpPr txBox="1"/>
          <p:nvPr/>
        </p:nvSpPr>
        <p:spPr>
          <a:xfrm>
            <a:off x="379265" y="1801906"/>
            <a:ext cx="1802416" cy="307777"/>
          </a:xfrm>
          <a:prstGeom prst="rect">
            <a:avLst/>
          </a:prstGeom>
          <a:noFill/>
        </p:spPr>
        <p:txBody>
          <a:bodyPr wrap="none" rtlCol="0">
            <a:spAutoFit/>
          </a:bodyPr>
          <a:lstStyle/>
          <a:p>
            <a:pPr marL="285750" lvl="0" indent="-285750">
              <a:buFont typeface="Wingdings" panose="05000000000000000000" pitchFamily="2" charset="2"/>
              <a:buChar char="q"/>
            </a:pPr>
            <a:r>
              <a:rPr lang="en-IN" sz="1400" dirty="0"/>
              <a:t>Backlog Grooming</a:t>
            </a:r>
          </a:p>
        </p:txBody>
      </p:sp>
      <p:sp>
        <p:nvSpPr>
          <p:cNvPr id="16" name="TextBox 15"/>
          <p:cNvSpPr txBox="1"/>
          <p:nvPr/>
        </p:nvSpPr>
        <p:spPr>
          <a:xfrm>
            <a:off x="379265" y="2259106"/>
            <a:ext cx="2715680" cy="307777"/>
          </a:xfrm>
          <a:prstGeom prst="rect">
            <a:avLst/>
          </a:prstGeom>
          <a:noFill/>
        </p:spPr>
        <p:txBody>
          <a:bodyPr wrap="none" rtlCol="0">
            <a:spAutoFit/>
          </a:bodyPr>
          <a:lstStyle/>
          <a:p>
            <a:pPr marL="285750" lvl="0" indent="-285750">
              <a:buFont typeface="Wingdings" panose="05000000000000000000" pitchFamily="2" charset="2"/>
              <a:buChar char="q"/>
            </a:pPr>
            <a:r>
              <a:rPr lang="en-IN" sz="1400" dirty="0"/>
              <a:t>Increase Customer </a:t>
            </a:r>
            <a:r>
              <a:rPr lang="en-IN" sz="1400" dirty="0" smtClean="0"/>
              <a:t>satisfaction</a:t>
            </a:r>
            <a:endParaRPr lang="en-IN" sz="1400" dirty="0"/>
          </a:p>
        </p:txBody>
      </p:sp>
      <p:sp>
        <p:nvSpPr>
          <p:cNvPr id="17" name="TextBox 16"/>
          <p:cNvSpPr txBox="1"/>
          <p:nvPr/>
        </p:nvSpPr>
        <p:spPr>
          <a:xfrm>
            <a:off x="379265" y="2716306"/>
            <a:ext cx="2952603" cy="307777"/>
          </a:xfrm>
          <a:prstGeom prst="rect">
            <a:avLst/>
          </a:prstGeom>
          <a:noFill/>
        </p:spPr>
        <p:txBody>
          <a:bodyPr wrap="none" rtlCol="0">
            <a:spAutoFit/>
          </a:bodyPr>
          <a:lstStyle/>
          <a:p>
            <a:pPr marL="285750" indent="-285750">
              <a:buFont typeface="Wingdings" panose="05000000000000000000" pitchFamily="2" charset="2"/>
              <a:buChar char="q"/>
            </a:pPr>
            <a:r>
              <a:rPr lang="en-US" altLang="en-US" sz="1400" dirty="0" smtClean="0">
                <a:latin typeface="+mn-lt"/>
              </a:rPr>
              <a:t>Automatic Traceability of Changes</a:t>
            </a:r>
            <a:endParaRPr lang="en-US" altLang="en-US" sz="1400" dirty="0">
              <a:latin typeface="+mn-lt"/>
            </a:endParaRPr>
          </a:p>
        </p:txBody>
      </p:sp>
      <p:sp>
        <p:nvSpPr>
          <p:cNvPr id="18" name="TextBox 17"/>
          <p:cNvSpPr txBox="1"/>
          <p:nvPr/>
        </p:nvSpPr>
        <p:spPr>
          <a:xfrm>
            <a:off x="5239870" y="1819835"/>
            <a:ext cx="3635189" cy="523220"/>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1400">
                <a:latin typeface="+mj-lt"/>
              </a:defRPr>
            </a:lvl1pPr>
          </a:lstStyle>
          <a:p>
            <a:r>
              <a:rPr lang="en-US" altLang="en-US" dirty="0">
                <a:solidFill>
                  <a:schemeClr val="bg1"/>
                </a:solidFill>
                <a:latin typeface="+mn-lt"/>
              </a:rPr>
              <a:t>Proliferate Lessons learnt &amp; Best Practices from previous releases and Sprints</a:t>
            </a:r>
          </a:p>
        </p:txBody>
      </p:sp>
      <p:sp>
        <p:nvSpPr>
          <p:cNvPr id="19" name="Rectangle 18"/>
          <p:cNvSpPr/>
          <p:nvPr/>
        </p:nvSpPr>
        <p:spPr>
          <a:xfrm>
            <a:off x="379265" y="3213411"/>
            <a:ext cx="4572000" cy="307777"/>
          </a:xfrm>
          <a:prstGeom prst="rect">
            <a:avLst/>
          </a:prstGeom>
        </p:spPr>
        <p:txBody>
          <a:bodyPr>
            <a:spAutoFit/>
          </a:bodyPr>
          <a:lstStyle/>
          <a:p>
            <a:pPr marL="285750" indent="-285750">
              <a:buFont typeface="Wingdings" panose="05000000000000000000" pitchFamily="2" charset="2"/>
              <a:buChar char="q"/>
            </a:pPr>
            <a:r>
              <a:rPr lang="en-US" altLang="en-US" sz="1400" dirty="0">
                <a:latin typeface="+mn-lt"/>
              </a:rPr>
              <a:t>Reduce time and </a:t>
            </a:r>
            <a:r>
              <a:rPr lang="en-US" altLang="en-US" sz="1400" dirty="0" smtClean="0">
                <a:latin typeface="+mn-lt"/>
              </a:rPr>
              <a:t>cost</a:t>
            </a:r>
            <a:endParaRPr lang="en-US" altLang="en-US" sz="1400" dirty="0">
              <a:latin typeface="+mn-lt"/>
            </a:endParaRPr>
          </a:p>
        </p:txBody>
      </p:sp>
      <p:sp>
        <p:nvSpPr>
          <p:cNvPr id="20" name="Rectangle 19"/>
          <p:cNvSpPr/>
          <p:nvPr/>
        </p:nvSpPr>
        <p:spPr>
          <a:xfrm>
            <a:off x="379265" y="3670309"/>
            <a:ext cx="4572000" cy="307777"/>
          </a:xfrm>
          <a:prstGeom prst="rect">
            <a:avLst/>
          </a:prstGeom>
        </p:spPr>
        <p:txBody>
          <a:bodyPr>
            <a:spAutoFit/>
          </a:bodyPr>
          <a:lstStyle/>
          <a:p>
            <a:pPr marL="285750" indent="-285750">
              <a:buFont typeface="Wingdings" panose="05000000000000000000" pitchFamily="2" charset="2"/>
              <a:buChar char="q"/>
            </a:pPr>
            <a:r>
              <a:rPr lang="en-US" altLang="en-US" sz="1400" dirty="0">
                <a:latin typeface="+mn-lt"/>
              </a:rPr>
              <a:t>Increase developer productivity </a:t>
            </a:r>
            <a:r>
              <a:rPr lang="en-US" altLang="en-US" sz="1400" dirty="0" smtClean="0">
                <a:latin typeface="+mn-lt"/>
              </a:rPr>
              <a:t>&amp; software </a:t>
            </a:r>
            <a:r>
              <a:rPr lang="en-US" altLang="en-US" sz="1400" dirty="0">
                <a:latin typeface="+mn-lt"/>
              </a:rPr>
              <a:t>quality</a:t>
            </a:r>
            <a:endParaRPr lang="es-MX" sz="1400" dirty="0">
              <a:latin typeface="+mn-lt"/>
            </a:endParaRPr>
          </a:p>
        </p:txBody>
      </p:sp>
      <p:sp>
        <p:nvSpPr>
          <p:cNvPr id="21" name="Rectangle 20"/>
          <p:cNvSpPr/>
          <p:nvPr/>
        </p:nvSpPr>
        <p:spPr>
          <a:xfrm>
            <a:off x="365818" y="4172882"/>
            <a:ext cx="3330399" cy="307777"/>
          </a:xfrm>
          <a:prstGeom prst="rect">
            <a:avLst/>
          </a:prstGeom>
        </p:spPr>
        <p:txBody>
          <a:bodyPr wrap="none">
            <a:spAutoFit/>
          </a:bodyPr>
          <a:lstStyle/>
          <a:p>
            <a:pPr marL="285750" indent="-285750">
              <a:buFont typeface="Wingdings" panose="05000000000000000000" pitchFamily="2" charset="2"/>
              <a:buChar char="q"/>
            </a:pPr>
            <a:r>
              <a:rPr lang="en-US" altLang="en-US" sz="1400" dirty="0">
                <a:latin typeface="+mn-lt"/>
              </a:rPr>
              <a:t>Transparent Governance and audit trail</a:t>
            </a:r>
          </a:p>
        </p:txBody>
      </p:sp>
      <p:sp>
        <p:nvSpPr>
          <p:cNvPr id="22" name="Rectangle 21"/>
          <p:cNvSpPr/>
          <p:nvPr/>
        </p:nvSpPr>
        <p:spPr>
          <a:xfrm>
            <a:off x="385251" y="4656540"/>
            <a:ext cx="4114798" cy="307777"/>
          </a:xfrm>
          <a:prstGeom prst="rect">
            <a:avLst/>
          </a:prstGeom>
        </p:spPr>
        <p:txBody>
          <a:bodyPr wrap="square">
            <a:spAutoFit/>
          </a:bodyPr>
          <a:lstStyle/>
          <a:p>
            <a:pPr marL="285750" indent="-285750">
              <a:buFont typeface="Wingdings" panose="05000000000000000000" pitchFamily="2" charset="2"/>
              <a:buChar char="q"/>
            </a:pPr>
            <a:r>
              <a:rPr lang="en-US" altLang="en-US" sz="1400" dirty="0" smtClean="0">
                <a:latin typeface="+mn-lt"/>
              </a:rPr>
              <a:t>Centralized reporting </a:t>
            </a:r>
            <a:r>
              <a:rPr lang="en-US" altLang="en-US" sz="1400" dirty="0"/>
              <a:t>&amp;</a:t>
            </a:r>
            <a:r>
              <a:rPr lang="en-US" altLang="en-US" sz="1400" dirty="0" smtClean="0">
                <a:latin typeface="+mn-lt"/>
              </a:rPr>
              <a:t> Tracking </a:t>
            </a:r>
            <a:endParaRPr lang="en-US" altLang="en-US" sz="1400" dirty="0">
              <a:latin typeface="+mn-lt"/>
            </a:endParaRPr>
          </a:p>
        </p:txBody>
      </p:sp>
      <p:sp>
        <p:nvSpPr>
          <p:cNvPr id="23" name="TextBox 22"/>
          <p:cNvSpPr txBox="1"/>
          <p:nvPr/>
        </p:nvSpPr>
        <p:spPr>
          <a:xfrm>
            <a:off x="5217460" y="2523562"/>
            <a:ext cx="3765175" cy="954107"/>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1400">
                <a:latin typeface="+mj-lt"/>
              </a:defRPr>
            </a:lvl1pPr>
          </a:lstStyle>
          <a:p>
            <a:r>
              <a:rPr lang="en-US" altLang="en-US" dirty="0">
                <a:solidFill>
                  <a:schemeClr val="bg1"/>
                </a:solidFill>
                <a:latin typeface="+mn-lt"/>
              </a:rPr>
              <a:t>Static Testing &amp; Risk Based Testing Approaches to eliminate ambiguities, missing requirements and Prioritization based on the risk assessed</a:t>
            </a:r>
          </a:p>
        </p:txBody>
      </p:sp>
      <p:sp>
        <p:nvSpPr>
          <p:cNvPr id="24" name="TextBox 23"/>
          <p:cNvSpPr txBox="1"/>
          <p:nvPr/>
        </p:nvSpPr>
        <p:spPr>
          <a:xfrm>
            <a:off x="5190564" y="3545541"/>
            <a:ext cx="3635189" cy="523220"/>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1400">
                <a:latin typeface="+mj-lt"/>
              </a:defRPr>
            </a:lvl1pPr>
          </a:lstStyle>
          <a:p>
            <a:r>
              <a:rPr lang="en-US" altLang="en-US" dirty="0">
                <a:solidFill>
                  <a:schemeClr val="bg1"/>
                </a:solidFill>
                <a:latin typeface="+mn-lt"/>
              </a:rPr>
              <a:t>Defined Acceptance Criteria and Definition of Done</a:t>
            </a:r>
          </a:p>
        </p:txBody>
      </p:sp>
      <p:sp>
        <p:nvSpPr>
          <p:cNvPr id="25" name="Rectangle 24"/>
          <p:cNvSpPr/>
          <p:nvPr/>
        </p:nvSpPr>
        <p:spPr>
          <a:xfrm>
            <a:off x="399400" y="5136486"/>
            <a:ext cx="4114798" cy="523220"/>
          </a:xfrm>
          <a:prstGeom prst="rect">
            <a:avLst/>
          </a:prstGeom>
        </p:spPr>
        <p:txBody>
          <a:bodyPr wrap="square">
            <a:spAutoFit/>
          </a:bodyPr>
          <a:lstStyle/>
          <a:p>
            <a:pPr marL="285750" indent="-285750">
              <a:buFont typeface="Wingdings" panose="05000000000000000000" pitchFamily="2" charset="2"/>
              <a:buChar char="q"/>
            </a:pPr>
            <a:r>
              <a:rPr lang="en-US" altLang="en-US" sz="1400" dirty="0">
                <a:latin typeface="+mn-lt"/>
              </a:rPr>
              <a:t>Measure Performance : Dashboard Reporting using Burn down charts &amp; Velocity </a:t>
            </a:r>
          </a:p>
        </p:txBody>
      </p:sp>
      <p:sp>
        <p:nvSpPr>
          <p:cNvPr id="26" name="TextBox 25"/>
          <p:cNvSpPr txBox="1"/>
          <p:nvPr/>
        </p:nvSpPr>
        <p:spPr>
          <a:xfrm>
            <a:off x="5206485" y="4134671"/>
            <a:ext cx="3635189" cy="307777"/>
          </a:xfrm>
          <a:prstGeom prst="rect">
            <a:avLst/>
          </a:prstGeom>
          <a:noFill/>
        </p:spPr>
        <p:txBody>
          <a:bodyPr wrap="square" rtlCol="0">
            <a:spAutoFit/>
          </a:bodyPr>
          <a:lstStyle>
            <a:defPPr>
              <a:defRPr lang="en-US"/>
            </a:defPPr>
            <a:lvl1pPr marL="285750" indent="-285750">
              <a:buFont typeface="Wingdings" panose="05000000000000000000" pitchFamily="2" charset="2"/>
              <a:buChar char="q"/>
              <a:defRPr sz="1400">
                <a:latin typeface="+mj-lt"/>
              </a:defRPr>
            </a:lvl1pPr>
          </a:lstStyle>
          <a:p>
            <a:r>
              <a:rPr lang="en-US" altLang="en-US" dirty="0" smtClean="0">
                <a:solidFill>
                  <a:schemeClr val="bg1"/>
                </a:solidFill>
                <a:latin typeface="+mn-lt"/>
              </a:rPr>
              <a:t>Estimation technique</a:t>
            </a:r>
            <a:endParaRPr lang="en-US" altLang="en-US" dirty="0">
              <a:solidFill>
                <a:schemeClr val="bg1"/>
              </a:solidFill>
              <a:latin typeface="+mn-lt"/>
            </a:endParaRPr>
          </a:p>
        </p:txBody>
      </p:sp>
    </p:spTree>
    <p:extLst>
      <p:ext uri="{BB962C8B-B14F-4D97-AF65-F5344CB8AC3E}">
        <p14:creationId xmlns:p14="http://schemas.microsoft.com/office/powerpoint/2010/main" val="296479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 y="13652"/>
            <a:ext cx="4695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MX"/>
            </a:defPPr>
            <a:lvl1pPr>
              <a:spcBef>
                <a:spcPct val="0"/>
              </a:spcBef>
              <a:defRPr sz="2400">
                <a:solidFill>
                  <a:srgbClr val="E31837"/>
                </a:solidFill>
              </a:defRPr>
            </a:lvl1pPr>
            <a:lvl2pPr marL="742950" indent="-285750">
              <a:spcBef>
                <a:spcPct val="50000"/>
              </a:spcBef>
              <a:buSzPct val="120000"/>
              <a:buChar char="•"/>
              <a:defRPr sz="1400">
                <a:latin typeface="Arial" charset="0"/>
              </a:defRPr>
            </a:lvl2pPr>
            <a:lvl3pPr marL="1143000" indent="-228600">
              <a:spcBef>
                <a:spcPct val="50000"/>
              </a:spcBef>
              <a:buSzPct val="100000"/>
              <a:buFont typeface="Courier New" charset="0"/>
              <a:buChar char="o"/>
              <a:defRPr sz="1200">
                <a:latin typeface="Arial" charset="0"/>
              </a:defRPr>
            </a:lvl3pPr>
            <a:lvl4pPr marL="1600200" indent="-228600">
              <a:spcBef>
                <a:spcPct val="50000"/>
              </a:spcBef>
              <a:buChar char="–"/>
              <a:defRPr sz="1100">
                <a:latin typeface="Arial" charset="0"/>
              </a:defRPr>
            </a:lvl4pPr>
            <a:lvl5pPr marL="2057400" indent="-228600" algn="just">
              <a:spcBef>
                <a:spcPct val="7000"/>
              </a:spcBef>
              <a:spcAft>
                <a:spcPct val="20000"/>
              </a:spcAft>
              <a:buChar char="»"/>
              <a:defRPr sz="1300">
                <a:latin typeface="AGaramond" charset="0"/>
              </a:defRPr>
            </a:lvl5pPr>
            <a:lvl6pPr marL="2514600" indent="-228600" algn="just" eaLnBrk="0" fontAlgn="base" hangingPunct="0">
              <a:spcBef>
                <a:spcPct val="7000"/>
              </a:spcBef>
              <a:spcAft>
                <a:spcPct val="20000"/>
              </a:spcAft>
              <a:buChar char="»"/>
              <a:defRPr sz="1300">
                <a:latin typeface="AGaramond" charset="0"/>
              </a:defRPr>
            </a:lvl6pPr>
            <a:lvl7pPr marL="2971800" indent="-228600" algn="just" eaLnBrk="0" fontAlgn="base" hangingPunct="0">
              <a:spcBef>
                <a:spcPct val="7000"/>
              </a:spcBef>
              <a:spcAft>
                <a:spcPct val="20000"/>
              </a:spcAft>
              <a:buChar char="»"/>
              <a:defRPr sz="1300">
                <a:latin typeface="AGaramond" charset="0"/>
              </a:defRPr>
            </a:lvl7pPr>
            <a:lvl8pPr marL="3429000" indent="-228600" algn="just" eaLnBrk="0" fontAlgn="base" hangingPunct="0">
              <a:spcBef>
                <a:spcPct val="7000"/>
              </a:spcBef>
              <a:spcAft>
                <a:spcPct val="20000"/>
              </a:spcAft>
              <a:buChar char="»"/>
              <a:defRPr sz="1300">
                <a:latin typeface="AGaramond" charset="0"/>
              </a:defRPr>
            </a:lvl8pPr>
            <a:lvl9pPr marL="3886200" indent="-228600" algn="just" eaLnBrk="0" fontAlgn="base" hangingPunct="0">
              <a:spcBef>
                <a:spcPct val="7000"/>
              </a:spcBef>
              <a:spcAft>
                <a:spcPct val="20000"/>
              </a:spcAft>
              <a:buChar char="»"/>
              <a:defRPr sz="1300">
                <a:latin typeface="AGaramond" charset="0"/>
              </a:defRPr>
            </a:lvl9pPr>
          </a:lstStyle>
          <a:p>
            <a:r>
              <a:rPr lang="en-US" dirty="0" smtClean="0">
                <a:cs typeface="Arial" charset="0"/>
              </a:rPr>
              <a:t>Continuous Planning: Demo Context</a:t>
            </a:r>
            <a:endParaRPr lang="en-US" dirty="0">
              <a:cs typeface="Arial" charset="0"/>
            </a:endParaRPr>
          </a:p>
        </p:txBody>
      </p:sp>
      <p:pic>
        <p:nvPicPr>
          <p:cNvPr id="2058" name="Picture 10" descr="Resultado de imagen para Atlassian Conflu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7269" y="15499096"/>
            <a:ext cx="174605" cy="457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555175" y="2795848"/>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endParaRPr lang="en-US" sz="1400" dirty="0">
              <a:solidFill>
                <a:prstClr val="black"/>
              </a:solidFill>
            </a:endParaRPr>
          </a:p>
          <a:p>
            <a:pPr algn="ctr" fontAlgn="base">
              <a:buClr>
                <a:srgbClr val="6D6E71"/>
              </a:buClr>
            </a:pPr>
            <a:r>
              <a:rPr lang="en-US" sz="1400" dirty="0" smtClean="0">
                <a:solidFill>
                  <a:prstClr val="black"/>
                </a:solidFill>
              </a:rPr>
              <a:t>Product </a:t>
            </a:r>
            <a:r>
              <a:rPr lang="en-US" sz="1400" dirty="0">
                <a:solidFill>
                  <a:prstClr val="black"/>
                </a:solidFill>
              </a:rPr>
              <a:t>Owner</a:t>
            </a:r>
          </a:p>
          <a:p>
            <a:pPr algn="ctr" fontAlgn="base">
              <a:buClr>
                <a:srgbClr val="6D6E71"/>
              </a:buClr>
            </a:pPr>
            <a:r>
              <a:rPr lang="en-US" sz="1400" dirty="0">
                <a:solidFill>
                  <a:prstClr val="black"/>
                </a:solidFill>
              </a:rPr>
              <a:t>Creates &amp; Prioritize  </a:t>
            </a:r>
          </a:p>
          <a:p>
            <a:pPr algn="ctr" fontAlgn="base">
              <a:buClr>
                <a:srgbClr val="6D6E71"/>
              </a:buClr>
            </a:pPr>
            <a:r>
              <a:rPr lang="en-US" sz="1400" dirty="0">
                <a:solidFill>
                  <a:prstClr val="black"/>
                </a:solidFill>
              </a:rPr>
              <a:t> Product </a:t>
            </a:r>
            <a:r>
              <a:rPr lang="en-US" sz="1400" dirty="0" smtClean="0">
                <a:solidFill>
                  <a:prstClr val="black"/>
                </a:solidFill>
              </a:rPr>
              <a:t>Backlog (Epics, User Stories)</a:t>
            </a:r>
            <a:endParaRPr lang="en-US" sz="1400" dirty="0">
              <a:solidFill>
                <a:prstClr val="black"/>
              </a:solidFill>
            </a:endParaRPr>
          </a:p>
          <a:p>
            <a:pPr algn="ctr" fontAlgn="base">
              <a:buClr>
                <a:srgbClr val="6D6E71"/>
              </a:buClr>
            </a:pPr>
            <a:endParaRPr lang="en-US" sz="1400" dirty="0">
              <a:solidFill>
                <a:prstClr val="black"/>
              </a:solidFill>
            </a:endParaRPr>
          </a:p>
        </p:txBody>
      </p:sp>
      <p:sp>
        <p:nvSpPr>
          <p:cNvPr id="7" name="TextBox 6"/>
          <p:cNvSpPr txBox="1"/>
          <p:nvPr/>
        </p:nvSpPr>
        <p:spPr>
          <a:xfrm>
            <a:off x="3390061" y="3129612"/>
            <a:ext cx="65" cy="184666"/>
          </a:xfrm>
          <a:prstGeom prst="rect">
            <a:avLst/>
          </a:prstGeom>
          <a:noFill/>
          <a:ln w="9525">
            <a:solidFill>
              <a:schemeClr val="bg1">
                <a:lumMod val="95000"/>
              </a:schemeClr>
            </a:solidFill>
            <a:miter lim="800000"/>
            <a:headEnd/>
            <a:tailEnd/>
          </a:ln>
        </p:spPr>
        <p:txBody>
          <a:bodyPr vert="horz" wrap="none" lIns="0" tIns="0" rIns="0" bIns="0" numCol="1" rtlCol="0" anchor="t" anchorCtr="0" compatLnSpc="1">
            <a:prstTxWarp prst="textNoShape">
              <a:avLst/>
            </a:prstTxWarp>
            <a:spAutoFit/>
          </a:bodyPr>
          <a:lstStyle>
            <a:defPPr>
              <a:defRPr lang="en-US"/>
            </a:defPPr>
            <a:lvl1pPr algn="ctr" fontAlgn="base">
              <a:buClr>
                <a:schemeClr val="tx2"/>
              </a:buClr>
              <a:defRPr sz="1200">
                <a:latin typeface="+mj-lt"/>
              </a:defRPr>
            </a:lvl1pPr>
          </a:lstStyle>
          <a:p>
            <a:pPr>
              <a:buClr>
                <a:srgbClr val="6D6E71"/>
              </a:buClr>
            </a:pPr>
            <a:endParaRPr lang="en-US" dirty="0">
              <a:solidFill>
                <a:prstClr val="black"/>
              </a:solidFill>
              <a:cs typeface="Arial" charset="0"/>
            </a:endParaRPr>
          </a:p>
        </p:txBody>
      </p:sp>
      <p:sp>
        <p:nvSpPr>
          <p:cNvPr id="8" name="Rectangle 7"/>
          <p:cNvSpPr/>
          <p:nvPr/>
        </p:nvSpPr>
        <p:spPr>
          <a:xfrm>
            <a:off x="221180" y="2795848"/>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n-US" sz="1400" dirty="0" smtClean="0">
                <a:solidFill>
                  <a:prstClr val="black"/>
                </a:solidFill>
              </a:rPr>
              <a:t>Business Requirements</a:t>
            </a:r>
            <a:endParaRPr lang="en-US" sz="1400" dirty="0">
              <a:solidFill>
                <a:prstClr val="black"/>
              </a:solidFill>
            </a:endParaRPr>
          </a:p>
        </p:txBody>
      </p:sp>
      <p:sp>
        <p:nvSpPr>
          <p:cNvPr id="10" name="Rectangle 9"/>
          <p:cNvSpPr/>
          <p:nvPr/>
        </p:nvSpPr>
        <p:spPr>
          <a:xfrm>
            <a:off x="4914110" y="2795848"/>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n-US" sz="1400" dirty="0">
                <a:solidFill>
                  <a:prstClr val="black"/>
                </a:solidFill>
              </a:rPr>
              <a:t>Sprint Planning &amp; </a:t>
            </a:r>
            <a:r>
              <a:rPr lang="en-US" sz="1400" dirty="0" smtClean="0">
                <a:solidFill>
                  <a:prstClr val="black"/>
                </a:solidFill>
              </a:rPr>
              <a:t>Estimate User stories</a:t>
            </a:r>
            <a:endParaRPr lang="en-US" sz="1400" dirty="0">
              <a:solidFill>
                <a:prstClr val="black"/>
              </a:solidFill>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5741" y="2366034"/>
            <a:ext cx="728639" cy="364319"/>
          </a:xfrm>
          <a:prstGeom prst="rect">
            <a:avLst/>
          </a:prstGeom>
          <a:noFill/>
          <a:ln>
            <a:noFill/>
          </a:ln>
          <a:effectLst>
            <a:outerShdw algn="ctr" rotWithShape="0">
              <a:srgbClr val="000000"/>
            </a:outerShdw>
          </a:effectLst>
        </p:spPr>
      </p:pic>
      <p:sp>
        <p:nvSpPr>
          <p:cNvPr id="12" name="Rectangle 11"/>
          <p:cNvSpPr/>
          <p:nvPr/>
        </p:nvSpPr>
        <p:spPr>
          <a:xfrm>
            <a:off x="7167077" y="2795848"/>
            <a:ext cx="1693168" cy="852197"/>
          </a:xfrm>
          <a:prstGeom prst="rect">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solidFill>
                  <a:prstClr val="black"/>
                </a:solidFill>
              </a:rPr>
              <a:t>Team creates </a:t>
            </a:r>
            <a:r>
              <a:rPr lang="en-US" sz="1400" dirty="0" smtClean="0">
                <a:solidFill>
                  <a:prstClr val="black"/>
                </a:solidFill>
              </a:rPr>
              <a:t>Tasks</a:t>
            </a:r>
            <a:endParaRPr lang="en-US" sz="1400" dirty="0">
              <a:solidFill>
                <a:prstClr val="black"/>
              </a:solidFill>
            </a:endParaRPr>
          </a:p>
          <a:p>
            <a:pPr algn="ctr"/>
            <a:r>
              <a:rPr lang="en-US" sz="1400" dirty="0">
                <a:solidFill>
                  <a:prstClr val="black"/>
                </a:solidFill>
              </a:rPr>
              <a:t>&amp; Take a </a:t>
            </a:r>
            <a:r>
              <a:rPr lang="en-US" sz="1400" dirty="0" smtClean="0">
                <a:solidFill>
                  <a:prstClr val="black"/>
                </a:solidFill>
              </a:rPr>
              <a:t>Task</a:t>
            </a:r>
            <a:endParaRPr lang="en-US" sz="1400" dirty="0">
              <a:solidFill>
                <a:prstClr val="black"/>
              </a:solidFill>
            </a:endParaRPr>
          </a:p>
        </p:txBody>
      </p:sp>
      <p:sp>
        <p:nvSpPr>
          <p:cNvPr id="13" name="Right Arrow 12"/>
          <p:cNvSpPr/>
          <p:nvPr/>
        </p:nvSpPr>
        <p:spPr>
          <a:xfrm>
            <a:off x="2086345" y="3114370"/>
            <a:ext cx="322730" cy="215153"/>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900" dirty="0">
                <a:solidFill>
                  <a:prstClr val="black"/>
                </a:solidFill>
              </a:rPr>
              <a:t>1</a:t>
            </a:r>
          </a:p>
        </p:txBody>
      </p:sp>
      <p:sp>
        <p:nvSpPr>
          <p:cNvPr id="14" name="Right Arrow 13"/>
          <p:cNvSpPr/>
          <p:nvPr/>
        </p:nvSpPr>
        <p:spPr>
          <a:xfrm>
            <a:off x="6716615" y="3114370"/>
            <a:ext cx="322730" cy="215153"/>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900" dirty="0">
                <a:solidFill>
                  <a:prstClr val="black"/>
                </a:solidFill>
              </a:rPr>
              <a:t>3</a:t>
            </a:r>
          </a:p>
        </p:txBody>
      </p:sp>
      <p:sp>
        <p:nvSpPr>
          <p:cNvPr id="15" name="Right Arrow 14"/>
          <p:cNvSpPr/>
          <p:nvPr/>
        </p:nvSpPr>
        <p:spPr>
          <a:xfrm>
            <a:off x="4425580" y="3114370"/>
            <a:ext cx="322730" cy="215153"/>
          </a:xfrm>
          <a:prstGeom prst="rightArrow">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r>
              <a:rPr lang="es-MX" sz="900" dirty="0">
                <a:solidFill>
                  <a:prstClr val="black"/>
                </a:solidFill>
              </a:rPr>
              <a:t>2</a:t>
            </a:r>
          </a:p>
        </p:txBody>
      </p:sp>
      <p:sp>
        <p:nvSpPr>
          <p:cNvPr id="16" name="Bent Arrow 15"/>
          <p:cNvSpPr/>
          <p:nvPr/>
        </p:nvSpPr>
        <p:spPr>
          <a:xfrm rot="10800000">
            <a:off x="7478616" y="3907078"/>
            <a:ext cx="1116106" cy="733484"/>
          </a:xfrm>
          <a:prstGeom prst="bentArrow">
            <a:avLst>
              <a:gd name="adj1" fmla="val 15352"/>
              <a:gd name="adj2" fmla="val 20485"/>
              <a:gd name="adj3" fmla="val 20605"/>
              <a:gd name="adj4" fmla="val 15028"/>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endParaRPr lang="es-MX" sz="1400">
              <a:solidFill>
                <a:prstClr val="black"/>
              </a:solidFill>
            </a:endParaRPr>
          </a:p>
        </p:txBody>
      </p:sp>
      <p:sp>
        <p:nvSpPr>
          <p:cNvPr id="17" name="Bent Arrow 16"/>
          <p:cNvSpPr/>
          <p:nvPr/>
        </p:nvSpPr>
        <p:spPr>
          <a:xfrm rot="16200000">
            <a:off x="2762697" y="3607073"/>
            <a:ext cx="646431" cy="1223683"/>
          </a:xfrm>
          <a:prstGeom prst="bentArrow">
            <a:avLst>
              <a:gd name="adj1" fmla="val 15517"/>
              <a:gd name="adj2" fmla="val 20485"/>
              <a:gd name="adj3" fmla="val 20605"/>
              <a:gd name="adj4" fmla="val 15028"/>
            </a:avLst>
          </a:prstGeom>
          <a:solidFill>
            <a:schemeClr val="bg1"/>
          </a:solidFill>
          <a:ln>
            <a:solidFill>
              <a:schemeClr val="tx1">
                <a:lumMod val="65000"/>
                <a:lumOff val="35000"/>
              </a:schemeClr>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fontAlgn="base">
              <a:buClr>
                <a:srgbClr val="6D6E71"/>
              </a:buClr>
            </a:pPr>
            <a:endParaRPr lang="es-MX" sz="1400">
              <a:solidFill>
                <a:prstClr val="black"/>
              </a:solidFill>
            </a:endParaRP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9341" y="2379315"/>
            <a:ext cx="728639" cy="364319"/>
          </a:xfrm>
          <a:prstGeom prst="rect">
            <a:avLst/>
          </a:prstGeom>
          <a:noFill/>
          <a:ln>
            <a:noFill/>
          </a:ln>
          <a:effectLst>
            <a:outerShdw algn="ctr" rotWithShape="0">
              <a:srgbClr val="000000"/>
            </a:outerShdw>
          </a:effectLst>
        </p:spPr>
      </p:pic>
      <p:pic>
        <p:nvPicPr>
          <p:cNvPr id="20" name="Picture 2" descr="Resultado de imagen para agile icon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939" y="3683650"/>
            <a:ext cx="1180339" cy="11803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9175" y="5352371"/>
            <a:ext cx="4572000" cy="523220"/>
          </a:xfrm>
          <a:prstGeom prst="rect">
            <a:avLst/>
          </a:prstGeom>
        </p:spPr>
        <p:txBody>
          <a:bodyPr>
            <a:spAutoFit/>
          </a:bodyPr>
          <a:lstStyle/>
          <a:p>
            <a:pPr marL="349724" indent="-349724">
              <a:buFont typeface="Arial" panose="020B0604020202020204" pitchFamily="34" charset="0"/>
              <a:buChar char="•"/>
            </a:pPr>
            <a:r>
              <a:rPr lang="en-US" sz="1400" dirty="0">
                <a:solidFill>
                  <a:prstClr val="black">
                    <a:lumMod val="95000"/>
                    <a:lumOff val="5000"/>
                  </a:prstClr>
                </a:solidFill>
                <a:cs typeface="Arial" charset="0"/>
              </a:rPr>
              <a:t>Communication thru JIRA </a:t>
            </a:r>
            <a:r>
              <a:rPr lang="en-US" sz="1400" dirty="0" smtClean="0">
                <a:solidFill>
                  <a:prstClr val="black">
                    <a:lumMod val="95000"/>
                    <a:lumOff val="5000"/>
                  </a:prstClr>
                </a:solidFill>
                <a:cs typeface="Arial" charset="0"/>
              </a:rPr>
              <a:t> </a:t>
            </a:r>
            <a:r>
              <a:rPr lang="en-US" sz="1400" dirty="0">
                <a:solidFill>
                  <a:prstClr val="black">
                    <a:lumMod val="95000"/>
                    <a:lumOff val="5000"/>
                  </a:prstClr>
                </a:solidFill>
                <a:cs typeface="Arial" charset="0"/>
              </a:rPr>
              <a:t>is automated</a:t>
            </a:r>
          </a:p>
          <a:p>
            <a:pPr marL="349724" indent="-349724">
              <a:buFont typeface="Arial" panose="020B0604020202020204" pitchFamily="34" charset="0"/>
              <a:buChar char="•"/>
            </a:pPr>
            <a:r>
              <a:rPr lang="en-US" sz="1400" dirty="0">
                <a:solidFill>
                  <a:prstClr val="black">
                    <a:lumMod val="95000"/>
                    <a:lumOff val="5000"/>
                  </a:prstClr>
                </a:solidFill>
                <a:cs typeface="Arial" charset="0"/>
              </a:rPr>
              <a:t>User Stories </a:t>
            </a:r>
            <a:r>
              <a:rPr lang="en-US" sz="1400" dirty="0" smtClean="0">
                <a:solidFill>
                  <a:prstClr val="black">
                    <a:lumMod val="95000"/>
                    <a:lumOff val="5000"/>
                  </a:prstClr>
                </a:solidFill>
                <a:cs typeface="Arial" charset="0"/>
              </a:rPr>
              <a:t>and tasks are </a:t>
            </a:r>
            <a:r>
              <a:rPr lang="en-US" sz="1400" dirty="0">
                <a:solidFill>
                  <a:prstClr val="black">
                    <a:lumMod val="95000"/>
                    <a:lumOff val="5000"/>
                  </a:prstClr>
                </a:solidFill>
                <a:cs typeface="Arial" charset="0"/>
              </a:rPr>
              <a:t>tracked within </a:t>
            </a:r>
            <a:r>
              <a:rPr lang="en-US" sz="1400" dirty="0" smtClean="0">
                <a:solidFill>
                  <a:prstClr val="black">
                    <a:lumMod val="95000"/>
                    <a:lumOff val="5000"/>
                  </a:prstClr>
                </a:solidFill>
                <a:cs typeface="Arial" charset="0"/>
              </a:rPr>
              <a:t>JIRA</a:t>
            </a:r>
            <a:endParaRPr lang="en-US" sz="1400" dirty="0">
              <a:solidFill>
                <a:prstClr val="black">
                  <a:lumMod val="95000"/>
                  <a:lumOff val="5000"/>
                </a:prstClr>
              </a:solidFill>
              <a:cs typeface="Arial"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6753" y="2359410"/>
            <a:ext cx="728639" cy="364319"/>
          </a:xfrm>
          <a:prstGeom prst="rect">
            <a:avLst/>
          </a:prstGeom>
          <a:noFill/>
          <a:ln>
            <a:noFill/>
          </a:ln>
          <a:effectLst>
            <a:outerShdw algn="ctr" rotWithShape="0">
              <a:srgbClr val="000000"/>
            </a:outerShdw>
          </a:effectLst>
        </p:spPr>
      </p:pic>
      <p:sp>
        <p:nvSpPr>
          <p:cNvPr id="3" name="Rectangle 2"/>
          <p:cNvSpPr/>
          <p:nvPr/>
        </p:nvSpPr>
        <p:spPr>
          <a:xfrm>
            <a:off x="191808" y="821146"/>
            <a:ext cx="8736678" cy="923330"/>
          </a:xfrm>
          <a:prstGeom prst="rect">
            <a:avLst/>
          </a:prstGeom>
        </p:spPr>
        <p:txBody>
          <a:bodyPr wrap="square">
            <a:spAutoFit/>
          </a:bodyPr>
          <a:lstStyle/>
          <a:p>
            <a:pPr algn="just" fontAlgn="base">
              <a:spcBef>
                <a:spcPct val="0"/>
              </a:spcBef>
              <a:spcAft>
                <a:spcPct val="0"/>
              </a:spcAft>
            </a:pPr>
            <a:r>
              <a:rPr lang="en-US" altLang="en-US" b="1" dirty="0" smtClean="0">
                <a:solidFill>
                  <a:srgbClr val="6A6A6A"/>
                </a:solidFill>
                <a:cs typeface="Arial" charset="0"/>
              </a:rPr>
              <a:t>JIRA</a:t>
            </a:r>
            <a:r>
              <a:rPr lang="en-US" altLang="en-US" dirty="0">
                <a:solidFill>
                  <a:srgbClr val="545454"/>
                </a:solidFill>
                <a:cs typeface="Arial" charset="0"/>
              </a:rPr>
              <a:t> Software is an </a:t>
            </a:r>
            <a:r>
              <a:rPr lang="en-US" altLang="en-US" b="1" dirty="0">
                <a:solidFill>
                  <a:srgbClr val="6A6A6A"/>
                </a:solidFill>
                <a:cs typeface="Arial" charset="0"/>
              </a:rPr>
              <a:t>agile</a:t>
            </a:r>
            <a:r>
              <a:rPr lang="en-US" altLang="en-US" dirty="0">
                <a:solidFill>
                  <a:srgbClr val="545454"/>
                </a:solidFill>
                <a:cs typeface="Arial" charset="0"/>
              </a:rPr>
              <a:t> project management tool that supports any </a:t>
            </a:r>
            <a:r>
              <a:rPr lang="en-US" altLang="en-US" b="1" dirty="0">
                <a:solidFill>
                  <a:srgbClr val="6A6A6A"/>
                </a:solidFill>
                <a:cs typeface="Arial" charset="0"/>
              </a:rPr>
              <a:t>agile</a:t>
            </a:r>
            <a:r>
              <a:rPr lang="en-US" altLang="en-US" dirty="0">
                <a:solidFill>
                  <a:srgbClr val="545454"/>
                </a:solidFill>
                <a:cs typeface="Arial" charset="0"/>
              </a:rPr>
              <a:t> methodology, be it scrum, </a:t>
            </a:r>
            <a:r>
              <a:rPr lang="en-US" altLang="en-US" dirty="0" smtClean="0">
                <a:solidFill>
                  <a:srgbClr val="545454"/>
                </a:solidFill>
                <a:cs typeface="Arial" charset="0"/>
              </a:rPr>
              <a:t>Kanban, </a:t>
            </a:r>
            <a:r>
              <a:rPr lang="en-US" altLang="en-US" dirty="0">
                <a:solidFill>
                  <a:srgbClr val="545454"/>
                </a:solidFill>
                <a:cs typeface="Arial" charset="0"/>
              </a:rPr>
              <a:t>or </a:t>
            </a:r>
            <a:r>
              <a:rPr lang="en-US" altLang="en-US" dirty="0" smtClean="0">
                <a:solidFill>
                  <a:srgbClr val="545454"/>
                </a:solidFill>
                <a:cs typeface="Arial" charset="0"/>
              </a:rPr>
              <a:t>unique flavor.</a:t>
            </a:r>
            <a:r>
              <a:rPr lang="en-US" altLang="en-US" dirty="0">
                <a:solidFill>
                  <a:srgbClr val="545454"/>
                </a:solidFill>
                <a:cs typeface="Arial" charset="0"/>
              </a:rPr>
              <a:t> From </a:t>
            </a:r>
            <a:r>
              <a:rPr lang="en-US" altLang="en-US" b="1" dirty="0">
                <a:solidFill>
                  <a:srgbClr val="6A6A6A"/>
                </a:solidFill>
                <a:cs typeface="Arial" charset="0"/>
              </a:rPr>
              <a:t>agile</a:t>
            </a:r>
            <a:r>
              <a:rPr lang="en-US" altLang="en-US" dirty="0">
                <a:solidFill>
                  <a:srgbClr val="545454"/>
                </a:solidFill>
                <a:cs typeface="Arial" charset="0"/>
              </a:rPr>
              <a:t> boards to reports, </a:t>
            </a:r>
            <a:r>
              <a:rPr lang="en-US" altLang="en-US" dirty="0" smtClean="0">
                <a:solidFill>
                  <a:srgbClr val="545454"/>
                </a:solidFill>
                <a:cs typeface="Arial" charset="0"/>
              </a:rPr>
              <a:t>planning, tracking, can be manage for </a:t>
            </a:r>
            <a:r>
              <a:rPr lang="en-US" altLang="en-US" dirty="0">
                <a:solidFill>
                  <a:srgbClr val="545454"/>
                </a:solidFill>
                <a:cs typeface="Arial" charset="0"/>
              </a:rPr>
              <a:t>all </a:t>
            </a:r>
            <a:r>
              <a:rPr lang="en-US" altLang="en-US" dirty="0" smtClean="0">
                <a:solidFill>
                  <a:srgbClr val="545454"/>
                </a:solidFill>
                <a:cs typeface="Arial" charset="0"/>
              </a:rPr>
              <a:t>the</a:t>
            </a:r>
            <a:r>
              <a:rPr lang="en-US" altLang="en-US" dirty="0">
                <a:solidFill>
                  <a:srgbClr val="545454"/>
                </a:solidFill>
                <a:cs typeface="Arial" charset="0"/>
              </a:rPr>
              <a:t> </a:t>
            </a:r>
            <a:r>
              <a:rPr lang="en-US" altLang="en-US" b="1" dirty="0">
                <a:solidFill>
                  <a:srgbClr val="6A6A6A"/>
                </a:solidFill>
                <a:cs typeface="Arial" charset="0"/>
              </a:rPr>
              <a:t>agile</a:t>
            </a:r>
            <a:r>
              <a:rPr lang="en-US" altLang="en-US" dirty="0">
                <a:solidFill>
                  <a:srgbClr val="545454"/>
                </a:solidFill>
                <a:cs typeface="Arial" charset="0"/>
              </a:rPr>
              <a:t> software development projects from a single </a:t>
            </a:r>
            <a:r>
              <a:rPr lang="en-US" altLang="en-US" dirty="0" smtClean="0">
                <a:solidFill>
                  <a:srgbClr val="545454"/>
                </a:solidFill>
                <a:cs typeface="Arial" charset="0"/>
              </a:rPr>
              <a:t>tool.</a:t>
            </a:r>
            <a:endParaRPr lang="en-IN" dirty="0">
              <a:solidFill>
                <a:prstClr val="black"/>
              </a:solidFill>
              <a:latin typeface="Arial" charset="0"/>
              <a:cs typeface="Arial" charset="0"/>
            </a:endParaRPr>
          </a:p>
        </p:txBody>
      </p:sp>
    </p:spTree>
    <p:extLst>
      <p:ext uri="{BB962C8B-B14F-4D97-AF65-F5344CB8AC3E}">
        <p14:creationId xmlns:p14="http://schemas.microsoft.com/office/powerpoint/2010/main" val="25989044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3"/>
          <p:cNvSpPr/>
          <p:nvPr/>
        </p:nvSpPr>
        <p:spPr>
          <a:xfrm>
            <a:off x="2286000" y="2514600"/>
            <a:ext cx="6400800" cy="1828800"/>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Continuous Integration</a:t>
            </a:r>
            <a:endParaRPr lang="en-US" sz="3200" dirty="0"/>
          </a:p>
        </p:txBody>
      </p:sp>
    </p:spTree>
    <p:extLst>
      <p:ext uri="{BB962C8B-B14F-4D97-AF65-F5344CB8AC3E}">
        <p14:creationId xmlns:p14="http://schemas.microsoft.com/office/powerpoint/2010/main" val="71103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452" y="68001"/>
            <a:ext cx="52155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MX"/>
            </a:defPPr>
            <a:lvl1pPr>
              <a:spcBef>
                <a:spcPct val="0"/>
              </a:spcBef>
              <a:defRPr sz="2400">
                <a:solidFill>
                  <a:srgbClr val="E31837"/>
                </a:solidFill>
              </a:defRPr>
            </a:lvl1pPr>
            <a:lvl2pPr marL="742950" indent="-285750">
              <a:spcBef>
                <a:spcPct val="50000"/>
              </a:spcBef>
              <a:buSzPct val="120000"/>
              <a:buChar char="•"/>
              <a:defRPr sz="1400">
                <a:latin typeface="Arial" charset="0"/>
              </a:defRPr>
            </a:lvl2pPr>
            <a:lvl3pPr marL="1143000" indent="-228600">
              <a:spcBef>
                <a:spcPct val="50000"/>
              </a:spcBef>
              <a:buSzPct val="100000"/>
              <a:buFont typeface="Courier New" charset="0"/>
              <a:buChar char="o"/>
              <a:defRPr sz="1200">
                <a:latin typeface="Arial" charset="0"/>
              </a:defRPr>
            </a:lvl3pPr>
            <a:lvl4pPr marL="1600200" indent="-228600">
              <a:spcBef>
                <a:spcPct val="50000"/>
              </a:spcBef>
              <a:buChar char="–"/>
              <a:defRPr sz="1100">
                <a:latin typeface="Arial" charset="0"/>
              </a:defRPr>
            </a:lvl4pPr>
            <a:lvl5pPr marL="2057400" indent="-228600" algn="just">
              <a:spcBef>
                <a:spcPct val="7000"/>
              </a:spcBef>
              <a:spcAft>
                <a:spcPct val="20000"/>
              </a:spcAft>
              <a:buChar char="»"/>
              <a:defRPr sz="1300">
                <a:latin typeface="AGaramond" charset="0"/>
              </a:defRPr>
            </a:lvl5pPr>
            <a:lvl6pPr marL="2514600" indent="-228600" algn="just" eaLnBrk="0" fontAlgn="base" hangingPunct="0">
              <a:spcBef>
                <a:spcPct val="7000"/>
              </a:spcBef>
              <a:spcAft>
                <a:spcPct val="20000"/>
              </a:spcAft>
              <a:buChar char="»"/>
              <a:defRPr sz="1300">
                <a:latin typeface="AGaramond" charset="0"/>
              </a:defRPr>
            </a:lvl6pPr>
            <a:lvl7pPr marL="2971800" indent="-228600" algn="just" eaLnBrk="0" fontAlgn="base" hangingPunct="0">
              <a:spcBef>
                <a:spcPct val="7000"/>
              </a:spcBef>
              <a:spcAft>
                <a:spcPct val="20000"/>
              </a:spcAft>
              <a:buChar char="»"/>
              <a:defRPr sz="1300">
                <a:latin typeface="AGaramond" charset="0"/>
              </a:defRPr>
            </a:lvl7pPr>
            <a:lvl8pPr marL="3429000" indent="-228600" algn="just" eaLnBrk="0" fontAlgn="base" hangingPunct="0">
              <a:spcBef>
                <a:spcPct val="7000"/>
              </a:spcBef>
              <a:spcAft>
                <a:spcPct val="20000"/>
              </a:spcAft>
              <a:buChar char="»"/>
              <a:defRPr sz="1300">
                <a:latin typeface="AGaramond" charset="0"/>
              </a:defRPr>
            </a:lvl8pPr>
            <a:lvl9pPr marL="3886200" indent="-228600" algn="just" eaLnBrk="0" fontAlgn="base" hangingPunct="0">
              <a:spcBef>
                <a:spcPct val="7000"/>
              </a:spcBef>
              <a:spcAft>
                <a:spcPct val="20000"/>
              </a:spcAft>
              <a:buChar char="»"/>
              <a:defRPr sz="1300">
                <a:latin typeface="AGaramond" charset="0"/>
              </a:defRPr>
            </a:lvl9pPr>
          </a:lstStyle>
          <a:p>
            <a:r>
              <a:rPr lang="en-US" dirty="0"/>
              <a:t>Architecture &amp; </a:t>
            </a:r>
            <a:r>
              <a:rPr lang="en-US" dirty="0" smtClean="0"/>
              <a:t>Development </a:t>
            </a:r>
            <a:r>
              <a:rPr lang="en-US" dirty="0"/>
              <a:t>Challenge</a:t>
            </a:r>
          </a:p>
        </p:txBody>
      </p:sp>
      <p:pic>
        <p:nvPicPr>
          <p:cNvPr id="2058" name="Picture 10" descr="Resultado de imagen para Atlassian Conflu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7269" y="15499096"/>
            <a:ext cx="174605"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p:cNvSpPr txBox="1">
            <a:spLocks/>
          </p:cNvSpPr>
          <p:nvPr/>
        </p:nvSpPr>
        <p:spPr>
          <a:xfrm>
            <a:off x="251773" y="740053"/>
            <a:ext cx="8421964" cy="5608495"/>
          </a:xfrm>
          <a:prstGeom prst="rect">
            <a:avLst/>
          </a:prstGeom>
        </p:spPr>
        <p:txBody>
          <a:bodyPr/>
          <a:lstStyle>
            <a:lvl1pPr marL="209326" indent="-209326" algn="l" rtl="0" eaLnBrk="1" fontAlgn="base" hangingPunct="1">
              <a:spcBef>
                <a:spcPct val="0"/>
              </a:spcBef>
              <a:spcAft>
                <a:spcPct val="0"/>
              </a:spcAft>
              <a:buClr>
                <a:schemeClr val="bg2"/>
              </a:buClr>
              <a:buSzPct val="120000"/>
              <a:buFont typeface="Wingdings" pitchFamily="2" charset="2"/>
              <a:buChar char="§"/>
              <a:defRPr lang="en-US" sz="1324" b="0" i="0" kern="1200" dirty="0">
                <a:solidFill>
                  <a:schemeClr val="tx1">
                    <a:lumMod val="75000"/>
                    <a:lumOff val="25000"/>
                  </a:schemeClr>
                </a:solidFill>
                <a:latin typeface="+mn-lt"/>
                <a:ea typeface="+mn-ea"/>
                <a:cs typeface="Helvetica"/>
              </a:defRPr>
            </a:lvl1pPr>
            <a:lvl2pPr marL="205895" indent="-205895"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411789" indent="-201318" algn="l" rtl="0" eaLnBrk="1" fontAlgn="base" hangingPunct="1">
              <a:spcBef>
                <a:spcPct val="0"/>
              </a:spcBef>
              <a:spcAft>
                <a:spcPct val="0"/>
              </a:spcAft>
              <a:buClr>
                <a:schemeClr val="bg2"/>
              </a:buClr>
              <a:buSzPct val="90000"/>
              <a:buFont typeface="Arial" charset="0"/>
              <a:buChar char="–"/>
              <a:defRPr lang="en-US" sz="1158" b="0" i="0" kern="1200" dirty="0">
                <a:solidFill>
                  <a:schemeClr val="tx1">
                    <a:lumMod val="75000"/>
                    <a:lumOff val="25000"/>
                  </a:schemeClr>
                </a:solidFill>
                <a:latin typeface="+mn-lt"/>
                <a:ea typeface="+mn-ea"/>
                <a:cs typeface="Helvetica"/>
              </a:defRPr>
            </a:lvl3pPr>
            <a:lvl4pPr marL="613111" indent="-201318" algn="l" rtl="0" eaLnBrk="1" fontAlgn="base" hangingPunct="1">
              <a:spcBef>
                <a:spcPct val="0"/>
              </a:spcBef>
              <a:spcAft>
                <a:spcPct val="0"/>
              </a:spcAft>
              <a:buClr>
                <a:schemeClr val="bg2"/>
              </a:buClr>
              <a:buSzPct val="80000"/>
              <a:buFont typeface="Wingdings" pitchFamily="2" charset="2"/>
              <a:buChar char="§"/>
              <a:defRPr lang="en-US" sz="993" b="0" i="0" kern="1200" dirty="0">
                <a:solidFill>
                  <a:schemeClr val="tx1">
                    <a:lumMod val="75000"/>
                    <a:lumOff val="25000"/>
                  </a:schemeClr>
                </a:solidFill>
                <a:latin typeface="+mn-lt"/>
                <a:ea typeface="+mn-ea"/>
                <a:cs typeface="Helvetica"/>
              </a:defRPr>
            </a:lvl4pPr>
            <a:lvl5pPr marL="819004" indent="-205895" algn="l" defTabSz="672590" rtl="0" eaLnBrk="1" fontAlgn="base" hangingPunct="1">
              <a:spcBef>
                <a:spcPct val="0"/>
              </a:spcBef>
              <a:spcAft>
                <a:spcPct val="0"/>
              </a:spcAft>
              <a:buClr>
                <a:schemeClr val="bg2"/>
              </a:buClr>
              <a:buSzPct val="70000"/>
              <a:buFont typeface="Arial" charset="0"/>
              <a:buChar char="–"/>
              <a:defRPr lang="en-US" sz="1324" b="0" i="0" kern="1200" dirty="0">
                <a:solidFill>
                  <a:schemeClr val="tx1"/>
                </a:solidFill>
                <a:latin typeface="Helvetica Neue"/>
                <a:ea typeface="+mn-ea"/>
                <a:cs typeface="Helvetica Neue"/>
              </a:defRPr>
            </a:lvl5pPr>
            <a:lvl6pPr marL="988295" indent="-173866" algn="l" defTabSz="658863" rtl="0" eaLnBrk="1" latinLnBrk="0" hangingPunct="1">
              <a:spcBef>
                <a:spcPct val="20000"/>
              </a:spcBef>
              <a:buClr>
                <a:schemeClr val="bg2"/>
              </a:buClr>
              <a:buSzPct val="60000"/>
              <a:buFont typeface="Wingdings" pitchFamily="2" charset="2"/>
              <a:buChar char="§"/>
              <a:defRPr sz="1324" b="0" i="0" kern="1200">
                <a:solidFill>
                  <a:schemeClr val="tx1"/>
                </a:solidFill>
                <a:latin typeface="Helvetica Neue"/>
                <a:ea typeface="+mn-ea"/>
                <a:cs typeface="Helvetica Neue"/>
              </a:defRPr>
            </a:lvl6pPr>
            <a:lvl7pPr marL="2141308" indent="-164715" algn="l" defTabSz="658863" rtl="0" eaLnBrk="1" latinLnBrk="0" hangingPunct="1">
              <a:spcBef>
                <a:spcPct val="20000"/>
              </a:spcBef>
              <a:buFont typeface="Arial" pitchFamily="34" charset="0"/>
              <a:buChar char="•"/>
              <a:defRPr sz="1379" kern="1200">
                <a:solidFill>
                  <a:schemeClr val="tx1"/>
                </a:solidFill>
                <a:latin typeface="+mn-lt"/>
                <a:ea typeface="+mn-ea"/>
                <a:cs typeface="+mn-cs"/>
              </a:defRPr>
            </a:lvl7pPr>
            <a:lvl8pPr marL="2470738" indent="-164715" algn="l" defTabSz="658863" rtl="0" eaLnBrk="1" latinLnBrk="0" hangingPunct="1">
              <a:spcBef>
                <a:spcPct val="20000"/>
              </a:spcBef>
              <a:buFont typeface="Arial" pitchFamily="34" charset="0"/>
              <a:buChar char="•"/>
              <a:defRPr sz="1379" kern="1200">
                <a:solidFill>
                  <a:schemeClr val="tx1"/>
                </a:solidFill>
                <a:latin typeface="+mn-lt"/>
                <a:ea typeface="+mn-ea"/>
                <a:cs typeface="+mn-cs"/>
              </a:defRPr>
            </a:lvl8pPr>
            <a:lvl9pPr marL="2800171" indent="-164715" algn="l" defTabSz="658863" rtl="0" eaLnBrk="1" latinLnBrk="0" hangingPunct="1">
              <a:spcBef>
                <a:spcPct val="20000"/>
              </a:spcBef>
              <a:buFont typeface="Arial" pitchFamily="34" charset="0"/>
              <a:buChar char="•"/>
              <a:defRPr sz="1379" kern="1200">
                <a:solidFill>
                  <a:schemeClr val="tx1"/>
                </a:solidFill>
                <a:latin typeface="+mn-lt"/>
                <a:ea typeface="+mn-ea"/>
                <a:cs typeface="+mn-cs"/>
              </a:defRPr>
            </a:lvl9pPr>
          </a:lstStyle>
          <a:p>
            <a:pPr algn="just">
              <a:buClr>
                <a:srgbClr val="E31837"/>
              </a:buClr>
            </a:pPr>
            <a:r>
              <a:rPr lang="en-US" sz="1600" dirty="0">
                <a:solidFill>
                  <a:prstClr val="black">
                    <a:lumMod val="75000"/>
                    <a:lumOff val="25000"/>
                  </a:prstClr>
                </a:solidFill>
              </a:rPr>
              <a:t>Inefficiency and time loss in bonding and tracking Business Requirements documents and </a:t>
            </a:r>
            <a:r>
              <a:rPr lang="en-US" sz="1600" dirty="0">
                <a:solidFill>
                  <a:schemeClr val="tx1"/>
                </a:solidFill>
              </a:rPr>
              <a:t>developments.</a:t>
            </a:r>
          </a:p>
          <a:p>
            <a:pPr algn="just">
              <a:buClr>
                <a:srgbClr val="E31837"/>
              </a:buClr>
            </a:pPr>
            <a:endParaRPr lang="en-US" sz="1600" dirty="0" smtClean="0">
              <a:solidFill>
                <a:schemeClr val="tx1"/>
              </a:solidFill>
            </a:endParaRPr>
          </a:p>
          <a:p>
            <a:pPr algn="just">
              <a:buClr>
                <a:srgbClr val="E31837"/>
              </a:buClr>
            </a:pPr>
            <a:r>
              <a:rPr lang="en-US" sz="1600" dirty="0" smtClean="0">
                <a:solidFill>
                  <a:schemeClr val="tx1"/>
                </a:solidFill>
              </a:rPr>
              <a:t>Lack of full integration </a:t>
            </a:r>
            <a:r>
              <a:rPr lang="en-US" sz="1600" dirty="0">
                <a:solidFill>
                  <a:schemeClr val="tx1"/>
                </a:solidFill>
              </a:rPr>
              <a:t>of Architecture models in the continuous development process.</a:t>
            </a:r>
          </a:p>
          <a:p>
            <a:pPr algn="just">
              <a:buClr>
                <a:srgbClr val="E31837"/>
              </a:buClr>
            </a:pPr>
            <a:endParaRPr lang="en-US" sz="1600" dirty="0" smtClean="0">
              <a:solidFill>
                <a:schemeClr val="tx1"/>
              </a:solidFill>
            </a:endParaRPr>
          </a:p>
          <a:p>
            <a:pPr algn="just">
              <a:buClr>
                <a:srgbClr val="E31837"/>
              </a:buClr>
            </a:pPr>
            <a:r>
              <a:rPr lang="en-US" sz="1600" dirty="0" smtClean="0">
                <a:solidFill>
                  <a:schemeClr val="tx1"/>
                </a:solidFill>
              </a:rPr>
              <a:t>High </a:t>
            </a:r>
            <a:r>
              <a:rPr lang="en-US" sz="1600" dirty="0">
                <a:solidFill>
                  <a:schemeClr val="tx1"/>
                </a:solidFill>
              </a:rPr>
              <a:t>response time and complexity in the delivery process for IST and UAT environments.</a:t>
            </a:r>
          </a:p>
          <a:p>
            <a:pPr algn="just">
              <a:buClr>
                <a:srgbClr val="E31837"/>
              </a:buClr>
            </a:pPr>
            <a:endParaRPr lang="en-US" sz="1600" dirty="0" smtClean="0">
              <a:solidFill>
                <a:schemeClr val="tx1"/>
              </a:solidFill>
            </a:endParaRPr>
          </a:p>
          <a:p>
            <a:pPr algn="just">
              <a:buClr>
                <a:srgbClr val="E31837"/>
              </a:buClr>
            </a:pPr>
            <a:r>
              <a:rPr lang="en-US" sz="1600" dirty="0" smtClean="0">
                <a:solidFill>
                  <a:schemeClr val="tx1"/>
                </a:solidFill>
              </a:rPr>
              <a:t>Long </a:t>
            </a:r>
            <a:r>
              <a:rPr lang="en-US" sz="1600" dirty="0">
                <a:solidFill>
                  <a:schemeClr val="tx1"/>
                </a:solidFill>
              </a:rPr>
              <a:t>time frames for the code retrieval and promotion (Code Control and Code Deployment), as well as errors in the version management in Dimensions</a:t>
            </a:r>
          </a:p>
          <a:p>
            <a:pPr algn="just">
              <a:buClr>
                <a:srgbClr val="E31837"/>
              </a:buClr>
            </a:pPr>
            <a:endParaRPr lang="en-US" sz="1600" dirty="0" smtClean="0">
              <a:solidFill>
                <a:schemeClr val="tx1"/>
              </a:solidFill>
            </a:endParaRPr>
          </a:p>
          <a:p>
            <a:pPr algn="just">
              <a:buClr>
                <a:srgbClr val="E31837"/>
              </a:buClr>
            </a:pPr>
            <a:r>
              <a:rPr lang="en-US" sz="1600" dirty="0" smtClean="0">
                <a:solidFill>
                  <a:schemeClr val="tx1"/>
                </a:solidFill>
              </a:rPr>
              <a:t>Non </a:t>
            </a:r>
            <a:r>
              <a:rPr lang="en-US" sz="1600" dirty="0">
                <a:solidFill>
                  <a:schemeClr val="tx1"/>
                </a:solidFill>
              </a:rPr>
              <a:t>efficient model to identify and attend the source code security vulnerabilities and huge time to execute the web scan analysis.</a:t>
            </a:r>
          </a:p>
          <a:p>
            <a:pPr algn="just">
              <a:buClr>
                <a:srgbClr val="E31837"/>
              </a:buClr>
            </a:pPr>
            <a:endParaRPr lang="en-US" sz="1600" dirty="0" smtClean="0">
              <a:solidFill>
                <a:schemeClr val="tx1"/>
              </a:solidFill>
            </a:endParaRPr>
          </a:p>
          <a:p>
            <a:pPr algn="just">
              <a:buClr>
                <a:srgbClr val="E31837"/>
              </a:buClr>
            </a:pPr>
            <a:r>
              <a:rPr lang="en-US" sz="1600" dirty="0" smtClean="0">
                <a:solidFill>
                  <a:schemeClr val="tx1"/>
                </a:solidFill>
              </a:rPr>
              <a:t>Lack </a:t>
            </a:r>
            <a:r>
              <a:rPr lang="en-US" sz="1600" dirty="0">
                <a:solidFill>
                  <a:schemeClr val="tx1"/>
                </a:solidFill>
              </a:rPr>
              <a:t>of coverage in Unit Tests, most of them are manually executed at the end of the development process. </a:t>
            </a:r>
          </a:p>
          <a:p>
            <a:pPr algn="just">
              <a:buClr>
                <a:srgbClr val="E31837"/>
              </a:buClr>
            </a:pPr>
            <a:endParaRPr lang="en-US" sz="1600" dirty="0" smtClean="0">
              <a:solidFill>
                <a:schemeClr val="tx1"/>
              </a:solidFill>
            </a:endParaRPr>
          </a:p>
          <a:p>
            <a:pPr algn="just">
              <a:buClr>
                <a:srgbClr val="E31837"/>
              </a:buClr>
            </a:pPr>
            <a:r>
              <a:rPr lang="en-US" sz="1600" dirty="0" smtClean="0">
                <a:solidFill>
                  <a:schemeClr val="tx1"/>
                </a:solidFill>
              </a:rPr>
              <a:t>Lack </a:t>
            </a:r>
            <a:r>
              <a:rPr lang="en-US" sz="1600" dirty="0">
                <a:solidFill>
                  <a:schemeClr val="tx1"/>
                </a:solidFill>
              </a:rPr>
              <a:t>of tools for code quality assurance (unused code, non-efficient code).</a:t>
            </a:r>
          </a:p>
          <a:p>
            <a:pPr algn="just">
              <a:buClr>
                <a:srgbClr val="E31837"/>
              </a:buClr>
            </a:pPr>
            <a:endParaRPr lang="en-US" sz="1600" dirty="0" smtClean="0">
              <a:solidFill>
                <a:schemeClr val="tx1"/>
              </a:solidFill>
            </a:endParaRPr>
          </a:p>
          <a:p>
            <a:pPr algn="just">
              <a:buClr>
                <a:srgbClr val="E31837"/>
              </a:buClr>
            </a:pPr>
            <a:r>
              <a:rPr lang="en-US" sz="1600" dirty="0" smtClean="0">
                <a:solidFill>
                  <a:schemeClr val="tx1"/>
                </a:solidFill>
              </a:rPr>
              <a:t>There </a:t>
            </a:r>
            <a:r>
              <a:rPr lang="en-US" sz="1600" dirty="0">
                <a:solidFill>
                  <a:schemeClr val="tx1"/>
                </a:solidFill>
              </a:rPr>
              <a:t>is no linkage between test cases in IST and </a:t>
            </a:r>
            <a:r>
              <a:rPr lang="en-US" sz="1600" dirty="0" smtClean="0">
                <a:solidFill>
                  <a:schemeClr val="tx1"/>
                </a:solidFill>
              </a:rPr>
              <a:t>UAT</a:t>
            </a:r>
          </a:p>
          <a:p>
            <a:pPr algn="just">
              <a:buClr>
                <a:srgbClr val="E31837"/>
              </a:buClr>
            </a:pPr>
            <a:endParaRPr lang="en-US" sz="1600" dirty="0">
              <a:solidFill>
                <a:schemeClr val="tx1"/>
              </a:solidFill>
            </a:endParaRPr>
          </a:p>
          <a:p>
            <a:pPr algn="just">
              <a:buClr>
                <a:srgbClr val="E31837"/>
              </a:buClr>
            </a:pPr>
            <a:r>
              <a:rPr lang="en-US" sz="1600" dirty="0">
                <a:solidFill>
                  <a:schemeClr val="tx1"/>
                </a:solidFill>
              </a:rPr>
              <a:t>Very complex ecosystem, with a variety of development tools and environments, varying from Java and </a:t>
            </a:r>
            <a:r>
              <a:rPr lang="en-US" sz="1600" dirty="0" err="1">
                <a:solidFill>
                  <a:schemeClr val="tx1"/>
                </a:solidFill>
              </a:rPr>
              <a:t>.Net</a:t>
            </a:r>
            <a:r>
              <a:rPr lang="en-US" sz="1600" dirty="0">
                <a:solidFill>
                  <a:schemeClr val="tx1"/>
                </a:solidFill>
              </a:rPr>
              <a:t> thru Cobol and even Assembler</a:t>
            </a:r>
          </a:p>
          <a:p>
            <a:pPr marL="0" indent="0" algn="just">
              <a:buClr>
                <a:srgbClr val="E31837"/>
              </a:buClr>
              <a:buFont typeface="Wingdings" pitchFamily="2" charset="2"/>
              <a:buNone/>
            </a:pPr>
            <a:endParaRPr sz="1600" dirty="0">
              <a:solidFill>
                <a:prstClr val="black">
                  <a:lumMod val="75000"/>
                  <a:lumOff val="25000"/>
                </a:prstClr>
              </a:solidFill>
            </a:endParaRPr>
          </a:p>
          <a:p>
            <a:pPr algn="just">
              <a:buClr>
                <a:srgbClr val="E31837"/>
              </a:buClr>
            </a:pPr>
            <a:endParaRPr sz="1600" dirty="0">
              <a:solidFill>
                <a:prstClr val="black">
                  <a:lumMod val="75000"/>
                  <a:lumOff val="25000"/>
                </a:prstClr>
              </a:solidFill>
            </a:endParaRPr>
          </a:p>
          <a:p>
            <a:pPr algn="just">
              <a:buClr>
                <a:srgbClr val="E31837"/>
              </a:buClr>
            </a:pPr>
            <a:endParaRPr sz="1600" dirty="0">
              <a:solidFill>
                <a:prstClr val="black">
                  <a:lumMod val="75000"/>
                  <a:lumOff val="25000"/>
                </a:prstClr>
              </a:solidFill>
            </a:endParaRPr>
          </a:p>
        </p:txBody>
      </p:sp>
    </p:spTree>
    <p:extLst>
      <p:ext uri="{BB962C8B-B14F-4D97-AF65-F5344CB8AC3E}">
        <p14:creationId xmlns:p14="http://schemas.microsoft.com/office/powerpoint/2010/main" val="111654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72657" y="27296"/>
            <a:ext cx="6880737" cy="492443"/>
          </a:xfrm>
          <a:prstGeom prst="rect">
            <a:avLst/>
          </a:prstGeom>
        </p:spPr>
        <p:txBody>
          <a:bodyPr/>
          <a:lstStyle>
            <a:lvl1pPr algn="l" rtl="0" eaLnBrk="1" fontAlgn="base" hangingPunct="1">
              <a:spcBef>
                <a:spcPct val="0"/>
              </a:spcBef>
              <a:spcAft>
                <a:spcPct val="0"/>
              </a:spcAft>
              <a:defRPr lang="en-US" sz="1766" b="0" i="0" kern="1200" dirty="0">
                <a:solidFill>
                  <a:schemeClr val="tx2"/>
                </a:solidFill>
                <a:latin typeface="+mj-lt"/>
                <a:ea typeface="+mj-ea"/>
                <a:cs typeface="Arial Unicode MS"/>
              </a:defRPr>
            </a:lvl1pPr>
            <a:lvl2pPr algn="l" rtl="0" eaLnBrk="1" fontAlgn="base" hangingPunct="1">
              <a:spcBef>
                <a:spcPct val="0"/>
              </a:spcBef>
              <a:spcAft>
                <a:spcPct val="0"/>
              </a:spcAft>
              <a:defRPr sz="2317" b="1">
                <a:solidFill>
                  <a:schemeClr val="tx2"/>
                </a:solidFill>
                <a:latin typeface="Arial" charset="0"/>
                <a:cs typeface="Arial" charset="0"/>
              </a:defRPr>
            </a:lvl2pPr>
            <a:lvl3pPr algn="l" rtl="0" eaLnBrk="1" fontAlgn="base" hangingPunct="1">
              <a:spcBef>
                <a:spcPct val="0"/>
              </a:spcBef>
              <a:spcAft>
                <a:spcPct val="0"/>
              </a:spcAft>
              <a:defRPr sz="2317" b="1">
                <a:solidFill>
                  <a:schemeClr val="tx2"/>
                </a:solidFill>
                <a:latin typeface="Arial" charset="0"/>
                <a:cs typeface="Arial" charset="0"/>
              </a:defRPr>
            </a:lvl3pPr>
            <a:lvl4pPr algn="l" rtl="0" eaLnBrk="1" fontAlgn="base" hangingPunct="1">
              <a:spcBef>
                <a:spcPct val="0"/>
              </a:spcBef>
              <a:spcAft>
                <a:spcPct val="0"/>
              </a:spcAft>
              <a:defRPr sz="2317" b="1">
                <a:solidFill>
                  <a:schemeClr val="tx2"/>
                </a:solidFill>
                <a:latin typeface="Arial" charset="0"/>
                <a:cs typeface="Arial" charset="0"/>
              </a:defRPr>
            </a:lvl4pPr>
            <a:lvl5pPr algn="l" rtl="0" eaLnBrk="1" fontAlgn="base" hangingPunct="1">
              <a:spcBef>
                <a:spcPct val="0"/>
              </a:spcBef>
              <a:spcAft>
                <a:spcPct val="0"/>
              </a:spcAft>
              <a:defRPr sz="2317" b="1">
                <a:solidFill>
                  <a:schemeClr val="tx2"/>
                </a:solidFill>
                <a:latin typeface="Arial" charset="0"/>
                <a:cs typeface="Arial" charset="0"/>
              </a:defRPr>
            </a:lvl5pPr>
            <a:lvl6pPr marL="329434" algn="l" rtl="0" eaLnBrk="1" fontAlgn="base" hangingPunct="1">
              <a:spcBef>
                <a:spcPct val="0"/>
              </a:spcBef>
              <a:spcAft>
                <a:spcPct val="0"/>
              </a:spcAft>
              <a:defRPr sz="2317" b="1">
                <a:solidFill>
                  <a:schemeClr val="tx2"/>
                </a:solidFill>
                <a:latin typeface="Arial" charset="0"/>
                <a:cs typeface="Arial" charset="0"/>
              </a:defRPr>
            </a:lvl6pPr>
            <a:lvl7pPr marL="658863" algn="l" rtl="0" eaLnBrk="1" fontAlgn="base" hangingPunct="1">
              <a:spcBef>
                <a:spcPct val="0"/>
              </a:spcBef>
              <a:spcAft>
                <a:spcPct val="0"/>
              </a:spcAft>
              <a:defRPr sz="2317" b="1">
                <a:solidFill>
                  <a:schemeClr val="tx2"/>
                </a:solidFill>
                <a:latin typeface="Arial" charset="0"/>
                <a:cs typeface="Arial" charset="0"/>
              </a:defRPr>
            </a:lvl7pPr>
            <a:lvl8pPr marL="988295" algn="l" rtl="0" eaLnBrk="1" fontAlgn="base" hangingPunct="1">
              <a:spcBef>
                <a:spcPct val="0"/>
              </a:spcBef>
              <a:spcAft>
                <a:spcPct val="0"/>
              </a:spcAft>
              <a:defRPr sz="2317" b="1">
                <a:solidFill>
                  <a:schemeClr val="tx2"/>
                </a:solidFill>
                <a:latin typeface="Arial" charset="0"/>
                <a:cs typeface="Arial" charset="0"/>
              </a:defRPr>
            </a:lvl8pPr>
            <a:lvl9pPr marL="1317728" algn="l" rtl="0" eaLnBrk="1" fontAlgn="base" hangingPunct="1">
              <a:spcBef>
                <a:spcPct val="0"/>
              </a:spcBef>
              <a:spcAft>
                <a:spcPct val="0"/>
              </a:spcAft>
              <a:defRPr sz="2317" b="1">
                <a:solidFill>
                  <a:schemeClr val="tx2"/>
                </a:solidFill>
                <a:latin typeface="Arial" charset="0"/>
                <a:cs typeface="Arial" charset="0"/>
              </a:defRPr>
            </a:lvl9pPr>
          </a:lstStyle>
          <a:p>
            <a:r>
              <a:rPr lang="en-US" sz="2400" dirty="0" smtClean="0">
                <a:solidFill>
                  <a:srgbClr val="FF0000"/>
                </a:solidFill>
                <a:latin typeface="Calibri" pitchFamily="34" charset="0"/>
              </a:rPr>
              <a:t>Continuous Integration</a:t>
            </a:r>
            <a:endParaRPr lang="en-US" sz="2400" dirty="0">
              <a:solidFill>
                <a:srgbClr val="FF0000"/>
              </a:solidFill>
              <a:latin typeface="Calibri" pitchFamily="34" charset="0"/>
            </a:endParaRPr>
          </a:p>
        </p:txBody>
      </p:sp>
      <p:sp>
        <p:nvSpPr>
          <p:cNvPr id="10" name="Rectangle 9"/>
          <p:cNvSpPr/>
          <p:nvPr/>
        </p:nvSpPr>
        <p:spPr>
          <a:xfrm>
            <a:off x="0" y="3111683"/>
            <a:ext cx="9144000" cy="2975211"/>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2" name="Rectangle 11"/>
          <p:cNvSpPr/>
          <p:nvPr/>
        </p:nvSpPr>
        <p:spPr>
          <a:xfrm>
            <a:off x="4844953" y="663162"/>
            <a:ext cx="3973773" cy="2052742"/>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285750" indent="-285750" algn="just">
              <a:buFont typeface="Wingdings" panose="05000000000000000000" pitchFamily="2" charset="2"/>
              <a:buChar char="q"/>
            </a:pPr>
            <a:r>
              <a:rPr lang="en-US" sz="1600" dirty="0" smtClean="0">
                <a:solidFill>
                  <a:schemeClr val="tx1">
                    <a:lumMod val="75000"/>
                    <a:lumOff val="25000"/>
                  </a:schemeClr>
                </a:solidFill>
                <a:cs typeface="Helvetica"/>
              </a:rPr>
              <a:t>Improve technical debt, reduce application risk</a:t>
            </a:r>
          </a:p>
          <a:p>
            <a:pPr marL="285750" indent="-285750" algn="just">
              <a:buFont typeface="Wingdings" panose="05000000000000000000" pitchFamily="2" charset="2"/>
              <a:buChar char="q"/>
            </a:pPr>
            <a:r>
              <a:rPr lang="en-US" sz="1600" dirty="0" smtClean="0">
                <a:solidFill>
                  <a:schemeClr val="tx1">
                    <a:lumMod val="75000"/>
                    <a:lumOff val="25000"/>
                  </a:schemeClr>
                </a:solidFill>
                <a:cs typeface="Helvetica"/>
              </a:rPr>
              <a:t>Ability to include frequent changes</a:t>
            </a:r>
            <a:endParaRPr lang="en-US" sz="1600" dirty="0"/>
          </a:p>
        </p:txBody>
      </p:sp>
      <p:sp>
        <p:nvSpPr>
          <p:cNvPr id="15" name="Title 1"/>
          <p:cNvSpPr txBox="1">
            <a:spLocks/>
          </p:cNvSpPr>
          <p:nvPr/>
        </p:nvSpPr>
        <p:spPr>
          <a:xfrm>
            <a:off x="264506" y="1907185"/>
            <a:ext cx="8674777" cy="369888"/>
          </a:xfrm>
          <a:prstGeom prst="rect">
            <a:avLst/>
          </a:prstGeom>
        </p:spPr>
        <p:txBody>
          <a:bodyPr/>
          <a:lstStyle>
            <a:lvl1pPr algn="l" rtl="0" eaLnBrk="1" fontAlgn="base" hangingPunct="1">
              <a:spcBef>
                <a:spcPct val="0"/>
              </a:spcBef>
              <a:spcAft>
                <a:spcPct val="0"/>
              </a:spcAft>
              <a:defRPr lang="en-US" sz="1766" b="0" i="0" kern="1200" dirty="0">
                <a:solidFill>
                  <a:schemeClr val="tx2"/>
                </a:solidFill>
                <a:latin typeface="+mj-lt"/>
                <a:ea typeface="+mj-ea"/>
                <a:cs typeface="Arial Unicode MS"/>
              </a:defRPr>
            </a:lvl1pPr>
            <a:lvl2pPr algn="l" rtl="0" eaLnBrk="1" fontAlgn="base" hangingPunct="1">
              <a:spcBef>
                <a:spcPct val="0"/>
              </a:spcBef>
              <a:spcAft>
                <a:spcPct val="0"/>
              </a:spcAft>
              <a:defRPr sz="2317" b="1">
                <a:solidFill>
                  <a:schemeClr val="tx2"/>
                </a:solidFill>
                <a:latin typeface="Arial" charset="0"/>
                <a:cs typeface="Arial" charset="0"/>
              </a:defRPr>
            </a:lvl2pPr>
            <a:lvl3pPr algn="l" rtl="0" eaLnBrk="1" fontAlgn="base" hangingPunct="1">
              <a:spcBef>
                <a:spcPct val="0"/>
              </a:spcBef>
              <a:spcAft>
                <a:spcPct val="0"/>
              </a:spcAft>
              <a:defRPr sz="2317" b="1">
                <a:solidFill>
                  <a:schemeClr val="tx2"/>
                </a:solidFill>
                <a:latin typeface="Arial" charset="0"/>
                <a:cs typeface="Arial" charset="0"/>
              </a:defRPr>
            </a:lvl3pPr>
            <a:lvl4pPr algn="l" rtl="0" eaLnBrk="1" fontAlgn="base" hangingPunct="1">
              <a:spcBef>
                <a:spcPct val="0"/>
              </a:spcBef>
              <a:spcAft>
                <a:spcPct val="0"/>
              </a:spcAft>
              <a:defRPr sz="2317" b="1">
                <a:solidFill>
                  <a:schemeClr val="tx2"/>
                </a:solidFill>
                <a:latin typeface="Arial" charset="0"/>
                <a:cs typeface="Arial" charset="0"/>
              </a:defRPr>
            </a:lvl4pPr>
            <a:lvl5pPr algn="l" rtl="0" eaLnBrk="1" fontAlgn="base" hangingPunct="1">
              <a:spcBef>
                <a:spcPct val="0"/>
              </a:spcBef>
              <a:spcAft>
                <a:spcPct val="0"/>
              </a:spcAft>
              <a:defRPr sz="2317" b="1">
                <a:solidFill>
                  <a:schemeClr val="tx2"/>
                </a:solidFill>
                <a:latin typeface="Arial" charset="0"/>
                <a:cs typeface="Arial" charset="0"/>
              </a:defRPr>
            </a:lvl5pPr>
            <a:lvl6pPr marL="329434" algn="l" rtl="0" eaLnBrk="1" fontAlgn="base" hangingPunct="1">
              <a:spcBef>
                <a:spcPct val="0"/>
              </a:spcBef>
              <a:spcAft>
                <a:spcPct val="0"/>
              </a:spcAft>
              <a:defRPr sz="2317" b="1">
                <a:solidFill>
                  <a:schemeClr val="tx2"/>
                </a:solidFill>
                <a:latin typeface="Arial" charset="0"/>
                <a:cs typeface="Arial" charset="0"/>
              </a:defRPr>
            </a:lvl6pPr>
            <a:lvl7pPr marL="658863" algn="l" rtl="0" eaLnBrk="1" fontAlgn="base" hangingPunct="1">
              <a:spcBef>
                <a:spcPct val="0"/>
              </a:spcBef>
              <a:spcAft>
                <a:spcPct val="0"/>
              </a:spcAft>
              <a:defRPr sz="2317" b="1">
                <a:solidFill>
                  <a:schemeClr val="tx2"/>
                </a:solidFill>
                <a:latin typeface="Arial" charset="0"/>
                <a:cs typeface="Arial" charset="0"/>
              </a:defRPr>
            </a:lvl7pPr>
            <a:lvl8pPr marL="988295" algn="l" rtl="0" eaLnBrk="1" fontAlgn="base" hangingPunct="1">
              <a:spcBef>
                <a:spcPct val="0"/>
              </a:spcBef>
              <a:spcAft>
                <a:spcPct val="0"/>
              </a:spcAft>
              <a:defRPr sz="2317" b="1">
                <a:solidFill>
                  <a:schemeClr val="tx2"/>
                </a:solidFill>
                <a:latin typeface="Arial" charset="0"/>
                <a:cs typeface="Arial" charset="0"/>
              </a:defRPr>
            </a:lvl8pPr>
            <a:lvl9pPr marL="1317728" algn="l" rtl="0" eaLnBrk="1" fontAlgn="base" hangingPunct="1">
              <a:spcBef>
                <a:spcPct val="0"/>
              </a:spcBef>
              <a:spcAft>
                <a:spcPct val="0"/>
              </a:spcAft>
              <a:defRPr sz="2317" b="1">
                <a:solidFill>
                  <a:schemeClr val="tx2"/>
                </a:solidFill>
                <a:latin typeface="Arial" charset="0"/>
                <a:cs typeface="Arial" charset="0"/>
              </a:defRPr>
            </a:lvl9pPr>
          </a:lstStyle>
          <a:p>
            <a:pPr marL="0" lvl="1">
              <a:defRPr/>
            </a:pPr>
            <a:r>
              <a:rPr lang="en-US" sz="1400" dirty="0" smtClean="0">
                <a:solidFill>
                  <a:schemeClr val="tx1"/>
                </a:solidFill>
                <a:latin typeface="+mn-lt"/>
              </a:rPr>
              <a:t>Why Continuous Integration?</a:t>
            </a:r>
          </a:p>
          <a:p>
            <a:pPr marL="0" lvl="1">
              <a:defRPr/>
            </a:pPr>
            <a:endParaRPr lang="en-US" sz="1400" dirty="0" smtClean="0">
              <a:solidFill>
                <a:schemeClr val="tx1"/>
              </a:solidFill>
              <a:latin typeface="+mn-lt"/>
            </a:endParaRPr>
          </a:p>
        </p:txBody>
      </p:sp>
      <p:sp>
        <p:nvSpPr>
          <p:cNvPr id="16" name="Rectangle 15"/>
          <p:cNvSpPr/>
          <p:nvPr/>
        </p:nvSpPr>
        <p:spPr>
          <a:xfrm>
            <a:off x="1801906" y="3679421"/>
            <a:ext cx="1724378" cy="1103902"/>
          </a:xfrm>
          <a:prstGeom prst="rect">
            <a:avLst/>
          </a:prstGeom>
          <a:solidFill>
            <a:schemeClr val="bg1">
              <a:lumMod val="95000"/>
            </a:schemeClr>
          </a:solidFill>
          <a:ln w="9525" cap="flat" cmpd="sng" algn="ctr">
            <a:solidFill>
              <a:sysClr val="window" lastClr="FFFFFF"/>
            </a:solidFill>
            <a:prstDash val="solid"/>
          </a:ln>
          <a:effectLst/>
        </p:spPr>
        <p:txBody>
          <a:bodyPr rtlCol="0" anchor="ctr"/>
          <a:lstStyle/>
          <a:p>
            <a:pPr algn="ctr"/>
            <a:r>
              <a:rPr lang="en-IN" sz="1400" dirty="0" smtClean="0">
                <a:solidFill>
                  <a:prstClr val="black"/>
                </a:solidFill>
                <a:cs typeface="Arial" charset="0"/>
              </a:rPr>
              <a:t>2. </a:t>
            </a:r>
            <a:r>
              <a:rPr lang="en-US" sz="1400" dirty="0">
                <a:solidFill>
                  <a:prstClr val="black">
                    <a:lumMod val="75000"/>
                    <a:lumOff val="25000"/>
                  </a:prstClr>
                </a:solidFill>
              </a:rPr>
              <a:t>When done, commit the changes to the repository</a:t>
            </a:r>
            <a:endParaRPr lang="en-IN" sz="1400" dirty="0">
              <a:solidFill>
                <a:prstClr val="black"/>
              </a:solidFill>
              <a:cs typeface="Arial" charset="0"/>
            </a:endParaRPr>
          </a:p>
        </p:txBody>
      </p:sp>
      <p:grpSp>
        <p:nvGrpSpPr>
          <p:cNvPr id="17" name="Group 19"/>
          <p:cNvGrpSpPr/>
          <p:nvPr/>
        </p:nvGrpSpPr>
        <p:grpSpPr>
          <a:xfrm>
            <a:off x="0" y="3679421"/>
            <a:ext cx="1744802" cy="1103902"/>
            <a:chOff x="2136205" y="3218961"/>
            <a:chExt cx="1610586" cy="1469293"/>
          </a:xfrm>
          <a:solidFill>
            <a:srgbClr val="E31837"/>
          </a:solidFill>
          <a:effectLst/>
        </p:grpSpPr>
        <p:sp>
          <p:nvSpPr>
            <p:cNvPr id="18" name="Rectangle 17"/>
            <p:cNvSpPr/>
            <p:nvPr/>
          </p:nvSpPr>
          <p:spPr>
            <a:xfrm>
              <a:off x="2136205" y="3218961"/>
              <a:ext cx="1591733" cy="1469293"/>
            </a:xfrm>
            <a:prstGeom prst="rect">
              <a:avLst/>
            </a:prstGeom>
            <a:grpFill/>
            <a:ln w="9525" cap="flat" cmpd="sng" algn="ctr">
              <a:solidFill>
                <a:sysClr val="window" lastClr="FFFFFF"/>
              </a:solidFill>
              <a:prstDash val="solid"/>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chemeClr val="bg1"/>
                </a:solidFill>
                <a:effectLst/>
                <a:uLnTx/>
                <a:uFillTx/>
                <a:ea typeface="+mn-ea"/>
                <a:cs typeface="+mn-cs"/>
              </a:endParaRPr>
            </a:p>
          </p:txBody>
        </p:sp>
        <p:sp>
          <p:nvSpPr>
            <p:cNvPr id="19" name="TextBox 18"/>
            <p:cNvSpPr txBox="1"/>
            <p:nvPr/>
          </p:nvSpPr>
          <p:spPr>
            <a:xfrm>
              <a:off x="2137776" y="3412093"/>
              <a:ext cx="1609015" cy="983161"/>
            </a:xfrm>
            <a:prstGeom prst="rect">
              <a:avLst/>
            </a:prstGeom>
            <a:noFill/>
          </p:spPr>
          <p:txBody>
            <a:bodyPr wrap="square" rtlCol="0">
              <a:spAutoFit/>
            </a:bodyPr>
            <a:lstStyle/>
            <a:p>
              <a:pPr>
                <a:buClr>
                  <a:srgbClr val="E31837"/>
                </a:buClr>
              </a:pPr>
              <a:r>
                <a:rPr lang="en-IN" sz="1400" dirty="0" smtClean="0">
                  <a:solidFill>
                    <a:schemeClr val="bg1"/>
                  </a:solidFill>
                  <a:cs typeface="Arial" charset="0"/>
                </a:rPr>
                <a:t>1.  </a:t>
              </a:r>
              <a:r>
                <a:rPr lang="en-US" sz="1400" dirty="0">
                  <a:solidFill>
                    <a:schemeClr val="bg1"/>
                  </a:solidFill>
                </a:rPr>
                <a:t>Developers check out code into their private workspaces.</a:t>
              </a:r>
            </a:p>
          </p:txBody>
        </p:sp>
      </p:grpSp>
      <p:sp>
        <p:nvSpPr>
          <p:cNvPr id="20" name="Rectangle 19"/>
          <p:cNvSpPr/>
          <p:nvPr/>
        </p:nvSpPr>
        <p:spPr>
          <a:xfrm>
            <a:off x="7419623" y="3679421"/>
            <a:ext cx="1724377" cy="1103902"/>
          </a:xfrm>
          <a:prstGeom prst="rect">
            <a:avLst/>
          </a:prstGeom>
          <a:solidFill>
            <a:srgbClr val="E31837"/>
          </a:solidFill>
          <a:ln w="9525" cap="flat" cmpd="sng" algn="ctr">
            <a:solidFill>
              <a:sysClr val="window" lastClr="FFFFFF"/>
            </a:solidFill>
            <a:prstDash val="solid"/>
          </a:ln>
          <a:effectLst/>
        </p:spPr>
        <p:txBody>
          <a:bodyPr rtlCol="0" anchor="ctr"/>
          <a:lstStyle/>
          <a:p>
            <a:pPr>
              <a:buClr>
                <a:srgbClr val="E31837"/>
              </a:buClr>
            </a:pPr>
            <a:r>
              <a:rPr lang="en-US" sz="1400" dirty="0" smtClean="0">
                <a:solidFill>
                  <a:schemeClr val="bg1"/>
                </a:solidFill>
              </a:rPr>
              <a:t>5. The </a:t>
            </a:r>
            <a:r>
              <a:rPr lang="en-US" sz="1400" dirty="0">
                <a:solidFill>
                  <a:schemeClr val="bg1"/>
                </a:solidFill>
              </a:rPr>
              <a:t>CI server releases deployable artefacts for testing.</a:t>
            </a:r>
          </a:p>
        </p:txBody>
      </p:sp>
      <p:sp>
        <p:nvSpPr>
          <p:cNvPr id="21" name="Rectangle 20"/>
          <p:cNvSpPr/>
          <p:nvPr/>
        </p:nvSpPr>
        <p:spPr>
          <a:xfrm>
            <a:off x="3724656" y="4910237"/>
            <a:ext cx="1657093" cy="1092971"/>
          </a:xfrm>
          <a:prstGeom prst="rect">
            <a:avLst/>
          </a:prstGeom>
          <a:solidFill>
            <a:schemeClr val="bg1">
              <a:lumMod val="95000"/>
            </a:schemeClr>
          </a:solidFill>
          <a:ln w="9525" cap="flat" cmpd="sng" algn="ctr">
            <a:solidFill>
              <a:sysClr val="window" lastClr="FFFFFF"/>
            </a:solidFill>
            <a:prstDash val="solid"/>
          </a:ln>
          <a:effectLst/>
        </p:spPr>
        <p:txBody>
          <a:bodyPr rtlCol="0" anchor="ctr"/>
          <a:lstStyle/>
          <a:p>
            <a:pPr algn="ctr">
              <a:buClr>
                <a:srgbClr val="E31837"/>
              </a:buClr>
            </a:pPr>
            <a:r>
              <a:rPr lang="en-IN" sz="1400" kern="0" dirty="0" smtClean="0"/>
              <a:t>8</a:t>
            </a:r>
            <a:r>
              <a:rPr lang="en-US" sz="1400" dirty="0">
                <a:solidFill>
                  <a:prstClr val="black">
                    <a:lumMod val="75000"/>
                    <a:lumOff val="25000"/>
                  </a:prstClr>
                </a:solidFill>
              </a:rPr>
              <a:t> </a:t>
            </a:r>
            <a:r>
              <a:rPr lang="en-US" sz="1400" dirty="0" smtClean="0">
                <a:solidFill>
                  <a:prstClr val="black">
                    <a:lumMod val="75000"/>
                    <a:lumOff val="25000"/>
                  </a:prstClr>
                </a:solidFill>
              </a:rPr>
              <a:t>. If </a:t>
            </a:r>
            <a:r>
              <a:rPr lang="en-US" sz="1400" dirty="0">
                <a:solidFill>
                  <a:prstClr val="black">
                    <a:lumMod val="75000"/>
                    <a:lumOff val="25000"/>
                  </a:prstClr>
                </a:solidFill>
              </a:rPr>
              <a:t>the build or tests fail, the CI server alerts the team</a:t>
            </a:r>
            <a:endParaRPr lang="en-IN" sz="1400" kern="0" dirty="0"/>
          </a:p>
        </p:txBody>
      </p:sp>
      <p:sp>
        <p:nvSpPr>
          <p:cNvPr id="22" name="Rectangle 21"/>
          <p:cNvSpPr/>
          <p:nvPr/>
        </p:nvSpPr>
        <p:spPr>
          <a:xfrm>
            <a:off x="3697941" y="3679421"/>
            <a:ext cx="1724378" cy="1103902"/>
          </a:xfrm>
          <a:prstGeom prst="rect">
            <a:avLst/>
          </a:prstGeom>
          <a:solidFill>
            <a:srgbClr val="E31837"/>
          </a:solidFill>
          <a:ln w="9525" cap="flat" cmpd="sng" algn="ctr">
            <a:solidFill>
              <a:sysClr val="window" lastClr="FFFFFF"/>
            </a:solidFill>
            <a:prstDash val="solid"/>
          </a:ln>
          <a:effectLst/>
        </p:spPr>
        <p:txBody>
          <a:bodyPr rtlCol="0" anchor="ctr"/>
          <a:lstStyle/>
          <a:p>
            <a:pPr algn="ctr">
              <a:buClr>
                <a:srgbClr val="E31837"/>
              </a:buClr>
            </a:pPr>
            <a:r>
              <a:rPr lang="en-IN" sz="1400" dirty="0">
                <a:solidFill>
                  <a:schemeClr val="bg1"/>
                </a:solidFill>
                <a:cs typeface="Arial" charset="0"/>
              </a:rPr>
              <a:t>3. </a:t>
            </a:r>
            <a:r>
              <a:rPr lang="en-US" sz="1400" dirty="0">
                <a:solidFill>
                  <a:schemeClr val="bg1"/>
                </a:solidFill>
              </a:rPr>
              <a:t>The CI server monitors the repository and checks out changes when they occur.</a:t>
            </a:r>
          </a:p>
        </p:txBody>
      </p:sp>
      <p:sp>
        <p:nvSpPr>
          <p:cNvPr id="23" name="Rectangle 22"/>
          <p:cNvSpPr/>
          <p:nvPr/>
        </p:nvSpPr>
        <p:spPr>
          <a:xfrm>
            <a:off x="5527239" y="3679421"/>
            <a:ext cx="1724378" cy="1103902"/>
          </a:xfrm>
          <a:prstGeom prst="rect">
            <a:avLst/>
          </a:prstGeom>
          <a:solidFill>
            <a:schemeClr val="bg1">
              <a:lumMod val="95000"/>
            </a:schemeClr>
          </a:solidFill>
          <a:ln w="9525" cap="flat" cmpd="sng" algn="ctr">
            <a:solidFill>
              <a:sysClr val="window" lastClr="FFFFFF"/>
            </a:solidFill>
            <a:prstDash val="solid"/>
          </a:ln>
          <a:effectLst/>
        </p:spPr>
        <p:txBody>
          <a:bodyPr rtlCol="0" anchor="ctr"/>
          <a:lstStyle/>
          <a:p>
            <a:pPr>
              <a:buClr>
                <a:srgbClr val="E31837"/>
              </a:buClr>
            </a:pPr>
            <a:r>
              <a:rPr lang="en-IN" sz="1400" dirty="0">
                <a:solidFill>
                  <a:prstClr val="black"/>
                </a:solidFill>
                <a:cs typeface="Arial" charset="0"/>
              </a:rPr>
              <a:t>4. </a:t>
            </a:r>
            <a:r>
              <a:rPr lang="en-US" sz="1400" dirty="0" smtClean="0">
                <a:solidFill>
                  <a:prstClr val="black">
                    <a:lumMod val="75000"/>
                    <a:lumOff val="25000"/>
                  </a:prstClr>
                </a:solidFill>
              </a:rPr>
              <a:t>The </a:t>
            </a:r>
            <a:r>
              <a:rPr lang="en-US" sz="1400" dirty="0">
                <a:solidFill>
                  <a:prstClr val="black">
                    <a:lumMod val="75000"/>
                    <a:lumOff val="25000"/>
                  </a:prstClr>
                </a:solidFill>
              </a:rPr>
              <a:t>CI server builds the system and runs unit and integration tests.</a:t>
            </a:r>
          </a:p>
        </p:txBody>
      </p:sp>
      <p:sp>
        <p:nvSpPr>
          <p:cNvPr id="24" name="Rectangle 23"/>
          <p:cNvSpPr/>
          <p:nvPr/>
        </p:nvSpPr>
        <p:spPr>
          <a:xfrm>
            <a:off x="1883112" y="4910237"/>
            <a:ext cx="1657092" cy="1092971"/>
          </a:xfrm>
          <a:prstGeom prst="rect">
            <a:avLst/>
          </a:prstGeom>
          <a:solidFill>
            <a:srgbClr val="E31837"/>
          </a:solidFill>
          <a:ln w="9525" cap="flat" cmpd="sng" algn="ctr">
            <a:solidFill>
              <a:sysClr val="window" lastClr="FFFFFF"/>
            </a:solidFill>
            <a:prstDash val="solid"/>
          </a:ln>
          <a:effectLst/>
        </p:spPr>
        <p:txBody>
          <a:bodyPr rtlCol="0" anchor="ctr"/>
          <a:lstStyle/>
          <a:p>
            <a:pPr algn="ctr">
              <a:buClr>
                <a:srgbClr val="E31837"/>
              </a:buClr>
            </a:pPr>
            <a:r>
              <a:rPr lang="en-US" sz="1400" dirty="0" smtClean="0">
                <a:solidFill>
                  <a:schemeClr val="bg1"/>
                </a:solidFill>
              </a:rPr>
              <a:t>7. The </a:t>
            </a:r>
            <a:r>
              <a:rPr lang="en-US" sz="1400" dirty="0">
                <a:solidFill>
                  <a:schemeClr val="bg1"/>
                </a:solidFill>
              </a:rPr>
              <a:t>CI server informs the team of the successful build.</a:t>
            </a:r>
          </a:p>
        </p:txBody>
      </p:sp>
      <p:sp>
        <p:nvSpPr>
          <p:cNvPr id="25" name="Rectangle 24"/>
          <p:cNvSpPr/>
          <p:nvPr/>
        </p:nvSpPr>
        <p:spPr>
          <a:xfrm>
            <a:off x="33643" y="4910237"/>
            <a:ext cx="1657093" cy="1092971"/>
          </a:xfrm>
          <a:prstGeom prst="rect">
            <a:avLst/>
          </a:prstGeom>
          <a:solidFill>
            <a:schemeClr val="bg1">
              <a:lumMod val="95000"/>
            </a:schemeClr>
          </a:solidFill>
          <a:ln w="9525" cap="flat" cmpd="sng" algn="ctr">
            <a:solidFill>
              <a:sysClr val="window" lastClr="FFFFFF"/>
            </a:solidFill>
            <a:prstDash val="solid"/>
          </a:ln>
          <a:effectLst/>
        </p:spPr>
        <p:txBody>
          <a:bodyPr rtlCol="0" anchor="ctr"/>
          <a:lstStyle/>
          <a:p>
            <a:pPr algn="ctr" defTabSz="957756"/>
            <a:r>
              <a:rPr lang="en-US" sz="1400" dirty="0" smtClean="0">
                <a:solidFill>
                  <a:prstClr val="black">
                    <a:lumMod val="75000"/>
                    <a:lumOff val="25000"/>
                  </a:prstClr>
                </a:solidFill>
              </a:rPr>
              <a:t>6. The </a:t>
            </a:r>
            <a:r>
              <a:rPr lang="en-US" sz="1400" dirty="0">
                <a:solidFill>
                  <a:prstClr val="black">
                    <a:lumMod val="75000"/>
                    <a:lumOff val="25000"/>
                  </a:prstClr>
                </a:solidFill>
              </a:rPr>
              <a:t>CI server assigns a build label to the version of the code it just built</a:t>
            </a:r>
            <a:endParaRPr lang="en-US" sz="1400" kern="0" dirty="0"/>
          </a:p>
        </p:txBody>
      </p:sp>
      <p:sp>
        <p:nvSpPr>
          <p:cNvPr id="26" name="Rectangle 25"/>
          <p:cNvSpPr/>
          <p:nvPr/>
        </p:nvSpPr>
        <p:spPr>
          <a:xfrm>
            <a:off x="5615500" y="4910237"/>
            <a:ext cx="1657092" cy="1092971"/>
          </a:xfrm>
          <a:prstGeom prst="rect">
            <a:avLst/>
          </a:prstGeom>
          <a:solidFill>
            <a:srgbClr val="E31837"/>
          </a:solidFill>
          <a:ln w="9525" cap="flat" cmpd="sng" algn="ctr">
            <a:solidFill>
              <a:schemeClr val="accent1"/>
            </a:solidFill>
            <a:prstDash val="solid"/>
          </a:ln>
          <a:effectLst/>
        </p:spPr>
        <p:txBody>
          <a:bodyPr rtlCol="0" anchor="ctr"/>
          <a:lstStyle/>
          <a:p>
            <a:pPr algn="ctr" defTabSz="957756"/>
            <a:endParaRPr lang="en-US" sz="1400" kern="0" dirty="0">
              <a:solidFill>
                <a:schemeClr val="bg1">
                  <a:lumMod val="95000"/>
                </a:schemeClr>
              </a:solidFill>
            </a:endParaRPr>
          </a:p>
          <a:p>
            <a:pPr algn="ctr" defTabSz="957756"/>
            <a:r>
              <a:rPr lang="en-IN" sz="1400" kern="0" dirty="0">
                <a:solidFill>
                  <a:schemeClr val="bg1">
                    <a:lumMod val="95000"/>
                  </a:schemeClr>
                </a:solidFill>
              </a:rPr>
              <a:t>9. </a:t>
            </a:r>
            <a:r>
              <a:rPr lang="en-US" sz="1400" kern="0" dirty="0">
                <a:solidFill>
                  <a:schemeClr val="bg1">
                    <a:lumMod val="95000"/>
                  </a:schemeClr>
                </a:solidFill>
              </a:rPr>
              <a:t>The team fix the issue at the earliest opportunity.</a:t>
            </a:r>
          </a:p>
          <a:p>
            <a:pPr algn="ctr" defTabSz="957756"/>
            <a:endParaRPr lang="en-IN" sz="1400" kern="0" dirty="0">
              <a:solidFill>
                <a:schemeClr val="bg1">
                  <a:lumMod val="95000"/>
                </a:schemeClr>
              </a:solidFill>
            </a:endParaRPr>
          </a:p>
          <a:p>
            <a:pPr algn="ctr" defTabSz="957756"/>
            <a:endParaRPr lang="en-IN" sz="1400" kern="0" dirty="0">
              <a:solidFill>
                <a:schemeClr val="bg1">
                  <a:lumMod val="95000"/>
                </a:schemeClr>
              </a:solidFill>
            </a:endParaRPr>
          </a:p>
        </p:txBody>
      </p:sp>
      <p:sp>
        <p:nvSpPr>
          <p:cNvPr id="27" name="Rectangle 26"/>
          <p:cNvSpPr/>
          <p:nvPr/>
        </p:nvSpPr>
        <p:spPr>
          <a:xfrm>
            <a:off x="7453265" y="4910237"/>
            <a:ext cx="1657093" cy="1092971"/>
          </a:xfrm>
          <a:prstGeom prst="rect">
            <a:avLst/>
          </a:prstGeom>
          <a:solidFill>
            <a:schemeClr val="bg1">
              <a:lumMod val="95000"/>
            </a:schemeClr>
          </a:solidFill>
          <a:ln w="9525" cap="flat" cmpd="sng" algn="ctr">
            <a:solidFill>
              <a:sysClr val="window" lastClr="FFFFFF"/>
            </a:solidFill>
            <a:prstDash val="solid"/>
          </a:ln>
          <a:effectLst/>
        </p:spPr>
        <p:txBody>
          <a:bodyPr rtlCol="0" anchor="ctr"/>
          <a:lstStyle/>
          <a:p>
            <a:pPr algn="ctr">
              <a:buClr>
                <a:srgbClr val="E31837"/>
              </a:buClr>
            </a:pPr>
            <a:r>
              <a:rPr lang="en-US" sz="1400" dirty="0">
                <a:solidFill>
                  <a:prstClr val="black">
                    <a:lumMod val="75000"/>
                    <a:lumOff val="25000"/>
                  </a:prstClr>
                </a:solidFill>
              </a:rPr>
              <a:t>10</a:t>
            </a:r>
            <a:r>
              <a:rPr lang="en-US" sz="1400" dirty="0" smtClean="0">
                <a:solidFill>
                  <a:prstClr val="black">
                    <a:lumMod val="75000"/>
                    <a:lumOff val="25000"/>
                  </a:prstClr>
                </a:solidFill>
              </a:rPr>
              <a:t>. </a:t>
            </a:r>
            <a:endParaRPr lang="en-US" sz="1400" dirty="0">
              <a:solidFill>
                <a:prstClr val="black">
                  <a:lumMod val="75000"/>
                  <a:lumOff val="25000"/>
                </a:prstClr>
              </a:solidFill>
            </a:endParaRPr>
          </a:p>
          <a:p>
            <a:pPr algn="ctr">
              <a:buClr>
                <a:srgbClr val="E31837"/>
              </a:buClr>
            </a:pPr>
            <a:r>
              <a:rPr lang="en-US" sz="1400" dirty="0">
                <a:solidFill>
                  <a:prstClr val="black">
                    <a:lumMod val="75000"/>
                    <a:lumOff val="25000"/>
                  </a:prstClr>
                </a:solidFill>
              </a:rPr>
              <a:t>Keep on continually integrate and test throughout the project.  </a:t>
            </a:r>
          </a:p>
        </p:txBody>
      </p:sp>
      <p:sp>
        <p:nvSpPr>
          <p:cNvPr id="28" name="Title 1"/>
          <p:cNvSpPr txBox="1">
            <a:spLocks/>
          </p:cNvSpPr>
          <p:nvPr/>
        </p:nvSpPr>
        <p:spPr>
          <a:xfrm>
            <a:off x="4899545" y="682281"/>
            <a:ext cx="3509471" cy="369888"/>
          </a:xfrm>
          <a:prstGeom prst="rect">
            <a:avLst/>
          </a:prstGeom>
        </p:spPr>
        <p:txBody>
          <a:bodyPr/>
          <a:lstStyle>
            <a:lvl1pPr algn="l" rtl="0" eaLnBrk="1" fontAlgn="base" hangingPunct="1">
              <a:spcBef>
                <a:spcPct val="0"/>
              </a:spcBef>
              <a:spcAft>
                <a:spcPct val="0"/>
              </a:spcAft>
              <a:defRPr lang="en-US" sz="1766" b="0" i="0" kern="1200" dirty="0">
                <a:solidFill>
                  <a:schemeClr val="tx2"/>
                </a:solidFill>
                <a:latin typeface="+mj-lt"/>
                <a:ea typeface="+mj-ea"/>
                <a:cs typeface="Arial Unicode MS"/>
              </a:defRPr>
            </a:lvl1pPr>
            <a:lvl2pPr algn="l" rtl="0" eaLnBrk="1" fontAlgn="base" hangingPunct="1">
              <a:spcBef>
                <a:spcPct val="0"/>
              </a:spcBef>
              <a:spcAft>
                <a:spcPct val="0"/>
              </a:spcAft>
              <a:defRPr sz="2317" b="1">
                <a:solidFill>
                  <a:schemeClr val="tx2"/>
                </a:solidFill>
                <a:latin typeface="Arial" charset="0"/>
                <a:cs typeface="Arial" charset="0"/>
              </a:defRPr>
            </a:lvl2pPr>
            <a:lvl3pPr algn="l" rtl="0" eaLnBrk="1" fontAlgn="base" hangingPunct="1">
              <a:spcBef>
                <a:spcPct val="0"/>
              </a:spcBef>
              <a:spcAft>
                <a:spcPct val="0"/>
              </a:spcAft>
              <a:defRPr sz="2317" b="1">
                <a:solidFill>
                  <a:schemeClr val="tx2"/>
                </a:solidFill>
                <a:latin typeface="Arial" charset="0"/>
                <a:cs typeface="Arial" charset="0"/>
              </a:defRPr>
            </a:lvl3pPr>
            <a:lvl4pPr algn="l" rtl="0" eaLnBrk="1" fontAlgn="base" hangingPunct="1">
              <a:spcBef>
                <a:spcPct val="0"/>
              </a:spcBef>
              <a:spcAft>
                <a:spcPct val="0"/>
              </a:spcAft>
              <a:defRPr sz="2317" b="1">
                <a:solidFill>
                  <a:schemeClr val="tx2"/>
                </a:solidFill>
                <a:latin typeface="Arial" charset="0"/>
                <a:cs typeface="Arial" charset="0"/>
              </a:defRPr>
            </a:lvl4pPr>
            <a:lvl5pPr algn="l" rtl="0" eaLnBrk="1" fontAlgn="base" hangingPunct="1">
              <a:spcBef>
                <a:spcPct val="0"/>
              </a:spcBef>
              <a:spcAft>
                <a:spcPct val="0"/>
              </a:spcAft>
              <a:defRPr sz="2317" b="1">
                <a:solidFill>
                  <a:schemeClr val="tx2"/>
                </a:solidFill>
                <a:latin typeface="Arial" charset="0"/>
                <a:cs typeface="Arial" charset="0"/>
              </a:defRPr>
            </a:lvl5pPr>
            <a:lvl6pPr marL="329434" algn="l" rtl="0" eaLnBrk="1" fontAlgn="base" hangingPunct="1">
              <a:spcBef>
                <a:spcPct val="0"/>
              </a:spcBef>
              <a:spcAft>
                <a:spcPct val="0"/>
              </a:spcAft>
              <a:defRPr sz="2317" b="1">
                <a:solidFill>
                  <a:schemeClr val="tx2"/>
                </a:solidFill>
                <a:latin typeface="Arial" charset="0"/>
                <a:cs typeface="Arial" charset="0"/>
              </a:defRPr>
            </a:lvl6pPr>
            <a:lvl7pPr marL="658863" algn="l" rtl="0" eaLnBrk="1" fontAlgn="base" hangingPunct="1">
              <a:spcBef>
                <a:spcPct val="0"/>
              </a:spcBef>
              <a:spcAft>
                <a:spcPct val="0"/>
              </a:spcAft>
              <a:defRPr sz="2317" b="1">
                <a:solidFill>
                  <a:schemeClr val="tx2"/>
                </a:solidFill>
                <a:latin typeface="Arial" charset="0"/>
                <a:cs typeface="Arial" charset="0"/>
              </a:defRPr>
            </a:lvl7pPr>
            <a:lvl8pPr marL="988295" algn="l" rtl="0" eaLnBrk="1" fontAlgn="base" hangingPunct="1">
              <a:spcBef>
                <a:spcPct val="0"/>
              </a:spcBef>
              <a:spcAft>
                <a:spcPct val="0"/>
              </a:spcAft>
              <a:defRPr sz="2317" b="1">
                <a:solidFill>
                  <a:schemeClr val="tx2"/>
                </a:solidFill>
                <a:latin typeface="Arial" charset="0"/>
                <a:cs typeface="Arial" charset="0"/>
              </a:defRPr>
            </a:lvl8pPr>
            <a:lvl9pPr marL="1317728" algn="l" rtl="0" eaLnBrk="1" fontAlgn="base" hangingPunct="1">
              <a:spcBef>
                <a:spcPct val="0"/>
              </a:spcBef>
              <a:spcAft>
                <a:spcPct val="0"/>
              </a:spcAft>
              <a:defRPr sz="2317" b="1">
                <a:solidFill>
                  <a:schemeClr val="tx2"/>
                </a:solidFill>
                <a:latin typeface="Arial" charset="0"/>
                <a:cs typeface="Arial" charset="0"/>
              </a:defRPr>
            </a:lvl9pPr>
          </a:lstStyle>
          <a:p>
            <a:pPr marL="0" lvl="1">
              <a:defRPr/>
            </a:pPr>
            <a:r>
              <a:rPr lang="en-US" sz="1400" dirty="0" smtClean="0">
                <a:solidFill>
                  <a:schemeClr val="tx1"/>
                </a:solidFill>
                <a:latin typeface="+mn-lt"/>
              </a:rPr>
              <a:t>Why Continuous Integration?</a:t>
            </a:r>
          </a:p>
          <a:p>
            <a:pPr marL="0" lvl="1">
              <a:defRPr/>
            </a:pPr>
            <a:endParaRPr lang="en-US" sz="1400" dirty="0" smtClean="0">
              <a:solidFill>
                <a:schemeClr val="tx1"/>
              </a:solidFill>
              <a:latin typeface="+mn-lt"/>
            </a:endParaRPr>
          </a:p>
        </p:txBody>
      </p:sp>
      <p:sp>
        <p:nvSpPr>
          <p:cNvPr id="29" name="Rectangle 28"/>
          <p:cNvSpPr/>
          <p:nvPr/>
        </p:nvSpPr>
        <p:spPr>
          <a:xfrm>
            <a:off x="253776" y="659736"/>
            <a:ext cx="4107211" cy="2056168"/>
          </a:xfrm>
          <a:prstGeom prst="rect">
            <a:avLst/>
          </a:prstGeom>
          <a:solidFill>
            <a:schemeClr val="bg1"/>
          </a:solidFill>
          <a:ln>
            <a:solidFill>
              <a:schemeClr val="tx2"/>
            </a:solidFill>
          </a:ln>
          <a:effectLst>
            <a:outerShdw blurRad="190500" dist="228600" dir="27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3" name="Title 1"/>
          <p:cNvSpPr txBox="1">
            <a:spLocks/>
          </p:cNvSpPr>
          <p:nvPr/>
        </p:nvSpPr>
        <p:spPr>
          <a:xfrm>
            <a:off x="253776" y="704106"/>
            <a:ext cx="4107211" cy="369888"/>
          </a:xfrm>
          <a:prstGeom prst="rect">
            <a:avLst/>
          </a:prstGeom>
        </p:spPr>
        <p:txBody>
          <a:bodyPr/>
          <a:lstStyle>
            <a:lvl1pPr algn="l" rtl="0" eaLnBrk="1" fontAlgn="base" hangingPunct="1">
              <a:spcBef>
                <a:spcPct val="0"/>
              </a:spcBef>
              <a:spcAft>
                <a:spcPct val="0"/>
              </a:spcAft>
              <a:defRPr lang="en-US" sz="1766" b="0" i="0" kern="1200" dirty="0">
                <a:solidFill>
                  <a:schemeClr val="tx2"/>
                </a:solidFill>
                <a:latin typeface="+mj-lt"/>
                <a:ea typeface="+mj-ea"/>
                <a:cs typeface="Arial Unicode MS"/>
              </a:defRPr>
            </a:lvl1pPr>
            <a:lvl2pPr algn="l" rtl="0" eaLnBrk="1" fontAlgn="base" hangingPunct="1">
              <a:spcBef>
                <a:spcPct val="0"/>
              </a:spcBef>
              <a:spcAft>
                <a:spcPct val="0"/>
              </a:spcAft>
              <a:defRPr sz="2317" b="1">
                <a:solidFill>
                  <a:schemeClr val="tx2"/>
                </a:solidFill>
                <a:latin typeface="Arial" charset="0"/>
                <a:cs typeface="Arial" charset="0"/>
              </a:defRPr>
            </a:lvl2pPr>
            <a:lvl3pPr algn="l" rtl="0" eaLnBrk="1" fontAlgn="base" hangingPunct="1">
              <a:spcBef>
                <a:spcPct val="0"/>
              </a:spcBef>
              <a:spcAft>
                <a:spcPct val="0"/>
              </a:spcAft>
              <a:defRPr sz="2317" b="1">
                <a:solidFill>
                  <a:schemeClr val="tx2"/>
                </a:solidFill>
                <a:latin typeface="Arial" charset="0"/>
                <a:cs typeface="Arial" charset="0"/>
              </a:defRPr>
            </a:lvl3pPr>
            <a:lvl4pPr algn="l" rtl="0" eaLnBrk="1" fontAlgn="base" hangingPunct="1">
              <a:spcBef>
                <a:spcPct val="0"/>
              </a:spcBef>
              <a:spcAft>
                <a:spcPct val="0"/>
              </a:spcAft>
              <a:defRPr sz="2317" b="1">
                <a:solidFill>
                  <a:schemeClr val="tx2"/>
                </a:solidFill>
                <a:latin typeface="Arial" charset="0"/>
                <a:cs typeface="Arial" charset="0"/>
              </a:defRPr>
            </a:lvl4pPr>
            <a:lvl5pPr algn="l" rtl="0" eaLnBrk="1" fontAlgn="base" hangingPunct="1">
              <a:spcBef>
                <a:spcPct val="0"/>
              </a:spcBef>
              <a:spcAft>
                <a:spcPct val="0"/>
              </a:spcAft>
              <a:defRPr sz="2317" b="1">
                <a:solidFill>
                  <a:schemeClr val="tx2"/>
                </a:solidFill>
                <a:latin typeface="Arial" charset="0"/>
                <a:cs typeface="Arial" charset="0"/>
              </a:defRPr>
            </a:lvl5pPr>
            <a:lvl6pPr marL="329434" algn="l" rtl="0" eaLnBrk="1" fontAlgn="base" hangingPunct="1">
              <a:spcBef>
                <a:spcPct val="0"/>
              </a:spcBef>
              <a:spcAft>
                <a:spcPct val="0"/>
              </a:spcAft>
              <a:defRPr sz="2317" b="1">
                <a:solidFill>
                  <a:schemeClr val="tx2"/>
                </a:solidFill>
                <a:latin typeface="Arial" charset="0"/>
                <a:cs typeface="Arial" charset="0"/>
              </a:defRPr>
            </a:lvl6pPr>
            <a:lvl7pPr marL="658863" algn="l" rtl="0" eaLnBrk="1" fontAlgn="base" hangingPunct="1">
              <a:spcBef>
                <a:spcPct val="0"/>
              </a:spcBef>
              <a:spcAft>
                <a:spcPct val="0"/>
              </a:spcAft>
              <a:defRPr sz="2317" b="1">
                <a:solidFill>
                  <a:schemeClr val="tx2"/>
                </a:solidFill>
                <a:latin typeface="Arial" charset="0"/>
                <a:cs typeface="Arial" charset="0"/>
              </a:defRPr>
            </a:lvl7pPr>
            <a:lvl8pPr marL="988295" algn="l" rtl="0" eaLnBrk="1" fontAlgn="base" hangingPunct="1">
              <a:spcBef>
                <a:spcPct val="0"/>
              </a:spcBef>
              <a:spcAft>
                <a:spcPct val="0"/>
              </a:spcAft>
              <a:defRPr sz="2317" b="1">
                <a:solidFill>
                  <a:schemeClr val="tx2"/>
                </a:solidFill>
                <a:latin typeface="Arial" charset="0"/>
                <a:cs typeface="Arial" charset="0"/>
              </a:defRPr>
            </a:lvl8pPr>
            <a:lvl9pPr marL="1317728" algn="l" rtl="0" eaLnBrk="1" fontAlgn="base" hangingPunct="1">
              <a:spcBef>
                <a:spcPct val="0"/>
              </a:spcBef>
              <a:spcAft>
                <a:spcPct val="0"/>
              </a:spcAft>
              <a:defRPr sz="2317" b="1">
                <a:solidFill>
                  <a:schemeClr val="tx2"/>
                </a:solidFill>
                <a:latin typeface="Arial" charset="0"/>
                <a:cs typeface="Arial" charset="0"/>
              </a:defRPr>
            </a:lvl9pPr>
          </a:lstStyle>
          <a:p>
            <a:pPr marL="0" lvl="1">
              <a:defRPr/>
            </a:pPr>
            <a:r>
              <a:rPr lang="en-US" sz="1400" dirty="0" smtClean="0">
                <a:solidFill>
                  <a:schemeClr val="tx1"/>
                </a:solidFill>
                <a:latin typeface="Calibri"/>
              </a:rPr>
              <a:t>What is Continuous Integration </a:t>
            </a:r>
            <a:endParaRPr lang="en-US" sz="1400" dirty="0">
              <a:solidFill>
                <a:schemeClr val="tx1"/>
              </a:solidFill>
              <a:latin typeface="Calibri"/>
            </a:endParaRPr>
          </a:p>
        </p:txBody>
      </p:sp>
      <p:sp>
        <p:nvSpPr>
          <p:cNvPr id="14" name="Text Placeholder 2"/>
          <p:cNvSpPr txBox="1">
            <a:spLocks/>
          </p:cNvSpPr>
          <p:nvPr/>
        </p:nvSpPr>
        <p:spPr>
          <a:xfrm>
            <a:off x="399703" y="1162382"/>
            <a:ext cx="3776512" cy="830263"/>
          </a:xfrm>
          <a:prstGeom prst="rect">
            <a:avLst/>
          </a:prstGeom>
        </p:spPr>
        <p:txBody>
          <a:bodyPr/>
          <a:lstStyle>
            <a:lvl1pPr marL="209326" indent="-209326" algn="l" rtl="0" eaLnBrk="1" fontAlgn="base" hangingPunct="1">
              <a:spcBef>
                <a:spcPct val="0"/>
              </a:spcBef>
              <a:spcAft>
                <a:spcPct val="0"/>
              </a:spcAft>
              <a:buClr>
                <a:schemeClr val="bg2"/>
              </a:buClr>
              <a:buSzPct val="120000"/>
              <a:buFont typeface="Wingdings" pitchFamily="2" charset="2"/>
              <a:buChar char="§"/>
              <a:defRPr lang="en-US" sz="1324" b="0" i="0" kern="1200" dirty="0">
                <a:solidFill>
                  <a:schemeClr val="tx1">
                    <a:lumMod val="75000"/>
                    <a:lumOff val="25000"/>
                  </a:schemeClr>
                </a:solidFill>
                <a:latin typeface="+mn-lt"/>
                <a:ea typeface="+mn-ea"/>
                <a:cs typeface="Helvetica"/>
              </a:defRPr>
            </a:lvl1pPr>
            <a:lvl2pPr marL="205895" indent="-205895"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411789" indent="-201318" algn="l" rtl="0" eaLnBrk="1" fontAlgn="base" hangingPunct="1">
              <a:spcBef>
                <a:spcPct val="0"/>
              </a:spcBef>
              <a:spcAft>
                <a:spcPct val="0"/>
              </a:spcAft>
              <a:buClr>
                <a:schemeClr val="bg2"/>
              </a:buClr>
              <a:buSzPct val="90000"/>
              <a:buFont typeface="Arial" charset="0"/>
              <a:buChar char="–"/>
              <a:defRPr lang="en-US" sz="1158" b="0" i="0" kern="1200" dirty="0">
                <a:solidFill>
                  <a:schemeClr val="tx1">
                    <a:lumMod val="75000"/>
                    <a:lumOff val="25000"/>
                  </a:schemeClr>
                </a:solidFill>
                <a:latin typeface="+mn-lt"/>
                <a:ea typeface="+mn-ea"/>
                <a:cs typeface="Helvetica"/>
              </a:defRPr>
            </a:lvl3pPr>
            <a:lvl4pPr marL="613111" indent="-201318" algn="l" rtl="0" eaLnBrk="1" fontAlgn="base" hangingPunct="1">
              <a:spcBef>
                <a:spcPct val="0"/>
              </a:spcBef>
              <a:spcAft>
                <a:spcPct val="0"/>
              </a:spcAft>
              <a:buClr>
                <a:schemeClr val="bg2"/>
              </a:buClr>
              <a:buSzPct val="80000"/>
              <a:buFont typeface="Wingdings" pitchFamily="2" charset="2"/>
              <a:buChar char="§"/>
              <a:defRPr lang="en-US" sz="993" b="0" i="0" kern="1200" dirty="0">
                <a:solidFill>
                  <a:schemeClr val="tx1">
                    <a:lumMod val="75000"/>
                    <a:lumOff val="25000"/>
                  </a:schemeClr>
                </a:solidFill>
                <a:latin typeface="+mn-lt"/>
                <a:ea typeface="+mn-ea"/>
                <a:cs typeface="Helvetica"/>
              </a:defRPr>
            </a:lvl4pPr>
            <a:lvl5pPr marL="819004" indent="-205895" algn="l" defTabSz="672590" rtl="0" eaLnBrk="1" fontAlgn="base" hangingPunct="1">
              <a:spcBef>
                <a:spcPct val="0"/>
              </a:spcBef>
              <a:spcAft>
                <a:spcPct val="0"/>
              </a:spcAft>
              <a:buClr>
                <a:schemeClr val="bg2"/>
              </a:buClr>
              <a:buSzPct val="70000"/>
              <a:buFont typeface="Arial" charset="0"/>
              <a:buChar char="–"/>
              <a:defRPr lang="en-US" sz="1324" b="0" i="0" kern="1200" dirty="0">
                <a:solidFill>
                  <a:schemeClr val="tx1"/>
                </a:solidFill>
                <a:latin typeface="Helvetica Neue"/>
                <a:ea typeface="+mn-ea"/>
                <a:cs typeface="Helvetica Neue"/>
              </a:defRPr>
            </a:lvl5pPr>
            <a:lvl6pPr marL="988295" indent="-173866" algn="l" defTabSz="658863" rtl="0" eaLnBrk="1" latinLnBrk="0" hangingPunct="1">
              <a:spcBef>
                <a:spcPct val="20000"/>
              </a:spcBef>
              <a:buClr>
                <a:schemeClr val="bg2"/>
              </a:buClr>
              <a:buSzPct val="60000"/>
              <a:buFont typeface="Wingdings" pitchFamily="2" charset="2"/>
              <a:buChar char="§"/>
              <a:defRPr sz="1324" b="0" i="0" kern="1200">
                <a:solidFill>
                  <a:schemeClr val="tx1"/>
                </a:solidFill>
                <a:latin typeface="Helvetica Neue"/>
                <a:ea typeface="+mn-ea"/>
                <a:cs typeface="Helvetica Neue"/>
              </a:defRPr>
            </a:lvl6pPr>
            <a:lvl7pPr marL="2141308" indent="-164715" algn="l" defTabSz="658863" rtl="0" eaLnBrk="1" latinLnBrk="0" hangingPunct="1">
              <a:spcBef>
                <a:spcPct val="20000"/>
              </a:spcBef>
              <a:buFont typeface="Arial" pitchFamily="34" charset="0"/>
              <a:buChar char="•"/>
              <a:defRPr sz="1379" kern="1200">
                <a:solidFill>
                  <a:schemeClr val="tx1"/>
                </a:solidFill>
                <a:latin typeface="+mn-lt"/>
                <a:ea typeface="+mn-ea"/>
                <a:cs typeface="+mn-cs"/>
              </a:defRPr>
            </a:lvl7pPr>
            <a:lvl8pPr marL="2470738" indent="-164715" algn="l" defTabSz="658863" rtl="0" eaLnBrk="1" latinLnBrk="0" hangingPunct="1">
              <a:spcBef>
                <a:spcPct val="20000"/>
              </a:spcBef>
              <a:buFont typeface="Arial" pitchFamily="34" charset="0"/>
              <a:buChar char="•"/>
              <a:defRPr sz="1379" kern="1200">
                <a:solidFill>
                  <a:schemeClr val="tx1"/>
                </a:solidFill>
                <a:latin typeface="+mn-lt"/>
                <a:ea typeface="+mn-ea"/>
                <a:cs typeface="+mn-cs"/>
              </a:defRPr>
            </a:lvl8pPr>
            <a:lvl9pPr marL="2800171" indent="-164715" algn="l" defTabSz="658863" rtl="0" eaLnBrk="1" latinLnBrk="0" hangingPunct="1">
              <a:spcBef>
                <a:spcPct val="20000"/>
              </a:spcBef>
              <a:buFont typeface="Arial" pitchFamily="34" charset="0"/>
              <a:buChar char="•"/>
              <a:defRPr sz="1379" kern="1200">
                <a:solidFill>
                  <a:schemeClr val="tx1"/>
                </a:solidFill>
                <a:latin typeface="+mn-lt"/>
                <a:ea typeface="+mn-ea"/>
                <a:cs typeface="+mn-cs"/>
              </a:defRPr>
            </a:lvl9pPr>
          </a:lstStyle>
          <a:p>
            <a:pPr marL="0" indent="0" algn="just">
              <a:buClr>
                <a:srgbClr val="E31837"/>
              </a:buClr>
              <a:buNone/>
              <a:defRPr/>
            </a:pPr>
            <a:r>
              <a:rPr lang="en-US" sz="1400" dirty="0"/>
              <a:t>Continuous Integration is a software development practice where </a:t>
            </a:r>
            <a:r>
              <a:rPr lang="en-US" sz="1400" b="1" dirty="0"/>
              <a:t>members of a team integrate their work frequently</a:t>
            </a:r>
            <a:r>
              <a:rPr lang="en-US" sz="1400" dirty="0"/>
              <a:t>; usually, each person integrates at least daily… </a:t>
            </a:r>
            <a:r>
              <a:rPr lang="en-US" sz="1400" b="1" dirty="0"/>
              <a:t>Each integration is verified by an automated build… to detect integration errors as quickly as possible</a:t>
            </a:r>
            <a:endParaRPr sz="1600" dirty="0">
              <a:solidFill>
                <a:prstClr val="black">
                  <a:lumMod val="75000"/>
                  <a:lumOff val="25000"/>
                </a:prstClr>
              </a:solidFill>
            </a:endParaRPr>
          </a:p>
        </p:txBody>
      </p:sp>
    </p:spTree>
    <p:extLst>
      <p:ext uri="{BB962C8B-B14F-4D97-AF65-F5344CB8AC3E}">
        <p14:creationId xmlns:p14="http://schemas.microsoft.com/office/powerpoint/2010/main" val="38526276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C6D7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1305</Words>
  <Application>Microsoft Office PowerPoint</Application>
  <PresentationFormat>On-screen Show (4:3)</PresentationFormat>
  <Paragraphs>227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 Unicode MS</vt:lpstr>
      <vt:lpstr>Arial</vt:lpstr>
      <vt:lpstr>Calibri</vt:lpstr>
      <vt:lpstr>Helvetica</vt:lpstr>
      <vt:lpstr>Segoe UI</vt:lpstr>
      <vt:lpstr>Wingdings</vt:lpstr>
      <vt:lpstr>Office Theme</vt:lpstr>
      <vt:lpstr>DevOps Concepts</vt:lpstr>
      <vt:lpstr>TABLE OF CONTENT</vt:lpstr>
      <vt:lpstr>PowerPoint Presentation</vt:lpstr>
      <vt:lpstr>Continuous Planning</vt:lpstr>
      <vt:lpstr>Key Benefits &amp; Best Practices</vt:lpstr>
      <vt:lpstr>PowerPoint Presentation</vt:lpstr>
      <vt:lpstr>PowerPoint Presentation</vt:lpstr>
      <vt:lpstr>PowerPoint Presentation</vt:lpstr>
      <vt:lpstr>PowerPoint Presentation</vt:lpstr>
      <vt:lpstr>Key Benefits &amp; Best Practices</vt:lpstr>
      <vt:lpstr>PowerPoint Presentation</vt:lpstr>
      <vt:lpstr>PowerPoint Presentation</vt:lpstr>
      <vt:lpstr>Continuous Testing</vt:lpstr>
      <vt:lpstr>Key Benefits &amp; Best Practices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Accomplishments</dc:title>
  <dc:creator>Vaijayanthi</dc:creator>
  <cp:lastModifiedBy>Sukumar Kanyamadagu Changalarayappa</cp:lastModifiedBy>
  <cp:revision>4</cp:revision>
  <dcterms:created xsi:type="dcterms:W3CDTF">2017-03-01T13:43:01Z</dcterms:created>
  <dcterms:modified xsi:type="dcterms:W3CDTF">2017-03-02T09:39:41Z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2016-01-18T00:00:00Z</vt:filetime>
  </property>
  <property fmtid="{D5CDD505-2E9C-101B-9397-08002B2CF9AE}" pid="3" name="Creator">
    <vt:lpwstr>Microsoft® PowerPoint® 2010</vt:lpwstr>
  </property>
  <property fmtid="{D5CDD505-2E9C-101B-9397-08002B2CF9AE}" pid="4" name="LastSaved">
    <vt:filetime>2017-03-01T00:00:00Z</vt:filetime>
  </property>
</Properties>
</file>