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99275" y="6043790"/>
            <a:ext cx="2244724" cy="81420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001000" y="135153"/>
            <a:ext cx="923874" cy="24584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899275" y="6043790"/>
            <a:ext cx="2244724" cy="8142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25348" y="96646"/>
            <a:ext cx="8693302" cy="37592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421944" y="1107694"/>
            <a:ext cx="8110855" cy="336422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atlassian.com/"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www.atlassian.com/software/jira/features/default.jsp"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www.atlassian.com/software/jira/plugins/default.jsp" TargetMode="External"/><Relationship Id="rId5" Type="http://schemas.openxmlformats.org/officeDocument/2006/relationships/hyperlink" Target="http://www.atlassian.com/software/jira/features/workflow.jsp" TargetMode="External"/><Relationship Id="rId4" Type="http://schemas.openxmlformats.org/officeDocument/2006/relationships/hyperlink" Target="http://www.atlassian.com/software/jira/features/report.j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2.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06506"/>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899275" y="6043790"/>
            <a:ext cx="2244724" cy="81420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02" y="0"/>
            <a:ext cx="3968877" cy="1443227"/>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68274" y="6628383"/>
            <a:ext cx="2430780" cy="123111"/>
          </a:xfrm>
          <a:prstGeom prst="rect">
            <a:avLst/>
          </a:prstGeom>
        </p:spPr>
        <p:txBody>
          <a:bodyPr vert="horz" wrap="square" lIns="0" tIns="0" rIns="0" bIns="0" rtlCol="0">
            <a:spAutoFit/>
          </a:bodyPr>
          <a:lstStyle/>
          <a:p>
            <a:pPr marL="12700">
              <a:lnSpc>
                <a:spcPct val="100000"/>
              </a:lnSpc>
            </a:pPr>
            <a:r>
              <a:rPr sz="800" spc="-5" dirty="0">
                <a:solidFill>
                  <a:srgbClr val="6C6D70"/>
                </a:solidFill>
                <a:latin typeface="Arial"/>
                <a:cs typeface="Arial"/>
              </a:rPr>
              <a:t>Copyright </a:t>
            </a:r>
            <a:r>
              <a:rPr sz="800" dirty="0">
                <a:solidFill>
                  <a:srgbClr val="6C6D70"/>
                </a:solidFill>
                <a:latin typeface="Arial"/>
                <a:cs typeface="Arial"/>
              </a:rPr>
              <a:t>© </a:t>
            </a:r>
            <a:r>
              <a:rPr sz="800" spc="-5" dirty="0" smtClean="0">
                <a:solidFill>
                  <a:srgbClr val="6C6D70"/>
                </a:solidFill>
                <a:latin typeface="Arial"/>
                <a:cs typeface="Arial"/>
              </a:rPr>
              <a:t>201</a:t>
            </a:r>
            <a:r>
              <a:rPr lang="en-US" sz="800" spc="-5" dirty="0" smtClean="0">
                <a:solidFill>
                  <a:srgbClr val="6C6D70"/>
                </a:solidFill>
                <a:latin typeface="Arial"/>
                <a:cs typeface="Arial"/>
              </a:rPr>
              <a:t>7</a:t>
            </a:r>
            <a:r>
              <a:rPr sz="800" spc="-5" dirty="0" smtClean="0">
                <a:solidFill>
                  <a:srgbClr val="6C6D70"/>
                </a:solidFill>
                <a:latin typeface="Arial"/>
                <a:cs typeface="Arial"/>
              </a:rPr>
              <a:t> </a:t>
            </a:r>
            <a:r>
              <a:rPr sz="800" dirty="0">
                <a:solidFill>
                  <a:srgbClr val="6C6D70"/>
                </a:solidFill>
                <a:latin typeface="Arial"/>
                <a:cs typeface="Arial"/>
              </a:rPr>
              <a:t>Tech </a:t>
            </a:r>
            <a:r>
              <a:rPr sz="800" spc="-5" dirty="0">
                <a:solidFill>
                  <a:srgbClr val="6C6D70"/>
                </a:solidFill>
                <a:latin typeface="Arial"/>
                <a:cs typeface="Arial"/>
              </a:rPr>
              <a:t>Mahindra. </a:t>
            </a:r>
            <a:r>
              <a:rPr sz="800" dirty="0">
                <a:solidFill>
                  <a:srgbClr val="6C6D70"/>
                </a:solidFill>
                <a:latin typeface="Arial"/>
                <a:cs typeface="Arial"/>
              </a:rPr>
              <a:t>All rights</a:t>
            </a:r>
            <a:r>
              <a:rPr sz="800" spc="75" dirty="0">
                <a:solidFill>
                  <a:srgbClr val="6C6D70"/>
                </a:solidFill>
                <a:latin typeface="Arial"/>
                <a:cs typeface="Arial"/>
              </a:rPr>
              <a:t> </a:t>
            </a:r>
            <a:r>
              <a:rPr sz="800" spc="-5" dirty="0">
                <a:solidFill>
                  <a:srgbClr val="6C6D70"/>
                </a:solidFill>
                <a:latin typeface="Arial"/>
                <a:cs typeface="Arial"/>
              </a:rPr>
              <a:t>reserved.</a:t>
            </a:r>
            <a:endParaRPr sz="800" dirty="0">
              <a:latin typeface="Arial"/>
              <a:cs typeface="Arial"/>
            </a:endParaRPr>
          </a:p>
        </p:txBody>
      </p:sp>
      <p:sp>
        <p:nvSpPr>
          <p:cNvPr id="6" name="object 6"/>
          <p:cNvSpPr/>
          <p:nvPr/>
        </p:nvSpPr>
        <p:spPr>
          <a:xfrm>
            <a:off x="6058915" y="476669"/>
            <a:ext cx="2467356" cy="656551"/>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035935" y="6533997"/>
            <a:ext cx="110489" cy="194310"/>
          </a:xfrm>
          <a:prstGeom prst="rect">
            <a:avLst/>
          </a:prstGeom>
        </p:spPr>
        <p:txBody>
          <a:bodyPr vert="horz" wrap="square" lIns="0" tIns="0" rIns="0" bIns="0" rtlCol="0">
            <a:spAutoFit/>
          </a:bodyPr>
          <a:lstStyle/>
          <a:p>
            <a:pPr marL="12700">
              <a:lnSpc>
                <a:spcPct val="100000"/>
              </a:lnSpc>
            </a:pPr>
            <a:r>
              <a:rPr sz="1200" spc="-5" dirty="0">
                <a:latin typeface="Arial"/>
                <a:cs typeface="Arial"/>
              </a:rPr>
              <a:t>1</a:t>
            </a:r>
            <a:endParaRPr sz="1200">
              <a:latin typeface="Arial"/>
              <a:cs typeface="Arial"/>
            </a:endParaRPr>
          </a:p>
        </p:txBody>
      </p:sp>
      <p:sp>
        <p:nvSpPr>
          <p:cNvPr id="8" name="object 8"/>
          <p:cNvSpPr/>
          <p:nvPr/>
        </p:nvSpPr>
        <p:spPr>
          <a:xfrm>
            <a:off x="5257800" y="1978050"/>
            <a:ext cx="3886199" cy="368617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464809" y="1600200"/>
            <a:ext cx="2275332" cy="2840863"/>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1803019" y="3122929"/>
            <a:ext cx="2217420" cy="923330"/>
          </a:xfrm>
          <a:prstGeom prst="rect">
            <a:avLst/>
          </a:prstGeom>
        </p:spPr>
        <p:txBody>
          <a:bodyPr vert="horz" wrap="square" lIns="0" tIns="0" rIns="0" bIns="0" rtlCol="0">
            <a:spAutoFit/>
          </a:bodyPr>
          <a:lstStyle/>
          <a:p>
            <a:pPr marL="12700" algn="just">
              <a:lnSpc>
                <a:spcPct val="100000"/>
              </a:lnSpc>
            </a:pPr>
            <a:r>
              <a:rPr lang="en-US" sz="6000" b="1" dirty="0" smtClean="0">
                <a:solidFill>
                  <a:srgbClr val="FFC000"/>
                </a:solidFill>
                <a:latin typeface="Arial"/>
                <a:cs typeface="Arial"/>
              </a:rPr>
              <a:t>JIRA</a:t>
            </a:r>
            <a:endParaRPr sz="6000" dirty="0">
              <a:latin typeface="Arial"/>
              <a:cs typeface="Arial"/>
            </a:endParaRPr>
          </a:p>
        </p:txBody>
      </p:sp>
    </p:spTree>
    <p:extLst>
      <p:ext uri="{BB962C8B-B14F-4D97-AF65-F5344CB8AC3E}">
        <p14:creationId xmlns:p14="http://schemas.microsoft.com/office/powerpoint/2010/main" val="1242076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369332"/>
          </a:xfrm>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dirty="0" smtClean="0"/>
              <a:t>-</a:t>
            </a:r>
            <a:r>
              <a:rPr lang="en-US" dirty="0"/>
              <a:t> Workflows</a:t>
            </a:r>
            <a:endParaRPr dirty="0"/>
          </a:p>
        </p:txBody>
      </p:sp>
      <p:sp>
        <p:nvSpPr>
          <p:cNvPr id="4" name="object 4"/>
          <p:cNvSpPr/>
          <p:nvPr/>
        </p:nvSpPr>
        <p:spPr>
          <a:xfrm>
            <a:off x="3093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3463" y="571500"/>
            <a:ext cx="8330183" cy="46573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56831"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7" name="object 7"/>
          <p:cNvSpPr/>
          <p:nvPr/>
        </p:nvSpPr>
        <p:spPr>
          <a:xfrm>
            <a:off x="356831"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8" name="object 8"/>
          <p:cNvSpPr txBox="1"/>
          <p:nvPr/>
        </p:nvSpPr>
        <p:spPr>
          <a:xfrm>
            <a:off x="499344" y="1190230"/>
            <a:ext cx="7970520" cy="492443"/>
          </a:xfrm>
          <a:prstGeom prst="rect">
            <a:avLst/>
          </a:prstGeom>
        </p:spPr>
        <p:txBody>
          <a:bodyPr vert="horz" wrap="square" lIns="0" tIns="0" rIns="0" bIns="0" rtlCol="0">
            <a:spAutoFit/>
          </a:bodyPr>
          <a:lstStyle/>
          <a:p>
            <a:pPr marL="12700"/>
            <a:r>
              <a:rPr lang="en-US" sz="1600" dirty="0"/>
              <a:t>A workflow is a set of statuses and transitions that an issue goes through during its lifecycle.</a:t>
            </a:r>
          </a:p>
          <a:p>
            <a:pPr marL="12700">
              <a:lnSpc>
                <a:spcPct val="100000"/>
              </a:lnSpc>
            </a:pPr>
            <a:endParaRPr sz="1600" dirty="0">
              <a:latin typeface="Arial"/>
              <a:cs typeface="Arial"/>
            </a:endParaRPr>
          </a:p>
        </p:txBody>
      </p:sp>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505441"/>
            <a:ext cx="4191000" cy="328575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62697"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7045" y="96646"/>
            <a:ext cx="8693302" cy="375920"/>
          </a:xfrm>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lang="en-US" dirty="0" smtClean="0"/>
              <a:t>– Create User</a:t>
            </a:r>
            <a:endParaRPr spc="-5" dirty="0"/>
          </a:p>
        </p:txBody>
      </p:sp>
      <p:sp>
        <p:nvSpPr>
          <p:cNvPr id="4" name="object 4"/>
          <p:cNvSpPr/>
          <p:nvPr/>
        </p:nvSpPr>
        <p:spPr>
          <a:xfrm>
            <a:off x="332969"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8585" y="579119"/>
            <a:ext cx="8574024" cy="474116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33553" y="637032"/>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pPr lvl="0"/>
            <a:r>
              <a:rPr lang="en-US" b="1"/>
              <a:t>Add Users:</a:t>
            </a:r>
            <a:endParaRPr lang="en-US"/>
          </a:p>
          <a:p>
            <a:r>
              <a:rPr lang="en-US"/>
              <a:t>A software team without any members just won't cut it! Let's go ahead and configure Teams in Space's development team. </a:t>
            </a:r>
          </a:p>
          <a:p>
            <a:endParaRPr lang="en-US"/>
          </a:p>
          <a:p>
            <a:r>
              <a:rPr lang="en-US" b="1"/>
              <a:t>Settings &gt; User Management</a:t>
            </a:r>
            <a:endParaRPr lang="en-US"/>
          </a:p>
          <a:p>
            <a:r>
              <a:rPr lang="en-US"/>
              <a:t>Select </a:t>
            </a:r>
            <a:r>
              <a:rPr lang="en-US" b="1"/>
              <a:t>Users.</a:t>
            </a:r>
          </a:p>
          <a:p>
            <a:endParaRPr lang="en-US"/>
          </a:p>
          <a:p>
            <a:r>
              <a:rPr lang="en-US"/>
              <a:t>In the create user page provide the </a:t>
            </a:r>
            <a:r>
              <a:rPr lang="en-US" b="1"/>
              <a:t>Name</a:t>
            </a:r>
            <a:r>
              <a:rPr lang="en-US"/>
              <a:t> and </a:t>
            </a:r>
            <a:r>
              <a:rPr lang="en-US" b="1"/>
              <a:t>Email Address </a:t>
            </a:r>
            <a:r>
              <a:rPr lang="en-US"/>
              <a:t>of your team.</a:t>
            </a:r>
            <a:endParaRPr lang="en-US" dirty="0"/>
          </a:p>
        </p:txBody>
      </p:sp>
      <p:sp>
        <p:nvSpPr>
          <p:cNvPr id="7" name="object 7"/>
          <p:cNvSpPr/>
          <p:nvPr/>
        </p:nvSpPr>
        <p:spPr>
          <a:xfrm>
            <a:off x="381000"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15" name="Picture 14"/>
          <p:cNvPicPr>
            <a:picLocks noChangeAspect="1"/>
          </p:cNvPicPr>
          <p:nvPr/>
        </p:nvPicPr>
        <p:blipFill>
          <a:blip r:embed="rId5"/>
          <a:stretch>
            <a:fillRect/>
          </a:stretch>
        </p:blipFill>
        <p:spPr>
          <a:xfrm>
            <a:off x="762000" y="3810000"/>
            <a:ext cx="7620000" cy="161683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369332"/>
          </a:xfrm>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dirty="0" smtClean="0"/>
              <a:t>-</a:t>
            </a:r>
            <a:r>
              <a:rPr lang="en-US" b="0" dirty="0"/>
              <a:t> </a:t>
            </a:r>
            <a:r>
              <a:rPr lang="en-US" spc="-5" dirty="0"/>
              <a:t>Permissions</a:t>
            </a:r>
            <a:endParaRPr spc="-5" dirty="0"/>
          </a:p>
        </p:txBody>
      </p:sp>
      <p:sp>
        <p:nvSpPr>
          <p:cNvPr id="4" name="object 4"/>
          <p:cNvSpPr/>
          <p:nvPr/>
        </p:nvSpPr>
        <p:spPr>
          <a:xfrm>
            <a:off x="2712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6888" y="571500"/>
            <a:ext cx="8263128" cy="45354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r>
              <a:rPr lang="en-US" dirty="0"/>
              <a:t>Permissions are settings within JIRA applications that control what users within those applications can see and do. </a:t>
            </a:r>
          </a:p>
          <a:p>
            <a:endParaRPr lang="en-US" dirty="0"/>
          </a:p>
          <a:p>
            <a:r>
              <a:rPr lang="en-US" dirty="0"/>
              <a:t>Types of permissions:</a:t>
            </a:r>
          </a:p>
          <a:p>
            <a:r>
              <a:rPr lang="en-US" dirty="0"/>
              <a:t>1. Global permissions</a:t>
            </a:r>
          </a:p>
          <a:p>
            <a:r>
              <a:rPr lang="en-US" dirty="0"/>
              <a:t>2. Project permissions</a:t>
            </a:r>
          </a:p>
          <a:p>
            <a:r>
              <a:rPr lang="en-US" dirty="0"/>
              <a:t>3. Issue security permissions</a:t>
            </a:r>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spc="-5" dirty="0"/>
              <a:t>– </a:t>
            </a:r>
            <a:r>
              <a:rPr lang="en-US" spc="-5" dirty="0" smtClean="0"/>
              <a:t>Permission Assignment</a:t>
            </a:r>
            <a:endParaRPr dirty="0"/>
          </a:p>
        </p:txBody>
      </p:sp>
      <p:sp>
        <p:nvSpPr>
          <p:cNvPr id="4" name="object 4"/>
          <p:cNvSpPr/>
          <p:nvPr/>
        </p:nvSpPr>
        <p:spPr>
          <a:xfrm>
            <a:off x="2712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6888" y="571500"/>
            <a:ext cx="2270760" cy="38953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15" name="Picture 14"/>
          <p:cNvPicPr>
            <a:picLocks noChangeAspect="1"/>
          </p:cNvPicPr>
          <p:nvPr/>
        </p:nvPicPr>
        <p:blipFill>
          <a:blip r:embed="rId5"/>
          <a:stretch>
            <a:fillRect/>
          </a:stretch>
        </p:blipFill>
        <p:spPr>
          <a:xfrm>
            <a:off x="326230" y="838200"/>
            <a:ext cx="7888406" cy="509569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Jira </a:t>
            </a:r>
            <a:r>
              <a:rPr spc="-5" dirty="0" smtClean="0"/>
              <a:t>– </a:t>
            </a:r>
            <a:r>
              <a:rPr lang="en-US" spc="-5" dirty="0" smtClean="0"/>
              <a:t>Scrum Board</a:t>
            </a:r>
            <a:endParaRPr spc="-35" dirty="0"/>
          </a:p>
        </p:txBody>
      </p:sp>
      <p:sp>
        <p:nvSpPr>
          <p:cNvPr id="4" name="object 4"/>
          <p:cNvSpPr/>
          <p:nvPr/>
        </p:nvSpPr>
        <p:spPr>
          <a:xfrm>
            <a:off x="2712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99872" y="685800"/>
            <a:ext cx="8110728" cy="3681983"/>
          </a:xfrm>
          <a:prstGeom prst="rect">
            <a:avLst/>
          </a:prstGeom>
          <a:blipFill>
            <a:blip r:embed="rId4" cstate="print"/>
            <a:stretch>
              <a:fillRect/>
            </a:stretch>
          </a:blipFill>
        </p:spPr>
        <p:txBody>
          <a:bodyPr wrap="square" lIns="0" tIns="0" rIns="0" bIns="0" rtlCol="0"/>
          <a:lstStyle/>
          <a:p>
            <a:r>
              <a:rPr lang="en-US" dirty="0"/>
              <a:t>A Scrum board is automatically created with your new project. Use your Scrum board to view and work on issues, such as new features or bugs. You can rank, view, edit, and track issues on your scrum board via the Backlog, Active sprints, and Reports. </a:t>
            </a:r>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13" name="Picture 12"/>
          <p:cNvPicPr>
            <a:picLocks noChangeAspect="1"/>
          </p:cNvPicPr>
          <p:nvPr/>
        </p:nvPicPr>
        <p:blipFill>
          <a:blip r:embed="rId5"/>
          <a:stretch>
            <a:fillRect/>
          </a:stretch>
        </p:blipFill>
        <p:spPr>
          <a:xfrm>
            <a:off x="513727" y="1981200"/>
            <a:ext cx="7630686" cy="358575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spc="-5" dirty="0"/>
              <a:t>– </a:t>
            </a:r>
            <a:r>
              <a:rPr lang="en-US" spc="-5" dirty="0" smtClean="0"/>
              <a:t>Scrum</a:t>
            </a:r>
            <a:endParaRPr spc="-35" dirty="0"/>
          </a:p>
        </p:txBody>
      </p:sp>
      <p:sp>
        <p:nvSpPr>
          <p:cNvPr id="4" name="object 4"/>
          <p:cNvSpPr/>
          <p:nvPr/>
        </p:nvSpPr>
        <p:spPr>
          <a:xfrm>
            <a:off x="2712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6888" y="571500"/>
            <a:ext cx="8644128" cy="34381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8" name="object 8"/>
          <p:cNvSpPr txBox="1"/>
          <p:nvPr/>
        </p:nvSpPr>
        <p:spPr>
          <a:xfrm>
            <a:off x="398170" y="650494"/>
            <a:ext cx="8284209" cy="492443"/>
          </a:xfrm>
          <a:prstGeom prst="rect">
            <a:avLst/>
          </a:prstGeom>
        </p:spPr>
        <p:txBody>
          <a:bodyPr vert="horz" wrap="square" lIns="0" tIns="0" rIns="0" bIns="0" rtlCol="0">
            <a:spAutoFit/>
          </a:bodyPr>
          <a:lstStyle/>
          <a:p>
            <a:pPr marL="12700" marR="5080"/>
            <a:r>
              <a:rPr lang="en-US" sz="1600" dirty="0"/>
              <a:t>Creating a new Scrum board</a:t>
            </a:r>
          </a:p>
          <a:p>
            <a:pPr marL="12700" marR="5080">
              <a:lnSpc>
                <a:spcPct val="100000"/>
              </a:lnSpc>
            </a:pPr>
            <a:endParaRPr sz="1600" dirty="0">
              <a:latin typeface="Arial"/>
              <a:cs typeface="Arial"/>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86" y="1779507"/>
            <a:ext cx="7968351" cy="3527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9984" y="685800"/>
            <a:ext cx="8058912" cy="1562100"/>
          </a:xfrm>
          <a:prstGeom prst="rect">
            <a:avLst/>
          </a:prstGeom>
          <a:blipFill>
            <a:blip r:embed="rId3" cstate="print"/>
            <a:stretch>
              <a:fillRect/>
            </a:stretch>
          </a:blipFill>
        </p:spPr>
        <p:txBody>
          <a:bodyPr wrap="square" lIns="0" tIns="0" rIns="0" bIns="0" rtlCol="0"/>
          <a:lstStyle/>
          <a:p>
            <a:r>
              <a:rPr lang="en-US" dirty="0"/>
              <a:t>The </a:t>
            </a:r>
            <a:r>
              <a:rPr lang="en-US" b="1" dirty="0"/>
              <a:t>Backlog</a:t>
            </a:r>
            <a:r>
              <a:rPr lang="en-US" dirty="0"/>
              <a:t> provides a place to organize your </a:t>
            </a:r>
            <a:r>
              <a:rPr lang="en-US" b="1" dirty="0"/>
              <a:t>Sprints</a:t>
            </a:r>
            <a:r>
              <a:rPr lang="en-US" dirty="0"/>
              <a:t>. We can create new issues or sub tasks, organize backlogs, create versions, organize via epics and start Sprints.</a:t>
            </a:r>
          </a:p>
        </p:txBody>
      </p:sp>
      <p:sp>
        <p:nvSpPr>
          <p:cNvPr id="6" name="object 6"/>
          <p:cNvSpPr/>
          <p:nvPr/>
        </p:nvSpPr>
        <p:spPr>
          <a:xfrm>
            <a:off x="225348" y="5715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dirty="0" smtClean="0"/>
              <a:t>-</a:t>
            </a:r>
            <a:r>
              <a:rPr lang="en-US" dirty="0" smtClean="0"/>
              <a:t> Backlog</a:t>
            </a:r>
            <a:endParaRPr spc="-5" dirty="0"/>
          </a:p>
        </p:txBody>
      </p:sp>
      <p:pic>
        <p:nvPicPr>
          <p:cNvPr id="15" name="Picture 5" descr="https://confluence.atlassian.com/jirasoftwareserver072/files/829056631/829056633/1/1442229993439/Backlog+first+vi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5" y="2057400"/>
            <a:ext cx="8668309"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Jira – Sprint Planning</a:t>
            </a:r>
            <a:endParaRPr spc="-5" dirty="0"/>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14" name="Rectangle 13"/>
          <p:cNvSpPr/>
          <p:nvPr/>
        </p:nvSpPr>
        <p:spPr>
          <a:xfrm>
            <a:off x="457200" y="762000"/>
            <a:ext cx="7848600" cy="369332"/>
          </a:xfrm>
          <a:prstGeom prst="rect">
            <a:avLst/>
          </a:prstGeom>
        </p:spPr>
        <p:txBody>
          <a:bodyPr wrap="square">
            <a:spAutoFit/>
          </a:bodyPr>
          <a:lstStyle/>
          <a:p>
            <a:r>
              <a:rPr lang="en-US" dirty="0"/>
              <a:t>By clicking on Start Sprint, we are starting the Sprint.</a:t>
            </a:r>
          </a:p>
        </p:txBody>
      </p:sp>
      <p:pic>
        <p:nvPicPr>
          <p:cNvPr id="15" name="Picture 14"/>
          <p:cNvPicPr>
            <a:picLocks noChangeAspect="1"/>
          </p:cNvPicPr>
          <p:nvPr/>
        </p:nvPicPr>
        <p:blipFill>
          <a:blip r:embed="rId3"/>
          <a:stretch>
            <a:fillRect/>
          </a:stretch>
        </p:blipFill>
        <p:spPr>
          <a:xfrm>
            <a:off x="477982" y="1283732"/>
            <a:ext cx="8132618" cy="47108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55082"/>
            <a:ext cx="8693302" cy="369332"/>
          </a:xfrm>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dirty="0"/>
              <a:t>- </a:t>
            </a:r>
            <a:r>
              <a:rPr lang="en-US" dirty="0"/>
              <a:t>Active </a:t>
            </a:r>
            <a:r>
              <a:rPr lang="en-US" dirty="0" smtClean="0"/>
              <a:t>Sprints</a:t>
            </a:r>
            <a:endParaRPr spc="-5" dirty="0"/>
          </a:p>
        </p:txBody>
      </p:sp>
      <p:sp>
        <p:nvSpPr>
          <p:cNvPr id="4" name="object 4"/>
          <p:cNvSpPr/>
          <p:nvPr/>
        </p:nvSpPr>
        <p:spPr>
          <a:xfrm>
            <a:off x="2712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46888" y="571500"/>
            <a:ext cx="2528316" cy="31181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71272"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8" name="object 8"/>
          <p:cNvSpPr txBox="1"/>
          <p:nvPr/>
        </p:nvSpPr>
        <p:spPr>
          <a:xfrm>
            <a:off x="398170" y="650494"/>
            <a:ext cx="8136230" cy="246221"/>
          </a:xfrm>
          <a:prstGeom prst="rect">
            <a:avLst/>
          </a:prstGeom>
        </p:spPr>
        <p:txBody>
          <a:bodyPr vert="horz" wrap="square" lIns="0" tIns="0" rIns="0" bIns="0" rtlCol="0">
            <a:spAutoFit/>
          </a:bodyPr>
          <a:lstStyle/>
          <a:p>
            <a:pPr marL="12700">
              <a:lnSpc>
                <a:spcPct val="100000"/>
              </a:lnSpc>
            </a:pPr>
            <a:r>
              <a:rPr lang="en-US" sz="1600" dirty="0"/>
              <a:t>The Active sprints page is where you monitor the progress of your team's work during a sprint.</a:t>
            </a:r>
            <a:endParaRPr sz="1600" dirty="0">
              <a:latin typeface="Arial"/>
              <a:cs typeface="Arial"/>
            </a:endParaRPr>
          </a:p>
        </p:txBody>
      </p:sp>
      <p:pic>
        <p:nvPicPr>
          <p:cNvPr id="11" name="Picture 10"/>
          <p:cNvPicPr>
            <a:picLocks noChangeAspect="1"/>
          </p:cNvPicPr>
          <p:nvPr/>
        </p:nvPicPr>
        <p:blipFill>
          <a:blip r:embed="rId5"/>
          <a:stretch>
            <a:fillRect/>
          </a:stretch>
        </p:blipFill>
        <p:spPr>
          <a:xfrm>
            <a:off x="439892" y="1953686"/>
            <a:ext cx="8291797" cy="392341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369332"/>
          </a:xfrm>
          <a:prstGeom prst="rect">
            <a:avLst/>
          </a:prstGeom>
        </p:spPr>
        <p:txBody>
          <a:bodyPr vert="horz" wrap="square" lIns="0" tIns="0" rIns="0" bIns="0" rtlCol="0">
            <a:spAutoFit/>
          </a:bodyPr>
          <a:lstStyle/>
          <a:p>
            <a:pPr marL="12700">
              <a:lnSpc>
                <a:spcPct val="100000"/>
              </a:lnSpc>
            </a:pPr>
            <a:r>
              <a:rPr lang="en-US" spc="-5" dirty="0" smtClean="0"/>
              <a:t>Jira</a:t>
            </a:r>
            <a:r>
              <a:rPr spc="-5" dirty="0" smtClean="0"/>
              <a:t> </a:t>
            </a:r>
            <a:r>
              <a:rPr dirty="0" smtClean="0"/>
              <a:t>-</a:t>
            </a:r>
            <a:r>
              <a:rPr lang="en-US" dirty="0" smtClean="0"/>
              <a:t> </a:t>
            </a:r>
            <a:r>
              <a:rPr lang="en-US" b="0" dirty="0"/>
              <a:t>Transition </a:t>
            </a:r>
            <a:r>
              <a:rPr lang="en-US" b="0" dirty="0" smtClean="0"/>
              <a:t>Issues</a:t>
            </a:r>
            <a:endParaRPr spc="-5" dirty="0"/>
          </a:p>
        </p:txBody>
      </p:sp>
      <p:sp>
        <p:nvSpPr>
          <p:cNvPr id="4" name="object 4"/>
          <p:cNvSpPr/>
          <p:nvPr/>
        </p:nvSpPr>
        <p:spPr>
          <a:xfrm>
            <a:off x="271272" y="582168"/>
            <a:ext cx="8537448" cy="596188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19303"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14" name="Picture 13"/>
          <p:cNvPicPr>
            <a:picLocks noChangeAspect="1"/>
          </p:cNvPicPr>
          <p:nvPr/>
        </p:nvPicPr>
        <p:blipFill>
          <a:blip r:embed="rId4"/>
          <a:stretch>
            <a:fillRect/>
          </a:stretch>
        </p:blipFill>
        <p:spPr>
          <a:xfrm>
            <a:off x="457199" y="1219200"/>
            <a:ext cx="8305063" cy="4648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59" y="0"/>
            <a:ext cx="2270125" cy="8255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0"/>
            <a:ext cx="4981575" cy="6858000"/>
          </a:xfrm>
          <a:custGeom>
            <a:avLst/>
            <a:gdLst/>
            <a:ahLst/>
            <a:cxnLst/>
            <a:rect l="l" t="t" r="r" b="b"/>
            <a:pathLst>
              <a:path w="4981575" h="6858000">
                <a:moveTo>
                  <a:pt x="0" y="6858000"/>
                </a:moveTo>
                <a:lnTo>
                  <a:pt x="4981448" y="6858000"/>
                </a:lnTo>
                <a:lnTo>
                  <a:pt x="4981448" y="0"/>
                </a:lnTo>
                <a:lnTo>
                  <a:pt x="0" y="0"/>
                </a:lnTo>
                <a:lnTo>
                  <a:pt x="0" y="6858000"/>
                </a:lnTo>
                <a:close/>
              </a:path>
            </a:pathLst>
          </a:custGeom>
          <a:solidFill>
            <a:srgbClr val="000000">
              <a:alpha val="79998"/>
            </a:srgbClr>
          </a:solidFill>
        </p:spPr>
        <p:txBody>
          <a:bodyPr wrap="square" lIns="0" tIns="0" rIns="0" bIns="0" rtlCol="0"/>
          <a:lstStyle/>
          <a:p>
            <a:endParaRPr/>
          </a:p>
        </p:txBody>
      </p:sp>
      <p:sp>
        <p:nvSpPr>
          <p:cNvPr id="5" name="object 5"/>
          <p:cNvSpPr txBox="1">
            <a:spLocks noGrp="1"/>
          </p:cNvSpPr>
          <p:nvPr>
            <p:ph type="title"/>
          </p:nvPr>
        </p:nvSpPr>
        <p:spPr>
          <a:xfrm>
            <a:off x="261620" y="1938020"/>
            <a:ext cx="3855085" cy="345440"/>
          </a:xfrm>
          <a:prstGeom prst="rect">
            <a:avLst/>
          </a:prstGeom>
        </p:spPr>
        <p:txBody>
          <a:bodyPr vert="horz" wrap="square" lIns="0" tIns="0" rIns="0" bIns="0" rtlCol="0">
            <a:spAutoFit/>
          </a:bodyPr>
          <a:lstStyle/>
          <a:p>
            <a:pPr marL="12700">
              <a:lnSpc>
                <a:spcPct val="100000"/>
              </a:lnSpc>
            </a:pPr>
            <a:r>
              <a:rPr sz="2200" spc="-40" dirty="0">
                <a:solidFill>
                  <a:srgbClr val="FFFF00"/>
                </a:solidFill>
              </a:rPr>
              <a:t>TABLE </a:t>
            </a:r>
            <a:r>
              <a:rPr sz="2200" spc="-5" dirty="0">
                <a:solidFill>
                  <a:srgbClr val="FFFF00"/>
                </a:solidFill>
              </a:rPr>
              <a:t>OF </a:t>
            </a:r>
            <a:r>
              <a:rPr sz="2200" spc="-5" dirty="0" smtClean="0">
                <a:solidFill>
                  <a:srgbClr val="FFFF00"/>
                </a:solidFill>
              </a:rPr>
              <a:t>CONTENT</a:t>
            </a:r>
            <a:endParaRPr sz="2200" dirty="0"/>
          </a:p>
        </p:txBody>
      </p:sp>
      <p:sp>
        <p:nvSpPr>
          <p:cNvPr id="6" name="object 6"/>
          <p:cNvSpPr txBox="1"/>
          <p:nvPr/>
        </p:nvSpPr>
        <p:spPr>
          <a:xfrm>
            <a:off x="-259307" y="2377440"/>
            <a:ext cx="5049671" cy="3600986"/>
          </a:xfrm>
          <a:prstGeom prst="rect">
            <a:avLst/>
          </a:prstGeom>
        </p:spPr>
        <p:txBody>
          <a:bodyPr vert="horz" wrap="square" lIns="0" tIns="0" rIns="0" bIns="0" rtlCol="0">
            <a:spAutoFit/>
          </a:bodyPr>
          <a:lstStyle/>
          <a:p>
            <a:pPr lvl="1" eaLnBrk="1" hangingPunct="1">
              <a:lnSpc>
                <a:spcPct val="150000"/>
              </a:lnSpc>
              <a:buClr>
                <a:schemeClr val="tx1"/>
              </a:buClr>
              <a:defRPr/>
            </a:pPr>
            <a:r>
              <a:rPr lang="en-US" dirty="0" smtClean="0">
                <a:solidFill>
                  <a:schemeClr val="bg1"/>
                </a:solidFill>
              </a:rPr>
              <a:t>1. Introduction </a:t>
            </a:r>
            <a:r>
              <a:rPr lang="en-US" dirty="0">
                <a:solidFill>
                  <a:schemeClr val="bg1"/>
                </a:solidFill>
              </a:rPr>
              <a:t>to JIRA and its features</a:t>
            </a:r>
          </a:p>
          <a:p>
            <a:pPr lvl="1" eaLnBrk="1" hangingPunct="1">
              <a:lnSpc>
                <a:spcPct val="150000"/>
              </a:lnSpc>
              <a:buClr>
                <a:schemeClr val="tx1"/>
              </a:buClr>
              <a:defRPr/>
            </a:pPr>
            <a:r>
              <a:rPr lang="en-US" dirty="0" smtClean="0">
                <a:solidFill>
                  <a:schemeClr val="bg1"/>
                </a:solidFill>
              </a:rPr>
              <a:t>2. Benefits</a:t>
            </a:r>
            <a:endParaRPr lang="en-US" dirty="0">
              <a:solidFill>
                <a:schemeClr val="bg1"/>
              </a:solidFill>
            </a:endParaRPr>
          </a:p>
          <a:p>
            <a:pPr lvl="1" eaLnBrk="1" hangingPunct="1">
              <a:lnSpc>
                <a:spcPct val="150000"/>
              </a:lnSpc>
              <a:buClr>
                <a:schemeClr val="tx1"/>
              </a:buClr>
              <a:defRPr/>
            </a:pPr>
            <a:r>
              <a:rPr lang="en-US" dirty="0" smtClean="0">
                <a:solidFill>
                  <a:schemeClr val="bg1"/>
                </a:solidFill>
              </a:rPr>
              <a:t>3. Jira </a:t>
            </a:r>
            <a:r>
              <a:rPr lang="en-US" dirty="0">
                <a:solidFill>
                  <a:schemeClr val="bg1"/>
                </a:solidFill>
              </a:rPr>
              <a:t>Hierarchy</a:t>
            </a:r>
          </a:p>
          <a:p>
            <a:pPr lvl="1" eaLnBrk="1" hangingPunct="1">
              <a:lnSpc>
                <a:spcPct val="150000"/>
              </a:lnSpc>
              <a:buClr>
                <a:schemeClr val="tx1"/>
              </a:buClr>
              <a:defRPr/>
            </a:pPr>
            <a:r>
              <a:rPr lang="en-US" dirty="0" smtClean="0">
                <a:solidFill>
                  <a:schemeClr val="bg1"/>
                </a:solidFill>
              </a:rPr>
              <a:t>4. Issues </a:t>
            </a:r>
            <a:r>
              <a:rPr lang="en-US" dirty="0">
                <a:solidFill>
                  <a:schemeClr val="bg1"/>
                </a:solidFill>
              </a:rPr>
              <a:t>and Workflows</a:t>
            </a:r>
          </a:p>
          <a:p>
            <a:pPr lvl="1" eaLnBrk="1" hangingPunct="1">
              <a:lnSpc>
                <a:spcPct val="150000"/>
              </a:lnSpc>
              <a:buClr>
                <a:schemeClr val="tx1"/>
              </a:buClr>
              <a:defRPr/>
            </a:pPr>
            <a:r>
              <a:rPr lang="en-US" dirty="0" smtClean="0">
                <a:solidFill>
                  <a:schemeClr val="bg1"/>
                </a:solidFill>
              </a:rPr>
              <a:t>5. Users </a:t>
            </a:r>
            <a:r>
              <a:rPr lang="en-US" dirty="0">
                <a:solidFill>
                  <a:schemeClr val="bg1"/>
                </a:solidFill>
              </a:rPr>
              <a:t>and Permission</a:t>
            </a:r>
          </a:p>
          <a:p>
            <a:pPr lvl="1" eaLnBrk="1" hangingPunct="1">
              <a:lnSpc>
                <a:spcPct val="150000"/>
              </a:lnSpc>
              <a:buClr>
                <a:schemeClr val="tx1"/>
              </a:buClr>
              <a:defRPr/>
            </a:pPr>
            <a:r>
              <a:rPr lang="en-US" dirty="0" smtClean="0">
                <a:solidFill>
                  <a:schemeClr val="bg1"/>
                </a:solidFill>
              </a:rPr>
              <a:t>6. Scrum</a:t>
            </a:r>
            <a:r>
              <a:rPr lang="en-US" dirty="0">
                <a:solidFill>
                  <a:schemeClr val="bg1"/>
                </a:solidFill>
              </a:rPr>
              <a:t>: Backlog, Sprint, Transitions</a:t>
            </a:r>
          </a:p>
          <a:p>
            <a:pPr lvl="1" eaLnBrk="1" hangingPunct="1">
              <a:lnSpc>
                <a:spcPct val="150000"/>
              </a:lnSpc>
              <a:buClr>
                <a:schemeClr val="tx1"/>
              </a:buClr>
              <a:defRPr/>
            </a:pPr>
            <a:r>
              <a:rPr lang="en-US" dirty="0" smtClean="0">
                <a:solidFill>
                  <a:schemeClr val="bg1"/>
                </a:solidFill>
              </a:rPr>
              <a:t>7. Burndown </a:t>
            </a:r>
            <a:r>
              <a:rPr lang="en-US" dirty="0">
                <a:solidFill>
                  <a:schemeClr val="bg1"/>
                </a:solidFill>
              </a:rPr>
              <a:t>Chart</a:t>
            </a:r>
          </a:p>
          <a:p>
            <a:pPr lvl="1" eaLnBrk="1" hangingPunct="1">
              <a:lnSpc>
                <a:spcPct val="150000"/>
              </a:lnSpc>
              <a:buClr>
                <a:schemeClr val="tx1"/>
              </a:buClr>
              <a:defRPr/>
            </a:pPr>
            <a:r>
              <a:rPr lang="en-US" dirty="0" smtClean="0">
                <a:solidFill>
                  <a:schemeClr val="bg1"/>
                </a:solidFill>
              </a:rPr>
              <a:t>8. JIRA </a:t>
            </a:r>
            <a:r>
              <a:rPr lang="en-US" dirty="0">
                <a:solidFill>
                  <a:schemeClr val="bg1"/>
                </a:solidFill>
              </a:rPr>
              <a:t>External Integration</a:t>
            </a:r>
          </a:p>
          <a:p>
            <a:pPr marL="12700">
              <a:lnSpc>
                <a:spcPct val="100000"/>
              </a:lnSpc>
              <a:tabLst>
                <a:tab pos="354965" algn="l"/>
                <a:tab pos="355600" algn="l"/>
              </a:tabLst>
            </a:pPr>
            <a:endParaRPr sz="1800" dirty="0">
              <a:solidFill>
                <a:schemeClr val="bg1"/>
              </a:solidFill>
              <a:latin typeface="Arial"/>
              <a:cs typeface="Arial"/>
            </a:endParaRPr>
          </a:p>
        </p:txBody>
      </p:sp>
      <p:sp>
        <p:nvSpPr>
          <p:cNvPr id="7" name="object 7"/>
          <p:cNvSpPr/>
          <p:nvPr/>
        </p:nvSpPr>
        <p:spPr>
          <a:xfrm>
            <a:off x="2" y="0"/>
            <a:ext cx="2270125" cy="8255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5537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72795" y="582168"/>
            <a:ext cx="8537448" cy="596188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5" name="object 5"/>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6" name="object 6"/>
          <p:cNvSpPr txBox="1">
            <a:spLocks noGrp="1"/>
          </p:cNvSpPr>
          <p:nvPr>
            <p:ph type="title"/>
          </p:nvPr>
        </p:nvSpPr>
        <p:spPr>
          <a:xfrm>
            <a:off x="225348" y="96646"/>
            <a:ext cx="8693302" cy="738664"/>
          </a:xfrm>
          <a:prstGeom prst="rect">
            <a:avLst/>
          </a:prstGeom>
        </p:spPr>
        <p:txBody>
          <a:bodyPr vert="horz" wrap="square" lIns="0" tIns="0" rIns="0" bIns="0" rtlCol="0">
            <a:spAutoFit/>
          </a:bodyPr>
          <a:lstStyle/>
          <a:p>
            <a:pPr marL="12700"/>
            <a:r>
              <a:rPr lang="en-US" spc="-5" dirty="0" smtClean="0"/>
              <a:t>Jira</a:t>
            </a:r>
            <a:r>
              <a:rPr spc="-5" dirty="0" smtClean="0"/>
              <a:t> </a:t>
            </a:r>
            <a:r>
              <a:rPr dirty="0" smtClean="0"/>
              <a:t>-</a:t>
            </a:r>
            <a:r>
              <a:rPr lang="en-US" dirty="0" smtClean="0"/>
              <a:t> </a:t>
            </a:r>
            <a:r>
              <a:rPr lang="en-US" dirty="0"/>
              <a:t>Sample Report</a:t>
            </a:r>
            <a:br>
              <a:rPr lang="en-US" dirty="0"/>
            </a:br>
            <a:endParaRPr spc="-5" dirty="0"/>
          </a:p>
        </p:txBody>
      </p:sp>
      <p:pic>
        <p:nvPicPr>
          <p:cNvPr id="1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21454"/>
            <a:ext cx="6248400" cy="199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124" y="2846831"/>
            <a:ext cx="4267200" cy="3272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7771" y="2817868"/>
            <a:ext cx="3655595" cy="323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2795" y="582168"/>
            <a:ext cx="8537448" cy="596188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5" name="object 5"/>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738664"/>
          </a:xfrm>
          <a:prstGeom prst="rect">
            <a:avLst/>
          </a:prstGeom>
        </p:spPr>
        <p:txBody>
          <a:bodyPr vert="horz" wrap="square" lIns="0" tIns="0" rIns="0" bIns="0" rtlCol="0">
            <a:spAutoFit/>
          </a:bodyPr>
          <a:lstStyle/>
          <a:p>
            <a:pPr marL="12700" algn="l"/>
            <a:r>
              <a:rPr lang="en-US" spc="-5" dirty="0" smtClean="0"/>
              <a:t>Jira </a:t>
            </a:r>
            <a:r>
              <a:rPr spc="-5" dirty="0" smtClean="0"/>
              <a:t>– </a:t>
            </a:r>
            <a:r>
              <a:rPr lang="en-US" dirty="0"/>
              <a:t>Sample Dashboard</a:t>
            </a:r>
            <a:br>
              <a:rPr lang="en-US" dirty="0"/>
            </a:br>
            <a:endParaRPr dirty="0"/>
          </a:p>
        </p:txBody>
      </p:sp>
      <p:sp>
        <p:nvSpPr>
          <p:cNvPr id="4" name="object 4"/>
          <p:cNvSpPr/>
          <p:nvPr/>
        </p:nvSpPr>
        <p:spPr>
          <a:xfrm>
            <a:off x="272795"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6" name="object 6"/>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45" y="835310"/>
            <a:ext cx="8133347" cy="525378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738664"/>
          </a:xfrm>
          <a:prstGeom prst="rect">
            <a:avLst/>
          </a:prstGeom>
        </p:spPr>
        <p:txBody>
          <a:bodyPr vert="horz" wrap="square" lIns="0" tIns="0" rIns="0" bIns="0" rtlCol="0">
            <a:spAutoFit/>
          </a:bodyPr>
          <a:lstStyle/>
          <a:p>
            <a:pPr marL="12700" algn="l"/>
            <a:r>
              <a:rPr lang="en-US" spc="-5" dirty="0" smtClean="0"/>
              <a:t>Jira</a:t>
            </a:r>
            <a:r>
              <a:rPr spc="-5" dirty="0" smtClean="0"/>
              <a:t> </a:t>
            </a:r>
            <a:r>
              <a:rPr dirty="0" smtClean="0"/>
              <a:t>-</a:t>
            </a:r>
            <a:r>
              <a:rPr lang="en-US" dirty="0" smtClean="0"/>
              <a:t> </a:t>
            </a:r>
            <a:r>
              <a:rPr lang="en-US" dirty="0"/>
              <a:t>Sprint Report </a:t>
            </a:r>
            <a:br>
              <a:rPr lang="en-US" dirty="0"/>
            </a:br>
            <a:endParaRPr dirty="0"/>
          </a:p>
        </p:txBody>
      </p:sp>
      <p:sp>
        <p:nvSpPr>
          <p:cNvPr id="4" name="object 4"/>
          <p:cNvSpPr/>
          <p:nvPr/>
        </p:nvSpPr>
        <p:spPr>
          <a:xfrm>
            <a:off x="295656" y="585216"/>
            <a:ext cx="8362188" cy="570280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9747" y="574548"/>
            <a:ext cx="8470392" cy="343814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43141" y="609625"/>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solidFill>
            <a:srgbClr val="FFFFFF"/>
          </a:solidFill>
        </p:spPr>
        <p:txBody>
          <a:bodyPr wrap="square" lIns="0" tIns="0" rIns="0" bIns="0" rtlCol="0"/>
          <a:lstStyle/>
          <a:p>
            <a:endParaRPr/>
          </a:p>
        </p:txBody>
      </p:sp>
      <p:sp>
        <p:nvSpPr>
          <p:cNvPr id="7" name="object 7"/>
          <p:cNvSpPr/>
          <p:nvPr/>
        </p:nvSpPr>
        <p:spPr>
          <a:xfrm>
            <a:off x="343141" y="609625"/>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ln w="9525">
            <a:solidFill>
              <a:srgbClr val="A6A6A6"/>
            </a:solidFill>
          </a:ln>
        </p:spPr>
        <p:txBody>
          <a:bodyPr wrap="square" lIns="0" tIns="0" rIns="0" bIns="0" rtlCol="0"/>
          <a:lstStyle/>
          <a:p>
            <a:endParaRPr/>
          </a:p>
        </p:txBody>
      </p:sp>
      <p:sp>
        <p:nvSpPr>
          <p:cNvPr id="10" name="object 10"/>
          <p:cNvSpPr/>
          <p:nvPr/>
        </p:nvSpPr>
        <p:spPr>
          <a:xfrm>
            <a:off x="681037" y="3805173"/>
            <a:ext cx="7553325" cy="1762125"/>
          </a:xfrm>
          <a:custGeom>
            <a:avLst/>
            <a:gdLst/>
            <a:ahLst/>
            <a:cxnLst/>
            <a:rect l="l" t="t" r="r" b="b"/>
            <a:pathLst>
              <a:path w="7553325" h="1762125">
                <a:moveTo>
                  <a:pt x="0" y="1762125"/>
                </a:moveTo>
                <a:lnTo>
                  <a:pt x="7553325" y="1762125"/>
                </a:lnTo>
                <a:lnTo>
                  <a:pt x="7553325" y="0"/>
                </a:lnTo>
                <a:lnTo>
                  <a:pt x="0" y="0"/>
                </a:lnTo>
                <a:lnTo>
                  <a:pt x="0" y="1762125"/>
                </a:lnTo>
                <a:close/>
              </a:path>
            </a:pathLst>
          </a:custGeom>
          <a:ln w="9525">
            <a:solidFill>
              <a:srgbClr val="D9D9D9"/>
            </a:solidFill>
          </a:ln>
        </p:spPr>
        <p:txBody>
          <a:bodyPr wrap="square" lIns="0" tIns="0" rIns="0" bIns="0" rtlCol="0"/>
          <a:lstStyle/>
          <a:p>
            <a:endParaRPr/>
          </a:p>
        </p:txBody>
      </p:sp>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356" y="873817"/>
            <a:ext cx="7715006" cy="480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738664"/>
          </a:xfrm>
          <a:prstGeom prst="rect">
            <a:avLst/>
          </a:prstGeom>
        </p:spPr>
        <p:txBody>
          <a:bodyPr vert="horz" wrap="square" lIns="0" tIns="0" rIns="0" bIns="0" rtlCol="0">
            <a:spAutoFit/>
          </a:bodyPr>
          <a:lstStyle/>
          <a:p>
            <a:pPr marL="12700" algn="l"/>
            <a:r>
              <a:rPr lang="en-US" spc="-5" dirty="0" smtClean="0"/>
              <a:t>Jira</a:t>
            </a:r>
            <a:r>
              <a:rPr spc="-5" dirty="0" smtClean="0"/>
              <a:t> </a:t>
            </a:r>
            <a:r>
              <a:rPr dirty="0" smtClean="0"/>
              <a:t>-</a:t>
            </a:r>
            <a:r>
              <a:rPr lang="en-US" dirty="0" smtClean="0"/>
              <a:t> </a:t>
            </a:r>
            <a:r>
              <a:rPr lang="en-US" dirty="0"/>
              <a:t>Burn-down Chart</a:t>
            </a:r>
            <a:r>
              <a:rPr lang="en-US" sz="1600" dirty="0"/>
              <a:t/>
            </a:r>
            <a:br>
              <a:rPr lang="en-US" sz="1600" dirty="0"/>
            </a:br>
            <a:endParaRPr dirty="0"/>
          </a:p>
        </p:txBody>
      </p:sp>
      <p:sp>
        <p:nvSpPr>
          <p:cNvPr id="4" name="object 4"/>
          <p:cNvSpPr/>
          <p:nvPr/>
        </p:nvSpPr>
        <p:spPr>
          <a:xfrm>
            <a:off x="295656" y="585216"/>
            <a:ext cx="8362188" cy="570280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9747" y="574548"/>
            <a:ext cx="8470392" cy="27066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84289" y="679069"/>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solidFill>
            <a:srgbClr val="FFFFFF"/>
          </a:solidFill>
        </p:spPr>
        <p:txBody>
          <a:bodyPr wrap="square" lIns="0" tIns="0" rIns="0" bIns="0" rtlCol="0"/>
          <a:lstStyle/>
          <a:p>
            <a:pPr lvl="1">
              <a:buFont typeface="Wingdings" charset="0"/>
              <a:buChar char="n"/>
              <a:defRPr/>
            </a:pPr>
            <a:r>
              <a:rPr lang="en-US" sz="2000"/>
              <a:t>The Burndown Chart is another useful tracking tool, which can help you visualize your team's progress, as well as determine whether your team is on target to achieve the sprint goal.</a:t>
            </a:r>
            <a:endParaRPr lang="en-US" sz="2000" dirty="0"/>
          </a:p>
        </p:txBody>
      </p:sp>
      <p:sp>
        <p:nvSpPr>
          <p:cNvPr id="7" name="object 7"/>
          <p:cNvSpPr/>
          <p:nvPr/>
        </p:nvSpPr>
        <p:spPr>
          <a:xfrm>
            <a:off x="343141" y="609625"/>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ln w="9525">
            <a:solidFill>
              <a:srgbClr val="A6A6A6"/>
            </a:solidFill>
          </a:ln>
        </p:spPr>
        <p:txBody>
          <a:bodyPr wrap="square" lIns="0" tIns="0" rIns="0" bIns="0" rtlCol="0"/>
          <a:lstStyle/>
          <a:p>
            <a:endParaRPr/>
          </a:p>
        </p:txBody>
      </p:sp>
      <p:pic>
        <p:nvPicPr>
          <p:cNvPr id="14" name="Picture 13"/>
          <p:cNvPicPr>
            <a:picLocks noChangeAspect="1"/>
          </p:cNvPicPr>
          <p:nvPr/>
        </p:nvPicPr>
        <p:blipFill>
          <a:blip r:embed="rId5"/>
          <a:stretch>
            <a:fillRect/>
          </a:stretch>
        </p:blipFill>
        <p:spPr>
          <a:xfrm>
            <a:off x="873741" y="1764520"/>
            <a:ext cx="7206018" cy="39891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738664"/>
          </a:xfrm>
          <a:prstGeom prst="rect">
            <a:avLst/>
          </a:prstGeom>
        </p:spPr>
        <p:txBody>
          <a:bodyPr vert="horz" wrap="square" lIns="0" tIns="0" rIns="0" bIns="0" rtlCol="0">
            <a:spAutoFit/>
          </a:bodyPr>
          <a:lstStyle/>
          <a:p>
            <a:pPr marL="12700"/>
            <a:r>
              <a:rPr spc="-5" dirty="0"/>
              <a:t>Jenkins </a:t>
            </a:r>
            <a:r>
              <a:rPr dirty="0" smtClean="0"/>
              <a:t>-</a:t>
            </a:r>
            <a:r>
              <a:rPr lang="en-US" dirty="0" smtClean="0"/>
              <a:t> </a:t>
            </a:r>
            <a:r>
              <a:rPr lang="en-US" dirty="0"/>
              <a:t>Sample Agile Board</a:t>
            </a:r>
            <a:br>
              <a:rPr lang="en-US" dirty="0"/>
            </a:br>
            <a:endParaRPr dirty="0"/>
          </a:p>
        </p:txBody>
      </p:sp>
      <p:sp>
        <p:nvSpPr>
          <p:cNvPr id="4" name="object 4"/>
          <p:cNvSpPr/>
          <p:nvPr/>
        </p:nvSpPr>
        <p:spPr>
          <a:xfrm>
            <a:off x="295656" y="585216"/>
            <a:ext cx="8362188" cy="570280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9747" y="574548"/>
            <a:ext cx="385571" cy="75590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43141" y="609625"/>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ln w="9525">
            <a:solidFill>
              <a:srgbClr val="A6A6A6"/>
            </a:solidFill>
          </a:ln>
        </p:spPr>
        <p:txBody>
          <a:bodyPr wrap="square" lIns="0" tIns="0" rIns="0" bIns="0" rtlCol="0"/>
          <a:lstStyle/>
          <a:p>
            <a:endParaRPr/>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19" y="779695"/>
            <a:ext cx="7873881" cy="485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5348" y="96646"/>
            <a:ext cx="8693302" cy="738664"/>
          </a:xfrm>
          <a:prstGeom prst="rect">
            <a:avLst/>
          </a:prstGeom>
        </p:spPr>
        <p:txBody>
          <a:bodyPr vert="horz" wrap="square" lIns="0" tIns="0" rIns="0" bIns="0" rtlCol="0">
            <a:spAutoFit/>
          </a:bodyPr>
          <a:lstStyle/>
          <a:p>
            <a:pPr marL="12700"/>
            <a:r>
              <a:rPr lang="en-US" spc="-5" dirty="0" smtClean="0"/>
              <a:t>Jira</a:t>
            </a:r>
            <a:r>
              <a:rPr spc="-5" dirty="0" smtClean="0"/>
              <a:t> </a:t>
            </a:r>
            <a:r>
              <a:rPr dirty="0" smtClean="0"/>
              <a:t>-</a:t>
            </a:r>
            <a:r>
              <a:rPr lang="en-US" dirty="0" smtClean="0"/>
              <a:t> </a:t>
            </a:r>
            <a:r>
              <a:rPr lang="en-IN" dirty="0" smtClean="0">
                <a:solidFill>
                  <a:srgbClr val="000000"/>
                </a:solidFill>
              </a:rPr>
              <a:t>JIRA </a:t>
            </a:r>
            <a:r>
              <a:rPr lang="en-IN" dirty="0">
                <a:solidFill>
                  <a:srgbClr val="000000"/>
                </a:solidFill>
              </a:rPr>
              <a:t>External Integration</a:t>
            </a:r>
            <a:r>
              <a:rPr lang="en-IN" dirty="0"/>
              <a:t/>
            </a:r>
            <a:br>
              <a:rPr lang="en-IN" dirty="0"/>
            </a:br>
            <a:endParaRPr spc="-5" dirty="0"/>
          </a:p>
        </p:txBody>
      </p:sp>
      <p:sp>
        <p:nvSpPr>
          <p:cNvPr id="4" name="object 4"/>
          <p:cNvSpPr/>
          <p:nvPr/>
        </p:nvSpPr>
        <p:spPr>
          <a:xfrm>
            <a:off x="185928" y="594359"/>
            <a:ext cx="8537448" cy="59634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5928" y="622401"/>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pPr marL="342900" indent="-342900" fontAlgn="t">
              <a:buClr>
                <a:schemeClr val="tx1"/>
              </a:buClr>
              <a:buFont typeface="Wingdings" pitchFamily="2" charset="2"/>
              <a:buChar char="§"/>
            </a:pPr>
            <a:r>
              <a:rPr lang="en-IN" dirty="0"/>
              <a:t>Connecting JIRA Software  to compatible development tools provides your team with a range of functionality and information related to your development work.</a:t>
            </a:r>
          </a:p>
          <a:p>
            <a:pPr marL="342900" indent="-342900" fontAlgn="t">
              <a:buClr>
                <a:schemeClr val="tx1"/>
              </a:buClr>
              <a:buFont typeface="Wingdings" pitchFamily="2" charset="2"/>
              <a:buChar char="§"/>
            </a:pPr>
            <a:r>
              <a:rPr lang="en-IN" u="sng" dirty="0"/>
              <a:t>Configuring a cross-application link</a:t>
            </a:r>
          </a:p>
          <a:p>
            <a:pPr marL="800100" lvl="1" indent="-342900">
              <a:buClr>
                <a:schemeClr val="tx1"/>
              </a:buClr>
              <a:buFont typeface="Wingdings" pitchFamily="2" charset="2"/>
              <a:buChar char="§"/>
            </a:pPr>
            <a:r>
              <a:rPr lang="en-IN" dirty="0"/>
              <a:t>Choose</a:t>
            </a:r>
            <a:r>
              <a:rPr lang="en-IN" b="1" dirty="0"/>
              <a:t>  </a:t>
            </a:r>
            <a:r>
              <a:rPr lang="en-IN" dirty="0"/>
              <a:t>        </a:t>
            </a:r>
            <a:r>
              <a:rPr lang="en-IN" b="1" dirty="0"/>
              <a:t>Projects</a:t>
            </a:r>
            <a:r>
              <a:rPr lang="en-IN" dirty="0"/>
              <a:t>.</a:t>
            </a:r>
          </a:p>
          <a:p>
            <a:pPr marL="800100" lvl="1" indent="-342900">
              <a:buClr>
                <a:schemeClr val="tx1"/>
              </a:buClr>
              <a:buFont typeface="Wingdings" pitchFamily="2" charset="2"/>
              <a:buChar char="§"/>
            </a:pPr>
            <a:r>
              <a:rPr lang="en-IN" dirty="0"/>
              <a:t>Select the project that contains the fields you need to configure.</a:t>
            </a:r>
          </a:p>
          <a:p>
            <a:pPr marL="800100" lvl="1" indent="-342900">
              <a:buClr>
                <a:schemeClr val="tx1"/>
              </a:buClr>
              <a:buFont typeface="Wingdings" pitchFamily="2" charset="2"/>
              <a:buChar char="§"/>
            </a:pPr>
            <a:r>
              <a:rPr lang="en-IN" dirty="0"/>
              <a:t>On the JIRA project configuration page, go to the </a:t>
            </a:r>
            <a:r>
              <a:rPr lang="en-IN" b="1" dirty="0"/>
              <a:t>Fields</a:t>
            </a:r>
            <a:r>
              <a:rPr lang="en-IN" dirty="0"/>
              <a:t> section.</a:t>
            </a:r>
          </a:p>
          <a:p>
            <a:pPr marL="800100" lvl="1" indent="-342900">
              <a:buClr>
                <a:schemeClr val="tx1"/>
              </a:buClr>
              <a:buFont typeface="Wingdings" pitchFamily="2" charset="2"/>
              <a:buChar char="§"/>
            </a:pPr>
            <a:r>
              <a:rPr lang="en-IN" dirty="0"/>
              <a:t>On each field where you will create links, click the Renders link.</a:t>
            </a:r>
          </a:p>
          <a:p>
            <a:pPr marL="800100" lvl="1" indent="-342900">
              <a:buClr>
                <a:schemeClr val="tx1"/>
              </a:buClr>
              <a:buFont typeface="Wingdings" pitchFamily="2" charset="2"/>
              <a:buChar char="§"/>
            </a:pPr>
            <a:r>
              <a:rPr lang="en-IN" dirty="0"/>
              <a:t>From the Active Renderer drop-down, select </a:t>
            </a:r>
            <a:r>
              <a:rPr lang="en-IN" b="1" dirty="0"/>
              <a:t>Wiki Style Renderer</a:t>
            </a:r>
            <a:r>
              <a:rPr lang="en-IN" dirty="0"/>
              <a:t>.</a:t>
            </a:r>
          </a:p>
        </p:txBody>
      </p:sp>
      <p:sp>
        <p:nvSpPr>
          <p:cNvPr id="6" name="object 6"/>
          <p:cNvSpPr/>
          <p:nvPr/>
        </p:nvSpPr>
        <p:spPr>
          <a:xfrm>
            <a:off x="185928" y="622401"/>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47800"/>
            <a:ext cx="457200" cy="35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744" t="6703" r="2608" b="2611"/>
          <a:stretch/>
        </p:blipFill>
        <p:spPr bwMode="auto">
          <a:xfrm>
            <a:off x="609600" y="2895600"/>
            <a:ext cx="7219471" cy="2885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54327" y="3366896"/>
            <a:ext cx="6781800" cy="2435860"/>
          </a:xfrm>
          <a:prstGeom prst="rect">
            <a:avLst/>
          </a:prstGeom>
        </p:spPr>
        <p:txBody>
          <a:bodyPr vert="horz" wrap="square" lIns="0" tIns="0" rIns="0" bIns="0" rtlCol="0">
            <a:spAutoFit/>
          </a:bodyPr>
          <a:lstStyle/>
          <a:p>
            <a:pPr marL="12700" algn="just">
              <a:lnSpc>
                <a:spcPct val="100000"/>
              </a:lnSpc>
            </a:pPr>
            <a:r>
              <a:rPr sz="1000" b="1" spc="-5" dirty="0">
                <a:solidFill>
                  <a:srgbClr val="6C6D70"/>
                </a:solidFill>
                <a:latin typeface="Arial"/>
                <a:cs typeface="Arial"/>
              </a:rPr>
              <a:t>Disclaimer</a:t>
            </a:r>
            <a:endParaRPr sz="1000">
              <a:latin typeface="Arial"/>
              <a:cs typeface="Arial"/>
            </a:endParaRPr>
          </a:p>
          <a:p>
            <a:pPr marL="12700" marR="5080" algn="just">
              <a:lnSpc>
                <a:spcPct val="100000"/>
              </a:lnSpc>
              <a:spcBef>
                <a:spcPts val="605"/>
              </a:spcBef>
            </a:pPr>
            <a:r>
              <a:rPr sz="900" spc="-5" dirty="0">
                <a:solidFill>
                  <a:srgbClr val="6C6D70"/>
                </a:solidFill>
                <a:latin typeface="Arial"/>
                <a:cs typeface="Arial"/>
              </a:rPr>
              <a:t>Tech Mahindra, herein referred </a:t>
            </a:r>
            <a:r>
              <a:rPr sz="900" spc="-10" dirty="0">
                <a:solidFill>
                  <a:srgbClr val="6C6D70"/>
                </a:solidFill>
                <a:latin typeface="Arial"/>
                <a:cs typeface="Arial"/>
              </a:rPr>
              <a:t>to </a:t>
            </a:r>
            <a:r>
              <a:rPr sz="900" spc="-5" dirty="0">
                <a:solidFill>
                  <a:srgbClr val="6C6D70"/>
                </a:solidFill>
                <a:latin typeface="Arial"/>
                <a:cs typeface="Arial"/>
              </a:rPr>
              <a:t>as TechM provide a wide array </a:t>
            </a:r>
            <a:r>
              <a:rPr sz="900" dirty="0">
                <a:solidFill>
                  <a:srgbClr val="6C6D70"/>
                </a:solidFill>
                <a:latin typeface="Arial"/>
                <a:cs typeface="Arial"/>
              </a:rPr>
              <a:t>of </a:t>
            </a:r>
            <a:r>
              <a:rPr sz="900" spc="-5" dirty="0">
                <a:solidFill>
                  <a:srgbClr val="6C6D70"/>
                </a:solidFill>
                <a:latin typeface="Arial"/>
                <a:cs typeface="Arial"/>
              </a:rPr>
              <a:t>presentations and reports, with the contributions </a:t>
            </a:r>
            <a:r>
              <a:rPr sz="900" dirty="0">
                <a:solidFill>
                  <a:srgbClr val="6C6D70"/>
                </a:solidFill>
                <a:latin typeface="Arial"/>
                <a:cs typeface="Arial"/>
              </a:rPr>
              <a:t>of </a:t>
            </a:r>
            <a:r>
              <a:rPr sz="900" spc="-5" dirty="0">
                <a:solidFill>
                  <a:srgbClr val="6C6D70"/>
                </a:solidFill>
                <a:latin typeface="Arial"/>
                <a:cs typeface="Arial"/>
              </a:rPr>
              <a:t>various  professionals. These presentations and reports </a:t>
            </a:r>
            <a:r>
              <a:rPr sz="900" dirty="0">
                <a:solidFill>
                  <a:srgbClr val="6C6D70"/>
                </a:solidFill>
                <a:latin typeface="Arial"/>
                <a:cs typeface="Arial"/>
              </a:rPr>
              <a:t>are for </a:t>
            </a:r>
            <a:r>
              <a:rPr sz="900" spc="-5" dirty="0">
                <a:solidFill>
                  <a:srgbClr val="6C6D70"/>
                </a:solidFill>
                <a:latin typeface="Arial"/>
                <a:cs typeface="Arial"/>
              </a:rPr>
              <a:t>informational purposes and private circulation only and </a:t>
            </a:r>
            <a:r>
              <a:rPr sz="900" spc="-10" dirty="0">
                <a:solidFill>
                  <a:srgbClr val="6C6D70"/>
                </a:solidFill>
                <a:latin typeface="Arial"/>
                <a:cs typeface="Arial"/>
              </a:rPr>
              <a:t>do </a:t>
            </a:r>
            <a:r>
              <a:rPr sz="900" dirty="0">
                <a:solidFill>
                  <a:srgbClr val="6C6D70"/>
                </a:solidFill>
                <a:latin typeface="Arial"/>
                <a:cs typeface="Arial"/>
              </a:rPr>
              <a:t>not </a:t>
            </a:r>
            <a:r>
              <a:rPr sz="900" spc="-5" dirty="0">
                <a:solidFill>
                  <a:srgbClr val="6C6D70"/>
                </a:solidFill>
                <a:latin typeface="Arial"/>
                <a:cs typeface="Arial"/>
              </a:rPr>
              <a:t>constitute </a:t>
            </a:r>
            <a:r>
              <a:rPr sz="900" spc="-15" dirty="0">
                <a:solidFill>
                  <a:srgbClr val="6C6D70"/>
                </a:solidFill>
                <a:latin typeface="Arial"/>
                <a:cs typeface="Arial"/>
              </a:rPr>
              <a:t>an  </a:t>
            </a:r>
            <a:r>
              <a:rPr sz="900" dirty="0">
                <a:solidFill>
                  <a:srgbClr val="6C6D70"/>
                </a:solidFill>
                <a:latin typeface="Arial"/>
                <a:cs typeface="Arial"/>
              </a:rPr>
              <a:t>offer to buy or </a:t>
            </a:r>
            <a:r>
              <a:rPr sz="900" spc="-5" dirty="0">
                <a:solidFill>
                  <a:srgbClr val="6C6D70"/>
                </a:solidFill>
                <a:latin typeface="Arial"/>
                <a:cs typeface="Arial"/>
              </a:rPr>
              <a:t>sell </a:t>
            </a:r>
            <a:r>
              <a:rPr sz="900" dirty="0">
                <a:solidFill>
                  <a:srgbClr val="6C6D70"/>
                </a:solidFill>
                <a:latin typeface="Arial"/>
                <a:cs typeface="Arial"/>
              </a:rPr>
              <a:t>any </a:t>
            </a:r>
            <a:r>
              <a:rPr sz="900" spc="-5" dirty="0">
                <a:solidFill>
                  <a:srgbClr val="6C6D70"/>
                </a:solidFill>
                <a:latin typeface="Arial"/>
                <a:cs typeface="Arial"/>
              </a:rPr>
              <a:t>securities mentioned therein. They do </a:t>
            </a:r>
            <a:r>
              <a:rPr sz="900" dirty="0">
                <a:solidFill>
                  <a:srgbClr val="6C6D70"/>
                </a:solidFill>
                <a:latin typeface="Arial"/>
                <a:cs typeface="Arial"/>
              </a:rPr>
              <a:t>not </a:t>
            </a:r>
            <a:r>
              <a:rPr sz="900" spc="-5" dirty="0">
                <a:solidFill>
                  <a:srgbClr val="6C6D70"/>
                </a:solidFill>
                <a:latin typeface="Arial"/>
                <a:cs typeface="Arial"/>
              </a:rPr>
              <a:t>purport </a:t>
            </a:r>
            <a:r>
              <a:rPr sz="900" spc="-10" dirty="0">
                <a:solidFill>
                  <a:srgbClr val="6C6D70"/>
                </a:solidFill>
                <a:latin typeface="Arial"/>
                <a:cs typeface="Arial"/>
              </a:rPr>
              <a:t>to </a:t>
            </a:r>
            <a:r>
              <a:rPr sz="900" spc="-5" dirty="0">
                <a:solidFill>
                  <a:srgbClr val="6C6D70"/>
                </a:solidFill>
                <a:latin typeface="Arial"/>
                <a:cs typeface="Arial"/>
              </a:rPr>
              <a:t>be a complete description </a:t>
            </a:r>
            <a:r>
              <a:rPr sz="900" dirty="0">
                <a:solidFill>
                  <a:srgbClr val="6C6D70"/>
                </a:solidFill>
                <a:latin typeface="Arial"/>
                <a:cs typeface="Arial"/>
              </a:rPr>
              <a:t>of </a:t>
            </a:r>
            <a:r>
              <a:rPr sz="900" spc="-5" dirty="0">
                <a:solidFill>
                  <a:srgbClr val="6C6D70"/>
                </a:solidFill>
                <a:latin typeface="Arial"/>
                <a:cs typeface="Arial"/>
              </a:rPr>
              <a:t>the markets conditions </a:t>
            </a:r>
            <a:r>
              <a:rPr sz="900" dirty="0">
                <a:solidFill>
                  <a:srgbClr val="6C6D70"/>
                </a:solidFill>
                <a:latin typeface="Arial"/>
                <a:cs typeface="Arial"/>
              </a:rPr>
              <a:t>or  </a:t>
            </a:r>
            <a:r>
              <a:rPr sz="900" spc="-5" dirty="0">
                <a:solidFill>
                  <a:srgbClr val="6C6D70"/>
                </a:solidFill>
                <a:latin typeface="Arial"/>
                <a:cs typeface="Arial"/>
              </a:rPr>
              <a:t>developments referred </a:t>
            </a:r>
            <a:r>
              <a:rPr sz="900" dirty="0">
                <a:solidFill>
                  <a:srgbClr val="6C6D70"/>
                </a:solidFill>
                <a:latin typeface="Arial"/>
                <a:cs typeface="Arial"/>
              </a:rPr>
              <a:t>to </a:t>
            </a:r>
            <a:r>
              <a:rPr sz="900" spc="-5" dirty="0">
                <a:solidFill>
                  <a:srgbClr val="6C6D70"/>
                </a:solidFill>
                <a:latin typeface="Arial"/>
                <a:cs typeface="Arial"/>
              </a:rPr>
              <a:t>in the material. </a:t>
            </a:r>
            <a:r>
              <a:rPr sz="900" dirty="0">
                <a:solidFill>
                  <a:srgbClr val="6C6D70"/>
                </a:solidFill>
                <a:latin typeface="Arial"/>
                <a:cs typeface="Arial"/>
              </a:rPr>
              <a:t>While </a:t>
            </a:r>
            <a:r>
              <a:rPr sz="900" spc="-5" dirty="0">
                <a:solidFill>
                  <a:srgbClr val="6C6D70"/>
                </a:solidFill>
                <a:latin typeface="Arial"/>
                <a:cs typeface="Arial"/>
              </a:rPr>
              <a:t>utmost care </a:t>
            </a:r>
            <a:r>
              <a:rPr sz="900" dirty="0">
                <a:solidFill>
                  <a:srgbClr val="6C6D70"/>
                </a:solidFill>
                <a:latin typeface="Arial"/>
                <a:cs typeface="Arial"/>
              </a:rPr>
              <a:t>has </a:t>
            </a:r>
            <a:r>
              <a:rPr sz="900" spc="-5" dirty="0">
                <a:solidFill>
                  <a:srgbClr val="6C6D70"/>
                </a:solidFill>
                <a:latin typeface="Arial"/>
                <a:cs typeface="Arial"/>
              </a:rPr>
              <a:t>been taken in preparing </a:t>
            </a:r>
            <a:r>
              <a:rPr sz="900" dirty="0">
                <a:solidFill>
                  <a:srgbClr val="6C6D70"/>
                </a:solidFill>
                <a:latin typeface="Arial"/>
                <a:cs typeface="Arial"/>
              </a:rPr>
              <a:t>the </a:t>
            </a:r>
            <a:r>
              <a:rPr sz="900" spc="-5" dirty="0">
                <a:solidFill>
                  <a:srgbClr val="6C6D70"/>
                </a:solidFill>
                <a:latin typeface="Arial"/>
                <a:cs typeface="Arial"/>
              </a:rPr>
              <a:t>above, </a:t>
            </a:r>
            <a:r>
              <a:rPr sz="900" spc="-10" dirty="0">
                <a:solidFill>
                  <a:srgbClr val="6C6D70"/>
                </a:solidFill>
                <a:latin typeface="Arial"/>
                <a:cs typeface="Arial"/>
              </a:rPr>
              <a:t>we </a:t>
            </a:r>
            <a:r>
              <a:rPr sz="900" spc="-5" dirty="0">
                <a:solidFill>
                  <a:srgbClr val="6C6D70"/>
                </a:solidFill>
                <a:latin typeface="Arial"/>
                <a:cs typeface="Arial"/>
              </a:rPr>
              <a:t>claim </a:t>
            </a:r>
            <a:r>
              <a:rPr sz="900" spc="-10" dirty="0">
                <a:solidFill>
                  <a:srgbClr val="6C6D70"/>
                </a:solidFill>
                <a:latin typeface="Arial"/>
                <a:cs typeface="Arial"/>
              </a:rPr>
              <a:t>no </a:t>
            </a:r>
            <a:r>
              <a:rPr sz="900" spc="-5" dirty="0">
                <a:solidFill>
                  <a:srgbClr val="6C6D70"/>
                </a:solidFill>
                <a:latin typeface="Arial"/>
                <a:cs typeface="Arial"/>
              </a:rPr>
              <a:t>responsibility for  </a:t>
            </a:r>
            <a:r>
              <a:rPr sz="900" dirty="0">
                <a:solidFill>
                  <a:srgbClr val="6C6D70"/>
                </a:solidFill>
                <a:latin typeface="Arial"/>
                <a:cs typeface="Arial"/>
              </a:rPr>
              <a:t>their </a:t>
            </a:r>
            <a:r>
              <a:rPr sz="900" spc="-5" dirty="0">
                <a:solidFill>
                  <a:srgbClr val="6C6D70"/>
                </a:solidFill>
                <a:latin typeface="Arial"/>
                <a:cs typeface="Arial"/>
              </a:rPr>
              <a:t>accuracy. </a:t>
            </a:r>
            <a:r>
              <a:rPr sz="900" spc="15" dirty="0">
                <a:solidFill>
                  <a:srgbClr val="6C6D70"/>
                </a:solidFill>
                <a:latin typeface="Arial"/>
                <a:cs typeface="Arial"/>
              </a:rPr>
              <a:t>We </a:t>
            </a:r>
            <a:r>
              <a:rPr sz="900" spc="-5" dirty="0">
                <a:solidFill>
                  <a:srgbClr val="6C6D70"/>
                </a:solidFill>
                <a:latin typeface="Arial"/>
                <a:cs typeface="Arial"/>
              </a:rPr>
              <a:t>shall </a:t>
            </a:r>
            <a:r>
              <a:rPr sz="900" dirty="0">
                <a:solidFill>
                  <a:srgbClr val="6C6D70"/>
                </a:solidFill>
                <a:latin typeface="Arial"/>
                <a:cs typeface="Arial"/>
              </a:rPr>
              <a:t>not </a:t>
            </a:r>
            <a:r>
              <a:rPr sz="900" spc="-10" dirty="0">
                <a:solidFill>
                  <a:srgbClr val="6C6D70"/>
                </a:solidFill>
                <a:latin typeface="Arial"/>
                <a:cs typeface="Arial"/>
              </a:rPr>
              <a:t>be </a:t>
            </a:r>
            <a:r>
              <a:rPr sz="900" spc="-5" dirty="0">
                <a:solidFill>
                  <a:srgbClr val="6C6D70"/>
                </a:solidFill>
                <a:latin typeface="Arial"/>
                <a:cs typeface="Arial"/>
              </a:rPr>
              <a:t>liable </a:t>
            </a:r>
            <a:r>
              <a:rPr sz="900" dirty="0">
                <a:solidFill>
                  <a:srgbClr val="6C6D70"/>
                </a:solidFill>
                <a:latin typeface="Arial"/>
                <a:cs typeface="Arial"/>
              </a:rPr>
              <a:t>for </a:t>
            </a:r>
            <a:r>
              <a:rPr sz="900" spc="-5" dirty="0">
                <a:solidFill>
                  <a:srgbClr val="6C6D70"/>
                </a:solidFill>
                <a:latin typeface="Arial"/>
                <a:cs typeface="Arial"/>
              </a:rPr>
              <a:t>any </a:t>
            </a:r>
            <a:r>
              <a:rPr sz="900" dirty="0">
                <a:solidFill>
                  <a:srgbClr val="6C6D70"/>
                </a:solidFill>
                <a:latin typeface="Arial"/>
                <a:cs typeface="Arial"/>
              </a:rPr>
              <a:t>direct or </a:t>
            </a:r>
            <a:r>
              <a:rPr sz="900" spc="-5" dirty="0">
                <a:solidFill>
                  <a:srgbClr val="6C6D70"/>
                </a:solidFill>
                <a:latin typeface="Arial"/>
                <a:cs typeface="Arial"/>
              </a:rPr>
              <a:t>indirect losses arising from the </a:t>
            </a:r>
            <a:r>
              <a:rPr sz="900" dirty="0">
                <a:solidFill>
                  <a:srgbClr val="6C6D70"/>
                </a:solidFill>
                <a:latin typeface="Arial"/>
                <a:cs typeface="Arial"/>
              </a:rPr>
              <a:t>use </a:t>
            </a:r>
            <a:r>
              <a:rPr sz="900" spc="-5" dirty="0">
                <a:solidFill>
                  <a:srgbClr val="6C6D70"/>
                </a:solidFill>
                <a:latin typeface="Arial"/>
                <a:cs typeface="Arial"/>
              </a:rPr>
              <a:t>thereof and </a:t>
            </a:r>
            <a:r>
              <a:rPr sz="900" dirty="0">
                <a:solidFill>
                  <a:srgbClr val="6C6D70"/>
                </a:solidFill>
                <a:latin typeface="Arial"/>
                <a:cs typeface="Arial"/>
              </a:rPr>
              <a:t>the </a:t>
            </a:r>
            <a:r>
              <a:rPr sz="900" spc="-5" dirty="0">
                <a:solidFill>
                  <a:srgbClr val="6C6D70"/>
                </a:solidFill>
                <a:latin typeface="Arial"/>
                <a:cs typeface="Arial"/>
              </a:rPr>
              <a:t>viewers </a:t>
            </a:r>
            <a:r>
              <a:rPr sz="900" dirty="0">
                <a:solidFill>
                  <a:srgbClr val="6C6D70"/>
                </a:solidFill>
                <a:latin typeface="Arial"/>
                <a:cs typeface="Arial"/>
              </a:rPr>
              <a:t>are </a:t>
            </a:r>
            <a:r>
              <a:rPr sz="900" spc="-5" dirty="0">
                <a:solidFill>
                  <a:srgbClr val="6C6D70"/>
                </a:solidFill>
                <a:latin typeface="Arial"/>
                <a:cs typeface="Arial"/>
              </a:rPr>
              <a:t>requested </a:t>
            </a:r>
            <a:r>
              <a:rPr sz="900" spc="-15" dirty="0">
                <a:solidFill>
                  <a:srgbClr val="6C6D70"/>
                </a:solidFill>
                <a:latin typeface="Arial"/>
                <a:cs typeface="Arial"/>
              </a:rPr>
              <a:t>to   </a:t>
            </a:r>
            <a:r>
              <a:rPr sz="900" dirty="0">
                <a:solidFill>
                  <a:srgbClr val="6C6D70"/>
                </a:solidFill>
                <a:latin typeface="Arial"/>
                <a:cs typeface="Arial"/>
              </a:rPr>
              <a:t>use </a:t>
            </a:r>
            <a:r>
              <a:rPr sz="900" spc="-5" dirty="0">
                <a:solidFill>
                  <a:srgbClr val="6C6D70"/>
                </a:solidFill>
                <a:latin typeface="Arial"/>
                <a:cs typeface="Arial"/>
              </a:rPr>
              <a:t>the information contained herein </a:t>
            </a:r>
            <a:r>
              <a:rPr sz="900" dirty="0">
                <a:solidFill>
                  <a:srgbClr val="6C6D70"/>
                </a:solidFill>
                <a:latin typeface="Arial"/>
                <a:cs typeface="Arial"/>
              </a:rPr>
              <a:t>at </a:t>
            </a:r>
            <a:r>
              <a:rPr sz="900" spc="-5" dirty="0">
                <a:solidFill>
                  <a:srgbClr val="6C6D70"/>
                </a:solidFill>
                <a:latin typeface="Arial"/>
                <a:cs typeface="Arial"/>
              </a:rPr>
              <a:t>their </a:t>
            </a:r>
            <a:r>
              <a:rPr sz="900" spc="-10" dirty="0">
                <a:solidFill>
                  <a:srgbClr val="6C6D70"/>
                </a:solidFill>
                <a:latin typeface="Arial"/>
                <a:cs typeface="Arial"/>
              </a:rPr>
              <a:t>own </a:t>
            </a:r>
            <a:r>
              <a:rPr sz="900" dirty="0">
                <a:solidFill>
                  <a:srgbClr val="6C6D70"/>
                </a:solidFill>
                <a:latin typeface="Arial"/>
                <a:cs typeface="Arial"/>
              </a:rPr>
              <a:t>risk. </a:t>
            </a:r>
            <a:r>
              <a:rPr sz="900" spc="-5" dirty="0">
                <a:solidFill>
                  <a:srgbClr val="6C6D70"/>
                </a:solidFill>
                <a:latin typeface="Arial"/>
                <a:cs typeface="Arial"/>
              </a:rPr>
              <a:t>These presentations and reports should </a:t>
            </a:r>
            <a:r>
              <a:rPr sz="900" dirty="0">
                <a:solidFill>
                  <a:srgbClr val="6C6D70"/>
                </a:solidFill>
                <a:latin typeface="Arial"/>
                <a:cs typeface="Arial"/>
              </a:rPr>
              <a:t>not </a:t>
            </a:r>
            <a:r>
              <a:rPr sz="900" spc="-10" dirty="0">
                <a:solidFill>
                  <a:srgbClr val="6C6D70"/>
                </a:solidFill>
                <a:latin typeface="Arial"/>
                <a:cs typeface="Arial"/>
              </a:rPr>
              <a:t>be </a:t>
            </a:r>
            <a:r>
              <a:rPr sz="900" spc="-5" dirty="0">
                <a:solidFill>
                  <a:srgbClr val="6C6D70"/>
                </a:solidFill>
                <a:latin typeface="Arial"/>
                <a:cs typeface="Arial"/>
              </a:rPr>
              <a:t>reproduced, re-circulated,  published </a:t>
            </a:r>
            <a:r>
              <a:rPr sz="900" spc="-10" dirty="0">
                <a:solidFill>
                  <a:srgbClr val="6C6D70"/>
                </a:solidFill>
                <a:latin typeface="Arial"/>
                <a:cs typeface="Arial"/>
              </a:rPr>
              <a:t>in </a:t>
            </a:r>
            <a:r>
              <a:rPr sz="900" dirty="0">
                <a:solidFill>
                  <a:srgbClr val="6C6D70"/>
                </a:solidFill>
                <a:latin typeface="Arial"/>
                <a:cs typeface="Arial"/>
              </a:rPr>
              <a:t>any </a:t>
            </a:r>
            <a:r>
              <a:rPr sz="900" spc="-5" dirty="0">
                <a:solidFill>
                  <a:srgbClr val="6C6D70"/>
                </a:solidFill>
                <a:latin typeface="Arial"/>
                <a:cs typeface="Arial"/>
              </a:rPr>
              <a:t>media, website </a:t>
            </a:r>
            <a:r>
              <a:rPr sz="900" dirty="0">
                <a:solidFill>
                  <a:srgbClr val="6C6D70"/>
                </a:solidFill>
                <a:latin typeface="Arial"/>
                <a:cs typeface="Arial"/>
              </a:rPr>
              <a:t>or </a:t>
            </a:r>
            <a:r>
              <a:rPr sz="900" spc="-5" dirty="0">
                <a:solidFill>
                  <a:srgbClr val="6C6D70"/>
                </a:solidFill>
                <a:latin typeface="Arial"/>
                <a:cs typeface="Arial"/>
              </a:rPr>
              <a:t>otherwise, </a:t>
            </a:r>
            <a:r>
              <a:rPr sz="900" spc="-10" dirty="0">
                <a:solidFill>
                  <a:srgbClr val="6C6D70"/>
                </a:solidFill>
                <a:latin typeface="Arial"/>
                <a:cs typeface="Arial"/>
              </a:rPr>
              <a:t>in </a:t>
            </a:r>
            <a:r>
              <a:rPr sz="900" dirty="0">
                <a:solidFill>
                  <a:srgbClr val="6C6D70"/>
                </a:solidFill>
                <a:latin typeface="Arial"/>
                <a:cs typeface="Arial"/>
              </a:rPr>
              <a:t>any </a:t>
            </a:r>
            <a:r>
              <a:rPr sz="900" spc="-5" dirty="0">
                <a:solidFill>
                  <a:srgbClr val="6C6D70"/>
                </a:solidFill>
                <a:latin typeface="Arial"/>
                <a:cs typeface="Arial"/>
              </a:rPr>
              <a:t>form </a:t>
            </a:r>
            <a:r>
              <a:rPr sz="900" dirty="0">
                <a:solidFill>
                  <a:srgbClr val="6C6D70"/>
                </a:solidFill>
                <a:latin typeface="Arial"/>
                <a:cs typeface="Arial"/>
              </a:rPr>
              <a:t>or </a:t>
            </a:r>
            <a:r>
              <a:rPr sz="900" spc="-5" dirty="0">
                <a:solidFill>
                  <a:srgbClr val="6C6D70"/>
                </a:solidFill>
                <a:latin typeface="Arial"/>
                <a:cs typeface="Arial"/>
              </a:rPr>
              <a:t>manner, </a:t>
            </a:r>
            <a:r>
              <a:rPr sz="900" spc="-10" dirty="0">
                <a:solidFill>
                  <a:srgbClr val="6C6D70"/>
                </a:solidFill>
                <a:latin typeface="Arial"/>
                <a:cs typeface="Arial"/>
              </a:rPr>
              <a:t>in </a:t>
            </a:r>
            <a:r>
              <a:rPr sz="900" dirty="0">
                <a:solidFill>
                  <a:srgbClr val="6C6D70"/>
                </a:solidFill>
                <a:latin typeface="Arial"/>
                <a:cs typeface="Arial"/>
              </a:rPr>
              <a:t>part or as </a:t>
            </a:r>
            <a:r>
              <a:rPr sz="900" spc="-5" dirty="0">
                <a:solidFill>
                  <a:srgbClr val="6C6D70"/>
                </a:solidFill>
                <a:latin typeface="Arial"/>
                <a:cs typeface="Arial"/>
              </a:rPr>
              <a:t>a whole, without </a:t>
            </a:r>
            <a:r>
              <a:rPr sz="900" dirty="0">
                <a:solidFill>
                  <a:srgbClr val="6C6D70"/>
                </a:solidFill>
                <a:latin typeface="Arial"/>
                <a:cs typeface="Arial"/>
              </a:rPr>
              <a:t>the </a:t>
            </a:r>
            <a:r>
              <a:rPr sz="900" spc="-5" dirty="0">
                <a:solidFill>
                  <a:srgbClr val="6C6D70"/>
                </a:solidFill>
                <a:latin typeface="Arial"/>
                <a:cs typeface="Arial"/>
              </a:rPr>
              <a:t>express consent in writing </a:t>
            </a:r>
            <a:r>
              <a:rPr sz="900" spc="-10" dirty="0">
                <a:solidFill>
                  <a:srgbClr val="6C6D70"/>
                </a:solidFill>
                <a:latin typeface="Arial"/>
                <a:cs typeface="Arial"/>
              </a:rPr>
              <a:t>of  </a:t>
            </a:r>
            <a:r>
              <a:rPr sz="900" spc="-5" dirty="0">
                <a:solidFill>
                  <a:srgbClr val="6C6D70"/>
                </a:solidFill>
                <a:latin typeface="Arial"/>
                <a:cs typeface="Arial"/>
              </a:rPr>
              <a:t>TechM </a:t>
            </a:r>
            <a:r>
              <a:rPr sz="900" dirty="0">
                <a:solidFill>
                  <a:srgbClr val="6C6D70"/>
                </a:solidFill>
                <a:latin typeface="Arial"/>
                <a:cs typeface="Arial"/>
              </a:rPr>
              <a:t>or its </a:t>
            </a:r>
            <a:r>
              <a:rPr sz="900" spc="-5" dirty="0">
                <a:solidFill>
                  <a:srgbClr val="6C6D70"/>
                </a:solidFill>
                <a:latin typeface="Arial"/>
                <a:cs typeface="Arial"/>
              </a:rPr>
              <a:t>subsidiaries. Any unauthorized use, disclosure </a:t>
            </a:r>
            <a:r>
              <a:rPr sz="900" dirty="0">
                <a:solidFill>
                  <a:srgbClr val="6C6D70"/>
                </a:solidFill>
                <a:latin typeface="Arial"/>
                <a:cs typeface="Arial"/>
              </a:rPr>
              <a:t>or </a:t>
            </a:r>
            <a:r>
              <a:rPr sz="900" spc="-5" dirty="0">
                <a:solidFill>
                  <a:srgbClr val="6C6D70"/>
                </a:solidFill>
                <a:latin typeface="Arial"/>
                <a:cs typeface="Arial"/>
              </a:rPr>
              <a:t>public dissemination </a:t>
            </a:r>
            <a:r>
              <a:rPr sz="900" dirty="0">
                <a:solidFill>
                  <a:srgbClr val="6C6D70"/>
                </a:solidFill>
                <a:latin typeface="Arial"/>
                <a:cs typeface="Arial"/>
              </a:rPr>
              <a:t>of </a:t>
            </a:r>
            <a:r>
              <a:rPr sz="900" spc="-5" dirty="0">
                <a:solidFill>
                  <a:srgbClr val="6C6D70"/>
                </a:solidFill>
                <a:latin typeface="Arial"/>
                <a:cs typeface="Arial"/>
              </a:rPr>
              <a:t>information contained herein is prohibited.  </a:t>
            </a:r>
            <a:r>
              <a:rPr sz="900" dirty="0">
                <a:solidFill>
                  <a:srgbClr val="6C6D70"/>
                </a:solidFill>
                <a:latin typeface="Arial"/>
                <a:cs typeface="Arial"/>
              </a:rPr>
              <a:t>Unless </a:t>
            </a:r>
            <a:r>
              <a:rPr sz="900" spc="-5" dirty="0">
                <a:solidFill>
                  <a:srgbClr val="6C6D70"/>
                </a:solidFill>
                <a:latin typeface="Arial"/>
                <a:cs typeface="Arial"/>
              </a:rPr>
              <a:t>specifically noted, TechM </a:t>
            </a:r>
            <a:r>
              <a:rPr sz="900" dirty="0">
                <a:solidFill>
                  <a:srgbClr val="6C6D70"/>
                </a:solidFill>
                <a:latin typeface="Arial"/>
                <a:cs typeface="Arial"/>
              </a:rPr>
              <a:t>is not </a:t>
            </a:r>
            <a:r>
              <a:rPr sz="900" spc="-5" dirty="0">
                <a:solidFill>
                  <a:srgbClr val="6C6D70"/>
                </a:solidFill>
                <a:latin typeface="Arial"/>
                <a:cs typeface="Arial"/>
              </a:rPr>
              <a:t>responsible for the content </a:t>
            </a:r>
            <a:r>
              <a:rPr sz="900" dirty="0">
                <a:solidFill>
                  <a:srgbClr val="6C6D70"/>
                </a:solidFill>
                <a:latin typeface="Arial"/>
                <a:cs typeface="Arial"/>
              </a:rPr>
              <a:t>of </a:t>
            </a:r>
            <a:r>
              <a:rPr sz="900" spc="-5" dirty="0">
                <a:solidFill>
                  <a:srgbClr val="6C6D70"/>
                </a:solidFill>
                <a:latin typeface="Arial"/>
                <a:cs typeface="Arial"/>
              </a:rPr>
              <a:t>these presentations and/or the opinions of the presenters.  Individual situations and local practices and standards may vary, </a:t>
            </a:r>
            <a:r>
              <a:rPr sz="900" dirty="0">
                <a:solidFill>
                  <a:srgbClr val="6C6D70"/>
                </a:solidFill>
                <a:latin typeface="Arial"/>
                <a:cs typeface="Arial"/>
              </a:rPr>
              <a:t>so </a:t>
            </a:r>
            <a:r>
              <a:rPr sz="900" spc="-5" dirty="0">
                <a:solidFill>
                  <a:srgbClr val="6C6D70"/>
                </a:solidFill>
                <a:latin typeface="Arial"/>
                <a:cs typeface="Arial"/>
              </a:rPr>
              <a:t>viewers and others utilizing information contained within a  presentation are free </a:t>
            </a:r>
            <a:r>
              <a:rPr sz="900" spc="-10" dirty="0">
                <a:solidFill>
                  <a:srgbClr val="6C6D70"/>
                </a:solidFill>
                <a:latin typeface="Arial"/>
                <a:cs typeface="Arial"/>
              </a:rPr>
              <a:t>to </a:t>
            </a:r>
            <a:r>
              <a:rPr sz="900" spc="-5" dirty="0">
                <a:solidFill>
                  <a:srgbClr val="6C6D70"/>
                </a:solidFill>
                <a:latin typeface="Arial"/>
                <a:cs typeface="Arial"/>
              </a:rPr>
              <a:t>adopt differing standards and approaches </a:t>
            </a:r>
            <a:r>
              <a:rPr sz="900" dirty="0">
                <a:solidFill>
                  <a:srgbClr val="6C6D70"/>
                </a:solidFill>
                <a:latin typeface="Arial"/>
                <a:cs typeface="Arial"/>
              </a:rPr>
              <a:t>as </a:t>
            </a:r>
            <a:r>
              <a:rPr sz="900" spc="-5" dirty="0">
                <a:solidFill>
                  <a:srgbClr val="6C6D70"/>
                </a:solidFill>
                <a:latin typeface="Arial"/>
                <a:cs typeface="Arial"/>
              </a:rPr>
              <a:t>they see fit. You may </a:t>
            </a:r>
            <a:r>
              <a:rPr sz="900" dirty="0">
                <a:solidFill>
                  <a:srgbClr val="6C6D70"/>
                </a:solidFill>
                <a:latin typeface="Arial"/>
                <a:cs typeface="Arial"/>
              </a:rPr>
              <a:t>not </a:t>
            </a:r>
            <a:r>
              <a:rPr sz="900" spc="-5" dirty="0">
                <a:solidFill>
                  <a:srgbClr val="6C6D70"/>
                </a:solidFill>
                <a:latin typeface="Arial"/>
                <a:cs typeface="Arial"/>
              </a:rPr>
              <a:t>repackage </a:t>
            </a:r>
            <a:r>
              <a:rPr sz="900" dirty="0">
                <a:solidFill>
                  <a:srgbClr val="6C6D70"/>
                </a:solidFill>
                <a:latin typeface="Arial"/>
                <a:cs typeface="Arial"/>
              </a:rPr>
              <a:t>or </a:t>
            </a:r>
            <a:r>
              <a:rPr sz="900" spc="-5" dirty="0">
                <a:solidFill>
                  <a:srgbClr val="6C6D70"/>
                </a:solidFill>
                <a:latin typeface="Arial"/>
                <a:cs typeface="Arial"/>
              </a:rPr>
              <a:t>sell </a:t>
            </a:r>
            <a:r>
              <a:rPr sz="900" dirty="0">
                <a:solidFill>
                  <a:srgbClr val="6C6D70"/>
                </a:solidFill>
                <a:latin typeface="Arial"/>
                <a:cs typeface="Arial"/>
              </a:rPr>
              <a:t>the </a:t>
            </a:r>
            <a:r>
              <a:rPr sz="900" spc="-5" dirty="0">
                <a:solidFill>
                  <a:srgbClr val="6C6D70"/>
                </a:solidFill>
                <a:latin typeface="Arial"/>
                <a:cs typeface="Arial"/>
              </a:rPr>
              <a:t>presentation.  Products and names mentioned in materials </a:t>
            </a:r>
            <a:r>
              <a:rPr sz="900" dirty="0">
                <a:solidFill>
                  <a:srgbClr val="6C6D70"/>
                </a:solidFill>
                <a:latin typeface="Arial"/>
                <a:cs typeface="Arial"/>
              </a:rPr>
              <a:t>or </a:t>
            </a:r>
            <a:r>
              <a:rPr sz="900" spc="-5" dirty="0">
                <a:solidFill>
                  <a:srgbClr val="6C6D70"/>
                </a:solidFill>
                <a:latin typeface="Arial"/>
                <a:cs typeface="Arial"/>
              </a:rPr>
              <a:t>presentations </a:t>
            </a:r>
            <a:r>
              <a:rPr sz="900" dirty="0">
                <a:solidFill>
                  <a:srgbClr val="6C6D70"/>
                </a:solidFill>
                <a:latin typeface="Arial"/>
                <a:cs typeface="Arial"/>
              </a:rPr>
              <a:t>are the </a:t>
            </a:r>
            <a:r>
              <a:rPr sz="900" spc="-5" dirty="0">
                <a:solidFill>
                  <a:srgbClr val="6C6D70"/>
                </a:solidFill>
                <a:latin typeface="Arial"/>
                <a:cs typeface="Arial"/>
              </a:rPr>
              <a:t>property </a:t>
            </a:r>
            <a:r>
              <a:rPr sz="900" dirty="0">
                <a:solidFill>
                  <a:srgbClr val="6C6D70"/>
                </a:solidFill>
                <a:latin typeface="Arial"/>
                <a:cs typeface="Arial"/>
              </a:rPr>
              <a:t>of </a:t>
            </a:r>
            <a:r>
              <a:rPr sz="900" spc="-5" dirty="0">
                <a:solidFill>
                  <a:srgbClr val="6C6D70"/>
                </a:solidFill>
                <a:latin typeface="Arial"/>
                <a:cs typeface="Arial"/>
              </a:rPr>
              <a:t>their respective owners and the mention of them  does </a:t>
            </a:r>
            <a:r>
              <a:rPr sz="900" dirty="0">
                <a:solidFill>
                  <a:srgbClr val="6C6D70"/>
                </a:solidFill>
                <a:latin typeface="Arial"/>
                <a:cs typeface="Arial"/>
              </a:rPr>
              <a:t>not </a:t>
            </a:r>
            <a:r>
              <a:rPr sz="900" spc="-5" dirty="0">
                <a:solidFill>
                  <a:srgbClr val="6C6D70"/>
                </a:solidFill>
                <a:latin typeface="Arial"/>
                <a:cs typeface="Arial"/>
              </a:rPr>
              <a:t>constitute an endorsement </a:t>
            </a:r>
            <a:r>
              <a:rPr sz="900" dirty="0">
                <a:solidFill>
                  <a:srgbClr val="6C6D70"/>
                </a:solidFill>
                <a:latin typeface="Arial"/>
                <a:cs typeface="Arial"/>
              </a:rPr>
              <a:t>by </a:t>
            </a:r>
            <a:r>
              <a:rPr sz="900" spc="-5" dirty="0">
                <a:solidFill>
                  <a:srgbClr val="6C6D70"/>
                </a:solidFill>
                <a:latin typeface="Arial"/>
                <a:cs typeface="Arial"/>
              </a:rPr>
              <a:t>TechM. Information contained </a:t>
            </a:r>
            <a:r>
              <a:rPr sz="900" spc="-10" dirty="0">
                <a:solidFill>
                  <a:srgbClr val="6C6D70"/>
                </a:solidFill>
                <a:latin typeface="Arial"/>
                <a:cs typeface="Arial"/>
              </a:rPr>
              <a:t>in </a:t>
            </a:r>
            <a:r>
              <a:rPr sz="900" spc="-5" dirty="0">
                <a:solidFill>
                  <a:srgbClr val="6C6D70"/>
                </a:solidFill>
                <a:latin typeface="Arial"/>
                <a:cs typeface="Arial"/>
              </a:rPr>
              <a:t>a presentation hosted </a:t>
            </a:r>
            <a:r>
              <a:rPr sz="900" dirty="0">
                <a:solidFill>
                  <a:srgbClr val="6C6D70"/>
                </a:solidFill>
                <a:latin typeface="Arial"/>
                <a:cs typeface="Arial"/>
              </a:rPr>
              <a:t>or </a:t>
            </a:r>
            <a:r>
              <a:rPr sz="900" spc="-5" dirty="0">
                <a:solidFill>
                  <a:srgbClr val="6C6D70"/>
                </a:solidFill>
                <a:latin typeface="Arial"/>
                <a:cs typeface="Arial"/>
              </a:rPr>
              <a:t>promoted </a:t>
            </a:r>
            <a:r>
              <a:rPr sz="900" dirty="0">
                <a:solidFill>
                  <a:srgbClr val="6C6D70"/>
                </a:solidFill>
                <a:latin typeface="Arial"/>
                <a:cs typeface="Arial"/>
              </a:rPr>
              <a:t>by </a:t>
            </a:r>
            <a:r>
              <a:rPr sz="900" spc="-5" dirty="0">
                <a:solidFill>
                  <a:srgbClr val="6C6D70"/>
                </a:solidFill>
                <a:latin typeface="Arial"/>
                <a:cs typeface="Arial"/>
              </a:rPr>
              <a:t>TechM </a:t>
            </a:r>
            <a:r>
              <a:rPr sz="900" dirty="0">
                <a:solidFill>
                  <a:srgbClr val="6C6D70"/>
                </a:solidFill>
                <a:latin typeface="Arial"/>
                <a:cs typeface="Arial"/>
              </a:rPr>
              <a:t>is </a:t>
            </a:r>
            <a:r>
              <a:rPr sz="900" spc="-5" dirty="0">
                <a:solidFill>
                  <a:srgbClr val="6C6D70"/>
                </a:solidFill>
                <a:latin typeface="Arial"/>
                <a:cs typeface="Arial"/>
              </a:rPr>
              <a:t>provided “as  </a:t>
            </a:r>
            <a:r>
              <a:rPr sz="900" dirty="0">
                <a:solidFill>
                  <a:srgbClr val="6C6D70"/>
                </a:solidFill>
                <a:latin typeface="Arial"/>
                <a:cs typeface="Arial"/>
              </a:rPr>
              <a:t>is” </a:t>
            </a:r>
            <a:r>
              <a:rPr sz="900" spc="-5" dirty="0">
                <a:solidFill>
                  <a:srgbClr val="6C6D70"/>
                </a:solidFill>
                <a:latin typeface="Arial"/>
                <a:cs typeface="Arial"/>
              </a:rPr>
              <a:t>without warranty </a:t>
            </a:r>
            <a:r>
              <a:rPr sz="900" dirty="0">
                <a:solidFill>
                  <a:srgbClr val="6C6D70"/>
                </a:solidFill>
                <a:latin typeface="Arial"/>
                <a:cs typeface="Arial"/>
              </a:rPr>
              <a:t>of any </a:t>
            </a:r>
            <a:r>
              <a:rPr sz="900" spc="-5" dirty="0">
                <a:solidFill>
                  <a:srgbClr val="6C6D70"/>
                </a:solidFill>
                <a:latin typeface="Arial"/>
                <a:cs typeface="Arial"/>
              </a:rPr>
              <a:t>kind, either expressed </a:t>
            </a:r>
            <a:r>
              <a:rPr sz="900" dirty="0">
                <a:solidFill>
                  <a:srgbClr val="6C6D70"/>
                </a:solidFill>
                <a:latin typeface="Arial"/>
                <a:cs typeface="Arial"/>
              </a:rPr>
              <a:t>or </a:t>
            </a:r>
            <a:r>
              <a:rPr sz="900" spc="-5" dirty="0">
                <a:solidFill>
                  <a:srgbClr val="6C6D70"/>
                </a:solidFill>
                <a:latin typeface="Arial"/>
                <a:cs typeface="Arial"/>
              </a:rPr>
              <a:t>implied, including any warranty </a:t>
            </a:r>
            <a:r>
              <a:rPr sz="900" dirty="0">
                <a:solidFill>
                  <a:srgbClr val="6C6D70"/>
                </a:solidFill>
                <a:latin typeface="Arial"/>
                <a:cs typeface="Arial"/>
              </a:rPr>
              <a:t>of </a:t>
            </a:r>
            <a:r>
              <a:rPr sz="900" spc="-5" dirty="0">
                <a:solidFill>
                  <a:srgbClr val="6C6D70"/>
                </a:solidFill>
                <a:latin typeface="Arial"/>
                <a:cs typeface="Arial"/>
              </a:rPr>
              <a:t>merchantability </a:t>
            </a:r>
            <a:r>
              <a:rPr sz="900" dirty="0">
                <a:solidFill>
                  <a:srgbClr val="6C6D70"/>
                </a:solidFill>
                <a:latin typeface="Arial"/>
                <a:cs typeface="Arial"/>
              </a:rPr>
              <a:t>or </a:t>
            </a:r>
            <a:r>
              <a:rPr sz="900" spc="-5" dirty="0">
                <a:solidFill>
                  <a:srgbClr val="6C6D70"/>
                </a:solidFill>
                <a:latin typeface="Arial"/>
                <a:cs typeface="Arial"/>
              </a:rPr>
              <a:t>fitness </a:t>
            </a:r>
            <a:r>
              <a:rPr sz="900" dirty="0">
                <a:solidFill>
                  <a:srgbClr val="6C6D70"/>
                </a:solidFill>
                <a:latin typeface="Arial"/>
                <a:cs typeface="Arial"/>
              </a:rPr>
              <a:t>for </a:t>
            </a:r>
            <a:r>
              <a:rPr sz="900" spc="-5" dirty="0">
                <a:solidFill>
                  <a:srgbClr val="6C6D70"/>
                </a:solidFill>
                <a:latin typeface="Arial"/>
                <a:cs typeface="Arial"/>
              </a:rPr>
              <a:t>a particular  </a:t>
            </a:r>
            <a:r>
              <a:rPr sz="900" dirty="0">
                <a:solidFill>
                  <a:srgbClr val="6C6D70"/>
                </a:solidFill>
                <a:latin typeface="Arial"/>
                <a:cs typeface="Arial"/>
              </a:rPr>
              <a:t>purpose. </a:t>
            </a:r>
            <a:r>
              <a:rPr sz="900" spc="-5" dirty="0">
                <a:solidFill>
                  <a:srgbClr val="6C6D70"/>
                </a:solidFill>
                <a:latin typeface="Arial"/>
                <a:cs typeface="Arial"/>
              </a:rPr>
              <a:t>TechM </a:t>
            </a:r>
            <a:r>
              <a:rPr sz="900" dirty="0">
                <a:solidFill>
                  <a:srgbClr val="6C6D70"/>
                </a:solidFill>
                <a:latin typeface="Arial"/>
                <a:cs typeface="Arial"/>
              </a:rPr>
              <a:t>assumes </a:t>
            </a:r>
            <a:r>
              <a:rPr sz="900" spc="-5" dirty="0">
                <a:solidFill>
                  <a:srgbClr val="6C6D70"/>
                </a:solidFill>
                <a:latin typeface="Arial"/>
                <a:cs typeface="Arial"/>
              </a:rPr>
              <a:t>no liability </a:t>
            </a:r>
            <a:r>
              <a:rPr sz="900" dirty="0">
                <a:solidFill>
                  <a:srgbClr val="6C6D70"/>
                </a:solidFill>
                <a:latin typeface="Arial"/>
                <a:cs typeface="Arial"/>
              </a:rPr>
              <a:t>or </a:t>
            </a:r>
            <a:r>
              <a:rPr sz="900" spc="-5" dirty="0">
                <a:solidFill>
                  <a:srgbClr val="6C6D70"/>
                </a:solidFill>
                <a:latin typeface="Arial"/>
                <a:cs typeface="Arial"/>
              </a:rPr>
              <a:t>responsibility </a:t>
            </a:r>
            <a:r>
              <a:rPr sz="900" dirty="0">
                <a:solidFill>
                  <a:srgbClr val="6C6D70"/>
                </a:solidFill>
                <a:latin typeface="Arial"/>
                <a:cs typeface="Arial"/>
              </a:rPr>
              <a:t>for </a:t>
            </a:r>
            <a:r>
              <a:rPr sz="900" spc="-5" dirty="0">
                <a:solidFill>
                  <a:srgbClr val="6C6D70"/>
                </a:solidFill>
                <a:latin typeface="Arial"/>
                <a:cs typeface="Arial"/>
              </a:rPr>
              <a:t>the contents </a:t>
            </a:r>
            <a:r>
              <a:rPr sz="900" dirty="0">
                <a:solidFill>
                  <a:srgbClr val="6C6D70"/>
                </a:solidFill>
                <a:latin typeface="Arial"/>
                <a:cs typeface="Arial"/>
              </a:rPr>
              <a:t>of </a:t>
            </a:r>
            <a:r>
              <a:rPr sz="900" spc="-5" dirty="0">
                <a:solidFill>
                  <a:srgbClr val="6C6D70"/>
                </a:solidFill>
                <a:latin typeface="Arial"/>
                <a:cs typeface="Arial"/>
              </a:rPr>
              <a:t>a presentation </a:t>
            </a:r>
            <a:r>
              <a:rPr sz="900" dirty="0">
                <a:solidFill>
                  <a:srgbClr val="6C6D70"/>
                </a:solidFill>
                <a:latin typeface="Arial"/>
                <a:cs typeface="Arial"/>
              </a:rPr>
              <a:t>or </a:t>
            </a:r>
            <a:r>
              <a:rPr sz="900" spc="-5" dirty="0">
                <a:solidFill>
                  <a:srgbClr val="6C6D70"/>
                </a:solidFill>
                <a:latin typeface="Arial"/>
                <a:cs typeface="Arial"/>
              </a:rPr>
              <a:t>the opinions expressed </a:t>
            </a:r>
            <a:r>
              <a:rPr sz="900" dirty="0">
                <a:solidFill>
                  <a:srgbClr val="6C6D70"/>
                </a:solidFill>
                <a:latin typeface="Arial"/>
                <a:cs typeface="Arial"/>
              </a:rPr>
              <a:t>by the </a:t>
            </a:r>
            <a:r>
              <a:rPr sz="900" spc="-5" dirty="0">
                <a:solidFill>
                  <a:srgbClr val="6C6D70"/>
                </a:solidFill>
                <a:latin typeface="Arial"/>
                <a:cs typeface="Arial"/>
              </a:rPr>
              <a:t>presenters.  All expressions </a:t>
            </a:r>
            <a:r>
              <a:rPr sz="900" dirty="0">
                <a:solidFill>
                  <a:srgbClr val="6C6D70"/>
                </a:solidFill>
                <a:latin typeface="Arial"/>
                <a:cs typeface="Arial"/>
              </a:rPr>
              <a:t>of </a:t>
            </a:r>
            <a:r>
              <a:rPr sz="900" spc="-5" dirty="0">
                <a:solidFill>
                  <a:srgbClr val="6C6D70"/>
                </a:solidFill>
                <a:latin typeface="Arial"/>
                <a:cs typeface="Arial"/>
              </a:rPr>
              <a:t>opinion </a:t>
            </a:r>
            <a:r>
              <a:rPr sz="900" dirty="0">
                <a:solidFill>
                  <a:srgbClr val="6C6D70"/>
                </a:solidFill>
                <a:latin typeface="Arial"/>
                <a:cs typeface="Arial"/>
              </a:rPr>
              <a:t>are subject to change </a:t>
            </a:r>
            <a:r>
              <a:rPr sz="900" spc="-5" dirty="0">
                <a:solidFill>
                  <a:srgbClr val="6C6D70"/>
                </a:solidFill>
                <a:latin typeface="Arial"/>
                <a:cs typeface="Arial"/>
              </a:rPr>
              <a:t>without</a:t>
            </a:r>
            <a:r>
              <a:rPr sz="900" spc="-50" dirty="0">
                <a:solidFill>
                  <a:srgbClr val="6C6D70"/>
                </a:solidFill>
                <a:latin typeface="Arial"/>
                <a:cs typeface="Arial"/>
              </a:rPr>
              <a:t> </a:t>
            </a:r>
            <a:r>
              <a:rPr sz="900" dirty="0">
                <a:solidFill>
                  <a:srgbClr val="6C6D70"/>
                </a:solidFill>
                <a:latin typeface="Arial"/>
                <a:cs typeface="Arial"/>
              </a:rPr>
              <a:t>notice.</a:t>
            </a:r>
            <a:endParaRPr sz="900">
              <a:latin typeface="Arial"/>
              <a:cs typeface="Arial"/>
            </a:endParaRPr>
          </a:p>
        </p:txBody>
      </p:sp>
      <p:sp>
        <p:nvSpPr>
          <p:cNvPr id="3" name="object 3"/>
          <p:cNvSpPr txBox="1"/>
          <p:nvPr/>
        </p:nvSpPr>
        <p:spPr>
          <a:xfrm>
            <a:off x="468274" y="6628383"/>
            <a:ext cx="2430780" cy="133985"/>
          </a:xfrm>
          <a:prstGeom prst="rect">
            <a:avLst/>
          </a:prstGeom>
        </p:spPr>
        <p:txBody>
          <a:bodyPr vert="horz" wrap="square" lIns="0" tIns="0" rIns="0" bIns="0" rtlCol="0">
            <a:spAutoFit/>
          </a:bodyPr>
          <a:lstStyle/>
          <a:p>
            <a:pPr marL="12700">
              <a:lnSpc>
                <a:spcPct val="100000"/>
              </a:lnSpc>
            </a:pPr>
            <a:r>
              <a:rPr sz="800" spc="-5" dirty="0">
                <a:solidFill>
                  <a:srgbClr val="6C6D70"/>
                </a:solidFill>
                <a:latin typeface="Arial"/>
                <a:cs typeface="Arial"/>
              </a:rPr>
              <a:t>Copyright </a:t>
            </a:r>
            <a:r>
              <a:rPr sz="800" dirty="0">
                <a:solidFill>
                  <a:srgbClr val="6C6D70"/>
                </a:solidFill>
                <a:latin typeface="Arial"/>
                <a:cs typeface="Arial"/>
              </a:rPr>
              <a:t>© </a:t>
            </a:r>
            <a:r>
              <a:rPr sz="800" spc="-5" dirty="0">
                <a:solidFill>
                  <a:srgbClr val="6C6D70"/>
                </a:solidFill>
                <a:latin typeface="Arial"/>
                <a:cs typeface="Arial"/>
              </a:rPr>
              <a:t>2015 </a:t>
            </a:r>
            <a:r>
              <a:rPr sz="800" dirty="0">
                <a:solidFill>
                  <a:srgbClr val="6C6D70"/>
                </a:solidFill>
                <a:latin typeface="Arial"/>
                <a:cs typeface="Arial"/>
              </a:rPr>
              <a:t>Tech </a:t>
            </a:r>
            <a:r>
              <a:rPr sz="800" spc="-5" dirty="0">
                <a:solidFill>
                  <a:srgbClr val="6C6D70"/>
                </a:solidFill>
                <a:latin typeface="Arial"/>
                <a:cs typeface="Arial"/>
              </a:rPr>
              <a:t>Mahindra. </a:t>
            </a:r>
            <a:r>
              <a:rPr sz="800" dirty="0">
                <a:solidFill>
                  <a:srgbClr val="6C6D70"/>
                </a:solidFill>
                <a:latin typeface="Arial"/>
                <a:cs typeface="Arial"/>
              </a:rPr>
              <a:t>All rights</a:t>
            </a:r>
            <a:r>
              <a:rPr sz="800" spc="75" dirty="0">
                <a:solidFill>
                  <a:srgbClr val="6C6D70"/>
                </a:solidFill>
                <a:latin typeface="Arial"/>
                <a:cs typeface="Arial"/>
              </a:rPr>
              <a:t> </a:t>
            </a:r>
            <a:r>
              <a:rPr sz="800" spc="-5" dirty="0">
                <a:solidFill>
                  <a:srgbClr val="6C6D70"/>
                </a:solidFill>
                <a:latin typeface="Arial"/>
                <a:cs typeface="Arial"/>
              </a:rPr>
              <a:t>reserved.</a:t>
            </a:r>
            <a:endParaRPr sz="800">
              <a:latin typeface="Arial"/>
              <a:cs typeface="Arial"/>
            </a:endParaRPr>
          </a:p>
        </p:txBody>
      </p:sp>
      <p:sp>
        <p:nvSpPr>
          <p:cNvPr id="4" name="object 4"/>
          <p:cNvSpPr/>
          <p:nvPr/>
        </p:nvSpPr>
        <p:spPr>
          <a:xfrm>
            <a:off x="6058915" y="476669"/>
            <a:ext cx="2467356" cy="65655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354327" y="1515998"/>
            <a:ext cx="2062480" cy="496570"/>
          </a:xfrm>
          <a:prstGeom prst="rect">
            <a:avLst/>
          </a:prstGeom>
        </p:spPr>
        <p:txBody>
          <a:bodyPr vert="horz" wrap="square" lIns="0" tIns="0" rIns="0" bIns="0" rtlCol="0">
            <a:spAutoFit/>
          </a:bodyPr>
          <a:lstStyle/>
          <a:p>
            <a:pPr marL="12700">
              <a:lnSpc>
                <a:spcPct val="100000"/>
              </a:lnSpc>
            </a:pPr>
            <a:r>
              <a:rPr sz="3200" dirty="0">
                <a:solidFill>
                  <a:srgbClr val="6C6D70"/>
                </a:solidFill>
              </a:rPr>
              <a:t>Thank</a:t>
            </a:r>
            <a:r>
              <a:rPr sz="3200" spc="-195" dirty="0">
                <a:solidFill>
                  <a:srgbClr val="6C6D70"/>
                </a:solidFill>
              </a:rPr>
              <a:t> </a:t>
            </a:r>
            <a:r>
              <a:rPr sz="3200" spc="-80" dirty="0">
                <a:solidFill>
                  <a:srgbClr val="6C6D70"/>
                </a:solidFill>
              </a:rPr>
              <a:t>You</a:t>
            </a:r>
            <a:endParaRPr sz="3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dirty="0" smtClean="0"/>
              <a:t>Jira</a:t>
            </a:r>
            <a:r>
              <a:rPr dirty="0" smtClean="0"/>
              <a:t>-</a:t>
            </a:r>
            <a:r>
              <a:rPr spc="-55" dirty="0" smtClean="0"/>
              <a:t> </a:t>
            </a:r>
            <a:r>
              <a:rPr spc="-5" dirty="0"/>
              <a:t>Overview</a:t>
            </a:r>
          </a:p>
        </p:txBody>
      </p:sp>
      <p:sp>
        <p:nvSpPr>
          <p:cNvPr id="4" name="object 4"/>
          <p:cNvSpPr/>
          <p:nvPr/>
        </p:nvSpPr>
        <p:spPr>
          <a:xfrm>
            <a:off x="295656" y="585216"/>
            <a:ext cx="8362188" cy="570280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9747" y="582168"/>
            <a:ext cx="8470392" cy="422452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43141" y="609625"/>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solidFill>
            <a:srgbClr val="FFFFFF"/>
          </a:solidFill>
        </p:spPr>
        <p:txBody>
          <a:bodyPr wrap="square" lIns="0" tIns="0" rIns="0" bIns="0" rtlCol="0"/>
          <a:lstStyle/>
          <a:p>
            <a:endParaRPr/>
          </a:p>
        </p:txBody>
      </p:sp>
      <p:sp>
        <p:nvSpPr>
          <p:cNvPr id="7" name="object 7"/>
          <p:cNvSpPr/>
          <p:nvPr/>
        </p:nvSpPr>
        <p:spPr>
          <a:xfrm>
            <a:off x="343141" y="609625"/>
            <a:ext cx="8267700" cy="5608955"/>
          </a:xfrm>
          <a:custGeom>
            <a:avLst/>
            <a:gdLst/>
            <a:ahLst/>
            <a:cxnLst/>
            <a:rect l="l" t="t" r="r" b="b"/>
            <a:pathLst>
              <a:path w="8267700" h="5608955">
                <a:moveTo>
                  <a:pt x="0" y="5608447"/>
                </a:moveTo>
                <a:lnTo>
                  <a:pt x="8267446" y="5608447"/>
                </a:lnTo>
                <a:lnTo>
                  <a:pt x="8267446" y="0"/>
                </a:lnTo>
                <a:lnTo>
                  <a:pt x="0" y="0"/>
                </a:lnTo>
                <a:lnTo>
                  <a:pt x="0" y="5608447"/>
                </a:lnTo>
                <a:close/>
              </a:path>
            </a:pathLst>
          </a:custGeom>
          <a:ln w="9525">
            <a:solidFill>
              <a:srgbClr val="A6A6A6"/>
            </a:solidFill>
          </a:ln>
        </p:spPr>
        <p:txBody>
          <a:bodyPr wrap="square" lIns="0" tIns="0" rIns="0" bIns="0" rtlCol="0"/>
          <a:lstStyle/>
          <a:p>
            <a:endParaRPr/>
          </a:p>
        </p:txBody>
      </p:sp>
      <p:sp>
        <p:nvSpPr>
          <p:cNvPr id="10" name="object 10"/>
          <p:cNvSpPr txBox="1">
            <a:spLocks noGrp="1"/>
          </p:cNvSpPr>
          <p:nvPr>
            <p:ph type="body" idx="1"/>
          </p:nvPr>
        </p:nvSpPr>
        <p:spPr>
          <a:xfrm>
            <a:off x="421944" y="1107694"/>
            <a:ext cx="8110855" cy="2708434"/>
          </a:xfrm>
          <a:prstGeom prst="rect">
            <a:avLst/>
          </a:prstGeom>
        </p:spPr>
        <p:txBody>
          <a:bodyPr vert="horz" wrap="square" lIns="0" tIns="0" rIns="0" bIns="0" rtlCol="0">
            <a:spAutoFit/>
          </a:bodyPr>
          <a:lstStyle/>
          <a:p>
            <a:pPr lvl="1" eaLnBrk="1" hangingPunct="1">
              <a:lnSpc>
                <a:spcPct val="150000"/>
              </a:lnSpc>
              <a:spcBef>
                <a:spcPct val="0"/>
              </a:spcBef>
              <a:buClr>
                <a:schemeClr val="tx1"/>
              </a:buClr>
              <a:buFont typeface="Wingdings" pitchFamily="2" charset="2"/>
              <a:buChar char="§"/>
              <a:defRPr/>
            </a:pPr>
            <a:r>
              <a:rPr lang="en-US" sz="1600" b="1" kern="1200" spc="-5" dirty="0">
                <a:solidFill>
                  <a:schemeClr val="tx1"/>
                </a:solidFill>
                <a:latin typeface="Arial"/>
                <a:cs typeface="Arial"/>
              </a:rPr>
              <a:t>What is JIRA?   </a:t>
            </a:r>
            <a:r>
              <a:rPr lang="en-US" sz="1600" kern="1200" spc="-5" dirty="0">
                <a:solidFill>
                  <a:schemeClr val="tx1"/>
                </a:solidFill>
                <a:latin typeface="Arial"/>
                <a:cs typeface="Arial"/>
              </a:rPr>
              <a:t>In simple terms: </a:t>
            </a:r>
            <a:r>
              <a:rPr lang="en-US" altLang="en-US" sz="1600" kern="1200" spc="-5" dirty="0">
                <a:solidFill>
                  <a:schemeClr val="tx1"/>
                </a:solidFill>
                <a:latin typeface="Arial"/>
                <a:cs typeface="Arial"/>
              </a:rPr>
              <a:t>“</a:t>
            </a:r>
            <a:r>
              <a:rPr lang="en-US" sz="1600" kern="1200" spc="-5" dirty="0">
                <a:solidFill>
                  <a:schemeClr val="tx1"/>
                </a:solidFill>
                <a:latin typeface="Arial"/>
                <a:cs typeface="Arial"/>
              </a:rPr>
              <a:t>JIRA is a web based issue tracker</a:t>
            </a:r>
            <a:r>
              <a:rPr lang="en-US" altLang="en-US" sz="1600" kern="1200" spc="-5" dirty="0">
                <a:solidFill>
                  <a:schemeClr val="tx1"/>
                </a:solidFill>
                <a:latin typeface="Arial"/>
                <a:cs typeface="Arial"/>
              </a:rPr>
              <a:t>”. </a:t>
            </a:r>
            <a:r>
              <a:rPr lang="en-US" sz="1600" kern="1200" spc="-5" dirty="0">
                <a:solidFill>
                  <a:schemeClr val="tx1"/>
                </a:solidFill>
                <a:latin typeface="Arial"/>
                <a:cs typeface="Arial"/>
              </a:rPr>
              <a:t>Jira software unlocks the power of agile by giving this tools to easily create and estimate stories, build the sprint backlog, identify team commitments and velocity, visualize team activities and report on the team progress.</a:t>
            </a:r>
          </a:p>
          <a:p>
            <a:pPr lvl="1" eaLnBrk="1" hangingPunct="1">
              <a:lnSpc>
                <a:spcPct val="150000"/>
              </a:lnSpc>
              <a:spcBef>
                <a:spcPct val="0"/>
              </a:spcBef>
              <a:buClr>
                <a:schemeClr val="tx1"/>
              </a:buClr>
              <a:buFont typeface="Wingdings" pitchFamily="2" charset="2"/>
              <a:buChar char="§"/>
              <a:defRPr/>
            </a:pPr>
            <a:r>
              <a:rPr lang="en-US" sz="1600" b="1" kern="1200" spc="-5" dirty="0" smtClean="0">
                <a:solidFill>
                  <a:schemeClr val="tx1"/>
                </a:solidFill>
                <a:latin typeface="Arial"/>
                <a:cs typeface="Arial"/>
              </a:rPr>
              <a:t>Is it web based?</a:t>
            </a:r>
            <a:r>
              <a:rPr lang="en-US" sz="1600" kern="1200" spc="-5" dirty="0" smtClean="0">
                <a:solidFill>
                  <a:schemeClr val="tx1"/>
                </a:solidFill>
                <a:latin typeface="Arial"/>
                <a:cs typeface="Arial"/>
              </a:rPr>
              <a:t>	                Yes</a:t>
            </a:r>
          </a:p>
          <a:p>
            <a:pPr lvl="1" eaLnBrk="1" hangingPunct="1">
              <a:lnSpc>
                <a:spcPct val="150000"/>
              </a:lnSpc>
              <a:spcBef>
                <a:spcPct val="0"/>
              </a:spcBef>
              <a:buClr>
                <a:schemeClr val="tx1"/>
              </a:buClr>
              <a:buFont typeface="Wingdings" pitchFamily="2" charset="2"/>
              <a:buChar char="§"/>
              <a:defRPr/>
            </a:pPr>
            <a:r>
              <a:rPr lang="en-US" sz="1600" b="1" kern="1200" spc="-5" dirty="0" smtClean="0">
                <a:solidFill>
                  <a:schemeClr val="tx1"/>
                </a:solidFill>
                <a:latin typeface="Arial"/>
                <a:cs typeface="Arial"/>
              </a:rPr>
              <a:t>Is </a:t>
            </a:r>
            <a:r>
              <a:rPr lang="en-US" sz="1600" b="1" kern="1200" spc="-5" dirty="0">
                <a:solidFill>
                  <a:schemeClr val="tx1"/>
                </a:solidFill>
                <a:latin typeface="Arial"/>
                <a:cs typeface="Arial"/>
              </a:rPr>
              <a:t>it open source?</a:t>
            </a:r>
            <a:r>
              <a:rPr lang="en-US" sz="1600" kern="1200" spc="-5" dirty="0">
                <a:solidFill>
                  <a:schemeClr val="tx1"/>
                </a:solidFill>
                <a:latin typeface="Arial"/>
                <a:cs typeface="Arial"/>
              </a:rPr>
              <a:t>	</a:t>
            </a:r>
            <a:r>
              <a:rPr lang="en-US" sz="1600" kern="1200" spc="-5" dirty="0" smtClean="0">
                <a:solidFill>
                  <a:schemeClr val="tx1"/>
                </a:solidFill>
                <a:latin typeface="Arial"/>
                <a:cs typeface="Arial"/>
              </a:rPr>
              <a:t>	No</a:t>
            </a:r>
            <a:endParaRPr lang="en-US" sz="1600" kern="1200" spc="-5" dirty="0">
              <a:solidFill>
                <a:schemeClr val="tx1"/>
              </a:solidFill>
              <a:latin typeface="Arial"/>
              <a:cs typeface="Arial"/>
            </a:endParaRPr>
          </a:p>
          <a:p>
            <a:pPr lvl="1" eaLnBrk="1" hangingPunct="1">
              <a:spcBef>
                <a:spcPct val="0"/>
              </a:spcBef>
              <a:buClr>
                <a:schemeClr val="tx1"/>
              </a:buClr>
              <a:buFont typeface="Wingdings" pitchFamily="2" charset="2"/>
              <a:buChar char="§"/>
              <a:defRPr/>
            </a:pPr>
            <a:r>
              <a:rPr lang="en-US" sz="1600" b="1" kern="1200" spc="-5" dirty="0">
                <a:solidFill>
                  <a:schemeClr val="tx1"/>
                </a:solidFill>
                <a:latin typeface="Arial"/>
                <a:cs typeface="Arial"/>
              </a:rPr>
              <a:t>Whose product is JIRA? </a:t>
            </a:r>
            <a:r>
              <a:rPr lang="en-US" sz="1600" b="1" kern="1200" spc="-5" dirty="0" smtClean="0">
                <a:solidFill>
                  <a:schemeClr val="tx1"/>
                </a:solidFill>
                <a:latin typeface="Arial"/>
                <a:cs typeface="Arial"/>
              </a:rPr>
              <a:t>     </a:t>
            </a:r>
            <a:r>
              <a:rPr lang="en-US" sz="1600" kern="1200" spc="-5" dirty="0">
                <a:solidFill>
                  <a:schemeClr val="tx1"/>
                </a:solidFill>
                <a:latin typeface="Arial"/>
                <a:cs typeface="Arial"/>
                <a:hlinkClick r:id="rId5"/>
              </a:rPr>
              <a:t>www.atlassian.com</a:t>
            </a:r>
            <a:endParaRPr lang="en-US" sz="1600" kern="1200" spc="-5" dirty="0">
              <a:solidFill>
                <a:schemeClr val="tx1"/>
              </a:solidFill>
              <a:latin typeface="Arial"/>
              <a:cs typeface="Arial"/>
            </a:endParaRPr>
          </a:p>
          <a:p>
            <a:pPr marL="12700" marR="5080" algn="just">
              <a:lnSpc>
                <a:spcPct val="100000"/>
              </a:lnSpc>
            </a:pPr>
            <a:endParaRPr spc="-5"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Features</a:t>
            </a:r>
            <a:endParaRPr spc="-5" dirty="0"/>
          </a:p>
        </p:txBody>
      </p:sp>
      <p:sp>
        <p:nvSpPr>
          <p:cNvPr id="4" name="object 4"/>
          <p:cNvSpPr/>
          <p:nvPr/>
        </p:nvSpPr>
        <p:spPr>
          <a:xfrm>
            <a:off x="307975" y="609600"/>
            <a:ext cx="8455025" cy="5791200"/>
          </a:xfrm>
          <a:custGeom>
            <a:avLst/>
            <a:gdLst/>
            <a:ahLst/>
            <a:cxnLst/>
            <a:rect l="l" t="t" r="r" b="b"/>
            <a:pathLst>
              <a:path w="8455025" h="5791200">
                <a:moveTo>
                  <a:pt x="0" y="5791200"/>
                </a:moveTo>
                <a:lnTo>
                  <a:pt x="8455025" y="5791200"/>
                </a:lnTo>
                <a:lnTo>
                  <a:pt x="8455025" y="0"/>
                </a:lnTo>
                <a:lnTo>
                  <a:pt x="0" y="0"/>
                </a:lnTo>
                <a:lnTo>
                  <a:pt x="0" y="5791200"/>
                </a:lnTo>
                <a:close/>
              </a:path>
            </a:pathLst>
          </a:custGeom>
          <a:ln w="25400">
            <a:solidFill>
              <a:srgbClr val="A6A6A6"/>
            </a:solidFill>
          </a:ln>
        </p:spPr>
        <p:txBody>
          <a:bodyPr wrap="square" lIns="0" tIns="0" rIns="0" bIns="0" rtlCol="0"/>
          <a:lstStyle/>
          <a:p>
            <a:endParaRPr/>
          </a:p>
        </p:txBody>
      </p:sp>
      <p:sp>
        <p:nvSpPr>
          <p:cNvPr id="5" name="object 5"/>
          <p:cNvSpPr txBox="1"/>
          <p:nvPr/>
        </p:nvSpPr>
        <p:spPr>
          <a:xfrm>
            <a:off x="386892" y="649985"/>
            <a:ext cx="8139430" cy="3495829"/>
          </a:xfrm>
          <a:prstGeom prst="rect">
            <a:avLst/>
          </a:prstGeom>
        </p:spPr>
        <p:txBody>
          <a:bodyPr vert="horz" wrap="square" lIns="0" tIns="0" rIns="0" bIns="0" rtlCol="0">
            <a:spAutoFit/>
          </a:bodyPr>
          <a:lstStyle/>
          <a:p>
            <a:pPr marL="12700">
              <a:lnSpc>
                <a:spcPts val="1680"/>
              </a:lnSpc>
            </a:pPr>
            <a:r>
              <a:rPr lang="en-US" sz="1400" b="1" spc="-5" dirty="0" smtClean="0">
                <a:latin typeface="Arial"/>
                <a:cs typeface="Arial"/>
              </a:rPr>
              <a:t>Features</a:t>
            </a:r>
            <a:endParaRPr sz="1400" dirty="0">
              <a:latin typeface="Arial"/>
              <a:cs typeface="Arial"/>
            </a:endParaRPr>
          </a:p>
          <a:p>
            <a:pPr lvl="1"/>
            <a:r>
              <a:rPr lang="en-US" sz="2000" b="1" dirty="0">
                <a:ea typeface="ＭＳ Ｐゴシック" pitchFamily="34" charset="-128"/>
                <a:hlinkClick r:id="rId3"/>
              </a:rPr>
              <a:t>Because you've got issues</a:t>
            </a:r>
            <a:endParaRPr lang="en-US" sz="2000" dirty="0">
              <a:ea typeface="ＭＳ Ｐゴシック" pitchFamily="34" charset="-128"/>
            </a:endParaRPr>
          </a:p>
          <a:p>
            <a:pPr lvl="2"/>
            <a:r>
              <a:rPr lang="en-US" sz="1900" dirty="0">
                <a:ea typeface="ＭＳ Ｐゴシック" pitchFamily="34" charset="-128"/>
              </a:rPr>
              <a:t>JIRA lets you </a:t>
            </a:r>
            <a:r>
              <a:rPr lang="en-US" sz="1900" dirty="0" smtClean="0">
                <a:ea typeface="ＭＳ Ｐゴシック" pitchFamily="34" charset="-128"/>
              </a:rPr>
              <a:t>priorities, </a:t>
            </a:r>
            <a:r>
              <a:rPr lang="en-US" sz="1900" dirty="0">
                <a:ea typeface="ＭＳ Ｐゴシック" pitchFamily="34" charset="-128"/>
              </a:rPr>
              <a:t>assign, track, report and audit your 'issues,' whatever they may be — from software bugs and help-desk tickets to project tasks and change requests. </a:t>
            </a:r>
          </a:p>
          <a:p>
            <a:pPr lvl="1"/>
            <a:r>
              <a:rPr lang="en-US" sz="2000" b="1" dirty="0">
                <a:ea typeface="ＭＳ Ｐゴシック" pitchFamily="34" charset="-128"/>
                <a:hlinkClick r:id="rId4"/>
              </a:rPr>
              <a:t>Reporting and statistics</a:t>
            </a:r>
            <a:endParaRPr lang="en-US" sz="2000" b="1" dirty="0">
              <a:ea typeface="ＭＳ Ｐゴシック" pitchFamily="34" charset="-128"/>
            </a:endParaRPr>
          </a:p>
          <a:p>
            <a:pPr lvl="2"/>
            <a:r>
              <a:rPr lang="en-US" sz="1900" dirty="0">
                <a:ea typeface="ＭＳ Ｐゴシック" pitchFamily="34" charset="-128"/>
              </a:rPr>
              <a:t>Customizable reporting allows you to monitor the progress of your issues with detailed graphs and charts. </a:t>
            </a:r>
          </a:p>
          <a:p>
            <a:pPr lvl="1"/>
            <a:r>
              <a:rPr lang="en-US" sz="2000" b="1" dirty="0">
                <a:ea typeface="ＭＳ Ｐゴシック" pitchFamily="34" charset="-128"/>
                <a:hlinkClick r:id="rId5"/>
              </a:rPr>
              <a:t>Workflow your way</a:t>
            </a:r>
            <a:endParaRPr lang="en-US" sz="2000" b="1" dirty="0">
              <a:ea typeface="ＭＳ Ｐゴシック" pitchFamily="34" charset="-128"/>
            </a:endParaRPr>
          </a:p>
          <a:p>
            <a:pPr lvl="2"/>
            <a:r>
              <a:rPr lang="en-US" sz="1900" dirty="0">
                <a:ea typeface="ＭＳ Ｐゴシック" pitchFamily="34" charset="-128"/>
              </a:rPr>
              <a:t>Map your business process with a custom workflow. </a:t>
            </a:r>
          </a:p>
          <a:p>
            <a:pPr lvl="1"/>
            <a:r>
              <a:rPr lang="en-US" sz="2000" b="1" dirty="0">
                <a:ea typeface="ＭＳ Ｐゴシック" pitchFamily="34" charset="-128"/>
                <a:hlinkClick r:id="rId6"/>
              </a:rPr>
              <a:t>An extensible platform</a:t>
            </a:r>
            <a:endParaRPr lang="en-US" sz="2000" b="1" dirty="0">
              <a:ea typeface="ＭＳ Ｐゴシック" pitchFamily="34" charset="-128"/>
            </a:endParaRPr>
          </a:p>
          <a:p>
            <a:pPr lvl="2"/>
            <a:r>
              <a:rPr lang="en-US" sz="1900" dirty="0">
                <a:ea typeface="ＭＳ Ｐゴシック" pitchFamily="34" charset="-128"/>
              </a:rPr>
              <a:t>Integrate JIRA into your systems with our open API and 100+ free plugins.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5" dirty="0" smtClean="0"/>
              <a:t>Jira - Benefits</a:t>
            </a:r>
            <a:endParaRPr spc="-5" dirty="0"/>
          </a:p>
        </p:txBody>
      </p:sp>
      <p:sp>
        <p:nvSpPr>
          <p:cNvPr id="11" name="object 11"/>
          <p:cNvSpPr/>
          <p:nvPr/>
        </p:nvSpPr>
        <p:spPr>
          <a:xfrm>
            <a:off x="307975" y="645794"/>
            <a:ext cx="8439785" cy="5374006"/>
          </a:xfrm>
          <a:custGeom>
            <a:avLst/>
            <a:gdLst/>
            <a:ahLst/>
            <a:cxnLst/>
            <a:rect l="l" t="t" r="r" b="b"/>
            <a:pathLst>
              <a:path w="8439785" h="4993005">
                <a:moveTo>
                  <a:pt x="0" y="4993005"/>
                </a:moveTo>
                <a:lnTo>
                  <a:pt x="8439404" y="4993005"/>
                </a:lnTo>
                <a:lnTo>
                  <a:pt x="8439404" y="0"/>
                </a:lnTo>
                <a:lnTo>
                  <a:pt x="0" y="0"/>
                </a:lnTo>
                <a:lnTo>
                  <a:pt x="0" y="4993005"/>
                </a:lnTo>
                <a:close/>
              </a:path>
            </a:pathLst>
          </a:custGeom>
          <a:ln w="9525">
            <a:solidFill>
              <a:srgbClr val="A2A4A8"/>
            </a:solidFill>
          </a:ln>
        </p:spPr>
        <p:txBody>
          <a:bodyPr wrap="square" lIns="0" tIns="0" rIns="0" bIns="0" rtlCol="0"/>
          <a:lstStyle/>
          <a:p>
            <a:endParaRPr/>
          </a:p>
        </p:txBody>
      </p:sp>
      <p:sp>
        <p:nvSpPr>
          <p:cNvPr id="21" name="Text Box 2"/>
          <p:cNvSpPr txBox="1">
            <a:spLocks noChangeArrowheads="1"/>
          </p:cNvSpPr>
          <p:nvPr/>
        </p:nvSpPr>
        <p:spPr bwMode="auto">
          <a:xfrm>
            <a:off x="457200" y="1077684"/>
            <a:ext cx="3642213" cy="3503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760" tIns="50760" rIns="50760" bIns="50760" anchor="ctr"/>
          <a:lstStyle>
            <a:defPPr>
              <a:defRPr lang="en-GB"/>
            </a:defPPr>
            <a:lvl1pPr algn="ctr" defTabSz="457200" rtl="0" fontAlgn="base">
              <a:spcBef>
                <a:spcPct val="0"/>
              </a:spcBef>
              <a:spcAft>
                <a:spcPct val="0"/>
              </a:spcAft>
              <a:buClr>
                <a:srgbClr val="000000"/>
              </a:buClr>
              <a:buSzPct val="100000"/>
              <a:buFont typeface="Gill Sans" pitchFamily="32" charset="0"/>
              <a:defRPr sz="4200" kern="1200">
                <a:solidFill>
                  <a:schemeClr val="bg1"/>
                </a:solidFill>
                <a:latin typeface="Gill Sans" pitchFamily="32" charset="0"/>
                <a:ea typeface="+mn-ea"/>
                <a:cs typeface="+mn-cs"/>
              </a:defRPr>
            </a:lvl1pPr>
            <a:lvl2pPr marL="457200" algn="ctr" defTabSz="457200" rtl="0" fontAlgn="base">
              <a:spcBef>
                <a:spcPct val="0"/>
              </a:spcBef>
              <a:spcAft>
                <a:spcPct val="0"/>
              </a:spcAft>
              <a:buClr>
                <a:srgbClr val="000000"/>
              </a:buClr>
              <a:buSzPct val="100000"/>
              <a:buFont typeface="Gill Sans" pitchFamily="32" charset="0"/>
              <a:defRPr sz="4200" kern="1200">
                <a:solidFill>
                  <a:schemeClr val="bg1"/>
                </a:solidFill>
                <a:latin typeface="Gill Sans" pitchFamily="32" charset="0"/>
                <a:ea typeface="+mn-ea"/>
                <a:cs typeface="+mn-cs"/>
              </a:defRPr>
            </a:lvl2pPr>
            <a:lvl3pPr marL="914400" algn="ctr" defTabSz="457200" rtl="0" fontAlgn="base">
              <a:spcBef>
                <a:spcPct val="0"/>
              </a:spcBef>
              <a:spcAft>
                <a:spcPct val="0"/>
              </a:spcAft>
              <a:buClr>
                <a:srgbClr val="000000"/>
              </a:buClr>
              <a:buSzPct val="100000"/>
              <a:buFont typeface="Gill Sans" pitchFamily="32" charset="0"/>
              <a:defRPr sz="4200" kern="1200">
                <a:solidFill>
                  <a:schemeClr val="bg1"/>
                </a:solidFill>
                <a:latin typeface="Gill Sans" pitchFamily="32" charset="0"/>
                <a:ea typeface="+mn-ea"/>
                <a:cs typeface="+mn-cs"/>
              </a:defRPr>
            </a:lvl3pPr>
            <a:lvl4pPr marL="1371600" algn="ctr" defTabSz="457200" rtl="0" fontAlgn="base">
              <a:spcBef>
                <a:spcPct val="0"/>
              </a:spcBef>
              <a:spcAft>
                <a:spcPct val="0"/>
              </a:spcAft>
              <a:buClr>
                <a:srgbClr val="000000"/>
              </a:buClr>
              <a:buSzPct val="100000"/>
              <a:buFont typeface="Gill Sans" pitchFamily="32" charset="0"/>
              <a:defRPr sz="4200" kern="1200">
                <a:solidFill>
                  <a:schemeClr val="bg1"/>
                </a:solidFill>
                <a:latin typeface="Gill Sans" pitchFamily="32" charset="0"/>
                <a:ea typeface="+mn-ea"/>
                <a:cs typeface="+mn-cs"/>
              </a:defRPr>
            </a:lvl4pPr>
            <a:lvl5pPr marL="1828800" algn="ctr" defTabSz="457200" rtl="0" fontAlgn="base">
              <a:spcBef>
                <a:spcPct val="0"/>
              </a:spcBef>
              <a:spcAft>
                <a:spcPct val="0"/>
              </a:spcAft>
              <a:buClr>
                <a:srgbClr val="000000"/>
              </a:buClr>
              <a:buSzPct val="100000"/>
              <a:buFont typeface="Gill Sans" pitchFamily="32" charset="0"/>
              <a:defRPr sz="4200" kern="1200">
                <a:solidFill>
                  <a:schemeClr val="bg1"/>
                </a:solidFill>
                <a:latin typeface="Gill Sans" pitchFamily="32" charset="0"/>
                <a:ea typeface="+mn-ea"/>
                <a:cs typeface="+mn-cs"/>
              </a:defRPr>
            </a:lvl5pPr>
            <a:lvl6pPr marL="2286000" algn="l" defTabSz="914400" rtl="0" eaLnBrk="1" latinLnBrk="0" hangingPunct="1">
              <a:defRPr sz="4200" kern="1200">
                <a:solidFill>
                  <a:schemeClr val="bg1"/>
                </a:solidFill>
                <a:latin typeface="Gill Sans" pitchFamily="32" charset="0"/>
                <a:ea typeface="+mn-ea"/>
                <a:cs typeface="+mn-cs"/>
              </a:defRPr>
            </a:lvl6pPr>
            <a:lvl7pPr marL="2743200" algn="l" defTabSz="914400" rtl="0" eaLnBrk="1" latinLnBrk="0" hangingPunct="1">
              <a:defRPr sz="4200" kern="1200">
                <a:solidFill>
                  <a:schemeClr val="bg1"/>
                </a:solidFill>
                <a:latin typeface="Gill Sans" pitchFamily="32" charset="0"/>
                <a:ea typeface="+mn-ea"/>
                <a:cs typeface="+mn-cs"/>
              </a:defRPr>
            </a:lvl7pPr>
            <a:lvl8pPr marL="3200400" algn="l" defTabSz="914400" rtl="0" eaLnBrk="1" latinLnBrk="0" hangingPunct="1">
              <a:defRPr sz="4200" kern="1200">
                <a:solidFill>
                  <a:schemeClr val="bg1"/>
                </a:solidFill>
                <a:latin typeface="Gill Sans" pitchFamily="32" charset="0"/>
                <a:ea typeface="+mn-ea"/>
                <a:cs typeface="+mn-cs"/>
              </a:defRPr>
            </a:lvl8pPr>
            <a:lvl9pPr marL="3657600" algn="l" defTabSz="914400" rtl="0" eaLnBrk="1" latinLnBrk="0" hangingPunct="1">
              <a:defRPr sz="4200" kern="1200">
                <a:solidFill>
                  <a:schemeClr val="bg1"/>
                </a:solidFill>
                <a:latin typeface="Gill Sans" pitchFamily="32" charset="0"/>
                <a:ea typeface="+mn-ea"/>
                <a:cs typeface="+mn-cs"/>
              </a:defRPr>
            </a:lvl9pPr>
          </a:lstStyle>
          <a:p>
            <a:pPr algn="l">
              <a:spcBef>
                <a:spcPts val="3000"/>
              </a:spcBef>
              <a:buClr>
                <a:srgbClr val="002154"/>
              </a:buClr>
              <a:buSzPct val="155000"/>
              <a:buFont typeface="Gill Sans" pitchFamily="32" charset="0"/>
              <a:buBlip>
                <a:blip r:embed="rId3"/>
              </a:buBlip>
            </a:pPr>
            <a:r>
              <a:rPr lang="en-US" sz="2800" dirty="0">
                <a:solidFill>
                  <a:schemeClr val="tx1"/>
                </a:solidFill>
                <a:latin typeface="+mj-lt"/>
                <a:ea typeface="ＭＳ Ｐゴシック" charset="0"/>
                <a:cs typeface="+mj-cs"/>
              </a:rPr>
              <a:t>Lightweight</a:t>
            </a:r>
          </a:p>
          <a:p>
            <a:pPr algn="l">
              <a:spcBef>
                <a:spcPts val="3000"/>
              </a:spcBef>
              <a:buClr>
                <a:srgbClr val="002154"/>
              </a:buClr>
              <a:buSzPct val="155000"/>
              <a:buFont typeface="Gill Sans" pitchFamily="32" charset="0"/>
              <a:buBlip>
                <a:blip r:embed="rId3"/>
              </a:buBlip>
            </a:pPr>
            <a:r>
              <a:rPr lang="en-US" sz="2800" dirty="0">
                <a:solidFill>
                  <a:schemeClr val="tx1"/>
                </a:solidFill>
                <a:latin typeface="+mj-lt"/>
                <a:ea typeface="ＭＳ Ｐゴシック" charset="0"/>
                <a:cs typeface="+mj-cs"/>
              </a:rPr>
              <a:t>Customisable</a:t>
            </a:r>
          </a:p>
          <a:p>
            <a:pPr algn="l">
              <a:spcBef>
                <a:spcPts val="3000"/>
              </a:spcBef>
              <a:buClr>
                <a:srgbClr val="002154"/>
              </a:buClr>
              <a:buSzPct val="155000"/>
              <a:buFont typeface="Gill Sans" pitchFamily="32" charset="0"/>
              <a:buBlip>
                <a:blip r:embed="rId3"/>
              </a:buBlip>
            </a:pPr>
            <a:r>
              <a:rPr lang="en-US" sz="2800" dirty="0">
                <a:solidFill>
                  <a:schemeClr val="tx1"/>
                </a:solidFill>
                <a:latin typeface="+mj-lt"/>
                <a:ea typeface="ＭＳ Ｐゴシック" charset="0"/>
                <a:cs typeface="+mj-cs"/>
              </a:rPr>
              <a:t>Source</a:t>
            </a:r>
            <a:r>
              <a:rPr lang="en-US" sz="3600" dirty="0">
                <a:solidFill>
                  <a:srgbClr val="002154"/>
                </a:solidFill>
                <a:latin typeface="Arial" charset="0"/>
                <a:cs typeface="Arial" charset="0"/>
              </a:rPr>
              <a:t> </a:t>
            </a:r>
            <a:r>
              <a:rPr lang="en-US" sz="2800" dirty="0">
                <a:solidFill>
                  <a:schemeClr val="tx1"/>
                </a:solidFill>
                <a:latin typeface="+mj-lt"/>
                <a:ea typeface="ＭＳ Ｐゴシック" charset="0"/>
                <a:cs typeface="+mj-cs"/>
              </a:rPr>
              <a:t>Access</a:t>
            </a:r>
          </a:p>
          <a:p>
            <a:pPr algn="l">
              <a:spcBef>
                <a:spcPts val="3000"/>
              </a:spcBef>
              <a:buClr>
                <a:srgbClr val="002154"/>
              </a:buClr>
              <a:buSzPct val="155000"/>
              <a:buFont typeface="Gill Sans" pitchFamily="32" charset="0"/>
              <a:buBlip>
                <a:blip r:embed="rId3"/>
              </a:buBlip>
            </a:pPr>
            <a:r>
              <a:rPr lang="en-US" sz="2800" dirty="0" smtClean="0">
                <a:solidFill>
                  <a:schemeClr val="tx1"/>
                </a:solidFill>
                <a:latin typeface="+mj-lt"/>
                <a:ea typeface="ＭＳ Ｐゴシック" charset="0"/>
                <a:cs typeface="+mj-cs"/>
              </a:rPr>
              <a:t>Flexible</a:t>
            </a:r>
          </a:p>
        </p:txBody>
      </p:sp>
      <p:pic>
        <p:nvPicPr>
          <p:cNvPr id="22"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914400"/>
            <a:ext cx="4572000" cy="4648200"/>
          </a:xfrm>
          <a:prstGeom prst="rect">
            <a:avLst/>
          </a:prstGeom>
          <a:noFill/>
          <a:ln>
            <a:noFill/>
          </a:ln>
          <a:effectLst>
            <a:outerShdw dist="76104" dir="3184554" algn="ctr" rotWithShape="0">
              <a:srgbClr val="000000">
                <a:alpha val="50027"/>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3"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 y="96646"/>
            <a:ext cx="8693302" cy="369332"/>
          </a:xfrm>
          <a:prstGeom prst="rect">
            <a:avLst/>
          </a:prstGeom>
        </p:spPr>
        <p:txBody>
          <a:bodyPr vert="horz" wrap="square" lIns="0" tIns="0" rIns="0" bIns="0" rtlCol="0">
            <a:spAutoFit/>
          </a:bodyPr>
          <a:lstStyle/>
          <a:p>
            <a:pPr marL="12700">
              <a:lnSpc>
                <a:spcPct val="100000"/>
              </a:lnSpc>
            </a:pPr>
            <a:r>
              <a:rPr lang="en-US" spc="-5" dirty="0" smtClean="0"/>
              <a:t>Jira </a:t>
            </a:r>
            <a:r>
              <a:rPr lang="en-US" spc="-5" dirty="0"/>
              <a:t>Hierarchy</a:t>
            </a:r>
            <a:endParaRPr spc="-5" dirty="0"/>
          </a:p>
        </p:txBody>
      </p:sp>
      <p:sp>
        <p:nvSpPr>
          <p:cNvPr id="4" name="object 4"/>
          <p:cNvSpPr/>
          <p:nvPr/>
        </p:nvSpPr>
        <p:spPr>
          <a:xfrm>
            <a:off x="272795" y="582168"/>
            <a:ext cx="8537448" cy="596188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6" name="object 6"/>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2488871138"/>
              </p:ext>
            </p:extLst>
          </p:nvPr>
        </p:nvGraphicFramePr>
        <p:xfrm>
          <a:off x="914400" y="914400"/>
          <a:ext cx="6858000" cy="1423987"/>
        </p:xfrm>
        <a:graphic>
          <a:graphicData uri="http://schemas.openxmlformats.org/presentationml/2006/ole">
            <mc:AlternateContent xmlns:mc="http://schemas.openxmlformats.org/markup-compatibility/2006">
              <mc:Choice xmlns:v="urn:schemas-microsoft-com:vml" Requires="v">
                <p:oleObj spid="_x0000_s1044" name="MS Org Chart" r:id="rId5" imgW="2876400" imgH="596880" progId="OrgPlusWOPX.4">
                  <p:embed followColorScheme="full"/>
                </p:oleObj>
              </mc:Choice>
              <mc:Fallback>
                <p:oleObj name="MS Org Chart" r:id="rId5" imgW="2876400" imgH="596880" progId="OrgPlusWOPX.4">
                  <p:embed followColorScheme="full"/>
                  <p:pic>
                    <p:nvPicPr>
                      <p:cNvPr id="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914400"/>
                        <a:ext cx="6858000" cy="1423987"/>
                      </a:xfrm>
                      <a:prstGeom prst="rect">
                        <a:avLst/>
                      </a:prstGeom>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520839428"/>
              </p:ext>
            </p:extLst>
          </p:nvPr>
        </p:nvGraphicFramePr>
        <p:xfrm>
          <a:off x="460850" y="2819400"/>
          <a:ext cx="8161338" cy="2201863"/>
        </p:xfrm>
        <a:graphic>
          <a:graphicData uri="http://schemas.openxmlformats.org/presentationml/2006/ole">
            <mc:AlternateContent xmlns:mc="http://schemas.openxmlformats.org/markup-compatibility/2006">
              <mc:Choice xmlns:v="urn:schemas-microsoft-com:vml" Requires="v">
                <p:oleObj spid="_x0000_s1045" name="MS Org Chart" r:id="rId7" imgW="1765080" imgH="475920" progId="OrgPlusWOPX.4">
                  <p:embed followColorScheme="full"/>
                </p:oleObj>
              </mc:Choice>
              <mc:Fallback>
                <p:oleObj name="MS Org Chart" r:id="rId7" imgW="1765080" imgH="475920" progId="OrgPlusWOPX.4">
                  <p:embed followColorScheme="full"/>
                  <p:pic>
                    <p:nvPicPr>
                      <p:cNvPr id="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50" y="2819400"/>
                        <a:ext cx="8161338" cy="220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spc="-10" dirty="0" smtClean="0"/>
              <a:t>Projects</a:t>
            </a:r>
            <a:endParaRPr spc="-10" dirty="0"/>
          </a:p>
        </p:txBody>
      </p:sp>
      <p:sp>
        <p:nvSpPr>
          <p:cNvPr id="4" name="object 4"/>
          <p:cNvSpPr/>
          <p:nvPr/>
        </p:nvSpPr>
        <p:spPr>
          <a:xfrm>
            <a:off x="272795" y="582168"/>
            <a:ext cx="8537448" cy="596188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79119" y="829646"/>
            <a:ext cx="7193281" cy="1218229"/>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r>
              <a:rPr lang="en-US" dirty="0" smtClean="0"/>
              <a:t>We can create different types of projects.</a:t>
            </a:r>
            <a:endParaRPr dirty="0"/>
          </a:p>
        </p:txBody>
      </p:sp>
      <p:sp>
        <p:nvSpPr>
          <p:cNvPr id="6" name="object 6"/>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38" name="Picture 37"/>
          <p:cNvPicPr>
            <a:picLocks noChangeAspect="1"/>
          </p:cNvPicPr>
          <p:nvPr/>
        </p:nvPicPr>
        <p:blipFill>
          <a:blip r:embed="rId3"/>
          <a:stretch>
            <a:fillRect/>
          </a:stretch>
        </p:blipFill>
        <p:spPr>
          <a:xfrm>
            <a:off x="565264" y="1438760"/>
            <a:ext cx="7924800" cy="42576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dirty="0" smtClean="0"/>
              <a:t>Jira </a:t>
            </a:r>
            <a:r>
              <a:rPr dirty="0" smtClean="0"/>
              <a:t>-</a:t>
            </a:r>
            <a:r>
              <a:rPr spc="-35" dirty="0" smtClean="0"/>
              <a:t> </a:t>
            </a:r>
            <a:r>
              <a:rPr lang="en-US" spc="-35" dirty="0" smtClean="0"/>
              <a:t>Issues</a:t>
            </a:r>
            <a:endParaRPr spc="-5" dirty="0"/>
          </a:p>
        </p:txBody>
      </p:sp>
      <p:sp>
        <p:nvSpPr>
          <p:cNvPr id="4" name="object 4"/>
          <p:cNvSpPr/>
          <p:nvPr/>
        </p:nvSpPr>
        <p:spPr>
          <a:xfrm>
            <a:off x="272795"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6031" y="571500"/>
            <a:ext cx="8624316" cy="509930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a:p>
        </p:txBody>
      </p:sp>
      <p:sp>
        <p:nvSpPr>
          <p:cNvPr id="7" name="object 7"/>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sp>
        <p:nvSpPr>
          <p:cNvPr id="8" name="object 8"/>
          <p:cNvSpPr txBox="1"/>
          <p:nvPr/>
        </p:nvSpPr>
        <p:spPr>
          <a:xfrm>
            <a:off x="399389" y="650494"/>
            <a:ext cx="8274050" cy="246221"/>
          </a:xfrm>
          <a:prstGeom prst="rect">
            <a:avLst/>
          </a:prstGeom>
        </p:spPr>
        <p:txBody>
          <a:bodyPr vert="horz" wrap="square" lIns="0" tIns="0" rIns="0" bIns="0" rtlCol="0">
            <a:spAutoFit/>
          </a:bodyPr>
          <a:lstStyle/>
          <a:p>
            <a:pPr marL="299085" marR="5080" indent="-286385">
              <a:lnSpc>
                <a:spcPct val="100000"/>
              </a:lnSpc>
              <a:buFont typeface="Wingdings"/>
              <a:buChar char=""/>
              <a:tabLst>
                <a:tab pos="299085" algn="l"/>
                <a:tab pos="299720" algn="l"/>
              </a:tabLst>
            </a:pPr>
            <a:r>
              <a:rPr lang="en-US" sz="1600" dirty="0"/>
              <a:t>Any task that requires an action from a </a:t>
            </a:r>
            <a:r>
              <a:rPr lang="en-US" sz="1600" dirty="0" smtClean="0"/>
              <a:t>person is called issue.</a:t>
            </a:r>
            <a:endParaRPr sz="1600" dirty="0">
              <a:latin typeface="Arial"/>
              <a:cs typeface="Arial"/>
            </a:endParaRPr>
          </a:p>
        </p:txBody>
      </p:sp>
      <p:pic>
        <p:nvPicPr>
          <p:cNvPr id="9" name="Picture 8"/>
          <p:cNvPicPr>
            <a:picLocks noChangeAspect="1"/>
          </p:cNvPicPr>
          <p:nvPr/>
        </p:nvPicPr>
        <p:blipFill>
          <a:blip r:embed="rId5"/>
          <a:stretch>
            <a:fillRect/>
          </a:stretch>
        </p:blipFill>
        <p:spPr>
          <a:xfrm>
            <a:off x="592773" y="1459774"/>
            <a:ext cx="8080665" cy="448382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01000" y="135153"/>
            <a:ext cx="923874" cy="2458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lang="en-US" dirty="0" smtClean="0"/>
              <a:t>Jira – Project view and issue types</a:t>
            </a:r>
            <a:endParaRPr dirty="0"/>
          </a:p>
        </p:txBody>
      </p:sp>
      <p:sp>
        <p:nvSpPr>
          <p:cNvPr id="4" name="object 4"/>
          <p:cNvSpPr/>
          <p:nvPr/>
        </p:nvSpPr>
        <p:spPr>
          <a:xfrm>
            <a:off x="272795" y="582168"/>
            <a:ext cx="8537448" cy="596188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56031" y="571500"/>
            <a:ext cx="6819900" cy="51450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solidFill>
            <a:srgbClr val="FFFFFF"/>
          </a:solidFill>
        </p:spPr>
        <p:txBody>
          <a:bodyPr wrap="square" lIns="0" tIns="0" rIns="0" bIns="0" rtlCol="0"/>
          <a:lstStyle/>
          <a:p>
            <a:endParaRPr dirty="0"/>
          </a:p>
        </p:txBody>
      </p:sp>
      <p:sp>
        <p:nvSpPr>
          <p:cNvPr id="7" name="object 7"/>
          <p:cNvSpPr/>
          <p:nvPr/>
        </p:nvSpPr>
        <p:spPr>
          <a:xfrm>
            <a:off x="320446" y="609600"/>
            <a:ext cx="8442960" cy="5867400"/>
          </a:xfrm>
          <a:custGeom>
            <a:avLst/>
            <a:gdLst/>
            <a:ahLst/>
            <a:cxnLst/>
            <a:rect l="l" t="t" r="r" b="b"/>
            <a:pathLst>
              <a:path w="8442960" h="5867400">
                <a:moveTo>
                  <a:pt x="0" y="5867400"/>
                </a:moveTo>
                <a:lnTo>
                  <a:pt x="8442579" y="5867400"/>
                </a:lnTo>
                <a:lnTo>
                  <a:pt x="8442579" y="0"/>
                </a:lnTo>
                <a:lnTo>
                  <a:pt x="0" y="0"/>
                </a:lnTo>
                <a:lnTo>
                  <a:pt x="0" y="5867400"/>
                </a:lnTo>
                <a:close/>
              </a:path>
            </a:pathLst>
          </a:custGeom>
          <a:ln w="9525">
            <a:solidFill>
              <a:srgbClr val="A2A4A8"/>
            </a:solidFill>
          </a:ln>
        </p:spPr>
        <p:txBody>
          <a:bodyPr wrap="square" lIns="0" tIns="0" rIns="0" bIns="0" rtlCol="0"/>
          <a:lstStyle/>
          <a:p>
            <a:endParaRPr/>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222" y="1668035"/>
            <a:ext cx="18288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57725" y="1599438"/>
            <a:ext cx="334327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flipH="1">
            <a:off x="4761389" y="838962"/>
            <a:ext cx="3181698" cy="369332"/>
          </a:xfrm>
          <a:prstGeom prst="rect">
            <a:avLst/>
          </a:prstGeom>
          <a:noFill/>
        </p:spPr>
        <p:txBody>
          <a:bodyPr wrap="square" rtlCol="0">
            <a:spAutoFit/>
          </a:bodyPr>
          <a:lstStyle/>
          <a:p>
            <a:r>
              <a:rPr lang="en-US" dirty="0" smtClean="0"/>
              <a:t>Issue Types</a:t>
            </a:r>
            <a:endParaRPr lang="en-US" dirty="0"/>
          </a:p>
        </p:txBody>
      </p:sp>
      <p:sp>
        <p:nvSpPr>
          <p:cNvPr id="12" name="TextBox 11"/>
          <p:cNvSpPr txBox="1"/>
          <p:nvPr/>
        </p:nvSpPr>
        <p:spPr>
          <a:xfrm flipH="1">
            <a:off x="921222" y="870131"/>
            <a:ext cx="1524000" cy="369332"/>
          </a:xfrm>
          <a:prstGeom prst="rect">
            <a:avLst/>
          </a:prstGeom>
          <a:noFill/>
        </p:spPr>
        <p:txBody>
          <a:bodyPr wrap="square" rtlCol="0">
            <a:spAutoFit/>
          </a:bodyPr>
          <a:lstStyle/>
          <a:p>
            <a:r>
              <a:rPr lang="en-US" dirty="0" smtClean="0"/>
              <a:t>Projects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C6D7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875</Words>
  <Application>Microsoft Office PowerPoint</Application>
  <PresentationFormat>On-screen Show (4:3)</PresentationFormat>
  <Paragraphs>87</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MS PGothic</vt:lpstr>
      <vt:lpstr>Arial</vt:lpstr>
      <vt:lpstr>Calibri</vt:lpstr>
      <vt:lpstr>Gill Sans</vt:lpstr>
      <vt:lpstr>Wingdings</vt:lpstr>
      <vt:lpstr>Office Theme</vt:lpstr>
      <vt:lpstr>MS Org Chart</vt:lpstr>
      <vt:lpstr>PowerPoint Presentation</vt:lpstr>
      <vt:lpstr>TABLE OF CONTENT</vt:lpstr>
      <vt:lpstr>Jira- Overview</vt:lpstr>
      <vt:lpstr>Features</vt:lpstr>
      <vt:lpstr>Jira - Benefits</vt:lpstr>
      <vt:lpstr>Jira Hierarchy</vt:lpstr>
      <vt:lpstr>Projects</vt:lpstr>
      <vt:lpstr>Jira - Issues</vt:lpstr>
      <vt:lpstr>Jira – Project view and issue types</vt:lpstr>
      <vt:lpstr>Jira - Workflows</vt:lpstr>
      <vt:lpstr>Jira – Create User</vt:lpstr>
      <vt:lpstr>Jira - Permissions</vt:lpstr>
      <vt:lpstr>Jira – Permission Assignment</vt:lpstr>
      <vt:lpstr>Jira – Scrum Board</vt:lpstr>
      <vt:lpstr>Jira – Scrum</vt:lpstr>
      <vt:lpstr>Jira - Backlog</vt:lpstr>
      <vt:lpstr>Jira – Sprint Planning</vt:lpstr>
      <vt:lpstr>Jira - Active Sprints</vt:lpstr>
      <vt:lpstr>Jira - Transition Issues</vt:lpstr>
      <vt:lpstr>Jira - Sample Report </vt:lpstr>
      <vt:lpstr>PowerPoint Presentation</vt:lpstr>
      <vt:lpstr>Jira – Sample Dashboard </vt:lpstr>
      <vt:lpstr>Jira - Sprint Report  </vt:lpstr>
      <vt:lpstr>Jira - Burn-down Chart </vt:lpstr>
      <vt:lpstr>Jenkins - Sample Agile Board </vt:lpstr>
      <vt:lpstr>Jira - JIRA External Integration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Accomplishments</dc:title>
  <dc:creator>Vaijayanthi</dc:creator>
  <cp:lastModifiedBy>Anamika .</cp:lastModifiedBy>
  <cp:revision>12</cp:revision>
  <dcterms:created xsi:type="dcterms:W3CDTF">2017-03-01T13:43:01Z</dcterms:created>
  <dcterms:modified xsi:type="dcterms:W3CDTF">2017-03-02T09:35:37Z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2016-01-18T00:00:00Z</vt:filetime>
  </property>
  <property fmtid="{D5CDD505-2E9C-101B-9397-08002B2CF9AE}" pid="3" name="Creator">
    <vt:lpwstr>Microsoft® PowerPoint® 2010</vt:lpwstr>
  </property>
  <property fmtid="{D5CDD505-2E9C-101B-9397-08002B2CF9AE}" pid="4" name="LastSaved">
    <vt:filetime>2017-03-01T00:00:00Z</vt:filetime>
  </property>
</Properties>
</file>