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09" r:id="rId5"/>
  </p:sldMasterIdLst>
  <p:notesMasterIdLst>
    <p:notesMasterId r:id="rId40"/>
  </p:notesMasterIdLst>
  <p:sldIdLst>
    <p:sldId id="369" r:id="rId6"/>
    <p:sldId id="370" r:id="rId7"/>
    <p:sldId id="342" r:id="rId8"/>
    <p:sldId id="343" r:id="rId9"/>
    <p:sldId id="344" r:id="rId10"/>
    <p:sldId id="346" r:id="rId11"/>
    <p:sldId id="365" r:id="rId12"/>
    <p:sldId id="367" r:id="rId13"/>
    <p:sldId id="347" r:id="rId14"/>
    <p:sldId id="348" r:id="rId15"/>
    <p:sldId id="349" r:id="rId16"/>
    <p:sldId id="350" r:id="rId17"/>
    <p:sldId id="351" r:id="rId18"/>
    <p:sldId id="352" r:id="rId19"/>
    <p:sldId id="354" r:id="rId20"/>
    <p:sldId id="355" r:id="rId21"/>
    <p:sldId id="356" r:id="rId22"/>
    <p:sldId id="359" r:id="rId23"/>
    <p:sldId id="360" r:id="rId24"/>
    <p:sldId id="361" r:id="rId25"/>
    <p:sldId id="362" r:id="rId26"/>
    <p:sldId id="363" r:id="rId27"/>
    <p:sldId id="364" r:id="rId28"/>
    <p:sldId id="372" r:id="rId29"/>
    <p:sldId id="373" r:id="rId30"/>
    <p:sldId id="374" r:id="rId31"/>
    <p:sldId id="375" r:id="rId32"/>
    <p:sldId id="376" r:id="rId33"/>
    <p:sldId id="377" r:id="rId34"/>
    <p:sldId id="378" r:id="rId35"/>
    <p:sldId id="379" r:id="rId36"/>
    <p:sldId id="380" r:id="rId37"/>
    <p:sldId id="381" r:id="rId38"/>
    <p:sldId id="382"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5" autoAdjust="0"/>
    <p:restoredTop sz="94567" autoAdjust="0"/>
  </p:normalViewPr>
  <p:slideViewPr>
    <p:cSldViewPr snapToGrid="0" showGuides="1">
      <p:cViewPr varScale="1">
        <p:scale>
          <a:sx n="73" d="100"/>
          <a:sy n="73" d="100"/>
        </p:scale>
        <p:origin x="1416" y="72"/>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3/2/2017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F916A7-A8BB-46D4-8425-B24B2FD5CB28}" type="slidenum">
              <a:rPr lang="en-US"/>
              <a:pPr fontAlgn="base">
                <a:spcBef>
                  <a:spcPct val="0"/>
                </a:spcBef>
                <a:spcAft>
                  <a:spcPct val="0"/>
                </a:spcAft>
              </a:pPr>
              <a:t>34</a:t>
            </a:fld>
            <a:endParaRPr lang="en-US" dirty="0"/>
          </a:p>
        </p:txBody>
      </p:sp>
    </p:spTree>
    <p:extLst>
      <p:ext uri="{BB962C8B-B14F-4D97-AF65-F5344CB8AC3E}">
        <p14:creationId xmlns:p14="http://schemas.microsoft.com/office/powerpoint/2010/main" val="931901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30859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839524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642350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773449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4147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6.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2.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899275" y="6043790"/>
            <a:ext cx="2244724" cy="81420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25348" y="96646"/>
            <a:ext cx="8693302" cy="375920"/>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1007872" y="3366896"/>
            <a:ext cx="7128255" cy="24358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4729197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2.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6899275" y="6043790"/>
            <a:ext cx="2244724" cy="81420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02" y="0"/>
            <a:ext cx="3968877" cy="144322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468274" y="6628383"/>
            <a:ext cx="2430780"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5" normalizeH="0" baseline="0" noProof="0" dirty="0">
                <a:ln>
                  <a:noFill/>
                </a:ln>
                <a:solidFill>
                  <a:srgbClr val="6C6D70"/>
                </a:solidFill>
                <a:effectLst/>
                <a:uLnTx/>
                <a:uFillTx/>
                <a:latin typeface="Arial"/>
                <a:ea typeface="+mn-ea"/>
                <a:cs typeface="Arial"/>
              </a:rPr>
              <a:t>Copyright </a:t>
            </a:r>
            <a:r>
              <a:rPr kumimoji="0" sz="800" b="0" i="0" u="none" strike="noStrike" kern="1200" cap="none" spc="0" normalizeH="0" baseline="0" noProof="0" dirty="0">
                <a:ln>
                  <a:noFill/>
                </a:ln>
                <a:solidFill>
                  <a:srgbClr val="6C6D70"/>
                </a:solidFill>
                <a:effectLst/>
                <a:uLnTx/>
                <a:uFillTx/>
                <a:latin typeface="Arial"/>
                <a:ea typeface="+mn-ea"/>
                <a:cs typeface="Arial"/>
              </a:rPr>
              <a:t>© </a:t>
            </a:r>
            <a:r>
              <a:rPr kumimoji="0" sz="800" b="0" i="0" u="none" strike="noStrike" kern="1200" cap="none" spc="-5" normalizeH="0" baseline="0" noProof="0" dirty="0" smtClean="0">
                <a:ln>
                  <a:noFill/>
                </a:ln>
                <a:solidFill>
                  <a:srgbClr val="6C6D70"/>
                </a:solidFill>
                <a:effectLst/>
                <a:uLnTx/>
                <a:uFillTx/>
                <a:latin typeface="Arial"/>
                <a:ea typeface="+mn-ea"/>
                <a:cs typeface="Arial"/>
              </a:rPr>
              <a:t>201</a:t>
            </a:r>
            <a:r>
              <a:rPr kumimoji="0" lang="en-US" sz="800" b="0" i="0" u="none" strike="noStrike" kern="1200" cap="none" spc="-5" normalizeH="0" baseline="0" noProof="0" dirty="0" smtClean="0">
                <a:ln>
                  <a:noFill/>
                </a:ln>
                <a:solidFill>
                  <a:srgbClr val="6C6D70"/>
                </a:solidFill>
                <a:effectLst/>
                <a:uLnTx/>
                <a:uFillTx/>
                <a:latin typeface="Arial"/>
                <a:ea typeface="+mn-ea"/>
                <a:cs typeface="Arial"/>
              </a:rPr>
              <a:t>7</a:t>
            </a:r>
            <a:r>
              <a:rPr kumimoji="0" sz="800" b="0" i="0" u="none" strike="noStrike" kern="1200" cap="none" spc="-5" normalizeH="0" baseline="0" noProof="0" dirty="0" smtClean="0">
                <a:ln>
                  <a:noFill/>
                </a:ln>
                <a:solidFill>
                  <a:srgbClr val="6C6D70"/>
                </a:solidFill>
                <a:effectLst/>
                <a:uLnTx/>
                <a:uFillTx/>
                <a:latin typeface="Arial"/>
                <a:ea typeface="+mn-ea"/>
                <a:cs typeface="Arial"/>
              </a:rPr>
              <a:t> </a:t>
            </a:r>
            <a:r>
              <a:rPr kumimoji="0" sz="800" b="0" i="0" u="none" strike="noStrike" kern="1200" cap="none" spc="0" normalizeH="0" baseline="0" noProof="0" dirty="0">
                <a:ln>
                  <a:noFill/>
                </a:ln>
                <a:solidFill>
                  <a:srgbClr val="6C6D70"/>
                </a:solidFill>
                <a:effectLst/>
                <a:uLnTx/>
                <a:uFillTx/>
                <a:latin typeface="Arial"/>
                <a:ea typeface="+mn-ea"/>
                <a:cs typeface="Arial"/>
              </a:rPr>
              <a:t>Tech </a:t>
            </a:r>
            <a:r>
              <a:rPr kumimoji="0" sz="800" b="0" i="0" u="none" strike="noStrike" kern="1200" cap="none" spc="-5" normalizeH="0" baseline="0" noProof="0" dirty="0">
                <a:ln>
                  <a:noFill/>
                </a:ln>
                <a:solidFill>
                  <a:srgbClr val="6C6D70"/>
                </a:solidFill>
                <a:effectLst/>
                <a:uLnTx/>
                <a:uFillTx/>
                <a:latin typeface="Arial"/>
                <a:ea typeface="+mn-ea"/>
                <a:cs typeface="Arial"/>
              </a:rPr>
              <a:t>Mahindra. </a:t>
            </a:r>
            <a:r>
              <a:rPr kumimoji="0" sz="800" b="0" i="0" u="none" strike="noStrike" kern="1200" cap="none" spc="0" normalizeH="0" baseline="0" noProof="0" dirty="0">
                <a:ln>
                  <a:noFill/>
                </a:ln>
                <a:solidFill>
                  <a:srgbClr val="6C6D70"/>
                </a:solidFill>
                <a:effectLst/>
                <a:uLnTx/>
                <a:uFillTx/>
                <a:latin typeface="Arial"/>
                <a:ea typeface="+mn-ea"/>
                <a:cs typeface="Arial"/>
              </a:rPr>
              <a:t>All rights</a:t>
            </a:r>
            <a:r>
              <a:rPr kumimoji="0" sz="800" b="0" i="0" u="none" strike="noStrike" kern="1200" cap="none" spc="75" normalizeH="0" baseline="0" noProof="0" dirty="0">
                <a:ln>
                  <a:noFill/>
                </a:ln>
                <a:solidFill>
                  <a:srgbClr val="6C6D70"/>
                </a:solidFill>
                <a:effectLst/>
                <a:uLnTx/>
                <a:uFillTx/>
                <a:latin typeface="Arial"/>
                <a:ea typeface="+mn-ea"/>
                <a:cs typeface="Arial"/>
              </a:rPr>
              <a:t> </a:t>
            </a:r>
            <a:r>
              <a:rPr kumimoji="0" sz="800" b="0" i="0" u="none" strike="noStrike" kern="1200" cap="none" spc="-5" normalizeH="0" baseline="0" noProof="0" dirty="0">
                <a:ln>
                  <a:noFill/>
                </a:ln>
                <a:solidFill>
                  <a:srgbClr val="6C6D70"/>
                </a:solidFill>
                <a:effectLst/>
                <a:uLnTx/>
                <a:uFillTx/>
                <a:latin typeface="Arial"/>
                <a:ea typeface="+mn-ea"/>
                <a:cs typeface="Arial"/>
              </a:rPr>
              <a:t>reserved.</a:t>
            </a:r>
            <a:endParaRPr kumimoji="0" sz="800" b="0" i="0" u="none" strike="noStrike" kern="1200" cap="none" spc="0" normalizeH="0" baseline="0" noProof="0" dirty="0">
              <a:ln>
                <a:noFill/>
              </a:ln>
              <a:solidFill>
                <a:prstClr val="black"/>
              </a:solidFill>
              <a:effectLst/>
              <a:uLnTx/>
              <a:uFillTx/>
              <a:latin typeface="Arial"/>
              <a:ea typeface="+mn-ea"/>
              <a:cs typeface="Arial"/>
            </a:endParaRPr>
          </a:p>
        </p:txBody>
      </p:sp>
      <p:sp>
        <p:nvSpPr>
          <p:cNvPr id="6" name="object 6"/>
          <p:cNvSpPr/>
          <p:nvPr/>
        </p:nvSpPr>
        <p:spPr>
          <a:xfrm>
            <a:off x="6058915" y="476669"/>
            <a:ext cx="2467356" cy="656551"/>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3035935" y="6533997"/>
            <a:ext cx="110489" cy="19431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Arial"/>
                <a:ea typeface="+mn-ea"/>
                <a:cs typeface="Arial"/>
              </a:rPr>
              <a:t>1</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
        <p:nvSpPr>
          <p:cNvPr id="8" name="object 8"/>
          <p:cNvSpPr/>
          <p:nvPr/>
        </p:nvSpPr>
        <p:spPr>
          <a:xfrm>
            <a:off x="5257800" y="1978050"/>
            <a:ext cx="3886199" cy="3686175"/>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5464809" y="1600200"/>
            <a:ext cx="2275332" cy="2840863"/>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a:spLocks noGrp="1"/>
          </p:cNvSpPr>
          <p:nvPr>
            <p:ph type="title"/>
          </p:nvPr>
        </p:nvSpPr>
        <p:spPr>
          <a:xfrm>
            <a:off x="897737" y="2147189"/>
            <a:ext cx="4027804" cy="975994"/>
          </a:xfrm>
          <a:prstGeom prst="rect">
            <a:avLst/>
          </a:prstGeom>
        </p:spPr>
        <p:txBody>
          <a:bodyPr vert="horz" wrap="square" lIns="0" tIns="0" rIns="0" bIns="0" rtlCol="0">
            <a:spAutoFit/>
          </a:bodyPr>
          <a:lstStyle/>
          <a:p>
            <a:pPr algn="ctr">
              <a:lnSpc>
                <a:spcPct val="100000"/>
              </a:lnSpc>
            </a:pPr>
            <a:r>
              <a:rPr lang="en-US" sz="3200" i="1" dirty="0" smtClean="0">
                <a:solidFill>
                  <a:srgbClr val="FFC000"/>
                </a:solidFill>
                <a:latin typeface="Arial"/>
                <a:cs typeface="Arial"/>
              </a:rPr>
              <a:t>Repository Manager</a:t>
            </a:r>
            <a:endParaRPr sz="3200" dirty="0">
              <a:latin typeface="Arial"/>
              <a:cs typeface="Arial"/>
            </a:endParaRPr>
          </a:p>
          <a:p>
            <a:pPr algn="ctr">
              <a:lnSpc>
                <a:spcPct val="100000"/>
              </a:lnSpc>
            </a:pPr>
            <a:r>
              <a:rPr sz="3200" i="1" dirty="0" smtClean="0">
                <a:solidFill>
                  <a:srgbClr val="FFC000"/>
                </a:solidFill>
                <a:latin typeface="Arial"/>
                <a:cs typeface="Arial"/>
              </a:rPr>
              <a:t>Using</a:t>
            </a:r>
            <a:r>
              <a:rPr lang="en-US" sz="3200" i="1" dirty="0" smtClean="0">
                <a:solidFill>
                  <a:srgbClr val="FFC000"/>
                </a:solidFill>
                <a:latin typeface="Arial"/>
                <a:cs typeface="Arial"/>
              </a:rPr>
              <a:t> Nexus</a:t>
            </a:r>
            <a:endParaRPr sz="3200" dirty="0">
              <a:latin typeface="Arial"/>
              <a:cs typeface="Arial"/>
            </a:endParaRPr>
          </a:p>
        </p:txBody>
      </p:sp>
    </p:spTree>
    <p:extLst>
      <p:ext uri="{BB962C8B-B14F-4D97-AF65-F5344CB8AC3E}">
        <p14:creationId xmlns:p14="http://schemas.microsoft.com/office/powerpoint/2010/main" val="3809156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248652" y="879138"/>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Snapshot Artifacts</a:t>
            </a:r>
          </a:p>
        </p:txBody>
      </p:sp>
      <p:sp>
        <p:nvSpPr>
          <p:cNvPr id="5" name="Rectangle 2"/>
          <p:cNvSpPr txBox="1">
            <a:spLocks noChangeArrowheads="1"/>
          </p:cNvSpPr>
          <p:nvPr/>
        </p:nvSpPr>
        <p:spPr>
          <a:xfrm>
            <a:off x="248653" y="1467853"/>
            <a:ext cx="8299450" cy="43148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Snapshots capture a work in progress and are used using development</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A snapshot artifact has both a version number such as “1.3.0” or “1.3” and a timestamp</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e.g.,</a:t>
            </a:r>
          </a:p>
          <a:p>
            <a:pPr marL="1465263" lvl="1" indent="-5508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commons-lang-1.3.0-20090314.182342-1.jar</a:t>
            </a:r>
          </a:p>
          <a:p>
            <a:pPr marL="1465263" lvl="1" indent="-550863">
              <a:buClrTx/>
              <a:buFontTx/>
              <a:buNone/>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a:p>
        </p:txBody>
      </p:sp>
    </p:spTree>
    <p:extLst>
      <p:ext uri="{BB962C8B-B14F-4D97-AF65-F5344CB8AC3E}">
        <p14:creationId xmlns:p14="http://schemas.microsoft.com/office/powerpoint/2010/main" val="129250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73075" y="975391"/>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Reasons to Use a Repository Manager</a:t>
            </a:r>
          </a:p>
        </p:txBody>
      </p:sp>
      <p:sp>
        <p:nvSpPr>
          <p:cNvPr id="5" name="Rectangle 2"/>
          <p:cNvSpPr txBox="1">
            <a:spLocks noChangeArrowheads="1"/>
          </p:cNvSpPr>
          <p:nvPr/>
        </p:nvSpPr>
        <p:spPr>
          <a:xfrm>
            <a:off x="457200" y="1676400"/>
            <a:ext cx="8299450" cy="46228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Speeds up builds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Builds will be more stable</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You can deploy and host 3rd party artifacts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Easier developer collaboration and sharing of artifacts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Searching and indexing of artifacts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Repository groups makes it easier to retrieve artifacts from a single URL</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Procuring External Artifacts: define lists of allowed/blocked repos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Staging and Release Management</a:t>
            </a:r>
          </a:p>
          <a:p>
            <a:pPr marL="665163" indent="-665163">
              <a:buClrTx/>
              <a:buFontTx/>
              <a:buNone/>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dirty="0"/>
          </a:p>
        </p:txBody>
      </p:sp>
    </p:spTree>
    <p:extLst>
      <p:ext uri="{BB962C8B-B14F-4D97-AF65-F5344CB8AC3E}">
        <p14:creationId xmlns:p14="http://schemas.microsoft.com/office/powerpoint/2010/main" val="379467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425116" y="772026"/>
            <a:ext cx="8266113" cy="430887"/>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Repository Coordinates</a:t>
            </a:r>
          </a:p>
        </p:txBody>
      </p:sp>
      <p:graphicFrame>
        <p:nvGraphicFramePr>
          <p:cNvPr id="5" name="Group 41"/>
          <p:cNvGraphicFramePr>
            <a:graphicFrameLocks noGrp="1"/>
          </p:cNvGraphicFramePr>
          <p:nvPr>
            <p:extLst>
              <p:ext uri="{D42A27DB-BD31-4B8C-83A1-F6EECF244321}">
                <p14:modId xmlns:p14="http://schemas.microsoft.com/office/powerpoint/2010/main" val="1760516942"/>
              </p:ext>
            </p:extLst>
          </p:nvPr>
        </p:nvGraphicFramePr>
        <p:xfrm>
          <a:off x="381000" y="1604210"/>
          <a:ext cx="7850188" cy="4294190"/>
        </p:xfrm>
        <a:graphic>
          <a:graphicData uri="http://schemas.openxmlformats.org/drawingml/2006/table">
            <a:tbl>
              <a:tblPr/>
              <a:tblGrid>
                <a:gridCol w="1447800">
                  <a:extLst>
                    <a:ext uri="{9D8B030D-6E8A-4147-A177-3AD203B41FA5}">
                      <a16:colId xmlns:a16="http://schemas.microsoft.com/office/drawing/2014/main" val="20000"/>
                    </a:ext>
                  </a:extLst>
                </a:gridCol>
                <a:gridCol w="6402388">
                  <a:extLst>
                    <a:ext uri="{9D8B030D-6E8A-4147-A177-3AD203B41FA5}">
                      <a16:colId xmlns:a16="http://schemas.microsoft.com/office/drawing/2014/main" val="20001"/>
                    </a:ext>
                  </a:extLst>
                </a:gridCol>
              </a:tblGrid>
              <a:tr h="858838">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Trebuchet MS" pitchFamily="34" charset="0"/>
                          <a:ea typeface="DejaVu Sans" charset="0"/>
                          <a:cs typeface="DejaVu Sans" charset="0"/>
                        </a:rPr>
                        <a:t>Coordinate</a:t>
                      </a:r>
                    </a:p>
                  </a:txBody>
                  <a:tcPr marL="90000" marR="90000" marT="89064"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Trebuchet MS" pitchFamily="34" charset="0"/>
                          <a:ea typeface="DejaVu Sans" charset="0"/>
                          <a:cs typeface="DejaVu Sans" charset="0"/>
                        </a:rPr>
                        <a:t>Definition</a:t>
                      </a:r>
                    </a:p>
                  </a:txBody>
                  <a:tcPr marL="90000" marR="90000" marT="89064"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8838">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groupId</a:t>
                      </a:r>
                    </a:p>
                  </a:txBody>
                  <a:tcPr marL="90000" marR="90000" marT="89064"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Groups a set of artifacts into a logical group (e.g. org.apache.maven)</a:t>
                      </a:r>
                    </a:p>
                  </a:txBody>
                  <a:tcPr marL="90000" marR="90000" marT="89064"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8838">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artifactId</a:t>
                      </a:r>
                    </a:p>
                  </a:txBody>
                  <a:tcPr marL="90000" marR="90000" marT="89064"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Name for a software artifact.  (e.g., simple-webapp)</a:t>
                      </a:r>
                    </a:p>
                  </a:txBody>
                  <a:tcPr marL="90000" marR="90000" marT="89064"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8838">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version</a:t>
                      </a:r>
                    </a:p>
                  </a:txBody>
                  <a:tcPr marL="90000" marR="90000" marT="89064"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Numerical version for a software project (e.g, 1.2.3, 1.2, 1.2-beta)</a:t>
                      </a:r>
                    </a:p>
                  </a:txBody>
                  <a:tcPr marL="90000" marR="90000" marT="89064"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8838">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smtClean="0">
                          <a:ln>
                            <a:noFill/>
                          </a:ln>
                          <a:solidFill>
                            <a:srgbClr val="000000"/>
                          </a:solidFill>
                          <a:effectLst/>
                          <a:latin typeface="Trebuchet MS" pitchFamily="34" charset="0"/>
                          <a:ea typeface="DejaVu Sans" charset="0"/>
                          <a:cs typeface="DejaVu Sans" charset="0"/>
                        </a:rPr>
                        <a:t>packaging</a:t>
                      </a:r>
                    </a:p>
                  </a:txBody>
                  <a:tcPr marL="90000" marR="90000" marT="89064"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8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smtClean="0">
                          <a:ln>
                            <a:noFill/>
                          </a:ln>
                          <a:solidFill>
                            <a:srgbClr val="000000"/>
                          </a:solidFill>
                          <a:effectLst/>
                          <a:latin typeface="Trebuchet MS" pitchFamily="34" charset="0"/>
                          <a:ea typeface="DejaVu Sans" charset="0"/>
                          <a:cs typeface="DejaVu Sans" charset="0"/>
                        </a:rPr>
                        <a:t>Describes the contents of the software artifact (e.g., jar, zip, </a:t>
                      </a:r>
                      <a:r>
                        <a:rPr kumimoji="0" lang="en-US" sz="1600" b="0" i="0" u="none" strike="noStrike" cap="none" normalizeH="0" baseline="0" dirty="0" err="1" smtClean="0">
                          <a:ln>
                            <a:noFill/>
                          </a:ln>
                          <a:solidFill>
                            <a:srgbClr val="000000"/>
                          </a:solidFill>
                          <a:effectLst/>
                          <a:latin typeface="Trebuchet MS" pitchFamily="34" charset="0"/>
                          <a:ea typeface="DejaVu Sans" charset="0"/>
                          <a:cs typeface="DejaVu Sans" charset="0"/>
                        </a:rPr>
                        <a:t>swc</a:t>
                      </a:r>
                      <a:r>
                        <a:rPr kumimoji="0" lang="en-US" sz="1600" b="0" i="0" u="none" strike="noStrike" cap="none" normalizeH="0" baseline="0" dirty="0" smtClean="0">
                          <a:ln>
                            <a:noFill/>
                          </a:ln>
                          <a:solidFill>
                            <a:srgbClr val="000000"/>
                          </a:solidFill>
                          <a:effectLst/>
                          <a:latin typeface="Trebuchet MS" pitchFamily="34" charset="0"/>
                          <a:ea typeface="DejaVu Sans" charset="0"/>
                          <a:cs typeface="DejaVu Sans" charset="0"/>
                        </a:rPr>
                        <a:t>, </a:t>
                      </a:r>
                      <a:r>
                        <a:rPr kumimoji="0" lang="en-US" sz="1600" b="0" i="0" u="none" strike="noStrike" cap="none" normalizeH="0" baseline="0" dirty="0" err="1" smtClean="0">
                          <a:ln>
                            <a:noFill/>
                          </a:ln>
                          <a:solidFill>
                            <a:srgbClr val="000000"/>
                          </a:solidFill>
                          <a:effectLst/>
                          <a:latin typeface="Trebuchet MS" pitchFamily="34" charset="0"/>
                          <a:ea typeface="DejaVu Sans" charset="0"/>
                          <a:cs typeface="DejaVu Sans" charset="0"/>
                        </a:rPr>
                        <a:t>swr</a:t>
                      </a:r>
                      <a:r>
                        <a:rPr kumimoji="0" lang="en-US" sz="1600" b="0" i="0" u="none" strike="noStrike" cap="none" normalizeH="0" baseline="0" dirty="0" smtClean="0">
                          <a:ln>
                            <a:noFill/>
                          </a:ln>
                          <a:solidFill>
                            <a:srgbClr val="000000"/>
                          </a:solidFill>
                          <a:effectLst/>
                          <a:latin typeface="Trebuchet MS" pitchFamily="34" charset="0"/>
                          <a:ea typeface="DejaVu Sans" charset="0"/>
                          <a:cs typeface="DejaVu Sans" charset="0"/>
                        </a:rPr>
                        <a:t>, </a:t>
                      </a:r>
                      <a:r>
                        <a:rPr kumimoji="0" lang="en-US" sz="1600" b="0" i="0" u="none" strike="noStrike" cap="none" normalizeH="0" baseline="0" dirty="0" err="1" smtClean="0">
                          <a:ln>
                            <a:noFill/>
                          </a:ln>
                          <a:solidFill>
                            <a:srgbClr val="000000"/>
                          </a:solidFill>
                          <a:effectLst/>
                          <a:latin typeface="Trebuchet MS" pitchFamily="34" charset="0"/>
                          <a:ea typeface="DejaVu Sans" charset="0"/>
                          <a:cs typeface="DejaVu Sans" charset="0"/>
                        </a:rPr>
                        <a:t>nar</a:t>
                      </a:r>
                      <a:r>
                        <a:rPr kumimoji="0" lang="en-US" sz="1600" b="0" i="0" u="none" strike="noStrike" cap="none" normalizeH="0" baseline="0" dirty="0" smtClean="0">
                          <a:ln>
                            <a:noFill/>
                          </a:ln>
                          <a:solidFill>
                            <a:srgbClr val="000000"/>
                          </a:solidFill>
                          <a:effectLst/>
                          <a:latin typeface="Trebuchet MS" pitchFamily="34" charset="0"/>
                          <a:ea typeface="DejaVu Sans" charset="0"/>
                          <a:cs typeface="DejaVu Sans" charset="0"/>
                        </a:rPr>
                        <a:t>, war, ear, </a:t>
                      </a:r>
                      <a:r>
                        <a:rPr kumimoji="0" lang="en-US" sz="1600" b="0" i="0" u="none" strike="noStrike" cap="none" normalizeH="0" baseline="0" dirty="0" err="1" smtClean="0">
                          <a:ln>
                            <a:noFill/>
                          </a:ln>
                          <a:solidFill>
                            <a:srgbClr val="000000"/>
                          </a:solidFill>
                          <a:effectLst/>
                          <a:latin typeface="Trebuchet MS" pitchFamily="34" charset="0"/>
                          <a:ea typeface="DejaVu Sans" charset="0"/>
                          <a:cs typeface="DejaVu Sans" charset="0"/>
                        </a:rPr>
                        <a:t>sar</a:t>
                      </a:r>
                      <a:endParaRPr kumimoji="0" lang="en-US" sz="1600" b="0" i="0" u="none" strike="noStrike" cap="none" normalizeH="0" baseline="0" dirty="0" smtClean="0">
                        <a:ln>
                          <a:noFill/>
                        </a:ln>
                        <a:solidFill>
                          <a:srgbClr val="000000"/>
                        </a:solidFill>
                        <a:effectLst/>
                        <a:latin typeface="Trebuchet MS" pitchFamily="34" charset="0"/>
                        <a:ea typeface="DejaVu Sans" charset="0"/>
                        <a:cs typeface="DejaVu Sans" charset="0"/>
                      </a:endParaRPr>
                    </a:p>
                  </a:txBody>
                  <a:tcPr marL="90000" marR="90000" marT="89064"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64969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360947" y="895181"/>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Addressing Resources in a Repository</a:t>
            </a:r>
          </a:p>
        </p:txBody>
      </p:sp>
      <p:sp>
        <p:nvSpPr>
          <p:cNvPr id="5" name="Rectangle 2"/>
          <p:cNvSpPr txBox="1">
            <a:spLocks noChangeArrowheads="1"/>
          </p:cNvSpPr>
          <p:nvPr/>
        </p:nvSpPr>
        <p:spPr>
          <a:xfrm>
            <a:off x="457200" y="1499937"/>
            <a:ext cx="8299450" cy="43148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Tools designed to interact with Maven repositories translate artifact coordinates into a URL which corresponds to a location in a Maven repository</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e.g., groupId: castor, artifactId: castor, version 0.9.9 may be found  under /castor/castor/0.9.9/castor-0.9.9.jar in the Maven Repository</a:t>
            </a:r>
            <a:endParaRPr lang="en-US"/>
          </a:p>
        </p:txBody>
      </p:sp>
    </p:spTree>
    <p:extLst>
      <p:ext uri="{BB962C8B-B14F-4D97-AF65-F5344CB8AC3E}">
        <p14:creationId xmlns:p14="http://schemas.microsoft.com/office/powerpoint/2010/main" val="4228019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57200" y="572751"/>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Browsing Repositories</a:t>
            </a:r>
          </a:p>
        </p:txBody>
      </p:sp>
      <p:graphicFrame>
        <p:nvGraphicFramePr>
          <p:cNvPr id="5" name="Object 4"/>
          <p:cNvGraphicFramePr>
            <a:graphicFrameLocks noChangeAspect="1"/>
          </p:cNvGraphicFramePr>
          <p:nvPr>
            <p:extLst>
              <p:ext uri="{D42A27DB-BD31-4B8C-83A1-F6EECF244321}">
                <p14:modId xmlns:p14="http://schemas.microsoft.com/office/powerpoint/2010/main" val="1354083177"/>
              </p:ext>
            </p:extLst>
          </p:nvPr>
        </p:nvGraphicFramePr>
        <p:xfrm>
          <a:off x="344905" y="1271337"/>
          <a:ext cx="8299450" cy="4845050"/>
        </p:xfrm>
        <a:graphic>
          <a:graphicData uri="http://schemas.openxmlformats.org/presentationml/2006/ole">
            <mc:AlternateContent xmlns:mc="http://schemas.openxmlformats.org/markup-compatibility/2006">
              <mc:Choice xmlns:v="urn:schemas-microsoft-com:vml" Requires="v">
                <p:oleObj spid="_x0000_s26638" r:id="rId3" imgW="8294760" imgH="4307040" progId="">
                  <p:embed/>
                </p:oleObj>
              </mc:Choice>
              <mc:Fallback>
                <p:oleObj r:id="rId3" imgW="8294760" imgH="43070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05" y="1271337"/>
                        <a:ext cx="8299450" cy="4845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0031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25116" y="1157037"/>
            <a:ext cx="8280400"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Deploying a SNAPSHOT: settings.xml</a:t>
            </a:r>
          </a:p>
        </p:txBody>
      </p:sp>
      <p:graphicFrame>
        <p:nvGraphicFramePr>
          <p:cNvPr id="5" name="Object 4"/>
          <p:cNvGraphicFramePr>
            <a:graphicFrameLocks noChangeAspect="1"/>
          </p:cNvGraphicFramePr>
          <p:nvPr>
            <p:extLst>
              <p:ext uri="{D42A27DB-BD31-4B8C-83A1-F6EECF244321}">
                <p14:modId xmlns:p14="http://schemas.microsoft.com/office/powerpoint/2010/main" val="2456058758"/>
              </p:ext>
            </p:extLst>
          </p:nvPr>
        </p:nvGraphicFramePr>
        <p:xfrm>
          <a:off x="441158" y="1784685"/>
          <a:ext cx="8296275" cy="4841875"/>
        </p:xfrm>
        <a:graphic>
          <a:graphicData uri="http://schemas.openxmlformats.org/presentationml/2006/ole">
            <mc:AlternateContent xmlns:mc="http://schemas.openxmlformats.org/markup-compatibility/2006">
              <mc:Choice xmlns:v="urn:schemas-microsoft-com:vml" Requires="v">
                <p:oleObj spid="_x0000_s28686" r:id="rId3" imgW="8292240" imgH="4304880" progId="">
                  <p:embed/>
                </p:oleObj>
              </mc:Choice>
              <mc:Fallback>
                <p:oleObj r:id="rId3" imgW="8292240" imgH="430488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58" y="1784685"/>
                        <a:ext cx="8296275" cy="4841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41523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09074" y="1269332"/>
            <a:ext cx="8281988"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Deploying a SNAPSHOT cont.</a:t>
            </a:r>
          </a:p>
        </p:txBody>
      </p:sp>
      <p:sp>
        <p:nvSpPr>
          <p:cNvPr id="5" name="Rectangle 2"/>
          <p:cNvSpPr>
            <a:spLocks noGrp="1" noChangeArrowheads="1"/>
          </p:cNvSpPr>
          <p:nvPr>
            <p:ph type="subTitle" idx="4294967295"/>
          </p:nvPr>
        </p:nvSpPr>
        <p:spPr>
          <a:xfrm>
            <a:off x="441158" y="1868404"/>
            <a:ext cx="8297863" cy="4219575"/>
          </a:xfrm>
          <a:ln/>
        </p:spPr>
        <p:txBody>
          <a:bodyPr lIns="0" tIns="0" rIns="0" bIns="0" anchor="ctr"/>
          <a:lstStyle/>
          <a:p>
            <a:pPr indent="-323850" algn="ctr">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t>$ </a:t>
            </a:r>
            <a:r>
              <a:rPr lang="en-US" dirty="0" err="1">
                <a:latin typeface="Courier New" pitchFamily="49" charset="0"/>
              </a:rPr>
              <a:t>mvn</a:t>
            </a:r>
            <a:r>
              <a:rPr lang="en-US" dirty="0">
                <a:latin typeface="Courier New" pitchFamily="49" charset="0"/>
              </a:rPr>
              <a:t> clean install deploy</a:t>
            </a:r>
          </a:p>
          <a:p>
            <a:pPr indent="-323850" algn="ctr">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p>
          <a:p>
            <a:pPr indent="-323850">
              <a:buSzPct val="45000"/>
              <a:buFont typeface="Symbol" pitchFamily="18"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t>Removes build output under target/ folder</a:t>
            </a:r>
          </a:p>
          <a:p>
            <a:pPr indent="-323850">
              <a:buSzPct val="45000"/>
              <a:buFont typeface="Symbol" pitchFamily="18"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t>Compiles and installs the application in ~/.m2/repository</a:t>
            </a:r>
          </a:p>
          <a:p>
            <a:pPr indent="-323850">
              <a:buSzPct val="45000"/>
              <a:buFont typeface="Symbol" pitchFamily="18"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t>Deploys the application to the SNAPSHOT repository</a:t>
            </a:r>
          </a:p>
          <a:p>
            <a:pPr indent="-323850">
              <a:buSzPct val="45000"/>
              <a:buFont typeface="Symbol" pitchFamily="18"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t>Can be simplified by running '</a:t>
            </a:r>
            <a:r>
              <a:rPr lang="en-US" sz="1800" dirty="0" err="1"/>
              <a:t>mvn</a:t>
            </a:r>
            <a:r>
              <a:rPr lang="en-US" sz="1800" dirty="0"/>
              <a:t> clean deploy'</a:t>
            </a:r>
          </a:p>
        </p:txBody>
      </p:sp>
    </p:spTree>
    <p:extLst>
      <p:ext uri="{BB962C8B-B14F-4D97-AF65-F5344CB8AC3E}">
        <p14:creationId xmlns:p14="http://schemas.microsoft.com/office/powerpoint/2010/main" val="86718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505326" y="1044742"/>
            <a:ext cx="8280400"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Deployed SNAPSHOT in Nexus</a:t>
            </a:r>
          </a:p>
        </p:txBody>
      </p:sp>
      <p:graphicFrame>
        <p:nvGraphicFramePr>
          <p:cNvPr id="5" name="Object 4"/>
          <p:cNvGraphicFramePr>
            <a:graphicFrameLocks noChangeAspect="1"/>
          </p:cNvGraphicFramePr>
          <p:nvPr>
            <p:extLst>
              <p:ext uri="{D42A27DB-BD31-4B8C-83A1-F6EECF244321}">
                <p14:modId xmlns:p14="http://schemas.microsoft.com/office/powerpoint/2010/main" val="2821699150"/>
              </p:ext>
            </p:extLst>
          </p:nvPr>
        </p:nvGraphicFramePr>
        <p:xfrm>
          <a:off x="425116" y="1467853"/>
          <a:ext cx="8296275" cy="4841875"/>
        </p:xfrm>
        <a:graphic>
          <a:graphicData uri="http://schemas.openxmlformats.org/presentationml/2006/ole">
            <mc:AlternateContent xmlns:mc="http://schemas.openxmlformats.org/markup-compatibility/2006">
              <mc:Choice xmlns:v="urn:schemas-microsoft-com:vml" Requires="v">
                <p:oleObj spid="_x0000_s29710" r:id="rId3" imgW="8292240" imgH="4304880" progId="">
                  <p:embed/>
                </p:oleObj>
              </mc:Choice>
              <mc:Fallback>
                <p:oleObj r:id="rId3" imgW="8292240" imgH="430488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16" y="1467853"/>
                        <a:ext cx="8296275" cy="4841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7263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89285" y="1237247"/>
            <a:ext cx="8272463"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Deployed release artifacts in Nexus</a:t>
            </a:r>
          </a:p>
        </p:txBody>
      </p:sp>
      <p:graphicFrame>
        <p:nvGraphicFramePr>
          <p:cNvPr id="5" name="Object 4"/>
          <p:cNvGraphicFramePr>
            <a:graphicFrameLocks noChangeAspect="1"/>
          </p:cNvGraphicFramePr>
          <p:nvPr>
            <p:extLst>
              <p:ext uri="{D42A27DB-BD31-4B8C-83A1-F6EECF244321}">
                <p14:modId xmlns:p14="http://schemas.microsoft.com/office/powerpoint/2010/main" val="581307959"/>
              </p:ext>
            </p:extLst>
          </p:nvPr>
        </p:nvGraphicFramePr>
        <p:xfrm>
          <a:off x="441158" y="1708484"/>
          <a:ext cx="8288338" cy="4300538"/>
        </p:xfrm>
        <a:graphic>
          <a:graphicData uri="http://schemas.openxmlformats.org/presentationml/2006/ole">
            <mc:AlternateContent xmlns:mc="http://schemas.openxmlformats.org/markup-compatibility/2006">
              <mc:Choice xmlns:v="urn:schemas-microsoft-com:vml" Requires="v">
                <p:oleObj spid="_x0000_s30734" r:id="rId3" imgW="8286120" imgH="4298760" progId="">
                  <p:embed/>
                </p:oleObj>
              </mc:Choice>
              <mc:Fallback>
                <p:oleObj r:id="rId3" imgW="8286120" imgH="42987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58" y="1708484"/>
                        <a:ext cx="8288338" cy="4300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34624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376990" y="1157036"/>
            <a:ext cx="8270875"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Manually Uploading Artifacts (3</a:t>
            </a:r>
            <a:r>
              <a:rPr lang="en-US" sz="2800" baseline="33000" dirty="0">
                <a:solidFill>
                  <a:schemeClr val="tx1"/>
                </a:solidFill>
              </a:rPr>
              <a:t>rd</a:t>
            </a:r>
            <a:r>
              <a:rPr lang="en-US" sz="2800" dirty="0">
                <a:solidFill>
                  <a:schemeClr val="tx1"/>
                </a:solidFill>
              </a:rPr>
              <a:t> party)</a:t>
            </a:r>
          </a:p>
        </p:txBody>
      </p:sp>
      <p:graphicFrame>
        <p:nvGraphicFramePr>
          <p:cNvPr id="5" name="Object 4"/>
          <p:cNvGraphicFramePr>
            <a:graphicFrameLocks noChangeAspect="1"/>
          </p:cNvGraphicFramePr>
          <p:nvPr>
            <p:extLst>
              <p:ext uri="{D42A27DB-BD31-4B8C-83A1-F6EECF244321}">
                <p14:modId xmlns:p14="http://schemas.microsoft.com/office/powerpoint/2010/main" val="944880391"/>
              </p:ext>
            </p:extLst>
          </p:nvPr>
        </p:nvGraphicFramePr>
        <p:xfrm>
          <a:off x="376990" y="1884948"/>
          <a:ext cx="8286750" cy="4298950"/>
        </p:xfrm>
        <a:graphic>
          <a:graphicData uri="http://schemas.openxmlformats.org/presentationml/2006/ole">
            <mc:AlternateContent xmlns:mc="http://schemas.openxmlformats.org/markup-compatibility/2006">
              <mc:Choice xmlns:v="urn:schemas-microsoft-com:vml" Requires="v">
                <p:oleObj spid="_x0000_s31758" r:id="rId3" imgW="8285040" imgH="4297320" progId="">
                  <p:embed/>
                </p:oleObj>
              </mc:Choice>
              <mc:Fallback>
                <p:oleObj r:id="rId3" imgW="8285040" imgH="42973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990" y="1884948"/>
                        <a:ext cx="8286750" cy="4298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37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2" y="0"/>
            <a:ext cx="2270125" cy="8255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object 2"/>
          <p:cNvSpPr/>
          <p:nvPr/>
        </p:nvSpPr>
        <p:spPr>
          <a:xfrm>
            <a:off x="0" y="0"/>
            <a:ext cx="9144000"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459" y="0"/>
            <a:ext cx="2270125" cy="825500"/>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0" y="0"/>
            <a:ext cx="4981575" cy="6858000"/>
          </a:xfrm>
          <a:custGeom>
            <a:avLst/>
            <a:gdLst/>
            <a:ahLst/>
            <a:cxnLst/>
            <a:rect l="l" t="t" r="r" b="b"/>
            <a:pathLst>
              <a:path w="4981575" h="6858000">
                <a:moveTo>
                  <a:pt x="0" y="6858000"/>
                </a:moveTo>
                <a:lnTo>
                  <a:pt x="4981448" y="6858000"/>
                </a:lnTo>
                <a:lnTo>
                  <a:pt x="4981448" y="0"/>
                </a:lnTo>
                <a:lnTo>
                  <a:pt x="0" y="0"/>
                </a:lnTo>
                <a:lnTo>
                  <a:pt x="0" y="6858000"/>
                </a:lnTo>
                <a:close/>
              </a:path>
            </a:pathLst>
          </a:custGeom>
          <a:solidFill>
            <a:srgbClr val="000000">
              <a:alpha val="79998"/>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a:spLocks noGrp="1"/>
          </p:cNvSpPr>
          <p:nvPr>
            <p:ph type="title"/>
          </p:nvPr>
        </p:nvSpPr>
        <p:spPr>
          <a:xfrm>
            <a:off x="261620" y="307341"/>
            <a:ext cx="3855085" cy="345440"/>
          </a:xfrm>
          <a:prstGeom prst="rect">
            <a:avLst/>
          </a:prstGeom>
        </p:spPr>
        <p:txBody>
          <a:bodyPr vert="horz" wrap="square" lIns="0" tIns="0" rIns="0" bIns="0" rtlCol="0">
            <a:spAutoFit/>
          </a:bodyPr>
          <a:lstStyle/>
          <a:p>
            <a:pPr marL="12700">
              <a:lnSpc>
                <a:spcPct val="100000"/>
              </a:lnSpc>
            </a:pPr>
            <a:r>
              <a:rPr sz="2200" spc="-40" dirty="0">
                <a:solidFill>
                  <a:srgbClr val="FFFF00"/>
                </a:solidFill>
              </a:rPr>
              <a:t>TABLE </a:t>
            </a:r>
            <a:r>
              <a:rPr sz="2200" spc="-5" dirty="0">
                <a:solidFill>
                  <a:srgbClr val="FFFF00"/>
                </a:solidFill>
              </a:rPr>
              <a:t>OF </a:t>
            </a:r>
            <a:r>
              <a:rPr sz="2200" spc="-5" dirty="0" smtClean="0">
                <a:solidFill>
                  <a:srgbClr val="FFFF00"/>
                </a:solidFill>
              </a:rPr>
              <a:t>CONTENT</a:t>
            </a:r>
            <a:endParaRPr sz="2200" dirty="0"/>
          </a:p>
        </p:txBody>
      </p:sp>
      <p:sp>
        <p:nvSpPr>
          <p:cNvPr id="6" name="object 6"/>
          <p:cNvSpPr txBox="1"/>
          <p:nvPr/>
        </p:nvSpPr>
        <p:spPr>
          <a:xfrm>
            <a:off x="289473" y="825500"/>
            <a:ext cx="4282527" cy="6176050"/>
          </a:xfrm>
          <a:prstGeom prst="rect">
            <a:avLst/>
          </a:prstGeom>
        </p:spPr>
        <p:txBody>
          <a:bodyPr vert="horz" wrap="square" lIns="0" tIns="0" rIns="0" bIns="0" rtlCol="0">
            <a:spAutoFit/>
          </a:bodyPr>
          <a:lstStyle/>
          <a:p>
            <a:pPr marL="355600" indent="-342900" fontAlgn="auto">
              <a:spcBef>
                <a:spcPts val="800"/>
              </a:spcBef>
              <a:spcAft>
                <a:spcPts val="0"/>
              </a:spcAft>
              <a:buFontTx/>
              <a:buAutoNum type="arabicPeriod"/>
              <a:tabLst>
                <a:tab pos="354965" algn="l"/>
                <a:tab pos="355600" algn="l"/>
              </a:tabLst>
            </a:pPr>
            <a:r>
              <a:rPr lang="en-US" sz="1600" spc="-10" dirty="0" smtClean="0">
                <a:solidFill>
                  <a:srgbClr val="FFFFFF"/>
                </a:solidFill>
                <a:latin typeface="Arial"/>
                <a:cs typeface="Arial"/>
              </a:rPr>
              <a:t>What </a:t>
            </a:r>
            <a:r>
              <a:rPr lang="en-US" sz="1600" spc="-10" dirty="0">
                <a:solidFill>
                  <a:srgbClr val="FFFFFF"/>
                </a:solidFill>
                <a:latin typeface="Arial"/>
                <a:cs typeface="Arial"/>
              </a:rPr>
              <a:t>is Nexus?</a:t>
            </a:r>
          </a:p>
          <a:p>
            <a:pPr marL="355600" indent="-342900" fontAlgn="auto">
              <a:spcBef>
                <a:spcPts val="800"/>
              </a:spcBef>
              <a:spcAft>
                <a:spcPts val="0"/>
              </a:spcAft>
              <a:buFontTx/>
              <a:buAutoNum type="arabicPeriod"/>
              <a:tabLst>
                <a:tab pos="354965" algn="l"/>
                <a:tab pos="355600" algn="l"/>
              </a:tabLst>
            </a:pPr>
            <a:r>
              <a:rPr lang="en-US" sz="1600" spc="-10" dirty="0" err="1">
                <a:solidFill>
                  <a:srgbClr val="FFFFFF"/>
                </a:solidFill>
                <a:latin typeface="Arial"/>
                <a:cs typeface="Arial"/>
              </a:rPr>
              <a:t>Proxying</a:t>
            </a:r>
            <a:r>
              <a:rPr lang="en-US" sz="1600" spc="-10" dirty="0">
                <a:solidFill>
                  <a:srgbClr val="FFFFFF"/>
                </a:solidFill>
                <a:latin typeface="Arial"/>
                <a:cs typeface="Arial"/>
              </a:rPr>
              <a:t> Remote Repositories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Artifacts download and Caching</a:t>
            </a:r>
          </a:p>
          <a:p>
            <a:pPr marL="355600" indent="-342900" fontAlgn="auto">
              <a:spcBef>
                <a:spcPts val="800"/>
              </a:spcBef>
              <a:spcAft>
                <a:spcPts val="0"/>
              </a:spcAft>
              <a:buFontTx/>
              <a:buAutoNum type="arabicPeriod"/>
              <a:tabLst>
                <a:tab pos="354965" algn="l"/>
                <a:tab pos="355600" algn="l"/>
              </a:tabLst>
            </a:pPr>
            <a:r>
              <a:rPr lang="en-US" sz="1600" spc="-10" dirty="0" smtClean="0">
                <a:solidFill>
                  <a:srgbClr val="FFFFFF"/>
                </a:solidFill>
                <a:latin typeface="Arial"/>
                <a:cs typeface="Arial"/>
              </a:rPr>
              <a:t>Hosted Internal Repository</a:t>
            </a:r>
            <a:endParaRPr lang="en-US" sz="1600" spc="-10" dirty="0">
              <a:solidFill>
                <a:srgbClr val="FFFFFF"/>
              </a:solidFill>
              <a:latin typeface="Arial"/>
              <a:cs typeface="Arial"/>
            </a:endParaRP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Proxy Repository</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Virtual Repository</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Release Artifacts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Snapshot Artifacts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Reasons to use Repository Manager</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Repository Coordinates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Addressing resource in repository</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Browsing repositories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Deploying Snapshots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Manually uploading Artifacts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System Feeds</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Creating Repository</a:t>
            </a:r>
          </a:p>
          <a:p>
            <a:pPr marL="355600" indent="-342900" fontAlgn="auto">
              <a:spcBef>
                <a:spcPts val="800"/>
              </a:spcBef>
              <a:spcAft>
                <a:spcPts val="0"/>
              </a:spcAft>
              <a:buFontTx/>
              <a:buAutoNum type="arabicPeriod"/>
              <a:tabLst>
                <a:tab pos="354965" algn="l"/>
                <a:tab pos="355600" algn="l"/>
              </a:tabLst>
            </a:pPr>
            <a:r>
              <a:rPr lang="en-US" sz="1600" spc="-10" dirty="0">
                <a:solidFill>
                  <a:srgbClr val="FFFFFF"/>
                </a:solidFill>
                <a:latin typeface="Arial"/>
                <a:cs typeface="Arial"/>
              </a:rPr>
              <a:t>Publishing Artifacts to the repository</a:t>
            </a:r>
          </a:p>
          <a:p>
            <a:pPr marL="355600" marR="0" lvl="0" indent="-342900" algn="l" defTabSz="914400" rtl="0" eaLnBrk="1" fontAlgn="auto" latinLnBrk="0" hangingPunct="1">
              <a:lnSpc>
                <a:spcPct val="100000"/>
              </a:lnSpc>
              <a:spcBef>
                <a:spcPts val="800"/>
              </a:spcBef>
              <a:spcAft>
                <a:spcPts val="0"/>
              </a:spcAft>
              <a:buClrTx/>
              <a:buSzTx/>
              <a:buFontTx/>
              <a:buAutoNum type="arabicPeriod"/>
              <a:tabLst>
                <a:tab pos="354965" algn="l"/>
                <a:tab pos="355600" algn="l"/>
              </a:tabLst>
              <a:defRPr/>
            </a:pPr>
            <a:endParaRPr kumimoji="0" sz="1600" b="0" i="0" u="none" strike="noStrike" kern="1200" cap="none" spc="0" normalizeH="0" baseline="0" noProof="0" dirty="0">
              <a:ln>
                <a:noFill/>
              </a:ln>
              <a:solidFill>
                <a:prstClr val="black"/>
              </a:solidFill>
              <a:effectLst/>
              <a:uLnTx/>
              <a:uFillTx/>
              <a:latin typeface="Arial"/>
              <a:cs typeface="Arial"/>
            </a:endParaRPr>
          </a:p>
        </p:txBody>
      </p:sp>
    </p:spTree>
    <p:extLst>
      <p:ext uri="{BB962C8B-B14F-4D97-AF65-F5344CB8AC3E}">
        <p14:creationId xmlns:p14="http://schemas.microsoft.com/office/powerpoint/2010/main" val="1046263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569495" y="1140994"/>
            <a:ext cx="8270875"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System Feeds</a:t>
            </a:r>
          </a:p>
        </p:txBody>
      </p:sp>
      <p:graphicFrame>
        <p:nvGraphicFramePr>
          <p:cNvPr id="6" name="Object 5"/>
          <p:cNvGraphicFramePr>
            <a:graphicFrameLocks noChangeAspect="1"/>
          </p:cNvGraphicFramePr>
          <p:nvPr>
            <p:extLst>
              <p:ext uri="{D42A27DB-BD31-4B8C-83A1-F6EECF244321}">
                <p14:modId xmlns:p14="http://schemas.microsoft.com/office/powerpoint/2010/main" val="721426228"/>
              </p:ext>
            </p:extLst>
          </p:nvPr>
        </p:nvGraphicFramePr>
        <p:xfrm>
          <a:off x="593558" y="1752600"/>
          <a:ext cx="8286750" cy="4298950"/>
        </p:xfrm>
        <a:graphic>
          <a:graphicData uri="http://schemas.openxmlformats.org/presentationml/2006/ole">
            <mc:AlternateContent xmlns:mc="http://schemas.openxmlformats.org/markup-compatibility/2006">
              <mc:Choice xmlns:v="urn:schemas-microsoft-com:vml" Requires="v">
                <p:oleObj spid="_x0000_s32782" r:id="rId3" imgW="8285040" imgH="4297320" progId="">
                  <p:embed/>
                </p:oleObj>
              </mc:Choice>
              <mc:Fallback>
                <p:oleObj r:id="rId3" imgW="8285040" imgH="42973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58" y="1752600"/>
                        <a:ext cx="8286750" cy="4298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7970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73242" y="1189121"/>
            <a:ext cx="8270875"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Creating a Maven Site Repository</a:t>
            </a:r>
          </a:p>
        </p:txBody>
      </p:sp>
      <p:sp>
        <p:nvSpPr>
          <p:cNvPr id="5" name="Rectangle 2"/>
          <p:cNvSpPr txBox="1">
            <a:spLocks noChangeArrowheads="1"/>
          </p:cNvSpPr>
          <p:nvPr/>
        </p:nvSpPr>
        <p:spPr>
          <a:xfrm>
            <a:off x="857250" y="1981200"/>
            <a:ext cx="8286750" cy="430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3496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Add a “Hosted Repository”</a:t>
            </a:r>
          </a:p>
          <a:p>
            <a:pPr indent="-33496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345" y="2970212"/>
            <a:ext cx="3409950" cy="2324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91092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57200" y="1044742"/>
            <a:ext cx="8270875"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Creating a Maven Site </a:t>
            </a:r>
            <a:r>
              <a:rPr lang="en-US" sz="2800" dirty="0" smtClean="0">
                <a:solidFill>
                  <a:schemeClr val="tx1"/>
                </a:solidFill>
              </a:rPr>
              <a:t>Repository</a:t>
            </a:r>
            <a:endParaRPr lang="en-US" dirty="0"/>
          </a:p>
        </p:txBody>
      </p:sp>
      <p:sp>
        <p:nvSpPr>
          <p:cNvPr id="5" name="Rectangle 2"/>
          <p:cNvSpPr txBox="1">
            <a:spLocks noChangeArrowheads="1"/>
          </p:cNvSpPr>
          <p:nvPr/>
        </p:nvSpPr>
        <p:spPr>
          <a:xfrm>
            <a:off x="457200" y="1676400"/>
            <a:ext cx="8286750" cy="430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3496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Change the type (provider) of the repo to “Maven Site Repository”</a:t>
            </a:r>
          </a:p>
          <a:p>
            <a:pPr indent="-33496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726" y="2422524"/>
            <a:ext cx="5000625" cy="2809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87397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774032" y="1124952"/>
            <a:ext cx="8269288" cy="4308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Publishing a Maven Site to Nexus</a:t>
            </a:r>
          </a:p>
        </p:txBody>
      </p:sp>
      <p:sp>
        <p:nvSpPr>
          <p:cNvPr id="5" name="Rectangle 2"/>
          <p:cNvSpPr txBox="1">
            <a:spLocks noChangeArrowheads="1"/>
          </p:cNvSpPr>
          <p:nvPr/>
        </p:nvSpPr>
        <p:spPr>
          <a:xfrm>
            <a:off x="774032" y="1676400"/>
            <a:ext cx="8285163" cy="430053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36550">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 </a:t>
            </a:r>
            <a:r>
              <a:rPr lang="en-US" dirty="0" err="1" smtClean="0"/>
              <a:t>mvn</a:t>
            </a:r>
            <a:r>
              <a:rPr lang="en-US" dirty="0" smtClean="0"/>
              <a:t> site </a:t>
            </a:r>
            <a:r>
              <a:rPr lang="en-US" dirty="0" err="1" smtClean="0"/>
              <a:t>site:deploy</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327" y="2334126"/>
            <a:ext cx="6858000" cy="4114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26149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8779" y="1796716"/>
            <a:ext cx="7122695" cy="286232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b="1" dirty="0" smtClean="0">
                <a:latin typeface="+mj-lt"/>
              </a:rPr>
              <a:t>Demo of </a:t>
            </a:r>
            <a:r>
              <a:rPr lang="en-US" b="1" dirty="0" err="1" smtClean="0">
                <a:latin typeface="+mj-lt"/>
              </a:rPr>
              <a:t>Proxying</a:t>
            </a:r>
            <a:r>
              <a:rPr lang="en-US" b="1" dirty="0" smtClean="0">
                <a:latin typeface="+mj-lt"/>
              </a:rPr>
              <a:t> feature of Nexus</a:t>
            </a:r>
          </a:p>
          <a:p>
            <a:pPr fontAlgn="base">
              <a:buClr>
                <a:schemeClr val="tx2"/>
              </a:buClr>
            </a:pPr>
            <a:endParaRPr lang="en-US" dirty="0">
              <a:latin typeface="+mj-lt"/>
            </a:endParaRPr>
          </a:p>
          <a:p>
            <a:pPr fontAlgn="base">
              <a:buClr>
                <a:schemeClr val="tx2"/>
              </a:buClr>
            </a:pPr>
            <a:r>
              <a:rPr lang="en-US" dirty="0" smtClean="0">
                <a:latin typeface="+mj-lt"/>
              </a:rPr>
              <a:t>Nexus works as a proxy repository to catalyze you build process. It starts downloading the dependencies from its repository in case the required dependencies are not available during the build.</a:t>
            </a:r>
          </a:p>
          <a:p>
            <a:pPr fontAlgn="base">
              <a:buClr>
                <a:schemeClr val="tx2"/>
              </a:buClr>
            </a:pPr>
            <a:endParaRPr lang="en-US" dirty="0">
              <a:latin typeface="+mj-lt"/>
            </a:endParaRPr>
          </a:p>
          <a:p>
            <a:pPr fontAlgn="base">
              <a:buClr>
                <a:schemeClr val="tx2"/>
              </a:buClr>
            </a:pPr>
            <a:r>
              <a:rPr lang="en-US" dirty="0" smtClean="0">
                <a:latin typeface="+mj-lt"/>
              </a:rPr>
              <a:t>The settings.xml needs to modifies to enable this feature of Nexus.</a:t>
            </a:r>
          </a:p>
          <a:p>
            <a:pPr fontAlgn="base">
              <a:buClr>
                <a:schemeClr val="tx2"/>
              </a:buClr>
            </a:pPr>
            <a:r>
              <a:rPr lang="en-US" dirty="0" smtClean="0">
                <a:latin typeface="+mj-lt"/>
              </a:rPr>
              <a:t>Below is the screenshot showing the changes required to be done in settings.xml</a:t>
            </a:r>
          </a:p>
          <a:p>
            <a:pPr fontAlgn="base">
              <a:buClr>
                <a:schemeClr val="tx2"/>
              </a:buClr>
            </a:pPr>
            <a:endParaRPr lang="en-US" sz="1200" dirty="0">
              <a:latin typeface="+mj-lt"/>
            </a:endParaRPr>
          </a:p>
          <a:p>
            <a:pPr fontAlgn="base">
              <a:buClr>
                <a:schemeClr val="tx2"/>
              </a:buClr>
            </a:pPr>
            <a:endParaRPr lang="en-US" sz="1200" dirty="0" smtClean="0">
              <a:latin typeface="+mj-lt"/>
            </a:endParaRPr>
          </a:p>
        </p:txBody>
      </p:sp>
    </p:spTree>
    <p:extLst>
      <p:ext uri="{BB962C8B-B14F-4D97-AF65-F5344CB8AC3E}">
        <p14:creationId xmlns:p14="http://schemas.microsoft.com/office/powerpoint/2010/main" val="979003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371" y="1949117"/>
            <a:ext cx="628650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237" y="4385010"/>
            <a:ext cx="35814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84371" y="1241946"/>
            <a:ext cx="6836047"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Configuration in settings.xml as shown below</a:t>
            </a:r>
          </a:p>
        </p:txBody>
      </p:sp>
    </p:spTree>
    <p:extLst>
      <p:ext uri="{BB962C8B-B14F-4D97-AF65-F5344CB8AC3E}">
        <p14:creationId xmlns:p14="http://schemas.microsoft.com/office/powerpoint/2010/main" val="182440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3" y="747713"/>
            <a:ext cx="3800475"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292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6274" y="1363579"/>
            <a:ext cx="7058526" cy="83099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Once the settings.xml is configured and you try to build your code, you will see that the dependencies start getting downloaded as shown below</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43" y="2194576"/>
            <a:ext cx="8101262" cy="4318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634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16" y="1299409"/>
            <a:ext cx="8486273" cy="457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7095" y="6112042"/>
            <a:ext cx="7539789"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Once the dependencies are downloaded, the code is built.</a:t>
            </a:r>
          </a:p>
        </p:txBody>
      </p:sp>
    </p:spTree>
    <p:extLst>
      <p:ext uri="{BB962C8B-B14F-4D97-AF65-F5344CB8AC3E}">
        <p14:creationId xmlns:p14="http://schemas.microsoft.com/office/powerpoint/2010/main" val="1760484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232" y="1652337"/>
            <a:ext cx="7539789"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Publishing feature of Nexus allows us to upload binaries into our Nexus repository.</a:t>
            </a:r>
          </a:p>
          <a:p>
            <a:pPr fontAlgn="base">
              <a:buClr>
                <a:schemeClr val="tx2"/>
              </a:buClr>
            </a:pPr>
            <a:r>
              <a:rPr lang="en-US" dirty="0" smtClean="0">
                <a:latin typeface="+mj-lt"/>
              </a:rPr>
              <a:t>This can be done either by using scripts like </a:t>
            </a:r>
            <a:r>
              <a:rPr lang="en-US" dirty="0" err="1" smtClean="0">
                <a:latin typeface="+mj-lt"/>
              </a:rPr>
              <a:t>cURL</a:t>
            </a:r>
            <a:r>
              <a:rPr lang="en-US" dirty="0" smtClean="0">
                <a:latin typeface="+mj-lt"/>
              </a:rPr>
              <a:t> script or by configuring our Continuous Integration tool like Bamboo, Jenkins etc.</a:t>
            </a:r>
          </a:p>
          <a:p>
            <a:pPr fontAlgn="base">
              <a:buClr>
                <a:schemeClr val="tx2"/>
              </a:buClr>
            </a:pPr>
            <a:r>
              <a:rPr lang="en-US" dirty="0" smtClean="0">
                <a:latin typeface="+mj-lt"/>
              </a:rPr>
              <a:t>Below is the screenshot of the </a:t>
            </a:r>
            <a:r>
              <a:rPr lang="en-US" dirty="0" err="1" smtClean="0">
                <a:latin typeface="+mj-lt"/>
              </a:rPr>
              <a:t>cURL</a:t>
            </a:r>
            <a:r>
              <a:rPr lang="en-US" dirty="0" smtClean="0">
                <a:latin typeface="+mj-lt"/>
              </a:rPr>
              <a:t> script:</a:t>
            </a:r>
            <a:endParaRPr lang="en-US" dirty="0">
              <a:latin typeface="+mj-lt"/>
            </a:endParaRPr>
          </a:p>
          <a:p>
            <a:pPr fontAlgn="base">
              <a:buClr>
                <a:schemeClr val="tx2"/>
              </a:buClr>
            </a:pPr>
            <a:endParaRPr lang="en-US" dirty="0" smtClean="0">
              <a:latin typeface="+mj-lt"/>
            </a:endParaRPr>
          </a:p>
          <a:p>
            <a:pPr fontAlgn="base">
              <a:buClr>
                <a:schemeClr val="tx2"/>
              </a:buClr>
            </a:pPr>
            <a:endParaRPr lang="en-US" dirty="0">
              <a:latin typeface="+mj-lt"/>
            </a:endParaRPr>
          </a:p>
          <a:p>
            <a:pPr fontAlgn="base">
              <a:buClr>
                <a:schemeClr val="tx2"/>
              </a:buClr>
            </a:pPr>
            <a:endParaRPr lang="en-US" dirty="0" smtClean="0">
              <a:latin typeface="+mj-lt"/>
            </a:endParaRPr>
          </a:p>
          <a:p>
            <a:pPr>
              <a:buClr>
                <a:schemeClr val="tx2"/>
              </a:buClr>
            </a:pPr>
            <a:r>
              <a:rPr lang="en-US" i="1" dirty="0">
                <a:latin typeface="+mj-lt"/>
              </a:rPr>
              <a:t>curl -v -u admin:admin123 --upload-file C:\Users\ss00355076\Desktop\nexus-book-examples-master\maven\simple-project --</a:t>
            </a:r>
            <a:r>
              <a:rPr lang="en-US" i="1" dirty="0" err="1">
                <a:latin typeface="+mj-lt"/>
              </a:rPr>
              <a:t>url</a:t>
            </a:r>
            <a:r>
              <a:rPr lang="en-US" i="1" dirty="0">
                <a:latin typeface="+mj-lt"/>
              </a:rPr>
              <a:t> </a:t>
            </a:r>
          </a:p>
          <a:p>
            <a:pPr>
              <a:buClr>
                <a:schemeClr val="tx2"/>
              </a:buClr>
            </a:pPr>
            <a:r>
              <a:rPr lang="en-US" i="1" dirty="0">
                <a:latin typeface="+mj-lt"/>
              </a:rPr>
              <a:t>http://localhost:8082/nexus/content/repositories/Simple_Project</a:t>
            </a:r>
          </a:p>
        </p:txBody>
      </p:sp>
    </p:spTree>
    <p:extLst>
      <p:ext uri="{BB962C8B-B14F-4D97-AF65-F5344CB8AC3E}">
        <p14:creationId xmlns:p14="http://schemas.microsoft.com/office/powerpoint/2010/main" val="4261874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idx="4294967295"/>
          </p:nvPr>
        </p:nvSpPr>
        <p:spPr>
          <a:xfrm>
            <a:off x="441158" y="952832"/>
            <a:ext cx="8304213"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What is Nexus?</a:t>
            </a:r>
          </a:p>
        </p:txBody>
      </p:sp>
      <p:sp>
        <p:nvSpPr>
          <p:cNvPr id="6" name="Rectangle 2"/>
          <p:cNvSpPr txBox="1">
            <a:spLocks noChangeArrowheads="1"/>
          </p:cNvSpPr>
          <p:nvPr/>
        </p:nvSpPr>
        <p:spPr>
          <a:xfrm>
            <a:off x="328863" y="1676399"/>
            <a:ext cx="8320088" cy="44370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smtClean="0"/>
              <a:t>Nexus is a Maven Repository Manager created by Sonatype</a:t>
            </a:r>
          </a:p>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smtClean="0"/>
              <a:t>Simplifies the maintenance of internal repositories and access to external repositories</a:t>
            </a:r>
          </a:p>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smtClean="0"/>
              <a:t>Proxies requests for external artifacts and caches the results</a:t>
            </a:r>
          </a:p>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smtClean="0"/>
              <a:t>Provides a deployment destination for your own generated artifacts</a:t>
            </a:r>
          </a:p>
          <a:p>
            <a:pPr marL="644525" indent="-644525">
              <a:buClrTx/>
              <a:buFontTx/>
              <a:buNone/>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endParaRPr lang="en-US" sz="2000" smtClean="0"/>
          </a:p>
          <a:p>
            <a:pPr marL="644525" indent="-644525">
              <a:buClrTx/>
              <a:buFontTx/>
              <a:buNone/>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endParaRPr lang="en-US" sz="2000"/>
          </a:p>
        </p:txBody>
      </p:sp>
    </p:spTree>
    <p:extLst>
      <p:ext uri="{BB962C8B-B14F-4D97-AF65-F5344CB8AC3E}">
        <p14:creationId xmlns:p14="http://schemas.microsoft.com/office/powerpoint/2010/main" val="1406243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79" y="1171073"/>
            <a:ext cx="7571874" cy="526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08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343254"/>
            <a:ext cx="7090611"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Artifacts can also be uploaded manually into Nexus repository as shown below:</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4" y="2222834"/>
            <a:ext cx="874294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193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8800"/>
            <a:ext cx="9144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6819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47" y="1636295"/>
            <a:ext cx="7507706"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Artifacts can also be uploaded into Nexus Repository using Continuous Integration tool.</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4" y="2466975"/>
            <a:ext cx="8742948"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2315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66838" y="1527175"/>
            <a:ext cx="6729412" cy="492125"/>
          </a:xfrm>
        </p:spPr>
        <p:txBody>
          <a:bodyPr/>
          <a:lstStyle/>
          <a:p>
            <a:r>
              <a:rPr dirty="0" smtClean="0">
                <a:solidFill>
                  <a:schemeClr val="accent6">
                    <a:lumMod val="50000"/>
                  </a:schemeClr>
                </a:solidFill>
                <a:latin typeface="+mn-lt"/>
                <a:cs typeface="Arial" charset="0"/>
              </a:rPr>
              <a:t>Thank you</a:t>
            </a:r>
          </a:p>
        </p:txBody>
      </p:sp>
      <p:sp>
        <p:nvSpPr>
          <p:cNvPr id="3" name="Text Placeholder 2"/>
          <p:cNvSpPr>
            <a:spLocks noGrp="1"/>
          </p:cNvSpPr>
          <p:nvPr>
            <p:ph type="body" sz="quarter" idx="14"/>
          </p:nvPr>
        </p:nvSpPr>
        <p:spPr>
          <a:xfrm>
            <a:off x="1366839" y="2140171"/>
            <a:ext cx="6734627" cy="276999"/>
          </a:xfrm>
        </p:spPr>
        <p:txBody>
          <a:bodyPr/>
          <a:lstStyle/>
          <a:p>
            <a:r>
              <a:rPr lang="en-US" dirty="0">
                <a:solidFill>
                  <a:srgbClr val="C00000"/>
                </a:solidFill>
                <a:latin typeface="+mn-lt"/>
              </a:rPr>
              <a:t>Visit us at </a:t>
            </a:r>
            <a:r>
              <a:rPr lang="en-US" dirty="0" smtClean="0">
                <a:solidFill>
                  <a:srgbClr val="C00000"/>
                </a:solidFill>
                <a:latin typeface="+mn-lt"/>
              </a:rPr>
              <a:t>www.techmahindra.com</a:t>
            </a:r>
            <a:endParaRPr lang="en-US" dirty="0">
              <a:solidFill>
                <a:srgbClr val="C00000"/>
              </a:solidFill>
              <a:latin typeface="+mn-lt"/>
            </a:endParaRPr>
          </a:p>
        </p:txBody>
      </p:sp>
    </p:spTree>
    <p:extLst>
      <p:ext uri="{BB962C8B-B14F-4D97-AF65-F5344CB8AC3E}">
        <p14:creationId xmlns:p14="http://schemas.microsoft.com/office/powerpoint/2010/main" val="337690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25115" y="1161378"/>
            <a:ext cx="8304213"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err="1">
                <a:solidFill>
                  <a:schemeClr val="tx1"/>
                </a:solidFill>
              </a:rPr>
              <a:t>Proxying</a:t>
            </a:r>
            <a:r>
              <a:rPr lang="en-US" sz="2800" dirty="0">
                <a:solidFill>
                  <a:schemeClr val="tx1"/>
                </a:solidFill>
              </a:rPr>
              <a:t> Remote Repositories</a:t>
            </a:r>
          </a:p>
        </p:txBody>
      </p:sp>
      <p:sp>
        <p:nvSpPr>
          <p:cNvPr id="5" name="Rectangle 2"/>
          <p:cNvSpPr txBox="1">
            <a:spLocks noChangeArrowheads="1"/>
          </p:cNvSpPr>
          <p:nvPr/>
        </p:nvSpPr>
        <p:spPr>
          <a:xfrm>
            <a:off x="457200" y="1720516"/>
            <a:ext cx="8229600" cy="39655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dirty="0" smtClean="0"/>
              <a:t>When you proxy a remote repository, your repository manager accepts requests for artifacts from clients</a:t>
            </a:r>
          </a:p>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dirty="0" smtClean="0"/>
              <a:t>If the artifact is not already cached, the repository manager will retrieve the artifact from the remote repository and cache the artifacts.  </a:t>
            </a:r>
          </a:p>
          <a:p>
            <a:pPr marL="644525" indent="-644525">
              <a:buFont typeface="Times New Roman" pitchFamily="18" charset="0"/>
              <a:buChar char="•"/>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r>
              <a:rPr lang="en-US" sz="2000" dirty="0" smtClean="0"/>
              <a:t>Subsequent requests for the same artifact will be served from the local cache.</a:t>
            </a:r>
          </a:p>
          <a:p>
            <a:pPr marL="644525" indent="-644525">
              <a:buClrTx/>
              <a:buFontTx/>
              <a:buNone/>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endParaRPr lang="en-US" sz="2000" dirty="0" smtClean="0"/>
          </a:p>
          <a:p>
            <a:pPr marL="644525" indent="-644525">
              <a:buClrTx/>
              <a:buFontTx/>
              <a:buNone/>
              <a:tabLst>
                <a:tab pos="644525" algn="l"/>
                <a:tab pos="757238" algn="l"/>
                <a:tab pos="1214438" algn="l"/>
                <a:tab pos="1671638" algn="l"/>
                <a:tab pos="2128838" algn="l"/>
                <a:tab pos="2586038" algn="l"/>
                <a:tab pos="3043238" algn="l"/>
                <a:tab pos="3500438" algn="l"/>
                <a:tab pos="3957638" algn="l"/>
                <a:tab pos="4414838" algn="l"/>
                <a:tab pos="4872038" algn="l"/>
                <a:tab pos="5329238" algn="l"/>
                <a:tab pos="5786438" algn="l"/>
                <a:tab pos="6243638" algn="l"/>
                <a:tab pos="6700838" algn="l"/>
                <a:tab pos="7158038" algn="l"/>
                <a:tab pos="7615238" algn="l"/>
                <a:tab pos="8072438" algn="l"/>
                <a:tab pos="8529638" algn="l"/>
                <a:tab pos="8986838" algn="l"/>
                <a:tab pos="9444038" algn="l"/>
              </a:tabLst>
            </a:pPr>
            <a:endParaRPr lang="en-US" sz="20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284" y="4105275"/>
            <a:ext cx="4327525" cy="107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7521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393032" y="1086098"/>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Artifact Downloads and Caching</a:t>
            </a:r>
          </a:p>
        </p:txBody>
      </p:sp>
      <p:graphicFrame>
        <p:nvGraphicFramePr>
          <p:cNvPr id="5" name="Object 4"/>
          <p:cNvGraphicFramePr>
            <a:graphicFrameLocks noChangeAspect="1"/>
          </p:cNvGraphicFramePr>
          <p:nvPr>
            <p:extLst>
              <p:ext uri="{D42A27DB-BD31-4B8C-83A1-F6EECF244321}">
                <p14:modId xmlns:p14="http://schemas.microsoft.com/office/powerpoint/2010/main" val="2655603973"/>
              </p:ext>
            </p:extLst>
          </p:nvPr>
        </p:nvGraphicFramePr>
        <p:xfrm>
          <a:off x="296778" y="1676400"/>
          <a:ext cx="8299450" cy="4311650"/>
        </p:xfrm>
        <a:graphic>
          <a:graphicData uri="http://schemas.openxmlformats.org/presentationml/2006/ole">
            <mc:AlternateContent xmlns:mc="http://schemas.openxmlformats.org/markup-compatibility/2006">
              <mc:Choice xmlns:v="urn:schemas-microsoft-com:vml" Requires="v">
                <p:oleObj spid="_x0000_s24590" r:id="rId3" imgW="8294760" imgH="4307040" progId="">
                  <p:embed/>
                </p:oleObj>
              </mc:Choice>
              <mc:Fallback>
                <p:oleObj r:id="rId3" imgW="8294760" imgH="43070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78" y="1676400"/>
                        <a:ext cx="8299450" cy="4311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6255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73242" y="860502"/>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Hosted Internal Repositories</a:t>
            </a:r>
          </a:p>
        </p:txBody>
      </p:sp>
      <p:sp>
        <p:nvSpPr>
          <p:cNvPr id="5" name="Rectangle 2"/>
          <p:cNvSpPr txBox="1">
            <a:spLocks noChangeArrowheads="1"/>
          </p:cNvSpPr>
          <p:nvPr/>
        </p:nvSpPr>
        <p:spPr>
          <a:xfrm>
            <a:off x="328863" y="1660357"/>
            <a:ext cx="8299450" cy="43148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When you host a repository, your repository manager takes care of organizing, storing and serving binary artifacts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smtClean="0"/>
              <a:t>You can use a hosted internal repository to store internal release artifacts, snapshot artifacts, or 3</a:t>
            </a:r>
            <a:r>
              <a:rPr lang="en-US" baseline="33000" dirty="0" smtClean="0"/>
              <a:t>rd</a:t>
            </a:r>
            <a:r>
              <a:rPr lang="en-US" dirty="0" smtClean="0"/>
              <a:t> party artifacts</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663" y="3419306"/>
            <a:ext cx="3519488" cy="796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365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6087" y="1078650"/>
            <a:ext cx="2095445" cy="369332"/>
          </a:xfrm>
          <a:prstGeom prst="rect">
            <a:avLst/>
          </a:prstGeom>
        </p:spPr>
        <p:txBody>
          <a:bodyPr wrap="none">
            <a:spAutoFit/>
          </a:bodyPr>
          <a:lstStyle/>
          <a:p>
            <a:r>
              <a:rPr lang="en-US" b="1" dirty="0"/>
              <a:t>Proxy Repository</a:t>
            </a:r>
          </a:p>
        </p:txBody>
      </p:sp>
      <p:sp>
        <p:nvSpPr>
          <p:cNvPr id="6" name="Rectangle 5"/>
          <p:cNvSpPr/>
          <p:nvPr/>
        </p:nvSpPr>
        <p:spPr>
          <a:xfrm>
            <a:off x="1166087" y="1682059"/>
            <a:ext cx="7223934" cy="923330"/>
          </a:xfrm>
          <a:prstGeom prst="rect">
            <a:avLst/>
          </a:prstGeom>
        </p:spPr>
        <p:txBody>
          <a:bodyPr wrap="square">
            <a:spAutoFit/>
          </a:bodyPr>
          <a:lstStyle/>
          <a:p>
            <a:r>
              <a:rPr lang="en-US" dirty="0"/>
              <a:t>A </a:t>
            </a:r>
            <a:r>
              <a:rPr lang="en-US" b="1" i="1" dirty="0"/>
              <a:t>Proxy Repository</a:t>
            </a:r>
            <a:r>
              <a:rPr lang="en-US" dirty="0"/>
              <a:t> is a proxy of a remote repository. By default, Nexus Repository Manager ships with the following configured proxy repositories:</a:t>
            </a:r>
          </a:p>
        </p:txBody>
      </p:sp>
      <p:sp>
        <p:nvSpPr>
          <p:cNvPr id="8" name="Rectangle 3"/>
          <p:cNvSpPr>
            <a:spLocks noChangeArrowheads="1"/>
          </p:cNvSpPr>
          <p:nvPr/>
        </p:nvSpPr>
        <p:spPr bwMode="auto">
          <a:xfrm>
            <a:off x="1219198" y="2629330"/>
            <a:ext cx="855881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Proxima Nova Light"/>
                <a:cs typeface="Arial" pitchFamily="34" charset="0"/>
              </a:rPr>
              <a:t>Apache Snapshots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This repository contains snapshot releases from the Apache Software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Foundation.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1219198" y="3944217"/>
            <a:ext cx="806727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Proxima Nova Light"/>
                <a:cs typeface="Arial" pitchFamily="34" charset="0"/>
              </a:rPr>
              <a:t>Central</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This is the </a:t>
            </a:r>
            <a:r>
              <a:rPr kumimoji="0" lang="en-US" b="0" i="1" u="none" strike="noStrike" cap="none" normalizeH="0" baseline="0" dirty="0" smtClean="0">
                <a:ln>
                  <a:noFill/>
                </a:ln>
                <a:solidFill>
                  <a:srgbClr val="000000"/>
                </a:solidFill>
                <a:effectLst/>
                <a:latin typeface="Proxima Nova Light"/>
                <a:cs typeface="Arial" pitchFamily="34" charset="0"/>
              </a:rPr>
              <a:t>Central Repository</a:t>
            </a:r>
            <a:r>
              <a:rPr kumimoji="0" lang="en-US" b="0" i="0" u="none" strike="noStrike" cap="none" normalizeH="0" baseline="0" dirty="0" smtClean="0">
                <a:ln>
                  <a:noFill/>
                </a:ln>
                <a:solidFill>
                  <a:srgbClr val="000000"/>
                </a:solidFill>
                <a:effectLst/>
                <a:latin typeface="Proxima Nova Light"/>
                <a:cs typeface="Arial" pitchFamily="34" charset="0"/>
              </a:rPr>
              <a:t> containing release components.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Formerly known as </a:t>
            </a:r>
            <a:r>
              <a:rPr kumimoji="0" lang="en-US" b="0" i="1" u="none" strike="noStrike" cap="none" normalizeH="0" baseline="0" dirty="0" smtClean="0">
                <a:ln>
                  <a:noFill/>
                </a:ln>
                <a:solidFill>
                  <a:srgbClr val="000000"/>
                </a:solidFill>
                <a:effectLst/>
                <a:latin typeface="Proxima Nova Light"/>
                <a:cs typeface="Arial" pitchFamily="34" charset="0"/>
              </a:rPr>
              <a:t>Maven Central</a:t>
            </a:r>
            <a:r>
              <a:rPr kumimoji="0" lang="en-US" b="0" i="0" u="none" strike="noStrike" cap="none" normalizeH="0" baseline="0" dirty="0" smtClean="0">
                <a:ln>
                  <a:noFill/>
                </a:ln>
                <a:solidFill>
                  <a:srgbClr val="000000"/>
                </a:solidFill>
                <a:effectLst/>
                <a:latin typeface="Proxima Nova Light"/>
                <a:cs typeface="Arial" pitchFamily="34" charset="0"/>
              </a:rPr>
              <a:t>, it is the default built-in repository for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Apache Maven and directly supported in other build tools like </a:t>
            </a:r>
            <a:r>
              <a:rPr kumimoji="0" lang="en-US" b="0" i="0" u="none" strike="noStrike" cap="none" normalizeH="0" baseline="0" dirty="0" err="1" smtClean="0">
                <a:ln>
                  <a:noFill/>
                </a:ln>
                <a:solidFill>
                  <a:srgbClr val="000000"/>
                </a:solidFill>
                <a:effectLst/>
                <a:latin typeface="Proxima Nova Light"/>
                <a:cs typeface="Arial" pitchFamily="34" charset="0"/>
              </a:rPr>
              <a:t>Gradle</a:t>
            </a:r>
            <a:r>
              <a:rPr kumimoji="0" lang="en-US" b="0" i="0" u="none" strike="noStrike" cap="none" normalizeH="0" baseline="0" dirty="0" smtClean="0">
                <a:ln>
                  <a:noFill/>
                </a:ln>
                <a:solidFill>
                  <a:srgbClr val="000000"/>
                </a:solidFill>
                <a:effectLst/>
                <a:latin typeface="Proxima Nova Light"/>
                <a:cs typeface="Arial" pitchFamily="34" charset="0"/>
              </a:rPr>
              <a:t>, SBT or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Ant/Ivy. Nexus Repository Manager connects to the Central Repository via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Proxima Nova Light"/>
                <a:cs typeface="Arial" pitchFamily="34" charset="0"/>
              </a:rPr>
              <a:t>HTTPS using the URL</a:t>
            </a:r>
            <a:r>
              <a:rPr kumimoji="0" lang="en-US" b="0" i="0" u="none" strike="noStrike" cap="none" normalizeH="0" baseline="0" dirty="0" smtClean="0">
                <a:ln>
                  <a:noFill/>
                </a:ln>
                <a:solidFill>
                  <a:srgbClr val="000000"/>
                </a:solidFill>
                <a:effectLst/>
                <a:latin typeface="Arial Unicode MS" pitchFamily="34" charset="-128"/>
                <a:cs typeface="Arial" pitchFamily="34" charset="0"/>
              </a:rPr>
              <a:t>https://repo1.maven.org/maven2/</a:t>
            </a:r>
            <a:r>
              <a:rPr kumimoji="0" lang="en-US" b="0" i="0" u="none" strike="noStrike" cap="none" normalizeH="0" baseline="0" dirty="0" smtClean="0">
                <a:ln>
                  <a:noFill/>
                </a:ln>
                <a:solidFill>
                  <a:srgbClr val="000000"/>
                </a:solidFill>
                <a:effectLst/>
                <a:latin typeface="Proxima Nova Ligh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2445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3872" y="1359568"/>
            <a:ext cx="2168222" cy="369332"/>
          </a:xfrm>
          <a:prstGeom prst="rect">
            <a:avLst/>
          </a:prstGeom>
        </p:spPr>
        <p:txBody>
          <a:bodyPr wrap="none">
            <a:spAutoFit/>
          </a:bodyPr>
          <a:lstStyle/>
          <a:p>
            <a:r>
              <a:rPr lang="en-US" b="1" dirty="0"/>
              <a:t>Virtual Repository</a:t>
            </a:r>
          </a:p>
        </p:txBody>
      </p:sp>
      <p:sp>
        <p:nvSpPr>
          <p:cNvPr id="5" name="Rectangle 4"/>
          <p:cNvSpPr/>
          <p:nvPr/>
        </p:nvSpPr>
        <p:spPr>
          <a:xfrm>
            <a:off x="713872" y="1859339"/>
            <a:ext cx="7756359" cy="2031325"/>
          </a:xfrm>
          <a:prstGeom prst="rect">
            <a:avLst/>
          </a:prstGeom>
        </p:spPr>
        <p:txBody>
          <a:bodyPr wrap="square">
            <a:spAutoFit/>
          </a:bodyPr>
          <a:lstStyle/>
          <a:p>
            <a:r>
              <a:rPr lang="en-US" dirty="0"/>
              <a:t>A </a:t>
            </a:r>
            <a:r>
              <a:rPr lang="en-US" i="1" dirty="0"/>
              <a:t>Virtual Repository</a:t>
            </a:r>
            <a:r>
              <a:rPr lang="en-US" dirty="0"/>
              <a:t> serves as an adaptor to and from different types of repositories. Currently, Nexus Repository Manager Pro supports conversion to and from Maven 1 repositories and Maven 2 repositories. In addition, you can expose any repository format as a </a:t>
            </a:r>
            <a:r>
              <a:rPr lang="en-US" dirty="0" err="1"/>
              <a:t>NuGet</a:t>
            </a:r>
            <a:r>
              <a:rPr lang="en-US" dirty="0"/>
              <a:t> or OBR repository. For example, a Maven 2 repository can contain </a:t>
            </a:r>
            <a:r>
              <a:rPr lang="en-US" dirty="0" err="1"/>
              <a:t>OSGi</a:t>
            </a:r>
            <a:r>
              <a:rPr lang="en-US" dirty="0"/>
              <a:t> Bundles, which can be exposed as a </a:t>
            </a:r>
            <a:r>
              <a:rPr lang="en-US" dirty="0" err="1"/>
              <a:t>OSGi</a:t>
            </a:r>
            <a:r>
              <a:rPr lang="en-US" dirty="0"/>
              <a:t> Bundle repository with the virtual repository Provider set to OBR.</a:t>
            </a:r>
          </a:p>
        </p:txBody>
      </p:sp>
    </p:spTree>
    <p:extLst>
      <p:ext uri="{BB962C8B-B14F-4D97-AF65-F5344CB8AC3E}">
        <p14:creationId xmlns:p14="http://schemas.microsoft.com/office/powerpoint/2010/main" val="395026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264528" y="847053"/>
            <a:ext cx="8283575" cy="430887"/>
          </a:xfrm>
          <a:ln/>
        </p:spPr>
        <p:txBody>
          <a:bodyPr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1"/>
                </a:solidFill>
              </a:rPr>
              <a:t>Release Artifacts</a:t>
            </a:r>
          </a:p>
        </p:txBody>
      </p:sp>
      <p:sp>
        <p:nvSpPr>
          <p:cNvPr id="5" name="Rectangle 2"/>
          <p:cNvSpPr txBox="1">
            <a:spLocks noChangeArrowheads="1"/>
          </p:cNvSpPr>
          <p:nvPr/>
        </p:nvSpPr>
        <p:spPr>
          <a:xfrm>
            <a:off x="248653" y="1483895"/>
            <a:ext cx="8299450" cy="43148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These are specific, frozen-in-time artifacts</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Considered to be solid, stable, and perpetual in order to guarantee that builds which depend on them are repeatable over time</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Released JAR artifacts are associated with PGP signatures and checksums that verify both the integrity and authenticity of the binary software artifact</a:t>
            </a:r>
          </a:p>
          <a:p>
            <a:pPr marL="665163" indent="-665163">
              <a:buFont typeface="Times New Roman" pitchFamily="18" charset="0"/>
              <a:buChar char="•"/>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mtClean="0"/>
              <a:t>Maven Central stores release artifacts</a:t>
            </a:r>
          </a:p>
          <a:p>
            <a:pPr marL="665163" indent="-665163">
              <a:buClrTx/>
              <a:buFontTx/>
              <a:buNone/>
              <a:tabLst>
                <a:tab pos="665163"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endParaRPr lang="en-US"/>
          </a:p>
        </p:txBody>
      </p:sp>
    </p:spTree>
    <p:extLst>
      <p:ext uri="{BB962C8B-B14F-4D97-AF65-F5344CB8AC3E}">
        <p14:creationId xmlns:p14="http://schemas.microsoft.com/office/powerpoint/2010/main" val="3804297453"/>
      </p:ext>
    </p:extLst>
  </p:cSld>
  <p:clrMapOvr>
    <a:masterClrMapping/>
  </p:clrMapOvr>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0B3A14-0F09-4A5A-AEC4-1E6EBA155821}">
  <ds:schemaRefs>
    <ds:schemaRef ds:uri="http://purl.org/dc/terms/"/>
    <ds:schemaRef ds:uri="http://schemas.microsoft.com/office/2006/metadata/propertie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4d6ad1ba-d08e-4b75-8db3-2812d04b0920"/>
    <ds:schemaRef ds:uri="http://www.w3.org/XML/1998/namespace"/>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819</Words>
  <Application>Microsoft Office PowerPoint</Application>
  <PresentationFormat>On-screen Show (4:3)</PresentationFormat>
  <Paragraphs>124</Paragraphs>
  <Slides>34</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0</vt:i4>
      </vt:variant>
      <vt:variant>
        <vt:lpstr>Slide Titles</vt:lpstr>
      </vt:variant>
      <vt:variant>
        <vt:i4>34</vt:i4>
      </vt:variant>
    </vt:vector>
  </HeadingPairs>
  <TitlesOfParts>
    <vt:vector size="46" baseType="lpstr">
      <vt:lpstr>Arial Unicode MS</vt:lpstr>
      <vt:lpstr>Arial</vt:lpstr>
      <vt:lpstr>Calibri</vt:lpstr>
      <vt:lpstr>Courier New</vt:lpstr>
      <vt:lpstr>DejaVu Sans</vt:lpstr>
      <vt:lpstr>Proxima Nova Light</vt:lpstr>
      <vt:lpstr>Symbol</vt:lpstr>
      <vt:lpstr>Times New Roman</vt:lpstr>
      <vt:lpstr>Trebuchet MS</vt:lpstr>
      <vt:lpstr>Wingdings</vt:lpstr>
      <vt:lpstr>Blank</vt:lpstr>
      <vt:lpstr>Office Theme</vt:lpstr>
      <vt:lpstr>Repository Manager Using Nexus</vt:lpstr>
      <vt:lpstr>TABLE OF CONTENT</vt:lpstr>
      <vt:lpstr>What is Nexus?</vt:lpstr>
      <vt:lpstr>Proxying Remote Repositories</vt:lpstr>
      <vt:lpstr>Artifact Downloads and Caching</vt:lpstr>
      <vt:lpstr>Hosted Internal Repositories</vt:lpstr>
      <vt:lpstr>PowerPoint Presentation</vt:lpstr>
      <vt:lpstr>PowerPoint Presentation</vt:lpstr>
      <vt:lpstr>Release Artifacts</vt:lpstr>
      <vt:lpstr>Snapshot Artifacts</vt:lpstr>
      <vt:lpstr>Reasons to Use a Repository Manager</vt:lpstr>
      <vt:lpstr>Repository Coordinates</vt:lpstr>
      <vt:lpstr>Addressing Resources in a Repository</vt:lpstr>
      <vt:lpstr>Browsing Repositories</vt:lpstr>
      <vt:lpstr>Deploying a SNAPSHOT: settings.xml</vt:lpstr>
      <vt:lpstr>Deploying a SNAPSHOT cont.</vt:lpstr>
      <vt:lpstr>Deployed SNAPSHOT in Nexus</vt:lpstr>
      <vt:lpstr>Deployed release artifacts in Nexus</vt:lpstr>
      <vt:lpstr>Manually Uploading Artifacts (3rd party)</vt:lpstr>
      <vt:lpstr>System Feeds</vt:lpstr>
      <vt:lpstr>Creating a Maven Site Repository</vt:lpstr>
      <vt:lpstr>Creating a Maven Site Repository</vt:lpstr>
      <vt:lpstr>Publishing a Maven Site to Nexus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2016-06-22T11:53:25Z</dcterms:created>
  <dcterms:modified xsi:type="dcterms:W3CDTF">2017-03-02T08:32:13Z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