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943" r:id="rId2"/>
    <p:sldMasterId id="2147484023" r:id="rId3"/>
    <p:sldMasterId id="2147484043" r:id="rId4"/>
    <p:sldMasterId id="2147484142" r:id="rId5"/>
  </p:sldMasterIdLst>
  <p:notesMasterIdLst>
    <p:notesMasterId r:id="rId13"/>
  </p:notesMasterIdLst>
  <p:sldIdLst>
    <p:sldId id="614" r:id="rId6"/>
    <p:sldId id="615" r:id="rId7"/>
    <p:sldId id="606" r:id="rId8"/>
    <p:sldId id="609" r:id="rId9"/>
    <p:sldId id="612" r:id="rId10"/>
    <p:sldId id="613" r:id="rId11"/>
    <p:sldId id="61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CCFF"/>
    <a:srgbClr val="A44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6" autoAdjust="0"/>
    <p:restoredTop sz="92261" autoAdjust="0"/>
  </p:normalViewPr>
  <p:slideViewPr>
    <p:cSldViewPr>
      <p:cViewPr varScale="1">
        <p:scale>
          <a:sx n="68" d="100"/>
          <a:sy n="68" d="100"/>
        </p:scale>
        <p:origin x="1362" y="54"/>
      </p:cViewPr>
      <p:guideLst>
        <p:guide orient="horz" pos="2160"/>
        <p:guide pos="2880"/>
      </p:guideLst>
    </p:cSldViewPr>
  </p:slideViewPr>
  <p:notesTextViewPr>
    <p:cViewPr>
      <p:scale>
        <a:sx n="1" d="1"/>
        <a:sy n="1" d="1"/>
      </p:scale>
      <p:origin x="0" y="0"/>
    </p:cViewPr>
  </p:notesTextViewPr>
  <p:sorterViewPr>
    <p:cViewPr>
      <p:scale>
        <a:sx n="100" d="100"/>
        <a:sy n="100" d="100"/>
      </p:scale>
      <p:origin x="0" y="5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47561-A694-48BF-842F-3675810EF34B}" type="datetimeFigureOut">
              <a:rPr lang="en-US" smtClean="0"/>
              <a:t>3/2/2017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ADB1D-5BEE-4345-9EDD-DCA0018A4766}" type="slidenum">
              <a:rPr lang="en-US" smtClean="0"/>
              <a:t>‹#›</a:t>
            </a:fld>
            <a:endParaRPr lang="en-US"/>
          </a:p>
        </p:txBody>
      </p:sp>
    </p:spTree>
    <p:extLst>
      <p:ext uri="{BB962C8B-B14F-4D97-AF65-F5344CB8AC3E}">
        <p14:creationId xmlns:p14="http://schemas.microsoft.com/office/powerpoint/2010/main" val="302606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184923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75452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65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2321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977459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76832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64244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75364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8475" y="433388"/>
            <a:ext cx="8340725" cy="8382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3505200" y="6619875"/>
            <a:ext cx="2133600" cy="238125"/>
          </a:xfrm>
          <a:prstGeom prst="rect">
            <a:avLst/>
          </a:prstGeom>
          <a:ln/>
        </p:spPr>
        <p:txBody>
          <a:bodyPr/>
          <a:lstStyle>
            <a:lvl1pPr>
              <a:defRPr/>
            </a:lvl1pPr>
          </a:lstStyle>
          <a:p>
            <a:pPr>
              <a:defRPr/>
            </a:pPr>
            <a:fld id="{1E07A193-EAE6-4652-B9DC-9E83DEEFE7ED}" type="slidenum">
              <a:rPr lang="en-US">
                <a:solidFill>
                  <a:prstClr val="black"/>
                </a:solidFill>
                <a:cs typeface="Arial" charset="0"/>
              </a:rPr>
              <a:pPr>
                <a:defRPr/>
              </a:pPr>
              <a:t>‹#›</a:t>
            </a:fld>
            <a:endParaRPr lang="en-US">
              <a:solidFill>
                <a:prstClr val="black"/>
              </a:solidFill>
              <a:cs typeface="Arial" charset="0"/>
            </a:endParaRPr>
          </a:p>
        </p:txBody>
      </p:sp>
    </p:spTree>
    <p:extLst>
      <p:ext uri="{BB962C8B-B14F-4D97-AF65-F5344CB8AC3E}">
        <p14:creationId xmlns:p14="http://schemas.microsoft.com/office/powerpoint/2010/main" val="187704231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2819400" y="6515100"/>
            <a:ext cx="1828800" cy="304800"/>
          </a:xfrm>
          <a:prstGeom prst="rect">
            <a:avLst/>
          </a:prstGeom>
          <a:ln/>
        </p:spPr>
        <p:txBody>
          <a:bodyPr/>
          <a:lstStyle>
            <a:lvl1pPr>
              <a:defRPr/>
            </a:lvl1pPr>
          </a:lstStyle>
          <a:p>
            <a:pPr fontAlgn="base">
              <a:spcBef>
                <a:spcPct val="0"/>
              </a:spcBef>
              <a:spcAft>
                <a:spcPct val="0"/>
              </a:spcAft>
              <a:defRPr/>
            </a:pPr>
            <a:endParaRPr lang="en-US">
              <a:solidFill>
                <a:prstClr val="black"/>
              </a:solidFill>
              <a:cs typeface="Arial" charset="0"/>
            </a:endParaRPr>
          </a:p>
        </p:txBody>
      </p:sp>
      <p:sp>
        <p:nvSpPr>
          <p:cNvPr id="3" name="Rectangle 7"/>
          <p:cNvSpPr>
            <a:spLocks noGrp="1" noChangeArrowheads="1"/>
          </p:cNvSpPr>
          <p:nvPr>
            <p:ph type="ftr" sz="quarter" idx="11"/>
          </p:nvPr>
        </p:nvSpPr>
        <p:spPr>
          <a:xfrm>
            <a:off x="4953000" y="6481763"/>
            <a:ext cx="3810000" cy="314325"/>
          </a:xfrm>
          <a:prstGeom prst="rect">
            <a:avLst/>
          </a:prstGeom>
          <a:ln/>
        </p:spPr>
        <p:txBody>
          <a:bodyPr/>
          <a:lstStyle>
            <a:lvl1pPr>
              <a:defRPr/>
            </a:lvl1pPr>
          </a:lstStyle>
          <a:p>
            <a:pPr fontAlgn="base">
              <a:spcBef>
                <a:spcPct val="0"/>
              </a:spcBef>
              <a:spcAft>
                <a:spcPct val="0"/>
              </a:spcAft>
              <a:defRPr/>
            </a:pPr>
            <a:r>
              <a:rPr lang="en-US">
                <a:solidFill>
                  <a:prstClr val="black"/>
                </a:solidFill>
                <a:cs typeface="Arial" charset="0"/>
              </a:rPr>
              <a:t>CONFIDENTIAL© Copyright 2007 Tech Mahindra Limited</a:t>
            </a:r>
          </a:p>
        </p:txBody>
      </p:sp>
      <p:sp>
        <p:nvSpPr>
          <p:cNvPr id="4" name="Rectangle 8"/>
          <p:cNvSpPr>
            <a:spLocks noGrp="1" noChangeArrowheads="1"/>
          </p:cNvSpPr>
          <p:nvPr>
            <p:ph type="sldNum" sz="quarter" idx="12"/>
          </p:nvPr>
        </p:nvSpPr>
        <p:spPr>
          <a:xfrm>
            <a:off x="8839200" y="6524625"/>
            <a:ext cx="304800" cy="228600"/>
          </a:xfrm>
          <a:prstGeom prst="rect">
            <a:avLst/>
          </a:prstGeom>
          <a:ln/>
        </p:spPr>
        <p:txBody>
          <a:bodyPr/>
          <a:lstStyle>
            <a:lvl1pPr>
              <a:defRPr/>
            </a:lvl1pPr>
          </a:lstStyle>
          <a:p>
            <a:pPr fontAlgn="base">
              <a:spcBef>
                <a:spcPct val="0"/>
              </a:spcBef>
              <a:spcAft>
                <a:spcPct val="0"/>
              </a:spcAft>
              <a:defRPr/>
            </a:pPr>
            <a:fld id="{B71EF8EF-2534-4148-83C5-227DFDFBD66F}" type="slidenum">
              <a:rPr lang="en-US">
                <a:solidFill>
                  <a:prstClr val="black"/>
                </a:solidFill>
                <a:cs typeface="Arial" charset="0"/>
              </a:rPr>
              <a:pPr fontAlgn="base">
                <a:spcBef>
                  <a:spcPct val="0"/>
                </a:spcBef>
                <a:spcAft>
                  <a:spcPct val="0"/>
                </a:spcAft>
                <a:defRPr/>
              </a:pPr>
              <a:t>‹#›</a:t>
            </a:fld>
            <a:endParaRPr lang="en-US">
              <a:solidFill>
                <a:prstClr val="black"/>
              </a:solidFill>
              <a:cs typeface="Arial" charset="0"/>
            </a:endParaRPr>
          </a:p>
        </p:txBody>
      </p:sp>
    </p:spTree>
    <p:extLst>
      <p:ext uri="{BB962C8B-B14F-4D97-AF65-F5344CB8AC3E}">
        <p14:creationId xmlns:p14="http://schemas.microsoft.com/office/powerpoint/2010/main" val="2386359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686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7076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122930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514568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872186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225595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17683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895311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907831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0498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19365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4260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4714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190913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49879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8664142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39084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842657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1139239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Box 4"/>
          <p:cNvSpPr txBox="1"/>
          <p:nvPr userDrawn="1"/>
        </p:nvSpPr>
        <p:spPr>
          <a:xfrm>
            <a:off x="8747125" y="6550025"/>
            <a:ext cx="396875" cy="307975"/>
          </a:xfrm>
          <a:prstGeom prst="rect">
            <a:avLst/>
          </a:prstGeom>
          <a:solidFill>
            <a:schemeClr val="bg1">
              <a:lumMod val="85000"/>
            </a:schemeClr>
          </a:solidFill>
        </p:spPr>
        <p:txBody>
          <a:bodyPr wrap="none">
            <a:spAutoFit/>
          </a:bodyPr>
          <a:lstStyle/>
          <a:p>
            <a:pPr algn="ctr">
              <a:defRPr/>
            </a:pPr>
            <a:fld id="{1D79F41E-ED79-462C-B6E4-A14954F65B83}" type="slidenum">
              <a:rPr lang="en-US" sz="1400" b="1">
                <a:latin typeface="Arial" pitchFamily="34" charset="0"/>
              </a:rPr>
              <a:pPr algn="ctr">
                <a:defRPr/>
              </a:pPr>
              <a:t>‹#›</a:t>
            </a:fld>
            <a:endParaRPr lang="en-US" sz="1400" b="1" dirty="0">
              <a:latin typeface="Arial" pitchFamily="34" charset="0"/>
            </a:endParaRPr>
          </a:p>
        </p:txBody>
      </p:sp>
      <p:cxnSp>
        <p:nvCxnSpPr>
          <p:cNvPr id="4" name="Straight Connector 6"/>
          <p:cNvCxnSpPr/>
          <p:nvPr userDrawn="1"/>
        </p:nvCxnSpPr>
        <p:spPr>
          <a:xfrm>
            <a:off x="0" y="6551613"/>
            <a:ext cx="9144000" cy="1587"/>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TextBox 11"/>
          <p:cNvSpPr txBox="1"/>
          <p:nvPr userDrawn="1"/>
        </p:nvSpPr>
        <p:spPr>
          <a:xfrm>
            <a:off x="0" y="6553200"/>
            <a:ext cx="5751513" cy="276225"/>
          </a:xfrm>
          <a:prstGeom prst="rect">
            <a:avLst/>
          </a:prstGeom>
          <a:noFill/>
        </p:spPr>
        <p:txBody>
          <a:bodyPr wrap="none">
            <a:spAutoFit/>
          </a:bodyPr>
          <a:lstStyle/>
          <a:p>
            <a:pPr fontAlgn="auto">
              <a:spcBef>
                <a:spcPts val="0"/>
              </a:spcBef>
              <a:spcAft>
                <a:spcPts val="0"/>
              </a:spcAft>
              <a:defRPr/>
            </a:pPr>
            <a:r>
              <a:rPr lang="en-US" sz="1200" dirty="0">
                <a:solidFill>
                  <a:schemeClr val="tx1">
                    <a:lumMod val="50000"/>
                    <a:lumOff val="50000"/>
                  </a:schemeClr>
                </a:solidFill>
                <a:latin typeface="+mn-lt"/>
              </a:rPr>
              <a:t>Tech Mahindra © Copyright 2011		</a:t>
            </a:r>
            <a:r>
              <a:rPr lang="en-US" sz="1200" b="1" spc="600" dirty="0">
                <a:solidFill>
                  <a:schemeClr val="tx1">
                    <a:lumMod val="50000"/>
                    <a:lumOff val="50000"/>
                  </a:schemeClr>
                </a:solidFill>
                <a:latin typeface="+mn-lt"/>
              </a:rPr>
              <a:t>CONFIDENTIAL</a:t>
            </a:r>
          </a:p>
        </p:txBody>
      </p:sp>
      <p:sp>
        <p:nvSpPr>
          <p:cNvPr id="10" name="Title 9"/>
          <p:cNvSpPr>
            <a:spLocks noGrp="1"/>
          </p:cNvSpPr>
          <p:nvPr>
            <p:ph type="title"/>
          </p:nvPr>
        </p:nvSpPr>
        <p:spPr>
          <a:xfrm>
            <a:off x="0" y="0"/>
            <a:ext cx="9144000" cy="533400"/>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anchor="ctr"/>
          <a:lstStyle>
            <a:lvl1pPr algn="l">
              <a:defRPr sz="3200" b="0" i="1">
                <a:solidFill>
                  <a:srgbClr val="CC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75083178"/>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26CFC1E2-E2C0-40E3-BEA5-444830ED096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0885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333373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075488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5304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671938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417167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224220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211899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667547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720155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522168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194465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322772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016449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651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143471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946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6598787-AE4C-4E77-854D-8FC9DBAF2507}" type="datetimeFigureOut">
              <a:rPr lang="en-US">
                <a:solidFill>
                  <a:prstClr val="black"/>
                </a:solidFill>
              </a:rPr>
              <a:pPr/>
              <a:t>3/2/2017</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BFE271C-CA4C-40EC-A7DF-9BA375C3DEF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330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extBox 4"/>
          <p:cNvSpPr txBox="1"/>
          <p:nvPr userDrawn="1"/>
        </p:nvSpPr>
        <p:spPr>
          <a:xfrm>
            <a:off x="8747738" y="6550223"/>
            <a:ext cx="396262" cy="307777"/>
          </a:xfrm>
          <a:prstGeom prst="rect">
            <a:avLst/>
          </a:prstGeom>
          <a:solidFill>
            <a:schemeClr val="bg1">
              <a:lumMod val="85000"/>
            </a:schemeClr>
          </a:solidFill>
        </p:spPr>
        <p:txBody>
          <a:bodyPr wrap="none" rtlCol="0">
            <a:spAutoFit/>
          </a:bodyPr>
          <a:lstStyle/>
          <a:p>
            <a:pPr algn="ctr"/>
            <a:fld id="{68B6D939-23BD-468F-AA66-C434DD9802B4}" type="slidenum">
              <a:rPr lang="en-US" sz="1400" b="1" smtClean="0"/>
              <a:pPr algn="ctr"/>
              <a:t>‹#›</a:t>
            </a:fld>
            <a:endParaRPr lang="en-US" sz="1400" b="1" dirty="0"/>
          </a:p>
        </p:txBody>
      </p:sp>
      <p:cxnSp>
        <p:nvCxnSpPr>
          <p:cNvPr id="7" name="Straight Connector 6"/>
          <p:cNvCxnSpPr/>
          <p:nvPr userDrawn="1"/>
        </p:nvCxnSpPr>
        <p:spPr>
          <a:xfrm>
            <a:off x="0" y="6551612"/>
            <a:ext cx="9144000" cy="1588"/>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0" y="6553200"/>
            <a:ext cx="5947462" cy="276999"/>
          </a:xfrm>
          <a:prstGeom prst="rect">
            <a:avLst/>
          </a:prstGeom>
          <a:noFill/>
        </p:spPr>
        <p:txBody>
          <a:bodyPr wrap="none" rtlCol="0">
            <a:spAutoFit/>
          </a:bodyPr>
          <a:lstStyle/>
          <a:p>
            <a:r>
              <a:rPr lang="en-US" sz="1200" dirty="0" smtClean="0">
                <a:solidFill>
                  <a:schemeClr val="tx1">
                    <a:lumMod val="50000"/>
                    <a:lumOff val="50000"/>
                  </a:schemeClr>
                </a:solidFill>
              </a:rPr>
              <a:t>Tech Mahindra © Copyright 2011		</a:t>
            </a:r>
            <a:r>
              <a:rPr lang="en-US" sz="1200" b="1" spc="600" dirty="0" smtClean="0">
                <a:solidFill>
                  <a:schemeClr val="tx1">
                    <a:lumMod val="50000"/>
                    <a:lumOff val="50000"/>
                  </a:schemeClr>
                </a:solidFill>
              </a:rPr>
              <a:t>CONFIDENTIAL</a:t>
            </a:r>
            <a:endParaRPr lang="en-US" sz="1200" b="1" spc="600" dirty="0">
              <a:solidFill>
                <a:schemeClr val="tx1">
                  <a:lumMod val="50000"/>
                  <a:lumOff val="50000"/>
                </a:schemeClr>
              </a:solidFill>
            </a:endParaRPr>
          </a:p>
        </p:txBody>
      </p:sp>
      <p:sp>
        <p:nvSpPr>
          <p:cNvPr id="10" name="Title 9"/>
          <p:cNvSpPr>
            <a:spLocks noGrp="1"/>
          </p:cNvSpPr>
          <p:nvPr>
            <p:ph type="title"/>
          </p:nvPr>
        </p:nvSpPr>
        <p:spPr>
          <a:xfrm>
            <a:off x="0" y="0"/>
            <a:ext cx="7315200" cy="533400"/>
          </a:xfrm>
          <a:prstGeom prst="rect">
            <a:avLst/>
          </a:prstGeom>
        </p:spPr>
        <p:txBody>
          <a:bodyPr/>
          <a:lstStyle>
            <a:lvl1pPr algn="l">
              <a:defRPr sz="2800" b="1" i="1">
                <a:solidFill>
                  <a:srgbClr val="CC0000"/>
                </a:solidFill>
              </a:defRPr>
            </a:lvl1pPr>
          </a:lstStyle>
          <a:p>
            <a:r>
              <a:rPr lang="en-US" smtClean="0"/>
              <a:t>Click to edit Master title style</a:t>
            </a:r>
            <a:endParaRPr lang="en-US"/>
          </a:p>
        </p:txBody>
      </p:sp>
    </p:spTree>
    <p:extLst>
      <p:ext uri="{BB962C8B-B14F-4D97-AF65-F5344CB8AC3E}">
        <p14:creationId xmlns:p14="http://schemas.microsoft.com/office/powerpoint/2010/main" val="2465826840"/>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26CFC1E2-E2C0-40E3-BEA5-444830ED096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82915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09714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99916850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84719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476176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8109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202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29140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151831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80000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121769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215188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221380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597520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546707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6787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26CFC1E2-E2C0-40E3-BEA5-444830ED096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34554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139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3643454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6944783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38347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34329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953720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356924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20908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414953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628409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93901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824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4653096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321441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3839734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4008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Box 4"/>
          <p:cNvSpPr txBox="1"/>
          <p:nvPr userDrawn="1"/>
        </p:nvSpPr>
        <p:spPr>
          <a:xfrm>
            <a:off x="8747125" y="6550025"/>
            <a:ext cx="396875" cy="307975"/>
          </a:xfrm>
          <a:prstGeom prst="rect">
            <a:avLst/>
          </a:prstGeom>
          <a:solidFill>
            <a:schemeClr val="bg1">
              <a:lumMod val="85000"/>
            </a:schemeClr>
          </a:solidFill>
        </p:spPr>
        <p:txBody>
          <a:bodyPr wrap="none">
            <a:spAutoFit/>
          </a:bodyPr>
          <a:lstStyle/>
          <a:p>
            <a:pPr algn="ctr">
              <a:defRPr/>
            </a:pPr>
            <a:fld id="{1D79F41E-ED79-462C-B6E4-A14954F65B83}" type="slidenum">
              <a:rPr lang="en-US" sz="1400" b="1">
                <a:latin typeface="Arial" pitchFamily="34" charset="0"/>
              </a:rPr>
              <a:pPr algn="ctr">
                <a:defRPr/>
              </a:pPr>
              <a:t>‹#›</a:t>
            </a:fld>
            <a:endParaRPr lang="en-US" sz="1400" b="1" dirty="0">
              <a:latin typeface="Arial" pitchFamily="34" charset="0"/>
            </a:endParaRPr>
          </a:p>
        </p:txBody>
      </p:sp>
      <p:cxnSp>
        <p:nvCxnSpPr>
          <p:cNvPr id="4" name="Straight Connector 6"/>
          <p:cNvCxnSpPr/>
          <p:nvPr userDrawn="1"/>
        </p:nvCxnSpPr>
        <p:spPr>
          <a:xfrm>
            <a:off x="0" y="6551613"/>
            <a:ext cx="9144000" cy="1587"/>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TextBox 11"/>
          <p:cNvSpPr txBox="1"/>
          <p:nvPr userDrawn="1"/>
        </p:nvSpPr>
        <p:spPr>
          <a:xfrm>
            <a:off x="0" y="6553200"/>
            <a:ext cx="5751513" cy="276225"/>
          </a:xfrm>
          <a:prstGeom prst="rect">
            <a:avLst/>
          </a:prstGeom>
          <a:noFill/>
        </p:spPr>
        <p:txBody>
          <a:bodyPr wrap="none">
            <a:spAutoFit/>
          </a:bodyPr>
          <a:lstStyle/>
          <a:p>
            <a:pPr fontAlgn="auto">
              <a:spcBef>
                <a:spcPts val="0"/>
              </a:spcBef>
              <a:spcAft>
                <a:spcPts val="0"/>
              </a:spcAft>
              <a:defRPr/>
            </a:pPr>
            <a:r>
              <a:rPr lang="en-US" sz="1200" dirty="0">
                <a:solidFill>
                  <a:schemeClr val="tx1">
                    <a:lumMod val="50000"/>
                    <a:lumOff val="50000"/>
                  </a:schemeClr>
                </a:solidFill>
                <a:latin typeface="+mn-lt"/>
              </a:rPr>
              <a:t>Tech Mahindra © Copyright 2011		</a:t>
            </a:r>
            <a:r>
              <a:rPr lang="en-US" sz="1200" b="1" spc="600" dirty="0">
                <a:solidFill>
                  <a:schemeClr val="tx1">
                    <a:lumMod val="50000"/>
                    <a:lumOff val="50000"/>
                  </a:schemeClr>
                </a:solidFill>
                <a:latin typeface="+mn-lt"/>
              </a:rPr>
              <a:t>CONFIDENTIAL</a:t>
            </a:r>
          </a:p>
        </p:txBody>
      </p:sp>
      <p:sp>
        <p:nvSpPr>
          <p:cNvPr id="10" name="Title 9"/>
          <p:cNvSpPr>
            <a:spLocks noGrp="1"/>
          </p:cNvSpPr>
          <p:nvPr>
            <p:ph type="title"/>
          </p:nvPr>
        </p:nvSpPr>
        <p:spPr>
          <a:xfrm>
            <a:off x="0" y="0"/>
            <a:ext cx="9144000" cy="533400"/>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anchor="ctr"/>
          <a:lstStyle>
            <a:lvl1pPr algn="l">
              <a:defRPr sz="3200" b="0" i="1">
                <a:solidFill>
                  <a:srgbClr val="CC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8485285"/>
      </p:ext>
    </p:extLst>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extBox 4"/>
          <p:cNvSpPr txBox="1"/>
          <p:nvPr userDrawn="1"/>
        </p:nvSpPr>
        <p:spPr>
          <a:xfrm>
            <a:off x="8747125" y="6550025"/>
            <a:ext cx="396875" cy="307975"/>
          </a:xfrm>
          <a:prstGeom prst="rect">
            <a:avLst/>
          </a:prstGeom>
          <a:solidFill>
            <a:schemeClr val="bg1">
              <a:lumMod val="85000"/>
            </a:schemeClr>
          </a:solidFill>
        </p:spPr>
        <p:txBody>
          <a:bodyPr wrap="none">
            <a:spAutoFit/>
          </a:bodyPr>
          <a:lstStyle/>
          <a:p>
            <a:pPr algn="ctr">
              <a:defRPr/>
            </a:pPr>
            <a:fld id="{57990824-476F-4CE5-919B-4DE692162F9A}" type="slidenum">
              <a:rPr lang="en-US" sz="1400" b="1">
                <a:latin typeface="Arial" pitchFamily="34" charset="0"/>
              </a:rPr>
              <a:pPr algn="ctr">
                <a:defRPr/>
              </a:pPr>
              <a:t>‹#›</a:t>
            </a:fld>
            <a:endParaRPr lang="en-US" sz="1400" b="1" dirty="0">
              <a:latin typeface="Arial" pitchFamily="34" charset="0"/>
            </a:endParaRPr>
          </a:p>
        </p:txBody>
      </p:sp>
      <p:cxnSp>
        <p:nvCxnSpPr>
          <p:cNvPr id="4" name="Straight Connector 6"/>
          <p:cNvCxnSpPr/>
          <p:nvPr userDrawn="1"/>
        </p:nvCxnSpPr>
        <p:spPr>
          <a:xfrm>
            <a:off x="0" y="6551613"/>
            <a:ext cx="9144000" cy="1587"/>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TextBox 11"/>
          <p:cNvSpPr txBox="1"/>
          <p:nvPr userDrawn="1"/>
        </p:nvSpPr>
        <p:spPr>
          <a:xfrm>
            <a:off x="0" y="6553200"/>
            <a:ext cx="5751513" cy="276225"/>
          </a:xfrm>
          <a:prstGeom prst="rect">
            <a:avLst/>
          </a:prstGeom>
          <a:noFill/>
        </p:spPr>
        <p:txBody>
          <a:bodyPr wrap="none">
            <a:spAutoFit/>
          </a:bodyPr>
          <a:lstStyle/>
          <a:p>
            <a:pPr fontAlgn="auto">
              <a:spcBef>
                <a:spcPts val="0"/>
              </a:spcBef>
              <a:spcAft>
                <a:spcPts val="0"/>
              </a:spcAft>
              <a:defRPr/>
            </a:pPr>
            <a:r>
              <a:rPr lang="en-US" sz="1200" dirty="0">
                <a:solidFill>
                  <a:schemeClr val="tx1">
                    <a:lumMod val="50000"/>
                    <a:lumOff val="50000"/>
                  </a:schemeClr>
                </a:solidFill>
                <a:latin typeface="+mn-lt"/>
              </a:rPr>
              <a:t>Tech Mahindra © Copyright 2011		</a:t>
            </a:r>
            <a:r>
              <a:rPr lang="en-US" sz="1200" b="1" spc="600" dirty="0">
                <a:solidFill>
                  <a:schemeClr val="tx1">
                    <a:lumMod val="50000"/>
                    <a:lumOff val="50000"/>
                  </a:schemeClr>
                </a:solidFill>
                <a:latin typeface="+mn-lt"/>
              </a:rPr>
              <a:t>CONFIDENTIAL</a:t>
            </a:r>
          </a:p>
        </p:txBody>
      </p:sp>
      <p:sp>
        <p:nvSpPr>
          <p:cNvPr id="10" name="Title 9"/>
          <p:cNvSpPr>
            <a:spLocks noGrp="1"/>
          </p:cNvSpPr>
          <p:nvPr>
            <p:ph type="title"/>
          </p:nvPr>
        </p:nvSpPr>
        <p:spPr>
          <a:xfrm>
            <a:off x="0" y="2492896"/>
            <a:ext cx="9144508" cy="929444"/>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anchor="ctr"/>
          <a:lstStyle>
            <a:lvl1pPr algn="l">
              <a:defRPr sz="3600" b="0" i="1">
                <a:solidFill>
                  <a:srgbClr val="CC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794457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3713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image" Target="../media/image5.png"/><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image" Target="../media/image5.png"/><Relationship Id="rId2" Type="http://schemas.openxmlformats.org/officeDocument/2006/relationships/slideLayout" Target="../slideLayouts/slideLayout54.xml"/><Relationship Id="rId16" Type="http://schemas.openxmlformats.org/officeDocument/2006/relationships/theme" Target="../theme/theme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image" Target="../media/image5.png"/><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1"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71906081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18" r:id="rId18"/>
    <p:sldLayoutId id="2147484179" r:id="rId19"/>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18726251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4178"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96F6E098-9C21-4A39-A3B5-0C658687FFD3}"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1802710786"/>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 id="2147484175" r:id="rId17"/>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96F6E098-9C21-4A39-A3B5-0C658687FFD3}"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2130744057"/>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96F6E098-9C21-4A39-A3B5-0C658687FFD3}"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394883485"/>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73" r:id="rId16"/>
    <p:sldLayoutId id="2147484177" r:id="rId17"/>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899275" y="6043790"/>
            <a:ext cx="2244724" cy="81420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02" y="0"/>
            <a:ext cx="3968877" cy="1443227"/>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68274" y="6628383"/>
            <a:ext cx="2430780" cy="123111"/>
          </a:xfrm>
          <a:prstGeom prst="rect">
            <a:avLst/>
          </a:prstGeom>
        </p:spPr>
        <p:txBody>
          <a:bodyPr vert="horz" wrap="square" lIns="0" tIns="0" rIns="0" bIns="0" rtlCol="0">
            <a:spAutoFit/>
          </a:bodyPr>
          <a:lstStyle/>
          <a:p>
            <a:pPr marL="12700">
              <a:lnSpc>
                <a:spcPct val="100000"/>
              </a:lnSpc>
            </a:pPr>
            <a:r>
              <a:rPr sz="800" spc="-5" dirty="0">
                <a:solidFill>
                  <a:srgbClr val="6C6D70"/>
                </a:solidFill>
                <a:latin typeface="Arial"/>
                <a:cs typeface="Arial"/>
              </a:rPr>
              <a:t>Copyright </a:t>
            </a:r>
            <a:r>
              <a:rPr sz="800" dirty="0">
                <a:solidFill>
                  <a:srgbClr val="6C6D70"/>
                </a:solidFill>
                <a:latin typeface="Arial"/>
                <a:cs typeface="Arial"/>
              </a:rPr>
              <a:t>© </a:t>
            </a:r>
            <a:r>
              <a:rPr sz="800" spc="-5" dirty="0" smtClean="0">
                <a:solidFill>
                  <a:srgbClr val="6C6D70"/>
                </a:solidFill>
                <a:latin typeface="Arial"/>
                <a:cs typeface="Arial"/>
              </a:rPr>
              <a:t>201</a:t>
            </a:r>
            <a:r>
              <a:rPr lang="en-US" sz="800" spc="-5" dirty="0" smtClean="0">
                <a:solidFill>
                  <a:srgbClr val="6C6D70"/>
                </a:solidFill>
                <a:latin typeface="Arial"/>
                <a:cs typeface="Arial"/>
              </a:rPr>
              <a:t>7</a:t>
            </a:r>
            <a:r>
              <a:rPr sz="800" spc="-5" dirty="0" smtClean="0">
                <a:solidFill>
                  <a:srgbClr val="6C6D70"/>
                </a:solidFill>
                <a:latin typeface="Arial"/>
                <a:cs typeface="Arial"/>
              </a:rPr>
              <a:t> </a:t>
            </a:r>
            <a:r>
              <a:rPr sz="800" dirty="0">
                <a:solidFill>
                  <a:srgbClr val="6C6D70"/>
                </a:solidFill>
                <a:latin typeface="Arial"/>
                <a:cs typeface="Arial"/>
              </a:rPr>
              <a:t>Tech </a:t>
            </a:r>
            <a:r>
              <a:rPr sz="800" spc="-5" dirty="0">
                <a:solidFill>
                  <a:srgbClr val="6C6D70"/>
                </a:solidFill>
                <a:latin typeface="Arial"/>
                <a:cs typeface="Arial"/>
              </a:rPr>
              <a:t>Mahindra. </a:t>
            </a:r>
            <a:r>
              <a:rPr sz="800" dirty="0">
                <a:solidFill>
                  <a:srgbClr val="6C6D70"/>
                </a:solidFill>
                <a:latin typeface="Arial"/>
                <a:cs typeface="Arial"/>
              </a:rPr>
              <a:t>All rights</a:t>
            </a:r>
            <a:r>
              <a:rPr sz="800" spc="75" dirty="0">
                <a:solidFill>
                  <a:srgbClr val="6C6D70"/>
                </a:solidFill>
                <a:latin typeface="Arial"/>
                <a:cs typeface="Arial"/>
              </a:rPr>
              <a:t> </a:t>
            </a:r>
            <a:r>
              <a:rPr sz="800" spc="-5" dirty="0">
                <a:solidFill>
                  <a:srgbClr val="6C6D70"/>
                </a:solidFill>
                <a:latin typeface="Arial"/>
                <a:cs typeface="Arial"/>
              </a:rPr>
              <a:t>reserved.</a:t>
            </a:r>
            <a:endParaRPr sz="800" dirty="0">
              <a:latin typeface="Arial"/>
              <a:cs typeface="Arial"/>
            </a:endParaRPr>
          </a:p>
        </p:txBody>
      </p:sp>
      <p:sp>
        <p:nvSpPr>
          <p:cNvPr id="6" name="object 6"/>
          <p:cNvSpPr/>
          <p:nvPr/>
        </p:nvSpPr>
        <p:spPr>
          <a:xfrm>
            <a:off x="6058915" y="476669"/>
            <a:ext cx="2467356" cy="656551"/>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035935" y="6533997"/>
            <a:ext cx="110489" cy="194310"/>
          </a:xfrm>
          <a:prstGeom prst="rect">
            <a:avLst/>
          </a:prstGeom>
        </p:spPr>
        <p:txBody>
          <a:bodyPr vert="horz" wrap="square" lIns="0" tIns="0" rIns="0" bIns="0" rtlCol="0">
            <a:spAutoFit/>
          </a:bodyPr>
          <a:lstStyle/>
          <a:p>
            <a:pPr marL="12700">
              <a:lnSpc>
                <a:spcPct val="100000"/>
              </a:lnSpc>
            </a:pPr>
            <a:r>
              <a:rPr sz="1200" spc="-5" dirty="0">
                <a:latin typeface="Arial"/>
                <a:cs typeface="Arial"/>
              </a:rPr>
              <a:t>1</a:t>
            </a:r>
            <a:endParaRPr sz="1200">
              <a:latin typeface="Arial"/>
              <a:cs typeface="Arial"/>
            </a:endParaRPr>
          </a:p>
        </p:txBody>
      </p:sp>
      <p:sp>
        <p:nvSpPr>
          <p:cNvPr id="8" name="object 8"/>
          <p:cNvSpPr/>
          <p:nvPr/>
        </p:nvSpPr>
        <p:spPr>
          <a:xfrm>
            <a:off x="5257800" y="1978050"/>
            <a:ext cx="3886199" cy="368617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464809" y="1600200"/>
            <a:ext cx="2275332" cy="2840863"/>
          </a:xfrm>
          <a:prstGeom prst="rect">
            <a:avLst/>
          </a:prstGeom>
          <a:blipFill>
            <a:blip r:embed="rId7"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897737" y="2147189"/>
            <a:ext cx="5161178" cy="1477328"/>
          </a:xfrm>
          <a:prstGeom prst="rect">
            <a:avLst/>
          </a:prstGeom>
        </p:spPr>
        <p:txBody>
          <a:bodyPr vert="horz" wrap="square" lIns="0" tIns="0" rIns="0" bIns="0" rtlCol="0">
            <a:spAutoFit/>
          </a:bodyPr>
          <a:lstStyle/>
          <a:p>
            <a:pPr algn="ctr">
              <a:lnSpc>
                <a:spcPct val="100000"/>
              </a:lnSpc>
            </a:pPr>
            <a:r>
              <a:rPr lang="en-US" sz="3200" i="1" dirty="0">
                <a:solidFill>
                  <a:srgbClr val="FFC000"/>
                </a:solidFill>
              </a:rPr>
              <a:t>Release and Deployment Management</a:t>
            </a:r>
            <a:br>
              <a:rPr lang="en-US" sz="3200" i="1" dirty="0">
                <a:solidFill>
                  <a:srgbClr val="FFC000"/>
                </a:solidFill>
              </a:rPr>
            </a:br>
            <a:endParaRPr lang="en-US" sz="3200" i="1" dirty="0">
              <a:solidFill>
                <a:srgbClr val="FFC000"/>
              </a:solidFill>
            </a:endParaRPr>
          </a:p>
        </p:txBody>
      </p:sp>
    </p:spTree>
    <p:extLst>
      <p:ext uri="{BB962C8B-B14F-4D97-AF65-F5344CB8AC3E}">
        <p14:creationId xmlns:p14="http://schemas.microsoft.com/office/powerpoint/2010/main" val="1199130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9" y="0"/>
            <a:ext cx="2270125" cy="8255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0"/>
            <a:ext cx="4981575" cy="6858000"/>
          </a:xfrm>
          <a:custGeom>
            <a:avLst/>
            <a:gdLst/>
            <a:ahLst/>
            <a:cxnLst/>
            <a:rect l="l" t="t" r="r" b="b"/>
            <a:pathLst>
              <a:path w="4981575" h="6858000">
                <a:moveTo>
                  <a:pt x="0" y="6858000"/>
                </a:moveTo>
                <a:lnTo>
                  <a:pt x="4981448" y="6858000"/>
                </a:lnTo>
                <a:lnTo>
                  <a:pt x="4981448" y="0"/>
                </a:lnTo>
                <a:lnTo>
                  <a:pt x="0" y="0"/>
                </a:lnTo>
                <a:lnTo>
                  <a:pt x="0" y="6858000"/>
                </a:lnTo>
                <a:close/>
              </a:path>
            </a:pathLst>
          </a:custGeom>
          <a:solidFill>
            <a:srgbClr val="000000">
              <a:alpha val="79998"/>
            </a:srgbClr>
          </a:solidFill>
        </p:spPr>
        <p:txBody>
          <a:bodyPr wrap="square" lIns="0" tIns="0" rIns="0" bIns="0" rtlCol="0"/>
          <a:lstStyle/>
          <a:p>
            <a:endParaRPr/>
          </a:p>
        </p:txBody>
      </p:sp>
      <p:sp>
        <p:nvSpPr>
          <p:cNvPr id="5" name="object 5"/>
          <p:cNvSpPr txBox="1">
            <a:spLocks noGrp="1"/>
          </p:cNvSpPr>
          <p:nvPr>
            <p:ph type="title"/>
          </p:nvPr>
        </p:nvSpPr>
        <p:spPr>
          <a:xfrm>
            <a:off x="261620" y="1428750"/>
            <a:ext cx="3855085" cy="345440"/>
          </a:xfrm>
          <a:prstGeom prst="rect">
            <a:avLst/>
          </a:prstGeom>
        </p:spPr>
        <p:txBody>
          <a:bodyPr vert="horz" wrap="square" lIns="0" tIns="0" rIns="0" bIns="0" rtlCol="0">
            <a:spAutoFit/>
          </a:bodyPr>
          <a:lstStyle/>
          <a:p>
            <a:pPr marL="12700">
              <a:lnSpc>
                <a:spcPct val="100000"/>
              </a:lnSpc>
            </a:pPr>
            <a:r>
              <a:rPr sz="2200" spc="-40" dirty="0">
                <a:solidFill>
                  <a:srgbClr val="FFFF00"/>
                </a:solidFill>
              </a:rPr>
              <a:t>TABLE </a:t>
            </a:r>
            <a:r>
              <a:rPr sz="2200" spc="-5" dirty="0">
                <a:solidFill>
                  <a:srgbClr val="FFFF00"/>
                </a:solidFill>
              </a:rPr>
              <a:t>OF </a:t>
            </a:r>
            <a:r>
              <a:rPr sz="2200" spc="-5" dirty="0" smtClean="0">
                <a:solidFill>
                  <a:srgbClr val="FFFF00"/>
                </a:solidFill>
              </a:rPr>
              <a:t>CONTENT</a:t>
            </a:r>
            <a:endParaRPr sz="2200" dirty="0"/>
          </a:p>
        </p:txBody>
      </p:sp>
      <p:sp>
        <p:nvSpPr>
          <p:cNvPr id="6" name="object 6"/>
          <p:cNvSpPr txBox="1"/>
          <p:nvPr/>
        </p:nvSpPr>
        <p:spPr>
          <a:xfrm>
            <a:off x="261620" y="2226115"/>
            <a:ext cx="4157980" cy="1867178"/>
          </a:xfrm>
          <a:prstGeom prst="rect">
            <a:avLst/>
          </a:prstGeom>
        </p:spPr>
        <p:txBody>
          <a:bodyPr vert="horz" wrap="square" lIns="0" tIns="0" rIns="0" bIns="0" rtlCol="0">
            <a:spAutoFit/>
          </a:bodyPr>
          <a:lstStyle/>
          <a:p>
            <a:pPr marL="355600" indent="-342900">
              <a:lnSpc>
                <a:spcPct val="100000"/>
              </a:lnSpc>
              <a:buAutoNum type="arabicPeriod"/>
              <a:tabLst>
                <a:tab pos="354965" algn="l"/>
                <a:tab pos="355600" algn="l"/>
              </a:tabLst>
            </a:pPr>
            <a:r>
              <a:rPr lang="en-US" spc="-5" dirty="0">
                <a:solidFill>
                  <a:srgbClr val="FFFFFF"/>
                </a:solidFill>
                <a:cs typeface="Arial"/>
              </a:rPr>
              <a:t>Goal of Release and Deployment Management</a:t>
            </a:r>
          </a:p>
          <a:p>
            <a:pPr marL="355600" indent="-342900">
              <a:lnSpc>
                <a:spcPct val="100000"/>
              </a:lnSpc>
              <a:spcBef>
                <a:spcPts val="790"/>
              </a:spcBef>
              <a:buAutoNum type="arabicPeriod"/>
              <a:tabLst>
                <a:tab pos="354965" algn="l"/>
                <a:tab pos="355600" algn="l"/>
              </a:tabLst>
            </a:pPr>
            <a:r>
              <a:rPr lang="en-US" spc="-5" dirty="0">
                <a:solidFill>
                  <a:srgbClr val="FFFFFF"/>
                </a:solidFill>
                <a:cs typeface="Arial"/>
              </a:rPr>
              <a:t>Objective of Release and Deployment Management</a:t>
            </a:r>
          </a:p>
          <a:p>
            <a:pPr marL="355600" indent="-342900">
              <a:lnSpc>
                <a:spcPct val="100000"/>
              </a:lnSpc>
              <a:spcBef>
                <a:spcPts val="805"/>
              </a:spcBef>
              <a:buAutoNum type="arabicPeriod"/>
              <a:tabLst>
                <a:tab pos="354965" algn="l"/>
                <a:tab pos="355600" algn="l"/>
              </a:tabLst>
            </a:pPr>
            <a:r>
              <a:rPr lang="en-US" spc="-5" dirty="0">
                <a:solidFill>
                  <a:srgbClr val="FFFFFF"/>
                </a:solidFill>
                <a:cs typeface="Arial"/>
              </a:rPr>
              <a:t>Release and Deployment Management </a:t>
            </a:r>
            <a:r>
              <a:rPr lang="en-US" spc="-5" dirty="0" smtClean="0">
                <a:solidFill>
                  <a:srgbClr val="FFFFFF"/>
                </a:solidFill>
                <a:cs typeface="Arial"/>
              </a:rPr>
              <a:t>Process</a:t>
            </a:r>
            <a:endParaRPr lang="en-US" spc="-5" dirty="0">
              <a:solidFill>
                <a:srgbClr val="FFFFFF"/>
              </a:solidFill>
              <a:cs typeface="Arial"/>
            </a:endParaRPr>
          </a:p>
        </p:txBody>
      </p:sp>
      <p:sp>
        <p:nvSpPr>
          <p:cNvPr id="7" name="object 7"/>
          <p:cNvSpPr/>
          <p:nvPr/>
        </p:nvSpPr>
        <p:spPr>
          <a:xfrm>
            <a:off x="2" y="0"/>
            <a:ext cx="2270125" cy="8255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60510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0" y="609600"/>
            <a:ext cx="6550019" cy="480913"/>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dirty="0" smtClean="0">
                <a:solidFill>
                  <a:schemeClr val="bg1"/>
                </a:solidFill>
              </a:rPr>
              <a:t>Goal of Release and Deployment Management</a:t>
            </a:r>
            <a:endParaRPr lang="en-IN" b="1" dirty="0">
              <a:solidFill>
                <a:schemeClr val="bg1"/>
              </a:solidFill>
            </a:endParaRPr>
          </a:p>
        </p:txBody>
      </p:sp>
      <p:sp>
        <p:nvSpPr>
          <p:cNvPr id="3" name="TextBox 2"/>
          <p:cNvSpPr txBox="1"/>
          <p:nvPr/>
        </p:nvSpPr>
        <p:spPr>
          <a:xfrm>
            <a:off x="533400" y="1752600"/>
            <a:ext cx="7907216" cy="320087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IN" sz="1600" b="1" u="sng" dirty="0" smtClean="0">
              <a:latin typeface="Calibri" pitchFamily="34" charset="0"/>
            </a:endParaRPr>
          </a:p>
          <a:p>
            <a:pPr marL="285750" indent="-285750">
              <a:buFont typeface="Wingdings" pitchFamily="2" charset="2"/>
              <a:buChar char="Ø"/>
            </a:pPr>
            <a:r>
              <a:rPr lang="en-US" sz="1600" dirty="0"/>
              <a:t>The goal of release and deployment management is to deploy releases into operation and establish effective use of the service in order to deliver value to the </a:t>
            </a:r>
            <a:r>
              <a:rPr lang="en-US" sz="1600" dirty="0" smtClean="0"/>
              <a:t>customer</a:t>
            </a:r>
          </a:p>
          <a:p>
            <a:pPr marL="285750" indent="-285750">
              <a:buFont typeface="Wingdings" pitchFamily="2" charset="2"/>
              <a:buChar char="Ø"/>
            </a:pPr>
            <a:endParaRPr lang="en-US" sz="1600" dirty="0">
              <a:latin typeface="Calibri" pitchFamily="34" charset="0"/>
            </a:endParaRPr>
          </a:p>
          <a:p>
            <a:pPr marL="285750" indent="-285750">
              <a:buFont typeface="Wingdings" pitchFamily="2" charset="2"/>
              <a:buChar char="Ø"/>
            </a:pPr>
            <a:r>
              <a:rPr lang="en-US" sz="1600" dirty="0"/>
              <a:t>Release and deployment management aims to build, test and deliver services to the customers specified by service </a:t>
            </a:r>
            <a:r>
              <a:rPr lang="en-US" sz="1600" dirty="0" smtClean="0"/>
              <a:t>design</a:t>
            </a:r>
          </a:p>
          <a:p>
            <a:pPr marL="285750" indent="-285750">
              <a:buFont typeface="Wingdings" pitchFamily="2" charset="2"/>
              <a:buChar char="Ø"/>
            </a:pPr>
            <a:endParaRPr lang="en-US" sz="1600" dirty="0">
              <a:latin typeface="Calibri" pitchFamily="34" charset="0"/>
            </a:endParaRPr>
          </a:p>
          <a:p>
            <a:pPr marL="285750" indent="-285750">
              <a:buFont typeface="Wingdings" pitchFamily="2" charset="2"/>
              <a:buChar char="Ø"/>
            </a:pPr>
            <a:r>
              <a:rPr lang="en-US" sz="1600" dirty="0"/>
              <a:t>Release and deployment management also ensures handover to service operations takes place and that suitable training and documentation exists to ensure ongoing support of the new service</a:t>
            </a:r>
            <a:r>
              <a:rPr lang="en-US" sz="1600" dirty="0" smtClean="0"/>
              <a: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Release Manager is the </a:t>
            </a:r>
            <a:r>
              <a:rPr lang="en-US" sz="1600" dirty="0" smtClean="0"/>
              <a:t>owner </a:t>
            </a:r>
            <a:r>
              <a:rPr lang="en-US" sz="1600" dirty="0"/>
              <a:t>of this process.</a:t>
            </a:r>
            <a:endParaRPr lang="en-US" sz="1600" dirty="0" smtClean="0"/>
          </a:p>
        </p:txBody>
      </p:sp>
    </p:spTree>
    <p:extLst>
      <p:ext uri="{BB962C8B-B14F-4D97-AF65-F5344CB8AC3E}">
        <p14:creationId xmlns:p14="http://schemas.microsoft.com/office/powerpoint/2010/main" val="2709673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85797" y="304800"/>
            <a:ext cx="6550019" cy="480913"/>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dirty="0">
                <a:solidFill>
                  <a:schemeClr val="bg1"/>
                </a:solidFill>
              </a:rPr>
              <a:t>Objective of </a:t>
            </a:r>
            <a:r>
              <a:rPr lang="en-IN" b="1" dirty="0" smtClean="0">
                <a:solidFill>
                  <a:schemeClr val="bg1"/>
                </a:solidFill>
              </a:rPr>
              <a:t>Release </a:t>
            </a:r>
            <a:r>
              <a:rPr lang="en-IN" b="1" dirty="0">
                <a:solidFill>
                  <a:schemeClr val="bg1"/>
                </a:solidFill>
              </a:rPr>
              <a:t>and Deployment </a:t>
            </a:r>
            <a:r>
              <a:rPr lang="en-IN" b="1" dirty="0" smtClean="0">
                <a:solidFill>
                  <a:schemeClr val="bg1"/>
                </a:solidFill>
              </a:rPr>
              <a:t>Management</a:t>
            </a:r>
            <a:endParaRPr lang="en-IN" b="1" dirty="0">
              <a:solidFill>
                <a:schemeClr val="bg1"/>
              </a:solidFill>
            </a:endParaRPr>
          </a:p>
        </p:txBody>
      </p:sp>
      <p:sp>
        <p:nvSpPr>
          <p:cNvPr id="2" name="Rectangle 1"/>
          <p:cNvSpPr/>
          <p:nvPr/>
        </p:nvSpPr>
        <p:spPr>
          <a:xfrm>
            <a:off x="152400" y="920889"/>
            <a:ext cx="8763000" cy="5632311"/>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500" dirty="0"/>
              <a:t>Define and agree release and deployment plans with </a:t>
            </a:r>
            <a:r>
              <a:rPr lang="en-US" sz="1500" dirty="0" smtClean="0"/>
              <a:t>customers/stakeholders</a:t>
            </a:r>
          </a:p>
          <a:p>
            <a:pPr marL="285750" indent="-285750">
              <a:lnSpc>
                <a:spcPct val="150000"/>
              </a:lnSpc>
              <a:buFont typeface="Wingdings" panose="05000000000000000000" pitchFamily="2" charset="2"/>
              <a:buChar char="§"/>
            </a:pPr>
            <a:r>
              <a:rPr lang="en-US" sz="1500" dirty="0"/>
              <a:t>Ensure that each release package consists of a set of related assets and service components that are compatible with each </a:t>
            </a:r>
            <a:r>
              <a:rPr lang="en-US" sz="1500" dirty="0" smtClean="0"/>
              <a:t>other</a:t>
            </a:r>
          </a:p>
          <a:p>
            <a:pPr marL="285750" indent="-285750">
              <a:lnSpc>
                <a:spcPct val="150000"/>
              </a:lnSpc>
              <a:buFont typeface="Wingdings" panose="05000000000000000000" pitchFamily="2" charset="2"/>
              <a:buChar char="§"/>
            </a:pPr>
            <a:r>
              <a:rPr lang="en-US" sz="1500" dirty="0"/>
              <a:t>Ensure that integrity of a release package and its constituent components is maintained throughout the transition activities and recorded accurately in the configuration management </a:t>
            </a:r>
            <a:r>
              <a:rPr lang="en-US" sz="1500" dirty="0" smtClean="0"/>
              <a:t>system</a:t>
            </a:r>
          </a:p>
          <a:p>
            <a:pPr marL="285750" indent="-285750">
              <a:lnSpc>
                <a:spcPct val="150000"/>
              </a:lnSpc>
              <a:buFont typeface="Wingdings" panose="05000000000000000000" pitchFamily="2" charset="2"/>
              <a:buChar char="§"/>
            </a:pPr>
            <a:r>
              <a:rPr lang="en-US" sz="1500" dirty="0"/>
              <a:t>Ensure that all release and deployment packages can be tracked, installed, tested, verified, and/or uninstalled or backed out, if </a:t>
            </a:r>
            <a:r>
              <a:rPr lang="en-US" sz="1500" dirty="0" smtClean="0"/>
              <a:t>appropriate</a:t>
            </a:r>
          </a:p>
          <a:p>
            <a:pPr marL="285750" indent="-285750">
              <a:lnSpc>
                <a:spcPct val="150000"/>
              </a:lnSpc>
              <a:buFont typeface="Wingdings" panose="05000000000000000000" pitchFamily="2" charset="2"/>
              <a:buChar char="§"/>
            </a:pPr>
            <a:r>
              <a:rPr lang="en-US" sz="1500" dirty="0"/>
              <a:t>Ensure that change is managed during the release and deployment </a:t>
            </a:r>
            <a:r>
              <a:rPr lang="en-US" sz="1500" dirty="0" smtClean="0"/>
              <a:t>activities</a:t>
            </a:r>
          </a:p>
          <a:p>
            <a:pPr marL="285750" indent="-285750">
              <a:lnSpc>
                <a:spcPct val="150000"/>
              </a:lnSpc>
              <a:buFont typeface="Wingdings" panose="05000000000000000000" pitchFamily="2" charset="2"/>
              <a:buChar char="§"/>
            </a:pPr>
            <a:r>
              <a:rPr lang="en-US" sz="1500" dirty="0"/>
              <a:t>Record and manage deviations, risks, issues related to the new or changed service, and take necessary corrective </a:t>
            </a:r>
            <a:r>
              <a:rPr lang="en-US" sz="1500" dirty="0" smtClean="0"/>
              <a:t>action</a:t>
            </a:r>
          </a:p>
          <a:p>
            <a:pPr marL="285750" indent="-285750">
              <a:lnSpc>
                <a:spcPct val="150000"/>
              </a:lnSpc>
              <a:buFont typeface="Wingdings" panose="05000000000000000000" pitchFamily="2" charset="2"/>
              <a:buChar char="§"/>
            </a:pPr>
            <a:r>
              <a:rPr lang="en-US" sz="1500" dirty="0"/>
              <a:t>Ensure that there is knowledge transfer to enable the customers and users to </a:t>
            </a:r>
            <a:r>
              <a:rPr lang="en-US" sz="1500" dirty="0" smtClean="0"/>
              <a:t>optimize </a:t>
            </a:r>
            <a:r>
              <a:rPr lang="en-US" sz="1500" dirty="0"/>
              <a:t>their use of the service to support their business </a:t>
            </a:r>
            <a:r>
              <a:rPr lang="en-US" sz="1500" dirty="0" smtClean="0"/>
              <a:t>activities</a:t>
            </a:r>
          </a:p>
          <a:p>
            <a:pPr marL="285750" indent="-285750">
              <a:lnSpc>
                <a:spcPct val="150000"/>
              </a:lnSpc>
              <a:buFont typeface="Wingdings" panose="05000000000000000000" pitchFamily="2" charset="2"/>
              <a:buChar char="§"/>
            </a:pPr>
            <a:r>
              <a:rPr lang="en-US" sz="1500" dirty="0"/>
              <a:t>Ensure that skills and knowledge are transferred to operations and support staff to enable them to effectively and efficiently deliver, support and maintain the service, according to required warranties and service levels</a:t>
            </a:r>
          </a:p>
        </p:txBody>
      </p:sp>
    </p:spTree>
    <p:extLst>
      <p:ext uri="{BB962C8B-B14F-4D97-AF65-F5344CB8AC3E}">
        <p14:creationId xmlns:p14="http://schemas.microsoft.com/office/powerpoint/2010/main" val="1786583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85797" y="304800"/>
            <a:ext cx="6550019" cy="480913"/>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dirty="0" smtClean="0">
                <a:solidFill>
                  <a:schemeClr val="bg1"/>
                </a:solidFill>
              </a:rPr>
              <a:t>Release </a:t>
            </a:r>
            <a:r>
              <a:rPr lang="en-IN" b="1" dirty="0">
                <a:solidFill>
                  <a:schemeClr val="bg1"/>
                </a:solidFill>
              </a:rPr>
              <a:t>and Deployment </a:t>
            </a:r>
            <a:r>
              <a:rPr lang="en-IN" b="1" dirty="0" smtClean="0">
                <a:solidFill>
                  <a:schemeClr val="bg1"/>
                </a:solidFill>
              </a:rPr>
              <a:t>Management Process</a:t>
            </a:r>
            <a:endParaRPr lang="en-IN" b="1" dirty="0">
              <a:solidFill>
                <a:schemeClr val="bg1"/>
              </a:solidFill>
            </a:endParaRPr>
          </a:p>
        </p:txBody>
      </p:sp>
      <p:sp>
        <p:nvSpPr>
          <p:cNvPr id="6" name="Rectangle 5"/>
          <p:cNvSpPr/>
          <p:nvPr/>
        </p:nvSpPr>
        <p:spPr>
          <a:xfrm>
            <a:off x="990600" y="1219200"/>
            <a:ext cx="1828800" cy="685800"/>
          </a:xfrm>
          <a:prstGeom prst="rect">
            <a:avLst/>
          </a:prstGeom>
          <a:solidFill>
            <a:srgbClr val="66CCFF"/>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Release Management </a:t>
            </a:r>
            <a:r>
              <a:rPr lang="en-US" sz="1400" b="1" dirty="0" smtClean="0"/>
              <a:t>Support</a:t>
            </a:r>
            <a:endParaRPr lang="en-US" sz="1400" b="1" dirty="0"/>
          </a:p>
        </p:txBody>
      </p:sp>
      <p:sp>
        <p:nvSpPr>
          <p:cNvPr id="9" name="Rectangle 8"/>
          <p:cNvSpPr/>
          <p:nvPr/>
        </p:nvSpPr>
        <p:spPr>
          <a:xfrm>
            <a:off x="2171700" y="2212330"/>
            <a:ext cx="1828800" cy="685799"/>
          </a:xfrm>
          <a:prstGeom prst="rect">
            <a:avLst/>
          </a:prstGeom>
          <a:solidFill>
            <a:srgbClr val="66CCFF"/>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Release </a:t>
            </a:r>
            <a:r>
              <a:rPr lang="en-US" sz="1400" b="1" dirty="0" smtClean="0"/>
              <a:t>Planning</a:t>
            </a:r>
            <a:endParaRPr lang="en-US" sz="1400" b="1" dirty="0"/>
          </a:p>
        </p:txBody>
      </p:sp>
      <p:cxnSp>
        <p:nvCxnSpPr>
          <p:cNvPr id="11" name="Elbow Connector 10"/>
          <p:cNvCxnSpPr/>
          <p:nvPr/>
        </p:nvCxnSpPr>
        <p:spPr>
          <a:xfrm>
            <a:off x="2819400" y="1509613"/>
            <a:ext cx="533400" cy="700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65318" y="3205459"/>
            <a:ext cx="1828800" cy="685799"/>
          </a:xfrm>
          <a:prstGeom prst="rect">
            <a:avLst/>
          </a:prstGeom>
          <a:solidFill>
            <a:srgbClr val="66CCFF"/>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Release Build </a:t>
            </a:r>
          </a:p>
        </p:txBody>
      </p:sp>
      <p:sp>
        <p:nvSpPr>
          <p:cNvPr id="19" name="Rectangle 18"/>
          <p:cNvSpPr/>
          <p:nvPr/>
        </p:nvSpPr>
        <p:spPr>
          <a:xfrm>
            <a:off x="3979718" y="4191000"/>
            <a:ext cx="1828800" cy="685799"/>
          </a:xfrm>
          <a:prstGeom prst="rect">
            <a:avLst/>
          </a:prstGeom>
          <a:solidFill>
            <a:srgbClr val="66CCFF"/>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Release Deployment </a:t>
            </a:r>
          </a:p>
        </p:txBody>
      </p:sp>
      <p:sp>
        <p:nvSpPr>
          <p:cNvPr id="20" name="Rectangle 19"/>
          <p:cNvSpPr/>
          <p:nvPr/>
        </p:nvSpPr>
        <p:spPr>
          <a:xfrm>
            <a:off x="4894118" y="5181600"/>
            <a:ext cx="1828800" cy="685799"/>
          </a:xfrm>
          <a:prstGeom prst="rect">
            <a:avLst/>
          </a:prstGeom>
          <a:solidFill>
            <a:srgbClr val="66CCFF"/>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Early Life Support </a:t>
            </a:r>
          </a:p>
        </p:txBody>
      </p:sp>
      <p:sp>
        <p:nvSpPr>
          <p:cNvPr id="21" name="Rectangle 20"/>
          <p:cNvSpPr/>
          <p:nvPr/>
        </p:nvSpPr>
        <p:spPr>
          <a:xfrm>
            <a:off x="6116782" y="6096001"/>
            <a:ext cx="1828800" cy="685799"/>
          </a:xfrm>
          <a:prstGeom prst="rect">
            <a:avLst/>
          </a:prstGeom>
          <a:solidFill>
            <a:srgbClr val="66CCFF"/>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t>Release </a:t>
            </a:r>
            <a:r>
              <a:rPr lang="en-US" sz="1400" b="1" dirty="0" smtClean="0"/>
              <a:t>Closure</a:t>
            </a:r>
            <a:endParaRPr lang="en-US" sz="1400" b="1" dirty="0"/>
          </a:p>
        </p:txBody>
      </p:sp>
      <p:cxnSp>
        <p:nvCxnSpPr>
          <p:cNvPr id="22" name="Elbow Connector 21"/>
          <p:cNvCxnSpPr/>
          <p:nvPr/>
        </p:nvCxnSpPr>
        <p:spPr>
          <a:xfrm>
            <a:off x="4000500" y="2523589"/>
            <a:ext cx="533400" cy="700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894118" y="3490813"/>
            <a:ext cx="533400" cy="700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5808518" y="4481413"/>
            <a:ext cx="533400" cy="700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6764482" y="5410200"/>
            <a:ext cx="533400" cy="700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624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828800" y="381000"/>
            <a:ext cx="6550019" cy="480913"/>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dirty="0">
                <a:solidFill>
                  <a:schemeClr val="bg1"/>
                </a:solidFill>
              </a:rPr>
              <a:t>Release and Deployment Management Process</a:t>
            </a:r>
          </a:p>
        </p:txBody>
      </p:sp>
      <p:sp>
        <p:nvSpPr>
          <p:cNvPr id="2" name="Rectangle 1"/>
          <p:cNvSpPr/>
          <p:nvPr/>
        </p:nvSpPr>
        <p:spPr>
          <a:xfrm>
            <a:off x="152400" y="1295400"/>
            <a:ext cx="8763000" cy="4616648"/>
          </a:xfrm>
          <a:prstGeom prst="rect">
            <a:avLst/>
          </a:prstGeom>
        </p:spPr>
        <p:txBody>
          <a:bodyPr wrap="square">
            <a:spAutoFit/>
          </a:bodyPr>
          <a:lstStyle/>
          <a:p>
            <a:pPr>
              <a:lnSpc>
                <a:spcPct val="150000"/>
              </a:lnSpc>
            </a:pPr>
            <a:r>
              <a:rPr lang="en-US" sz="1400" b="1" dirty="0"/>
              <a:t>Release Management </a:t>
            </a:r>
            <a:r>
              <a:rPr lang="en-US" sz="1400" b="1" dirty="0" smtClean="0"/>
              <a:t>Support:</a:t>
            </a:r>
          </a:p>
          <a:p>
            <a:pPr>
              <a:lnSpc>
                <a:spcPct val="150000"/>
              </a:lnSpc>
            </a:pPr>
            <a:r>
              <a:rPr lang="en-US" sz="1400" dirty="0" smtClean="0"/>
              <a:t>It </a:t>
            </a:r>
            <a:r>
              <a:rPr lang="en-US" sz="1400" dirty="0"/>
              <a:t>provides guidelines and support for the deployment of releases</a:t>
            </a:r>
            <a:r>
              <a:rPr lang="en-US" sz="1400" dirty="0" smtClean="0"/>
              <a:t>.</a:t>
            </a:r>
          </a:p>
          <a:p>
            <a:pPr>
              <a:lnSpc>
                <a:spcPct val="150000"/>
              </a:lnSpc>
            </a:pPr>
            <a:r>
              <a:rPr lang="en-US" sz="1400" b="1" dirty="0"/>
              <a:t>Release Planning</a:t>
            </a:r>
            <a:r>
              <a:rPr lang="en-US" sz="1400" dirty="0"/>
              <a:t> </a:t>
            </a:r>
            <a:endParaRPr lang="en-US" sz="1400" dirty="0" smtClean="0"/>
          </a:p>
          <a:p>
            <a:pPr>
              <a:lnSpc>
                <a:spcPct val="150000"/>
              </a:lnSpc>
            </a:pPr>
            <a:r>
              <a:rPr lang="en-US" sz="1400" dirty="0" smtClean="0"/>
              <a:t>The </a:t>
            </a:r>
            <a:r>
              <a:rPr lang="en-US" sz="1400" dirty="0"/>
              <a:t>objective of this process is to assign authorized changes to release packages. It also defines the scope of releases.  </a:t>
            </a:r>
            <a:endParaRPr lang="en-US" sz="1400" dirty="0" smtClean="0"/>
          </a:p>
          <a:p>
            <a:pPr>
              <a:lnSpc>
                <a:spcPct val="150000"/>
              </a:lnSpc>
            </a:pPr>
            <a:r>
              <a:rPr lang="en-US" sz="1400" b="1" dirty="0"/>
              <a:t>Release Build</a:t>
            </a:r>
            <a:r>
              <a:rPr lang="en-US" sz="1400" dirty="0"/>
              <a:t> </a:t>
            </a:r>
            <a:endParaRPr lang="en-US" sz="1400" dirty="0" smtClean="0"/>
          </a:p>
          <a:p>
            <a:pPr>
              <a:lnSpc>
                <a:spcPct val="150000"/>
              </a:lnSpc>
            </a:pPr>
            <a:r>
              <a:rPr lang="en-US" sz="1400" dirty="0" smtClean="0"/>
              <a:t>This </a:t>
            </a:r>
            <a:r>
              <a:rPr lang="en-US" sz="1400" dirty="0"/>
              <a:t>process deals with building releases and ensures all components are ready to enter the testing phase. </a:t>
            </a:r>
            <a:endParaRPr lang="en-US" sz="1400" dirty="0" smtClean="0"/>
          </a:p>
          <a:p>
            <a:pPr>
              <a:lnSpc>
                <a:spcPct val="150000"/>
              </a:lnSpc>
            </a:pPr>
            <a:r>
              <a:rPr lang="en-US" sz="1400" b="1" dirty="0"/>
              <a:t>Release Deployment</a:t>
            </a:r>
            <a:r>
              <a:rPr lang="en-US" sz="1400" dirty="0"/>
              <a:t> </a:t>
            </a:r>
            <a:endParaRPr lang="en-US" sz="1400" dirty="0" smtClean="0"/>
          </a:p>
          <a:p>
            <a:pPr>
              <a:lnSpc>
                <a:spcPct val="150000"/>
              </a:lnSpc>
            </a:pPr>
            <a:r>
              <a:rPr lang="en-US" sz="1400" dirty="0" smtClean="0"/>
              <a:t>The </a:t>
            </a:r>
            <a:r>
              <a:rPr lang="en-US" sz="1400" dirty="0"/>
              <a:t>objective of this process is to deploy new release in the live environment and also arrange training for end users and operating staff</a:t>
            </a:r>
            <a:r>
              <a:rPr lang="en-US" sz="1400" dirty="0" smtClean="0"/>
              <a:t>.</a:t>
            </a:r>
          </a:p>
          <a:p>
            <a:pPr>
              <a:lnSpc>
                <a:spcPct val="150000"/>
              </a:lnSpc>
            </a:pPr>
            <a:r>
              <a:rPr lang="en-US" sz="1400" b="1" dirty="0"/>
              <a:t>Early Life Support</a:t>
            </a:r>
            <a:r>
              <a:rPr lang="en-US" sz="1400" dirty="0"/>
              <a:t> </a:t>
            </a:r>
            <a:endParaRPr lang="en-US" sz="1400" dirty="0" smtClean="0"/>
          </a:p>
          <a:p>
            <a:pPr>
              <a:lnSpc>
                <a:spcPct val="150000"/>
              </a:lnSpc>
            </a:pPr>
            <a:r>
              <a:rPr lang="en-US" sz="1400" dirty="0" smtClean="0"/>
              <a:t>The </a:t>
            </a:r>
            <a:r>
              <a:rPr lang="en-US" sz="1400" dirty="0"/>
              <a:t>purpose of this process is to resolve operational issues during initial period after release deployment.  </a:t>
            </a:r>
            <a:endParaRPr lang="en-US" sz="1400" dirty="0" smtClean="0"/>
          </a:p>
          <a:p>
            <a:pPr>
              <a:lnSpc>
                <a:spcPct val="150000"/>
              </a:lnSpc>
            </a:pPr>
            <a:r>
              <a:rPr lang="en-US" sz="1400" b="1" dirty="0"/>
              <a:t>Release Closure</a:t>
            </a:r>
            <a:r>
              <a:rPr lang="en-US" sz="1400" dirty="0"/>
              <a:t> </a:t>
            </a:r>
            <a:endParaRPr lang="en-US" sz="1400" dirty="0" smtClean="0"/>
          </a:p>
          <a:p>
            <a:pPr>
              <a:lnSpc>
                <a:spcPct val="150000"/>
              </a:lnSpc>
            </a:pPr>
            <a:r>
              <a:rPr lang="en-US" sz="1400" dirty="0" smtClean="0"/>
              <a:t>This </a:t>
            </a:r>
            <a:r>
              <a:rPr lang="en-US" sz="1400" dirty="0"/>
              <a:t>process deals with closing a release after verifying if activity logs and CMS contents are up to date.</a:t>
            </a:r>
          </a:p>
        </p:txBody>
      </p:sp>
    </p:spTree>
    <p:extLst>
      <p:ext uri="{BB962C8B-B14F-4D97-AF65-F5344CB8AC3E}">
        <p14:creationId xmlns:p14="http://schemas.microsoft.com/office/powerpoint/2010/main" val="57327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dirty="0" smtClean="0">
                <a:solidFill>
                  <a:schemeClr val="accent6">
                    <a:lumMod val="50000"/>
                  </a:schemeClr>
                </a:solidFill>
                <a:latin typeface="+mn-lt"/>
                <a:cs typeface="Arial" charset="0"/>
              </a:rPr>
              <a:t>Thank you</a:t>
            </a:r>
          </a:p>
        </p:txBody>
      </p:sp>
      <p:sp>
        <p:nvSpPr>
          <p:cNvPr id="3" name="Text Placeholder 2"/>
          <p:cNvSpPr>
            <a:spLocks noGrp="1"/>
          </p:cNvSpPr>
          <p:nvPr>
            <p:ph type="body" sz="quarter" idx="14"/>
          </p:nvPr>
        </p:nvSpPr>
        <p:spPr>
          <a:xfrm>
            <a:off x="1366839" y="2140171"/>
            <a:ext cx="6734627" cy="276999"/>
          </a:xfrm>
        </p:spPr>
        <p:txBody>
          <a:bodyPr/>
          <a:lstStyle/>
          <a:p>
            <a:r>
              <a:rPr lang="en-US" dirty="0">
                <a:solidFill>
                  <a:srgbClr val="C00000"/>
                </a:solidFill>
                <a:latin typeface="+mn-lt"/>
              </a:rPr>
              <a:t>Visit us at </a:t>
            </a:r>
            <a:r>
              <a:rPr lang="en-US" dirty="0" smtClean="0">
                <a:solidFill>
                  <a:srgbClr val="C00000"/>
                </a:solidFill>
                <a:latin typeface="+mn-lt"/>
              </a:rPr>
              <a:t>www.techmahindra.com</a:t>
            </a:r>
            <a:endParaRPr lang="en-US" dirty="0">
              <a:solidFill>
                <a:srgbClr val="C00000"/>
              </a:solidFill>
              <a:latin typeface="+mn-lt"/>
            </a:endParaRPr>
          </a:p>
        </p:txBody>
      </p:sp>
    </p:spTree>
    <p:extLst>
      <p:ext uri="{BB962C8B-B14F-4D97-AF65-F5344CB8AC3E}">
        <p14:creationId xmlns:p14="http://schemas.microsoft.com/office/powerpoint/2010/main" val="376192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2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Theme1">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1_Theme1">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2_Theme1">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10314</TotalTime>
  <Words>461</Words>
  <Application>Microsoft Office PowerPoint</Application>
  <PresentationFormat>On-screen Show (4:3)</PresentationFormat>
  <Paragraphs>48</Paragraphs>
  <Slides>7</Slides>
  <Notes>1</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7</vt:i4>
      </vt:variant>
    </vt:vector>
  </HeadingPairs>
  <TitlesOfParts>
    <vt:vector size="15" baseType="lpstr">
      <vt:lpstr>Arial</vt:lpstr>
      <vt:lpstr>Calibri</vt:lpstr>
      <vt:lpstr>Wingdings</vt:lpstr>
      <vt:lpstr>1_Tech Mahindra Powerpoint Template</vt:lpstr>
      <vt:lpstr>2_Tech Mahindra Powerpoint Template</vt:lpstr>
      <vt:lpstr>Theme1</vt:lpstr>
      <vt:lpstr>1_Theme1</vt:lpstr>
      <vt:lpstr>2_Theme1</vt:lpstr>
      <vt:lpstr>Release and Deployment Management </vt:lpstr>
      <vt:lpstr>TABLE OF CONTENT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Swarnalatha Marjee</dc:creator>
  <cp:lastModifiedBy>Rajan Kumar1</cp:lastModifiedBy>
  <cp:revision>394</cp:revision>
  <dcterms:created xsi:type="dcterms:W3CDTF">2014-03-31T07:19:33Z</dcterms:created>
  <dcterms:modified xsi:type="dcterms:W3CDTF">2017-03-02T08:23:34Z</dcterms:modified>
</cp:coreProperties>
</file>