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62" r:id="rId4"/>
    <p:sldMasterId id="2147484451" r:id="rId5"/>
  </p:sldMasterIdLst>
  <p:notesMasterIdLst>
    <p:notesMasterId r:id="rId27"/>
  </p:notesMasterIdLst>
  <p:sldIdLst>
    <p:sldId id="501" r:id="rId6"/>
    <p:sldId id="741" r:id="rId7"/>
    <p:sldId id="718" r:id="rId8"/>
    <p:sldId id="724" r:id="rId9"/>
    <p:sldId id="725" r:id="rId10"/>
    <p:sldId id="758" r:id="rId11"/>
    <p:sldId id="728" r:id="rId12"/>
    <p:sldId id="729" r:id="rId13"/>
    <p:sldId id="750" r:id="rId14"/>
    <p:sldId id="748" r:id="rId15"/>
    <p:sldId id="751" r:id="rId16"/>
    <p:sldId id="752" r:id="rId17"/>
    <p:sldId id="753" r:id="rId18"/>
    <p:sldId id="754" r:id="rId19"/>
    <p:sldId id="755" r:id="rId20"/>
    <p:sldId id="756" r:id="rId21"/>
    <p:sldId id="749" r:id="rId22"/>
    <p:sldId id="730" r:id="rId23"/>
    <p:sldId id="731" r:id="rId24"/>
    <p:sldId id="732" r:id="rId25"/>
    <p:sldId id="492" r:id="rId2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937"/>
    <a:srgbClr val="000000"/>
    <a:srgbClr val="E1DDDC"/>
    <a:srgbClr val="F8F8F8"/>
    <a:srgbClr val="009999"/>
    <a:srgbClr val="CCCCFF"/>
    <a:srgbClr val="AAC5CE"/>
    <a:srgbClr val="00FFFF"/>
    <a:srgbClr val="DE0000"/>
    <a:srgbClr val="FF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8" autoAdjust="0"/>
    <p:restoredTop sz="93324" autoAdjust="0"/>
  </p:normalViewPr>
  <p:slideViewPr>
    <p:cSldViewPr snapToGrid="0" showGuides="1">
      <p:cViewPr varScale="1">
        <p:scale>
          <a:sx n="104" d="100"/>
          <a:sy n="104" d="100"/>
        </p:scale>
        <p:origin x="678" y="90"/>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6"/>
    </p:cViewPr>
  </p:sorterViewPr>
  <p:notesViewPr>
    <p:cSldViewPr snapToGrid="0" showGuide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3/28/2017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176674187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685800" lvl="1" indent="-228600">
              <a:buNone/>
            </a:pPr>
            <a:endParaRPr lang="en-US" dirty="0"/>
          </a:p>
        </p:txBody>
      </p:sp>
      <p:sp>
        <p:nvSpPr>
          <p:cNvPr id="4" name="Slide Number Placeholder 3"/>
          <p:cNvSpPr>
            <a:spLocks noGrp="1"/>
          </p:cNvSpPr>
          <p:nvPr>
            <p:ph type="sldNum" sz="quarter" idx="10"/>
          </p:nvPr>
        </p:nvSpPr>
        <p:spPr/>
        <p:txBody>
          <a:bodyPr/>
          <a:lstStyle/>
          <a:p>
            <a:pPr>
              <a:defRPr/>
            </a:pPr>
            <a:fld id="{D6349EBD-66ED-4364-80C8-5867B95BE801}"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002607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3085749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955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83447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734917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203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244153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3064779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8653712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299534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5387637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sp>
        <p:nvSpPr>
          <p:cNvPr id="3" name="Slide Number Placeholder 5"/>
          <p:cNvSpPr txBox="1">
            <a:spLocks/>
          </p:cNvSpPr>
          <p:nvPr/>
        </p:nvSpPr>
        <p:spPr bwMode="auto">
          <a:xfrm>
            <a:off x="8861881" y="4960182"/>
            <a:ext cx="117020" cy="115416"/>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750">
                <a:solidFill>
                  <a:srgbClr val="6D6E71"/>
                </a:solidFill>
                <a:cs typeface="Arial" pitchFamily="34" charset="0"/>
              </a:rPr>
              <a:pPr algn="r">
                <a:defRPr/>
              </a:pPr>
              <a:t>‹#›</a:t>
            </a:fld>
            <a:endParaRPr lang="en-US" sz="750" dirty="0">
              <a:solidFill>
                <a:srgbClr val="6D6E71"/>
              </a:solidFil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Tree>
    <p:extLst>
      <p:ext uri="{BB962C8B-B14F-4D97-AF65-F5344CB8AC3E}">
        <p14:creationId xmlns:p14="http://schemas.microsoft.com/office/powerpoint/2010/main" val="277659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Tree>
    <p:extLst>
      <p:ext uri="{BB962C8B-B14F-4D97-AF65-F5344CB8AC3E}">
        <p14:creationId xmlns:p14="http://schemas.microsoft.com/office/powerpoint/2010/main" val="30103339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27214" y="3040276"/>
            <a:ext cx="5511800" cy="207750"/>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1638300"/>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33834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056524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66050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478758"/>
            <a:ext cx="8224838" cy="1384994"/>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479655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6" y="1478756"/>
            <a:ext cx="4078287"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1" y="1478758"/>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4140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39913" y="3050384"/>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165020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457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3221834"/>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478758"/>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9841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198944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6" y="1291146"/>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Tree>
    <p:extLst>
      <p:ext uri="{BB962C8B-B14F-4D97-AF65-F5344CB8AC3E}">
        <p14:creationId xmlns:p14="http://schemas.microsoft.com/office/powerpoint/2010/main" val="24759547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481016" y="3190480"/>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2937677"/>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483288" y="1523717"/>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9335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4997274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2"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6"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0"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2438402"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6"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6669090"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4"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95712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513564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995706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2527698"/>
            <a:ext cx="6754812" cy="1426031"/>
          </a:xfrm>
          <a:prstGeom prst="rect">
            <a:avLst/>
          </a:prstGeom>
          <a:noFill/>
          <a:ln w="9525">
            <a:noFill/>
            <a:miter lim="800000"/>
            <a:headEnd/>
            <a:tailEnd/>
          </a:ln>
        </p:spPr>
        <p:txBody>
          <a:bodyPr lIns="0" tIns="0" rIns="0" bIns="0">
            <a:spAutoFit/>
          </a:bodyPr>
          <a:lstStyle/>
          <a:p>
            <a:pPr algn="just">
              <a:spcBef>
                <a:spcPts val="450"/>
              </a:spcBef>
              <a:defRPr/>
            </a:pPr>
            <a:r>
              <a:rPr lang="en-US" sz="750" b="1" dirty="0">
                <a:solidFill>
                  <a:srgbClr val="6D6E71"/>
                </a:solidFill>
                <a:cs typeface="Arial" pitchFamily="34" charset="0"/>
              </a:rPr>
              <a:t>Disclaimer </a:t>
            </a:r>
          </a:p>
          <a:p>
            <a:pPr algn="just">
              <a:spcBef>
                <a:spcPts val="450"/>
              </a:spcBef>
              <a:defRPr/>
            </a:pPr>
            <a:r>
              <a:rPr lang="en-US" sz="675"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145473"/>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1" y="1605128"/>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190440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gray">
          <a:xfrm>
            <a:off x="1966916" y="2038352"/>
            <a:ext cx="5399087" cy="1117997"/>
          </a:xfrm>
          <a:prstGeom prst="rect">
            <a:avLst/>
          </a:prstGeom>
          <a:noFill/>
          <a:ln w="9525">
            <a:noFill/>
            <a:miter lim="800000"/>
            <a:headEnd/>
            <a:tailEnd/>
          </a:ln>
        </p:spPr>
      </p:pic>
    </p:spTree>
    <p:extLst>
      <p:ext uri="{BB962C8B-B14F-4D97-AF65-F5344CB8AC3E}">
        <p14:creationId xmlns:p14="http://schemas.microsoft.com/office/powerpoint/2010/main" val="3742612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47"/>
            <a:ext cx="8229600" cy="738664"/>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309091598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73866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459615" y="4443528"/>
            <a:ext cx="8224770" cy="207749"/>
          </a:xfrm>
        </p:spPr>
        <p:txBody>
          <a:bodyPr tIns="45720" bIns="45720"/>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smtClean="0"/>
              <a:t>Click to add a Source or Note</a:t>
            </a:r>
          </a:p>
        </p:txBody>
      </p:sp>
    </p:spTree>
    <p:extLst>
      <p:ext uri="{BB962C8B-B14F-4D97-AF65-F5344CB8AC3E}">
        <p14:creationId xmlns:p14="http://schemas.microsoft.com/office/powerpoint/2010/main" val="190747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457200" y="685800"/>
            <a:ext cx="8229600" cy="1038746"/>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457245" y="-1"/>
            <a:ext cx="8685168" cy="571502"/>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863065948"/>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7135949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57026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735289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98482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98299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9686838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98430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2" y="1"/>
            <a:ext cx="2361398" cy="644018"/>
          </a:xfrm>
          <a:prstGeom prst="rect">
            <a:avLst/>
          </a:prstGeom>
        </p:spPr>
      </p:pic>
      <p:pic>
        <p:nvPicPr>
          <p:cNvPr id="12" name="Picture 11"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7239001" y="48789"/>
            <a:ext cx="1907763" cy="380744"/>
          </a:xfrm>
          <a:prstGeom prst="rect">
            <a:avLst/>
          </a:prstGeom>
        </p:spPr>
      </p:pic>
    </p:spTree>
    <p:extLst>
      <p:ext uri="{BB962C8B-B14F-4D97-AF65-F5344CB8AC3E}">
        <p14:creationId xmlns:p14="http://schemas.microsoft.com/office/powerpoint/2010/main" val="785277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9214381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957177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247311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809401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5458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097329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483382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8708393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2769242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127603696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8014574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176170144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36933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1"/>
            <a:ext cx="6400800" cy="207749"/>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r>
              <a:rPr lang="en-US" dirty="0" smtClean="0">
                <a:solidFill>
                  <a:prstClr val="black"/>
                </a:solidFill>
              </a:rPr>
              <a:t>aaaaaaaaaaaaaaaaa</a:t>
            </a:r>
            <a:endParaRPr lang="en-US" dirty="0">
              <a:solidFill>
                <a:prstClr val="black"/>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5278112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
            <a:ext cx="7620000" cy="36933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857251"/>
            <a:ext cx="8686800" cy="1038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24029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itle 1"/>
          <p:cNvSpPr>
            <a:spLocks noGrp="1"/>
          </p:cNvSpPr>
          <p:nvPr>
            <p:ph type="title"/>
          </p:nvPr>
        </p:nvSpPr>
        <p:spPr bwMode="gray">
          <a:xfrm>
            <a:off x="1828801" y="137161"/>
            <a:ext cx="6858000" cy="323165"/>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sz="2100" dirty="0">
                <a:latin typeface="+mj-lt"/>
              </a:defRPr>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457201" y="548641"/>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pic>
        <p:nvPicPr>
          <p:cNvPr id="5" name="Picture 10" descr="Mahindra Logo.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gray">
          <a:xfrm>
            <a:off x="457200" y="4823432"/>
            <a:ext cx="1193800" cy="247447"/>
          </a:xfrm>
          <a:prstGeom prst="rect">
            <a:avLst/>
          </a:prstGeom>
          <a:noFill/>
          <a:ln w="9525">
            <a:noFill/>
            <a:miter lim="800000"/>
            <a:headEnd/>
            <a:tailEnd/>
          </a:ln>
        </p:spPr>
      </p:pic>
    </p:spTree>
    <p:extLst>
      <p:ext uri="{BB962C8B-B14F-4D97-AF65-F5344CB8AC3E}">
        <p14:creationId xmlns:p14="http://schemas.microsoft.com/office/powerpoint/2010/main" val="142251799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73866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459615" y="4443528"/>
            <a:ext cx="8224770" cy="207749"/>
          </a:xfrm>
        </p:spPr>
        <p:txBody>
          <a:bodyPr tIns="45720" bIns="45720"/>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smtClean="0"/>
              <a:t>Click to add a Source or Note</a:t>
            </a:r>
          </a:p>
        </p:txBody>
      </p:sp>
    </p:spTree>
    <p:extLst>
      <p:ext uri="{BB962C8B-B14F-4D97-AF65-F5344CB8AC3E}">
        <p14:creationId xmlns:p14="http://schemas.microsoft.com/office/powerpoint/2010/main" val="147822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411764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1"/>
            <a:ext cx="9144000" cy="514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8849057" y="4954412"/>
            <a:ext cx="129844" cy="126958"/>
          </a:xfrm>
          <a:prstGeom prst="rect">
            <a:avLst/>
          </a:prstGeom>
          <a:noFill/>
          <a:ln w="9525">
            <a:noFill/>
            <a:miter lim="800000"/>
            <a:headEnd/>
            <a:tailEnd/>
          </a:ln>
        </p:spPr>
        <p:txBody>
          <a:bodyPr wrap="none" lIns="0" tIns="0" rIns="0" bIns="0" anchor="ctr">
            <a:spAutoFit/>
          </a:bodyPr>
          <a:lstStyle/>
          <a:p>
            <a:pPr algn="r">
              <a:defRPr/>
            </a:pPr>
            <a:fld id="{ADEBA5B5-5421-44EC-9F43-48CFF0A152A9}" type="slidenum">
              <a:rPr lang="en-US" sz="825">
                <a:solidFill>
                  <a:srgbClr val="6D6E71"/>
                </a:solidFill>
                <a:cs typeface="Arial" pitchFamily="34" charset="0"/>
              </a:rPr>
              <a:pPr algn="r">
                <a:defRPr/>
              </a:pPr>
              <a:t>‹#›</a:t>
            </a:fld>
            <a:endParaRPr lang="en-US" sz="825" dirty="0">
              <a:solidFill>
                <a:srgbClr val="6D6E71"/>
              </a:solidFil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229360" y="-105965"/>
            <a:ext cx="3109913" cy="83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481014" y="4972073"/>
            <a:ext cx="1821011" cy="92333"/>
          </a:xfrm>
          <a:prstGeom prst="rect">
            <a:avLst/>
          </a:prstGeom>
          <a:noFill/>
          <a:ln w="9525">
            <a:noFill/>
            <a:miter lim="800000"/>
            <a:headEnd/>
            <a:tailEnd/>
          </a:ln>
        </p:spPr>
        <p:txBody>
          <a:bodyPr wrap="none" lIns="0" tIns="0" rIns="0" bIns="0">
            <a:spAutoFit/>
          </a:bodyPr>
          <a:lstStyle/>
          <a:p>
            <a:pPr>
              <a:defRPr/>
            </a:pPr>
            <a:r>
              <a:rPr lang="en-US" sz="600" dirty="0">
                <a:solidFill>
                  <a:srgbClr val="6D6E71"/>
                </a:solidFil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371630" y="4812424"/>
            <a:ext cx="1778766" cy="33466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8718227" y="4871547"/>
            <a:ext cx="425787" cy="251981"/>
          </a:xfrm>
          <a:prstGeom prst="rect">
            <a:avLst/>
          </a:prstGeom>
        </p:spPr>
        <p:txBody>
          <a:bodyPr vert="horz" lIns="91440" tIns="45720" rIns="91440" bIns="45720" rtlCol="0" anchor="ctr"/>
          <a:lstStyle>
            <a:lvl1pPr algn="r">
              <a:defRPr sz="825">
                <a:solidFill>
                  <a:schemeClr val="tx1">
                    <a:tint val="75000"/>
                  </a:schemeClr>
                </a:solidFill>
              </a:defRPr>
            </a:lvl1pPr>
          </a:lstStyle>
          <a:p>
            <a:pPr fontAlgn="base">
              <a:spcBef>
                <a:spcPct val="0"/>
              </a:spcBef>
              <a:spcAft>
                <a:spcPct val="0"/>
              </a:spcAft>
            </a:pPr>
            <a:fld id="{75C80DB6-ACCE-4503-B0CB-D7DE10332559}" type="slidenum">
              <a:rPr lang="en-US" smtClean="0">
                <a:solidFill>
                  <a:prstClr val="black">
                    <a:tint val="75000"/>
                  </a:prstClr>
                </a:solidFill>
                <a:cs typeface="Arial" charset="0"/>
              </a:rPr>
              <a:pPr fontAlgn="base">
                <a:spcBef>
                  <a:spcPct val="0"/>
                </a:spcBef>
                <a:spcAft>
                  <a:spcPct val="0"/>
                </a:spcAft>
              </a:pPr>
              <a:t>‹#›</a:t>
            </a:fld>
            <a:endParaRPr lang="en-US" dirty="0">
              <a:solidFill>
                <a:prstClr val="black">
                  <a:tint val="75000"/>
                </a:prstClr>
              </a:solidFill>
              <a:cs typeface="Arial" charset="0"/>
            </a:endParaRPr>
          </a:p>
        </p:txBody>
      </p:sp>
    </p:spTree>
    <p:extLst>
      <p:ext uri="{BB962C8B-B14F-4D97-AF65-F5344CB8AC3E}">
        <p14:creationId xmlns:p14="http://schemas.microsoft.com/office/powerpoint/2010/main" val="3287600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2" y="1"/>
            <a:ext cx="2361398" cy="644018"/>
          </a:xfrm>
          <a:prstGeom prst="rect">
            <a:avLst/>
          </a:prstGeom>
        </p:spPr>
      </p:pic>
    </p:spTree>
    <p:extLst>
      <p:ext uri="{BB962C8B-B14F-4D97-AF65-F5344CB8AC3E}">
        <p14:creationId xmlns:p14="http://schemas.microsoft.com/office/powerpoint/2010/main" val="260797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162734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26779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image" Target="../media/image1.png"/><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theme" Target="../theme/theme2.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39" cstate="email">
            <a:extLst>
              <a:ext uri="{28A0092B-C50C-407E-A947-70E740481C1C}">
                <a14:useLocalDpi xmlns:a14="http://schemas.microsoft.com/office/drawing/2010/main" val="0"/>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0" cstate="email">
            <a:extLst>
              <a:ext uri="{28A0092B-C50C-407E-A947-70E740481C1C}">
                <a14:useLocalDpi xmlns:a14="http://schemas.microsoft.com/office/drawing/2010/main" val="0"/>
              </a:ext>
            </a:extLst>
          </a:blip>
          <a:srcRect/>
          <a:stretch>
            <a:fillRect/>
          </a:stretch>
        </p:blipFill>
        <p:spPr bwMode="gray">
          <a:xfrm>
            <a:off x="8213416" y="4867444"/>
            <a:ext cx="888026" cy="230983"/>
          </a:xfrm>
          <a:prstGeom prst="rect">
            <a:avLst/>
          </a:prstGeom>
          <a:noFill/>
          <a:ln w="9525">
            <a:noFill/>
            <a:miter lim="800000"/>
            <a:headEnd/>
            <a:tailEnd/>
          </a:ln>
        </p:spPr>
      </p:pic>
    </p:spTree>
    <p:extLst>
      <p:ext uri="{BB962C8B-B14F-4D97-AF65-F5344CB8AC3E}">
        <p14:creationId xmlns:p14="http://schemas.microsoft.com/office/powerpoint/2010/main" val="1087270611"/>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7" r:id="rId15"/>
    <p:sldLayoutId id="2147484378" r:id="rId16"/>
    <p:sldLayoutId id="2147484379" r:id="rId17"/>
    <p:sldLayoutId id="2147484381" r:id="rId18"/>
    <p:sldLayoutId id="2147484293" r:id="rId19"/>
    <p:sldLayoutId id="2147484294" r:id="rId20"/>
    <p:sldLayoutId id="2147484295" r:id="rId21"/>
    <p:sldLayoutId id="2147484296" r:id="rId22"/>
    <p:sldLayoutId id="2147484297" r:id="rId23"/>
    <p:sldLayoutId id="2147484298" r:id="rId24"/>
    <p:sldLayoutId id="2147484299" r:id="rId25"/>
    <p:sldLayoutId id="2147484300" r:id="rId26"/>
    <p:sldLayoutId id="2147484301" r:id="rId27"/>
    <p:sldLayoutId id="2147484302" r:id="rId28"/>
    <p:sldLayoutId id="2147484303" r:id="rId29"/>
    <p:sldLayoutId id="2147484304" r:id="rId30"/>
    <p:sldLayoutId id="2147484305" r:id="rId31"/>
    <p:sldLayoutId id="2147484306" r:id="rId32"/>
    <p:sldLayoutId id="2147484307" r:id="rId33"/>
    <p:sldLayoutId id="2147484308" r:id="rId34"/>
    <p:sldLayoutId id="2147484477" r:id="rId35"/>
    <p:sldLayoutId id="2147484484" r:id="rId36"/>
    <p:sldLayoutId id="2147484495" r:id="rId37"/>
  </p:sldLayoutIdLst>
  <p:timing>
    <p:tnLst>
      <p:par>
        <p:cTn id="1" dur="indefinite" restart="never" nodeType="tmRoot"/>
      </p:par>
    </p:tnLst>
  </p:timing>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1757737022"/>
      </p:ext>
    </p:extLst>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 id="2147484466" r:id="rId15"/>
    <p:sldLayoutId id="2147484467" r:id="rId16"/>
    <p:sldLayoutId id="2147484468" r:id="rId17"/>
    <p:sldLayoutId id="2147484470" r:id="rId18"/>
    <p:sldLayoutId id="2147484471" r:id="rId19"/>
    <p:sldLayoutId id="2147484472" r:id="rId20"/>
    <p:sldLayoutId id="2147484473" r:id="rId21"/>
    <p:sldLayoutId id="2147484475" r:id="rId22"/>
    <p:sldLayoutId id="2147484476" r:id="rId23"/>
  </p:sldLayoutIdLst>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24497" y="2220626"/>
            <a:ext cx="9168497" cy="1284628"/>
            <a:chOff x="100749" y="2546773"/>
            <a:chExt cx="4752860" cy="379266"/>
          </a:xfrm>
        </p:grpSpPr>
        <p:sp>
          <p:nvSpPr>
            <p:cNvPr id="10" name="Rectangle 9"/>
            <p:cNvSpPr/>
            <p:nvPr/>
          </p:nvSpPr>
          <p:spPr>
            <a:xfrm>
              <a:off x="108479" y="2546773"/>
              <a:ext cx="4745130" cy="26996"/>
            </a:xfrm>
            <a:prstGeom prst="rect">
              <a:avLst/>
            </a:prstGeom>
            <a:solidFill>
              <a:srgbClr val="EDEDEE">
                <a:alpha val="32157"/>
              </a:srgbClr>
            </a:solidFill>
            <a:ln w="38100" cap="flat" cmpd="sng" algn="ctr">
              <a:noFill/>
              <a:prstDash val="solid"/>
            </a:ln>
            <a:effectLst/>
          </p:spPr>
          <p:txBody>
            <a:bodyPr vert="horz" lIns="91355" tIns="91355" rIns="91355" bIns="91355" rtlCol="0" anchor="ctr"/>
            <a:lstStyle/>
            <a:p>
              <a:pPr algn="ctr" defTabSz="913554">
                <a:lnSpc>
                  <a:spcPct val="80000"/>
                </a:lnSpc>
                <a:buClr>
                  <a:srgbClr val="FFFFFF"/>
                </a:buClr>
                <a:defRPr/>
              </a:pPr>
              <a:endParaRPr lang="en-US" sz="900" kern="0" dirty="0">
                <a:solidFill>
                  <a:prstClr val="black"/>
                </a:solidFill>
                <a:cs typeface="Arial Unicode MS" pitchFamily="34" charset="-128"/>
              </a:endParaRPr>
            </a:p>
          </p:txBody>
        </p:sp>
        <p:sp>
          <p:nvSpPr>
            <p:cNvPr id="11" name="Rectangle 10"/>
            <p:cNvSpPr/>
            <p:nvPr/>
          </p:nvSpPr>
          <p:spPr>
            <a:xfrm>
              <a:off x="100749" y="2899043"/>
              <a:ext cx="4745130" cy="26996"/>
            </a:xfrm>
            <a:prstGeom prst="rect">
              <a:avLst/>
            </a:prstGeom>
            <a:solidFill>
              <a:srgbClr val="EDEDEE">
                <a:alpha val="32157"/>
              </a:srgbClr>
            </a:solidFill>
            <a:ln w="38100" cap="flat" cmpd="sng" algn="ctr">
              <a:noFill/>
              <a:prstDash val="solid"/>
            </a:ln>
            <a:effectLst/>
          </p:spPr>
          <p:txBody>
            <a:bodyPr vert="horz" lIns="91355" tIns="91355" rIns="91355" bIns="91355" rtlCol="0" anchor="ctr"/>
            <a:lstStyle/>
            <a:p>
              <a:pPr algn="ctr" defTabSz="913554">
                <a:lnSpc>
                  <a:spcPct val="80000"/>
                </a:lnSpc>
                <a:buClr>
                  <a:srgbClr val="FFFFFF"/>
                </a:buClr>
                <a:defRPr/>
              </a:pPr>
              <a:endParaRPr lang="en-US" sz="900" kern="0" dirty="0">
                <a:solidFill>
                  <a:prstClr val="black"/>
                </a:solidFill>
                <a:cs typeface="Arial Unicode MS" pitchFamily="34" charset="-128"/>
              </a:endParaRPr>
            </a:p>
          </p:txBody>
        </p:sp>
      </p:grpSp>
      <p:sp>
        <p:nvSpPr>
          <p:cNvPr id="8" name="Rectangle 7"/>
          <p:cNvSpPr/>
          <p:nvPr/>
        </p:nvSpPr>
        <p:spPr>
          <a:xfrm>
            <a:off x="-5" y="2314774"/>
            <a:ext cx="9144005" cy="1098785"/>
          </a:xfrm>
          <a:prstGeom prst="rect">
            <a:avLst/>
          </a:prstGeom>
          <a:solidFill>
            <a:srgbClr val="000000">
              <a:alpha val="18039"/>
            </a:srgb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13" dirty="0">
              <a:solidFill>
                <a:prstClr val="white"/>
              </a:solidFill>
            </a:endParaRPr>
          </a:p>
        </p:txBody>
      </p:sp>
      <p:pic>
        <p:nvPicPr>
          <p:cNvPr id="4" name="Picture 3" descr="CWCS Baseline.png"/>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73539" y="4752457"/>
            <a:ext cx="2702318" cy="128802"/>
          </a:xfrm>
          <a:prstGeom prst="rect">
            <a:avLst/>
          </a:prstGeom>
        </p:spPr>
      </p:pic>
      <p:cxnSp>
        <p:nvCxnSpPr>
          <p:cNvPr id="6" name="Straight Connector 5"/>
          <p:cNvCxnSpPr/>
          <p:nvPr/>
        </p:nvCxnSpPr>
        <p:spPr>
          <a:xfrm>
            <a:off x="73539" y="4907764"/>
            <a:ext cx="265176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bwMode="gray">
          <a:xfrm>
            <a:off x="4191856" y="2423375"/>
            <a:ext cx="4839128" cy="5539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a:solidFill>
                  <a:schemeClr val="bg2"/>
                </a:solidFill>
                <a:latin typeface="Arial" pitchFamily="34" charset="0"/>
                <a:ea typeface="+mj-ea"/>
                <a:cs typeface="Arial" pitchFamily="34" charset="0"/>
              </a:defRPr>
            </a:lvl1pPr>
          </a:lstStyle>
          <a:p>
            <a:r>
              <a:rPr lang="en-US" sz="3600" dirty="0" smtClean="0">
                <a:solidFill>
                  <a:srgbClr val="FFFF00"/>
                </a:solidFill>
                <a:effectLst>
                  <a:outerShdw blurRad="38100" dist="38100" dir="2700000" algn="tl">
                    <a:srgbClr val="000000">
                      <a:alpha val="43137"/>
                    </a:srgbClr>
                  </a:outerShdw>
                </a:effectLst>
              </a:rPr>
              <a:t>Overview </a:t>
            </a:r>
            <a:r>
              <a:rPr lang="en-US" sz="2800" b="0" dirty="0" smtClean="0">
                <a:solidFill>
                  <a:schemeClr val="bg1"/>
                </a:solidFill>
                <a:effectLst>
                  <a:outerShdw blurRad="38100" dist="38100" dir="2700000" algn="tl">
                    <a:srgbClr val="000000">
                      <a:alpha val="43137"/>
                    </a:srgbClr>
                  </a:outerShdw>
                </a:effectLst>
                <a:latin typeface="Monotype Corsiva" panose="03010101010201010101" pitchFamily="66" charset="0"/>
              </a:rPr>
              <a:t>of</a:t>
            </a:r>
            <a:r>
              <a:rPr lang="en-US" sz="1200" dirty="0" smtClean="0">
                <a:solidFill>
                  <a:srgbClr val="FF0000"/>
                </a:solidFill>
              </a:rPr>
              <a:t>    </a:t>
            </a:r>
            <a:r>
              <a:rPr lang="en-US" sz="3600" b="0" dirty="0" err="1" smtClean="0">
                <a:solidFill>
                  <a:srgbClr val="FFFF00"/>
                </a:solidFill>
                <a:effectLst>
                  <a:outerShdw blurRad="38100" dist="38100" dir="2700000" algn="tl">
                    <a:srgbClr val="000000">
                      <a:alpha val="43137"/>
                    </a:srgbClr>
                  </a:outerShdw>
                </a:effectLst>
                <a:latin typeface="Arial"/>
                <a:ea typeface="+mn-ea"/>
                <a:cs typeface="+mn-cs"/>
              </a:rPr>
              <a:t>GoCD</a:t>
            </a:r>
            <a:r>
              <a:rPr lang="en-US" sz="1200" dirty="0" smtClean="0">
                <a:solidFill>
                  <a:srgbClr val="FF0000"/>
                </a:solidFill>
              </a:rPr>
              <a:t>                                                              </a:t>
            </a:r>
          </a:p>
        </p:txBody>
      </p:sp>
    </p:spTree>
    <p:extLst>
      <p:ext uri="{BB962C8B-B14F-4D97-AF65-F5344CB8AC3E}">
        <p14:creationId xmlns:p14="http://schemas.microsoft.com/office/powerpoint/2010/main" val="1952272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282539" y="1200151"/>
            <a:ext cx="8229600" cy="2908489"/>
          </a:xfrm>
        </p:spPr>
        <p:txBody>
          <a:bodyPr/>
          <a:lstStyle/>
          <a:p>
            <a:pPr marL="0" indent="0">
              <a:buNone/>
            </a:pPr>
            <a:r>
              <a:rPr lang="en-US" dirty="0" smtClean="0">
                <a:latin typeface="+mj-lt"/>
              </a:rPr>
              <a:t> Two very </a:t>
            </a:r>
            <a:r>
              <a:rPr lang="en-US" dirty="0">
                <a:latin typeface="+mj-lt"/>
              </a:rPr>
              <a:t>important </a:t>
            </a:r>
            <a:r>
              <a:rPr lang="en-US" dirty="0" smtClean="0">
                <a:latin typeface="+mj-lt"/>
              </a:rPr>
              <a:t>characteristics </a:t>
            </a:r>
            <a:r>
              <a:rPr lang="en-US" dirty="0">
                <a:latin typeface="+mj-lt"/>
              </a:rPr>
              <a:t>of </a:t>
            </a:r>
            <a:r>
              <a:rPr lang="en-US" dirty="0" err="1">
                <a:latin typeface="+mj-lt"/>
              </a:rPr>
              <a:t>GoCD</a:t>
            </a:r>
            <a:r>
              <a:rPr lang="en-US" dirty="0" smtClean="0">
                <a:latin typeface="+mj-lt"/>
              </a:rPr>
              <a:t>:</a:t>
            </a:r>
          </a:p>
          <a:p>
            <a:pPr marL="0" indent="0">
              <a:buNone/>
            </a:pPr>
            <a:endParaRPr lang="en-US" dirty="0" smtClean="0">
              <a:latin typeface="+mj-lt"/>
            </a:endParaRPr>
          </a:p>
          <a:p>
            <a:pPr lvl="0">
              <a:buFont typeface="Wingdings" panose="05000000000000000000" pitchFamily="2" charset="2"/>
              <a:buChar char="ü"/>
            </a:pPr>
            <a:r>
              <a:rPr lang="en-US" dirty="0" smtClean="0">
                <a:latin typeface="+mj-lt"/>
              </a:rPr>
              <a:t>Its </a:t>
            </a:r>
            <a:r>
              <a:rPr lang="en-US" dirty="0">
                <a:latin typeface="+mj-lt"/>
              </a:rPr>
              <a:t>4 built-in powerful abstractions and </a:t>
            </a:r>
            <a:r>
              <a:rPr lang="en-US" dirty="0" smtClean="0">
                <a:latin typeface="+mj-lt"/>
              </a:rPr>
              <a:t>their      relationship</a:t>
            </a:r>
            <a:r>
              <a:rPr lang="en-US" dirty="0">
                <a:latin typeface="+mj-lt"/>
              </a:rPr>
              <a:t>: </a:t>
            </a:r>
            <a:r>
              <a:rPr lang="en-US" b="1" dirty="0" smtClean="0">
                <a:latin typeface="+mj-lt"/>
              </a:rPr>
              <a:t>Tasks</a:t>
            </a:r>
            <a:r>
              <a:rPr lang="en-US" dirty="0">
                <a:latin typeface="+mj-lt"/>
              </a:rPr>
              <a:t> inside </a:t>
            </a:r>
            <a:r>
              <a:rPr lang="en-US" b="1" dirty="0">
                <a:latin typeface="+mj-lt"/>
              </a:rPr>
              <a:t>Jobs</a:t>
            </a:r>
            <a:r>
              <a:rPr lang="en-US" dirty="0">
                <a:latin typeface="+mj-lt"/>
              </a:rPr>
              <a:t> inside </a:t>
            </a:r>
            <a:r>
              <a:rPr lang="en-US" b="1" dirty="0">
                <a:latin typeface="+mj-lt"/>
              </a:rPr>
              <a:t>Stages</a:t>
            </a:r>
            <a:r>
              <a:rPr lang="en-US" dirty="0">
                <a:latin typeface="+mj-lt"/>
              </a:rPr>
              <a:t> inside </a:t>
            </a:r>
            <a:r>
              <a:rPr lang="en-US" b="1" dirty="0" smtClean="0">
                <a:latin typeface="+mj-lt"/>
              </a:rPr>
              <a:t>Pipelines</a:t>
            </a:r>
            <a:r>
              <a:rPr lang="en-US" dirty="0" smtClean="0">
                <a:latin typeface="+mj-lt"/>
              </a:rPr>
              <a:t>.</a:t>
            </a:r>
          </a:p>
          <a:p>
            <a:pPr lvl="0">
              <a:buFont typeface="Wingdings" panose="05000000000000000000" pitchFamily="2" charset="2"/>
              <a:buChar char="ü"/>
            </a:pPr>
            <a:r>
              <a:rPr lang="en-US" dirty="0" smtClean="0">
                <a:latin typeface="+mj-lt"/>
              </a:rPr>
              <a:t>The </a:t>
            </a:r>
            <a:r>
              <a:rPr lang="en-US" dirty="0">
                <a:latin typeface="+mj-lt"/>
              </a:rPr>
              <a:t>fact that some are executed in parallel (depending on agents availability) while others sequentially:</a:t>
            </a:r>
          </a:p>
          <a:p>
            <a:pPr marL="0" lvl="1" indent="0">
              <a:buNone/>
            </a:pPr>
            <a:r>
              <a:rPr lang="en-US" dirty="0" smtClean="0">
                <a:latin typeface="+mj-lt"/>
              </a:rPr>
              <a:t>	-Multiple </a:t>
            </a:r>
            <a:r>
              <a:rPr lang="en-US" dirty="0">
                <a:latin typeface="+mj-lt"/>
              </a:rPr>
              <a:t>Pipelines run in parallel</a:t>
            </a:r>
          </a:p>
          <a:p>
            <a:pPr marL="0" lvl="1" indent="0">
              <a:buNone/>
            </a:pPr>
            <a:r>
              <a:rPr lang="en-US" dirty="0" smtClean="0">
                <a:latin typeface="+mj-lt"/>
              </a:rPr>
              <a:t>	-Multiple </a:t>
            </a:r>
            <a:r>
              <a:rPr lang="en-US" dirty="0">
                <a:latin typeface="+mj-lt"/>
              </a:rPr>
              <a:t>Stages within a Pipeline run sequentially</a:t>
            </a:r>
          </a:p>
          <a:p>
            <a:pPr marL="0" lvl="1" indent="0">
              <a:buNone/>
            </a:pPr>
            <a:r>
              <a:rPr lang="en-US" dirty="0" smtClean="0">
                <a:latin typeface="+mj-lt"/>
              </a:rPr>
              <a:t>	-Multiple </a:t>
            </a:r>
            <a:r>
              <a:rPr lang="en-US" dirty="0">
                <a:latin typeface="+mj-lt"/>
              </a:rPr>
              <a:t>Jobs within a Stage run in </a:t>
            </a:r>
            <a:r>
              <a:rPr lang="en-US" dirty="0" smtClean="0">
                <a:latin typeface="+mj-lt"/>
              </a:rPr>
              <a:t>parallel</a:t>
            </a:r>
            <a:endParaRPr lang="en-US" dirty="0">
              <a:latin typeface="+mj-lt"/>
            </a:endParaRPr>
          </a:p>
          <a:p>
            <a:pPr marL="0" lvl="1" indent="0">
              <a:buNone/>
            </a:pPr>
            <a:r>
              <a:rPr lang="en-US" dirty="0">
                <a:latin typeface="+mj-lt"/>
              </a:rPr>
              <a:t>	</a:t>
            </a:r>
            <a:r>
              <a:rPr lang="en-US" dirty="0" smtClean="0">
                <a:latin typeface="+mj-lt"/>
              </a:rPr>
              <a:t>-Multiple </a:t>
            </a:r>
            <a:r>
              <a:rPr lang="en-US" dirty="0">
                <a:latin typeface="+mj-lt"/>
              </a:rPr>
              <a:t>Tasks within a Job run sequentially</a:t>
            </a:r>
          </a:p>
          <a:p>
            <a:endParaRPr lang="en-US" b="1" dirty="0" smtClean="0">
              <a:latin typeface="+mj-lt"/>
            </a:endParaRPr>
          </a:p>
          <a:p>
            <a:pPr marL="0" indent="0">
              <a:buNone/>
            </a:pPr>
            <a:r>
              <a:rPr lang="en-US" dirty="0" smtClean="0">
                <a:latin typeface="+mj-lt"/>
              </a:rPr>
              <a:t>This makes </a:t>
            </a:r>
            <a:r>
              <a:rPr lang="en-US" dirty="0">
                <a:latin typeface="+mj-lt"/>
              </a:rPr>
              <a:t>your complex and often overcomplicated path from check-in to production tractable</a:t>
            </a:r>
          </a:p>
          <a:p>
            <a:pPr marL="0" indent="0">
              <a:buNone/>
            </a:pPr>
            <a:endParaRPr lang="en-US" dirty="0" smtClean="0">
              <a:latin typeface="+mj-lt"/>
            </a:endParaRPr>
          </a:p>
          <a:p>
            <a:pPr marL="0" indent="0">
              <a:buNone/>
            </a:pPr>
            <a:endParaRPr lang="en-US" dirty="0">
              <a:latin typeface="+mj-lt"/>
            </a:endParaRPr>
          </a:p>
          <a:p>
            <a:pPr marL="0" indent="0">
              <a:buNone/>
            </a:pPr>
            <a:endParaRPr lang="en-US" dirty="0" smtClean="0">
              <a:latin typeface="+mj-lt"/>
            </a:endParaRPr>
          </a:p>
        </p:txBody>
      </p:sp>
      <p:sp>
        <p:nvSpPr>
          <p:cNvPr id="7" name="Title 6"/>
          <p:cNvSpPr>
            <a:spLocks noGrp="1"/>
          </p:cNvSpPr>
          <p:nvPr>
            <p:ph type="title"/>
          </p:nvPr>
        </p:nvSpPr>
        <p:spPr>
          <a:xfrm>
            <a:off x="1016974" y="574356"/>
            <a:ext cx="6369977" cy="369332"/>
          </a:xfrm>
        </p:spPr>
        <p:txBody>
          <a:bodyPr/>
          <a:lstStyle/>
          <a:p>
            <a:pPr algn="ctr"/>
            <a:r>
              <a:rPr lang="en-US" sz="2400" dirty="0">
                <a:solidFill>
                  <a:schemeClr val="tx1"/>
                </a:solidFill>
              </a:rPr>
              <a:t>The power of the right abstractions</a:t>
            </a:r>
            <a:endParaRPr lang="en-US" sz="2400" dirty="0"/>
          </a:p>
        </p:txBody>
      </p:sp>
    </p:spTree>
    <p:extLst>
      <p:ext uri="{BB962C8B-B14F-4D97-AF65-F5344CB8AC3E}">
        <p14:creationId xmlns:p14="http://schemas.microsoft.com/office/powerpoint/2010/main" val="234589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923010" y="3290454"/>
            <a:ext cx="7124171" cy="1170709"/>
          </a:xfrm>
        </p:spPr>
        <p:txBody>
          <a:bodyPr/>
          <a:lstStyle/>
          <a:p>
            <a:r>
              <a:rPr lang="en-US" dirty="0"/>
              <a:t>Every pipeline instance is anchored to a particular </a:t>
            </a:r>
            <a:r>
              <a:rPr lang="en-US" dirty="0" err="1"/>
              <a:t>changeset</a:t>
            </a:r>
            <a:r>
              <a:rPr lang="en-US" dirty="0"/>
              <a:t>. </a:t>
            </a:r>
            <a:r>
              <a:rPr lang="en-US" dirty="0" err="1"/>
              <a:t>GoCD</a:t>
            </a:r>
            <a:r>
              <a:rPr lang="en-US" dirty="0"/>
              <a:t> makes it easy to pass once-built binaries between stages so you know exactly what's being deployed and that the binary has been tested.</a:t>
            </a:r>
          </a:p>
        </p:txBody>
      </p:sp>
      <p:sp>
        <p:nvSpPr>
          <p:cNvPr id="3" name="Title 2"/>
          <p:cNvSpPr>
            <a:spLocks noGrp="1"/>
          </p:cNvSpPr>
          <p:nvPr>
            <p:ph type="title"/>
          </p:nvPr>
        </p:nvSpPr>
        <p:spPr>
          <a:xfrm>
            <a:off x="1405611" y="406106"/>
            <a:ext cx="6029662" cy="571502"/>
          </a:xfrm>
        </p:spPr>
        <p:txBody>
          <a:bodyPr/>
          <a:lstStyle/>
          <a:p>
            <a:pPr algn="ctr"/>
            <a:r>
              <a:rPr lang="en-US" dirty="0">
                <a:solidFill>
                  <a:schemeClr val="tx1"/>
                </a:solidFill>
              </a:rPr>
              <a:t>Promote trusted artifacts</a:t>
            </a:r>
          </a:p>
        </p:txBody>
      </p:sp>
      <p:pic>
        <p:nvPicPr>
          <p:cNvPr id="6" name="Picture 5"/>
          <p:cNvPicPr>
            <a:picLocks noChangeAspect="1"/>
          </p:cNvPicPr>
          <p:nvPr/>
        </p:nvPicPr>
        <p:blipFill>
          <a:blip r:embed="rId2"/>
          <a:stretch>
            <a:fillRect/>
          </a:stretch>
        </p:blipFill>
        <p:spPr>
          <a:xfrm>
            <a:off x="3429119" y="1073438"/>
            <a:ext cx="2057282" cy="1889341"/>
          </a:xfrm>
          <a:prstGeom prst="rect">
            <a:avLst/>
          </a:prstGeom>
        </p:spPr>
      </p:pic>
    </p:spTree>
    <p:extLst>
      <p:ext uri="{BB962C8B-B14F-4D97-AF65-F5344CB8AC3E}">
        <p14:creationId xmlns:p14="http://schemas.microsoft.com/office/powerpoint/2010/main" val="342412753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35889" y="1330036"/>
            <a:ext cx="6978075" cy="1869743"/>
          </a:xfrm>
        </p:spPr>
        <p:txBody>
          <a:bodyPr/>
          <a:lstStyle/>
          <a:p>
            <a:r>
              <a:rPr lang="en-US" dirty="0" err="1"/>
              <a:t>GoCD's</a:t>
            </a:r>
            <a:r>
              <a:rPr lang="en-US" dirty="0"/>
              <a:t> real power is in the visibility it provides over your end-to-end workflow. </a:t>
            </a:r>
            <a:r>
              <a:rPr lang="en-US" dirty="0" err="1"/>
              <a:t>GoCD's</a:t>
            </a:r>
            <a:r>
              <a:rPr lang="en-US" dirty="0"/>
              <a:t> Value Stream Map lets you track a change from commit to deploy at a glance. And when things go wrong, it's easy to see both the upstream cause and the downstream effects</a:t>
            </a:r>
            <a:r>
              <a:rPr lang="en-US" dirty="0" smtClean="0"/>
              <a:t>.</a:t>
            </a:r>
          </a:p>
          <a:p>
            <a:endParaRPr lang="en-US" dirty="0"/>
          </a:p>
          <a:p>
            <a:r>
              <a:rPr lang="en-US" dirty="0"/>
              <a:t>The Value Stream Map (VSM) is an end-to-end view of a pipeline, its upstream dependencies and the downstream pipelines it triggers. When deciding which pipelines to trigger, Go's fan-in and fan-out resolution will take care of all the dependencies consistently.</a:t>
            </a:r>
          </a:p>
          <a:p>
            <a:pPr marL="219075" lvl="2" indent="0">
              <a:buNone/>
            </a:pPr>
            <a:endParaRPr lang="en-US" dirty="0" smtClean="0"/>
          </a:p>
        </p:txBody>
      </p:sp>
      <p:sp>
        <p:nvSpPr>
          <p:cNvPr id="3" name="Title 2"/>
          <p:cNvSpPr>
            <a:spLocks noGrp="1"/>
          </p:cNvSpPr>
          <p:nvPr>
            <p:ph type="title"/>
          </p:nvPr>
        </p:nvSpPr>
        <p:spPr>
          <a:xfrm>
            <a:off x="1421103" y="594590"/>
            <a:ext cx="6263551" cy="571502"/>
          </a:xfrm>
        </p:spPr>
        <p:txBody>
          <a:bodyPr>
            <a:normAutofit fontScale="90000"/>
          </a:bodyPr>
          <a:lstStyle/>
          <a:p>
            <a:pPr algn="ctr"/>
            <a:r>
              <a:rPr lang="en-US" dirty="0" smtClean="0">
                <a:solidFill>
                  <a:schemeClr val="tx1"/>
                </a:solidFill>
              </a:rPr>
              <a:t>Visibility and Traceability </a:t>
            </a:r>
            <a:r>
              <a:rPr lang="en-US" dirty="0" smtClean="0">
                <a:solidFill>
                  <a:schemeClr val="tx1"/>
                </a:solidFill>
              </a:rPr>
              <a:t>– Value Stream Map</a:t>
            </a:r>
            <a:endParaRPr lang="en-US" dirty="0">
              <a:solidFill>
                <a:schemeClr val="tx1"/>
              </a:solidFill>
            </a:endParaRPr>
          </a:p>
        </p:txBody>
      </p:sp>
    </p:spTree>
    <p:extLst>
      <p:ext uri="{BB962C8B-B14F-4D97-AF65-F5344CB8AC3E}">
        <p14:creationId xmlns:p14="http://schemas.microsoft.com/office/powerpoint/2010/main" val="256803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8866" y="3767860"/>
            <a:ext cx="8229600" cy="1038746"/>
          </a:xfrm>
        </p:spPr>
        <p:txBody>
          <a:bodyPr/>
          <a:lstStyle/>
          <a:p>
            <a:pPr marL="0" indent="0">
              <a:buNone/>
            </a:pPr>
            <a:r>
              <a:rPr lang="en-US" dirty="0"/>
              <a:t>For instance, in the image </a:t>
            </a:r>
            <a:r>
              <a:rPr lang="en-US" dirty="0" smtClean="0"/>
              <a:t>above, </a:t>
            </a:r>
            <a:r>
              <a:rPr lang="en-US" dirty="0"/>
              <a:t>when a new commit is found in Repo 1 (</a:t>
            </a:r>
            <a:r>
              <a:rPr lang="en-US" dirty="0" err="1"/>
              <a:t>git</a:t>
            </a:r>
            <a:r>
              <a:rPr lang="en-US" dirty="0"/>
              <a:t>), Go will not trigger Pipeline 5 immediately. It will wait for Pipeline 1 to trigger and finish successfully, then it will wait for Pipeline 4 to trigger and finish successfully. Finally, it will trigger Pipeline 5 with the same revision of Repo 1 that was used with Pipeline 1. </a:t>
            </a:r>
          </a:p>
          <a:p>
            <a:endParaRPr lang="en-US" dirty="0"/>
          </a:p>
        </p:txBody>
      </p:sp>
      <p:sp>
        <p:nvSpPr>
          <p:cNvPr id="3" name="Title 2"/>
          <p:cNvSpPr>
            <a:spLocks noGrp="1"/>
          </p:cNvSpPr>
          <p:nvPr>
            <p:ph type="title"/>
          </p:nvPr>
        </p:nvSpPr>
        <p:spPr>
          <a:xfrm>
            <a:off x="1109337" y="354131"/>
            <a:ext cx="6369977" cy="369332"/>
          </a:xfrm>
        </p:spPr>
        <p:txBody>
          <a:bodyPr/>
          <a:lstStyle/>
          <a:p>
            <a:pPr algn="ctr"/>
            <a:r>
              <a:rPr lang="en-US" sz="2400" dirty="0">
                <a:solidFill>
                  <a:schemeClr val="tx1"/>
                </a:solidFill>
              </a:rPr>
              <a:t>Visibility – Value Stream Map</a:t>
            </a:r>
            <a:endParaRPr lang="en-US" sz="2400" dirty="0"/>
          </a:p>
        </p:txBody>
      </p:sp>
      <p:pic>
        <p:nvPicPr>
          <p:cNvPr id="5" name="Picture 4"/>
          <p:cNvPicPr>
            <a:picLocks noChangeAspect="1"/>
          </p:cNvPicPr>
          <p:nvPr/>
        </p:nvPicPr>
        <p:blipFill>
          <a:blip r:embed="rId2"/>
          <a:stretch>
            <a:fillRect/>
          </a:stretch>
        </p:blipFill>
        <p:spPr>
          <a:xfrm>
            <a:off x="568865" y="824806"/>
            <a:ext cx="8167021" cy="2555703"/>
          </a:xfrm>
          <a:prstGeom prst="rect">
            <a:avLst/>
          </a:prstGeom>
        </p:spPr>
      </p:pic>
    </p:spTree>
    <p:extLst>
      <p:ext uri="{BB962C8B-B14F-4D97-AF65-F5344CB8AC3E}">
        <p14:creationId xmlns:p14="http://schemas.microsoft.com/office/powerpoint/2010/main" val="3768704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029" y="3241388"/>
            <a:ext cx="8229600" cy="623248"/>
          </a:xfrm>
        </p:spPr>
        <p:txBody>
          <a:bodyPr/>
          <a:lstStyle/>
          <a:p>
            <a:r>
              <a:rPr lang="en-US" dirty="0" err="1"/>
              <a:t>GoCD's</a:t>
            </a:r>
            <a:r>
              <a:rPr lang="en-US" dirty="0"/>
              <a:t> manual triggers allow you to deploy any known good version of your application to wherever you like. This increases reliability of pushing to production, and empowers QA teams with self-service environments. And, if necessary, it's securable and auditable.</a:t>
            </a:r>
          </a:p>
        </p:txBody>
      </p:sp>
      <p:sp>
        <p:nvSpPr>
          <p:cNvPr id="3" name="Title 2"/>
          <p:cNvSpPr>
            <a:spLocks noGrp="1"/>
          </p:cNvSpPr>
          <p:nvPr>
            <p:ph type="title"/>
          </p:nvPr>
        </p:nvSpPr>
        <p:spPr>
          <a:xfrm>
            <a:off x="1052915" y="396602"/>
            <a:ext cx="6369977" cy="276999"/>
          </a:xfrm>
        </p:spPr>
        <p:txBody>
          <a:bodyPr>
            <a:noAutofit/>
          </a:bodyPr>
          <a:lstStyle/>
          <a:p>
            <a:pPr algn="ctr"/>
            <a:r>
              <a:rPr lang="en-US" sz="2400" dirty="0">
                <a:solidFill>
                  <a:schemeClr val="tx1"/>
                </a:solidFill>
              </a:rPr>
              <a:t>Deploy any version, any time</a:t>
            </a:r>
          </a:p>
        </p:txBody>
      </p:sp>
      <p:pic>
        <p:nvPicPr>
          <p:cNvPr id="6" name="Picture 5"/>
          <p:cNvPicPr>
            <a:picLocks noChangeAspect="1"/>
          </p:cNvPicPr>
          <p:nvPr/>
        </p:nvPicPr>
        <p:blipFill>
          <a:blip r:embed="rId2"/>
          <a:stretch>
            <a:fillRect/>
          </a:stretch>
        </p:blipFill>
        <p:spPr>
          <a:xfrm>
            <a:off x="3044826" y="1126828"/>
            <a:ext cx="2681720" cy="1661333"/>
          </a:xfrm>
          <a:prstGeom prst="rect">
            <a:avLst/>
          </a:prstGeom>
        </p:spPr>
      </p:pic>
    </p:spTree>
    <p:extLst>
      <p:ext uri="{BB962C8B-B14F-4D97-AF65-F5344CB8AC3E}">
        <p14:creationId xmlns:p14="http://schemas.microsoft.com/office/powerpoint/2010/main" val="3737685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5048" y="3342987"/>
            <a:ext cx="8229600" cy="1038746"/>
          </a:xfrm>
        </p:spPr>
        <p:txBody>
          <a:bodyPr/>
          <a:lstStyle/>
          <a:p>
            <a:r>
              <a:rPr lang="en-US" dirty="0"/>
              <a:t>Verification is a key piece of any deployment pipeline. </a:t>
            </a:r>
            <a:r>
              <a:rPr lang="en-US" dirty="0" err="1"/>
              <a:t>GoCD</a:t>
            </a:r>
            <a:r>
              <a:rPr lang="en-US" dirty="0"/>
              <a:t> will execute tests written in most languages or frameworks. </a:t>
            </a:r>
            <a:r>
              <a:rPr lang="en-US" dirty="0" err="1"/>
              <a:t>GoCD's</a:t>
            </a:r>
            <a:r>
              <a:rPr lang="en-US" dirty="0"/>
              <a:t> agent grid provides parallel and cross-platform execution. </a:t>
            </a:r>
            <a:r>
              <a:rPr lang="en-US" dirty="0" err="1"/>
              <a:t>GoCD's</a:t>
            </a:r>
            <a:r>
              <a:rPr lang="en-US" dirty="0"/>
              <a:t> test reporting will tell you in exactly which </a:t>
            </a:r>
            <a:r>
              <a:rPr lang="en-US" dirty="0" err="1"/>
              <a:t>changeset</a:t>
            </a:r>
            <a:r>
              <a:rPr lang="en-US" dirty="0"/>
              <a:t> and on which platform a test started breaking, which comes in extremely handy when fixing a complex broken build.</a:t>
            </a:r>
          </a:p>
          <a:p>
            <a:endParaRPr lang="en-US" dirty="0"/>
          </a:p>
        </p:txBody>
      </p:sp>
      <p:sp>
        <p:nvSpPr>
          <p:cNvPr id="3" name="Title 2"/>
          <p:cNvSpPr>
            <a:spLocks noGrp="1"/>
          </p:cNvSpPr>
          <p:nvPr>
            <p:ph type="title"/>
          </p:nvPr>
        </p:nvSpPr>
        <p:spPr>
          <a:xfrm>
            <a:off x="1303301" y="445046"/>
            <a:ext cx="6369977" cy="276999"/>
          </a:xfrm>
        </p:spPr>
        <p:txBody>
          <a:bodyPr>
            <a:noAutofit/>
          </a:bodyPr>
          <a:lstStyle/>
          <a:p>
            <a:pPr algn="ctr"/>
            <a:r>
              <a:rPr lang="en-US" sz="2400" dirty="0">
                <a:solidFill>
                  <a:schemeClr val="tx1"/>
                </a:solidFill>
              </a:rPr>
              <a:t>Run and grok your tests</a:t>
            </a:r>
          </a:p>
        </p:txBody>
      </p:sp>
      <p:pic>
        <p:nvPicPr>
          <p:cNvPr id="5" name="Picture 4"/>
          <p:cNvPicPr>
            <a:picLocks noChangeAspect="1"/>
          </p:cNvPicPr>
          <p:nvPr/>
        </p:nvPicPr>
        <p:blipFill>
          <a:blip r:embed="rId2"/>
          <a:stretch>
            <a:fillRect/>
          </a:stretch>
        </p:blipFill>
        <p:spPr>
          <a:xfrm>
            <a:off x="2823503" y="978765"/>
            <a:ext cx="3329572" cy="1950303"/>
          </a:xfrm>
          <a:prstGeom prst="rect">
            <a:avLst/>
          </a:prstGeom>
        </p:spPr>
      </p:pic>
    </p:spTree>
    <p:extLst>
      <p:ext uri="{BB962C8B-B14F-4D97-AF65-F5344CB8AC3E}">
        <p14:creationId xmlns:p14="http://schemas.microsoft.com/office/powerpoint/2010/main" val="288934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04981" y="3465946"/>
            <a:ext cx="7661564" cy="893618"/>
          </a:xfrm>
        </p:spPr>
        <p:txBody>
          <a:bodyPr/>
          <a:lstStyle/>
          <a:p>
            <a:r>
              <a:rPr lang="en-US" dirty="0" err="1"/>
              <a:t>GoCD's</a:t>
            </a:r>
            <a:r>
              <a:rPr lang="en-US" dirty="0"/>
              <a:t> compare builds feature can provide a simple bill of materials for any deployment. Perhaps more powerful is its ability to compare the content - both files and commit messages - across any two arbitrary builds. This is invaluable when troubleshooting a broken pipeline.</a:t>
            </a:r>
          </a:p>
        </p:txBody>
      </p:sp>
      <p:sp>
        <p:nvSpPr>
          <p:cNvPr id="3" name="Title 2"/>
          <p:cNvSpPr>
            <a:spLocks noGrp="1"/>
          </p:cNvSpPr>
          <p:nvPr>
            <p:ph type="title"/>
          </p:nvPr>
        </p:nvSpPr>
        <p:spPr>
          <a:xfrm>
            <a:off x="1726202" y="354443"/>
            <a:ext cx="5755253" cy="571502"/>
          </a:xfrm>
        </p:spPr>
        <p:txBody>
          <a:bodyPr>
            <a:normAutofit/>
          </a:bodyPr>
          <a:lstStyle/>
          <a:p>
            <a:pPr algn="ctr"/>
            <a:r>
              <a:rPr lang="en-US" dirty="0">
                <a:solidFill>
                  <a:schemeClr val="tx1"/>
                </a:solidFill>
              </a:rPr>
              <a:t>Compare builds</a:t>
            </a:r>
          </a:p>
        </p:txBody>
      </p:sp>
      <p:pic>
        <p:nvPicPr>
          <p:cNvPr id="5" name="Picture 4"/>
          <p:cNvPicPr>
            <a:picLocks noChangeAspect="1"/>
          </p:cNvPicPr>
          <p:nvPr/>
        </p:nvPicPr>
        <p:blipFill>
          <a:blip r:embed="rId2"/>
          <a:stretch>
            <a:fillRect/>
          </a:stretch>
        </p:blipFill>
        <p:spPr>
          <a:xfrm>
            <a:off x="2942764" y="1193945"/>
            <a:ext cx="3322127" cy="1618689"/>
          </a:xfrm>
          <a:prstGeom prst="rect">
            <a:avLst/>
          </a:prstGeom>
        </p:spPr>
      </p:pic>
    </p:spTree>
    <p:extLst>
      <p:ext uri="{BB962C8B-B14F-4D97-AF65-F5344CB8AC3E}">
        <p14:creationId xmlns:p14="http://schemas.microsoft.com/office/powerpoint/2010/main" val="112218391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19768" y="3667953"/>
            <a:ext cx="8229600" cy="415498"/>
          </a:xfrm>
        </p:spPr>
        <p:txBody>
          <a:bodyPr/>
          <a:lstStyle/>
          <a:p>
            <a:r>
              <a:rPr lang="en-US" dirty="0" err="1"/>
              <a:t>GoCD's</a:t>
            </a:r>
            <a:r>
              <a:rPr lang="en-US" dirty="0"/>
              <a:t> agent grid eliminates bottlenecks, providing trivial parallel execution across pipelines, platforms, versions, branches, etc.</a:t>
            </a:r>
          </a:p>
        </p:txBody>
      </p:sp>
      <p:sp>
        <p:nvSpPr>
          <p:cNvPr id="3" name="Title 2"/>
          <p:cNvSpPr>
            <a:spLocks noGrp="1"/>
          </p:cNvSpPr>
          <p:nvPr>
            <p:ph type="title"/>
          </p:nvPr>
        </p:nvSpPr>
        <p:spPr>
          <a:xfrm>
            <a:off x="2146657" y="536901"/>
            <a:ext cx="4606368" cy="377499"/>
          </a:xfrm>
        </p:spPr>
        <p:txBody>
          <a:bodyPr>
            <a:normAutofit/>
          </a:bodyPr>
          <a:lstStyle/>
          <a:p>
            <a:pPr algn="ctr"/>
            <a:r>
              <a:rPr lang="en-US" dirty="0">
                <a:solidFill>
                  <a:schemeClr val="tx1"/>
                </a:solidFill>
              </a:rPr>
              <a:t>Eliminate bottlenecks</a:t>
            </a:r>
          </a:p>
        </p:txBody>
      </p:sp>
      <p:pic>
        <p:nvPicPr>
          <p:cNvPr id="4" name="Picture 3"/>
          <p:cNvPicPr>
            <a:picLocks noChangeAspect="1"/>
          </p:cNvPicPr>
          <p:nvPr/>
        </p:nvPicPr>
        <p:blipFill>
          <a:blip r:embed="rId2"/>
          <a:stretch>
            <a:fillRect/>
          </a:stretch>
        </p:blipFill>
        <p:spPr>
          <a:xfrm>
            <a:off x="2896905" y="1327430"/>
            <a:ext cx="3105872" cy="1927492"/>
          </a:xfrm>
          <a:prstGeom prst="rect">
            <a:avLst/>
          </a:prstGeom>
        </p:spPr>
      </p:pic>
    </p:spTree>
    <p:extLst>
      <p:ext uri="{BB962C8B-B14F-4D97-AF65-F5344CB8AC3E}">
        <p14:creationId xmlns:p14="http://schemas.microsoft.com/office/powerpoint/2010/main" val="6290480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230" y="369515"/>
            <a:ext cx="5389190" cy="369332"/>
          </a:xfrm>
        </p:spPr>
        <p:txBody>
          <a:bodyPr/>
          <a:lstStyle/>
          <a:p>
            <a:pPr algn="ctr"/>
            <a:r>
              <a:rPr lang="en-US" sz="2400" dirty="0">
                <a:solidFill>
                  <a:schemeClr val="tx1"/>
                </a:solidFill>
              </a:rPr>
              <a:t>Keep configuration tidy</a:t>
            </a:r>
          </a:p>
        </p:txBody>
      </p:sp>
      <p:sp>
        <p:nvSpPr>
          <p:cNvPr id="3" name="Content Placeholder 2"/>
          <p:cNvSpPr>
            <a:spLocks noGrp="1"/>
          </p:cNvSpPr>
          <p:nvPr>
            <p:ph idx="1"/>
          </p:nvPr>
        </p:nvSpPr>
        <p:spPr>
          <a:xfrm>
            <a:off x="581082" y="3313450"/>
            <a:ext cx="8229600" cy="415498"/>
          </a:xfrm>
        </p:spPr>
        <p:txBody>
          <a:bodyPr/>
          <a:lstStyle/>
          <a:p>
            <a:r>
              <a:rPr lang="en-US" dirty="0"/>
              <a:t>Easily reuse pipeline configurations via </a:t>
            </a:r>
            <a:r>
              <a:rPr lang="en-US" dirty="0" err="1"/>
              <a:t>GoCD's</a:t>
            </a:r>
            <a:r>
              <a:rPr lang="en-US" dirty="0"/>
              <a:t> template system. This makes managing pipelines for versions and branches easy as pie.</a:t>
            </a:r>
          </a:p>
        </p:txBody>
      </p:sp>
      <p:pic>
        <p:nvPicPr>
          <p:cNvPr id="5" name="Picture 4"/>
          <p:cNvPicPr>
            <a:picLocks noChangeAspect="1"/>
          </p:cNvPicPr>
          <p:nvPr/>
        </p:nvPicPr>
        <p:blipFill>
          <a:blip r:embed="rId2"/>
          <a:stretch>
            <a:fillRect/>
          </a:stretch>
        </p:blipFill>
        <p:spPr>
          <a:xfrm>
            <a:off x="3053629" y="993968"/>
            <a:ext cx="2534372" cy="1846124"/>
          </a:xfrm>
          <a:prstGeom prst="rect">
            <a:avLst/>
          </a:prstGeom>
        </p:spPr>
      </p:pic>
    </p:spTree>
    <p:extLst>
      <p:ext uri="{BB962C8B-B14F-4D97-AF65-F5344CB8AC3E}">
        <p14:creationId xmlns:p14="http://schemas.microsoft.com/office/powerpoint/2010/main" val="617183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60022" y="532941"/>
            <a:ext cx="6369977" cy="369332"/>
          </a:xfrm>
        </p:spPr>
        <p:txBody>
          <a:bodyPr/>
          <a:lstStyle/>
          <a:p>
            <a:pPr algn="ctr"/>
            <a:r>
              <a:rPr lang="en-IN" sz="2400" dirty="0">
                <a:solidFill>
                  <a:schemeClr val="tx1"/>
                </a:solidFill>
              </a:rPr>
              <a:t>Auditable deployments</a:t>
            </a:r>
          </a:p>
        </p:txBody>
      </p:sp>
      <p:sp>
        <p:nvSpPr>
          <p:cNvPr id="6" name="TextBox 5"/>
          <p:cNvSpPr txBox="1"/>
          <p:nvPr/>
        </p:nvSpPr>
        <p:spPr>
          <a:xfrm>
            <a:off x="819994" y="3503056"/>
            <a:ext cx="7010005" cy="62324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t>While most enterprise applications go overboard with their permission model, </a:t>
            </a:r>
            <a:r>
              <a:rPr lang="en-US" dirty="0" err="1"/>
              <a:t>GoCD</a:t>
            </a:r>
            <a:r>
              <a:rPr lang="en-US" dirty="0"/>
              <a:t> seeks to provide just enough. In particular, </a:t>
            </a:r>
            <a:r>
              <a:rPr lang="en-US" dirty="0" err="1"/>
              <a:t>GoCD</a:t>
            </a:r>
            <a:r>
              <a:rPr lang="en-US" dirty="0"/>
              <a:t> supports auditable deployment and can delegate the configuration of pipelines to users without full-blown admin privileges.</a:t>
            </a:r>
          </a:p>
        </p:txBody>
      </p:sp>
      <p:pic>
        <p:nvPicPr>
          <p:cNvPr id="3" name="Picture 2"/>
          <p:cNvPicPr>
            <a:picLocks noChangeAspect="1"/>
          </p:cNvPicPr>
          <p:nvPr/>
        </p:nvPicPr>
        <p:blipFill>
          <a:blip r:embed="rId2"/>
          <a:stretch>
            <a:fillRect/>
          </a:stretch>
        </p:blipFill>
        <p:spPr>
          <a:xfrm>
            <a:off x="3557732" y="1196254"/>
            <a:ext cx="1980808" cy="1777856"/>
          </a:xfrm>
          <a:prstGeom prst="rect">
            <a:avLst/>
          </a:prstGeom>
        </p:spPr>
      </p:pic>
    </p:spTree>
    <p:extLst>
      <p:ext uri="{BB962C8B-B14F-4D97-AF65-F5344CB8AC3E}">
        <p14:creationId xmlns:p14="http://schemas.microsoft.com/office/powerpoint/2010/main" val="2972722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duotone>
              <a:prstClr val="black"/>
              <a:schemeClr val="accent2">
                <a:tint val="45000"/>
                <a:satMod val="400000"/>
              </a:schemeClr>
            </a:duotone>
          </a:blip>
          <a:srcRect/>
          <a:stretch>
            <a:fillRect t="-17000" b="-17000"/>
          </a:stretch>
        </a:blipFill>
        <a:effectLst/>
      </p:bgPr>
    </p:bg>
    <p:spTree>
      <p:nvGrpSpPr>
        <p:cNvPr id="1" name=""/>
        <p:cNvGrpSpPr/>
        <p:nvPr/>
      </p:nvGrpSpPr>
      <p:grpSpPr>
        <a:xfrm>
          <a:off x="0" y="0"/>
          <a:ext cx="0" cy="0"/>
          <a:chOff x="0" y="0"/>
          <a:chExt cx="0" cy="0"/>
        </a:xfrm>
      </p:grpSpPr>
      <p:sp>
        <p:nvSpPr>
          <p:cNvPr id="12" name="Rectangle 11"/>
          <p:cNvSpPr/>
          <p:nvPr/>
        </p:nvSpPr>
        <p:spPr>
          <a:xfrm>
            <a:off x="5432384" y="1514120"/>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chemeClr val="bg1"/>
                </a:solidFill>
                <a:effectLst/>
                <a:uLnTx/>
                <a:uFillTx/>
                <a:latin typeface="Arial"/>
                <a:ea typeface="+mn-ea"/>
                <a:cs typeface="+mn-cs"/>
              </a:rPr>
              <a:t>Continuous </a:t>
            </a:r>
            <a:r>
              <a:rPr kumimoji="0" lang="en-IN" sz="1400" b="1" i="0" u="none" strike="noStrike" kern="1200" cap="none" spc="0" normalizeH="0" baseline="0" noProof="0" dirty="0" smtClean="0">
                <a:ln>
                  <a:noFill/>
                </a:ln>
                <a:solidFill>
                  <a:schemeClr val="bg1"/>
                </a:solidFill>
                <a:effectLst/>
                <a:uLnTx/>
                <a:uFillTx/>
                <a:latin typeface="Arial"/>
                <a:ea typeface="+mn-ea"/>
                <a:cs typeface="+mn-cs"/>
              </a:rPr>
              <a:t>Delivery</a:t>
            </a:r>
            <a:endParaRPr kumimoji="0" lang="en-IN"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13" name="Rectangle 12"/>
          <p:cNvSpPr/>
          <p:nvPr/>
        </p:nvSpPr>
        <p:spPr>
          <a:xfrm>
            <a:off x="5090274" y="1514120"/>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Arial"/>
                <a:ea typeface="+mn-ea"/>
                <a:cs typeface="+mn-cs"/>
              </a:rPr>
              <a:t>1</a:t>
            </a:r>
          </a:p>
        </p:txBody>
      </p:sp>
      <p:sp>
        <p:nvSpPr>
          <p:cNvPr id="14" name="Rectangle 13"/>
          <p:cNvSpPr/>
          <p:nvPr/>
        </p:nvSpPr>
        <p:spPr>
          <a:xfrm>
            <a:off x="5432384" y="2032994"/>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l" defTabSz="685800" rtl="0" eaLnBrk="1" fontAlgn="auto" latinLnBrk="0" hangingPunct="1">
              <a:lnSpc>
                <a:spcPct val="100000"/>
              </a:lnSpc>
              <a:spcBef>
                <a:spcPts val="0"/>
              </a:spcBef>
              <a:spcAft>
                <a:spcPts val="0"/>
              </a:spcAft>
              <a:buClrTx/>
              <a:buSzPts val="2000"/>
              <a:buFontTx/>
              <a:buNone/>
              <a:tabLst/>
              <a:defRPr/>
            </a:pPr>
            <a:r>
              <a:rPr kumimoji="0" lang="en-IN" sz="1400" b="1" i="0" u="none" strike="noStrike" kern="1200" cap="none" spc="0" normalizeH="0" baseline="0" noProof="0" dirty="0" err="1" smtClean="0">
                <a:ln>
                  <a:noFill/>
                </a:ln>
                <a:solidFill>
                  <a:prstClr val="white"/>
                </a:solidFill>
                <a:effectLst/>
                <a:uLnTx/>
                <a:uFillTx/>
                <a:latin typeface="Arial"/>
                <a:ea typeface="+mn-ea"/>
                <a:cs typeface="+mn-cs"/>
              </a:rPr>
              <a:t>GoCD</a:t>
            </a:r>
            <a:endParaRPr kumimoji="0" lang="en-IN" sz="1400" b="1" i="0" u="none" strike="noStrike" kern="1200" cap="none" spc="0" normalizeH="0" baseline="0" noProof="0" dirty="0">
              <a:ln>
                <a:noFill/>
              </a:ln>
              <a:solidFill>
                <a:prstClr val="white"/>
              </a:solidFill>
              <a:effectLst/>
              <a:uLnTx/>
              <a:uFillTx/>
              <a:latin typeface="Arial"/>
              <a:ea typeface="+mn-ea"/>
              <a:cs typeface="+mn-cs"/>
            </a:endParaRPr>
          </a:p>
        </p:txBody>
      </p:sp>
      <p:sp>
        <p:nvSpPr>
          <p:cNvPr id="15" name="Rectangle 14"/>
          <p:cNvSpPr/>
          <p:nvPr/>
        </p:nvSpPr>
        <p:spPr>
          <a:xfrm>
            <a:off x="5090274" y="2041647"/>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Arial"/>
                <a:ea typeface="+mn-ea"/>
                <a:cs typeface="+mn-cs"/>
              </a:rPr>
              <a:t>2</a:t>
            </a:r>
          </a:p>
        </p:txBody>
      </p:sp>
      <p:sp>
        <p:nvSpPr>
          <p:cNvPr id="17" name="Rectangle 16"/>
          <p:cNvSpPr/>
          <p:nvPr/>
        </p:nvSpPr>
        <p:spPr>
          <a:xfrm>
            <a:off x="5432384" y="2561161"/>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l" defTabSz="685800" rtl="0" eaLnBrk="1" fontAlgn="auto" latinLnBrk="0" hangingPunct="1">
              <a:lnSpc>
                <a:spcPct val="100000"/>
              </a:lnSpc>
              <a:spcBef>
                <a:spcPts val="0"/>
              </a:spcBef>
              <a:spcAft>
                <a:spcPts val="0"/>
              </a:spcAft>
              <a:buClrTx/>
              <a:buSzPts val="2000"/>
              <a:buFontTx/>
              <a:buNone/>
              <a:tabLst/>
              <a:defRPr/>
            </a:pPr>
            <a:r>
              <a:rPr kumimoji="0" lang="en-US" sz="1400" b="1" i="0" u="none" strike="noStrike" kern="1200" cap="none" spc="0" normalizeH="0" baseline="0" noProof="0" dirty="0" smtClean="0">
                <a:ln>
                  <a:noFill/>
                </a:ln>
                <a:solidFill>
                  <a:schemeClr val="bg1"/>
                </a:solidFill>
                <a:effectLst/>
                <a:uLnTx/>
                <a:uFillTx/>
                <a:latin typeface="Arial"/>
                <a:ea typeface="+mn-ea"/>
                <a:cs typeface="+mn-cs"/>
              </a:rPr>
              <a:t>History of </a:t>
            </a:r>
            <a:r>
              <a:rPr kumimoji="0" lang="en-US" sz="1400" b="1" i="0" u="none" strike="noStrike" kern="1200" cap="none" spc="0" normalizeH="0" baseline="0" noProof="0" dirty="0" err="1" smtClean="0">
                <a:ln>
                  <a:noFill/>
                </a:ln>
                <a:solidFill>
                  <a:schemeClr val="bg1"/>
                </a:solidFill>
                <a:effectLst/>
                <a:uLnTx/>
                <a:uFillTx/>
                <a:latin typeface="Arial"/>
                <a:ea typeface="+mn-ea"/>
                <a:cs typeface="+mn-cs"/>
              </a:rPr>
              <a:t>GoCD</a:t>
            </a:r>
            <a:endParaRPr kumimoji="0" lang="en-US"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18" name="Rectangle 17"/>
          <p:cNvSpPr/>
          <p:nvPr/>
        </p:nvSpPr>
        <p:spPr>
          <a:xfrm>
            <a:off x="5090274" y="2563996"/>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Arial"/>
                <a:ea typeface="+mn-ea"/>
                <a:cs typeface="+mn-cs"/>
              </a:rPr>
              <a:t>3</a:t>
            </a:r>
          </a:p>
        </p:txBody>
      </p:sp>
      <p:sp>
        <p:nvSpPr>
          <p:cNvPr id="21" name="Rectangle 20"/>
          <p:cNvSpPr/>
          <p:nvPr/>
        </p:nvSpPr>
        <p:spPr>
          <a:xfrm>
            <a:off x="5090274" y="3070602"/>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Arial"/>
                <a:ea typeface="+mn-ea"/>
                <a:cs typeface="+mn-cs"/>
              </a:rPr>
              <a:t>4</a:t>
            </a:r>
          </a:p>
        </p:txBody>
      </p:sp>
      <p:sp>
        <p:nvSpPr>
          <p:cNvPr id="2" name="TextBox 1"/>
          <p:cNvSpPr txBox="1"/>
          <p:nvPr/>
        </p:nvSpPr>
        <p:spPr>
          <a:xfrm>
            <a:off x="4462201" y="762252"/>
            <a:ext cx="343145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smtClean="0">
                <a:latin typeface="+mj-lt"/>
              </a:rPr>
              <a:t>Agenda:</a:t>
            </a:r>
          </a:p>
        </p:txBody>
      </p:sp>
      <p:sp>
        <p:nvSpPr>
          <p:cNvPr id="22" name="Rectangle 21"/>
          <p:cNvSpPr/>
          <p:nvPr/>
        </p:nvSpPr>
        <p:spPr>
          <a:xfrm>
            <a:off x="5432384" y="3080035"/>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lvl="0">
              <a:buSzPts val="2000"/>
            </a:pPr>
            <a:r>
              <a:rPr lang="en-US" sz="1400" b="1" noProof="0" dirty="0" smtClean="0">
                <a:solidFill>
                  <a:schemeClr val="bg1"/>
                </a:solidFill>
              </a:rPr>
              <a:t>Architecture of </a:t>
            </a:r>
            <a:r>
              <a:rPr lang="en-US" sz="1400" b="1" noProof="0" dirty="0" err="1" smtClean="0">
                <a:solidFill>
                  <a:schemeClr val="bg1"/>
                </a:solidFill>
              </a:rPr>
              <a:t>GoCD</a:t>
            </a:r>
            <a:endParaRPr kumimoji="0" lang="en-IN" sz="1400" b="1" i="0" u="none" strike="noStrike" kern="1200" cap="none" spc="0" normalizeH="0" baseline="0" noProof="0" dirty="0">
              <a:ln>
                <a:noFill/>
              </a:ln>
              <a:solidFill>
                <a:schemeClr val="bg1"/>
              </a:solidFill>
              <a:effectLst/>
              <a:uLnTx/>
              <a:uFillTx/>
              <a:latin typeface="Arial"/>
            </a:endParaRPr>
          </a:p>
        </p:txBody>
      </p:sp>
      <p:sp>
        <p:nvSpPr>
          <p:cNvPr id="26" name="Rectangle 25"/>
          <p:cNvSpPr/>
          <p:nvPr/>
        </p:nvSpPr>
        <p:spPr>
          <a:xfrm>
            <a:off x="5090274" y="3595037"/>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lang="en-US" sz="1100" b="1" dirty="0">
                <a:solidFill>
                  <a:prstClr val="white"/>
                </a:solidFill>
                <a:latin typeface="Arial"/>
              </a:rPr>
              <a:t>5</a:t>
            </a:r>
            <a:endParaRPr kumimoji="0" lang="en-US" sz="1100" b="1" i="0" u="none" strike="noStrike" kern="1200" cap="none" spc="0" normalizeH="0" baseline="0" noProof="0" dirty="0">
              <a:ln>
                <a:noFill/>
              </a:ln>
              <a:solidFill>
                <a:prstClr val="white"/>
              </a:solidFill>
              <a:effectLst/>
              <a:uLnTx/>
              <a:uFillTx/>
              <a:latin typeface="Arial"/>
              <a:ea typeface="+mn-ea"/>
              <a:cs typeface="+mn-cs"/>
            </a:endParaRPr>
          </a:p>
        </p:txBody>
      </p:sp>
      <p:sp>
        <p:nvSpPr>
          <p:cNvPr id="27" name="Rectangle 26"/>
          <p:cNvSpPr/>
          <p:nvPr/>
        </p:nvSpPr>
        <p:spPr>
          <a:xfrm>
            <a:off x="5432384" y="3598909"/>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lvl="0">
              <a:buSzPts val="2000"/>
            </a:pPr>
            <a:r>
              <a:rPr lang="en-US" sz="1400" b="1" dirty="0" smtClean="0">
                <a:solidFill>
                  <a:schemeClr val="bg1"/>
                </a:solidFill>
              </a:rPr>
              <a:t>Features of </a:t>
            </a:r>
            <a:r>
              <a:rPr lang="en-US" sz="1400" b="1" dirty="0" err="1" smtClean="0">
                <a:solidFill>
                  <a:schemeClr val="bg1"/>
                </a:solidFill>
              </a:rPr>
              <a:t>GoCD</a:t>
            </a:r>
            <a:endParaRPr kumimoji="0" lang="en-IN" sz="1400" b="1" i="0" u="none" strike="noStrike" kern="1200" cap="none" spc="0" normalizeH="0" baseline="0" noProof="0" dirty="0">
              <a:ln>
                <a:noFill/>
              </a:ln>
              <a:solidFill>
                <a:schemeClr val="bg1"/>
              </a:solidFill>
              <a:effectLst/>
              <a:uLnTx/>
              <a:uFillTx/>
              <a:latin typeface="Arial"/>
            </a:endParaRPr>
          </a:p>
        </p:txBody>
      </p:sp>
    </p:spTree>
    <p:extLst>
      <p:ext uri="{BB962C8B-B14F-4D97-AF65-F5344CB8AC3E}">
        <p14:creationId xmlns:p14="http://schemas.microsoft.com/office/powerpoint/2010/main" val="256640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0376" y="3260437"/>
            <a:ext cx="6984277" cy="849745"/>
          </a:xfrm>
        </p:spPr>
        <p:txBody>
          <a:bodyPr/>
          <a:lstStyle/>
          <a:p>
            <a:r>
              <a:rPr lang="en-US" sz="1200" b="0" dirty="0" err="1">
                <a:solidFill>
                  <a:schemeClr val="tx1"/>
                </a:solidFill>
              </a:rPr>
              <a:t>GoCD</a:t>
            </a:r>
            <a:r>
              <a:rPr lang="en-US" sz="1200" b="0" dirty="0">
                <a:solidFill>
                  <a:schemeClr val="tx1"/>
                </a:solidFill>
              </a:rPr>
              <a:t> has extension points for which plugins can be created. There are numerous plugins already available, or if you don't see what you need, you can write your own</a:t>
            </a:r>
          </a:p>
        </p:txBody>
      </p:sp>
      <p:sp>
        <p:nvSpPr>
          <p:cNvPr id="4" name="Title 3"/>
          <p:cNvSpPr>
            <a:spLocks noGrp="1"/>
          </p:cNvSpPr>
          <p:nvPr>
            <p:ph type="title"/>
          </p:nvPr>
        </p:nvSpPr>
        <p:spPr>
          <a:xfrm>
            <a:off x="1753324" y="529936"/>
            <a:ext cx="5511800" cy="369332"/>
          </a:xfrm>
        </p:spPr>
        <p:txBody>
          <a:bodyPr/>
          <a:lstStyle/>
          <a:p>
            <a:pPr algn="ctr"/>
            <a:r>
              <a:rPr lang="en-US" sz="2400" dirty="0">
                <a:solidFill>
                  <a:schemeClr val="tx1"/>
                </a:solidFill>
              </a:rPr>
              <a:t>Plugins</a:t>
            </a:r>
          </a:p>
        </p:txBody>
      </p:sp>
      <p:pic>
        <p:nvPicPr>
          <p:cNvPr id="5" name="Picture 4"/>
          <p:cNvPicPr>
            <a:picLocks noChangeAspect="1"/>
          </p:cNvPicPr>
          <p:nvPr/>
        </p:nvPicPr>
        <p:blipFill>
          <a:blip r:embed="rId2"/>
          <a:stretch>
            <a:fillRect/>
          </a:stretch>
        </p:blipFill>
        <p:spPr>
          <a:xfrm>
            <a:off x="3554991" y="1344325"/>
            <a:ext cx="1903702" cy="1788326"/>
          </a:xfrm>
          <a:prstGeom prst="rect">
            <a:avLst/>
          </a:prstGeom>
        </p:spPr>
      </p:pic>
    </p:spTree>
    <p:extLst>
      <p:ext uri="{BB962C8B-B14F-4D97-AF65-F5344CB8AC3E}">
        <p14:creationId xmlns:p14="http://schemas.microsoft.com/office/powerpoint/2010/main" val="638780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339993" y="1154099"/>
            <a:ext cx="5047488" cy="369332"/>
          </a:xfrm>
        </p:spPr>
        <p:txBody>
          <a:bodyPr/>
          <a:lstStyle/>
          <a:p>
            <a:r>
              <a:rPr lang="en-IN" dirty="0" smtClean="0"/>
              <a:t>Thank You</a:t>
            </a:r>
            <a:endParaRPr lang="en-IN" dirty="0"/>
          </a:p>
        </p:txBody>
      </p:sp>
      <p:sp>
        <p:nvSpPr>
          <p:cNvPr id="6" name="Text Placeholder 5"/>
          <p:cNvSpPr>
            <a:spLocks noGrp="1"/>
          </p:cNvSpPr>
          <p:nvPr>
            <p:ph type="body" sz="quarter" idx="14"/>
          </p:nvPr>
        </p:nvSpPr>
        <p:spPr>
          <a:xfrm>
            <a:off x="1339995" y="1613754"/>
            <a:ext cx="5320195" cy="207749"/>
          </a:xfrm>
        </p:spPr>
        <p:txBody>
          <a:bodyPr/>
          <a:lstStyle/>
          <a:p>
            <a:r>
              <a:rPr lang="en-IN" dirty="0" smtClean="0"/>
              <a:t>Look forward to engaging you on areas of interest!</a:t>
            </a:r>
            <a:endParaRPr lang="en-IN" dirty="0"/>
          </a:p>
        </p:txBody>
      </p:sp>
    </p:spTree>
    <p:extLst>
      <p:ext uri="{BB962C8B-B14F-4D97-AF65-F5344CB8AC3E}">
        <p14:creationId xmlns:p14="http://schemas.microsoft.com/office/powerpoint/2010/main" val="981550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701" y="344246"/>
            <a:ext cx="6812349" cy="369332"/>
          </a:xfrm>
        </p:spPr>
        <p:txBody>
          <a:bodyPr>
            <a:normAutofit/>
          </a:bodyPr>
          <a:lstStyle/>
          <a:p>
            <a:pPr algn="ctr"/>
            <a:r>
              <a:rPr lang="en-US" dirty="0">
                <a:solidFill>
                  <a:schemeClr val="tx1"/>
                </a:solidFill>
                <a:latin typeface="+mj-lt"/>
              </a:rPr>
              <a:t>Continuous </a:t>
            </a:r>
            <a:r>
              <a:rPr lang="en-US" dirty="0" smtClean="0">
                <a:solidFill>
                  <a:schemeClr val="tx1"/>
                </a:solidFill>
                <a:latin typeface="+mj-lt"/>
              </a:rPr>
              <a:t>Delivery</a:t>
            </a:r>
            <a:endParaRPr lang="en-US" dirty="0">
              <a:solidFill>
                <a:schemeClr val="tx1"/>
              </a:solidFill>
              <a:latin typeface="+mj-lt"/>
            </a:endParaRPr>
          </a:p>
        </p:txBody>
      </p:sp>
      <p:sp>
        <p:nvSpPr>
          <p:cNvPr id="5" name="Text Placeholder 2"/>
          <p:cNvSpPr txBox="1">
            <a:spLocks/>
          </p:cNvSpPr>
          <p:nvPr/>
        </p:nvSpPr>
        <p:spPr>
          <a:xfrm>
            <a:off x="251519" y="1032700"/>
            <a:ext cx="8712967" cy="4035958"/>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a:t>Continuous Delivery is a software development discipline where you build software in such a way that the software can be released to production at any time</a:t>
            </a:r>
            <a:r>
              <a:rPr lang="en-US" dirty="0" smtClean="0"/>
              <a:t>.</a:t>
            </a:r>
          </a:p>
          <a:p>
            <a:pPr algn="just"/>
            <a:endParaRPr lang="en-US" dirty="0"/>
          </a:p>
          <a:p>
            <a:pPr marL="0" indent="0">
              <a:buNone/>
            </a:pPr>
            <a:r>
              <a:rPr lang="en-US" dirty="0" smtClean="0"/>
              <a:t>You’re </a:t>
            </a:r>
            <a:r>
              <a:rPr lang="en-US" dirty="0"/>
              <a:t>doing </a:t>
            </a:r>
            <a:r>
              <a:rPr lang="en-US" dirty="0" smtClean="0"/>
              <a:t>Continuous </a:t>
            </a:r>
            <a:r>
              <a:rPr lang="en-US" dirty="0"/>
              <a:t>D</a:t>
            </a:r>
            <a:r>
              <a:rPr lang="en-US" dirty="0" smtClean="0"/>
              <a:t>elivery </a:t>
            </a:r>
            <a:r>
              <a:rPr lang="en-US" dirty="0"/>
              <a:t>when</a:t>
            </a:r>
            <a:r>
              <a:rPr lang="en-US" dirty="0" smtClean="0"/>
              <a:t>:</a:t>
            </a:r>
            <a:endParaRPr lang="en-US" dirty="0"/>
          </a:p>
          <a:p>
            <a:r>
              <a:rPr lang="en-US" dirty="0"/>
              <a:t>Your software is deployable throughout its lifecycle</a:t>
            </a:r>
          </a:p>
          <a:p>
            <a:r>
              <a:rPr lang="en-US" dirty="0"/>
              <a:t>Your team prioritizes keeping the software deployable over </a:t>
            </a:r>
            <a:endParaRPr lang="en-US" dirty="0" smtClean="0"/>
          </a:p>
          <a:p>
            <a:pPr marL="0" indent="0">
              <a:buNone/>
            </a:pPr>
            <a:r>
              <a:rPr lang="en-US" dirty="0"/>
              <a:t> </a:t>
            </a:r>
            <a:r>
              <a:rPr lang="en-US" dirty="0" smtClean="0"/>
              <a:t>      working </a:t>
            </a:r>
            <a:r>
              <a:rPr lang="en-US" dirty="0"/>
              <a:t>on new features</a:t>
            </a:r>
          </a:p>
          <a:p>
            <a:r>
              <a:rPr lang="en-US" dirty="0"/>
              <a:t>Anybody can get fast, automated feedback on the production </a:t>
            </a:r>
            <a:endParaRPr lang="en-US" dirty="0" smtClean="0"/>
          </a:p>
          <a:p>
            <a:pPr marL="0" indent="0">
              <a:buNone/>
            </a:pPr>
            <a:r>
              <a:rPr lang="en-US" dirty="0" smtClean="0"/>
              <a:t>      readiness </a:t>
            </a:r>
            <a:r>
              <a:rPr lang="en-US" dirty="0"/>
              <a:t>of their systems any time somebody makes a change to them</a:t>
            </a:r>
          </a:p>
          <a:p>
            <a:r>
              <a:rPr lang="en-US" dirty="0"/>
              <a:t>You can perform push-button deployments of any version of the software </a:t>
            </a:r>
            <a:endParaRPr lang="en-US" dirty="0" smtClean="0"/>
          </a:p>
          <a:p>
            <a:pPr marL="0" indent="0">
              <a:buNone/>
            </a:pPr>
            <a:r>
              <a:rPr lang="en-US" dirty="0" smtClean="0"/>
              <a:t>       to </a:t>
            </a:r>
            <a:r>
              <a:rPr lang="en-US" dirty="0"/>
              <a:t>any environment on demand</a:t>
            </a:r>
          </a:p>
          <a:p>
            <a:r>
              <a:rPr lang="en-US" dirty="0"/>
              <a:t>You achieve continuous delivery by continuously integrating the software done by the development team, building executables, and running automated tests on those executables to detect problems. Furthermore you push the executables into increasingly production-like environments to ensure the software will work in production. To do this you </a:t>
            </a:r>
            <a:r>
              <a:rPr lang="en-US" dirty="0" smtClean="0"/>
              <a:t>use a Deployment Pipeline.      </a:t>
            </a:r>
            <a:r>
              <a:rPr lang="en-US" sz="1400" dirty="0" smtClean="0"/>
              <a:t>-Martin Fowler</a:t>
            </a:r>
            <a:endParaRPr lang="en-US" sz="1400" dirty="0"/>
          </a:p>
          <a:p>
            <a:pPr algn="just"/>
            <a:endParaRPr lang="en-IN" sz="1600" dirty="0" smtClean="0">
              <a:latin typeface="+mn-lt"/>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6274973" y="1398731"/>
            <a:ext cx="2444154" cy="1787813"/>
          </a:xfrm>
          <a:prstGeom prst="rect">
            <a:avLst/>
          </a:prstGeom>
        </p:spPr>
      </p:pic>
    </p:spTree>
    <p:extLst>
      <p:ext uri="{BB962C8B-B14F-4D97-AF65-F5344CB8AC3E}">
        <p14:creationId xmlns:p14="http://schemas.microsoft.com/office/powerpoint/2010/main" val="159803874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07" y="807461"/>
            <a:ext cx="6812349" cy="369332"/>
          </a:xfrm>
        </p:spPr>
        <p:txBody>
          <a:bodyPr>
            <a:normAutofit/>
          </a:bodyPr>
          <a:lstStyle/>
          <a:p>
            <a:pPr algn="ctr"/>
            <a:r>
              <a:rPr lang="en-US" dirty="0" err="1" smtClean="0">
                <a:solidFill>
                  <a:schemeClr val="tx1"/>
                </a:solidFill>
                <a:latin typeface="+mj-lt"/>
              </a:rPr>
              <a:t>GoCD</a:t>
            </a:r>
            <a:endParaRPr lang="en-US" dirty="0">
              <a:solidFill>
                <a:schemeClr val="tx1"/>
              </a:solidFill>
              <a:latin typeface="+mj-lt"/>
            </a:endParaRPr>
          </a:p>
        </p:txBody>
      </p:sp>
      <p:sp>
        <p:nvSpPr>
          <p:cNvPr id="5" name="Text Placeholder 2"/>
          <p:cNvSpPr txBox="1">
            <a:spLocks/>
          </p:cNvSpPr>
          <p:nvPr/>
        </p:nvSpPr>
        <p:spPr>
          <a:xfrm>
            <a:off x="251521" y="1176793"/>
            <a:ext cx="8712967" cy="2711716"/>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1600" dirty="0" smtClean="0"/>
          </a:p>
          <a:p>
            <a:pPr algn="just"/>
            <a:endParaRPr lang="en-IN" sz="1600" dirty="0"/>
          </a:p>
          <a:p>
            <a:r>
              <a:rPr lang="en-US" b="1" dirty="0"/>
              <a:t>Go or GoCD</a:t>
            </a:r>
            <a:r>
              <a:rPr lang="en-US" dirty="0"/>
              <a:t> is an </a:t>
            </a:r>
            <a:r>
              <a:rPr lang="en-US" dirty="0" smtClean="0"/>
              <a:t>open source</a:t>
            </a:r>
            <a:r>
              <a:rPr lang="en-US" dirty="0"/>
              <a:t> tool which is used in software development to achieve </a:t>
            </a:r>
            <a:r>
              <a:rPr lang="en-US" dirty="0" smtClean="0"/>
              <a:t>Continuous Delivery</a:t>
            </a:r>
            <a:r>
              <a:rPr lang="en-US" dirty="0"/>
              <a:t> of </a:t>
            </a:r>
            <a:r>
              <a:rPr lang="en-US" dirty="0" smtClean="0"/>
              <a:t>software, of which Continuous Integration is a part. </a:t>
            </a:r>
            <a:r>
              <a:rPr lang="en-US" dirty="0"/>
              <a:t>It supports automating the entire build-test-release process from code check-in to deployment. It helps to keep producing valuable software in short cycles and ensure that the software can be reliably released at any </a:t>
            </a:r>
            <a:r>
              <a:rPr lang="en-US" dirty="0" smtClean="0"/>
              <a:t>time</a:t>
            </a:r>
          </a:p>
          <a:p>
            <a:endParaRPr lang="en-US" dirty="0" smtClean="0"/>
          </a:p>
          <a:p>
            <a:r>
              <a:rPr lang="en-US" dirty="0"/>
              <a:t> Almost everything in the ecosystem that Go spans is OSS, from source control and build, to deployment and configuration management</a:t>
            </a:r>
          </a:p>
          <a:p>
            <a:endParaRPr lang="en-US" dirty="0"/>
          </a:p>
          <a:p>
            <a:pPr algn="just"/>
            <a:endParaRPr lang="en-IN" sz="1600" dirty="0" smtClean="0"/>
          </a:p>
          <a:p>
            <a:pPr algn="just"/>
            <a:endParaRPr lang="en-IN" sz="1600" dirty="0"/>
          </a:p>
          <a:p>
            <a:pPr algn="just"/>
            <a:endParaRPr lang="en-IN" sz="1600" dirty="0">
              <a:latin typeface="+mn-lt"/>
              <a:cs typeface="Calibri" panose="020F0502020204030204" pitchFamily="34" charset="0"/>
            </a:endParaRPr>
          </a:p>
        </p:txBody>
      </p:sp>
    </p:spTree>
    <p:extLst>
      <p:ext uri="{BB962C8B-B14F-4D97-AF65-F5344CB8AC3E}">
        <p14:creationId xmlns:p14="http://schemas.microsoft.com/office/powerpoint/2010/main" val="155417735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155" y="613910"/>
            <a:ext cx="6812349" cy="369332"/>
          </a:xfrm>
        </p:spPr>
        <p:txBody>
          <a:bodyPr>
            <a:normAutofit/>
          </a:bodyPr>
          <a:lstStyle/>
          <a:p>
            <a:pPr algn="ctr"/>
            <a:r>
              <a:rPr lang="en-IN" dirty="0" smtClean="0">
                <a:solidFill>
                  <a:schemeClr val="tx1"/>
                </a:solidFill>
                <a:latin typeface="+mj-lt"/>
              </a:rPr>
              <a:t>History of </a:t>
            </a:r>
            <a:r>
              <a:rPr lang="en-IN" dirty="0" err="1" smtClean="0">
                <a:solidFill>
                  <a:schemeClr val="tx1"/>
                </a:solidFill>
                <a:latin typeface="+mj-lt"/>
              </a:rPr>
              <a:t>GoCD</a:t>
            </a:r>
            <a:endParaRPr lang="en-US" dirty="0">
              <a:solidFill>
                <a:schemeClr val="tx1"/>
              </a:solidFill>
              <a:latin typeface="+mj-lt"/>
            </a:endParaRPr>
          </a:p>
        </p:txBody>
      </p:sp>
      <p:sp>
        <p:nvSpPr>
          <p:cNvPr id="5" name="Text Placeholder 2"/>
          <p:cNvSpPr txBox="1">
            <a:spLocks/>
          </p:cNvSpPr>
          <p:nvPr/>
        </p:nvSpPr>
        <p:spPr>
          <a:xfrm>
            <a:off x="431033" y="1066370"/>
            <a:ext cx="8712967" cy="3736539"/>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dirty="0" smtClean="0"/>
          </a:p>
          <a:p>
            <a:pPr algn="just"/>
            <a:endParaRPr lang="en-IN" dirty="0" smtClean="0"/>
          </a:p>
          <a:p>
            <a:pPr algn="just"/>
            <a:r>
              <a:rPr lang="en-US" dirty="0"/>
              <a:t>Go was originally developed at </a:t>
            </a:r>
            <a:r>
              <a:rPr lang="en-US" dirty="0" err="1"/>
              <a:t>ThoughtWorks</a:t>
            </a:r>
            <a:r>
              <a:rPr lang="en-US" dirty="0"/>
              <a:t> Studios</a:t>
            </a:r>
            <a:r>
              <a:rPr lang="en-IN" dirty="0"/>
              <a:t>. </a:t>
            </a:r>
          </a:p>
          <a:p>
            <a:pPr algn="just"/>
            <a:endParaRPr lang="en-IN" dirty="0"/>
          </a:p>
          <a:p>
            <a:pPr algn="just"/>
            <a:r>
              <a:rPr lang="en-IN" dirty="0" smtClean="0"/>
              <a:t>It was called as Cruise when it was first released in 2007. </a:t>
            </a:r>
          </a:p>
          <a:p>
            <a:pPr algn="just"/>
            <a:endParaRPr lang="en-IN" dirty="0"/>
          </a:p>
          <a:p>
            <a:pPr algn="just"/>
            <a:r>
              <a:rPr lang="en-IN" dirty="0" smtClean="0"/>
              <a:t>In 2010, it was renamed as </a:t>
            </a:r>
            <a:r>
              <a:rPr lang="en-IN" dirty="0" err="1" smtClean="0"/>
              <a:t>GoCD</a:t>
            </a:r>
            <a:r>
              <a:rPr lang="en-IN" dirty="0"/>
              <a:t>.</a:t>
            </a:r>
            <a:endParaRPr lang="en-IN" dirty="0" smtClean="0"/>
          </a:p>
          <a:p>
            <a:pPr algn="just"/>
            <a:endParaRPr lang="en-IN" dirty="0"/>
          </a:p>
          <a:p>
            <a:pPr algn="just"/>
            <a:r>
              <a:rPr lang="en-IN" dirty="0" err="1" smtClean="0"/>
              <a:t>GoCD</a:t>
            </a:r>
            <a:r>
              <a:rPr lang="en-IN" dirty="0" smtClean="0"/>
              <a:t> was released as open source in 2014.</a:t>
            </a:r>
          </a:p>
          <a:p>
            <a:pPr algn="just"/>
            <a:endParaRPr lang="en-IN" dirty="0" smtClean="0"/>
          </a:p>
        </p:txBody>
      </p:sp>
    </p:spTree>
    <p:extLst>
      <p:ext uri="{BB962C8B-B14F-4D97-AF65-F5344CB8AC3E}">
        <p14:creationId xmlns:p14="http://schemas.microsoft.com/office/powerpoint/2010/main" val="373820720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1673" y="1134745"/>
            <a:ext cx="3033728" cy="1526309"/>
          </a:xfrm>
          <a:prstGeom prst="rect">
            <a:avLst/>
          </a:prstGeom>
        </p:spPr>
      </p:pic>
      <p:sp>
        <p:nvSpPr>
          <p:cNvPr id="2" name="Text Placeholder 1"/>
          <p:cNvSpPr>
            <a:spLocks noGrp="1"/>
          </p:cNvSpPr>
          <p:nvPr>
            <p:ph type="body" sz="quarter" idx="12"/>
          </p:nvPr>
        </p:nvSpPr>
        <p:spPr>
          <a:xfrm>
            <a:off x="529598" y="2884055"/>
            <a:ext cx="8229600" cy="1661993"/>
          </a:xfrm>
        </p:spPr>
        <p:txBody>
          <a:bodyPr/>
          <a:lstStyle/>
          <a:p>
            <a:r>
              <a:rPr lang="en-US" dirty="0"/>
              <a:t>At the highest level, </a:t>
            </a:r>
            <a:r>
              <a:rPr lang="en-US" dirty="0" err="1"/>
              <a:t>GoCD</a:t>
            </a:r>
            <a:r>
              <a:rPr lang="en-US" dirty="0"/>
              <a:t> consists of two main components, the </a:t>
            </a:r>
            <a:r>
              <a:rPr lang="en-US" dirty="0" err="1"/>
              <a:t>GoCD</a:t>
            </a:r>
            <a:r>
              <a:rPr lang="en-US" dirty="0"/>
              <a:t> </a:t>
            </a:r>
            <a:r>
              <a:rPr lang="en-US" dirty="0" smtClean="0"/>
              <a:t>Server </a:t>
            </a:r>
            <a:r>
              <a:rPr lang="en-US" dirty="0"/>
              <a:t>and the </a:t>
            </a:r>
            <a:r>
              <a:rPr lang="en-US" dirty="0" err="1"/>
              <a:t>GoCD</a:t>
            </a:r>
            <a:r>
              <a:rPr lang="en-US" dirty="0"/>
              <a:t> </a:t>
            </a:r>
            <a:r>
              <a:rPr lang="en-US" dirty="0" smtClean="0"/>
              <a:t>Agent.</a:t>
            </a:r>
          </a:p>
          <a:p>
            <a:r>
              <a:rPr lang="en-US" dirty="0"/>
              <a:t>As soon as the server comes up, it opens two ports (an SSL port and a non-SSL port). </a:t>
            </a:r>
            <a:endParaRPr lang="en-US" dirty="0" smtClean="0"/>
          </a:p>
          <a:p>
            <a:r>
              <a:rPr lang="en-US" dirty="0" smtClean="0"/>
              <a:t>The </a:t>
            </a:r>
            <a:r>
              <a:rPr lang="en-US" dirty="0"/>
              <a:t>system works on a pull model in the sense that the agents periodically poll the server for work, instead of the server pushing work to the agents. This prevents the agents from having to have listening ports open on their </a:t>
            </a:r>
            <a:r>
              <a:rPr lang="en-US" dirty="0" smtClean="0"/>
              <a:t>side.</a:t>
            </a:r>
          </a:p>
          <a:p>
            <a:r>
              <a:rPr lang="en-US" dirty="0" smtClean="0"/>
              <a:t>The </a:t>
            </a:r>
            <a:r>
              <a:rPr lang="en-US" dirty="0"/>
              <a:t>server coordinates everything, making sure that all the builds that need to run get run and all the agents are assigned work when possible</a:t>
            </a:r>
          </a:p>
          <a:p>
            <a:endParaRPr lang="en-US" dirty="0"/>
          </a:p>
        </p:txBody>
      </p:sp>
      <p:sp>
        <p:nvSpPr>
          <p:cNvPr id="3" name="Title 2"/>
          <p:cNvSpPr>
            <a:spLocks noGrp="1"/>
          </p:cNvSpPr>
          <p:nvPr>
            <p:ph type="title"/>
          </p:nvPr>
        </p:nvSpPr>
        <p:spPr>
          <a:xfrm>
            <a:off x="301814" y="478212"/>
            <a:ext cx="8685168" cy="571502"/>
          </a:xfrm>
        </p:spPr>
        <p:txBody>
          <a:bodyPr/>
          <a:lstStyle/>
          <a:p>
            <a:pPr algn="ctr"/>
            <a:r>
              <a:rPr lang="en-US" dirty="0" smtClean="0">
                <a:solidFill>
                  <a:schemeClr val="tx1"/>
                </a:solidFill>
              </a:rPr>
              <a:t>Architecture of </a:t>
            </a:r>
            <a:r>
              <a:rPr lang="en-US" dirty="0" err="1" smtClean="0">
                <a:solidFill>
                  <a:schemeClr val="tx1"/>
                </a:solidFill>
              </a:rPr>
              <a:t>GoCD</a:t>
            </a:r>
            <a:endParaRPr lang="en-US" dirty="0">
              <a:solidFill>
                <a:schemeClr val="tx1"/>
              </a:solidFill>
            </a:endParaRPr>
          </a:p>
        </p:txBody>
      </p:sp>
    </p:spTree>
    <p:extLst>
      <p:ext uri="{BB962C8B-B14F-4D97-AF65-F5344CB8AC3E}">
        <p14:creationId xmlns:p14="http://schemas.microsoft.com/office/powerpoint/2010/main" val="159239120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936" y="253692"/>
            <a:ext cx="6812349" cy="369332"/>
          </a:xfrm>
        </p:spPr>
        <p:txBody>
          <a:bodyPr>
            <a:normAutofit/>
          </a:bodyPr>
          <a:lstStyle/>
          <a:p>
            <a:pPr algn="ctr"/>
            <a:r>
              <a:rPr lang="en-US" dirty="0" smtClean="0">
                <a:solidFill>
                  <a:schemeClr val="tx1"/>
                </a:solidFill>
              </a:rPr>
              <a:t>Features of </a:t>
            </a:r>
            <a:r>
              <a:rPr lang="en-US" dirty="0" err="1" smtClean="0">
                <a:solidFill>
                  <a:schemeClr val="tx1"/>
                </a:solidFill>
              </a:rPr>
              <a:t>GoCD</a:t>
            </a:r>
            <a:endParaRPr lang="en-US" dirty="0">
              <a:solidFill>
                <a:schemeClr val="tx1"/>
              </a:solidFill>
              <a:latin typeface="+mj-lt"/>
            </a:endParaRPr>
          </a:p>
        </p:txBody>
      </p:sp>
      <p:sp>
        <p:nvSpPr>
          <p:cNvPr id="5" name="Text Placeholder 2"/>
          <p:cNvSpPr txBox="1">
            <a:spLocks/>
          </p:cNvSpPr>
          <p:nvPr/>
        </p:nvSpPr>
        <p:spPr>
          <a:xfrm>
            <a:off x="678999" y="623024"/>
            <a:ext cx="7710225" cy="4447739"/>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smtClean="0"/>
              <a:t>Model </a:t>
            </a:r>
            <a:r>
              <a:rPr lang="en-IN" dirty="0"/>
              <a:t>complex </a:t>
            </a:r>
            <a:r>
              <a:rPr lang="en-IN" dirty="0" smtClean="0"/>
              <a:t>workflows through intelligent dependency management</a:t>
            </a:r>
          </a:p>
          <a:p>
            <a:endParaRPr lang="en-IN" dirty="0" smtClean="0"/>
          </a:p>
          <a:p>
            <a:r>
              <a:rPr lang="en-US" dirty="0"/>
              <a:t>The power of </a:t>
            </a:r>
            <a:r>
              <a:rPr lang="en-US" dirty="0" smtClean="0"/>
              <a:t>right abstractions </a:t>
            </a:r>
            <a:r>
              <a:rPr lang="en-US" dirty="0"/>
              <a:t>which makes a complex problem </a:t>
            </a:r>
            <a:r>
              <a:rPr lang="en-US" dirty="0" smtClean="0"/>
              <a:t>tractable</a:t>
            </a:r>
            <a:endParaRPr lang="en-IN" dirty="0"/>
          </a:p>
          <a:p>
            <a:endParaRPr lang="en-IN" dirty="0" smtClean="0"/>
          </a:p>
          <a:p>
            <a:r>
              <a:rPr lang="en-IN" dirty="0" smtClean="0"/>
              <a:t>Promote only trusted </a:t>
            </a:r>
            <a:r>
              <a:rPr lang="en-IN" dirty="0" err="1" smtClean="0"/>
              <a:t>artifacts</a:t>
            </a:r>
            <a:r>
              <a:rPr lang="en-IN" dirty="0" smtClean="0"/>
              <a:t> - Know exactly what’s being deployed</a:t>
            </a:r>
            <a:endParaRPr lang="en-IN" dirty="0"/>
          </a:p>
          <a:p>
            <a:endParaRPr lang="en-US" dirty="0" smtClean="0"/>
          </a:p>
          <a:p>
            <a:r>
              <a:rPr lang="en-US" dirty="0" smtClean="0"/>
              <a:t>Visibility and Traceability </a:t>
            </a:r>
            <a:r>
              <a:rPr lang="en-US" dirty="0" smtClean="0"/>
              <a:t>- </a:t>
            </a:r>
            <a:r>
              <a:rPr lang="en-IN" dirty="0" smtClean="0"/>
              <a:t>Value Stream Map</a:t>
            </a:r>
          </a:p>
          <a:p>
            <a:endParaRPr lang="en-US" dirty="0" smtClean="0"/>
          </a:p>
          <a:p>
            <a:r>
              <a:rPr lang="en-US" dirty="0" smtClean="0"/>
              <a:t>Deploy </a:t>
            </a:r>
            <a:r>
              <a:rPr lang="en-US" dirty="0"/>
              <a:t>any version, any </a:t>
            </a:r>
            <a:r>
              <a:rPr lang="en-US" dirty="0" smtClean="0"/>
              <a:t>time</a:t>
            </a:r>
          </a:p>
          <a:p>
            <a:endParaRPr lang="en-US" dirty="0" smtClean="0"/>
          </a:p>
          <a:p>
            <a:r>
              <a:rPr lang="en-US" dirty="0" smtClean="0"/>
              <a:t>Run </a:t>
            </a:r>
            <a:r>
              <a:rPr lang="en-US" dirty="0"/>
              <a:t>and </a:t>
            </a:r>
            <a:r>
              <a:rPr lang="en-US" dirty="0" err="1"/>
              <a:t>grok</a:t>
            </a:r>
            <a:r>
              <a:rPr lang="en-US" dirty="0"/>
              <a:t> your tests</a:t>
            </a:r>
            <a:endParaRPr lang="en-IN" dirty="0" smtClean="0"/>
          </a:p>
          <a:p>
            <a:endParaRPr lang="en-IN" dirty="0" smtClean="0"/>
          </a:p>
          <a:p>
            <a:r>
              <a:rPr lang="en-IN" dirty="0" smtClean="0"/>
              <a:t>Compare builds</a:t>
            </a:r>
          </a:p>
          <a:p>
            <a:endParaRPr lang="en-IN" dirty="0" smtClean="0"/>
          </a:p>
          <a:p>
            <a:r>
              <a:rPr lang="en-IN" dirty="0" smtClean="0"/>
              <a:t>Eliminate bottlenecks</a:t>
            </a:r>
          </a:p>
          <a:p>
            <a:endParaRPr lang="en-IN" dirty="0" smtClean="0"/>
          </a:p>
          <a:p>
            <a:r>
              <a:rPr lang="en-IN" dirty="0" smtClean="0"/>
              <a:t>Keep </a:t>
            </a:r>
            <a:r>
              <a:rPr lang="en-IN" dirty="0"/>
              <a:t>configuration </a:t>
            </a:r>
            <a:r>
              <a:rPr lang="en-IN" dirty="0" smtClean="0"/>
              <a:t>tidy</a:t>
            </a:r>
          </a:p>
          <a:p>
            <a:endParaRPr lang="en-IN" dirty="0" smtClean="0"/>
          </a:p>
          <a:p>
            <a:r>
              <a:rPr lang="en-IN" dirty="0" smtClean="0"/>
              <a:t>Auditable deployments</a:t>
            </a:r>
          </a:p>
          <a:p>
            <a:endParaRPr lang="en-IN" dirty="0" smtClean="0"/>
          </a:p>
          <a:p>
            <a:r>
              <a:rPr lang="en-IN" dirty="0" smtClean="0"/>
              <a:t>Plugins</a:t>
            </a:r>
          </a:p>
        </p:txBody>
      </p:sp>
    </p:spTree>
    <p:extLst>
      <p:ext uri="{BB962C8B-B14F-4D97-AF65-F5344CB8AC3E}">
        <p14:creationId xmlns:p14="http://schemas.microsoft.com/office/powerpoint/2010/main" val="281963327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139" y="961043"/>
            <a:ext cx="8229600" cy="648598"/>
          </a:xfrm>
        </p:spPr>
        <p:txBody>
          <a:bodyPr/>
          <a:lstStyle/>
          <a:p>
            <a:r>
              <a:rPr lang="en-US" dirty="0"/>
              <a:t>With its parallel and sequential execution, </a:t>
            </a:r>
            <a:r>
              <a:rPr lang="en-US" dirty="0" err="1"/>
              <a:t>GoCD</a:t>
            </a:r>
            <a:r>
              <a:rPr lang="en-US" dirty="0"/>
              <a:t> can easily configure dependencies for fast feedback and on-demand deployment. Its fan-in/fan-out dependency management always does the "right thing," avoiding spurious builds.</a:t>
            </a:r>
          </a:p>
          <a:p>
            <a:endParaRPr lang="en-US" dirty="0"/>
          </a:p>
        </p:txBody>
      </p:sp>
      <p:sp>
        <p:nvSpPr>
          <p:cNvPr id="2" name="Title 1"/>
          <p:cNvSpPr>
            <a:spLocks noGrp="1"/>
          </p:cNvSpPr>
          <p:nvPr>
            <p:ph type="title"/>
          </p:nvPr>
        </p:nvSpPr>
        <p:spPr>
          <a:xfrm>
            <a:off x="1063156" y="440671"/>
            <a:ext cx="6369977" cy="276999"/>
          </a:xfrm>
        </p:spPr>
        <p:txBody>
          <a:bodyPr>
            <a:noAutofit/>
          </a:bodyPr>
          <a:lstStyle/>
          <a:p>
            <a:pPr algn="ctr"/>
            <a:r>
              <a:rPr lang="en-US" sz="2400" dirty="0" smtClean="0">
                <a:solidFill>
                  <a:schemeClr val="tx1"/>
                </a:solidFill>
              </a:rPr>
              <a:t>Model </a:t>
            </a:r>
            <a:r>
              <a:rPr lang="en-US" sz="2400" dirty="0">
                <a:solidFill>
                  <a:schemeClr val="tx1"/>
                </a:solidFill>
              </a:rPr>
              <a:t>complex </a:t>
            </a:r>
            <a:r>
              <a:rPr lang="en-US" sz="2400" dirty="0" smtClean="0">
                <a:solidFill>
                  <a:schemeClr val="tx1"/>
                </a:solidFill>
              </a:rPr>
              <a:t>workflows</a:t>
            </a:r>
            <a:endParaRPr lang="en-US" sz="2400" dirty="0">
              <a:solidFill>
                <a:schemeClr val="tx1"/>
              </a:solidFill>
              <a:latin typeface="+mj-lt"/>
            </a:endParaRPr>
          </a:p>
        </p:txBody>
      </p:sp>
      <p:sp>
        <p:nvSpPr>
          <p:cNvPr id="5" name="Text Placeholder 2"/>
          <p:cNvSpPr txBox="1">
            <a:spLocks/>
          </p:cNvSpPr>
          <p:nvPr/>
        </p:nvSpPr>
        <p:spPr>
          <a:xfrm>
            <a:off x="251521" y="512188"/>
            <a:ext cx="8712967" cy="4410876"/>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endParaRPr lang="en-IN" sz="1600" b="1" dirty="0"/>
          </a:p>
        </p:txBody>
      </p:sp>
      <p:pic>
        <p:nvPicPr>
          <p:cNvPr id="4" name="Picture 3"/>
          <p:cNvPicPr>
            <a:picLocks noChangeAspect="1"/>
          </p:cNvPicPr>
          <p:nvPr/>
        </p:nvPicPr>
        <p:blipFill>
          <a:blip r:embed="rId3"/>
          <a:stretch>
            <a:fillRect/>
          </a:stretch>
        </p:blipFill>
        <p:spPr>
          <a:xfrm>
            <a:off x="2192011" y="1683531"/>
            <a:ext cx="4984025" cy="3045487"/>
          </a:xfrm>
          <a:prstGeom prst="rect">
            <a:avLst/>
          </a:prstGeom>
        </p:spPr>
      </p:pic>
    </p:spTree>
    <p:extLst>
      <p:ext uri="{BB962C8B-B14F-4D97-AF65-F5344CB8AC3E}">
        <p14:creationId xmlns:p14="http://schemas.microsoft.com/office/powerpoint/2010/main" val="388719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49483" y="380392"/>
            <a:ext cx="6369977" cy="276999"/>
          </a:xfrm>
        </p:spPr>
        <p:txBody>
          <a:bodyPr>
            <a:noAutofit/>
          </a:bodyPr>
          <a:lstStyle/>
          <a:p>
            <a:pPr algn="ctr"/>
            <a:r>
              <a:rPr lang="en-US" sz="2400" dirty="0">
                <a:solidFill>
                  <a:schemeClr val="tx1"/>
                </a:solidFill>
              </a:rPr>
              <a:t>The power of </a:t>
            </a:r>
            <a:r>
              <a:rPr lang="en-US" sz="2400" dirty="0" smtClean="0">
                <a:solidFill>
                  <a:schemeClr val="tx1"/>
                </a:solidFill>
              </a:rPr>
              <a:t>the right abstractions</a:t>
            </a:r>
            <a:endParaRPr lang="en-US" sz="2400" dirty="0">
              <a:solidFill>
                <a:schemeClr val="tx1"/>
              </a:solidFill>
            </a:endParaRPr>
          </a:p>
        </p:txBody>
      </p:sp>
      <p:pic>
        <p:nvPicPr>
          <p:cNvPr id="5" name="Picture 4"/>
          <p:cNvPicPr>
            <a:picLocks noChangeAspect="1"/>
          </p:cNvPicPr>
          <p:nvPr/>
        </p:nvPicPr>
        <p:blipFill>
          <a:blip r:embed="rId2"/>
          <a:stretch>
            <a:fillRect/>
          </a:stretch>
        </p:blipFill>
        <p:spPr>
          <a:xfrm>
            <a:off x="1819475" y="832882"/>
            <a:ext cx="5560380" cy="4054801"/>
          </a:xfrm>
          <a:prstGeom prst="rect">
            <a:avLst/>
          </a:prstGeom>
        </p:spPr>
      </p:pic>
    </p:spTree>
    <p:extLst>
      <p:ext uri="{BB962C8B-B14F-4D97-AF65-F5344CB8AC3E}">
        <p14:creationId xmlns:p14="http://schemas.microsoft.com/office/powerpoint/2010/main" val="106859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Presentations</Document_x0020_Classification>
    <Folder xmlns="b6ae8028-3361-4878-ad09-deb2e128b95c" xsi:nil="true"/>
    <Document_x0020_Sub_x0020_Classification xmlns="fcfb129d-2c4d-4bcd-afb5-a92980dfa96d">Operations</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Author_x0020_Name xmlns="fa210cbd-4d31-45da-a168-5b5ddf486e72" xsi:nil="true"/>
    <Target_x0020_Audience xmlns="fa210cbd-4d31-45da-a168-5b5ddf486e72" xsi:nil="true"/>
    <Uploaded_x0020_By xmlns="fa210cbd-4d31-45da-a168-5b5ddf486e7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b814c6a34b4aaa9958867d668d7e551b">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47aab33e3166eefafa5152bf6b53901b"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53E0E9-BBAC-4E77-B03C-F4757A7347B6}">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 ds:uri="http://schemas.microsoft.com/sharepoint/v3"/>
    <ds:schemaRef ds:uri="http://purl.org/dc/elements/1.1/"/>
    <ds:schemaRef ds:uri="http://schemas.microsoft.com/office/2006/documentManagement/types"/>
    <ds:schemaRef ds:uri="fa210cbd-4d31-45da-a168-5b5ddf486e72"/>
    <ds:schemaRef ds:uri="b6ae8028-3361-4878-ad09-deb2e128b95c"/>
    <ds:schemaRef ds:uri="fcfb129d-2c4d-4bcd-afb5-a92980dfa96d"/>
    <ds:schemaRef ds:uri="http://purl.org/dc/dcmitype/"/>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986D0956-7641-4A58-8545-F8D3A0067A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B2B Template (Arial)</Template>
  <TotalTime>0</TotalTime>
  <Words>953</Words>
  <Application>Microsoft Office PowerPoint</Application>
  <PresentationFormat>On-screen Show (16:9)</PresentationFormat>
  <Paragraphs>114</Paragraphs>
  <Slides>21</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Unicode MS</vt:lpstr>
      <vt:lpstr>Calibri</vt:lpstr>
      <vt:lpstr>Monotype Corsiva</vt:lpstr>
      <vt:lpstr>Wingdings</vt:lpstr>
      <vt:lpstr>TECHM</vt:lpstr>
      <vt:lpstr>1_TECHM</vt:lpstr>
      <vt:lpstr>PowerPoint Presentation</vt:lpstr>
      <vt:lpstr>PowerPoint Presentation</vt:lpstr>
      <vt:lpstr>Continuous Delivery</vt:lpstr>
      <vt:lpstr>GoCD</vt:lpstr>
      <vt:lpstr>History of GoCD</vt:lpstr>
      <vt:lpstr>Architecture of GoCD</vt:lpstr>
      <vt:lpstr>Features of GoCD</vt:lpstr>
      <vt:lpstr>Model complex workflows</vt:lpstr>
      <vt:lpstr>The power of the right abstractions</vt:lpstr>
      <vt:lpstr>The power of the right abstractions</vt:lpstr>
      <vt:lpstr>Promote trusted artifacts</vt:lpstr>
      <vt:lpstr>Visibility and Traceability – Value Stream Map</vt:lpstr>
      <vt:lpstr>Visibility – Value Stream Map</vt:lpstr>
      <vt:lpstr>Deploy any version, any time</vt:lpstr>
      <vt:lpstr>Run and grok your tests</vt:lpstr>
      <vt:lpstr>Compare builds</vt:lpstr>
      <vt:lpstr>Eliminate bottlenecks</vt:lpstr>
      <vt:lpstr>Keep configuration tidy</vt:lpstr>
      <vt:lpstr>Auditable deployments</vt:lpstr>
      <vt:lpstr>Plugins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2013-01-02T08:15:48Z</dcterms:created>
  <dcterms:modified xsi:type="dcterms:W3CDTF">2017-03-28T13:10:36Z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