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32" r:id="rId4"/>
  </p:sldMasterIdLst>
  <p:notesMasterIdLst>
    <p:notesMasterId r:id="rId50"/>
  </p:notesMasterIdLst>
  <p:handoutMasterIdLst>
    <p:handoutMasterId r:id="rId51"/>
  </p:handoutMasterIdLst>
  <p:sldIdLst>
    <p:sldId id="929" r:id="rId5"/>
    <p:sldId id="977" r:id="rId6"/>
    <p:sldId id="979" r:id="rId7"/>
    <p:sldId id="978" r:id="rId8"/>
    <p:sldId id="942" r:id="rId9"/>
    <p:sldId id="943" r:id="rId10"/>
    <p:sldId id="980" r:id="rId11"/>
    <p:sldId id="945" r:id="rId12"/>
    <p:sldId id="946" r:id="rId13"/>
    <p:sldId id="947" r:id="rId14"/>
    <p:sldId id="948" r:id="rId15"/>
    <p:sldId id="949" r:id="rId16"/>
    <p:sldId id="981" r:id="rId17"/>
    <p:sldId id="951" r:id="rId18"/>
    <p:sldId id="987" r:id="rId19"/>
    <p:sldId id="984" r:id="rId20"/>
    <p:sldId id="953" r:id="rId21"/>
    <p:sldId id="954" r:id="rId22"/>
    <p:sldId id="983" r:id="rId23"/>
    <p:sldId id="988" r:id="rId24"/>
    <p:sldId id="986" r:id="rId25"/>
    <p:sldId id="985" r:id="rId26"/>
    <p:sldId id="992" r:id="rId27"/>
    <p:sldId id="955" r:id="rId28"/>
    <p:sldId id="956" r:id="rId29"/>
    <p:sldId id="957" r:id="rId30"/>
    <p:sldId id="958" r:id="rId31"/>
    <p:sldId id="959" r:id="rId32"/>
    <p:sldId id="960" r:id="rId33"/>
    <p:sldId id="961" r:id="rId34"/>
    <p:sldId id="962" r:id="rId35"/>
    <p:sldId id="963" r:id="rId36"/>
    <p:sldId id="964" r:id="rId37"/>
    <p:sldId id="965" r:id="rId38"/>
    <p:sldId id="966" r:id="rId39"/>
    <p:sldId id="989" r:id="rId40"/>
    <p:sldId id="990" r:id="rId41"/>
    <p:sldId id="991" r:id="rId42"/>
    <p:sldId id="971" r:id="rId43"/>
    <p:sldId id="972" r:id="rId44"/>
    <p:sldId id="973" r:id="rId45"/>
    <p:sldId id="974" r:id="rId46"/>
    <p:sldId id="975" r:id="rId47"/>
    <p:sldId id="976" r:id="rId48"/>
    <p:sldId id="928" r:id="rId49"/>
  </p:sldIdLst>
  <p:sldSz cx="9144000" cy="5715000" type="screen16x10"/>
  <p:notesSz cx="6858000" cy="9144000"/>
  <p:defaultTextStyle>
    <a:defPPr>
      <a:defRPr lang="en-US"/>
    </a:defPPr>
    <a:lvl1pPr marL="0" algn="l" defTabSz="914328" rtl="0" eaLnBrk="1" latinLnBrk="0" hangingPunct="1">
      <a:defRPr sz="1800" kern="1200">
        <a:solidFill>
          <a:schemeClr val="tx1"/>
        </a:solidFill>
        <a:latin typeface="+mn-lt"/>
        <a:ea typeface="+mn-ea"/>
        <a:cs typeface="+mn-cs"/>
      </a:defRPr>
    </a:lvl1pPr>
    <a:lvl2pPr marL="457163" algn="l" defTabSz="914328" rtl="0" eaLnBrk="1" latinLnBrk="0" hangingPunct="1">
      <a:defRPr sz="1800" kern="1200">
        <a:solidFill>
          <a:schemeClr val="tx1"/>
        </a:solidFill>
        <a:latin typeface="+mn-lt"/>
        <a:ea typeface="+mn-ea"/>
        <a:cs typeface="+mn-cs"/>
      </a:defRPr>
    </a:lvl2pPr>
    <a:lvl3pPr marL="914328" algn="l" defTabSz="914328" rtl="0" eaLnBrk="1" latinLnBrk="0" hangingPunct="1">
      <a:defRPr sz="1800" kern="1200">
        <a:solidFill>
          <a:schemeClr val="tx1"/>
        </a:solidFill>
        <a:latin typeface="+mn-lt"/>
        <a:ea typeface="+mn-ea"/>
        <a:cs typeface="+mn-cs"/>
      </a:defRPr>
    </a:lvl3pPr>
    <a:lvl4pPr marL="1371490" algn="l" defTabSz="914328" rtl="0" eaLnBrk="1" latinLnBrk="0" hangingPunct="1">
      <a:defRPr sz="1800" kern="1200">
        <a:solidFill>
          <a:schemeClr val="tx1"/>
        </a:solidFill>
        <a:latin typeface="+mn-lt"/>
        <a:ea typeface="+mn-ea"/>
        <a:cs typeface="+mn-cs"/>
      </a:defRPr>
    </a:lvl4pPr>
    <a:lvl5pPr marL="1828654" algn="l" defTabSz="914328" rtl="0" eaLnBrk="1" latinLnBrk="0" hangingPunct="1">
      <a:defRPr sz="1800" kern="1200">
        <a:solidFill>
          <a:schemeClr val="tx1"/>
        </a:solidFill>
        <a:latin typeface="+mn-lt"/>
        <a:ea typeface="+mn-ea"/>
        <a:cs typeface="+mn-cs"/>
      </a:defRPr>
    </a:lvl5pPr>
    <a:lvl6pPr marL="2285817" algn="l" defTabSz="914328" rtl="0" eaLnBrk="1" latinLnBrk="0" hangingPunct="1">
      <a:defRPr sz="1800" kern="1200">
        <a:solidFill>
          <a:schemeClr val="tx1"/>
        </a:solidFill>
        <a:latin typeface="+mn-lt"/>
        <a:ea typeface="+mn-ea"/>
        <a:cs typeface="+mn-cs"/>
      </a:defRPr>
    </a:lvl6pPr>
    <a:lvl7pPr marL="2742980" algn="l" defTabSz="914328" rtl="0" eaLnBrk="1" latinLnBrk="0" hangingPunct="1">
      <a:defRPr sz="1800" kern="1200">
        <a:solidFill>
          <a:schemeClr val="tx1"/>
        </a:solidFill>
        <a:latin typeface="+mn-lt"/>
        <a:ea typeface="+mn-ea"/>
        <a:cs typeface="+mn-cs"/>
      </a:defRPr>
    </a:lvl7pPr>
    <a:lvl8pPr marL="3200144" algn="l" defTabSz="914328" rtl="0" eaLnBrk="1" latinLnBrk="0" hangingPunct="1">
      <a:defRPr sz="1800" kern="1200">
        <a:solidFill>
          <a:schemeClr val="tx1"/>
        </a:solidFill>
        <a:latin typeface="+mn-lt"/>
        <a:ea typeface="+mn-ea"/>
        <a:cs typeface="+mn-cs"/>
      </a:defRPr>
    </a:lvl8pPr>
    <a:lvl9pPr marL="3657308" algn="l" defTabSz="91432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104">
          <p15:clr>
            <a:srgbClr val="A4A3A4"/>
          </p15:clr>
        </p15:guide>
        <p15:guide id="2" pos="5471">
          <p15:clr>
            <a:srgbClr val="A4A3A4"/>
          </p15:clr>
        </p15:guide>
        <p15:guide id="3" pos="293">
          <p15:clr>
            <a:srgbClr val="A4A3A4"/>
          </p15:clr>
        </p15:guide>
        <p15:guide id="4" orient="horz" pos="379">
          <p15:clr>
            <a:srgbClr val="A4A3A4"/>
          </p15:clr>
        </p15:guide>
        <p15:guide id="5" pos="318">
          <p15:clr>
            <a:srgbClr val="A4A3A4"/>
          </p15:clr>
        </p15:guide>
        <p15:guide id="6" pos="103">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AFAFA"/>
    <a:srgbClr val="F5F5F5"/>
    <a:srgbClr val="F58220"/>
    <a:srgbClr val="FDBC5F"/>
    <a:srgbClr val="FFFF99"/>
    <a:srgbClr val="E31837"/>
    <a:srgbClr val="A7A9AC"/>
    <a:srgbClr val="F3901D"/>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6" autoAdjust="0"/>
    <p:restoredTop sz="94162" autoAdjust="0"/>
  </p:normalViewPr>
  <p:slideViewPr>
    <p:cSldViewPr snapToGrid="0" showGuides="1">
      <p:cViewPr>
        <p:scale>
          <a:sx n="100" d="100"/>
          <a:sy n="100" d="100"/>
        </p:scale>
        <p:origin x="-510" y="474"/>
      </p:cViewPr>
      <p:guideLst>
        <p:guide orient="horz" pos="4104"/>
        <p:guide orient="horz" pos="379"/>
        <p:guide pos="5471"/>
        <p:guide pos="293"/>
        <p:guide pos="318"/>
        <p:guide pos="1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83221E-F205-42F7-AEE1-9DAD60610D9C}" type="doc">
      <dgm:prSet loTypeId="urn:microsoft.com/office/officeart/2005/8/layout/orgChart1" loCatId="hierarchy" qsTypeId="urn:microsoft.com/office/officeart/2005/8/quickstyle/simple1" qsCatId="simple" csTypeId="urn:microsoft.com/office/officeart/2005/8/colors/accent1_3" csCatId="accent1" phldr="1"/>
      <dgm:spPr/>
      <dgm:t>
        <a:bodyPr/>
        <a:lstStyle/>
        <a:p>
          <a:endParaRPr lang="en-CA"/>
        </a:p>
      </dgm:t>
    </dgm:pt>
    <dgm:pt modelId="{8AED9550-B01F-4592-8789-D15FBEE55961}">
      <dgm:prSet phldrT="[Text]"/>
      <dgm:spPr/>
      <dgm:t>
        <a:bodyPr/>
        <a:lstStyle/>
        <a:p>
          <a:r>
            <a:rPr lang="en-CA" dirty="0" smtClean="0"/>
            <a:t>Agile Coach</a:t>
          </a:r>
          <a:endParaRPr lang="en-CA" dirty="0"/>
        </a:p>
      </dgm:t>
    </dgm:pt>
    <dgm:pt modelId="{5F0937C6-1A22-4C5C-BA69-368B05F76107}" type="parTrans" cxnId="{2AE91C36-17C5-4DC4-9A4F-E7010AA63C56}">
      <dgm:prSet/>
      <dgm:spPr/>
      <dgm:t>
        <a:bodyPr/>
        <a:lstStyle/>
        <a:p>
          <a:endParaRPr lang="en-CA"/>
        </a:p>
      </dgm:t>
    </dgm:pt>
    <dgm:pt modelId="{674F0F9F-C358-4B83-9F97-BF80E484F718}" type="sibTrans" cxnId="{2AE91C36-17C5-4DC4-9A4F-E7010AA63C56}">
      <dgm:prSet/>
      <dgm:spPr/>
      <dgm:t>
        <a:bodyPr/>
        <a:lstStyle/>
        <a:p>
          <a:endParaRPr lang="en-CA"/>
        </a:p>
      </dgm:t>
    </dgm:pt>
    <dgm:pt modelId="{04D9A98F-C96F-4B9D-974A-70676E73CC3A}" type="asst">
      <dgm:prSet phldrT="[Text]"/>
      <dgm:spPr/>
      <dgm:t>
        <a:bodyPr/>
        <a:lstStyle/>
        <a:p>
          <a:r>
            <a:rPr lang="en-CA" dirty="0" smtClean="0"/>
            <a:t>DevOps Solution Architect</a:t>
          </a:r>
        </a:p>
      </dgm:t>
    </dgm:pt>
    <dgm:pt modelId="{15244FCA-EDF1-4840-8850-915583A4BC22}" type="parTrans" cxnId="{EF7E15E2-1542-4FB3-81FF-D93E3E944E5F}">
      <dgm:prSet/>
      <dgm:spPr/>
      <dgm:t>
        <a:bodyPr/>
        <a:lstStyle/>
        <a:p>
          <a:endParaRPr lang="en-CA"/>
        </a:p>
      </dgm:t>
    </dgm:pt>
    <dgm:pt modelId="{964F004E-A645-4990-AAC5-DEA3E088E040}" type="sibTrans" cxnId="{EF7E15E2-1542-4FB3-81FF-D93E3E944E5F}">
      <dgm:prSet/>
      <dgm:spPr/>
      <dgm:t>
        <a:bodyPr/>
        <a:lstStyle/>
        <a:p>
          <a:endParaRPr lang="en-CA"/>
        </a:p>
      </dgm:t>
    </dgm:pt>
    <dgm:pt modelId="{7D8ABA62-203D-4410-B069-0045548478FB}">
      <dgm:prSet phldrT="[Text]"/>
      <dgm:spPr/>
      <dgm:t>
        <a:bodyPr/>
        <a:lstStyle/>
        <a:p>
          <a:r>
            <a:rPr lang="en-CA" dirty="0" smtClean="0"/>
            <a:t>DevOps Engineer (Project 1)</a:t>
          </a:r>
          <a:endParaRPr lang="en-CA" dirty="0"/>
        </a:p>
      </dgm:t>
    </dgm:pt>
    <dgm:pt modelId="{BCCC4978-2321-4200-82EB-329A89D319C6}" type="parTrans" cxnId="{03BDD752-2505-4138-B29C-EE2AC64FF9F7}">
      <dgm:prSet/>
      <dgm:spPr/>
      <dgm:t>
        <a:bodyPr/>
        <a:lstStyle/>
        <a:p>
          <a:endParaRPr lang="en-CA"/>
        </a:p>
      </dgm:t>
    </dgm:pt>
    <dgm:pt modelId="{03B76F25-105A-4CD1-A839-87335C84C949}" type="sibTrans" cxnId="{03BDD752-2505-4138-B29C-EE2AC64FF9F7}">
      <dgm:prSet/>
      <dgm:spPr/>
      <dgm:t>
        <a:bodyPr/>
        <a:lstStyle/>
        <a:p>
          <a:endParaRPr lang="en-CA"/>
        </a:p>
      </dgm:t>
    </dgm:pt>
    <dgm:pt modelId="{30428743-D4F1-43E5-A758-6BB8F3AD5DD6}">
      <dgm:prSet phldrT="[Text]"/>
      <dgm:spPr/>
      <dgm:t>
        <a:bodyPr/>
        <a:lstStyle/>
        <a:p>
          <a:r>
            <a:rPr lang="en-CA" dirty="0" smtClean="0"/>
            <a:t>DevOps Engineer (Project 2)</a:t>
          </a:r>
          <a:endParaRPr lang="en-CA" dirty="0"/>
        </a:p>
      </dgm:t>
    </dgm:pt>
    <dgm:pt modelId="{FE33FEC7-E5C5-4F8D-BB29-27CE20649C27}" type="parTrans" cxnId="{E204B99E-63B5-41DF-9C0B-2B5EDB084900}">
      <dgm:prSet/>
      <dgm:spPr/>
      <dgm:t>
        <a:bodyPr/>
        <a:lstStyle/>
        <a:p>
          <a:endParaRPr lang="en-CA"/>
        </a:p>
      </dgm:t>
    </dgm:pt>
    <dgm:pt modelId="{4EA8883A-1560-46AF-8209-C0C37D716C72}" type="sibTrans" cxnId="{E204B99E-63B5-41DF-9C0B-2B5EDB084900}">
      <dgm:prSet/>
      <dgm:spPr/>
      <dgm:t>
        <a:bodyPr/>
        <a:lstStyle/>
        <a:p>
          <a:endParaRPr lang="en-CA"/>
        </a:p>
      </dgm:t>
    </dgm:pt>
    <dgm:pt modelId="{6CDA3A99-DAE1-459D-B358-8DBBDB425493}">
      <dgm:prSet phldrT="[Text]"/>
      <dgm:spPr/>
      <dgm:t>
        <a:bodyPr/>
        <a:lstStyle/>
        <a:p>
          <a:r>
            <a:rPr lang="en-CA" dirty="0" smtClean="0"/>
            <a:t>DevOps Engineer (Project 3)</a:t>
          </a:r>
          <a:endParaRPr lang="en-CA" dirty="0"/>
        </a:p>
      </dgm:t>
    </dgm:pt>
    <dgm:pt modelId="{797ACA19-FFBE-4667-8CF0-4CA784FBFF8A}" type="parTrans" cxnId="{C725726E-FEAF-4972-8C71-19E0FBAD9D44}">
      <dgm:prSet/>
      <dgm:spPr/>
      <dgm:t>
        <a:bodyPr/>
        <a:lstStyle/>
        <a:p>
          <a:endParaRPr lang="en-CA"/>
        </a:p>
      </dgm:t>
    </dgm:pt>
    <dgm:pt modelId="{3E29BC6F-EEAB-41CB-9946-E5E0577EF988}" type="sibTrans" cxnId="{C725726E-FEAF-4972-8C71-19E0FBAD9D44}">
      <dgm:prSet/>
      <dgm:spPr/>
      <dgm:t>
        <a:bodyPr/>
        <a:lstStyle/>
        <a:p>
          <a:endParaRPr lang="en-CA"/>
        </a:p>
      </dgm:t>
    </dgm:pt>
    <dgm:pt modelId="{55324379-FA1E-41D2-9C38-D931FED2AD0C}" type="pres">
      <dgm:prSet presAssocID="{8D83221E-F205-42F7-AEE1-9DAD60610D9C}" presName="hierChild1" presStyleCnt="0">
        <dgm:presLayoutVars>
          <dgm:orgChart val="1"/>
          <dgm:chPref val="1"/>
          <dgm:dir/>
          <dgm:animOne val="branch"/>
          <dgm:animLvl val="lvl"/>
          <dgm:resizeHandles/>
        </dgm:presLayoutVars>
      </dgm:prSet>
      <dgm:spPr/>
      <dgm:t>
        <a:bodyPr/>
        <a:lstStyle/>
        <a:p>
          <a:endParaRPr lang="en-IN"/>
        </a:p>
      </dgm:t>
    </dgm:pt>
    <dgm:pt modelId="{D8B5D3A4-FACB-4F5E-B43B-35FD6113E878}" type="pres">
      <dgm:prSet presAssocID="{8AED9550-B01F-4592-8789-D15FBEE55961}" presName="hierRoot1" presStyleCnt="0">
        <dgm:presLayoutVars>
          <dgm:hierBranch val="init"/>
        </dgm:presLayoutVars>
      </dgm:prSet>
      <dgm:spPr/>
    </dgm:pt>
    <dgm:pt modelId="{D07D3FC6-4C52-494B-9BBC-C35D5A8D0ABE}" type="pres">
      <dgm:prSet presAssocID="{8AED9550-B01F-4592-8789-D15FBEE55961}" presName="rootComposite1" presStyleCnt="0"/>
      <dgm:spPr/>
    </dgm:pt>
    <dgm:pt modelId="{58165D9E-5BCE-497D-BDFC-8F4794A68388}" type="pres">
      <dgm:prSet presAssocID="{8AED9550-B01F-4592-8789-D15FBEE55961}" presName="rootText1" presStyleLbl="node0" presStyleIdx="0" presStyleCnt="1">
        <dgm:presLayoutVars>
          <dgm:chPref val="3"/>
        </dgm:presLayoutVars>
      </dgm:prSet>
      <dgm:spPr/>
      <dgm:t>
        <a:bodyPr/>
        <a:lstStyle/>
        <a:p>
          <a:endParaRPr lang="en-CA"/>
        </a:p>
      </dgm:t>
    </dgm:pt>
    <dgm:pt modelId="{A7BF73DE-135B-4994-9310-070E9D6BCD8F}" type="pres">
      <dgm:prSet presAssocID="{8AED9550-B01F-4592-8789-D15FBEE55961}" presName="rootConnector1" presStyleLbl="node1" presStyleIdx="0" presStyleCnt="0"/>
      <dgm:spPr/>
      <dgm:t>
        <a:bodyPr/>
        <a:lstStyle/>
        <a:p>
          <a:endParaRPr lang="en-IN"/>
        </a:p>
      </dgm:t>
    </dgm:pt>
    <dgm:pt modelId="{08359F4E-5F2D-429C-B3CF-BD9E8D9B1756}" type="pres">
      <dgm:prSet presAssocID="{8AED9550-B01F-4592-8789-D15FBEE55961}" presName="hierChild2" presStyleCnt="0"/>
      <dgm:spPr/>
    </dgm:pt>
    <dgm:pt modelId="{EAAC712A-B88F-49DD-9014-AEB51CA79BB3}" type="pres">
      <dgm:prSet presAssocID="{BCCC4978-2321-4200-82EB-329A89D319C6}" presName="Name37" presStyleLbl="parChTrans1D2" presStyleIdx="0" presStyleCnt="4"/>
      <dgm:spPr/>
      <dgm:t>
        <a:bodyPr/>
        <a:lstStyle/>
        <a:p>
          <a:endParaRPr lang="en-IN"/>
        </a:p>
      </dgm:t>
    </dgm:pt>
    <dgm:pt modelId="{5EFC6A17-E8FA-4469-8795-361A807C53EC}" type="pres">
      <dgm:prSet presAssocID="{7D8ABA62-203D-4410-B069-0045548478FB}" presName="hierRoot2" presStyleCnt="0">
        <dgm:presLayoutVars>
          <dgm:hierBranch val="init"/>
        </dgm:presLayoutVars>
      </dgm:prSet>
      <dgm:spPr/>
    </dgm:pt>
    <dgm:pt modelId="{2409F916-22F3-4E60-9388-926244D8D235}" type="pres">
      <dgm:prSet presAssocID="{7D8ABA62-203D-4410-B069-0045548478FB}" presName="rootComposite" presStyleCnt="0"/>
      <dgm:spPr/>
    </dgm:pt>
    <dgm:pt modelId="{97789281-7376-4E88-9D38-8F2687EAF50C}" type="pres">
      <dgm:prSet presAssocID="{7D8ABA62-203D-4410-B069-0045548478FB}" presName="rootText" presStyleLbl="node2" presStyleIdx="0" presStyleCnt="3">
        <dgm:presLayoutVars>
          <dgm:chPref val="3"/>
        </dgm:presLayoutVars>
      </dgm:prSet>
      <dgm:spPr/>
      <dgm:t>
        <a:bodyPr/>
        <a:lstStyle/>
        <a:p>
          <a:endParaRPr lang="en-IN"/>
        </a:p>
      </dgm:t>
    </dgm:pt>
    <dgm:pt modelId="{C96E6AAA-AC0C-47E5-82B1-F022ECBEA110}" type="pres">
      <dgm:prSet presAssocID="{7D8ABA62-203D-4410-B069-0045548478FB}" presName="rootConnector" presStyleLbl="node2" presStyleIdx="0" presStyleCnt="3"/>
      <dgm:spPr/>
      <dgm:t>
        <a:bodyPr/>
        <a:lstStyle/>
        <a:p>
          <a:endParaRPr lang="en-IN"/>
        </a:p>
      </dgm:t>
    </dgm:pt>
    <dgm:pt modelId="{D053CDB3-36C9-4900-90C3-1C720101E9E9}" type="pres">
      <dgm:prSet presAssocID="{7D8ABA62-203D-4410-B069-0045548478FB}" presName="hierChild4" presStyleCnt="0"/>
      <dgm:spPr/>
    </dgm:pt>
    <dgm:pt modelId="{E3D2E8E5-1982-4342-A61F-71A698A6A122}" type="pres">
      <dgm:prSet presAssocID="{7D8ABA62-203D-4410-B069-0045548478FB}" presName="hierChild5" presStyleCnt="0"/>
      <dgm:spPr/>
    </dgm:pt>
    <dgm:pt modelId="{F3BC4A17-5075-4C6D-93E5-99001831A64D}" type="pres">
      <dgm:prSet presAssocID="{FE33FEC7-E5C5-4F8D-BB29-27CE20649C27}" presName="Name37" presStyleLbl="parChTrans1D2" presStyleIdx="1" presStyleCnt="4"/>
      <dgm:spPr/>
      <dgm:t>
        <a:bodyPr/>
        <a:lstStyle/>
        <a:p>
          <a:endParaRPr lang="en-IN"/>
        </a:p>
      </dgm:t>
    </dgm:pt>
    <dgm:pt modelId="{ABF67BD0-870F-4B85-BAD1-EA4AC00DEE2E}" type="pres">
      <dgm:prSet presAssocID="{30428743-D4F1-43E5-A758-6BB8F3AD5DD6}" presName="hierRoot2" presStyleCnt="0">
        <dgm:presLayoutVars>
          <dgm:hierBranch val="init"/>
        </dgm:presLayoutVars>
      </dgm:prSet>
      <dgm:spPr/>
    </dgm:pt>
    <dgm:pt modelId="{36A3FFFE-9D9A-47E2-A1AD-8FDC1036AED9}" type="pres">
      <dgm:prSet presAssocID="{30428743-D4F1-43E5-A758-6BB8F3AD5DD6}" presName="rootComposite" presStyleCnt="0"/>
      <dgm:spPr/>
    </dgm:pt>
    <dgm:pt modelId="{6882FD4C-E480-4413-ABE9-E13AAD7A207E}" type="pres">
      <dgm:prSet presAssocID="{30428743-D4F1-43E5-A758-6BB8F3AD5DD6}" presName="rootText" presStyleLbl="node2" presStyleIdx="1" presStyleCnt="3">
        <dgm:presLayoutVars>
          <dgm:chPref val="3"/>
        </dgm:presLayoutVars>
      </dgm:prSet>
      <dgm:spPr/>
      <dgm:t>
        <a:bodyPr/>
        <a:lstStyle/>
        <a:p>
          <a:endParaRPr lang="en-CA"/>
        </a:p>
      </dgm:t>
    </dgm:pt>
    <dgm:pt modelId="{63FA1D75-854E-4F90-AD4D-7B2F3BD28823}" type="pres">
      <dgm:prSet presAssocID="{30428743-D4F1-43E5-A758-6BB8F3AD5DD6}" presName="rootConnector" presStyleLbl="node2" presStyleIdx="1" presStyleCnt="3"/>
      <dgm:spPr/>
      <dgm:t>
        <a:bodyPr/>
        <a:lstStyle/>
        <a:p>
          <a:endParaRPr lang="en-IN"/>
        </a:p>
      </dgm:t>
    </dgm:pt>
    <dgm:pt modelId="{92E7381A-8F3C-458D-8E7C-63F2DAFF6D29}" type="pres">
      <dgm:prSet presAssocID="{30428743-D4F1-43E5-A758-6BB8F3AD5DD6}" presName="hierChild4" presStyleCnt="0"/>
      <dgm:spPr/>
    </dgm:pt>
    <dgm:pt modelId="{935EA145-8681-404B-9269-50B3C4250377}" type="pres">
      <dgm:prSet presAssocID="{30428743-D4F1-43E5-A758-6BB8F3AD5DD6}" presName="hierChild5" presStyleCnt="0"/>
      <dgm:spPr/>
    </dgm:pt>
    <dgm:pt modelId="{2F78024E-7E2C-4F50-8DA8-4A27013A4874}" type="pres">
      <dgm:prSet presAssocID="{797ACA19-FFBE-4667-8CF0-4CA784FBFF8A}" presName="Name37" presStyleLbl="parChTrans1D2" presStyleIdx="2" presStyleCnt="4"/>
      <dgm:spPr/>
      <dgm:t>
        <a:bodyPr/>
        <a:lstStyle/>
        <a:p>
          <a:endParaRPr lang="en-IN"/>
        </a:p>
      </dgm:t>
    </dgm:pt>
    <dgm:pt modelId="{88E98C62-F5A3-4112-AB8F-8989BAAB534A}" type="pres">
      <dgm:prSet presAssocID="{6CDA3A99-DAE1-459D-B358-8DBBDB425493}" presName="hierRoot2" presStyleCnt="0">
        <dgm:presLayoutVars>
          <dgm:hierBranch val="init"/>
        </dgm:presLayoutVars>
      </dgm:prSet>
      <dgm:spPr/>
    </dgm:pt>
    <dgm:pt modelId="{4820D8D3-1C45-4A00-A72A-F17A701A78B3}" type="pres">
      <dgm:prSet presAssocID="{6CDA3A99-DAE1-459D-B358-8DBBDB425493}" presName="rootComposite" presStyleCnt="0"/>
      <dgm:spPr/>
    </dgm:pt>
    <dgm:pt modelId="{0C8F661A-7799-41FD-85CC-B54366363733}" type="pres">
      <dgm:prSet presAssocID="{6CDA3A99-DAE1-459D-B358-8DBBDB425493}" presName="rootText" presStyleLbl="node2" presStyleIdx="2" presStyleCnt="3">
        <dgm:presLayoutVars>
          <dgm:chPref val="3"/>
        </dgm:presLayoutVars>
      </dgm:prSet>
      <dgm:spPr/>
      <dgm:t>
        <a:bodyPr/>
        <a:lstStyle/>
        <a:p>
          <a:endParaRPr lang="en-CA"/>
        </a:p>
      </dgm:t>
    </dgm:pt>
    <dgm:pt modelId="{B5CF561A-3143-47B1-BEE9-31FA18AEFE8A}" type="pres">
      <dgm:prSet presAssocID="{6CDA3A99-DAE1-459D-B358-8DBBDB425493}" presName="rootConnector" presStyleLbl="node2" presStyleIdx="2" presStyleCnt="3"/>
      <dgm:spPr/>
      <dgm:t>
        <a:bodyPr/>
        <a:lstStyle/>
        <a:p>
          <a:endParaRPr lang="en-IN"/>
        </a:p>
      </dgm:t>
    </dgm:pt>
    <dgm:pt modelId="{2B22CF59-84ED-444B-98FD-FFB1C56E7AFC}" type="pres">
      <dgm:prSet presAssocID="{6CDA3A99-DAE1-459D-B358-8DBBDB425493}" presName="hierChild4" presStyleCnt="0"/>
      <dgm:spPr/>
    </dgm:pt>
    <dgm:pt modelId="{3483CEBB-A9FF-4B1A-8CEB-DF972F9FD482}" type="pres">
      <dgm:prSet presAssocID="{6CDA3A99-DAE1-459D-B358-8DBBDB425493}" presName="hierChild5" presStyleCnt="0"/>
      <dgm:spPr/>
    </dgm:pt>
    <dgm:pt modelId="{686BBEA5-200C-4625-A81A-FB60D7FEDEAE}" type="pres">
      <dgm:prSet presAssocID="{8AED9550-B01F-4592-8789-D15FBEE55961}" presName="hierChild3" presStyleCnt="0"/>
      <dgm:spPr/>
    </dgm:pt>
    <dgm:pt modelId="{E93FBBB1-FA2F-4805-8A66-03316936AC4D}" type="pres">
      <dgm:prSet presAssocID="{15244FCA-EDF1-4840-8850-915583A4BC22}" presName="Name111" presStyleLbl="parChTrans1D2" presStyleIdx="3" presStyleCnt="4"/>
      <dgm:spPr/>
      <dgm:t>
        <a:bodyPr/>
        <a:lstStyle/>
        <a:p>
          <a:endParaRPr lang="en-IN"/>
        </a:p>
      </dgm:t>
    </dgm:pt>
    <dgm:pt modelId="{546110E9-D547-4996-89B1-F68614845E92}" type="pres">
      <dgm:prSet presAssocID="{04D9A98F-C96F-4B9D-974A-70676E73CC3A}" presName="hierRoot3" presStyleCnt="0">
        <dgm:presLayoutVars>
          <dgm:hierBranch val="init"/>
        </dgm:presLayoutVars>
      </dgm:prSet>
      <dgm:spPr/>
    </dgm:pt>
    <dgm:pt modelId="{A6939E20-CEEC-4E5B-AB8A-6B2EBA9D6932}" type="pres">
      <dgm:prSet presAssocID="{04D9A98F-C96F-4B9D-974A-70676E73CC3A}" presName="rootComposite3" presStyleCnt="0"/>
      <dgm:spPr/>
    </dgm:pt>
    <dgm:pt modelId="{0946B98F-E429-4984-8B89-1CBA8FB93D88}" type="pres">
      <dgm:prSet presAssocID="{04D9A98F-C96F-4B9D-974A-70676E73CC3A}" presName="rootText3" presStyleLbl="asst1" presStyleIdx="0" presStyleCnt="1">
        <dgm:presLayoutVars>
          <dgm:chPref val="3"/>
        </dgm:presLayoutVars>
      </dgm:prSet>
      <dgm:spPr/>
      <dgm:t>
        <a:bodyPr/>
        <a:lstStyle/>
        <a:p>
          <a:endParaRPr lang="en-CA"/>
        </a:p>
      </dgm:t>
    </dgm:pt>
    <dgm:pt modelId="{4348445F-FA47-4D23-974C-F4509F32D10A}" type="pres">
      <dgm:prSet presAssocID="{04D9A98F-C96F-4B9D-974A-70676E73CC3A}" presName="rootConnector3" presStyleLbl="asst1" presStyleIdx="0" presStyleCnt="1"/>
      <dgm:spPr/>
      <dgm:t>
        <a:bodyPr/>
        <a:lstStyle/>
        <a:p>
          <a:endParaRPr lang="en-IN"/>
        </a:p>
      </dgm:t>
    </dgm:pt>
    <dgm:pt modelId="{A2D55EE7-4606-47B7-A93F-3B46D840C182}" type="pres">
      <dgm:prSet presAssocID="{04D9A98F-C96F-4B9D-974A-70676E73CC3A}" presName="hierChild6" presStyleCnt="0"/>
      <dgm:spPr/>
    </dgm:pt>
    <dgm:pt modelId="{9CCA4BA9-34F7-4F99-AD35-88F9C184436E}" type="pres">
      <dgm:prSet presAssocID="{04D9A98F-C96F-4B9D-974A-70676E73CC3A}" presName="hierChild7" presStyleCnt="0"/>
      <dgm:spPr/>
    </dgm:pt>
  </dgm:ptLst>
  <dgm:cxnLst>
    <dgm:cxn modelId="{E204B99E-63B5-41DF-9C0B-2B5EDB084900}" srcId="{8AED9550-B01F-4592-8789-D15FBEE55961}" destId="{30428743-D4F1-43E5-A758-6BB8F3AD5DD6}" srcOrd="2" destOrd="0" parTransId="{FE33FEC7-E5C5-4F8D-BB29-27CE20649C27}" sibTransId="{4EA8883A-1560-46AF-8209-C0C37D716C72}"/>
    <dgm:cxn modelId="{8683182C-C47F-401B-BA06-B161C860860D}" type="presOf" srcId="{8AED9550-B01F-4592-8789-D15FBEE55961}" destId="{A7BF73DE-135B-4994-9310-070E9D6BCD8F}" srcOrd="1" destOrd="0" presId="urn:microsoft.com/office/officeart/2005/8/layout/orgChart1"/>
    <dgm:cxn modelId="{3035C520-EFA1-476A-9F00-18CE6A2BF9F3}" type="presOf" srcId="{04D9A98F-C96F-4B9D-974A-70676E73CC3A}" destId="{0946B98F-E429-4984-8B89-1CBA8FB93D88}" srcOrd="0" destOrd="0" presId="urn:microsoft.com/office/officeart/2005/8/layout/orgChart1"/>
    <dgm:cxn modelId="{CDBC9A6E-C6E9-4164-8C60-98151FE8585C}" type="presOf" srcId="{15244FCA-EDF1-4840-8850-915583A4BC22}" destId="{E93FBBB1-FA2F-4805-8A66-03316936AC4D}" srcOrd="0" destOrd="0" presId="urn:microsoft.com/office/officeart/2005/8/layout/orgChart1"/>
    <dgm:cxn modelId="{F47C6E0E-D0F0-4E8D-935D-62739B6B8525}" type="presOf" srcId="{7D8ABA62-203D-4410-B069-0045548478FB}" destId="{97789281-7376-4E88-9D38-8F2687EAF50C}" srcOrd="0" destOrd="0" presId="urn:microsoft.com/office/officeart/2005/8/layout/orgChart1"/>
    <dgm:cxn modelId="{7CAD43E8-84B1-4E05-A9FB-B29B11C04CAB}" type="presOf" srcId="{30428743-D4F1-43E5-A758-6BB8F3AD5DD6}" destId="{6882FD4C-E480-4413-ABE9-E13AAD7A207E}" srcOrd="0" destOrd="0" presId="urn:microsoft.com/office/officeart/2005/8/layout/orgChart1"/>
    <dgm:cxn modelId="{EF7E15E2-1542-4FB3-81FF-D93E3E944E5F}" srcId="{8AED9550-B01F-4592-8789-D15FBEE55961}" destId="{04D9A98F-C96F-4B9D-974A-70676E73CC3A}" srcOrd="0" destOrd="0" parTransId="{15244FCA-EDF1-4840-8850-915583A4BC22}" sibTransId="{964F004E-A645-4990-AAC5-DEA3E088E040}"/>
    <dgm:cxn modelId="{2E13B187-EBB1-4DA3-9984-5F58F88BCDB2}" type="presOf" srcId="{8AED9550-B01F-4592-8789-D15FBEE55961}" destId="{58165D9E-5BCE-497D-BDFC-8F4794A68388}" srcOrd="0" destOrd="0" presId="urn:microsoft.com/office/officeart/2005/8/layout/orgChart1"/>
    <dgm:cxn modelId="{5CA34724-492F-4219-B96B-1AD38784C9DB}" type="presOf" srcId="{8D83221E-F205-42F7-AEE1-9DAD60610D9C}" destId="{55324379-FA1E-41D2-9C38-D931FED2AD0C}" srcOrd="0" destOrd="0" presId="urn:microsoft.com/office/officeart/2005/8/layout/orgChart1"/>
    <dgm:cxn modelId="{E37BC268-F962-4228-93FE-9BD02B22F094}" type="presOf" srcId="{797ACA19-FFBE-4667-8CF0-4CA784FBFF8A}" destId="{2F78024E-7E2C-4F50-8DA8-4A27013A4874}" srcOrd="0" destOrd="0" presId="urn:microsoft.com/office/officeart/2005/8/layout/orgChart1"/>
    <dgm:cxn modelId="{730581A6-24FB-4816-9F65-24BF35A57A44}" type="presOf" srcId="{04D9A98F-C96F-4B9D-974A-70676E73CC3A}" destId="{4348445F-FA47-4D23-974C-F4509F32D10A}" srcOrd="1" destOrd="0" presId="urn:microsoft.com/office/officeart/2005/8/layout/orgChart1"/>
    <dgm:cxn modelId="{59178257-684B-4296-A0E5-C1509B367FDF}" type="presOf" srcId="{6CDA3A99-DAE1-459D-B358-8DBBDB425493}" destId="{B5CF561A-3143-47B1-BEE9-31FA18AEFE8A}" srcOrd="1" destOrd="0" presId="urn:microsoft.com/office/officeart/2005/8/layout/orgChart1"/>
    <dgm:cxn modelId="{EAB51E30-9D22-4134-9620-219810B8631E}" type="presOf" srcId="{6CDA3A99-DAE1-459D-B358-8DBBDB425493}" destId="{0C8F661A-7799-41FD-85CC-B54366363733}" srcOrd="0" destOrd="0" presId="urn:microsoft.com/office/officeart/2005/8/layout/orgChart1"/>
    <dgm:cxn modelId="{B1A340B0-81AF-435C-A868-2C95D2ABD55C}" type="presOf" srcId="{7D8ABA62-203D-4410-B069-0045548478FB}" destId="{C96E6AAA-AC0C-47E5-82B1-F022ECBEA110}" srcOrd="1" destOrd="0" presId="urn:microsoft.com/office/officeart/2005/8/layout/orgChart1"/>
    <dgm:cxn modelId="{C725726E-FEAF-4972-8C71-19E0FBAD9D44}" srcId="{8AED9550-B01F-4592-8789-D15FBEE55961}" destId="{6CDA3A99-DAE1-459D-B358-8DBBDB425493}" srcOrd="3" destOrd="0" parTransId="{797ACA19-FFBE-4667-8CF0-4CA784FBFF8A}" sibTransId="{3E29BC6F-EEAB-41CB-9946-E5E0577EF988}"/>
    <dgm:cxn modelId="{BA32951F-AEA9-45E4-81B5-4E13A5741E26}" type="presOf" srcId="{30428743-D4F1-43E5-A758-6BB8F3AD5DD6}" destId="{63FA1D75-854E-4F90-AD4D-7B2F3BD28823}" srcOrd="1" destOrd="0" presId="urn:microsoft.com/office/officeart/2005/8/layout/orgChart1"/>
    <dgm:cxn modelId="{2519E69B-B298-4CFD-A4DB-75524C8A5D59}" type="presOf" srcId="{BCCC4978-2321-4200-82EB-329A89D319C6}" destId="{EAAC712A-B88F-49DD-9014-AEB51CA79BB3}" srcOrd="0" destOrd="0" presId="urn:microsoft.com/office/officeart/2005/8/layout/orgChart1"/>
    <dgm:cxn modelId="{03BDD752-2505-4138-B29C-EE2AC64FF9F7}" srcId="{8AED9550-B01F-4592-8789-D15FBEE55961}" destId="{7D8ABA62-203D-4410-B069-0045548478FB}" srcOrd="1" destOrd="0" parTransId="{BCCC4978-2321-4200-82EB-329A89D319C6}" sibTransId="{03B76F25-105A-4CD1-A839-87335C84C949}"/>
    <dgm:cxn modelId="{E4651F25-2878-4C52-870F-98A435C307D8}" type="presOf" srcId="{FE33FEC7-E5C5-4F8D-BB29-27CE20649C27}" destId="{F3BC4A17-5075-4C6D-93E5-99001831A64D}" srcOrd="0" destOrd="0" presId="urn:microsoft.com/office/officeart/2005/8/layout/orgChart1"/>
    <dgm:cxn modelId="{2AE91C36-17C5-4DC4-9A4F-E7010AA63C56}" srcId="{8D83221E-F205-42F7-AEE1-9DAD60610D9C}" destId="{8AED9550-B01F-4592-8789-D15FBEE55961}" srcOrd="0" destOrd="0" parTransId="{5F0937C6-1A22-4C5C-BA69-368B05F76107}" sibTransId="{674F0F9F-C358-4B83-9F97-BF80E484F718}"/>
    <dgm:cxn modelId="{2369D85E-3908-4338-8709-FA58047BDCB9}" type="presParOf" srcId="{55324379-FA1E-41D2-9C38-D931FED2AD0C}" destId="{D8B5D3A4-FACB-4F5E-B43B-35FD6113E878}" srcOrd="0" destOrd="0" presId="urn:microsoft.com/office/officeart/2005/8/layout/orgChart1"/>
    <dgm:cxn modelId="{1A801B25-D0C8-43C4-B843-F2EB357EBE4E}" type="presParOf" srcId="{D8B5D3A4-FACB-4F5E-B43B-35FD6113E878}" destId="{D07D3FC6-4C52-494B-9BBC-C35D5A8D0ABE}" srcOrd="0" destOrd="0" presId="urn:microsoft.com/office/officeart/2005/8/layout/orgChart1"/>
    <dgm:cxn modelId="{6AED2586-0EE1-41DD-B3BB-A635A412A843}" type="presParOf" srcId="{D07D3FC6-4C52-494B-9BBC-C35D5A8D0ABE}" destId="{58165D9E-5BCE-497D-BDFC-8F4794A68388}" srcOrd="0" destOrd="0" presId="urn:microsoft.com/office/officeart/2005/8/layout/orgChart1"/>
    <dgm:cxn modelId="{054B2B50-C1CA-4CFA-8C7E-91E8D3508CA4}" type="presParOf" srcId="{D07D3FC6-4C52-494B-9BBC-C35D5A8D0ABE}" destId="{A7BF73DE-135B-4994-9310-070E9D6BCD8F}" srcOrd="1" destOrd="0" presId="urn:microsoft.com/office/officeart/2005/8/layout/orgChart1"/>
    <dgm:cxn modelId="{78C0B52A-CD6A-43F8-A3B9-8A304D8BF0CE}" type="presParOf" srcId="{D8B5D3A4-FACB-4F5E-B43B-35FD6113E878}" destId="{08359F4E-5F2D-429C-B3CF-BD9E8D9B1756}" srcOrd="1" destOrd="0" presId="urn:microsoft.com/office/officeart/2005/8/layout/orgChart1"/>
    <dgm:cxn modelId="{BAC3A1B5-6E0C-4278-AD23-2E17B979B9DC}" type="presParOf" srcId="{08359F4E-5F2D-429C-B3CF-BD9E8D9B1756}" destId="{EAAC712A-B88F-49DD-9014-AEB51CA79BB3}" srcOrd="0" destOrd="0" presId="urn:microsoft.com/office/officeart/2005/8/layout/orgChart1"/>
    <dgm:cxn modelId="{230CF5C7-AEB2-4756-A7F0-D85B650D44C5}" type="presParOf" srcId="{08359F4E-5F2D-429C-B3CF-BD9E8D9B1756}" destId="{5EFC6A17-E8FA-4469-8795-361A807C53EC}" srcOrd="1" destOrd="0" presId="urn:microsoft.com/office/officeart/2005/8/layout/orgChart1"/>
    <dgm:cxn modelId="{6C31C345-0621-405F-BBDE-F5C8BECAFE32}" type="presParOf" srcId="{5EFC6A17-E8FA-4469-8795-361A807C53EC}" destId="{2409F916-22F3-4E60-9388-926244D8D235}" srcOrd="0" destOrd="0" presId="urn:microsoft.com/office/officeart/2005/8/layout/orgChart1"/>
    <dgm:cxn modelId="{99FD54E5-E7AA-4B45-A763-A2B25D4F12CA}" type="presParOf" srcId="{2409F916-22F3-4E60-9388-926244D8D235}" destId="{97789281-7376-4E88-9D38-8F2687EAF50C}" srcOrd="0" destOrd="0" presId="urn:microsoft.com/office/officeart/2005/8/layout/orgChart1"/>
    <dgm:cxn modelId="{E6D8D429-45C8-487F-BFB8-2870ECA6ECF6}" type="presParOf" srcId="{2409F916-22F3-4E60-9388-926244D8D235}" destId="{C96E6AAA-AC0C-47E5-82B1-F022ECBEA110}" srcOrd="1" destOrd="0" presId="urn:microsoft.com/office/officeart/2005/8/layout/orgChart1"/>
    <dgm:cxn modelId="{A7F3FCE5-38C8-49C7-90F2-143DCE0C5E4A}" type="presParOf" srcId="{5EFC6A17-E8FA-4469-8795-361A807C53EC}" destId="{D053CDB3-36C9-4900-90C3-1C720101E9E9}" srcOrd="1" destOrd="0" presId="urn:microsoft.com/office/officeart/2005/8/layout/orgChart1"/>
    <dgm:cxn modelId="{05E17929-C8BD-40A6-A8AC-902370802E01}" type="presParOf" srcId="{5EFC6A17-E8FA-4469-8795-361A807C53EC}" destId="{E3D2E8E5-1982-4342-A61F-71A698A6A122}" srcOrd="2" destOrd="0" presId="urn:microsoft.com/office/officeart/2005/8/layout/orgChart1"/>
    <dgm:cxn modelId="{39DFC920-740A-4770-9B83-CFD77E3D2123}" type="presParOf" srcId="{08359F4E-5F2D-429C-B3CF-BD9E8D9B1756}" destId="{F3BC4A17-5075-4C6D-93E5-99001831A64D}" srcOrd="2" destOrd="0" presId="urn:microsoft.com/office/officeart/2005/8/layout/orgChart1"/>
    <dgm:cxn modelId="{32B801C8-8880-465A-98D4-C916A2A97F57}" type="presParOf" srcId="{08359F4E-5F2D-429C-B3CF-BD9E8D9B1756}" destId="{ABF67BD0-870F-4B85-BAD1-EA4AC00DEE2E}" srcOrd="3" destOrd="0" presId="urn:microsoft.com/office/officeart/2005/8/layout/orgChart1"/>
    <dgm:cxn modelId="{4D7B1BFE-12E2-42CB-A264-D42AF98DE5EA}" type="presParOf" srcId="{ABF67BD0-870F-4B85-BAD1-EA4AC00DEE2E}" destId="{36A3FFFE-9D9A-47E2-A1AD-8FDC1036AED9}" srcOrd="0" destOrd="0" presId="urn:microsoft.com/office/officeart/2005/8/layout/orgChart1"/>
    <dgm:cxn modelId="{C8D4E579-961D-4409-8672-75DA1955DDC2}" type="presParOf" srcId="{36A3FFFE-9D9A-47E2-A1AD-8FDC1036AED9}" destId="{6882FD4C-E480-4413-ABE9-E13AAD7A207E}" srcOrd="0" destOrd="0" presId="urn:microsoft.com/office/officeart/2005/8/layout/orgChart1"/>
    <dgm:cxn modelId="{D62974B5-91B9-4589-8227-31B80BDA8A43}" type="presParOf" srcId="{36A3FFFE-9D9A-47E2-A1AD-8FDC1036AED9}" destId="{63FA1D75-854E-4F90-AD4D-7B2F3BD28823}" srcOrd="1" destOrd="0" presId="urn:microsoft.com/office/officeart/2005/8/layout/orgChart1"/>
    <dgm:cxn modelId="{5BFDD30A-411B-41BF-97A5-638B4DC567A1}" type="presParOf" srcId="{ABF67BD0-870F-4B85-BAD1-EA4AC00DEE2E}" destId="{92E7381A-8F3C-458D-8E7C-63F2DAFF6D29}" srcOrd="1" destOrd="0" presId="urn:microsoft.com/office/officeart/2005/8/layout/orgChart1"/>
    <dgm:cxn modelId="{9EE6C86A-BC37-4704-840D-9FF389916C64}" type="presParOf" srcId="{ABF67BD0-870F-4B85-BAD1-EA4AC00DEE2E}" destId="{935EA145-8681-404B-9269-50B3C4250377}" srcOrd="2" destOrd="0" presId="urn:microsoft.com/office/officeart/2005/8/layout/orgChart1"/>
    <dgm:cxn modelId="{8641593C-D9F0-4B80-A6BD-E66D838260F6}" type="presParOf" srcId="{08359F4E-5F2D-429C-B3CF-BD9E8D9B1756}" destId="{2F78024E-7E2C-4F50-8DA8-4A27013A4874}" srcOrd="4" destOrd="0" presId="urn:microsoft.com/office/officeart/2005/8/layout/orgChart1"/>
    <dgm:cxn modelId="{9D466649-85E0-4567-B6D7-4C434195E89B}" type="presParOf" srcId="{08359F4E-5F2D-429C-B3CF-BD9E8D9B1756}" destId="{88E98C62-F5A3-4112-AB8F-8989BAAB534A}" srcOrd="5" destOrd="0" presId="urn:microsoft.com/office/officeart/2005/8/layout/orgChart1"/>
    <dgm:cxn modelId="{A659022C-BD4E-4B43-BF95-7934063C8F0A}" type="presParOf" srcId="{88E98C62-F5A3-4112-AB8F-8989BAAB534A}" destId="{4820D8D3-1C45-4A00-A72A-F17A701A78B3}" srcOrd="0" destOrd="0" presId="urn:microsoft.com/office/officeart/2005/8/layout/orgChart1"/>
    <dgm:cxn modelId="{3175001F-7A0D-4552-89A6-17CC446BC7D5}" type="presParOf" srcId="{4820D8D3-1C45-4A00-A72A-F17A701A78B3}" destId="{0C8F661A-7799-41FD-85CC-B54366363733}" srcOrd="0" destOrd="0" presId="urn:microsoft.com/office/officeart/2005/8/layout/orgChart1"/>
    <dgm:cxn modelId="{B7B8DCDB-BFAA-4C15-B748-394445C0575A}" type="presParOf" srcId="{4820D8D3-1C45-4A00-A72A-F17A701A78B3}" destId="{B5CF561A-3143-47B1-BEE9-31FA18AEFE8A}" srcOrd="1" destOrd="0" presId="urn:microsoft.com/office/officeart/2005/8/layout/orgChart1"/>
    <dgm:cxn modelId="{49D34F23-D6D5-4B2F-8A40-F3C01A7724E2}" type="presParOf" srcId="{88E98C62-F5A3-4112-AB8F-8989BAAB534A}" destId="{2B22CF59-84ED-444B-98FD-FFB1C56E7AFC}" srcOrd="1" destOrd="0" presId="urn:microsoft.com/office/officeart/2005/8/layout/orgChart1"/>
    <dgm:cxn modelId="{403727C5-BE4B-414B-AD61-57B17A81D632}" type="presParOf" srcId="{88E98C62-F5A3-4112-AB8F-8989BAAB534A}" destId="{3483CEBB-A9FF-4B1A-8CEB-DF972F9FD482}" srcOrd="2" destOrd="0" presId="urn:microsoft.com/office/officeart/2005/8/layout/orgChart1"/>
    <dgm:cxn modelId="{BEAF02CF-074F-467B-A0A5-174593B0B1E6}" type="presParOf" srcId="{D8B5D3A4-FACB-4F5E-B43B-35FD6113E878}" destId="{686BBEA5-200C-4625-A81A-FB60D7FEDEAE}" srcOrd="2" destOrd="0" presId="urn:microsoft.com/office/officeart/2005/8/layout/orgChart1"/>
    <dgm:cxn modelId="{D7880AFE-3097-41E1-A41F-079C2A836D55}" type="presParOf" srcId="{686BBEA5-200C-4625-A81A-FB60D7FEDEAE}" destId="{E93FBBB1-FA2F-4805-8A66-03316936AC4D}" srcOrd="0" destOrd="0" presId="urn:microsoft.com/office/officeart/2005/8/layout/orgChart1"/>
    <dgm:cxn modelId="{28ED2584-780F-4155-9B5C-FB8DB2A5A248}" type="presParOf" srcId="{686BBEA5-200C-4625-A81A-FB60D7FEDEAE}" destId="{546110E9-D547-4996-89B1-F68614845E92}" srcOrd="1" destOrd="0" presId="urn:microsoft.com/office/officeart/2005/8/layout/orgChart1"/>
    <dgm:cxn modelId="{CC45B5FA-AFBC-4F9B-981E-1DC4AE870F12}" type="presParOf" srcId="{546110E9-D547-4996-89B1-F68614845E92}" destId="{A6939E20-CEEC-4E5B-AB8A-6B2EBA9D6932}" srcOrd="0" destOrd="0" presId="urn:microsoft.com/office/officeart/2005/8/layout/orgChart1"/>
    <dgm:cxn modelId="{D64335F7-652F-48FA-8B56-436E23171823}" type="presParOf" srcId="{A6939E20-CEEC-4E5B-AB8A-6B2EBA9D6932}" destId="{0946B98F-E429-4984-8B89-1CBA8FB93D88}" srcOrd="0" destOrd="0" presId="urn:microsoft.com/office/officeart/2005/8/layout/orgChart1"/>
    <dgm:cxn modelId="{816D5AD6-5579-4A2D-968B-543F01D5CCC1}" type="presParOf" srcId="{A6939E20-CEEC-4E5B-AB8A-6B2EBA9D6932}" destId="{4348445F-FA47-4D23-974C-F4509F32D10A}" srcOrd="1" destOrd="0" presId="urn:microsoft.com/office/officeart/2005/8/layout/orgChart1"/>
    <dgm:cxn modelId="{54386E7B-4CA7-48C1-8CB2-9B8F19B1C29C}" type="presParOf" srcId="{546110E9-D547-4996-89B1-F68614845E92}" destId="{A2D55EE7-4606-47B7-A93F-3B46D840C182}" srcOrd="1" destOrd="0" presId="urn:microsoft.com/office/officeart/2005/8/layout/orgChart1"/>
    <dgm:cxn modelId="{FC23ED8C-7DBF-4909-8021-4706FB49DCBE}" type="presParOf" srcId="{546110E9-D547-4996-89B1-F68614845E92}" destId="{9CCA4BA9-34F7-4F99-AD35-88F9C184436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DF126D-F1CE-460C-9E7B-F01B4F80E3C2}" type="doc">
      <dgm:prSet loTypeId="urn:microsoft.com/office/officeart/2005/8/layout/target3" loCatId="list" qsTypeId="urn:microsoft.com/office/officeart/2005/8/quickstyle/simple3" qsCatId="simple" csTypeId="urn:microsoft.com/office/officeart/2005/8/colors/colorful1" csCatId="colorful" phldr="1"/>
      <dgm:spPr/>
      <dgm:t>
        <a:bodyPr/>
        <a:lstStyle/>
        <a:p>
          <a:endParaRPr lang="en-IN"/>
        </a:p>
      </dgm:t>
    </dgm:pt>
    <dgm:pt modelId="{D400FEB0-8361-4007-A665-A617D70F90BE}">
      <dgm:prSet phldrT="[Text]" custT="1"/>
      <dgm:spPr>
        <a:xfrm>
          <a:off x="2446020" y="906779"/>
          <a:ext cx="5707379" cy="4892040"/>
        </a:xfrm>
      </dgm:spPr>
      <dgm:t>
        <a:bodyPr/>
        <a:lstStyle/>
        <a:p>
          <a:r>
            <a:rPr lang="en-US" sz="1200" b="1" i="0" dirty="0" smtClean="0">
              <a:solidFill>
                <a:schemeClr val="bg2"/>
              </a:solidFill>
              <a:latin typeface="Arial" panose="020B0604020202020204" pitchFamily="34" charset="0"/>
              <a:ea typeface="+mn-ea"/>
              <a:cs typeface="Arial" panose="020B0604020202020204" pitchFamily="34" charset="0"/>
            </a:rPr>
            <a:t>Applications Categorization</a:t>
          </a:r>
          <a:endParaRPr lang="en-IN" sz="1200" b="1" i="0" dirty="0">
            <a:solidFill>
              <a:schemeClr val="bg2"/>
            </a:solidFill>
            <a:latin typeface="Arial" panose="020B0604020202020204" pitchFamily="34" charset="0"/>
            <a:ea typeface="+mn-ea"/>
            <a:cs typeface="Arial" panose="020B0604020202020204" pitchFamily="34" charset="0"/>
          </a:endParaRPr>
        </a:p>
      </dgm:t>
    </dgm:pt>
    <dgm:pt modelId="{867844C8-9E2C-4869-B857-9D376AF342A3}" type="parTrans" cxnId="{16965ED2-0384-49F8-BF37-1B0F9FF0DB54}">
      <dgm:prSet/>
      <dgm:spPr/>
      <dgm:t>
        <a:bodyPr/>
        <a:lstStyle/>
        <a:p>
          <a:endParaRPr lang="en-IN" sz="2000">
            <a:latin typeface="Arial" panose="020B0604020202020204" pitchFamily="34" charset="0"/>
            <a:cs typeface="Arial" panose="020B0604020202020204" pitchFamily="34" charset="0"/>
          </a:endParaRPr>
        </a:p>
      </dgm:t>
    </dgm:pt>
    <dgm:pt modelId="{C51F9B51-57FF-4E04-8351-CB30CE473AAA}" type="sibTrans" cxnId="{16965ED2-0384-49F8-BF37-1B0F9FF0DB54}">
      <dgm:prSet/>
      <dgm:spPr/>
      <dgm:t>
        <a:bodyPr/>
        <a:lstStyle/>
        <a:p>
          <a:endParaRPr lang="en-IN" sz="2000">
            <a:latin typeface="Arial" panose="020B0604020202020204" pitchFamily="34" charset="0"/>
            <a:cs typeface="Arial" panose="020B0604020202020204" pitchFamily="34" charset="0"/>
          </a:endParaRPr>
        </a:p>
      </dgm:t>
    </dgm:pt>
    <dgm:pt modelId="{3A3DD23F-F65D-4010-8344-F754C006B703}">
      <dgm:prSet phldrT="[Text]" custT="1"/>
      <dgm:spPr>
        <a:xfrm>
          <a:off x="2446020" y="1946338"/>
          <a:ext cx="5707379" cy="3607879"/>
        </a:xfrm>
      </dgm:spPr>
      <dgm:t>
        <a:bodyPr/>
        <a:lstStyle/>
        <a:p>
          <a:r>
            <a:rPr lang="en-US" sz="1200" b="1" i="0" dirty="0" smtClean="0">
              <a:solidFill>
                <a:schemeClr val="bg2"/>
              </a:solidFill>
              <a:latin typeface="Arial" panose="020B0604020202020204" pitchFamily="34" charset="0"/>
              <a:ea typeface="+mn-ea"/>
              <a:cs typeface="Arial" panose="020B0604020202020204" pitchFamily="34" charset="0"/>
            </a:rPr>
            <a:t>Transformation Approach</a:t>
          </a:r>
          <a:endParaRPr lang="en-IN" sz="1200" b="1" i="0" dirty="0">
            <a:solidFill>
              <a:schemeClr val="bg2"/>
            </a:solidFill>
            <a:latin typeface="Arial" panose="020B0604020202020204" pitchFamily="34" charset="0"/>
            <a:ea typeface="+mn-ea"/>
            <a:cs typeface="Arial" panose="020B0604020202020204" pitchFamily="34" charset="0"/>
          </a:endParaRPr>
        </a:p>
      </dgm:t>
    </dgm:pt>
    <dgm:pt modelId="{422DA20B-FD1B-4A8F-8C63-7CBFA4A3BD9E}" type="parTrans" cxnId="{0606534D-4832-4195-A855-2C150849F27C}">
      <dgm:prSet/>
      <dgm:spPr/>
      <dgm:t>
        <a:bodyPr/>
        <a:lstStyle/>
        <a:p>
          <a:endParaRPr lang="en-IN" sz="2000">
            <a:latin typeface="Arial" panose="020B0604020202020204" pitchFamily="34" charset="0"/>
            <a:cs typeface="Arial" panose="020B0604020202020204" pitchFamily="34" charset="0"/>
          </a:endParaRPr>
        </a:p>
      </dgm:t>
    </dgm:pt>
    <dgm:pt modelId="{CB8D1ECD-24EA-4CFA-97AE-A9AC47B631A7}" type="sibTrans" cxnId="{0606534D-4832-4195-A855-2C150849F27C}">
      <dgm:prSet/>
      <dgm:spPr/>
      <dgm:t>
        <a:bodyPr/>
        <a:lstStyle/>
        <a:p>
          <a:endParaRPr lang="en-IN" sz="2000">
            <a:latin typeface="Arial" panose="020B0604020202020204" pitchFamily="34" charset="0"/>
            <a:cs typeface="Arial" panose="020B0604020202020204" pitchFamily="34" charset="0"/>
          </a:endParaRPr>
        </a:p>
      </dgm:t>
    </dgm:pt>
    <dgm:pt modelId="{84C1A883-19EE-499F-B700-59133A7873D7}">
      <dgm:prSet phldrT="[Text]" custT="1"/>
      <dgm:spPr>
        <a:xfrm>
          <a:off x="2446020" y="2985897"/>
          <a:ext cx="5707379" cy="2323719"/>
        </a:xfrm>
      </dgm:spPr>
      <dgm:t>
        <a:bodyPr/>
        <a:lstStyle/>
        <a:p>
          <a:r>
            <a:rPr lang="en-US" sz="1200" b="1" i="0" dirty="0" smtClean="0">
              <a:solidFill>
                <a:schemeClr val="bg2"/>
              </a:solidFill>
              <a:latin typeface="Arial" panose="020B0604020202020204" pitchFamily="34" charset="0"/>
              <a:ea typeface="+mn-ea"/>
              <a:cs typeface="Arial" panose="020B0604020202020204" pitchFamily="34" charset="0"/>
            </a:rPr>
            <a:t>Process Maturity</a:t>
          </a:r>
          <a:endParaRPr lang="en-IN" sz="1200" b="1" i="0" dirty="0">
            <a:solidFill>
              <a:schemeClr val="bg2"/>
            </a:solidFill>
            <a:latin typeface="Arial" panose="020B0604020202020204" pitchFamily="34" charset="0"/>
            <a:ea typeface="+mn-ea"/>
            <a:cs typeface="Arial" panose="020B0604020202020204" pitchFamily="34" charset="0"/>
          </a:endParaRPr>
        </a:p>
      </dgm:t>
    </dgm:pt>
    <dgm:pt modelId="{52A88BCE-3A39-428B-BACF-76828BF681C9}" type="parTrans" cxnId="{3B714712-AC14-4E64-B223-812181351B1C}">
      <dgm:prSet/>
      <dgm:spPr/>
      <dgm:t>
        <a:bodyPr/>
        <a:lstStyle/>
        <a:p>
          <a:endParaRPr lang="en-IN" sz="2000">
            <a:latin typeface="Arial" panose="020B0604020202020204" pitchFamily="34" charset="0"/>
            <a:cs typeface="Arial" panose="020B0604020202020204" pitchFamily="34" charset="0"/>
          </a:endParaRPr>
        </a:p>
      </dgm:t>
    </dgm:pt>
    <dgm:pt modelId="{865DCDED-61D0-4F43-82BE-B6439C4AEA0C}" type="sibTrans" cxnId="{3B714712-AC14-4E64-B223-812181351B1C}">
      <dgm:prSet/>
      <dgm:spPr/>
      <dgm:t>
        <a:bodyPr/>
        <a:lstStyle/>
        <a:p>
          <a:endParaRPr lang="en-IN" sz="2000">
            <a:latin typeface="Arial" panose="020B0604020202020204" pitchFamily="34" charset="0"/>
            <a:cs typeface="Arial" panose="020B0604020202020204" pitchFamily="34" charset="0"/>
          </a:endParaRPr>
        </a:p>
      </dgm:t>
    </dgm:pt>
    <dgm:pt modelId="{E75067E9-1012-4734-97CB-CB066F58B129}">
      <dgm:prSet phldrT="[Text]" custT="1"/>
      <dgm:spPr>
        <a:xfrm>
          <a:off x="2446020" y="4025455"/>
          <a:ext cx="5707379" cy="1039558"/>
        </a:xfrm>
      </dgm:spPr>
      <dgm:t>
        <a:bodyPr/>
        <a:lstStyle/>
        <a:p>
          <a:r>
            <a:rPr lang="en-US" sz="1200" b="1" i="0" dirty="0" smtClean="0">
              <a:solidFill>
                <a:schemeClr val="bg2"/>
              </a:solidFill>
              <a:latin typeface="Arial" panose="020B0604020202020204" pitchFamily="34" charset="0"/>
              <a:ea typeface="+mn-ea"/>
              <a:cs typeface="Arial" panose="020B0604020202020204" pitchFamily="34" charset="0"/>
            </a:rPr>
            <a:t>Organizational Challenges</a:t>
          </a:r>
          <a:endParaRPr lang="en-IN" sz="1200" b="1" i="0" dirty="0">
            <a:solidFill>
              <a:schemeClr val="bg2"/>
            </a:solidFill>
            <a:latin typeface="Arial" panose="020B0604020202020204" pitchFamily="34" charset="0"/>
            <a:ea typeface="+mn-ea"/>
            <a:cs typeface="Arial" panose="020B0604020202020204" pitchFamily="34" charset="0"/>
          </a:endParaRPr>
        </a:p>
      </dgm:t>
    </dgm:pt>
    <dgm:pt modelId="{8C84EB68-7A2D-4CCD-B8FE-F01A57E1AD39}" type="parTrans" cxnId="{8548E54E-9C16-493B-A8AC-0E585EFBB140}">
      <dgm:prSet/>
      <dgm:spPr/>
      <dgm:t>
        <a:bodyPr/>
        <a:lstStyle/>
        <a:p>
          <a:endParaRPr lang="en-IN" sz="2000">
            <a:latin typeface="Arial" panose="020B0604020202020204" pitchFamily="34" charset="0"/>
            <a:cs typeface="Arial" panose="020B0604020202020204" pitchFamily="34" charset="0"/>
          </a:endParaRPr>
        </a:p>
      </dgm:t>
    </dgm:pt>
    <dgm:pt modelId="{986E48EE-A1A6-4A26-8CBA-4B4ACE246093}" type="sibTrans" cxnId="{8548E54E-9C16-493B-A8AC-0E585EFBB140}">
      <dgm:prSet/>
      <dgm:spPr/>
      <dgm:t>
        <a:bodyPr/>
        <a:lstStyle/>
        <a:p>
          <a:endParaRPr lang="en-IN" sz="2000">
            <a:latin typeface="Arial" panose="020B0604020202020204" pitchFamily="34" charset="0"/>
            <a:cs typeface="Arial" panose="020B0604020202020204" pitchFamily="34" charset="0"/>
          </a:endParaRPr>
        </a:p>
      </dgm:t>
    </dgm:pt>
    <dgm:pt modelId="{4205F870-BF22-4FE9-9AAD-9CF9C42D1570}">
      <dgm:prSet phldrT="[Text]" custT="1"/>
      <dgm:spPr>
        <a:xfrm>
          <a:off x="5299709" y="906779"/>
          <a:ext cx="2853689" cy="1039558"/>
        </a:xfrm>
      </dgm:spPr>
      <dgm:t>
        <a:bodyPr/>
        <a:lstStyle/>
        <a:p>
          <a:r>
            <a:rPr lang="en-US" sz="900" dirty="0" smtClean="0">
              <a:latin typeface="Arial" panose="020B0604020202020204" pitchFamily="34" charset="0"/>
              <a:ea typeface="+mn-ea"/>
              <a:cs typeface="Arial" panose="020B0604020202020204" pitchFamily="34" charset="0"/>
            </a:rPr>
            <a:t> Identify the most Critical Applications</a:t>
          </a:r>
          <a:endParaRPr lang="en-IN" sz="900" dirty="0">
            <a:latin typeface="Arial" panose="020B0604020202020204" pitchFamily="34" charset="0"/>
            <a:ea typeface="+mn-ea"/>
            <a:cs typeface="Arial" panose="020B0604020202020204" pitchFamily="34" charset="0"/>
          </a:endParaRPr>
        </a:p>
      </dgm:t>
    </dgm:pt>
    <dgm:pt modelId="{A04A61AA-6C05-421C-9B99-0E9A9BFBB61B}" type="parTrans" cxnId="{515D5D68-582C-4527-80A1-C608BAA06836}">
      <dgm:prSet/>
      <dgm:spPr/>
      <dgm:t>
        <a:bodyPr/>
        <a:lstStyle/>
        <a:p>
          <a:endParaRPr lang="en-IN" sz="2000">
            <a:latin typeface="Arial" panose="020B0604020202020204" pitchFamily="34" charset="0"/>
            <a:cs typeface="Arial" panose="020B0604020202020204" pitchFamily="34" charset="0"/>
          </a:endParaRPr>
        </a:p>
      </dgm:t>
    </dgm:pt>
    <dgm:pt modelId="{DCC54132-BF5A-44C5-8E7D-DB1F36E74B18}" type="sibTrans" cxnId="{515D5D68-582C-4527-80A1-C608BAA06836}">
      <dgm:prSet/>
      <dgm:spPr/>
      <dgm:t>
        <a:bodyPr/>
        <a:lstStyle/>
        <a:p>
          <a:endParaRPr lang="en-IN" sz="2000">
            <a:latin typeface="Arial" panose="020B0604020202020204" pitchFamily="34" charset="0"/>
            <a:cs typeface="Arial" panose="020B0604020202020204" pitchFamily="34" charset="0"/>
          </a:endParaRPr>
        </a:p>
      </dgm:t>
    </dgm:pt>
    <dgm:pt modelId="{EC313847-FF37-4161-872B-51352DAEA7C9}">
      <dgm:prSet phldrT="[Text]" custT="1"/>
      <dgm:spPr>
        <a:xfrm>
          <a:off x="5299709" y="1946338"/>
          <a:ext cx="2853689" cy="1039558"/>
        </a:xfrm>
      </dgm:spPr>
      <dgm:t>
        <a:bodyPr/>
        <a:lstStyle/>
        <a:p>
          <a:r>
            <a:rPr lang="en-US" sz="900" dirty="0" smtClean="0">
              <a:latin typeface="Arial" panose="020B0604020202020204" pitchFamily="34" charset="0"/>
              <a:ea typeface="+mn-ea"/>
              <a:cs typeface="Arial" panose="020B0604020202020204" pitchFamily="34" charset="0"/>
            </a:rPr>
            <a:t> Phase wise approach</a:t>
          </a:r>
          <a:endParaRPr lang="en-IN" sz="900" b="0" i="0" dirty="0">
            <a:latin typeface="Arial" panose="020B0604020202020204" pitchFamily="34" charset="0"/>
            <a:ea typeface="+mn-ea"/>
            <a:cs typeface="Arial" panose="020B0604020202020204" pitchFamily="34" charset="0"/>
          </a:endParaRPr>
        </a:p>
      </dgm:t>
    </dgm:pt>
    <dgm:pt modelId="{76FA6CB7-DF5F-482D-88AD-56A4E67192F4}" type="parTrans" cxnId="{4322BDCE-18DF-476B-A80E-AA7FB660A4D5}">
      <dgm:prSet/>
      <dgm:spPr/>
      <dgm:t>
        <a:bodyPr/>
        <a:lstStyle/>
        <a:p>
          <a:endParaRPr lang="en-IN" sz="2000">
            <a:latin typeface="Arial" panose="020B0604020202020204" pitchFamily="34" charset="0"/>
            <a:cs typeface="Arial" panose="020B0604020202020204" pitchFamily="34" charset="0"/>
          </a:endParaRPr>
        </a:p>
      </dgm:t>
    </dgm:pt>
    <dgm:pt modelId="{778BFA47-809A-4790-930A-747443986622}" type="sibTrans" cxnId="{4322BDCE-18DF-476B-A80E-AA7FB660A4D5}">
      <dgm:prSet/>
      <dgm:spPr/>
      <dgm:t>
        <a:bodyPr/>
        <a:lstStyle/>
        <a:p>
          <a:endParaRPr lang="en-IN" sz="2000">
            <a:latin typeface="Arial" panose="020B0604020202020204" pitchFamily="34" charset="0"/>
            <a:cs typeface="Arial" panose="020B0604020202020204" pitchFamily="34" charset="0"/>
          </a:endParaRPr>
        </a:p>
      </dgm:t>
    </dgm:pt>
    <dgm:pt modelId="{AFF4FD2E-281C-4F98-AD73-6BB1A645990F}">
      <dgm:prSet phldrT="[Text]" custT="1"/>
      <dgm:spPr>
        <a:xfrm>
          <a:off x="5299709" y="2985897"/>
          <a:ext cx="2853689" cy="1039558"/>
        </a:xfrm>
      </dgm:spPr>
      <dgm:t>
        <a:bodyPr/>
        <a:lstStyle/>
        <a:p>
          <a:r>
            <a:rPr lang="en-US" sz="900" dirty="0" smtClean="0">
              <a:latin typeface="Arial" panose="020B0604020202020204" pitchFamily="34" charset="0"/>
              <a:ea typeface="+mn-ea"/>
              <a:cs typeface="Arial" panose="020B0604020202020204" pitchFamily="34" charset="0"/>
            </a:rPr>
            <a:t> Process does not exist/Adhoc</a:t>
          </a:r>
          <a:endParaRPr lang="en-IN" sz="900" b="0" i="0" dirty="0">
            <a:latin typeface="Arial" panose="020B0604020202020204" pitchFamily="34" charset="0"/>
            <a:ea typeface="+mn-ea"/>
            <a:cs typeface="Arial" panose="020B0604020202020204" pitchFamily="34" charset="0"/>
          </a:endParaRPr>
        </a:p>
      </dgm:t>
    </dgm:pt>
    <dgm:pt modelId="{7E435A49-CD7B-4483-82F1-7B9A120E02ED}" type="parTrans" cxnId="{B3822C31-922F-4963-9EB4-1C44238B551E}">
      <dgm:prSet/>
      <dgm:spPr/>
      <dgm:t>
        <a:bodyPr/>
        <a:lstStyle/>
        <a:p>
          <a:endParaRPr lang="en-IN" sz="2000">
            <a:latin typeface="Arial" panose="020B0604020202020204" pitchFamily="34" charset="0"/>
            <a:cs typeface="Arial" panose="020B0604020202020204" pitchFamily="34" charset="0"/>
          </a:endParaRPr>
        </a:p>
      </dgm:t>
    </dgm:pt>
    <dgm:pt modelId="{B987CE45-F279-4618-A2D3-96F6770F2EC6}" type="sibTrans" cxnId="{B3822C31-922F-4963-9EB4-1C44238B551E}">
      <dgm:prSet/>
      <dgm:spPr/>
      <dgm:t>
        <a:bodyPr/>
        <a:lstStyle/>
        <a:p>
          <a:endParaRPr lang="en-IN" sz="2000">
            <a:latin typeface="Arial" panose="020B0604020202020204" pitchFamily="34" charset="0"/>
            <a:cs typeface="Arial" panose="020B0604020202020204" pitchFamily="34" charset="0"/>
          </a:endParaRPr>
        </a:p>
      </dgm:t>
    </dgm:pt>
    <dgm:pt modelId="{49B06131-DE25-46FF-8733-438081B27F08}">
      <dgm:prSet custT="1"/>
      <dgm:spPr>
        <a:xfrm>
          <a:off x="5299709" y="2985897"/>
          <a:ext cx="2853689" cy="1039558"/>
        </a:xfrm>
      </dgm:spPr>
      <dgm:t>
        <a:bodyPr/>
        <a:lstStyle/>
        <a:p>
          <a:r>
            <a:rPr lang="en-US" sz="900" dirty="0" smtClean="0">
              <a:latin typeface="Arial" panose="020B0604020202020204" pitchFamily="34" charset="0"/>
              <a:ea typeface="+mn-ea"/>
              <a:cs typeface="Arial" panose="020B0604020202020204" pitchFamily="34" charset="0"/>
            </a:rPr>
            <a:t> Process exists and partially automated</a:t>
          </a:r>
          <a:endParaRPr lang="en-US" sz="900" dirty="0">
            <a:latin typeface="Arial" panose="020B0604020202020204" pitchFamily="34" charset="0"/>
            <a:ea typeface="+mn-ea"/>
            <a:cs typeface="Arial" panose="020B0604020202020204" pitchFamily="34" charset="0"/>
          </a:endParaRPr>
        </a:p>
      </dgm:t>
    </dgm:pt>
    <dgm:pt modelId="{4B603652-B723-464E-8AAF-3369F9D1FAAF}" type="parTrans" cxnId="{15CF6E07-EC63-44D9-95AE-01BF55865A4E}">
      <dgm:prSet/>
      <dgm:spPr/>
      <dgm:t>
        <a:bodyPr/>
        <a:lstStyle/>
        <a:p>
          <a:endParaRPr lang="en-IN" sz="2000">
            <a:latin typeface="Arial" panose="020B0604020202020204" pitchFamily="34" charset="0"/>
            <a:cs typeface="Arial" panose="020B0604020202020204" pitchFamily="34" charset="0"/>
          </a:endParaRPr>
        </a:p>
      </dgm:t>
    </dgm:pt>
    <dgm:pt modelId="{21F7CDF5-7467-4BAA-B26B-CA4C0203AC07}" type="sibTrans" cxnId="{15CF6E07-EC63-44D9-95AE-01BF55865A4E}">
      <dgm:prSet/>
      <dgm:spPr/>
      <dgm:t>
        <a:bodyPr/>
        <a:lstStyle/>
        <a:p>
          <a:endParaRPr lang="en-IN" sz="2000">
            <a:latin typeface="Arial" panose="020B0604020202020204" pitchFamily="34" charset="0"/>
            <a:cs typeface="Arial" panose="020B0604020202020204" pitchFamily="34" charset="0"/>
          </a:endParaRPr>
        </a:p>
      </dgm:t>
    </dgm:pt>
    <dgm:pt modelId="{183D5ED5-75CB-4ECF-B9E7-A76106E6B04D}">
      <dgm:prSet custT="1"/>
      <dgm:spPr>
        <a:xfrm>
          <a:off x="5299709" y="2985897"/>
          <a:ext cx="2853689" cy="1039558"/>
        </a:xfrm>
      </dgm:spPr>
      <dgm:t>
        <a:bodyPr/>
        <a:lstStyle/>
        <a:p>
          <a:r>
            <a:rPr lang="en-US" sz="900" dirty="0" smtClean="0">
              <a:latin typeface="Arial" panose="020B0604020202020204" pitchFamily="34" charset="0"/>
              <a:ea typeface="+mn-ea"/>
              <a:cs typeface="Arial" panose="020B0604020202020204" pitchFamily="34" charset="0"/>
            </a:rPr>
            <a:t> Complex process</a:t>
          </a:r>
          <a:endParaRPr lang="en-US" sz="900" dirty="0">
            <a:latin typeface="Arial" panose="020B0604020202020204" pitchFamily="34" charset="0"/>
            <a:ea typeface="+mn-ea"/>
            <a:cs typeface="Arial" panose="020B0604020202020204" pitchFamily="34" charset="0"/>
          </a:endParaRPr>
        </a:p>
      </dgm:t>
    </dgm:pt>
    <dgm:pt modelId="{41789E42-39FE-43D5-ADDA-3B0D61DF758E}" type="parTrans" cxnId="{4A989950-BB0F-49EC-8DA0-900B7B2344B1}">
      <dgm:prSet/>
      <dgm:spPr/>
      <dgm:t>
        <a:bodyPr/>
        <a:lstStyle/>
        <a:p>
          <a:endParaRPr lang="en-IN" sz="2000">
            <a:latin typeface="Arial" panose="020B0604020202020204" pitchFamily="34" charset="0"/>
            <a:cs typeface="Arial" panose="020B0604020202020204" pitchFamily="34" charset="0"/>
          </a:endParaRPr>
        </a:p>
      </dgm:t>
    </dgm:pt>
    <dgm:pt modelId="{C8F3C759-CA5E-4BD5-8D61-D4B70857F28A}" type="sibTrans" cxnId="{4A989950-BB0F-49EC-8DA0-900B7B2344B1}">
      <dgm:prSet/>
      <dgm:spPr/>
      <dgm:t>
        <a:bodyPr/>
        <a:lstStyle/>
        <a:p>
          <a:endParaRPr lang="en-IN" sz="2000">
            <a:latin typeface="Arial" panose="020B0604020202020204" pitchFamily="34" charset="0"/>
            <a:cs typeface="Arial" panose="020B0604020202020204" pitchFamily="34" charset="0"/>
          </a:endParaRPr>
        </a:p>
      </dgm:t>
    </dgm:pt>
    <dgm:pt modelId="{B72FC580-9C00-491B-B10A-0BD67DE1A606}">
      <dgm:prSet custT="1"/>
      <dgm:spPr>
        <a:xfrm>
          <a:off x="5299709" y="2985897"/>
          <a:ext cx="2853689" cy="1039558"/>
        </a:xfrm>
      </dgm:spPr>
      <dgm:t>
        <a:bodyPr/>
        <a:lstStyle/>
        <a:p>
          <a:r>
            <a:rPr lang="en-US" sz="900" dirty="0" smtClean="0">
              <a:latin typeface="Arial" panose="020B0604020202020204" pitchFamily="34" charset="0"/>
              <a:ea typeface="+mn-ea"/>
              <a:cs typeface="Arial" panose="020B0604020202020204" pitchFamily="34" charset="0"/>
            </a:rPr>
            <a:t> Process are integrated but manual hand offs</a:t>
          </a:r>
          <a:endParaRPr lang="en-US" sz="900" dirty="0">
            <a:latin typeface="Arial" panose="020B0604020202020204" pitchFamily="34" charset="0"/>
            <a:ea typeface="+mn-ea"/>
            <a:cs typeface="Arial" panose="020B0604020202020204" pitchFamily="34" charset="0"/>
          </a:endParaRPr>
        </a:p>
      </dgm:t>
    </dgm:pt>
    <dgm:pt modelId="{4EEF1129-35FB-4EF5-93DF-9619A4FFB3EC}" type="parTrans" cxnId="{ADF2AB29-5BD8-4FA8-9226-5FDAB1BA37EA}">
      <dgm:prSet/>
      <dgm:spPr/>
      <dgm:t>
        <a:bodyPr/>
        <a:lstStyle/>
        <a:p>
          <a:endParaRPr lang="en-IN" sz="2000">
            <a:latin typeface="Arial" panose="020B0604020202020204" pitchFamily="34" charset="0"/>
            <a:cs typeface="Arial" panose="020B0604020202020204" pitchFamily="34" charset="0"/>
          </a:endParaRPr>
        </a:p>
      </dgm:t>
    </dgm:pt>
    <dgm:pt modelId="{7276B7CB-FA4C-44A3-94E7-0702C28035A9}" type="sibTrans" cxnId="{ADF2AB29-5BD8-4FA8-9226-5FDAB1BA37EA}">
      <dgm:prSet/>
      <dgm:spPr/>
      <dgm:t>
        <a:bodyPr/>
        <a:lstStyle/>
        <a:p>
          <a:endParaRPr lang="en-IN" sz="2000">
            <a:latin typeface="Arial" panose="020B0604020202020204" pitchFamily="34" charset="0"/>
            <a:cs typeface="Arial" panose="020B0604020202020204" pitchFamily="34" charset="0"/>
          </a:endParaRPr>
        </a:p>
      </dgm:t>
    </dgm:pt>
    <dgm:pt modelId="{AB7E5286-9182-4698-9ED5-DB9FB484A10E}">
      <dgm:prSet custT="1"/>
      <dgm:spPr>
        <a:xfrm>
          <a:off x="5299709" y="2985897"/>
          <a:ext cx="2853689" cy="1039558"/>
        </a:xfrm>
      </dgm:spPr>
      <dgm:t>
        <a:bodyPr/>
        <a:lstStyle/>
        <a:p>
          <a:r>
            <a:rPr lang="en-US" sz="900" dirty="0" smtClean="0">
              <a:latin typeface="Arial" panose="020B0604020202020204" pitchFamily="34" charset="0"/>
              <a:ea typeface="+mn-ea"/>
              <a:cs typeface="Arial" panose="020B0604020202020204" pitchFamily="34" charset="0"/>
            </a:rPr>
            <a:t> Automated  and integrated processes</a:t>
          </a:r>
          <a:endParaRPr lang="en-US" sz="900" dirty="0">
            <a:latin typeface="Arial" panose="020B0604020202020204" pitchFamily="34" charset="0"/>
            <a:ea typeface="+mn-ea"/>
            <a:cs typeface="Arial" panose="020B0604020202020204" pitchFamily="34" charset="0"/>
          </a:endParaRPr>
        </a:p>
      </dgm:t>
    </dgm:pt>
    <dgm:pt modelId="{712CE01E-FF8E-4292-9503-160B64896787}" type="parTrans" cxnId="{443CB5B2-C975-4D29-B089-7CB1F6E10367}">
      <dgm:prSet/>
      <dgm:spPr/>
      <dgm:t>
        <a:bodyPr/>
        <a:lstStyle/>
        <a:p>
          <a:endParaRPr lang="en-IN" sz="2000">
            <a:latin typeface="Arial" panose="020B0604020202020204" pitchFamily="34" charset="0"/>
            <a:cs typeface="Arial" panose="020B0604020202020204" pitchFamily="34" charset="0"/>
          </a:endParaRPr>
        </a:p>
      </dgm:t>
    </dgm:pt>
    <dgm:pt modelId="{28F8AC2C-A833-42B7-8EC2-D6C4E80CC64F}" type="sibTrans" cxnId="{443CB5B2-C975-4D29-B089-7CB1F6E10367}">
      <dgm:prSet/>
      <dgm:spPr/>
      <dgm:t>
        <a:bodyPr/>
        <a:lstStyle/>
        <a:p>
          <a:endParaRPr lang="en-IN" sz="2000">
            <a:latin typeface="Arial" panose="020B0604020202020204" pitchFamily="34" charset="0"/>
            <a:cs typeface="Arial" panose="020B0604020202020204" pitchFamily="34" charset="0"/>
          </a:endParaRPr>
        </a:p>
      </dgm:t>
    </dgm:pt>
    <dgm:pt modelId="{22EC1FB4-0BC1-419F-AFD7-9BD20C11C0CB}">
      <dgm:prSet phldrT="[Text]" custT="1"/>
      <dgm:spPr>
        <a:xfrm>
          <a:off x="5299709" y="4025455"/>
          <a:ext cx="2853689" cy="1039558"/>
        </a:xfrm>
      </dgm:spPr>
      <dgm:t>
        <a:bodyPr/>
        <a:lstStyle/>
        <a:p>
          <a:r>
            <a:rPr lang="en-US" sz="900" dirty="0" smtClean="0">
              <a:latin typeface="Arial" panose="020B0604020202020204" pitchFamily="34" charset="0"/>
              <a:ea typeface="+mn-ea"/>
              <a:cs typeface="Arial" panose="020B0604020202020204" pitchFamily="34" charset="0"/>
            </a:rPr>
            <a:t> Organizational Barriers</a:t>
          </a:r>
          <a:endParaRPr lang="en-IN" sz="900" b="0" i="0" dirty="0">
            <a:latin typeface="Arial" panose="020B0604020202020204" pitchFamily="34" charset="0"/>
            <a:ea typeface="+mn-ea"/>
            <a:cs typeface="Arial" panose="020B0604020202020204" pitchFamily="34" charset="0"/>
          </a:endParaRPr>
        </a:p>
      </dgm:t>
    </dgm:pt>
    <dgm:pt modelId="{9FE26B8D-C670-4984-A219-0030B9790B9B}" type="parTrans" cxnId="{EC2C8469-E188-4789-A3A7-6C95176F0944}">
      <dgm:prSet/>
      <dgm:spPr/>
      <dgm:t>
        <a:bodyPr/>
        <a:lstStyle/>
        <a:p>
          <a:endParaRPr lang="en-IN" sz="2000">
            <a:latin typeface="Arial" panose="020B0604020202020204" pitchFamily="34" charset="0"/>
            <a:cs typeface="Arial" panose="020B0604020202020204" pitchFamily="34" charset="0"/>
          </a:endParaRPr>
        </a:p>
      </dgm:t>
    </dgm:pt>
    <dgm:pt modelId="{2D20B73A-8B0D-46AE-9FDD-122346BCA0CE}" type="sibTrans" cxnId="{EC2C8469-E188-4789-A3A7-6C95176F0944}">
      <dgm:prSet/>
      <dgm:spPr/>
      <dgm:t>
        <a:bodyPr/>
        <a:lstStyle/>
        <a:p>
          <a:endParaRPr lang="en-IN" sz="2000">
            <a:latin typeface="Arial" panose="020B0604020202020204" pitchFamily="34" charset="0"/>
            <a:cs typeface="Arial" panose="020B0604020202020204" pitchFamily="34" charset="0"/>
          </a:endParaRPr>
        </a:p>
      </dgm:t>
    </dgm:pt>
    <dgm:pt modelId="{3AC88B09-551E-462D-BCC4-AFBE50BF91D6}">
      <dgm:prSet custT="1"/>
      <dgm:spPr>
        <a:xfrm>
          <a:off x="5299709" y="4025455"/>
          <a:ext cx="2853689" cy="1039558"/>
        </a:xfrm>
      </dgm:spPr>
      <dgm:t>
        <a:bodyPr/>
        <a:lstStyle/>
        <a:p>
          <a:r>
            <a:rPr lang="en-US" sz="900" dirty="0" smtClean="0">
              <a:latin typeface="Arial" panose="020B0604020202020204" pitchFamily="34" charset="0"/>
              <a:ea typeface="+mn-ea"/>
              <a:cs typeface="Arial" panose="020B0604020202020204" pitchFamily="34" charset="0"/>
            </a:rPr>
            <a:t> Customer centricity</a:t>
          </a:r>
          <a:endParaRPr lang="en-US" sz="900" dirty="0">
            <a:latin typeface="Arial" panose="020B0604020202020204" pitchFamily="34" charset="0"/>
            <a:ea typeface="+mn-ea"/>
            <a:cs typeface="Arial" panose="020B0604020202020204" pitchFamily="34" charset="0"/>
          </a:endParaRPr>
        </a:p>
      </dgm:t>
    </dgm:pt>
    <dgm:pt modelId="{F45EEA37-04D5-4093-BFF5-518910385A18}" type="parTrans" cxnId="{155937DF-6FB9-46CD-A511-2D949374619A}">
      <dgm:prSet/>
      <dgm:spPr/>
      <dgm:t>
        <a:bodyPr/>
        <a:lstStyle/>
        <a:p>
          <a:endParaRPr lang="en-IN" sz="2000">
            <a:latin typeface="Arial" panose="020B0604020202020204" pitchFamily="34" charset="0"/>
            <a:cs typeface="Arial" panose="020B0604020202020204" pitchFamily="34" charset="0"/>
          </a:endParaRPr>
        </a:p>
      </dgm:t>
    </dgm:pt>
    <dgm:pt modelId="{D1328123-8EB9-484F-A629-194EFFE0C813}" type="sibTrans" cxnId="{155937DF-6FB9-46CD-A511-2D949374619A}">
      <dgm:prSet/>
      <dgm:spPr/>
      <dgm:t>
        <a:bodyPr/>
        <a:lstStyle/>
        <a:p>
          <a:endParaRPr lang="en-IN" sz="2000">
            <a:latin typeface="Arial" panose="020B0604020202020204" pitchFamily="34" charset="0"/>
            <a:cs typeface="Arial" panose="020B0604020202020204" pitchFamily="34" charset="0"/>
          </a:endParaRPr>
        </a:p>
      </dgm:t>
    </dgm:pt>
    <dgm:pt modelId="{4F7E879E-050B-46D7-8C24-7F031C06BB01}">
      <dgm:prSet custT="1"/>
      <dgm:spPr>
        <a:xfrm>
          <a:off x="5299709" y="4025455"/>
          <a:ext cx="2853689" cy="1039558"/>
        </a:xfrm>
      </dgm:spPr>
      <dgm:t>
        <a:bodyPr/>
        <a:lstStyle/>
        <a:p>
          <a:r>
            <a:rPr lang="en-US" sz="900" dirty="0" smtClean="0">
              <a:latin typeface="Arial" panose="020B0604020202020204" pitchFamily="34" charset="0"/>
              <a:ea typeface="+mn-ea"/>
              <a:cs typeface="Arial" panose="020B0604020202020204" pitchFamily="34" charset="0"/>
            </a:rPr>
            <a:t> Team Size</a:t>
          </a:r>
          <a:endParaRPr lang="en-US" sz="900" dirty="0">
            <a:latin typeface="Arial" panose="020B0604020202020204" pitchFamily="34" charset="0"/>
            <a:ea typeface="+mn-ea"/>
            <a:cs typeface="Arial" panose="020B0604020202020204" pitchFamily="34" charset="0"/>
          </a:endParaRPr>
        </a:p>
      </dgm:t>
    </dgm:pt>
    <dgm:pt modelId="{1A29188E-0594-41A6-BECE-6433BE1189D9}" type="parTrans" cxnId="{F5B34840-A3FC-43B2-99E6-55E661F58D72}">
      <dgm:prSet/>
      <dgm:spPr/>
      <dgm:t>
        <a:bodyPr/>
        <a:lstStyle/>
        <a:p>
          <a:endParaRPr lang="en-IN" sz="2000">
            <a:latin typeface="Arial" panose="020B0604020202020204" pitchFamily="34" charset="0"/>
            <a:cs typeface="Arial" panose="020B0604020202020204" pitchFamily="34" charset="0"/>
          </a:endParaRPr>
        </a:p>
      </dgm:t>
    </dgm:pt>
    <dgm:pt modelId="{28FA8398-C5C0-423C-9D48-9EFF20891FD6}" type="sibTrans" cxnId="{F5B34840-A3FC-43B2-99E6-55E661F58D72}">
      <dgm:prSet/>
      <dgm:spPr/>
      <dgm:t>
        <a:bodyPr/>
        <a:lstStyle/>
        <a:p>
          <a:endParaRPr lang="en-IN" sz="2000">
            <a:latin typeface="Arial" panose="020B0604020202020204" pitchFamily="34" charset="0"/>
            <a:cs typeface="Arial" panose="020B0604020202020204" pitchFamily="34" charset="0"/>
          </a:endParaRPr>
        </a:p>
      </dgm:t>
    </dgm:pt>
    <dgm:pt modelId="{C89B6AA0-DAF0-477F-9D7B-F27FC5740CE4}">
      <dgm:prSet custT="1"/>
      <dgm:spPr/>
      <dgm:t>
        <a:bodyPr/>
        <a:lstStyle/>
        <a:p>
          <a:r>
            <a:rPr lang="en-US" sz="900" dirty="0" smtClean="0">
              <a:latin typeface="Arial" panose="020B0604020202020204" pitchFamily="34" charset="0"/>
              <a:ea typeface="+mn-ea"/>
              <a:cs typeface="Arial" panose="020B0604020202020204" pitchFamily="34" charset="0"/>
            </a:rPr>
            <a:t> Identify the most frequent changes   applications</a:t>
          </a:r>
          <a:endParaRPr lang="en-US" sz="900" dirty="0">
            <a:latin typeface="Arial" panose="020B0604020202020204" pitchFamily="34" charset="0"/>
            <a:ea typeface="+mn-ea"/>
            <a:cs typeface="Arial" panose="020B0604020202020204" pitchFamily="34" charset="0"/>
          </a:endParaRPr>
        </a:p>
      </dgm:t>
    </dgm:pt>
    <dgm:pt modelId="{23E5B8C9-B9F7-4DAE-855B-F9E58983BD85}" type="parTrans" cxnId="{8014FE51-178E-42D2-BE9B-8A38F5095EDE}">
      <dgm:prSet/>
      <dgm:spPr/>
      <dgm:t>
        <a:bodyPr/>
        <a:lstStyle/>
        <a:p>
          <a:endParaRPr lang="en-US">
            <a:latin typeface="Arial" panose="020B0604020202020204" pitchFamily="34" charset="0"/>
            <a:cs typeface="Arial" panose="020B0604020202020204" pitchFamily="34" charset="0"/>
          </a:endParaRPr>
        </a:p>
      </dgm:t>
    </dgm:pt>
    <dgm:pt modelId="{1430D8E0-0124-4AC1-BB29-C1DA535BEA08}" type="sibTrans" cxnId="{8014FE51-178E-42D2-BE9B-8A38F5095EDE}">
      <dgm:prSet/>
      <dgm:spPr/>
      <dgm:t>
        <a:bodyPr/>
        <a:lstStyle/>
        <a:p>
          <a:endParaRPr lang="en-US">
            <a:latin typeface="Arial" panose="020B0604020202020204" pitchFamily="34" charset="0"/>
            <a:cs typeface="Arial" panose="020B0604020202020204" pitchFamily="34" charset="0"/>
          </a:endParaRPr>
        </a:p>
      </dgm:t>
    </dgm:pt>
    <dgm:pt modelId="{2C1D1119-B10D-49F0-BC72-14B312234645}">
      <dgm:prSet custT="1"/>
      <dgm:spPr/>
      <dgm:t>
        <a:bodyPr/>
        <a:lstStyle/>
        <a:p>
          <a:r>
            <a:rPr lang="en-US" sz="900" dirty="0" smtClean="0">
              <a:latin typeface="Arial" panose="020B0604020202020204" pitchFamily="34" charset="0"/>
              <a:ea typeface="+mn-ea"/>
              <a:cs typeface="Arial" panose="020B0604020202020204" pitchFamily="34" charset="0"/>
            </a:rPr>
            <a:t> Based on the Customer Prioritization</a:t>
          </a:r>
          <a:endParaRPr lang="en-US" sz="900" dirty="0">
            <a:latin typeface="Arial" panose="020B0604020202020204" pitchFamily="34" charset="0"/>
            <a:ea typeface="+mn-ea"/>
            <a:cs typeface="Arial" panose="020B0604020202020204" pitchFamily="34" charset="0"/>
          </a:endParaRPr>
        </a:p>
      </dgm:t>
    </dgm:pt>
    <dgm:pt modelId="{6452A52D-0837-4680-AD99-91140CBFCE24}" type="parTrans" cxnId="{8805884B-CFED-49AE-8AE2-61CE9425E6D6}">
      <dgm:prSet/>
      <dgm:spPr/>
      <dgm:t>
        <a:bodyPr/>
        <a:lstStyle/>
        <a:p>
          <a:endParaRPr lang="en-US">
            <a:latin typeface="Arial" panose="020B0604020202020204" pitchFamily="34" charset="0"/>
            <a:cs typeface="Arial" panose="020B0604020202020204" pitchFamily="34" charset="0"/>
          </a:endParaRPr>
        </a:p>
      </dgm:t>
    </dgm:pt>
    <dgm:pt modelId="{52B640A6-0ED2-4F5B-8582-FDCCF63CF715}" type="sibTrans" cxnId="{8805884B-CFED-49AE-8AE2-61CE9425E6D6}">
      <dgm:prSet/>
      <dgm:spPr/>
      <dgm:t>
        <a:bodyPr/>
        <a:lstStyle/>
        <a:p>
          <a:endParaRPr lang="en-US">
            <a:latin typeface="Arial" panose="020B0604020202020204" pitchFamily="34" charset="0"/>
            <a:cs typeface="Arial" panose="020B0604020202020204" pitchFamily="34" charset="0"/>
          </a:endParaRPr>
        </a:p>
      </dgm:t>
    </dgm:pt>
    <dgm:pt modelId="{C7AB05B6-01BD-491A-B71E-6986B27E62EF}">
      <dgm:prSet custT="1"/>
      <dgm:spPr/>
      <dgm:t>
        <a:bodyPr/>
        <a:lstStyle/>
        <a:p>
          <a:r>
            <a:rPr lang="en-US" sz="900" dirty="0" smtClean="0">
              <a:latin typeface="Arial" panose="020B0604020202020204" pitchFamily="34" charset="0"/>
              <a:ea typeface="+mn-ea"/>
              <a:cs typeface="Arial" panose="020B0604020202020204" pitchFamily="34" charset="0"/>
            </a:rPr>
            <a:t> Based on the applications Technologies </a:t>
          </a:r>
          <a:endParaRPr lang="en-US" sz="900" dirty="0">
            <a:latin typeface="Arial" panose="020B0604020202020204" pitchFamily="34" charset="0"/>
            <a:ea typeface="+mn-ea"/>
            <a:cs typeface="Arial" panose="020B0604020202020204" pitchFamily="34" charset="0"/>
          </a:endParaRPr>
        </a:p>
      </dgm:t>
    </dgm:pt>
    <dgm:pt modelId="{F1EFF69D-D266-487F-BE2C-2A132CF10C19}" type="parTrans" cxnId="{AA788E3D-69E2-4B12-ACEC-1E92C492248D}">
      <dgm:prSet/>
      <dgm:spPr/>
      <dgm:t>
        <a:bodyPr/>
        <a:lstStyle/>
        <a:p>
          <a:endParaRPr lang="en-US">
            <a:latin typeface="Arial" panose="020B0604020202020204" pitchFamily="34" charset="0"/>
            <a:cs typeface="Arial" panose="020B0604020202020204" pitchFamily="34" charset="0"/>
          </a:endParaRPr>
        </a:p>
      </dgm:t>
    </dgm:pt>
    <dgm:pt modelId="{4678DB93-424F-47A5-B8DE-713E94C2F646}" type="sibTrans" cxnId="{AA788E3D-69E2-4B12-ACEC-1E92C492248D}">
      <dgm:prSet/>
      <dgm:spPr/>
      <dgm:t>
        <a:bodyPr/>
        <a:lstStyle/>
        <a:p>
          <a:endParaRPr lang="en-US">
            <a:latin typeface="Arial" panose="020B0604020202020204" pitchFamily="34" charset="0"/>
            <a:cs typeface="Arial" panose="020B0604020202020204" pitchFamily="34" charset="0"/>
          </a:endParaRPr>
        </a:p>
      </dgm:t>
    </dgm:pt>
    <dgm:pt modelId="{47164107-890E-40F1-9889-CA35595CCF64}">
      <dgm:prSet custT="1"/>
      <dgm:spPr/>
      <dgm:t>
        <a:bodyPr/>
        <a:lstStyle/>
        <a:p>
          <a:r>
            <a:rPr lang="en-US" sz="900" dirty="0" smtClean="0">
              <a:latin typeface="Arial" panose="020B0604020202020204" pitchFamily="34" charset="0"/>
              <a:ea typeface="+mn-ea"/>
              <a:cs typeface="Arial" panose="020B0604020202020204" pitchFamily="34" charset="0"/>
            </a:rPr>
            <a:t> Based on the  Business unit Prioritization</a:t>
          </a:r>
          <a:endParaRPr lang="en-US" sz="900" dirty="0">
            <a:latin typeface="Arial" panose="020B0604020202020204" pitchFamily="34" charset="0"/>
            <a:ea typeface="+mn-ea"/>
            <a:cs typeface="Arial" panose="020B0604020202020204" pitchFamily="34" charset="0"/>
          </a:endParaRPr>
        </a:p>
      </dgm:t>
    </dgm:pt>
    <dgm:pt modelId="{38C7CB74-A701-4A50-96F5-7F69DF23FF6C}" type="parTrans" cxnId="{5FAEC63A-86E8-4F78-82A5-7AF7EC65C1E5}">
      <dgm:prSet/>
      <dgm:spPr/>
      <dgm:t>
        <a:bodyPr/>
        <a:lstStyle/>
        <a:p>
          <a:endParaRPr lang="en-US">
            <a:latin typeface="Arial" panose="020B0604020202020204" pitchFamily="34" charset="0"/>
            <a:cs typeface="Arial" panose="020B0604020202020204" pitchFamily="34" charset="0"/>
          </a:endParaRPr>
        </a:p>
      </dgm:t>
    </dgm:pt>
    <dgm:pt modelId="{022ED747-1036-4F6F-8CCF-73DB509CD4E2}" type="sibTrans" cxnId="{5FAEC63A-86E8-4F78-82A5-7AF7EC65C1E5}">
      <dgm:prSet/>
      <dgm:spPr/>
      <dgm:t>
        <a:bodyPr/>
        <a:lstStyle/>
        <a:p>
          <a:endParaRPr lang="en-US">
            <a:latin typeface="Arial" panose="020B0604020202020204" pitchFamily="34" charset="0"/>
            <a:cs typeface="Arial" panose="020B0604020202020204" pitchFamily="34" charset="0"/>
          </a:endParaRPr>
        </a:p>
      </dgm:t>
    </dgm:pt>
    <dgm:pt modelId="{C03E5CD6-634B-4D32-8A7A-7B3A82EFA46A}">
      <dgm:prSet custT="1"/>
      <dgm:spPr/>
      <dgm:t>
        <a:bodyPr/>
        <a:lstStyle/>
        <a:p>
          <a:r>
            <a:rPr lang="en-US" sz="900" dirty="0" smtClean="0">
              <a:latin typeface="Arial" panose="020B0604020202020204" pitchFamily="34" charset="0"/>
              <a:ea typeface="+mn-ea"/>
              <a:cs typeface="Arial" panose="020B0604020202020204" pitchFamily="34" charset="0"/>
            </a:rPr>
            <a:t> Build the DevOps Services Point Solutions with 3 customer identified applications</a:t>
          </a:r>
          <a:endParaRPr lang="en-US" sz="900" dirty="0">
            <a:latin typeface="Arial" panose="020B0604020202020204" pitchFamily="34" charset="0"/>
            <a:ea typeface="+mn-ea"/>
            <a:cs typeface="Arial" panose="020B0604020202020204" pitchFamily="34" charset="0"/>
          </a:endParaRPr>
        </a:p>
      </dgm:t>
    </dgm:pt>
    <dgm:pt modelId="{DB4198BE-90AE-44B0-9F5F-BD8CC5CA4125}" type="parTrans" cxnId="{60D3F02D-F36C-438D-BA96-50568DDC6C04}">
      <dgm:prSet/>
      <dgm:spPr/>
      <dgm:t>
        <a:bodyPr/>
        <a:lstStyle/>
        <a:p>
          <a:endParaRPr lang="en-US">
            <a:latin typeface="Arial" panose="020B0604020202020204" pitchFamily="34" charset="0"/>
            <a:cs typeface="Arial" panose="020B0604020202020204" pitchFamily="34" charset="0"/>
          </a:endParaRPr>
        </a:p>
      </dgm:t>
    </dgm:pt>
    <dgm:pt modelId="{A4439498-A397-446C-94A6-AF2C174BE6E1}" type="sibTrans" cxnId="{60D3F02D-F36C-438D-BA96-50568DDC6C04}">
      <dgm:prSet/>
      <dgm:spPr/>
      <dgm:t>
        <a:bodyPr/>
        <a:lstStyle/>
        <a:p>
          <a:endParaRPr lang="en-US">
            <a:latin typeface="Arial" panose="020B0604020202020204" pitchFamily="34" charset="0"/>
            <a:cs typeface="Arial" panose="020B0604020202020204" pitchFamily="34" charset="0"/>
          </a:endParaRPr>
        </a:p>
      </dgm:t>
    </dgm:pt>
    <dgm:pt modelId="{581467E1-FEDF-43FE-997A-EB0A9A61C058}">
      <dgm:prSet custT="1"/>
      <dgm:spPr/>
      <dgm:t>
        <a:bodyPr/>
        <a:lstStyle/>
        <a:p>
          <a:r>
            <a:rPr lang="en-US" sz="900" dirty="0" smtClean="0">
              <a:latin typeface="Arial" panose="020B0604020202020204" pitchFamily="34" charset="0"/>
              <a:ea typeface="+mn-ea"/>
              <a:cs typeface="Arial" panose="020B0604020202020204" pitchFamily="34" charset="0"/>
            </a:rPr>
            <a:t> Build the E2E platform with required DevOps    Services</a:t>
          </a:r>
          <a:endParaRPr lang="en-US" sz="900" dirty="0">
            <a:latin typeface="Arial" panose="020B0604020202020204" pitchFamily="34" charset="0"/>
            <a:ea typeface="+mn-ea"/>
            <a:cs typeface="Arial" panose="020B0604020202020204" pitchFamily="34" charset="0"/>
          </a:endParaRPr>
        </a:p>
      </dgm:t>
    </dgm:pt>
    <dgm:pt modelId="{D7819B45-075E-4319-A9DD-B8459F90C33F}" type="parTrans" cxnId="{3A49CA64-0488-485B-961C-B25B1DD88E3F}">
      <dgm:prSet/>
      <dgm:spPr/>
      <dgm:t>
        <a:bodyPr/>
        <a:lstStyle/>
        <a:p>
          <a:endParaRPr lang="en-US">
            <a:latin typeface="Arial" panose="020B0604020202020204" pitchFamily="34" charset="0"/>
            <a:cs typeface="Arial" panose="020B0604020202020204" pitchFamily="34" charset="0"/>
          </a:endParaRPr>
        </a:p>
      </dgm:t>
    </dgm:pt>
    <dgm:pt modelId="{CF905FA4-E7DA-443B-8FBF-FABEC1243C99}" type="sibTrans" cxnId="{3A49CA64-0488-485B-961C-B25B1DD88E3F}">
      <dgm:prSet/>
      <dgm:spPr/>
      <dgm:t>
        <a:bodyPr/>
        <a:lstStyle/>
        <a:p>
          <a:endParaRPr lang="en-US">
            <a:latin typeface="Arial" panose="020B0604020202020204" pitchFamily="34" charset="0"/>
            <a:cs typeface="Arial" panose="020B0604020202020204" pitchFamily="34" charset="0"/>
          </a:endParaRPr>
        </a:p>
      </dgm:t>
    </dgm:pt>
    <dgm:pt modelId="{523AFFCB-659C-4616-B8A5-908A99919A4A}">
      <dgm:prSet custT="1"/>
      <dgm:spPr/>
      <dgm:t>
        <a:bodyPr/>
        <a:lstStyle/>
        <a:p>
          <a:r>
            <a:rPr lang="en-US" sz="900" dirty="0" smtClean="0">
              <a:latin typeface="Arial" panose="020B0604020202020204" pitchFamily="34" charset="0"/>
              <a:ea typeface="+mn-ea"/>
              <a:cs typeface="Arial" panose="020B0604020202020204" pitchFamily="34" charset="0"/>
            </a:rPr>
            <a:t> Provide the E2E platform service</a:t>
          </a:r>
          <a:endParaRPr lang="en-US" sz="900" dirty="0">
            <a:latin typeface="Arial" panose="020B0604020202020204" pitchFamily="34" charset="0"/>
            <a:ea typeface="+mn-ea"/>
            <a:cs typeface="Arial" panose="020B0604020202020204" pitchFamily="34" charset="0"/>
          </a:endParaRPr>
        </a:p>
      </dgm:t>
    </dgm:pt>
    <dgm:pt modelId="{96F34882-7117-4C4E-BD02-98BD322A7B75}" type="parTrans" cxnId="{32DE7B05-11E2-4F71-AF5C-5C26293C9764}">
      <dgm:prSet/>
      <dgm:spPr/>
      <dgm:t>
        <a:bodyPr/>
        <a:lstStyle/>
        <a:p>
          <a:endParaRPr lang="en-US">
            <a:latin typeface="Arial" panose="020B0604020202020204" pitchFamily="34" charset="0"/>
            <a:cs typeface="Arial" panose="020B0604020202020204" pitchFamily="34" charset="0"/>
          </a:endParaRPr>
        </a:p>
      </dgm:t>
    </dgm:pt>
    <dgm:pt modelId="{9A103AA0-D304-4CA2-93B5-28850309E014}" type="sibTrans" cxnId="{32DE7B05-11E2-4F71-AF5C-5C26293C9764}">
      <dgm:prSet/>
      <dgm:spPr/>
      <dgm:t>
        <a:bodyPr/>
        <a:lstStyle/>
        <a:p>
          <a:endParaRPr lang="en-US">
            <a:latin typeface="Arial" panose="020B0604020202020204" pitchFamily="34" charset="0"/>
            <a:cs typeface="Arial" panose="020B0604020202020204" pitchFamily="34" charset="0"/>
          </a:endParaRPr>
        </a:p>
      </dgm:t>
    </dgm:pt>
    <dgm:pt modelId="{8F021D0E-2C11-4BC1-A8E6-0CBDBD72A1C7}" type="pres">
      <dgm:prSet presAssocID="{55DF126D-F1CE-460C-9E7B-F01B4F80E3C2}" presName="Name0" presStyleCnt="0">
        <dgm:presLayoutVars>
          <dgm:chMax val="7"/>
          <dgm:dir/>
          <dgm:animLvl val="lvl"/>
          <dgm:resizeHandles val="exact"/>
        </dgm:presLayoutVars>
      </dgm:prSet>
      <dgm:spPr/>
      <dgm:t>
        <a:bodyPr/>
        <a:lstStyle/>
        <a:p>
          <a:endParaRPr lang="en-US"/>
        </a:p>
      </dgm:t>
    </dgm:pt>
    <dgm:pt modelId="{6B1DF684-CD68-46B4-BC21-A5D0A9C9BBD6}" type="pres">
      <dgm:prSet presAssocID="{D400FEB0-8361-4007-A665-A617D70F90BE}" presName="circle1" presStyleLbl="node1" presStyleIdx="0" presStyleCnt="4"/>
      <dgm:spPr>
        <a:xfrm>
          <a:off x="0" y="906779"/>
          <a:ext cx="4892040" cy="4892040"/>
        </a:xfrm>
        <a:prstGeom prst="pie">
          <a:avLst>
            <a:gd name="adj1" fmla="val 5400000"/>
            <a:gd name="adj2" fmla="val 16200000"/>
          </a:avLst>
        </a:prstGeom>
      </dgm:spPr>
      <dgm:t>
        <a:bodyPr/>
        <a:lstStyle/>
        <a:p>
          <a:endParaRPr lang="en-US"/>
        </a:p>
      </dgm:t>
    </dgm:pt>
    <dgm:pt modelId="{017C8733-81E4-4D53-A61A-42EA8C927ED7}" type="pres">
      <dgm:prSet presAssocID="{D400FEB0-8361-4007-A665-A617D70F90BE}" presName="space" presStyleCnt="0"/>
      <dgm:spPr/>
      <dgm:t>
        <a:bodyPr/>
        <a:lstStyle/>
        <a:p>
          <a:endParaRPr lang="en-US"/>
        </a:p>
      </dgm:t>
    </dgm:pt>
    <dgm:pt modelId="{28A5890B-3F40-4934-8D20-7FC24CCE14E4}" type="pres">
      <dgm:prSet presAssocID="{D400FEB0-8361-4007-A665-A617D70F90BE}" presName="rect1" presStyleLbl="alignAcc1" presStyleIdx="0" presStyleCnt="4" custLinFactNeighborX="187"/>
      <dgm:spPr>
        <a:prstGeom prst="rect">
          <a:avLst/>
        </a:prstGeom>
      </dgm:spPr>
      <dgm:t>
        <a:bodyPr/>
        <a:lstStyle/>
        <a:p>
          <a:endParaRPr lang="en-IN"/>
        </a:p>
      </dgm:t>
    </dgm:pt>
    <dgm:pt modelId="{79162140-D267-4C97-B75B-A5436BE20F06}" type="pres">
      <dgm:prSet presAssocID="{3A3DD23F-F65D-4010-8344-F754C006B703}" presName="vertSpace2" presStyleLbl="node1" presStyleIdx="0" presStyleCnt="4"/>
      <dgm:spPr/>
      <dgm:t>
        <a:bodyPr/>
        <a:lstStyle/>
        <a:p>
          <a:endParaRPr lang="en-US"/>
        </a:p>
      </dgm:t>
    </dgm:pt>
    <dgm:pt modelId="{E6918A1A-73BB-4997-88F2-E0C9394E0887}" type="pres">
      <dgm:prSet presAssocID="{3A3DD23F-F65D-4010-8344-F754C006B703}" presName="circle2" presStyleLbl="node1" presStyleIdx="1" presStyleCnt="4"/>
      <dgm:spPr>
        <a:xfrm>
          <a:off x="642080" y="1946338"/>
          <a:ext cx="3607879" cy="3607879"/>
        </a:xfrm>
        <a:prstGeom prst="pie">
          <a:avLst>
            <a:gd name="adj1" fmla="val 5400000"/>
            <a:gd name="adj2" fmla="val 16200000"/>
          </a:avLst>
        </a:prstGeom>
      </dgm:spPr>
      <dgm:t>
        <a:bodyPr/>
        <a:lstStyle/>
        <a:p>
          <a:endParaRPr lang="en-US"/>
        </a:p>
      </dgm:t>
    </dgm:pt>
    <dgm:pt modelId="{DF549B72-2B9D-45C7-BEBE-433B79731BE2}" type="pres">
      <dgm:prSet presAssocID="{3A3DD23F-F65D-4010-8344-F754C006B703}" presName="rect2" presStyleLbl="alignAcc1" presStyleIdx="1" presStyleCnt="4"/>
      <dgm:spPr>
        <a:prstGeom prst="rect">
          <a:avLst/>
        </a:prstGeom>
      </dgm:spPr>
      <dgm:t>
        <a:bodyPr/>
        <a:lstStyle/>
        <a:p>
          <a:endParaRPr lang="en-IN"/>
        </a:p>
      </dgm:t>
    </dgm:pt>
    <dgm:pt modelId="{BE6CE57A-4685-4592-9E13-AB7A11BE29A6}" type="pres">
      <dgm:prSet presAssocID="{84C1A883-19EE-499F-B700-59133A7873D7}" presName="vertSpace3" presStyleLbl="node1" presStyleIdx="1" presStyleCnt="4"/>
      <dgm:spPr/>
      <dgm:t>
        <a:bodyPr/>
        <a:lstStyle/>
        <a:p>
          <a:endParaRPr lang="en-US"/>
        </a:p>
      </dgm:t>
    </dgm:pt>
    <dgm:pt modelId="{1B4A9277-D481-4E7F-83C7-CB1908F1FE7F}" type="pres">
      <dgm:prSet presAssocID="{84C1A883-19EE-499F-B700-59133A7873D7}" presName="circle3" presStyleLbl="node1" presStyleIdx="2" presStyleCnt="4"/>
      <dgm:spPr>
        <a:xfrm>
          <a:off x="1284160" y="2985897"/>
          <a:ext cx="2323719" cy="2323719"/>
        </a:xfrm>
        <a:prstGeom prst="pie">
          <a:avLst>
            <a:gd name="adj1" fmla="val 5400000"/>
            <a:gd name="adj2" fmla="val 16200000"/>
          </a:avLst>
        </a:prstGeom>
      </dgm:spPr>
      <dgm:t>
        <a:bodyPr/>
        <a:lstStyle/>
        <a:p>
          <a:endParaRPr lang="en-US"/>
        </a:p>
      </dgm:t>
    </dgm:pt>
    <dgm:pt modelId="{101E7ED0-83DD-4207-9F8F-D28246B1BF98}" type="pres">
      <dgm:prSet presAssocID="{84C1A883-19EE-499F-B700-59133A7873D7}" presName="rect3" presStyleLbl="alignAcc1" presStyleIdx="2" presStyleCnt="4"/>
      <dgm:spPr>
        <a:prstGeom prst="rect">
          <a:avLst/>
        </a:prstGeom>
      </dgm:spPr>
      <dgm:t>
        <a:bodyPr/>
        <a:lstStyle/>
        <a:p>
          <a:endParaRPr lang="en-IN"/>
        </a:p>
      </dgm:t>
    </dgm:pt>
    <dgm:pt modelId="{1EAF19C7-C437-43D4-A56D-0B58D31213C4}" type="pres">
      <dgm:prSet presAssocID="{E75067E9-1012-4734-97CB-CB066F58B129}" presName="vertSpace4" presStyleLbl="node1" presStyleIdx="2" presStyleCnt="4"/>
      <dgm:spPr/>
      <dgm:t>
        <a:bodyPr/>
        <a:lstStyle/>
        <a:p>
          <a:endParaRPr lang="en-US"/>
        </a:p>
      </dgm:t>
    </dgm:pt>
    <dgm:pt modelId="{384D4684-9188-42F4-AA5D-026513EA67D7}" type="pres">
      <dgm:prSet presAssocID="{E75067E9-1012-4734-97CB-CB066F58B129}" presName="circle4" presStyleLbl="node1" presStyleIdx="3" presStyleCnt="4"/>
      <dgm:spPr>
        <a:xfrm>
          <a:off x="1926240" y="4025455"/>
          <a:ext cx="1039558" cy="1039558"/>
        </a:xfrm>
        <a:prstGeom prst="pie">
          <a:avLst>
            <a:gd name="adj1" fmla="val 5400000"/>
            <a:gd name="adj2" fmla="val 16200000"/>
          </a:avLst>
        </a:prstGeom>
      </dgm:spPr>
      <dgm:t>
        <a:bodyPr/>
        <a:lstStyle/>
        <a:p>
          <a:endParaRPr lang="en-US"/>
        </a:p>
      </dgm:t>
    </dgm:pt>
    <dgm:pt modelId="{E139C407-6812-4D7A-9872-6CFA020CF9D9}" type="pres">
      <dgm:prSet presAssocID="{E75067E9-1012-4734-97CB-CB066F58B129}" presName="rect4" presStyleLbl="alignAcc1" presStyleIdx="3" presStyleCnt="4"/>
      <dgm:spPr>
        <a:prstGeom prst="rect">
          <a:avLst/>
        </a:prstGeom>
      </dgm:spPr>
      <dgm:t>
        <a:bodyPr/>
        <a:lstStyle/>
        <a:p>
          <a:endParaRPr lang="en-IN"/>
        </a:p>
      </dgm:t>
    </dgm:pt>
    <dgm:pt modelId="{4BB0F0D7-6202-4BE9-90B2-A94D1B4ECD22}" type="pres">
      <dgm:prSet presAssocID="{D400FEB0-8361-4007-A665-A617D70F90BE}" presName="rect1ParTx" presStyleLbl="alignAcc1" presStyleIdx="3" presStyleCnt="4">
        <dgm:presLayoutVars>
          <dgm:chMax val="1"/>
          <dgm:bulletEnabled val="1"/>
        </dgm:presLayoutVars>
      </dgm:prSet>
      <dgm:spPr/>
      <dgm:t>
        <a:bodyPr/>
        <a:lstStyle/>
        <a:p>
          <a:endParaRPr lang="en-IN"/>
        </a:p>
      </dgm:t>
    </dgm:pt>
    <dgm:pt modelId="{6E7CA28C-C5DF-4904-BAC9-B7D0337564FB}" type="pres">
      <dgm:prSet presAssocID="{D400FEB0-8361-4007-A665-A617D70F90BE}" presName="rect1ChTx" presStyleLbl="alignAcc1" presStyleIdx="3" presStyleCnt="4">
        <dgm:presLayoutVars>
          <dgm:bulletEnabled val="1"/>
        </dgm:presLayoutVars>
      </dgm:prSet>
      <dgm:spPr>
        <a:prstGeom prst="rect">
          <a:avLst/>
        </a:prstGeom>
      </dgm:spPr>
      <dgm:t>
        <a:bodyPr/>
        <a:lstStyle/>
        <a:p>
          <a:endParaRPr lang="en-IN"/>
        </a:p>
      </dgm:t>
    </dgm:pt>
    <dgm:pt modelId="{F6528789-5A35-4B88-A90D-D628CD81774B}" type="pres">
      <dgm:prSet presAssocID="{3A3DD23F-F65D-4010-8344-F754C006B703}" presName="rect2ParTx" presStyleLbl="alignAcc1" presStyleIdx="3" presStyleCnt="4">
        <dgm:presLayoutVars>
          <dgm:chMax val="1"/>
          <dgm:bulletEnabled val="1"/>
        </dgm:presLayoutVars>
      </dgm:prSet>
      <dgm:spPr/>
      <dgm:t>
        <a:bodyPr/>
        <a:lstStyle/>
        <a:p>
          <a:endParaRPr lang="en-US"/>
        </a:p>
      </dgm:t>
    </dgm:pt>
    <dgm:pt modelId="{35CFD455-EC0A-4006-A167-F7FC56C6B850}" type="pres">
      <dgm:prSet presAssocID="{3A3DD23F-F65D-4010-8344-F754C006B703}" presName="rect2ChTx" presStyleLbl="alignAcc1" presStyleIdx="3" presStyleCnt="4">
        <dgm:presLayoutVars>
          <dgm:bulletEnabled val="1"/>
        </dgm:presLayoutVars>
      </dgm:prSet>
      <dgm:spPr>
        <a:prstGeom prst="rect">
          <a:avLst/>
        </a:prstGeom>
      </dgm:spPr>
      <dgm:t>
        <a:bodyPr/>
        <a:lstStyle/>
        <a:p>
          <a:endParaRPr lang="en-IN"/>
        </a:p>
      </dgm:t>
    </dgm:pt>
    <dgm:pt modelId="{8F7E73B1-AAFC-4EA9-828A-7B79392C91B6}" type="pres">
      <dgm:prSet presAssocID="{84C1A883-19EE-499F-B700-59133A7873D7}" presName="rect3ParTx" presStyleLbl="alignAcc1" presStyleIdx="3" presStyleCnt="4">
        <dgm:presLayoutVars>
          <dgm:chMax val="1"/>
          <dgm:bulletEnabled val="1"/>
        </dgm:presLayoutVars>
      </dgm:prSet>
      <dgm:spPr/>
      <dgm:t>
        <a:bodyPr/>
        <a:lstStyle/>
        <a:p>
          <a:endParaRPr lang="en-US"/>
        </a:p>
      </dgm:t>
    </dgm:pt>
    <dgm:pt modelId="{27453898-0E0F-4A93-9481-44839D9BCC07}" type="pres">
      <dgm:prSet presAssocID="{84C1A883-19EE-499F-B700-59133A7873D7}" presName="rect3ChTx" presStyleLbl="alignAcc1" presStyleIdx="3" presStyleCnt="4">
        <dgm:presLayoutVars>
          <dgm:bulletEnabled val="1"/>
        </dgm:presLayoutVars>
      </dgm:prSet>
      <dgm:spPr>
        <a:prstGeom prst="rect">
          <a:avLst/>
        </a:prstGeom>
      </dgm:spPr>
      <dgm:t>
        <a:bodyPr/>
        <a:lstStyle/>
        <a:p>
          <a:endParaRPr lang="en-US"/>
        </a:p>
      </dgm:t>
    </dgm:pt>
    <dgm:pt modelId="{43AA4F7B-5F02-4DBF-B569-BF0B20390194}" type="pres">
      <dgm:prSet presAssocID="{E75067E9-1012-4734-97CB-CB066F58B129}" presName="rect4ParTx" presStyleLbl="alignAcc1" presStyleIdx="3" presStyleCnt="4">
        <dgm:presLayoutVars>
          <dgm:chMax val="1"/>
          <dgm:bulletEnabled val="1"/>
        </dgm:presLayoutVars>
      </dgm:prSet>
      <dgm:spPr/>
      <dgm:t>
        <a:bodyPr/>
        <a:lstStyle/>
        <a:p>
          <a:endParaRPr lang="en-US"/>
        </a:p>
      </dgm:t>
    </dgm:pt>
    <dgm:pt modelId="{0838B9A7-BDFD-450C-A305-E822D16F327B}" type="pres">
      <dgm:prSet presAssocID="{E75067E9-1012-4734-97CB-CB066F58B129}" presName="rect4ChTx" presStyleLbl="alignAcc1" presStyleIdx="3" presStyleCnt="4">
        <dgm:presLayoutVars>
          <dgm:bulletEnabled val="1"/>
        </dgm:presLayoutVars>
      </dgm:prSet>
      <dgm:spPr>
        <a:prstGeom prst="rect">
          <a:avLst/>
        </a:prstGeom>
      </dgm:spPr>
      <dgm:t>
        <a:bodyPr/>
        <a:lstStyle/>
        <a:p>
          <a:endParaRPr lang="en-US"/>
        </a:p>
      </dgm:t>
    </dgm:pt>
  </dgm:ptLst>
  <dgm:cxnLst>
    <dgm:cxn modelId="{155937DF-6FB9-46CD-A511-2D949374619A}" srcId="{E75067E9-1012-4734-97CB-CB066F58B129}" destId="{3AC88B09-551E-462D-BCC4-AFBE50BF91D6}" srcOrd="1" destOrd="0" parTransId="{F45EEA37-04D5-4093-BFF5-518910385A18}" sibTransId="{D1328123-8EB9-484F-A629-194EFFE0C813}"/>
    <dgm:cxn modelId="{D8D8A3F4-F064-4671-883A-DABF2861EFBF}" type="presOf" srcId="{E75067E9-1012-4734-97CB-CB066F58B129}" destId="{E139C407-6812-4D7A-9872-6CFA020CF9D9}" srcOrd="0" destOrd="0" presId="urn:microsoft.com/office/officeart/2005/8/layout/target3"/>
    <dgm:cxn modelId="{663DBD49-9F8A-4476-968A-638032E6F7A3}" type="presOf" srcId="{AFF4FD2E-281C-4F98-AD73-6BB1A645990F}" destId="{27453898-0E0F-4A93-9481-44839D9BCC07}" srcOrd="0" destOrd="0" presId="urn:microsoft.com/office/officeart/2005/8/layout/target3"/>
    <dgm:cxn modelId="{9B8C5169-3DD1-4D83-B544-56104277164D}" type="presOf" srcId="{E75067E9-1012-4734-97CB-CB066F58B129}" destId="{43AA4F7B-5F02-4DBF-B569-BF0B20390194}" srcOrd="1" destOrd="0" presId="urn:microsoft.com/office/officeart/2005/8/layout/target3"/>
    <dgm:cxn modelId="{AA788E3D-69E2-4B12-ACEC-1E92C492248D}" srcId="{D400FEB0-8361-4007-A665-A617D70F90BE}" destId="{C7AB05B6-01BD-491A-B71E-6986B27E62EF}" srcOrd="3" destOrd="0" parTransId="{F1EFF69D-D266-487F-BE2C-2A132CF10C19}" sibTransId="{4678DB93-424F-47A5-B8DE-713E94C2F646}"/>
    <dgm:cxn modelId="{3A49CA64-0488-485B-961C-B25B1DD88E3F}" srcId="{3A3DD23F-F65D-4010-8344-F754C006B703}" destId="{581467E1-FEDF-43FE-997A-EB0A9A61C058}" srcOrd="2" destOrd="0" parTransId="{D7819B45-075E-4319-A9DD-B8459F90C33F}" sibTransId="{CF905FA4-E7DA-443B-8FBF-FABEC1243C99}"/>
    <dgm:cxn modelId="{EAF459B2-B391-4776-AE47-66A9AFF6D4F5}" type="presOf" srcId="{84C1A883-19EE-499F-B700-59133A7873D7}" destId="{8F7E73B1-AAFC-4EA9-828A-7B79392C91B6}" srcOrd="1" destOrd="0" presId="urn:microsoft.com/office/officeart/2005/8/layout/target3"/>
    <dgm:cxn modelId="{3B714712-AC14-4E64-B223-812181351B1C}" srcId="{55DF126D-F1CE-460C-9E7B-F01B4F80E3C2}" destId="{84C1A883-19EE-499F-B700-59133A7873D7}" srcOrd="2" destOrd="0" parTransId="{52A88BCE-3A39-428B-BACF-76828BF681C9}" sibTransId="{865DCDED-61D0-4F43-82BE-B6439C4AEA0C}"/>
    <dgm:cxn modelId="{32DE7B05-11E2-4F71-AF5C-5C26293C9764}" srcId="{3A3DD23F-F65D-4010-8344-F754C006B703}" destId="{523AFFCB-659C-4616-B8A5-908A99919A4A}" srcOrd="3" destOrd="0" parTransId="{96F34882-7117-4C4E-BD02-98BD322A7B75}" sibTransId="{9A103AA0-D304-4CA2-93B5-28850309E014}"/>
    <dgm:cxn modelId="{7AC0DA55-094C-4DE6-87E4-7E860B5789F8}" type="presOf" srcId="{C03E5CD6-634B-4D32-8A7A-7B3A82EFA46A}" destId="{35CFD455-EC0A-4006-A167-F7FC56C6B850}" srcOrd="0" destOrd="1" presId="urn:microsoft.com/office/officeart/2005/8/layout/target3"/>
    <dgm:cxn modelId="{4A989950-BB0F-49EC-8DA0-900B7B2344B1}" srcId="{84C1A883-19EE-499F-B700-59133A7873D7}" destId="{183D5ED5-75CB-4ECF-B9E7-A76106E6B04D}" srcOrd="2" destOrd="0" parTransId="{41789E42-39FE-43D5-ADDA-3B0D61DF758E}" sibTransId="{C8F3C759-CA5E-4BD5-8D61-D4B70857F28A}"/>
    <dgm:cxn modelId="{0606534D-4832-4195-A855-2C150849F27C}" srcId="{55DF126D-F1CE-460C-9E7B-F01B4F80E3C2}" destId="{3A3DD23F-F65D-4010-8344-F754C006B703}" srcOrd="1" destOrd="0" parTransId="{422DA20B-FD1B-4A8F-8C63-7CBFA4A3BD9E}" sibTransId="{CB8D1ECD-24EA-4CFA-97AE-A9AC47B631A7}"/>
    <dgm:cxn modelId="{515D5D68-582C-4527-80A1-C608BAA06836}" srcId="{D400FEB0-8361-4007-A665-A617D70F90BE}" destId="{4205F870-BF22-4FE9-9AAD-9CF9C42D1570}" srcOrd="0" destOrd="0" parTransId="{A04A61AA-6C05-421C-9B99-0E9A9BFBB61B}" sibTransId="{DCC54132-BF5A-44C5-8E7D-DB1F36E74B18}"/>
    <dgm:cxn modelId="{EC2C8469-E188-4789-A3A7-6C95176F0944}" srcId="{E75067E9-1012-4734-97CB-CB066F58B129}" destId="{22EC1FB4-0BC1-419F-AFD7-9BD20C11C0CB}" srcOrd="0" destOrd="0" parTransId="{9FE26B8D-C670-4984-A219-0030B9790B9B}" sibTransId="{2D20B73A-8B0D-46AE-9FDD-122346BCA0CE}"/>
    <dgm:cxn modelId="{10DF618E-626F-472E-881F-3C3EDF409C7E}" type="presOf" srcId="{2C1D1119-B10D-49F0-BC72-14B312234645}" destId="{6E7CA28C-C5DF-4904-BAC9-B7D0337564FB}" srcOrd="0" destOrd="2" presId="urn:microsoft.com/office/officeart/2005/8/layout/target3"/>
    <dgm:cxn modelId="{B3AA7505-35B8-45D3-8EE7-8E8BF727FCBB}" type="presOf" srcId="{3AC88B09-551E-462D-BCC4-AFBE50BF91D6}" destId="{0838B9A7-BDFD-450C-A305-E822D16F327B}" srcOrd="0" destOrd="1" presId="urn:microsoft.com/office/officeart/2005/8/layout/target3"/>
    <dgm:cxn modelId="{3E36ADEA-F276-4159-BD0E-0951BE19C986}" type="presOf" srcId="{D400FEB0-8361-4007-A665-A617D70F90BE}" destId="{4BB0F0D7-6202-4BE9-90B2-A94D1B4ECD22}" srcOrd="1" destOrd="0" presId="urn:microsoft.com/office/officeart/2005/8/layout/target3"/>
    <dgm:cxn modelId="{56DFD7E2-5468-459C-A736-8FC2F47A652B}" type="presOf" srcId="{22EC1FB4-0BC1-419F-AFD7-9BD20C11C0CB}" destId="{0838B9A7-BDFD-450C-A305-E822D16F327B}" srcOrd="0" destOrd="0" presId="urn:microsoft.com/office/officeart/2005/8/layout/target3"/>
    <dgm:cxn modelId="{C3395DA4-7792-4D7B-92AC-651610685D08}" type="presOf" srcId="{55DF126D-F1CE-460C-9E7B-F01B4F80E3C2}" destId="{8F021D0E-2C11-4BC1-A8E6-0CBDBD72A1C7}" srcOrd="0" destOrd="0" presId="urn:microsoft.com/office/officeart/2005/8/layout/target3"/>
    <dgm:cxn modelId="{E9947AEE-5E6D-4340-AD05-E4E8E037518E}" type="presOf" srcId="{C89B6AA0-DAF0-477F-9D7B-F27FC5740CE4}" destId="{6E7CA28C-C5DF-4904-BAC9-B7D0337564FB}" srcOrd="0" destOrd="1" presId="urn:microsoft.com/office/officeart/2005/8/layout/target3"/>
    <dgm:cxn modelId="{4F674E4B-FD4C-441A-A157-870ACE94A6C4}" type="presOf" srcId="{4F7E879E-050B-46D7-8C24-7F031C06BB01}" destId="{0838B9A7-BDFD-450C-A305-E822D16F327B}" srcOrd="0" destOrd="2" presId="urn:microsoft.com/office/officeart/2005/8/layout/target3"/>
    <dgm:cxn modelId="{8805884B-CFED-49AE-8AE2-61CE9425E6D6}" srcId="{D400FEB0-8361-4007-A665-A617D70F90BE}" destId="{2C1D1119-B10D-49F0-BC72-14B312234645}" srcOrd="2" destOrd="0" parTransId="{6452A52D-0837-4680-AD99-91140CBFCE24}" sibTransId="{52B640A6-0ED2-4F5B-8582-FDCCF63CF715}"/>
    <dgm:cxn modelId="{EA8D9A2A-6DBE-40DE-AC60-9CF8AC533770}" type="presOf" srcId="{EC313847-FF37-4161-872B-51352DAEA7C9}" destId="{35CFD455-EC0A-4006-A167-F7FC56C6B850}" srcOrd="0" destOrd="0" presId="urn:microsoft.com/office/officeart/2005/8/layout/target3"/>
    <dgm:cxn modelId="{B05229A2-2472-48F6-9DF4-A843772A902B}" type="presOf" srcId="{49B06131-DE25-46FF-8733-438081B27F08}" destId="{27453898-0E0F-4A93-9481-44839D9BCC07}" srcOrd="0" destOrd="1" presId="urn:microsoft.com/office/officeart/2005/8/layout/target3"/>
    <dgm:cxn modelId="{B5EF6AE4-21C6-4779-AEF3-B1046C72C9EC}" type="presOf" srcId="{523AFFCB-659C-4616-B8A5-908A99919A4A}" destId="{35CFD455-EC0A-4006-A167-F7FC56C6B850}" srcOrd="0" destOrd="3" presId="urn:microsoft.com/office/officeart/2005/8/layout/target3"/>
    <dgm:cxn modelId="{58AA504D-08E2-4633-8B20-F0641F3F497B}" type="presOf" srcId="{581467E1-FEDF-43FE-997A-EB0A9A61C058}" destId="{35CFD455-EC0A-4006-A167-F7FC56C6B850}" srcOrd="0" destOrd="2" presId="urn:microsoft.com/office/officeart/2005/8/layout/target3"/>
    <dgm:cxn modelId="{60D3F02D-F36C-438D-BA96-50568DDC6C04}" srcId="{3A3DD23F-F65D-4010-8344-F754C006B703}" destId="{C03E5CD6-634B-4D32-8A7A-7B3A82EFA46A}" srcOrd="1" destOrd="0" parTransId="{DB4198BE-90AE-44B0-9F5F-BD8CC5CA4125}" sibTransId="{A4439498-A397-446C-94A6-AF2C174BE6E1}"/>
    <dgm:cxn modelId="{EEF3A179-8836-437E-A662-D23E24D2BEB1}" type="presOf" srcId="{C7AB05B6-01BD-491A-B71E-6986B27E62EF}" destId="{6E7CA28C-C5DF-4904-BAC9-B7D0337564FB}" srcOrd="0" destOrd="3" presId="urn:microsoft.com/office/officeart/2005/8/layout/target3"/>
    <dgm:cxn modelId="{8548E54E-9C16-493B-A8AC-0E585EFBB140}" srcId="{55DF126D-F1CE-460C-9E7B-F01B4F80E3C2}" destId="{E75067E9-1012-4734-97CB-CB066F58B129}" srcOrd="3" destOrd="0" parTransId="{8C84EB68-7A2D-4CCD-B8FE-F01A57E1AD39}" sibTransId="{986E48EE-A1A6-4A26-8CBA-4B4ACE246093}"/>
    <dgm:cxn modelId="{B3822C31-922F-4963-9EB4-1C44238B551E}" srcId="{84C1A883-19EE-499F-B700-59133A7873D7}" destId="{AFF4FD2E-281C-4F98-AD73-6BB1A645990F}" srcOrd="0" destOrd="0" parTransId="{7E435A49-CD7B-4483-82F1-7B9A120E02ED}" sibTransId="{B987CE45-F279-4618-A2D3-96F6770F2EC6}"/>
    <dgm:cxn modelId="{C26797E8-CED5-4F8C-AC1A-1A9B7FE9D347}" type="presOf" srcId="{AB7E5286-9182-4698-9ED5-DB9FB484A10E}" destId="{27453898-0E0F-4A93-9481-44839D9BCC07}" srcOrd="0" destOrd="4" presId="urn:microsoft.com/office/officeart/2005/8/layout/target3"/>
    <dgm:cxn modelId="{4322BDCE-18DF-476B-A80E-AA7FB660A4D5}" srcId="{3A3DD23F-F65D-4010-8344-F754C006B703}" destId="{EC313847-FF37-4161-872B-51352DAEA7C9}" srcOrd="0" destOrd="0" parTransId="{76FA6CB7-DF5F-482D-88AD-56A4E67192F4}" sibTransId="{778BFA47-809A-4790-930A-747443986622}"/>
    <dgm:cxn modelId="{F40B47C4-AE33-40BF-8C6C-1E4EFAF41180}" type="presOf" srcId="{B72FC580-9C00-491B-B10A-0BD67DE1A606}" destId="{27453898-0E0F-4A93-9481-44839D9BCC07}" srcOrd="0" destOrd="3" presId="urn:microsoft.com/office/officeart/2005/8/layout/target3"/>
    <dgm:cxn modelId="{5FAEC63A-86E8-4F78-82A5-7AF7EC65C1E5}" srcId="{D400FEB0-8361-4007-A665-A617D70F90BE}" destId="{47164107-890E-40F1-9889-CA35595CCF64}" srcOrd="4" destOrd="0" parTransId="{38C7CB74-A701-4A50-96F5-7F69DF23FF6C}" sibTransId="{022ED747-1036-4F6F-8CCF-73DB509CD4E2}"/>
    <dgm:cxn modelId="{6AFE3EE0-C548-44B9-A75B-5649A84F4F7E}" type="presOf" srcId="{183D5ED5-75CB-4ECF-B9E7-A76106E6B04D}" destId="{27453898-0E0F-4A93-9481-44839D9BCC07}" srcOrd="0" destOrd="2" presId="urn:microsoft.com/office/officeart/2005/8/layout/target3"/>
    <dgm:cxn modelId="{F5B34840-A3FC-43B2-99E6-55E661F58D72}" srcId="{E75067E9-1012-4734-97CB-CB066F58B129}" destId="{4F7E879E-050B-46D7-8C24-7F031C06BB01}" srcOrd="2" destOrd="0" parTransId="{1A29188E-0594-41A6-BECE-6433BE1189D9}" sibTransId="{28FA8398-C5C0-423C-9D48-9EFF20891FD6}"/>
    <dgm:cxn modelId="{6D8C2391-05FB-4BA5-901C-EDFB69883499}" type="presOf" srcId="{4205F870-BF22-4FE9-9AAD-9CF9C42D1570}" destId="{6E7CA28C-C5DF-4904-BAC9-B7D0337564FB}" srcOrd="0" destOrd="0" presId="urn:microsoft.com/office/officeart/2005/8/layout/target3"/>
    <dgm:cxn modelId="{15CF6E07-EC63-44D9-95AE-01BF55865A4E}" srcId="{84C1A883-19EE-499F-B700-59133A7873D7}" destId="{49B06131-DE25-46FF-8733-438081B27F08}" srcOrd="1" destOrd="0" parTransId="{4B603652-B723-464E-8AAF-3369F9D1FAAF}" sibTransId="{21F7CDF5-7467-4BAA-B26B-CA4C0203AC07}"/>
    <dgm:cxn modelId="{98F5AF56-C89A-498F-B1AC-3B0BA89D2BC9}" type="presOf" srcId="{47164107-890E-40F1-9889-CA35595CCF64}" destId="{6E7CA28C-C5DF-4904-BAC9-B7D0337564FB}" srcOrd="0" destOrd="4" presId="urn:microsoft.com/office/officeart/2005/8/layout/target3"/>
    <dgm:cxn modelId="{16965ED2-0384-49F8-BF37-1B0F9FF0DB54}" srcId="{55DF126D-F1CE-460C-9E7B-F01B4F80E3C2}" destId="{D400FEB0-8361-4007-A665-A617D70F90BE}" srcOrd="0" destOrd="0" parTransId="{867844C8-9E2C-4869-B857-9D376AF342A3}" sibTransId="{C51F9B51-57FF-4E04-8351-CB30CE473AAA}"/>
    <dgm:cxn modelId="{8014FE51-178E-42D2-BE9B-8A38F5095EDE}" srcId="{D400FEB0-8361-4007-A665-A617D70F90BE}" destId="{C89B6AA0-DAF0-477F-9D7B-F27FC5740CE4}" srcOrd="1" destOrd="0" parTransId="{23E5B8C9-B9F7-4DAE-855B-F9E58983BD85}" sibTransId="{1430D8E0-0124-4AC1-BB29-C1DA535BEA08}"/>
    <dgm:cxn modelId="{0506B2C4-04DE-49B0-B708-577A9CC0DEF7}" type="presOf" srcId="{3A3DD23F-F65D-4010-8344-F754C006B703}" destId="{F6528789-5A35-4B88-A90D-D628CD81774B}" srcOrd="1" destOrd="0" presId="urn:microsoft.com/office/officeart/2005/8/layout/target3"/>
    <dgm:cxn modelId="{F5AB551F-92EC-4638-8A69-13929A28BD60}" type="presOf" srcId="{3A3DD23F-F65D-4010-8344-F754C006B703}" destId="{DF549B72-2B9D-45C7-BEBE-433B79731BE2}" srcOrd="0" destOrd="0" presId="urn:microsoft.com/office/officeart/2005/8/layout/target3"/>
    <dgm:cxn modelId="{ADF2AB29-5BD8-4FA8-9226-5FDAB1BA37EA}" srcId="{84C1A883-19EE-499F-B700-59133A7873D7}" destId="{B72FC580-9C00-491B-B10A-0BD67DE1A606}" srcOrd="3" destOrd="0" parTransId="{4EEF1129-35FB-4EF5-93DF-9619A4FFB3EC}" sibTransId="{7276B7CB-FA4C-44A3-94E7-0702C28035A9}"/>
    <dgm:cxn modelId="{79B2DBB0-DFE6-4326-AF95-70AEDB3D9553}" type="presOf" srcId="{D400FEB0-8361-4007-A665-A617D70F90BE}" destId="{28A5890B-3F40-4934-8D20-7FC24CCE14E4}" srcOrd="0" destOrd="0" presId="urn:microsoft.com/office/officeart/2005/8/layout/target3"/>
    <dgm:cxn modelId="{C492EB48-1024-416D-911A-ED20082669FB}" type="presOf" srcId="{84C1A883-19EE-499F-B700-59133A7873D7}" destId="{101E7ED0-83DD-4207-9F8F-D28246B1BF98}" srcOrd="0" destOrd="0" presId="urn:microsoft.com/office/officeart/2005/8/layout/target3"/>
    <dgm:cxn modelId="{443CB5B2-C975-4D29-B089-7CB1F6E10367}" srcId="{84C1A883-19EE-499F-B700-59133A7873D7}" destId="{AB7E5286-9182-4698-9ED5-DB9FB484A10E}" srcOrd="4" destOrd="0" parTransId="{712CE01E-FF8E-4292-9503-160B64896787}" sibTransId="{28F8AC2C-A833-42B7-8EC2-D6C4E80CC64F}"/>
    <dgm:cxn modelId="{166F77B9-0D31-4415-AD9F-C5B309D83813}" type="presParOf" srcId="{8F021D0E-2C11-4BC1-A8E6-0CBDBD72A1C7}" destId="{6B1DF684-CD68-46B4-BC21-A5D0A9C9BBD6}" srcOrd="0" destOrd="0" presId="urn:microsoft.com/office/officeart/2005/8/layout/target3"/>
    <dgm:cxn modelId="{B597D8BE-9502-4D65-ACA5-9BFDCA708DE4}" type="presParOf" srcId="{8F021D0E-2C11-4BC1-A8E6-0CBDBD72A1C7}" destId="{017C8733-81E4-4D53-A61A-42EA8C927ED7}" srcOrd="1" destOrd="0" presId="urn:microsoft.com/office/officeart/2005/8/layout/target3"/>
    <dgm:cxn modelId="{C0D79297-CFC5-4292-B148-EFBB249449E9}" type="presParOf" srcId="{8F021D0E-2C11-4BC1-A8E6-0CBDBD72A1C7}" destId="{28A5890B-3F40-4934-8D20-7FC24CCE14E4}" srcOrd="2" destOrd="0" presId="urn:microsoft.com/office/officeart/2005/8/layout/target3"/>
    <dgm:cxn modelId="{E3F22D56-8AD7-4676-B2D2-3DC3E2AF88ED}" type="presParOf" srcId="{8F021D0E-2C11-4BC1-A8E6-0CBDBD72A1C7}" destId="{79162140-D267-4C97-B75B-A5436BE20F06}" srcOrd="3" destOrd="0" presId="urn:microsoft.com/office/officeart/2005/8/layout/target3"/>
    <dgm:cxn modelId="{7E1A89FE-1678-4FC4-B491-B3087E30AD15}" type="presParOf" srcId="{8F021D0E-2C11-4BC1-A8E6-0CBDBD72A1C7}" destId="{E6918A1A-73BB-4997-88F2-E0C9394E0887}" srcOrd="4" destOrd="0" presId="urn:microsoft.com/office/officeart/2005/8/layout/target3"/>
    <dgm:cxn modelId="{0B7DF538-1E04-46B1-8864-E12830F59DFC}" type="presParOf" srcId="{8F021D0E-2C11-4BC1-A8E6-0CBDBD72A1C7}" destId="{DF549B72-2B9D-45C7-BEBE-433B79731BE2}" srcOrd="5" destOrd="0" presId="urn:microsoft.com/office/officeart/2005/8/layout/target3"/>
    <dgm:cxn modelId="{FA5EC579-CACB-4A97-B905-3C616284D230}" type="presParOf" srcId="{8F021D0E-2C11-4BC1-A8E6-0CBDBD72A1C7}" destId="{BE6CE57A-4685-4592-9E13-AB7A11BE29A6}" srcOrd="6" destOrd="0" presId="urn:microsoft.com/office/officeart/2005/8/layout/target3"/>
    <dgm:cxn modelId="{EF1E4B15-7325-4B2A-8B75-0CC8AE58DEB9}" type="presParOf" srcId="{8F021D0E-2C11-4BC1-A8E6-0CBDBD72A1C7}" destId="{1B4A9277-D481-4E7F-83C7-CB1908F1FE7F}" srcOrd="7" destOrd="0" presId="urn:microsoft.com/office/officeart/2005/8/layout/target3"/>
    <dgm:cxn modelId="{180B5D2F-0E84-4DA2-8417-46151F7E3094}" type="presParOf" srcId="{8F021D0E-2C11-4BC1-A8E6-0CBDBD72A1C7}" destId="{101E7ED0-83DD-4207-9F8F-D28246B1BF98}" srcOrd="8" destOrd="0" presId="urn:microsoft.com/office/officeart/2005/8/layout/target3"/>
    <dgm:cxn modelId="{D57B4044-3CF7-42E6-AB28-FAC37D7D03EA}" type="presParOf" srcId="{8F021D0E-2C11-4BC1-A8E6-0CBDBD72A1C7}" destId="{1EAF19C7-C437-43D4-A56D-0B58D31213C4}" srcOrd="9" destOrd="0" presId="urn:microsoft.com/office/officeart/2005/8/layout/target3"/>
    <dgm:cxn modelId="{54C4149D-DB48-4A5B-9427-366A6E0B9258}" type="presParOf" srcId="{8F021D0E-2C11-4BC1-A8E6-0CBDBD72A1C7}" destId="{384D4684-9188-42F4-AA5D-026513EA67D7}" srcOrd="10" destOrd="0" presId="urn:microsoft.com/office/officeart/2005/8/layout/target3"/>
    <dgm:cxn modelId="{437AAEDA-4F71-4A21-A897-32F095F42521}" type="presParOf" srcId="{8F021D0E-2C11-4BC1-A8E6-0CBDBD72A1C7}" destId="{E139C407-6812-4D7A-9872-6CFA020CF9D9}" srcOrd="11" destOrd="0" presId="urn:microsoft.com/office/officeart/2005/8/layout/target3"/>
    <dgm:cxn modelId="{4391F5DC-3BF8-4BCC-9E4C-2B422BC2FF64}" type="presParOf" srcId="{8F021D0E-2C11-4BC1-A8E6-0CBDBD72A1C7}" destId="{4BB0F0D7-6202-4BE9-90B2-A94D1B4ECD22}" srcOrd="12" destOrd="0" presId="urn:microsoft.com/office/officeart/2005/8/layout/target3"/>
    <dgm:cxn modelId="{950AE3D0-0C1A-4C24-9A89-64C5F92F5426}" type="presParOf" srcId="{8F021D0E-2C11-4BC1-A8E6-0CBDBD72A1C7}" destId="{6E7CA28C-C5DF-4904-BAC9-B7D0337564FB}" srcOrd="13" destOrd="0" presId="urn:microsoft.com/office/officeart/2005/8/layout/target3"/>
    <dgm:cxn modelId="{B943B847-4775-4991-A113-448663A37952}" type="presParOf" srcId="{8F021D0E-2C11-4BC1-A8E6-0CBDBD72A1C7}" destId="{F6528789-5A35-4B88-A90D-D628CD81774B}" srcOrd="14" destOrd="0" presId="urn:microsoft.com/office/officeart/2005/8/layout/target3"/>
    <dgm:cxn modelId="{45C326A9-C793-49AF-82B1-8F6D05FEB79A}" type="presParOf" srcId="{8F021D0E-2C11-4BC1-A8E6-0CBDBD72A1C7}" destId="{35CFD455-EC0A-4006-A167-F7FC56C6B850}" srcOrd="15" destOrd="0" presId="urn:microsoft.com/office/officeart/2005/8/layout/target3"/>
    <dgm:cxn modelId="{E38D2EFE-E51D-43EE-8C25-C1AD9E513D9C}" type="presParOf" srcId="{8F021D0E-2C11-4BC1-A8E6-0CBDBD72A1C7}" destId="{8F7E73B1-AAFC-4EA9-828A-7B79392C91B6}" srcOrd="16" destOrd="0" presId="urn:microsoft.com/office/officeart/2005/8/layout/target3"/>
    <dgm:cxn modelId="{E712B89D-0F14-4C9B-94A1-0063FBB83243}" type="presParOf" srcId="{8F021D0E-2C11-4BC1-A8E6-0CBDBD72A1C7}" destId="{27453898-0E0F-4A93-9481-44839D9BCC07}" srcOrd="17" destOrd="0" presId="urn:microsoft.com/office/officeart/2005/8/layout/target3"/>
    <dgm:cxn modelId="{88584E28-2DE2-4A93-B1E1-67812AE4E825}" type="presParOf" srcId="{8F021D0E-2C11-4BC1-A8E6-0CBDBD72A1C7}" destId="{43AA4F7B-5F02-4DBF-B569-BF0B20390194}" srcOrd="18" destOrd="0" presId="urn:microsoft.com/office/officeart/2005/8/layout/target3"/>
    <dgm:cxn modelId="{522C3AE7-0C89-4011-B818-7931C98BB063}" type="presParOf" srcId="{8F021D0E-2C11-4BC1-A8E6-0CBDBD72A1C7}" destId="{0838B9A7-BDFD-450C-A305-E822D16F327B}"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FBBB1-FA2F-4805-8A66-03316936AC4D}">
      <dsp:nvSpPr>
        <dsp:cNvPr id="0" name=""/>
        <dsp:cNvSpPr/>
      </dsp:nvSpPr>
      <dsp:spPr>
        <a:xfrm>
          <a:off x="4065643" y="379889"/>
          <a:ext cx="91440" cy="348883"/>
        </a:xfrm>
        <a:custGeom>
          <a:avLst/>
          <a:gdLst/>
          <a:ahLst/>
          <a:cxnLst/>
          <a:rect l="0" t="0" r="0" b="0"/>
          <a:pathLst>
            <a:path>
              <a:moveTo>
                <a:pt x="125356" y="0"/>
              </a:moveTo>
              <a:lnTo>
                <a:pt x="125356" y="348883"/>
              </a:lnTo>
              <a:lnTo>
                <a:pt x="45720" y="348883"/>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8024E-7E2C-4F50-8DA8-4A27013A4874}">
      <dsp:nvSpPr>
        <dsp:cNvPr id="0" name=""/>
        <dsp:cNvSpPr/>
      </dsp:nvSpPr>
      <dsp:spPr>
        <a:xfrm>
          <a:off x="4191000" y="379889"/>
          <a:ext cx="917714" cy="697766"/>
        </a:xfrm>
        <a:custGeom>
          <a:avLst/>
          <a:gdLst/>
          <a:ahLst/>
          <a:cxnLst/>
          <a:rect l="0" t="0" r="0" b="0"/>
          <a:pathLst>
            <a:path>
              <a:moveTo>
                <a:pt x="0" y="0"/>
              </a:moveTo>
              <a:lnTo>
                <a:pt x="0" y="618130"/>
              </a:lnTo>
              <a:lnTo>
                <a:pt x="917714" y="618130"/>
              </a:lnTo>
              <a:lnTo>
                <a:pt x="917714" y="697766"/>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BC4A17-5075-4C6D-93E5-99001831A64D}">
      <dsp:nvSpPr>
        <dsp:cNvPr id="0" name=""/>
        <dsp:cNvSpPr/>
      </dsp:nvSpPr>
      <dsp:spPr>
        <a:xfrm>
          <a:off x="4145280" y="379889"/>
          <a:ext cx="91440" cy="697766"/>
        </a:xfrm>
        <a:custGeom>
          <a:avLst/>
          <a:gdLst/>
          <a:ahLst/>
          <a:cxnLst/>
          <a:rect l="0" t="0" r="0" b="0"/>
          <a:pathLst>
            <a:path>
              <a:moveTo>
                <a:pt x="45720" y="0"/>
              </a:moveTo>
              <a:lnTo>
                <a:pt x="45720" y="697766"/>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AC712A-B88F-49DD-9014-AEB51CA79BB3}">
      <dsp:nvSpPr>
        <dsp:cNvPr id="0" name=""/>
        <dsp:cNvSpPr/>
      </dsp:nvSpPr>
      <dsp:spPr>
        <a:xfrm>
          <a:off x="3273285" y="379889"/>
          <a:ext cx="917714" cy="697766"/>
        </a:xfrm>
        <a:custGeom>
          <a:avLst/>
          <a:gdLst/>
          <a:ahLst/>
          <a:cxnLst/>
          <a:rect l="0" t="0" r="0" b="0"/>
          <a:pathLst>
            <a:path>
              <a:moveTo>
                <a:pt x="917714" y="0"/>
              </a:moveTo>
              <a:lnTo>
                <a:pt x="917714" y="618130"/>
              </a:lnTo>
              <a:lnTo>
                <a:pt x="0" y="618130"/>
              </a:lnTo>
              <a:lnTo>
                <a:pt x="0" y="697766"/>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165D9E-5BCE-497D-BDFC-8F4794A68388}">
      <dsp:nvSpPr>
        <dsp:cNvPr id="0" name=""/>
        <dsp:cNvSpPr/>
      </dsp:nvSpPr>
      <dsp:spPr>
        <a:xfrm>
          <a:off x="3811778" y="668"/>
          <a:ext cx="758442" cy="379221"/>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CA" sz="800" kern="1200" dirty="0" smtClean="0"/>
            <a:t>Agile Coach</a:t>
          </a:r>
          <a:endParaRPr lang="en-CA" sz="800" kern="1200" dirty="0"/>
        </a:p>
      </dsp:txBody>
      <dsp:txXfrm>
        <a:off x="3811778" y="668"/>
        <a:ext cx="758442" cy="379221"/>
      </dsp:txXfrm>
    </dsp:sp>
    <dsp:sp modelId="{97789281-7376-4E88-9D38-8F2687EAF50C}">
      <dsp:nvSpPr>
        <dsp:cNvPr id="0" name=""/>
        <dsp:cNvSpPr/>
      </dsp:nvSpPr>
      <dsp:spPr>
        <a:xfrm>
          <a:off x="2894064" y="1077656"/>
          <a:ext cx="758442" cy="379221"/>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CA" sz="800" kern="1200" dirty="0" smtClean="0"/>
            <a:t>DevOps Engineer (Project 1)</a:t>
          </a:r>
          <a:endParaRPr lang="en-CA" sz="800" kern="1200" dirty="0"/>
        </a:p>
      </dsp:txBody>
      <dsp:txXfrm>
        <a:off x="2894064" y="1077656"/>
        <a:ext cx="758442" cy="379221"/>
      </dsp:txXfrm>
    </dsp:sp>
    <dsp:sp modelId="{6882FD4C-E480-4413-ABE9-E13AAD7A207E}">
      <dsp:nvSpPr>
        <dsp:cNvPr id="0" name=""/>
        <dsp:cNvSpPr/>
      </dsp:nvSpPr>
      <dsp:spPr>
        <a:xfrm>
          <a:off x="3811778" y="1077656"/>
          <a:ext cx="758442" cy="379221"/>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CA" sz="800" kern="1200" dirty="0" smtClean="0"/>
            <a:t>DevOps Engineer (Project 2)</a:t>
          </a:r>
          <a:endParaRPr lang="en-CA" sz="800" kern="1200" dirty="0"/>
        </a:p>
      </dsp:txBody>
      <dsp:txXfrm>
        <a:off x="3811778" y="1077656"/>
        <a:ext cx="758442" cy="379221"/>
      </dsp:txXfrm>
    </dsp:sp>
    <dsp:sp modelId="{0C8F661A-7799-41FD-85CC-B54366363733}">
      <dsp:nvSpPr>
        <dsp:cNvPr id="0" name=""/>
        <dsp:cNvSpPr/>
      </dsp:nvSpPr>
      <dsp:spPr>
        <a:xfrm>
          <a:off x="4729493" y="1077656"/>
          <a:ext cx="758442" cy="379221"/>
        </a:xfrm>
        <a:prstGeom prst="rect">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CA" sz="800" kern="1200" dirty="0" smtClean="0"/>
            <a:t>DevOps Engineer (Project 3)</a:t>
          </a:r>
          <a:endParaRPr lang="en-CA" sz="800" kern="1200" dirty="0"/>
        </a:p>
      </dsp:txBody>
      <dsp:txXfrm>
        <a:off x="4729493" y="1077656"/>
        <a:ext cx="758442" cy="379221"/>
      </dsp:txXfrm>
    </dsp:sp>
    <dsp:sp modelId="{0946B98F-E429-4984-8B89-1CBA8FB93D88}">
      <dsp:nvSpPr>
        <dsp:cNvPr id="0" name=""/>
        <dsp:cNvSpPr/>
      </dsp:nvSpPr>
      <dsp:spPr>
        <a:xfrm>
          <a:off x="3352921" y="539162"/>
          <a:ext cx="758442" cy="379221"/>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CA" sz="800" kern="1200" dirty="0" smtClean="0"/>
            <a:t>DevOps Solution Architect</a:t>
          </a:r>
        </a:p>
      </dsp:txBody>
      <dsp:txXfrm>
        <a:off x="3352921" y="539162"/>
        <a:ext cx="758442" cy="379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1DF684-CD68-46B4-BC21-A5D0A9C9BBD6}">
      <dsp:nvSpPr>
        <dsp:cNvPr id="0" name=""/>
        <dsp:cNvSpPr/>
      </dsp:nvSpPr>
      <dsp:spPr>
        <a:xfrm>
          <a:off x="0" y="0"/>
          <a:ext cx="4838821" cy="4838821"/>
        </a:xfrm>
        <a:prstGeom prst="pie">
          <a:avLst>
            <a:gd name="adj1" fmla="val 5400000"/>
            <a:gd name="adj2" fmla="val 1620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8A5890B-3F40-4934-8D20-7FC24CCE14E4}">
      <dsp:nvSpPr>
        <dsp:cNvPr id="0" name=""/>
        <dsp:cNvSpPr/>
      </dsp:nvSpPr>
      <dsp:spPr>
        <a:xfrm>
          <a:off x="2419410" y="0"/>
          <a:ext cx="6024987" cy="4838821"/>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i="0" kern="1200" dirty="0" smtClean="0">
              <a:solidFill>
                <a:schemeClr val="bg2"/>
              </a:solidFill>
              <a:latin typeface="Arial" panose="020B0604020202020204" pitchFamily="34" charset="0"/>
              <a:ea typeface="+mn-ea"/>
              <a:cs typeface="Arial" panose="020B0604020202020204" pitchFamily="34" charset="0"/>
            </a:rPr>
            <a:t>Applications Categorization</a:t>
          </a:r>
          <a:endParaRPr lang="en-IN" sz="1200" b="1" i="0" kern="1200" dirty="0">
            <a:solidFill>
              <a:schemeClr val="bg2"/>
            </a:solidFill>
            <a:latin typeface="Arial" panose="020B0604020202020204" pitchFamily="34" charset="0"/>
            <a:ea typeface="+mn-ea"/>
            <a:cs typeface="Arial" panose="020B0604020202020204" pitchFamily="34" charset="0"/>
          </a:endParaRPr>
        </a:p>
      </dsp:txBody>
      <dsp:txXfrm>
        <a:off x="2419410" y="0"/>
        <a:ext cx="3012493" cy="1028249"/>
      </dsp:txXfrm>
    </dsp:sp>
    <dsp:sp modelId="{E6918A1A-73BB-4997-88F2-E0C9394E0887}">
      <dsp:nvSpPr>
        <dsp:cNvPr id="0" name=""/>
        <dsp:cNvSpPr/>
      </dsp:nvSpPr>
      <dsp:spPr>
        <a:xfrm>
          <a:off x="635095" y="1028249"/>
          <a:ext cx="3568631" cy="3568631"/>
        </a:xfrm>
        <a:prstGeom prst="pie">
          <a:avLst>
            <a:gd name="adj1" fmla="val 5400000"/>
            <a:gd name="adj2" fmla="val 1620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F549B72-2B9D-45C7-BEBE-433B79731BE2}">
      <dsp:nvSpPr>
        <dsp:cNvPr id="0" name=""/>
        <dsp:cNvSpPr/>
      </dsp:nvSpPr>
      <dsp:spPr>
        <a:xfrm>
          <a:off x="2419410" y="1028249"/>
          <a:ext cx="6024987" cy="3568631"/>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i="0" kern="1200" dirty="0" smtClean="0">
              <a:solidFill>
                <a:schemeClr val="bg2"/>
              </a:solidFill>
              <a:latin typeface="Arial" panose="020B0604020202020204" pitchFamily="34" charset="0"/>
              <a:ea typeface="+mn-ea"/>
              <a:cs typeface="Arial" panose="020B0604020202020204" pitchFamily="34" charset="0"/>
            </a:rPr>
            <a:t>Transformation Approach</a:t>
          </a:r>
          <a:endParaRPr lang="en-IN" sz="1200" b="1" i="0" kern="1200" dirty="0">
            <a:solidFill>
              <a:schemeClr val="bg2"/>
            </a:solidFill>
            <a:latin typeface="Arial" panose="020B0604020202020204" pitchFamily="34" charset="0"/>
            <a:ea typeface="+mn-ea"/>
            <a:cs typeface="Arial" panose="020B0604020202020204" pitchFamily="34" charset="0"/>
          </a:endParaRPr>
        </a:p>
      </dsp:txBody>
      <dsp:txXfrm>
        <a:off x="2419410" y="1028249"/>
        <a:ext cx="3012493" cy="1028249"/>
      </dsp:txXfrm>
    </dsp:sp>
    <dsp:sp modelId="{1B4A9277-D481-4E7F-83C7-CB1908F1FE7F}">
      <dsp:nvSpPr>
        <dsp:cNvPr id="0" name=""/>
        <dsp:cNvSpPr/>
      </dsp:nvSpPr>
      <dsp:spPr>
        <a:xfrm>
          <a:off x="1270190" y="2056499"/>
          <a:ext cx="2298440" cy="2298440"/>
        </a:xfrm>
        <a:prstGeom prst="pie">
          <a:avLst>
            <a:gd name="adj1" fmla="val 5400000"/>
            <a:gd name="adj2" fmla="val 1620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01E7ED0-83DD-4207-9F8F-D28246B1BF98}">
      <dsp:nvSpPr>
        <dsp:cNvPr id="0" name=""/>
        <dsp:cNvSpPr/>
      </dsp:nvSpPr>
      <dsp:spPr>
        <a:xfrm>
          <a:off x="2419410" y="2056499"/>
          <a:ext cx="6024987" cy="229844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i="0" kern="1200" dirty="0" smtClean="0">
              <a:solidFill>
                <a:schemeClr val="bg2"/>
              </a:solidFill>
              <a:latin typeface="Arial" panose="020B0604020202020204" pitchFamily="34" charset="0"/>
              <a:ea typeface="+mn-ea"/>
              <a:cs typeface="Arial" panose="020B0604020202020204" pitchFamily="34" charset="0"/>
            </a:rPr>
            <a:t>Process Maturity</a:t>
          </a:r>
          <a:endParaRPr lang="en-IN" sz="1200" b="1" i="0" kern="1200" dirty="0">
            <a:solidFill>
              <a:schemeClr val="bg2"/>
            </a:solidFill>
            <a:latin typeface="Arial" panose="020B0604020202020204" pitchFamily="34" charset="0"/>
            <a:ea typeface="+mn-ea"/>
            <a:cs typeface="Arial" panose="020B0604020202020204" pitchFamily="34" charset="0"/>
          </a:endParaRPr>
        </a:p>
      </dsp:txBody>
      <dsp:txXfrm>
        <a:off x="2419410" y="2056499"/>
        <a:ext cx="3012493" cy="1028249"/>
      </dsp:txXfrm>
    </dsp:sp>
    <dsp:sp modelId="{384D4684-9188-42F4-AA5D-026513EA67D7}">
      <dsp:nvSpPr>
        <dsp:cNvPr id="0" name=""/>
        <dsp:cNvSpPr/>
      </dsp:nvSpPr>
      <dsp:spPr>
        <a:xfrm>
          <a:off x="1905286" y="3084749"/>
          <a:ext cx="1028249" cy="1028249"/>
        </a:xfrm>
        <a:prstGeom prst="pie">
          <a:avLst>
            <a:gd name="adj1" fmla="val 5400000"/>
            <a:gd name="adj2" fmla="val 1620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139C407-6812-4D7A-9872-6CFA020CF9D9}">
      <dsp:nvSpPr>
        <dsp:cNvPr id="0" name=""/>
        <dsp:cNvSpPr/>
      </dsp:nvSpPr>
      <dsp:spPr>
        <a:xfrm>
          <a:off x="2419410" y="3084749"/>
          <a:ext cx="6024987" cy="1028249"/>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i="0" kern="1200" dirty="0" smtClean="0">
              <a:solidFill>
                <a:schemeClr val="bg2"/>
              </a:solidFill>
              <a:latin typeface="Arial" panose="020B0604020202020204" pitchFamily="34" charset="0"/>
              <a:ea typeface="+mn-ea"/>
              <a:cs typeface="Arial" panose="020B0604020202020204" pitchFamily="34" charset="0"/>
            </a:rPr>
            <a:t>Organizational Challenges</a:t>
          </a:r>
          <a:endParaRPr lang="en-IN" sz="1200" b="1" i="0" kern="1200" dirty="0">
            <a:solidFill>
              <a:schemeClr val="bg2"/>
            </a:solidFill>
            <a:latin typeface="Arial" panose="020B0604020202020204" pitchFamily="34" charset="0"/>
            <a:ea typeface="+mn-ea"/>
            <a:cs typeface="Arial" panose="020B0604020202020204" pitchFamily="34" charset="0"/>
          </a:endParaRPr>
        </a:p>
      </dsp:txBody>
      <dsp:txXfrm>
        <a:off x="2419410" y="3084749"/>
        <a:ext cx="3012493" cy="1028249"/>
      </dsp:txXfrm>
    </dsp:sp>
    <dsp:sp modelId="{6E7CA28C-C5DF-4904-BAC9-B7D0337564FB}">
      <dsp:nvSpPr>
        <dsp:cNvPr id="0" name=""/>
        <dsp:cNvSpPr/>
      </dsp:nvSpPr>
      <dsp:spPr>
        <a:xfrm>
          <a:off x="5431904" y="0"/>
          <a:ext cx="3012493" cy="1028249"/>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Identify the most Critical Applications</a:t>
          </a:r>
          <a:endParaRPr lang="en-IN" sz="900" kern="1200" dirty="0">
            <a:latin typeface="Arial" panose="020B0604020202020204" pitchFamily="34" charset="0"/>
            <a:ea typeface="+mn-ea"/>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Identify the most frequent changes   applications</a:t>
          </a:r>
          <a:endParaRPr lang="en-US" sz="900" kern="1200" dirty="0">
            <a:latin typeface="Arial" panose="020B0604020202020204" pitchFamily="34" charset="0"/>
            <a:ea typeface="+mn-ea"/>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Based on the Customer Prioritization</a:t>
          </a:r>
          <a:endParaRPr lang="en-US" sz="900" kern="1200" dirty="0">
            <a:latin typeface="Arial" panose="020B0604020202020204" pitchFamily="34" charset="0"/>
            <a:ea typeface="+mn-ea"/>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Based on the applications Technologies </a:t>
          </a:r>
          <a:endParaRPr lang="en-US" sz="900" kern="1200" dirty="0">
            <a:latin typeface="Arial" panose="020B0604020202020204" pitchFamily="34" charset="0"/>
            <a:ea typeface="+mn-ea"/>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Based on the  Business unit Prioritization</a:t>
          </a:r>
          <a:endParaRPr lang="en-US" sz="900" kern="1200" dirty="0">
            <a:latin typeface="Arial" panose="020B0604020202020204" pitchFamily="34" charset="0"/>
            <a:ea typeface="+mn-ea"/>
            <a:cs typeface="Arial" panose="020B0604020202020204" pitchFamily="34" charset="0"/>
          </a:endParaRPr>
        </a:p>
      </dsp:txBody>
      <dsp:txXfrm>
        <a:off x="5431904" y="0"/>
        <a:ext cx="3012493" cy="1028249"/>
      </dsp:txXfrm>
    </dsp:sp>
    <dsp:sp modelId="{35CFD455-EC0A-4006-A167-F7FC56C6B850}">
      <dsp:nvSpPr>
        <dsp:cNvPr id="0" name=""/>
        <dsp:cNvSpPr/>
      </dsp:nvSpPr>
      <dsp:spPr>
        <a:xfrm>
          <a:off x="5431904" y="1028249"/>
          <a:ext cx="3012493" cy="1028249"/>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Phase wise approach</a:t>
          </a:r>
          <a:endParaRPr lang="en-IN" sz="900" b="0" i="0" kern="1200" dirty="0">
            <a:latin typeface="Arial" panose="020B0604020202020204" pitchFamily="34" charset="0"/>
            <a:ea typeface="+mn-ea"/>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Build the DevOps Services Point Solutions with 3 customer identified applications</a:t>
          </a:r>
          <a:endParaRPr lang="en-US" sz="900" kern="1200" dirty="0">
            <a:latin typeface="Arial" panose="020B0604020202020204" pitchFamily="34" charset="0"/>
            <a:ea typeface="+mn-ea"/>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Build the E2E platform with required DevOps    Services</a:t>
          </a:r>
          <a:endParaRPr lang="en-US" sz="900" kern="1200" dirty="0">
            <a:latin typeface="Arial" panose="020B0604020202020204" pitchFamily="34" charset="0"/>
            <a:ea typeface="+mn-ea"/>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Provide the E2E platform service</a:t>
          </a:r>
          <a:endParaRPr lang="en-US" sz="900" kern="1200" dirty="0">
            <a:latin typeface="Arial" panose="020B0604020202020204" pitchFamily="34" charset="0"/>
            <a:ea typeface="+mn-ea"/>
            <a:cs typeface="Arial" panose="020B0604020202020204" pitchFamily="34" charset="0"/>
          </a:endParaRPr>
        </a:p>
      </dsp:txBody>
      <dsp:txXfrm>
        <a:off x="5431904" y="1028249"/>
        <a:ext cx="3012493" cy="1028249"/>
      </dsp:txXfrm>
    </dsp:sp>
    <dsp:sp modelId="{27453898-0E0F-4A93-9481-44839D9BCC07}">
      <dsp:nvSpPr>
        <dsp:cNvPr id="0" name=""/>
        <dsp:cNvSpPr/>
      </dsp:nvSpPr>
      <dsp:spPr>
        <a:xfrm>
          <a:off x="5431904" y="2056499"/>
          <a:ext cx="3012493" cy="1028249"/>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Process does not exist/Adhoc</a:t>
          </a:r>
          <a:endParaRPr lang="en-IN" sz="900" b="0" i="0" kern="1200" dirty="0">
            <a:latin typeface="Arial" panose="020B0604020202020204" pitchFamily="34" charset="0"/>
            <a:ea typeface="+mn-ea"/>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Process exists and partially automated</a:t>
          </a:r>
          <a:endParaRPr lang="en-US" sz="900" kern="1200" dirty="0">
            <a:latin typeface="Arial" panose="020B0604020202020204" pitchFamily="34" charset="0"/>
            <a:ea typeface="+mn-ea"/>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Complex process</a:t>
          </a:r>
          <a:endParaRPr lang="en-US" sz="900" kern="1200" dirty="0">
            <a:latin typeface="Arial" panose="020B0604020202020204" pitchFamily="34" charset="0"/>
            <a:ea typeface="+mn-ea"/>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Process are integrated but manual hand offs</a:t>
          </a:r>
          <a:endParaRPr lang="en-US" sz="900" kern="1200" dirty="0">
            <a:latin typeface="Arial" panose="020B0604020202020204" pitchFamily="34" charset="0"/>
            <a:ea typeface="+mn-ea"/>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Automated  and integrated processes</a:t>
          </a:r>
          <a:endParaRPr lang="en-US" sz="900" kern="1200" dirty="0">
            <a:latin typeface="Arial" panose="020B0604020202020204" pitchFamily="34" charset="0"/>
            <a:ea typeface="+mn-ea"/>
            <a:cs typeface="Arial" panose="020B0604020202020204" pitchFamily="34" charset="0"/>
          </a:endParaRPr>
        </a:p>
      </dsp:txBody>
      <dsp:txXfrm>
        <a:off x="5431904" y="2056499"/>
        <a:ext cx="3012493" cy="1028249"/>
      </dsp:txXfrm>
    </dsp:sp>
    <dsp:sp modelId="{0838B9A7-BDFD-450C-A305-E822D16F327B}">
      <dsp:nvSpPr>
        <dsp:cNvPr id="0" name=""/>
        <dsp:cNvSpPr/>
      </dsp:nvSpPr>
      <dsp:spPr>
        <a:xfrm>
          <a:off x="5431904" y="3084749"/>
          <a:ext cx="3012493" cy="1028249"/>
        </a:xfrm>
        <a:prstGeom prst="rect">
          <a:avLst/>
        </a:prstGeom>
        <a:noFill/>
        <a:ln w="9525" cap="flat" cmpd="sng" algn="ctr">
          <a:noFill/>
          <a:prstDash val="solid"/>
        </a:ln>
        <a:effectLst/>
        <a:sp3d/>
      </dsp:spPr>
      <dsp:style>
        <a:lnRef idx="1">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Organizational Barriers</a:t>
          </a:r>
          <a:endParaRPr lang="en-IN" sz="900" b="0" i="0" kern="1200" dirty="0">
            <a:latin typeface="Arial" panose="020B0604020202020204" pitchFamily="34" charset="0"/>
            <a:ea typeface="+mn-ea"/>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Customer centricity</a:t>
          </a:r>
          <a:endParaRPr lang="en-US" sz="900" kern="1200" dirty="0">
            <a:latin typeface="Arial" panose="020B0604020202020204" pitchFamily="34" charset="0"/>
            <a:ea typeface="+mn-ea"/>
            <a:cs typeface="Arial" panose="020B0604020202020204" pitchFamily="34" charset="0"/>
          </a:endParaRPr>
        </a:p>
        <a:p>
          <a:pPr marL="57150" lvl="1" indent="-57150" algn="l" defTabSz="400050">
            <a:lnSpc>
              <a:spcPct val="90000"/>
            </a:lnSpc>
            <a:spcBef>
              <a:spcPct val="0"/>
            </a:spcBef>
            <a:spcAft>
              <a:spcPct val="15000"/>
            </a:spcAft>
            <a:buChar char="••"/>
          </a:pPr>
          <a:r>
            <a:rPr lang="en-US" sz="900" kern="1200" dirty="0" smtClean="0">
              <a:latin typeface="Arial" panose="020B0604020202020204" pitchFamily="34" charset="0"/>
              <a:ea typeface="+mn-ea"/>
              <a:cs typeface="Arial" panose="020B0604020202020204" pitchFamily="34" charset="0"/>
            </a:rPr>
            <a:t> Team Size</a:t>
          </a:r>
          <a:endParaRPr lang="en-US" sz="900" kern="1200" dirty="0">
            <a:latin typeface="Arial" panose="020B0604020202020204" pitchFamily="34" charset="0"/>
            <a:ea typeface="+mn-ea"/>
            <a:cs typeface="Arial" panose="020B0604020202020204" pitchFamily="34" charset="0"/>
          </a:endParaRPr>
        </a:p>
      </dsp:txBody>
      <dsp:txXfrm>
        <a:off x="5431904" y="3084749"/>
        <a:ext cx="3012493" cy="102824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A2619C-B34C-4C87-A370-901578D797DD}" type="datetimeFigureOut">
              <a:rPr lang="en-IN" smtClean="0"/>
              <a:pPr/>
              <a:t>29-09-2016</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EE550C6-E68D-42BC-A106-31A25605390E}" type="slidenum">
              <a:rPr lang="en-IN" smtClean="0"/>
              <a:pPr/>
              <a:t>‹#›</a:t>
            </a:fld>
            <a:endParaRPr lang="en-IN" dirty="0"/>
          </a:p>
        </p:txBody>
      </p:sp>
    </p:spTree>
    <p:extLst>
      <p:ext uri="{BB962C8B-B14F-4D97-AF65-F5344CB8AC3E}">
        <p14:creationId xmlns:p14="http://schemas.microsoft.com/office/powerpoint/2010/main" val="38762291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3E211-F7A7-4317-892B-28769BDE5747}" type="datetimeFigureOut">
              <a:rPr lang="en-US" smtClean="0"/>
              <a:pPr/>
              <a:t>9/29/2016</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A218D-F311-4799-90C5-974E162849B4}" type="slidenum">
              <a:rPr lang="en-US" smtClean="0"/>
              <a:pPr/>
              <a:t>‹#›</a:t>
            </a:fld>
            <a:endParaRPr lang="en-US" dirty="0"/>
          </a:p>
        </p:txBody>
      </p:sp>
    </p:spTree>
    <p:extLst>
      <p:ext uri="{BB962C8B-B14F-4D97-AF65-F5344CB8AC3E}">
        <p14:creationId xmlns:p14="http://schemas.microsoft.com/office/powerpoint/2010/main" val="3791778689"/>
      </p:ext>
    </p:extLst>
  </p:cSld>
  <p:clrMap bg1="lt1" tx1="dk1" bg2="lt2" tx2="dk2" accent1="accent1" accent2="accent2" accent3="accent3" accent4="accent4" accent5="accent5" accent6="accent6" hlink="hlink" folHlink="folHlink"/>
  <p:hf hdr="0" ftr="0" dt="0"/>
  <p:notesStyle>
    <a:lvl1pPr marL="0" algn="l" defTabSz="914328" rtl="0" eaLnBrk="1" latinLnBrk="0" hangingPunct="1">
      <a:defRPr sz="1200" kern="1200">
        <a:solidFill>
          <a:schemeClr val="tx1"/>
        </a:solidFill>
        <a:latin typeface="+mn-lt"/>
        <a:ea typeface="+mn-ea"/>
        <a:cs typeface="+mn-cs"/>
      </a:defRPr>
    </a:lvl1pPr>
    <a:lvl2pPr marL="457163" algn="l" defTabSz="914328" rtl="0" eaLnBrk="1" latinLnBrk="0" hangingPunct="1">
      <a:defRPr sz="1200" kern="1200">
        <a:solidFill>
          <a:schemeClr val="tx1"/>
        </a:solidFill>
        <a:latin typeface="+mn-lt"/>
        <a:ea typeface="+mn-ea"/>
        <a:cs typeface="+mn-cs"/>
      </a:defRPr>
    </a:lvl2pPr>
    <a:lvl3pPr marL="914328" algn="l" defTabSz="914328" rtl="0" eaLnBrk="1" latinLnBrk="0" hangingPunct="1">
      <a:defRPr sz="1200" kern="1200">
        <a:solidFill>
          <a:schemeClr val="tx1"/>
        </a:solidFill>
        <a:latin typeface="+mn-lt"/>
        <a:ea typeface="+mn-ea"/>
        <a:cs typeface="+mn-cs"/>
      </a:defRPr>
    </a:lvl3pPr>
    <a:lvl4pPr marL="1371490" algn="l" defTabSz="914328" rtl="0" eaLnBrk="1" latinLnBrk="0" hangingPunct="1">
      <a:defRPr sz="1200" kern="1200">
        <a:solidFill>
          <a:schemeClr val="tx1"/>
        </a:solidFill>
        <a:latin typeface="+mn-lt"/>
        <a:ea typeface="+mn-ea"/>
        <a:cs typeface="+mn-cs"/>
      </a:defRPr>
    </a:lvl4pPr>
    <a:lvl5pPr marL="1828654" algn="l" defTabSz="914328" rtl="0" eaLnBrk="1" latinLnBrk="0" hangingPunct="1">
      <a:defRPr sz="1200" kern="1200">
        <a:solidFill>
          <a:schemeClr val="tx1"/>
        </a:solidFill>
        <a:latin typeface="+mn-lt"/>
        <a:ea typeface="+mn-ea"/>
        <a:cs typeface="+mn-cs"/>
      </a:defRPr>
    </a:lvl5pPr>
    <a:lvl6pPr marL="2285817" algn="l" defTabSz="914328" rtl="0" eaLnBrk="1" latinLnBrk="0" hangingPunct="1">
      <a:defRPr sz="1200" kern="1200">
        <a:solidFill>
          <a:schemeClr val="tx1"/>
        </a:solidFill>
        <a:latin typeface="+mn-lt"/>
        <a:ea typeface="+mn-ea"/>
        <a:cs typeface="+mn-cs"/>
      </a:defRPr>
    </a:lvl6pPr>
    <a:lvl7pPr marL="2742980" algn="l" defTabSz="914328" rtl="0" eaLnBrk="1" latinLnBrk="0" hangingPunct="1">
      <a:defRPr sz="1200" kern="1200">
        <a:solidFill>
          <a:schemeClr val="tx1"/>
        </a:solidFill>
        <a:latin typeface="+mn-lt"/>
        <a:ea typeface="+mn-ea"/>
        <a:cs typeface="+mn-cs"/>
      </a:defRPr>
    </a:lvl7pPr>
    <a:lvl8pPr marL="3200144" algn="l" defTabSz="914328" rtl="0" eaLnBrk="1" latinLnBrk="0" hangingPunct="1">
      <a:defRPr sz="1200" kern="1200">
        <a:solidFill>
          <a:schemeClr val="tx1"/>
        </a:solidFill>
        <a:latin typeface="+mn-lt"/>
        <a:ea typeface="+mn-ea"/>
        <a:cs typeface="+mn-cs"/>
      </a:defRPr>
    </a:lvl8pPr>
    <a:lvl9pPr marL="3657308" algn="l" defTabSz="91432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3A218D-F311-4799-90C5-974E162849B4}"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628656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B74BA-83A2-4A77-AA42-CFBF2F23E5F5}" type="slidenum">
              <a:rPr lang="en-US" smtClean="0"/>
              <a:pPr/>
              <a:t>19</a:t>
            </a:fld>
            <a:endParaRPr lang="en-US" dirty="0"/>
          </a:p>
        </p:txBody>
      </p:sp>
    </p:spTree>
    <p:extLst>
      <p:ext uri="{BB962C8B-B14F-4D97-AF65-F5344CB8AC3E}">
        <p14:creationId xmlns:p14="http://schemas.microsoft.com/office/powerpoint/2010/main" val="4197023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996950" y="1162050"/>
            <a:ext cx="5016500" cy="3136900"/>
          </a:xfrm>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5F916A7-A8BB-46D4-8425-B24B2FD5CB28}" type="slidenum">
              <a:rPr lang="en-US"/>
              <a:pPr fontAlgn="base">
                <a:spcBef>
                  <a:spcPct val="0"/>
                </a:spcBef>
                <a:spcAft>
                  <a:spcPct val="0"/>
                </a:spcAft>
              </a:pPr>
              <a:t>45</a:t>
            </a:fld>
            <a:endParaRPr lang="en-US" dirty="0"/>
          </a:p>
        </p:txBody>
      </p:sp>
    </p:spTree>
    <p:extLst>
      <p:ext uri="{BB962C8B-B14F-4D97-AF65-F5344CB8AC3E}">
        <p14:creationId xmlns:p14="http://schemas.microsoft.com/office/powerpoint/2010/main" val="770678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
    <p:spTree>
      <p:nvGrpSpPr>
        <p:cNvPr id="1" name=""/>
        <p:cNvGrpSpPr/>
        <p:nvPr/>
      </p:nvGrpSpPr>
      <p:grpSpPr>
        <a:xfrm>
          <a:off x="0" y="0"/>
          <a:ext cx="0" cy="0"/>
          <a:chOff x="0" y="0"/>
          <a:chExt cx="0" cy="0"/>
        </a:xfrm>
      </p:grpSpPr>
      <p:sp>
        <p:nvSpPr>
          <p:cNvPr id="4" name="Rectangle 3"/>
          <p:cNvSpPr/>
          <p:nvPr/>
        </p:nvSpPr>
        <p:spPr>
          <a:xfrm>
            <a:off x="3" y="0"/>
            <a:ext cx="9143998" cy="5739422"/>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lIns="91432" tIns="45716" rIns="91432" bIns="45716" rtlCol="0" anchor="ctr"/>
          <a:lstStyle/>
          <a:p>
            <a:pPr algn="ctr"/>
            <a:endParaRPr lang="en-US" dirty="0">
              <a:solidFill>
                <a:prstClr val="black"/>
              </a:solidFill>
            </a:endParaRPr>
          </a:p>
        </p:txBody>
      </p:sp>
      <p:sp>
        <p:nvSpPr>
          <p:cNvPr id="5" name="Rectangle 4"/>
          <p:cNvSpPr/>
          <p:nvPr userDrawn="1"/>
        </p:nvSpPr>
        <p:spPr>
          <a:xfrm>
            <a:off x="0" y="5487535"/>
            <a:ext cx="9144000" cy="2667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anchor="ctr"/>
          <a:lstStyle/>
          <a:p>
            <a:pPr algn="ctr"/>
            <a:endParaRPr lang="en-US" sz="1400" dirty="0">
              <a:solidFill>
                <a:prstClr val="white"/>
              </a:solidFill>
            </a:endParaRPr>
          </a:p>
        </p:txBody>
      </p:sp>
      <p:sp>
        <p:nvSpPr>
          <p:cNvPr id="7" name="Slide Number Placeholder 5"/>
          <p:cNvSpPr txBox="1">
            <a:spLocks/>
          </p:cNvSpPr>
          <p:nvPr userDrawn="1"/>
        </p:nvSpPr>
        <p:spPr bwMode="auto">
          <a:xfrm>
            <a:off x="8828220" y="5520793"/>
            <a:ext cx="150682" cy="153888"/>
          </a:xfrm>
          <a:prstGeom prst="rect">
            <a:avLst/>
          </a:prstGeom>
          <a:noFill/>
          <a:ln w="9525">
            <a:noFill/>
            <a:miter lim="800000"/>
            <a:headEnd/>
            <a:tailEnd/>
          </a:ln>
        </p:spPr>
        <p:txBody>
          <a:bodyPr wrap="none" lIns="0" tIns="0" rIns="0" bIns="0" anchor="ctr">
            <a:spAutoFit/>
          </a:bodyPr>
          <a:lstStyle/>
          <a:p>
            <a:pPr algn="r">
              <a:defRPr/>
            </a:pPr>
            <a:fld id="{9F99E4A4-782A-47CA-9D88-46236070C4E9}" type="slidenum">
              <a:rPr lang="en-US" sz="1000">
                <a:solidFill>
                  <a:schemeClr val="bg1"/>
                </a:solidFill>
                <a:cs typeface="Arial" pitchFamily="34" charset="0"/>
              </a:rPr>
              <a:pPr algn="r">
                <a:defRPr/>
              </a:pPr>
              <a:t>‹#›</a:t>
            </a:fld>
            <a:endParaRPr lang="en-US" sz="1000" dirty="0">
              <a:solidFill>
                <a:schemeClr val="bg1"/>
              </a:solidFill>
              <a:cs typeface="Arial" pitchFamily="34" charset="0"/>
            </a:endParaRPr>
          </a:p>
        </p:txBody>
      </p:sp>
      <p:sp>
        <p:nvSpPr>
          <p:cNvPr id="10" name="TextBox 20"/>
          <p:cNvSpPr txBox="1">
            <a:spLocks noChangeArrowheads="1"/>
          </p:cNvSpPr>
          <p:nvPr userDrawn="1"/>
        </p:nvSpPr>
        <p:spPr bwMode="gray">
          <a:xfrm>
            <a:off x="469866" y="5551570"/>
            <a:ext cx="2221762" cy="123111"/>
          </a:xfrm>
          <a:prstGeom prst="rect">
            <a:avLst/>
          </a:prstGeom>
          <a:noFill/>
          <a:ln w="9525">
            <a:noFill/>
            <a:miter lim="800000"/>
            <a:headEnd/>
            <a:tailEnd/>
          </a:ln>
        </p:spPr>
        <p:txBody>
          <a:bodyPr wrap="none" lIns="0" tIns="0" rIns="0" bIns="0">
            <a:spAutoFit/>
          </a:bodyPr>
          <a:lstStyle/>
          <a:p>
            <a:pPr>
              <a:defRPr/>
            </a:pPr>
            <a:r>
              <a:rPr lang="en-US" sz="800" dirty="0">
                <a:solidFill>
                  <a:schemeClr val="bg1"/>
                </a:solidFill>
                <a:cs typeface="Arial" pitchFamily="34" charset="0"/>
              </a:rPr>
              <a:t>Copyright © </a:t>
            </a:r>
            <a:r>
              <a:rPr lang="en-US" sz="800" dirty="0" smtClean="0">
                <a:solidFill>
                  <a:schemeClr val="bg1"/>
                </a:solidFill>
                <a:cs typeface="Arial" pitchFamily="34" charset="0"/>
              </a:rPr>
              <a:t>2016 </a:t>
            </a:r>
            <a:r>
              <a:rPr lang="en-US" sz="800" dirty="0">
                <a:solidFill>
                  <a:schemeClr val="bg1"/>
                </a:solidFill>
                <a:cs typeface="Arial" pitchFamily="34" charset="0"/>
              </a:rPr>
              <a:t>Tech Mahindra. All rights reserved.</a:t>
            </a:r>
          </a:p>
        </p:txBody>
      </p:sp>
      <p:pic>
        <p:nvPicPr>
          <p:cNvPr id="11" name="Picture 10" descr="Mahindra Log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905988" y="111016"/>
            <a:ext cx="1126500" cy="249804"/>
          </a:xfrm>
          <a:prstGeom prst="rect">
            <a:avLst/>
          </a:prstGeom>
        </p:spPr>
      </p:pic>
    </p:spTree>
    <p:extLst>
      <p:ext uri="{BB962C8B-B14F-4D97-AF65-F5344CB8AC3E}">
        <p14:creationId xmlns:p14="http://schemas.microsoft.com/office/powerpoint/2010/main" val="3842881636"/>
      </p:ext>
    </p:extLst>
  </p:cSld>
  <p:clrMapOvr>
    <a:masterClrMapping/>
  </p:clrMapOvr>
  <p:transition>
    <p:fade/>
  </p:transition>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3" name="Content Placeholder 2"/>
          <p:cNvSpPr>
            <a:spLocks noGrp="1"/>
          </p:cNvSpPr>
          <p:nvPr>
            <p:ph idx="1"/>
          </p:nvPr>
        </p:nvSpPr>
        <p:spPr>
          <a:xfrm>
            <a:off x="481013" y="1064983"/>
            <a:ext cx="8212137" cy="1292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0480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75263"/>
            <a:ext cx="8229600" cy="861774"/>
          </a:xfrm>
        </p:spPr>
        <p:txBody>
          <a:bodyPr/>
          <a:lstStyle>
            <a:lvl1pPr>
              <a:defRPr/>
            </a:lvl1pPr>
          </a:lstStyle>
          <a:p>
            <a:r>
              <a:rPr lang="en-US" dirty="0" smtClean="0"/>
              <a:t>Title - Title Case, Calibri 28 </a:t>
            </a:r>
            <a:r>
              <a:rPr lang="en-US" dirty="0" err="1" smtClean="0"/>
              <a:t>Pt</a:t>
            </a:r>
            <a:r>
              <a:rPr lang="en-US" dirty="0" smtClean="0"/>
              <a:t/>
            </a:r>
            <a:br>
              <a:rPr lang="en-US" dirty="0" smtClean="0"/>
            </a:br>
            <a:r>
              <a:rPr lang="en-US" dirty="0" smtClean="0"/>
              <a:t>2 Line Max</a:t>
            </a:r>
            <a:endParaRPr lang="en-US" dirty="0"/>
          </a:p>
        </p:txBody>
      </p:sp>
      <p:sp>
        <p:nvSpPr>
          <p:cNvPr id="3" name="Content Placeholder 3"/>
          <p:cNvSpPr>
            <a:spLocks noGrp="1"/>
          </p:cNvSpPr>
          <p:nvPr>
            <p:ph sz="quarter" idx="10" hasCustomPrompt="1"/>
          </p:nvPr>
        </p:nvSpPr>
        <p:spPr>
          <a:xfrm>
            <a:off x="459615" y="4937255"/>
            <a:ext cx="8224770" cy="228865"/>
          </a:xfrm>
        </p:spPr>
        <p:txBody>
          <a:bodyPr tIns="56176" bIns="56176"/>
          <a:lstStyle>
            <a:lvl1pPr marL="0" indent="0">
              <a:lnSpc>
                <a:spcPct val="100000"/>
              </a:lnSpc>
              <a:spcBef>
                <a:spcPts val="0"/>
              </a:spcBef>
              <a:buNone/>
              <a:defRPr sz="750">
                <a:solidFill>
                  <a:schemeClr val="tx2"/>
                </a:solidFill>
              </a:defRPr>
            </a:lvl1pPr>
            <a:lvl2pPr marL="302325" indent="0">
              <a:buNone/>
              <a:defRPr sz="833"/>
            </a:lvl2pPr>
            <a:lvl3pPr marL="575393" indent="0">
              <a:buNone/>
              <a:defRPr sz="833"/>
            </a:lvl3pPr>
            <a:lvl4pPr marL="838708" indent="0">
              <a:buNone/>
              <a:defRPr sz="833"/>
            </a:lvl4pPr>
            <a:lvl5pPr marL="1053261" indent="0">
              <a:buNone/>
              <a:defRPr sz="833"/>
            </a:lvl5pPr>
          </a:lstStyle>
          <a:p>
            <a:pPr lvl="0"/>
            <a:r>
              <a:rPr lang="en-US" dirty="0" smtClean="0"/>
              <a:t>Click to add a Source or Note</a:t>
            </a:r>
          </a:p>
        </p:txBody>
      </p:sp>
    </p:spTree>
    <p:extLst>
      <p:ext uri="{BB962C8B-B14F-4D97-AF65-F5344CB8AC3E}">
        <p14:creationId xmlns:p14="http://schemas.microsoft.com/office/powerpoint/2010/main" val="408795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481013" y="1643063"/>
            <a:ext cx="4078287" cy="3468688"/>
          </a:xfrm>
        </p:spPr>
        <p:txBody>
          <a:bodyPr>
            <a:noAutofit/>
          </a:bodyPr>
          <a:lstStyle>
            <a:lvl1pPr marL="0" indent="0">
              <a:buNone/>
              <a:defRPr>
                <a:latin typeface="Arial" pitchFamily="34" charset="0"/>
                <a:cs typeface="Arial" pitchFamily="34" charset="0"/>
              </a:defRPr>
            </a:lvl1pPr>
          </a:lstStyle>
          <a:p>
            <a:r>
              <a:rPr lang="en-US" dirty="0" smtClean="0"/>
              <a:t>Click icon to add picture</a:t>
            </a:r>
            <a:endParaRPr lang="en-US" dirty="0"/>
          </a:p>
        </p:txBody>
      </p:sp>
      <p:sp>
        <p:nvSpPr>
          <p:cNvPr id="18" name="Text Placeholder 4"/>
          <p:cNvSpPr>
            <a:spLocks noGrp="1"/>
          </p:cNvSpPr>
          <p:nvPr>
            <p:ph type="body" sz="quarter" idx="19" hasCustomPrompt="1"/>
          </p:nvPr>
        </p:nvSpPr>
        <p:spPr bwMode="gray">
          <a:xfrm>
            <a:off x="4838701" y="1643065"/>
            <a:ext cx="3846512" cy="1090363"/>
          </a:xfrm>
          <a:ln>
            <a:noFill/>
          </a:ln>
        </p:spPr>
        <p:txBody>
          <a:bodyPr wrap="square" lIns="0" tIns="0" rIns="0" bIns="0">
            <a:spAutoFit/>
          </a:bodyPr>
          <a:lstStyle>
            <a:lvl1pPr>
              <a:spcBef>
                <a:spcPts val="0"/>
              </a:spcBef>
              <a:spcAft>
                <a:spcPts val="0"/>
              </a:spcAft>
              <a:defRPr lang="en-US" sz="1417"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417" b="0" kern="1200" baseline="0" dirty="0" smtClean="0">
                <a:solidFill>
                  <a:schemeClr val="tx1"/>
                </a:solidFill>
                <a:latin typeface="+mn-lt"/>
                <a:ea typeface="+mn-ea"/>
                <a:cs typeface="Arial" pitchFamily="34" charset="0"/>
              </a:defRPr>
            </a:lvl2pPr>
            <a:lvl3pPr>
              <a:spcBef>
                <a:spcPts val="0"/>
              </a:spcBef>
              <a:spcAft>
                <a:spcPts val="0"/>
              </a:spcAft>
              <a:defRPr lang="en-US" sz="1417"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417"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417" b="0" kern="1200" baseline="0" dirty="0" smtClean="0">
                <a:solidFill>
                  <a:schemeClr val="tx1"/>
                </a:solidFill>
                <a:latin typeface="Arial" pitchFamily="34" charset="0"/>
                <a:ea typeface="+mn-ea"/>
                <a:cs typeface="Arial" pitchFamily="34" charset="0"/>
              </a:defRPr>
            </a:lvl5pPr>
            <a:lvl6pPr marL="877422" indent="-179140">
              <a:spcBef>
                <a:spcPts val="0"/>
              </a:spcBef>
              <a:spcAft>
                <a:spcPts val="0"/>
              </a:spcAft>
              <a:buSzPct val="70000"/>
              <a:defRPr lang="en-US" sz="1417" kern="1200" dirty="0" smtClean="0">
                <a:solidFill>
                  <a:schemeClr val="tx1"/>
                </a:solidFill>
                <a:latin typeface="Arial" pitchFamily="34" charset="0"/>
                <a:ea typeface="+mn-ea"/>
                <a:cs typeface="Arial" pitchFamily="34" charset="0"/>
              </a:defRPr>
            </a:lvl6pPr>
            <a:lvl7pPr marL="1052907" indent="-175485">
              <a:spcBef>
                <a:spcPts val="0"/>
              </a:spcBef>
              <a:spcAft>
                <a:spcPts val="0"/>
              </a:spcAft>
              <a:buSzPct val="70000"/>
              <a:buFont typeface="Arial" pitchFamily="34" charset="0"/>
              <a:buChar char="–"/>
              <a:defRPr sz="1417" baseline="0">
                <a:latin typeface="+mj-lt"/>
              </a:defRPr>
            </a:lvl7pPr>
            <a:lvl8pPr marL="1228391" indent="-175485">
              <a:spcBef>
                <a:spcPts val="0"/>
              </a:spcBef>
              <a:spcAft>
                <a:spcPts val="0"/>
              </a:spcAft>
              <a:buSzPct val="70000"/>
              <a:defRPr sz="1417" baseline="0">
                <a:latin typeface="+mj-lt"/>
              </a:defRPr>
            </a:lvl8pPr>
            <a:lvl9pPr marL="1400221" indent="-171830">
              <a:spcBef>
                <a:spcPts val="0"/>
              </a:spcBef>
              <a:spcAft>
                <a:spcPts val="0"/>
              </a:spcAft>
              <a:buSzPct val="70000"/>
              <a:buFont typeface="Arial" pitchFamily="34" charset="0"/>
              <a:buChar char="–"/>
              <a:defRPr sz="1417">
                <a:latin typeface="+mj-lt"/>
              </a:defRPr>
            </a:lvl9pPr>
          </a:lstStyle>
          <a:p>
            <a:pPr marL="223013" lvl="0" indent="-223013" algn="l" defTabSz="701939"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38712" lvl="2" indent="-214481" algn="l" defTabSz="701939"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53193" lvl="3" indent="-214481" algn="l" defTabSz="701939"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72549" lvl="4" indent="-219356" algn="l" defTabSz="716562"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101653" lvl="5" indent="-219356" algn="l" defTabSz="701939"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5" name="Title 1"/>
          <p:cNvSpPr>
            <a:spLocks noGrp="1"/>
          </p:cNvSpPr>
          <p:nvPr>
            <p:ph type="title"/>
          </p:nvPr>
        </p:nvSpPr>
        <p:spPr bwMode="gray">
          <a:xfrm>
            <a:off x="481013" y="605897"/>
            <a:ext cx="8226425" cy="371961"/>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17" b="1" kern="1200" dirty="0">
                <a:solidFill>
                  <a:schemeClr val="tx2"/>
                </a:solidFill>
                <a:latin typeface="Arial" pitchFamily="34" charset="0"/>
                <a:ea typeface="+mj-ea"/>
                <a:cs typeface="Arial" pitchFamily="34" charset="0"/>
              </a:defRPr>
            </a:lvl1pPr>
          </a:lstStyle>
          <a:p>
            <a:pPr lvl="0" algn="l" defTabSz="701939" rtl="0" eaLnBrk="1" fontAlgn="base" latinLnBrk="0" hangingPunct="1">
              <a:spcBef>
                <a:spcPct val="0"/>
              </a:spcBef>
              <a:spcAft>
                <a:spcPct val="0"/>
              </a:spcAft>
              <a:buNone/>
            </a:pPr>
            <a:r>
              <a:rPr lang="en-US" smtClean="0"/>
              <a:t>Click to edit Master title style</a:t>
            </a:r>
            <a:endParaRPr lang="en-US" dirty="0"/>
          </a:p>
        </p:txBody>
      </p:sp>
      <p:sp>
        <p:nvSpPr>
          <p:cNvPr id="7" name="Text Placeholder 41"/>
          <p:cNvSpPr>
            <a:spLocks noGrp="1"/>
          </p:cNvSpPr>
          <p:nvPr>
            <p:ph type="body" sz="quarter" idx="13"/>
          </p:nvPr>
        </p:nvSpPr>
        <p:spPr bwMode="gray">
          <a:xfrm>
            <a:off x="481012" y="1058711"/>
            <a:ext cx="8224838"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00896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4" y="3378087"/>
            <a:ext cx="5511800" cy="230832"/>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50970" indent="0" algn="ctr">
              <a:buNone/>
              <a:defRPr>
                <a:solidFill>
                  <a:schemeClr val="tx1">
                    <a:tint val="75000"/>
                  </a:schemeClr>
                </a:solidFill>
              </a:defRPr>
            </a:lvl2pPr>
            <a:lvl3pPr marL="701939" indent="0" algn="ctr">
              <a:buNone/>
              <a:defRPr>
                <a:solidFill>
                  <a:schemeClr val="tx1">
                    <a:tint val="75000"/>
                  </a:schemeClr>
                </a:solidFill>
              </a:defRPr>
            </a:lvl3pPr>
            <a:lvl4pPr marL="1052907" indent="0" algn="ctr">
              <a:buNone/>
              <a:defRPr>
                <a:solidFill>
                  <a:schemeClr val="tx1">
                    <a:tint val="75000"/>
                  </a:schemeClr>
                </a:solidFill>
              </a:defRPr>
            </a:lvl4pPr>
            <a:lvl5pPr marL="1403877" indent="0" algn="ctr">
              <a:buNone/>
              <a:defRPr>
                <a:solidFill>
                  <a:schemeClr val="tx1">
                    <a:tint val="75000"/>
                  </a:schemeClr>
                </a:solidFill>
              </a:defRPr>
            </a:lvl5pPr>
            <a:lvl6pPr marL="1754845" indent="0" algn="ctr">
              <a:buNone/>
              <a:defRPr>
                <a:solidFill>
                  <a:schemeClr val="tx1">
                    <a:tint val="75000"/>
                  </a:schemeClr>
                </a:solidFill>
              </a:defRPr>
            </a:lvl6pPr>
            <a:lvl7pPr marL="2105814" indent="0" algn="ctr">
              <a:buNone/>
              <a:defRPr>
                <a:solidFill>
                  <a:schemeClr val="tx1">
                    <a:tint val="75000"/>
                  </a:schemeClr>
                </a:solidFill>
              </a:defRPr>
            </a:lvl7pPr>
            <a:lvl8pPr marL="2456786" indent="0" algn="ctr">
              <a:buNone/>
              <a:defRPr>
                <a:solidFill>
                  <a:schemeClr val="tx1">
                    <a:tint val="75000"/>
                  </a:schemeClr>
                </a:solidFill>
              </a:defRPr>
            </a:lvl8pPr>
            <a:lvl9pPr marL="2807754"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4" y="1820351"/>
            <a:ext cx="5511800" cy="948849"/>
          </a:xfrm>
        </p:spPr>
        <p:txBody>
          <a:bodyPr wrap="square">
            <a:spAutoFit/>
          </a:bodyPr>
          <a:lstStyle>
            <a:lvl1pPr algn="l">
              <a:defRPr sz="3083" b="1">
                <a:solidFill>
                  <a:schemeClr val="bg2"/>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3822396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481017" y="1643063"/>
            <a:ext cx="8226425" cy="3468688"/>
          </a:xfrm>
        </p:spPr>
        <p:txBody>
          <a:bodyPr>
            <a:noAutofit/>
          </a:bodyPr>
          <a:lstStyle>
            <a:lvl1pPr marL="0" indent="0">
              <a:buNone/>
              <a:defRPr>
                <a:latin typeface="Arial" pitchFamily="34" charset="0"/>
                <a:cs typeface="Arial" pitchFamily="34" charset="0"/>
              </a:defRPr>
            </a:lvl1pPr>
          </a:lstStyle>
          <a:p>
            <a:pPr lvl="0"/>
            <a:r>
              <a:rPr lang="en-US" noProof="0" dirty="0" smtClean="0"/>
              <a:t>Click icon to add table</a:t>
            </a:r>
            <a:endParaRPr lang="en-US" noProof="0" dirty="0"/>
          </a:p>
        </p:txBody>
      </p:sp>
      <p:sp>
        <p:nvSpPr>
          <p:cNvPr id="4" name="Title 1"/>
          <p:cNvSpPr>
            <a:spLocks noGrp="1"/>
          </p:cNvSpPr>
          <p:nvPr>
            <p:ph type="title"/>
          </p:nvPr>
        </p:nvSpPr>
        <p:spPr bwMode="gray">
          <a:xfrm>
            <a:off x="481014" y="605900"/>
            <a:ext cx="8226425" cy="371961"/>
          </a:xfrm>
          <a:noFill/>
          <a:ln w="9525">
            <a:noFill/>
            <a:miter lim="800000"/>
            <a:headEnd/>
            <a:tailEnd/>
          </a:ln>
        </p:spPr>
        <p:txBody>
          <a:bodyPr/>
          <a:lstStyle>
            <a:lvl1pPr algn="l">
              <a:defRPr lang="en-US" sz="2417"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8" name="Text Placeholder 41"/>
          <p:cNvSpPr>
            <a:spLocks noGrp="1"/>
          </p:cNvSpPr>
          <p:nvPr>
            <p:ph type="body" sz="quarter" idx="13"/>
          </p:nvPr>
        </p:nvSpPr>
        <p:spPr bwMode="gray">
          <a:xfrm>
            <a:off x="481018" y="1058712"/>
            <a:ext cx="8224839" cy="218073"/>
          </a:xfrm>
        </p:spPr>
        <p:txBody>
          <a:bodyPr/>
          <a:lstStyle>
            <a:lvl1pPr>
              <a:buNone/>
              <a:defRPr lang="en-US" sz="1417"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03505268"/>
      </p:ext>
    </p:extLst>
  </p:cSld>
  <p:clrMapOvr>
    <a:masterClrMapping/>
  </p:clrMapOvr>
  <p:transition spd="slow">
    <p:strips dir="rd"/>
  </p:transition>
  <p:timing>
    <p:tnLst>
      <p:par>
        <p:cTn id="1" dur="indefinite" restart="never" nodeType="tmRoot"/>
      </p:par>
    </p:tnLst>
  </p:timing>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107507" y="39899"/>
            <a:ext cx="7553987" cy="371961"/>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2417" b="0" kern="1200" dirty="0">
                <a:solidFill>
                  <a:schemeClr val="tx2"/>
                </a:solidFill>
                <a:latin typeface="Segoe UI" panose="020B0502040204020203" pitchFamily="34" charset="0"/>
                <a:ea typeface="Segoe UI" panose="020B0502040204020203" pitchFamily="34" charset="0"/>
                <a:cs typeface="Segoe UI" panose="020B0502040204020203" pitchFamily="34" charset="0"/>
              </a:defRPr>
            </a:lvl1pPr>
          </a:lstStyle>
          <a:p>
            <a:pPr lvl="0" algn="l" defTabSz="899300"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481016" y="1057317"/>
            <a:ext cx="8224838" cy="1154162"/>
          </a:xfrm>
        </p:spPr>
        <p:txBody>
          <a:bodyPr wrap="square">
            <a:spAutoFit/>
          </a:bodyPr>
          <a:lstStyle>
            <a:lvl1pPr algn="l" rtl="0" eaLnBrk="1" latinLnBrk="0" hangingPunct="1">
              <a:spcBef>
                <a:spcPts val="0"/>
              </a:spcBef>
              <a:spcAft>
                <a:spcPts val="0"/>
              </a:spcAft>
              <a:buClr>
                <a:schemeClr val="bg2"/>
              </a:buClr>
              <a:buSzPct val="120000"/>
              <a:defRPr lang="en-US" sz="150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algn="l" rtl="0" eaLnBrk="1" latinLnBrk="0" hangingPunct="1">
              <a:spcBef>
                <a:spcPts val="0"/>
              </a:spcBef>
              <a:spcAft>
                <a:spcPts val="0"/>
              </a:spcAft>
              <a:buClr>
                <a:schemeClr val="bg2"/>
              </a:buClr>
              <a:defRPr lang="en-US" sz="1833"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50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algn="l" rtl="0" eaLnBrk="1" latinLnBrk="0" hangingPunct="1">
              <a:spcBef>
                <a:spcPts val="0"/>
              </a:spcBef>
              <a:spcAft>
                <a:spcPts val="0"/>
              </a:spcAft>
              <a:buClr>
                <a:schemeClr val="bg2"/>
              </a:buClr>
              <a:defRPr lang="en-US" sz="150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algn="l" rtl="0" eaLnBrk="1" latinLnBrk="0" hangingPunct="1">
              <a:spcBef>
                <a:spcPts val="0"/>
              </a:spcBef>
              <a:spcAft>
                <a:spcPts val="0"/>
              </a:spcAft>
              <a:buClr>
                <a:schemeClr val="bg2"/>
              </a:buClr>
              <a:defRPr lang="en-US" sz="1500" b="0" kern="1200" baseline="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1411403" indent="-281032">
              <a:spcBef>
                <a:spcPts val="0"/>
              </a:spcBef>
              <a:spcAft>
                <a:spcPts val="0"/>
              </a:spcAft>
              <a:buClr>
                <a:schemeClr val="tx2"/>
              </a:buClr>
              <a:buSzPct val="70000"/>
              <a:buFont typeface="Wingdings" pitchFamily="2" charset="2"/>
              <a:buChar char="§"/>
              <a:defRPr lang="en-US" sz="1500" kern="1200" dirty="0" smtClean="0">
                <a:solidFill>
                  <a:schemeClr val="tx1"/>
                </a:solidFill>
                <a:latin typeface="Segoe UI" panose="020B0502040204020203" pitchFamily="34" charset="0"/>
                <a:ea typeface="Segoe UI" panose="020B0502040204020203" pitchFamily="34" charset="0"/>
                <a:cs typeface="Segoe UI" panose="020B0502040204020203" pitchFamily="34" charset="0"/>
              </a:defRPr>
            </a:lvl6pPr>
            <a:lvl7pPr marL="1686189" indent="-268541">
              <a:spcBef>
                <a:spcPts val="0"/>
              </a:spcBef>
              <a:spcAft>
                <a:spcPts val="0"/>
              </a:spcAft>
              <a:buClr>
                <a:schemeClr val="tx2"/>
              </a:buClr>
              <a:buSzPct val="70000"/>
              <a:buFont typeface="Arial" pitchFamily="34" charset="0"/>
              <a:buChar char="–"/>
              <a:defRPr sz="1833" baseline="0">
                <a:solidFill>
                  <a:schemeClr val="tx1"/>
                </a:solidFill>
                <a:latin typeface="+mn-lt"/>
                <a:cs typeface="Arial" pitchFamily="34" charset="0"/>
              </a:defRPr>
            </a:lvl7pPr>
            <a:lvl8pPr marL="1573778" indent="-224826">
              <a:spcBef>
                <a:spcPts val="0"/>
              </a:spcBef>
              <a:spcAft>
                <a:spcPts val="0"/>
              </a:spcAft>
              <a:buSzPct val="70000"/>
              <a:defRPr sz="1833" baseline="0">
                <a:latin typeface="Arial" pitchFamily="34" charset="0"/>
                <a:cs typeface="Arial" pitchFamily="34" charset="0"/>
              </a:defRPr>
            </a:lvl8pPr>
            <a:lvl9pPr marL="1793917" indent="-220141">
              <a:spcBef>
                <a:spcPts val="0"/>
              </a:spcBef>
              <a:spcAft>
                <a:spcPts val="0"/>
              </a:spcAft>
              <a:buSzPct val="70000"/>
              <a:buFont typeface="Arial" pitchFamily="34" charset="0"/>
              <a:buChar char="–"/>
              <a:defRPr sz="1833">
                <a:latin typeface="Arial" pitchFamily="34" charset="0"/>
                <a:cs typeface="Arial" pitchFamily="34" charset="0"/>
              </a:defRPr>
            </a:lvl9pPr>
          </a:lstStyle>
          <a:p>
            <a:pPr marL="285717" lvl="0" indent="-285717" algn="l" defTabSz="899300"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562063" lvl="2" indent="-274788" algn="l" defTabSz="899300"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836852" lvl="3" indent="-274788" algn="l" defTabSz="899300"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1117882" lvl="4" indent="-281032" algn="l" defTabSz="918037"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411403" lvl="5" indent="-281032" algn="l" defTabSz="899300"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Tree>
    <p:extLst>
      <p:ext uri="{BB962C8B-B14F-4D97-AF65-F5344CB8AC3E}">
        <p14:creationId xmlns:p14="http://schemas.microsoft.com/office/powerpoint/2010/main" val="1299369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ontent slide with sub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33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1366838" y="1272755"/>
            <a:ext cx="6729985" cy="50013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3250" b="1" kern="1200" dirty="0">
                <a:solidFill>
                  <a:schemeClr val="tx2"/>
                </a:solidFill>
                <a:latin typeface="Arial" pitchFamily="34" charset="0"/>
                <a:ea typeface="+mj-ea"/>
                <a:cs typeface="Arial" pitchFamily="34" charset="0"/>
              </a:defRPr>
            </a:lvl1pPr>
          </a:lstStyle>
          <a:p>
            <a:pPr lvl="0" algn="l" defTabSz="914968" rtl="0" eaLnBrk="1" fontAlgn="base" latinLnBrk="0" hangingPunct="1">
              <a:spcBef>
                <a:spcPct val="0"/>
              </a:spcBef>
              <a:spcAft>
                <a:spcPct val="0"/>
              </a:spcAft>
              <a:buNone/>
            </a:pPr>
            <a:r>
              <a:rPr lang="en-US" dirty="0" smtClean="0"/>
              <a:t>Click to edit master title style</a:t>
            </a:r>
            <a:endParaRPr lang="en-US" dirty="0"/>
          </a:p>
        </p:txBody>
      </p:sp>
      <p:sp>
        <p:nvSpPr>
          <p:cNvPr id="9" name="TextBox 8"/>
          <p:cNvSpPr txBox="1">
            <a:spLocks noChangeArrowheads="1"/>
          </p:cNvSpPr>
          <p:nvPr userDrawn="1"/>
        </p:nvSpPr>
        <p:spPr bwMode="gray">
          <a:xfrm>
            <a:off x="1366846" y="2543351"/>
            <a:ext cx="6754811" cy="2347759"/>
          </a:xfrm>
          <a:prstGeom prst="rect">
            <a:avLst/>
          </a:prstGeom>
          <a:noFill/>
          <a:ln w="9525">
            <a:noFill/>
            <a:miter lim="800000"/>
            <a:headEnd/>
            <a:tailEnd/>
          </a:ln>
        </p:spPr>
        <p:txBody>
          <a:bodyPr wrap="square" lIns="0" tIns="0" rIns="0" bIns="0">
            <a:spAutoFit/>
          </a:bodyPr>
          <a:lstStyle/>
          <a:p>
            <a:pPr algn="just" defTabSz="914968">
              <a:spcBef>
                <a:spcPts val="601"/>
              </a:spcBef>
            </a:pPr>
            <a:r>
              <a:rPr lang="en-US" sz="1000" b="1" dirty="0" smtClean="0">
                <a:solidFill>
                  <a:srgbClr val="6D6E71"/>
                </a:solidFill>
                <a:cs typeface="Arial" pitchFamily="34" charset="0"/>
              </a:rPr>
              <a:t>Disclaimer </a:t>
            </a:r>
          </a:p>
          <a:p>
            <a:pPr algn="just" defTabSz="914968">
              <a:spcBef>
                <a:spcPts val="601"/>
              </a:spcBef>
            </a:pPr>
            <a:r>
              <a:rPr lang="en-US" sz="917" dirty="0" smtClean="0">
                <a:solidFill>
                  <a:srgbClr val="6D6E71"/>
                </a:solidFill>
                <a:cs typeface="Arial" pitchFamily="34" charset="0"/>
              </a:rPr>
              <a:t>Tech Mahindra Limited, herein referred to as TechM provide a wide array of presentations and reports, with the contributions of various professionals. These presentations and reports are for informational purposes and private circulation only and do not constitute an offer to buy or sell any securities mentioned therein. They do not purport to be a complete description of the markets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TechM or its subsidiaries. Any unauthorized use, disclosure or public dissemination of information contained herein is prohibited. Unless specifically noted, TechM is not responsible for the content of these presentations and/or the opinions of the presenters.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TechM. Information contained in a presentation hosted or promoted by TechM is provided “as is” without warranty of any kind, either expressed or implied, including any warranty of merchantability or fitness for a particular purpose. TechM assumes no liability or responsibility for the contents of a presentation or the opinions expressed by the presenters. All expressions of opinion are subject to change without notice.</a:t>
            </a:r>
          </a:p>
        </p:txBody>
      </p:sp>
      <p:sp>
        <p:nvSpPr>
          <p:cNvPr id="4" name="Text Placeholder 41"/>
          <p:cNvSpPr>
            <a:spLocks noGrp="1"/>
          </p:cNvSpPr>
          <p:nvPr>
            <p:ph type="body" sz="quarter" idx="14"/>
          </p:nvPr>
        </p:nvSpPr>
        <p:spPr bwMode="gray">
          <a:xfrm>
            <a:off x="1366839" y="1783475"/>
            <a:ext cx="6734626" cy="282128"/>
          </a:xfrm>
          <a:noFill/>
          <a:ln w="9525">
            <a:noFill/>
            <a:miter lim="800000"/>
            <a:headEnd/>
            <a:tailEnd/>
          </a:ln>
        </p:spPr>
        <p:txBody>
          <a:bodyPr vert="horz" wrap="square" lIns="0" tIns="0" rIns="0" bIns="0" numCol="1" anchor="t" anchorCtr="0" compatLnSpc="1">
            <a:prstTxWarp prst="textNoShape">
              <a:avLst/>
            </a:prstTxWarp>
            <a:spAutoFit/>
          </a:bodyPr>
          <a:lstStyle>
            <a:lvl1pPr marL="0" indent="0" algn="l" defTabSz="914968" rtl="0" eaLnBrk="1" fontAlgn="base" latinLnBrk="0" hangingPunct="1">
              <a:spcBef>
                <a:spcPts val="0"/>
              </a:spcBef>
              <a:spcAft>
                <a:spcPct val="0"/>
              </a:spcAft>
              <a:buClr>
                <a:schemeClr val="tx2"/>
              </a:buClr>
              <a:buFont typeface="Arial" pitchFamily="34" charset="0"/>
              <a:buNone/>
              <a:defRPr lang="en-US" sz="1833" b="1" kern="1200" baseline="0" dirty="0" smtClean="0">
                <a:solidFill>
                  <a:schemeClr val="bg2"/>
                </a:solidFill>
                <a:latin typeface="Arial" pitchFamily="34" charset="0"/>
                <a:ea typeface="+mn-ea"/>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49059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61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481012" y="1643076"/>
            <a:ext cx="8224838"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4760" indent="-285682">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094" indent="-272986">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599820" indent="-228546">
              <a:spcBef>
                <a:spcPts val="0"/>
              </a:spcBef>
              <a:spcAft>
                <a:spcPts val="0"/>
              </a:spcAft>
              <a:buSzPct val="70000"/>
              <a:defRPr sz="1800" baseline="0">
                <a:latin typeface="Arial" pitchFamily="34" charset="0"/>
                <a:cs typeface="Arial" pitchFamily="34" charset="0"/>
              </a:defRPr>
            </a:lvl8pPr>
            <a:lvl9pPr marL="1823606" indent="-223784">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Title 4"/>
          <p:cNvSpPr>
            <a:spLocks noGrp="1"/>
          </p:cNvSpPr>
          <p:nvPr>
            <p:ph type="title"/>
          </p:nvPr>
        </p:nvSpPr>
        <p:spPr>
          <a:xfrm>
            <a:off x="2098960" y="35244"/>
            <a:ext cx="4883041" cy="369332"/>
          </a:xfrm>
        </p:spPr>
        <p:txBody>
          <a:bodyPr/>
          <a:lstStyle>
            <a:lvl1pPr algn="ctr">
              <a:defRPr lang="en-GB" sz="2400" b="1" kern="1200" dirty="0">
                <a:solidFill>
                  <a:schemeClr val="tx1">
                    <a:lumMod val="75000"/>
                    <a:lumOff val="25000"/>
                  </a:schemeClr>
                </a:solidFill>
                <a:latin typeface="Arial" pitchFamily="34" charset="0"/>
                <a:ea typeface="+mj-ea"/>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242841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7" y="599285"/>
            <a:ext cx="8224837" cy="371961"/>
          </a:xfrm>
          <a:noFill/>
          <a:ln w="9525">
            <a:noFill/>
            <a:miter lim="800000"/>
            <a:headEnd/>
            <a:tailEnd/>
          </a:ln>
        </p:spPr>
        <p:txBody>
          <a:bodyPr/>
          <a:lstStyle>
            <a:lvl1pPr algn="l">
              <a:defRPr lang="en-US" sz="2417" b="1" kern="1200" dirty="0">
                <a:solidFill>
                  <a:schemeClr val="tx2"/>
                </a:solidFill>
                <a:latin typeface="Arial" pitchFamily="34" charset="0"/>
                <a:ea typeface="+mj-ea"/>
                <a:cs typeface="Arial" pitchFamily="34" charset="0"/>
              </a:defRPr>
            </a:lvl1pPr>
          </a:lstStyle>
          <a:p>
            <a:pPr lvl="0"/>
            <a:r>
              <a:rPr lang="en-US" smtClean="0"/>
              <a:t>Click to edit Master title style</a:t>
            </a:r>
            <a:endParaRPr lang="en-US" dirty="0"/>
          </a:p>
        </p:txBody>
      </p:sp>
      <p:sp>
        <p:nvSpPr>
          <p:cNvPr id="3" name="Text Placeholder 4"/>
          <p:cNvSpPr>
            <a:spLocks noGrp="1"/>
          </p:cNvSpPr>
          <p:nvPr>
            <p:ph type="body" sz="quarter" idx="10"/>
          </p:nvPr>
        </p:nvSpPr>
        <p:spPr bwMode="gray">
          <a:xfrm>
            <a:off x="481012" y="1643064"/>
            <a:ext cx="8224838" cy="1090363"/>
          </a:xfrm>
        </p:spPr>
        <p:txBody>
          <a:bodyPr/>
          <a:lstStyle>
            <a:lvl1pPr algn="l" rtl="0" eaLnBrk="1" latinLnBrk="0" hangingPunct="1">
              <a:spcBef>
                <a:spcPts val="0"/>
              </a:spcBef>
              <a:spcAft>
                <a:spcPts val="0"/>
              </a:spcAft>
              <a:buClr>
                <a:schemeClr val="bg2"/>
              </a:buClr>
              <a:buSzPct val="120000"/>
              <a:defRPr lang="en-US" sz="1417"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417"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417"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417"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417" b="0" kern="1200" baseline="0" dirty="0" smtClean="0">
                <a:solidFill>
                  <a:schemeClr val="tx1"/>
                </a:solidFill>
                <a:latin typeface="Arial" pitchFamily="34" charset="0"/>
                <a:ea typeface="+mn-ea"/>
                <a:cs typeface="Arial" pitchFamily="34" charset="0"/>
              </a:defRPr>
            </a:lvl5pPr>
            <a:lvl6pPr marL="1101653" indent="-219356">
              <a:spcBef>
                <a:spcPts val="0"/>
              </a:spcBef>
              <a:spcAft>
                <a:spcPts val="0"/>
              </a:spcAft>
              <a:buClr>
                <a:schemeClr val="tx2"/>
              </a:buClr>
              <a:buSzPct val="70000"/>
              <a:buFont typeface="Wingdings" pitchFamily="2" charset="2"/>
              <a:buChar char="§"/>
              <a:defRPr lang="en-US" sz="1417" kern="1200" dirty="0" smtClean="0">
                <a:solidFill>
                  <a:schemeClr val="tx1"/>
                </a:solidFill>
                <a:latin typeface="Arial" pitchFamily="34" charset="0"/>
                <a:ea typeface="+mn-ea"/>
                <a:cs typeface="Arial" pitchFamily="34" charset="0"/>
              </a:defRPr>
            </a:lvl6pPr>
            <a:lvl7pPr marL="1316134" indent="-209607">
              <a:spcBef>
                <a:spcPts val="0"/>
              </a:spcBef>
              <a:spcAft>
                <a:spcPts val="0"/>
              </a:spcAft>
              <a:buClr>
                <a:schemeClr val="tx2"/>
              </a:buClr>
              <a:buSzPct val="70000"/>
              <a:buFont typeface="Arial" pitchFamily="34" charset="0"/>
              <a:buChar char="–"/>
              <a:defRPr sz="1417" baseline="0">
                <a:solidFill>
                  <a:schemeClr val="tx1"/>
                </a:solidFill>
                <a:latin typeface="+mn-lt"/>
                <a:cs typeface="Arial" pitchFamily="34" charset="0"/>
              </a:defRPr>
            </a:lvl7pPr>
            <a:lvl8pPr marL="1228391" indent="-175485">
              <a:spcBef>
                <a:spcPts val="0"/>
              </a:spcBef>
              <a:spcAft>
                <a:spcPts val="0"/>
              </a:spcAft>
              <a:buSzPct val="70000"/>
              <a:defRPr sz="1417" baseline="0">
                <a:latin typeface="Arial" pitchFamily="34" charset="0"/>
                <a:cs typeface="Arial" pitchFamily="34" charset="0"/>
              </a:defRPr>
            </a:lvl8pPr>
            <a:lvl9pPr marL="1400221" indent="-171830">
              <a:spcBef>
                <a:spcPts val="0"/>
              </a:spcBef>
              <a:spcAft>
                <a:spcPts val="0"/>
              </a:spcAft>
              <a:buSzPct val="70000"/>
              <a:buFont typeface="Arial" pitchFamily="34" charset="0"/>
              <a:buChar char="–"/>
              <a:defRPr sz="1417">
                <a:latin typeface="Arial" pitchFamily="34" charset="0"/>
                <a:cs typeface="Arial" pitchFamily="34" charset="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34829897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5296968"/>
            <a:ext cx="2133600" cy="304271"/>
          </a:xfrm>
          <a:prstGeom prst="rect">
            <a:avLst/>
          </a:prstGeom>
        </p:spPr>
        <p:txBody>
          <a:bodyPr lIns="82472" tIns="41236" rIns="82472" bIns="41236"/>
          <a:lstStyle/>
          <a:p>
            <a:fld id="{4A53FA9F-87A6-4D37-A0F1-A2276FC2F9E9}" type="datetimeFigureOut">
              <a:rPr lang="en-US" smtClean="0">
                <a:solidFill>
                  <a:prstClr val="black"/>
                </a:solidFill>
              </a:rPr>
              <a:pPr/>
              <a:t>9/29/2016</a:t>
            </a:fld>
            <a:endParaRPr lang="en-US" dirty="0">
              <a:solidFill>
                <a:prstClr val="black"/>
              </a:solidFill>
            </a:endParaRPr>
          </a:p>
        </p:txBody>
      </p:sp>
      <p:sp>
        <p:nvSpPr>
          <p:cNvPr id="4" name="Footer Placeholder 3"/>
          <p:cNvSpPr>
            <a:spLocks noGrp="1"/>
          </p:cNvSpPr>
          <p:nvPr>
            <p:ph type="ftr" sz="quarter" idx="11"/>
          </p:nvPr>
        </p:nvSpPr>
        <p:spPr>
          <a:xfrm>
            <a:off x="3124212" y="5296968"/>
            <a:ext cx="2895601" cy="304271"/>
          </a:xfrm>
          <a:prstGeom prst="rect">
            <a:avLst/>
          </a:prstGeom>
        </p:spPr>
        <p:txBody>
          <a:bodyPr lIns="82472" tIns="41236" rIns="82472" bIns="41236"/>
          <a:lstStyle/>
          <a:p>
            <a:endParaRPr lang="en-US" dirty="0">
              <a:solidFill>
                <a:prstClr val="black"/>
              </a:solidFill>
            </a:endParaRPr>
          </a:p>
        </p:txBody>
      </p:sp>
      <p:sp>
        <p:nvSpPr>
          <p:cNvPr id="5" name="Slide Number Placeholder 4"/>
          <p:cNvSpPr>
            <a:spLocks noGrp="1"/>
          </p:cNvSpPr>
          <p:nvPr>
            <p:ph type="sldNum" sz="quarter" idx="12"/>
          </p:nvPr>
        </p:nvSpPr>
        <p:spPr>
          <a:xfrm>
            <a:off x="6553202" y="5296968"/>
            <a:ext cx="2133600" cy="304271"/>
          </a:xfrm>
          <a:prstGeom prst="rect">
            <a:avLst/>
          </a:prstGeom>
        </p:spPr>
        <p:txBody>
          <a:bodyPr lIns="82602" tIns="41300" rIns="82602" bIns="41300"/>
          <a:lstStyle/>
          <a:p>
            <a:fld id="{74AA90BB-0965-4797-9AF9-411585D379C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56720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81017" y="510646"/>
            <a:ext cx="8224837" cy="295017"/>
          </a:xfrm>
          <a:noFill/>
          <a:ln w="9525">
            <a:noFill/>
            <a:miter lim="800000"/>
            <a:headEnd/>
            <a:tailEnd/>
          </a:ln>
        </p:spPr>
        <p:txBody>
          <a:bodyPr vert="horz" wrap="square" lIns="0" tIns="0" rIns="0" bIns="0" numCol="1" anchor="t" anchorCtr="0" compatLnSpc="1">
            <a:prstTxWarp prst="textNoShape">
              <a:avLst/>
            </a:prstTxWarp>
            <a:spAutoFit/>
          </a:bodyPr>
          <a:lstStyle>
            <a:lvl1pPr algn="l">
              <a:defRPr lang="en-US" sz="1917" b="1" kern="1200" dirty="0">
                <a:solidFill>
                  <a:schemeClr val="tx2"/>
                </a:solidFill>
                <a:latin typeface="Arial" pitchFamily="34" charset="0"/>
                <a:ea typeface="+mj-ea"/>
                <a:cs typeface="Arial" pitchFamily="34" charset="0"/>
              </a:defRPr>
            </a:lvl1pPr>
          </a:lstStyle>
          <a:p>
            <a:pPr lvl="0" algn="l" defTabSz="720093" rtl="0" eaLnBrk="1" fontAlgn="base" latinLnBrk="0" hangingPunct="1">
              <a:spcBef>
                <a:spcPct val="0"/>
              </a:spcBef>
              <a:spcAft>
                <a:spcPct val="0"/>
              </a:spcAft>
              <a:buNone/>
            </a:pPr>
            <a:r>
              <a:rPr lang="en-US" dirty="0" smtClean="0"/>
              <a:t>Click to edit Master title style</a:t>
            </a:r>
            <a:endParaRPr lang="en-US" dirty="0"/>
          </a:p>
        </p:txBody>
      </p:sp>
      <p:sp>
        <p:nvSpPr>
          <p:cNvPr id="3" name="Text Placeholder 4"/>
          <p:cNvSpPr>
            <a:spLocks noGrp="1"/>
          </p:cNvSpPr>
          <p:nvPr>
            <p:ph type="body" sz="quarter" idx="10" hasCustomPrompt="1"/>
          </p:nvPr>
        </p:nvSpPr>
        <p:spPr bwMode="gray">
          <a:xfrm>
            <a:off x="481018" y="1333502"/>
            <a:ext cx="8224839" cy="1090363"/>
          </a:xfrm>
        </p:spPr>
        <p:txBody>
          <a:bodyPr wrap="square">
            <a:spAutoFit/>
          </a:bodyPr>
          <a:lstStyle>
            <a:lvl1pPr algn="l" rtl="0" eaLnBrk="1" latinLnBrk="0" hangingPunct="1">
              <a:spcBef>
                <a:spcPts val="0"/>
              </a:spcBef>
              <a:spcAft>
                <a:spcPts val="0"/>
              </a:spcAft>
              <a:buClr>
                <a:schemeClr val="bg2"/>
              </a:buClr>
              <a:buSzPct val="120000"/>
              <a:defRPr lang="en-US" sz="1417"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417"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417"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417"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417" b="0" kern="1200" baseline="0" dirty="0" smtClean="0">
                <a:solidFill>
                  <a:schemeClr val="tx1"/>
                </a:solidFill>
                <a:latin typeface="Arial" pitchFamily="34" charset="0"/>
                <a:ea typeface="+mn-ea"/>
                <a:cs typeface="Arial" pitchFamily="34" charset="0"/>
              </a:defRPr>
            </a:lvl5pPr>
            <a:lvl6pPr marL="1130146" indent="-225028">
              <a:spcBef>
                <a:spcPts val="0"/>
              </a:spcBef>
              <a:spcAft>
                <a:spcPts val="0"/>
              </a:spcAft>
              <a:buClr>
                <a:schemeClr val="tx2"/>
              </a:buClr>
              <a:buSzPct val="70000"/>
              <a:buFont typeface="Wingdings" pitchFamily="2" charset="2"/>
              <a:buChar char="§"/>
              <a:defRPr lang="en-US" sz="1417" kern="1200" dirty="0" smtClean="0">
                <a:solidFill>
                  <a:schemeClr val="tx1"/>
                </a:solidFill>
                <a:latin typeface="Arial" pitchFamily="34" charset="0"/>
                <a:ea typeface="+mn-ea"/>
                <a:cs typeface="Arial" pitchFamily="34" charset="0"/>
              </a:defRPr>
            </a:lvl6pPr>
            <a:lvl7pPr marL="1350174" indent="-215027">
              <a:spcBef>
                <a:spcPts val="0"/>
              </a:spcBef>
              <a:spcAft>
                <a:spcPts val="0"/>
              </a:spcAft>
              <a:buClr>
                <a:schemeClr val="tx2"/>
              </a:buClr>
              <a:buSzPct val="70000"/>
              <a:buFont typeface="Arial" pitchFamily="34" charset="0"/>
              <a:buChar char="–"/>
              <a:defRPr sz="1417" baseline="0">
                <a:solidFill>
                  <a:schemeClr val="tx1"/>
                </a:solidFill>
                <a:latin typeface="+mn-lt"/>
                <a:cs typeface="Arial" pitchFamily="34" charset="0"/>
              </a:defRPr>
            </a:lvl7pPr>
            <a:lvl8pPr marL="1260161" indent="-180024">
              <a:spcBef>
                <a:spcPts val="0"/>
              </a:spcBef>
              <a:spcAft>
                <a:spcPts val="0"/>
              </a:spcAft>
              <a:buSzPct val="70000"/>
              <a:defRPr sz="1417" baseline="0">
                <a:latin typeface="Arial" pitchFamily="34" charset="0"/>
                <a:cs typeface="Arial" pitchFamily="34" charset="0"/>
              </a:defRPr>
            </a:lvl8pPr>
            <a:lvl9pPr marL="1436434" indent="-176272">
              <a:spcBef>
                <a:spcPts val="0"/>
              </a:spcBef>
              <a:spcAft>
                <a:spcPts val="0"/>
              </a:spcAft>
              <a:buSzPct val="70000"/>
              <a:buFont typeface="Arial" pitchFamily="34" charset="0"/>
              <a:buChar char="–"/>
              <a:defRPr sz="1417">
                <a:latin typeface="Arial" pitchFamily="34" charset="0"/>
                <a:cs typeface="Arial" pitchFamily="34" charset="0"/>
              </a:defRPr>
            </a:lvl9pPr>
          </a:lstStyle>
          <a:p>
            <a:pPr marL="228779" lvl="0" indent="-228779" algn="l" defTabSz="720093" rtl="0" eaLnBrk="1" fontAlgn="base" latinLnBrk="0" hangingPunct="1">
              <a:spcBef>
                <a:spcPts val="0"/>
              </a:spcBef>
              <a:spcAft>
                <a:spcPct val="0"/>
              </a:spcAft>
              <a:buClr>
                <a:schemeClr val="bg2"/>
              </a:buClr>
              <a:buSzPct val="120000"/>
              <a:buFont typeface="Wingdings" pitchFamily="2" charset="2"/>
              <a:buChar char="§"/>
            </a:pPr>
            <a:r>
              <a:rPr lang="en-US" dirty="0" smtClean="0"/>
              <a:t>Click to edit master text styles</a:t>
            </a:r>
          </a:p>
          <a:p>
            <a:pPr marL="450058" lvl="2" indent="-220029" algn="l" defTabSz="720093" rtl="0" eaLnBrk="1" fontAlgn="base" latinLnBrk="0" hangingPunct="1">
              <a:spcBef>
                <a:spcPts val="0"/>
              </a:spcBef>
              <a:spcAft>
                <a:spcPts val="0"/>
              </a:spcAft>
              <a:buClr>
                <a:schemeClr val="bg2"/>
              </a:buClr>
              <a:buSzPct val="90000"/>
              <a:buFont typeface="Arial" pitchFamily="34" charset="0"/>
              <a:buChar char="–"/>
            </a:pPr>
            <a:r>
              <a:rPr lang="en-US" dirty="0" smtClean="0"/>
              <a:t>Second level</a:t>
            </a:r>
          </a:p>
          <a:p>
            <a:pPr marL="670087" lvl="3" indent="-220029" algn="l" defTabSz="720093" rtl="0" eaLnBrk="1" fontAlgn="base" latinLnBrk="0" hangingPunct="1">
              <a:spcBef>
                <a:spcPts val="0"/>
              </a:spcBef>
              <a:spcAft>
                <a:spcPts val="0"/>
              </a:spcAft>
              <a:buClr>
                <a:schemeClr val="bg2"/>
              </a:buClr>
              <a:buSzPct val="80000"/>
              <a:buFont typeface="Wingdings" pitchFamily="2" charset="2"/>
              <a:buChar char="§"/>
            </a:pPr>
            <a:r>
              <a:rPr lang="en-US" dirty="0" smtClean="0"/>
              <a:t>Third level</a:t>
            </a:r>
          </a:p>
          <a:p>
            <a:pPr marL="895116" lvl="4" indent="-225028" algn="l" defTabSz="735095" rtl="0" eaLnBrk="1" fontAlgn="base" latinLnBrk="0" hangingPunct="1">
              <a:spcBef>
                <a:spcPts val="0"/>
              </a:spcBef>
              <a:spcAft>
                <a:spcPts val="0"/>
              </a:spcAft>
              <a:buClr>
                <a:schemeClr val="bg2"/>
              </a:buClr>
              <a:buSzPct val="70000"/>
              <a:buFont typeface="Arial" pitchFamily="34" charset="0"/>
              <a:buChar char="–"/>
            </a:pPr>
            <a:r>
              <a:rPr lang="en-US" dirty="0" smtClean="0"/>
              <a:t>Fourth level</a:t>
            </a:r>
          </a:p>
          <a:p>
            <a:pPr marL="1130146" lvl="5" indent="-225028" algn="l" defTabSz="720093" rtl="0" eaLnBrk="1" latinLnBrk="0" hangingPunct="1">
              <a:spcBef>
                <a:spcPts val="0"/>
              </a:spcBef>
              <a:spcAft>
                <a:spcPts val="0"/>
              </a:spcAft>
              <a:buClr>
                <a:schemeClr val="bg2"/>
              </a:buClr>
              <a:buSzPct val="60000"/>
              <a:buFont typeface="Wingdings" pitchFamily="2" charset="2"/>
              <a:buChar char="§"/>
            </a:pPr>
            <a:r>
              <a:rPr lang="en-US" dirty="0" smtClean="0"/>
              <a:t>Fifth level</a:t>
            </a:r>
          </a:p>
        </p:txBody>
      </p:sp>
      <p:sp>
        <p:nvSpPr>
          <p:cNvPr id="4" name="Text Placeholder 41"/>
          <p:cNvSpPr>
            <a:spLocks noGrp="1"/>
          </p:cNvSpPr>
          <p:nvPr userDrawn="1">
            <p:ph type="body" sz="quarter" idx="13"/>
          </p:nvPr>
        </p:nvSpPr>
        <p:spPr bwMode="gray">
          <a:xfrm>
            <a:off x="481018" y="970079"/>
            <a:ext cx="8224839" cy="276999"/>
          </a:xfrm>
        </p:spPr>
        <p:txBody>
          <a:bodyPr/>
          <a:lstStyle>
            <a:lvl1pPr marL="0" indent="0">
              <a:buNone/>
              <a:defRPr b="1">
                <a:solidFill>
                  <a:schemeClr val="bg2"/>
                </a:solidFill>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362073033"/>
      </p:ext>
    </p:extLst>
  </p:cSld>
  <p:clrMapOvr>
    <a:masterClrMapping/>
  </p:clrMapOvr>
  <p:transition spd="slow">
    <p:strips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3_Title Slide 2">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1827215" y="3378092"/>
            <a:ext cx="5511800" cy="230832"/>
          </a:xfrm>
        </p:spPr>
        <p:txBody>
          <a:bodyPr anchor="b" anchorCtr="0">
            <a:noAutofit/>
          </a:bodyPr>
          <a:lstStyle>
            <a:lvl1pPr marL="0" indent="0" algn="l">
              <a:buNone/>
              <a:defRPr b="1">
                <a:solidFill>
                  <a:schemeClr val="tx2"/>
                </a:solidFill>
                <a:latin typeface="Arial" pitchFamily="34" charset="0"/>
                <a:cs typeface="Arial" pitchFamily="34" charset="0"/>
              </a:defRPr>
            </a:lvl1pPr>
            <a:lvl2pPr marL="350865" indent="0" algn="ctr">
              <a:buNone/>
              <a:defRPr>
                <a:solidFill>
                  <a:schemeClr val="tx1">
                    <a:tint val="75000"/>
                  </a:schemeClr>
                </a:solidFill>
              </a:defRPr>
            </a:lvl2pPr>
            <a:lvl3pPr marL="701732" indent="0" algn="ctr">
              <a:buNone/>
              <a:defRPr>
                <a:solidFill>
                  <a:schemeClr val="tx1">
                    <a:tint val="75000"/>
                  </a:schemeClr>
                </a:solidFill>
              </a:defRPr>
            </a:lvl3pPr>
            <a:lvl4pPr marL="1052595" indent="0" algn="ctr">
              <a:buNone/>
              <a:defRPr>
                <a:solidFill>
                  <a:schemeClr val="tx1">
                    <a:tint val="75000"/>
                  </a:schemeClr>
                </a:solidFill>
              </a:defRPr>
            </a:lvl4pPr>
            <a:lvl5pPr marL="1403463" indent="0" algn="ctr">
              <a:buNone/>
              <a:defRPr>
                <a:solidFill>
                  <a:schemeClr val="tx1">
                    <a:tint val="75000"/>
                  </a:schemeClr>
                </a:solidFill>
              </a:defRPr>
            </a:lvl5pPr>
            <a:lvl6pPr marL="1754328" indent="0" algn="ctr">
              <a:buNone/>
              <a:defRPr>
                <a:solidFill>
                  <a:schemeClr val="tx1">
                    <a:tint val="75000"/>
                  </a:schemeClr>
                </a:solidFill>
              </a:defRPr>
            </a:lvl6pPr>
            <a:lvl7pPr marL="2105193" indent="0" algn="ctr">
              <a:buNone/>
              <a:defRPr>
                <a:solidFill>
                  <a:schemeClr val="tx1">
                    <a:tint val="75000"/>
                  </a:schemeClr>
                </a:solidFill>
              </a:defRPr>
            </a:lvl7pPr>
            <a:lvl8pPr marL="2456058" indent="0" algn="ctr">
              <a:buNone/>
              <a:defRPr>
                <a:solidFill>
                  <a:schemeClr val="tx1">
                    <a:tint val="75000"/>
                  </a:schemeClr>
                </a:solidFill>
              </a:defRPr>
            </a:lvl8pPr>
            <a:lvl9pPr marL="2806924" indent="0" algn="ctr">
              <a:buNone/>
              <a:defRPr>
                <a:solidFill>
                  <a:schemeClr val="tx1">
                    <a:tint val="75000"/>
                  </a:schemeClr>
                </a:solidFill>
              </a:defRPr>
            </a:lvl9pPr>
          </a:lstStyle>
          <a:p>
            <a:r>
              <a:rPr lang="en-US" dirty="0" smtClean="0"/>
              <a:t>Click to Edit Master Subtitle Style</a:t>
            </a:r>
            <a:endParaRPr lang="en-US" dirty="0"/>
          </a:p>
        </p:txBody>
      </p:sp>
      <p:sp>
        <p:nvSpPr>
          <p:cNvPr id="9" name="Title 8"/>
          <p:cNvSpPr>
            <a:spLocks noGrp="1"/>
          </p:cNvSpPr>
          <p:nvPr>
            <p:ph type="title" hasCustomPrompt="1"/>
          </p:nvPr>
        </p:nvSpPr>
        <p:spPr bwMode="gray">
          <a:xfrm>
            <a:off x="1827215" y="1820343"/>
            <a:ext cx="5511800" cy="948849"/>
          </a:xfrm>
        </p:spPr>
        <p:txBody>
          <a:bodyPr wrap="square">
            <a:spAutoFit/>
          </a:bodyPr>
          <a:lstStyle>
            <a:lvl1pPr algn="l">
              <a:defRPr sz="3083" b="1">
                <a:solidFill>
                  <a:schemeClr val="bg2"/>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290730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_Content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2"/>
                </a:solidFill>
              </a:defRPr>
            </a:lvl1pPr>
          </a:lstStyle>
          <a:p>
            <a:r>
              <a:rPr lang="en-US" smtClean="0"/>
              <a:t>Click to edit Master title style</a:t>
            </a:r>
            <a:endParaRPr lang="en-US" dirty="0"/>
          </a:p>
        </p:txBody>
      </p:sp>
      <p:sp>
        <p:nvSpPr>
          <p:cNvPr id="3" name="Text Placeholder 4"/>
          <p:cNvSpPr>
            <a:spLocks noGrp="1"/>
          </p:cNvSpPr>
          <p:nvPr>
            <p:ph type="body" sz="quarter" idx="10" hasCustomPrompt="1"/>
          </p:nvPr>
        </p:nvSpPr>
        <p:spPr>
          <a:xfrm>
            <a:off x="302952" y="1221260"/>
            <a:ext cx="8544207" cy="1526508"/>
          </a:xfrm>
        </p:spPr>
        <p:txBody>
          <a:bodyPr wrap="square">
            <a:spAutoFit/>
          </a:bodyPr>
          <a:lstStyle>
            <a:lvl1pPr>
              <a:spcBef>
                <a:spcPts val="0"/>
              </a:spcBef>
              <a:spcAft>
                <a:spcPts val="0"/>
              </a:spcAft>
              <a:defRPr sz="1417">
                <a:latin typeface="Arial" pitchFamily="34" charset="0"/>
                <a:cs typeface="Arial" pitchFamily="34" charset="0"/>
              </a:defRPr>
            </a:lvl1pPr>
            <a:lvl2pPr>
              <a:spcBef>
                <a:spcPts val="0"/>
              </a:spcBef>
              <a:spcAft>
                <a:spcPts val="0"/>
              </a:spcAft>
              <a:defRPr sz="1417">
                <a:latin typeface="Arial" pitchFamily="34" charset="0"/>
                <a:cs typeface="Arial" pitchFamily="34" charset="0"/>
              </a:defRPr>
            </a:lvl2pPr>
            <a:lvl3pPr>
              <a:spcBef>
                <a:spcPts val="0"/>
              </a:spcBef>
              <a:spcAft>
                <a:spcPts val="0"/>
              </a:spcAft>
              <a:defRPr sz="1417">
                <a:latin typeface="Arial" pitchFamily="34" charset="0"/>
                <a:cs typeface="Arial" pitchFamily="34" charset="0"/>
              </a:defRPr>
            </a:lvl3pPr>
            <a:lvl4pPr>
              <a:spcBef>
                <a:spcPts val="0"/>
              </a:spcBef>
              <a:spcAft>
                <a:spcPts val="0"/>
              </a:spcAft>
              <a:defRPr sz="1417">
                <a:latin typeface="Arial" pitchFamily="34" charset="0"/>
                <a:cs typeface="Arial" pitchFamily="34" charset="0"/>
              </a:defRPr>
            </a:lvl4pPr>
            <a:lvl5pPr>
              <a:spcBef>
                <a:spcPts val="0"/>
              </a:spcBef>
              <a:spcAft>
                <a:spcPts val="0"/>
              </a:spcAft>
              <a:defRPr sz="1417">
                <a:latin typeface="Arial" pitchFamily="34" charset="0"/>
                <a:cs typeface="Arial" pitchFamily="34" charset="0"/>
              </a:defRPr>
            </a:lvl5pPr>
            <a:lvl6pPr marL="1101928" indent="-219410">
              <a:spcBef>
                <a:spcPts val="0"/>
              </a:spcBef>
              <a:spcAft>
                <a:spcPts val="0"/>
              </a:spcAft>
              <a:buClr>
                <a:schemeClr val="tx2"/>
              </a:buClr>
              <a:buSzPct val="70000"/>
              <a:buFont typeface="Wingdings" pitchFamily="2" charset="2"/>
              <a:buChar char="§"/>
              <a:defRPr sz="1417">
                <a:latin typeface="Arial" pitchFamily="34" charset="0"/>
                <a:cs typeface="Arial" pitchFamily="34" charset="0"/>
              </a:defRPr>
            </a:lvl6pPr>
            <a:lvl7pPr marL="1316462" indent="-209659">
              <a:spcBef>
                <a:spcPts val="0"/>
              </a:spcBef>
              <a:spcAft>
                <a:spcPts val="0"/>
              </a:spcAft>
              <a:buClr>
                <a:srgbClr val="C00000"/>
              </a:buClr>
              <a:buSzPct val="70000"/>
              <a:buFont typeface="Arial" pitchFamily="34" charset="0"/>
              <a:buChar char="–"/>
              <a:defRPr sz="1417" baseline="0">
                <a:latin typeface="Arial" pitchFamily="34" charset="0"/>
                <a:cs typeface="Arial" pitchFamily="34" charset="0"/>
              </a:defRPr>
            </a:lvl7pPr>
            <a:lvl8pPr marL="1228699" indent="-175529">
              <a:spcBef>
                <a:spcPts val="0"/>
              </a:spcBef>
              <a:spcAft>
                <a:spcPts val="0"/>
              </a:spcAft>
              <a:buSzPct val="70000"/>
              <a:defRPr sz="1417" baseline="0">
                <a:latin typeface="Arial" pitchFamily="34" charset="0"/>
                <a:cs typeface="Arial" pitchFamily="34" charset="0"/>
              </a:defRPr>
            </a:lvl8pPr>
            <a:lvl9pPr marL="1400570" indent="-171871">
              <a:spcBef>
                <a:spcPts val="0"/>
              </a:spcBef>
              <a:spcAft>
                <a:spcPts val="0"/>
              </a:spcAft>
              <a:buSzPct val="70000"/>
              <a:buFont typeface="Arial" pitchFamily="34" charset="0"/>
              <a:buChar char="–"/>
              <a:defRPr sz="1417">
                <a:latin typeface="Arial" pitchFamily="34" charset="0"/>
                <a:cs typeface="Arial"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 </a:t>
            </a:r>
          </a:p>
        </p:txBody>
      </p:sp>
    </p:spTree>
    <p:extLst>
      <p:ext uri="{BB962C8B-B14F-4D97-AF65-F5344CB8AC3E}">
        <p14:creationId xmlns:p14="http://schemas.microsoft.com/office/powerpoint/2010/main" val="3788222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5465233"/>
            <a:ext cx="9144000" cy="2667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anchor="ctr"/>
          <a:lstStyle/>
          <a:p>
            <a:pPr algn="ctr"/>
            <a:endParaRPr lang="en-US" sz="1400" dirty="0">
              <a:solidFill>
                <a:prstClr val="white"/>
              </a:solidFill>
            </a:endParaRPr>
          </a:p>
        </p:txBody>
      </p:sp>
      <p:sp>
        <p:nvSpPr>
          <p:cNvPr id="1027" name="Title Placeholder 1"/>
          <p:cNvSpPr>
            <a:spLocks noGrp="1"/>
          </p:cNvSpPr>
          <p:nvPr>
            <p:ph type="title"/>
          </p:nvPr>
        </p:nvSpPr>
        <p:spPr bwMode="auto">
          <a:xfrm>
            <a:off x="468321" y="105843"/>
            <a:ext cx="8212137"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title style</a:t>
            </a:r>
            <a:endParaRPr lang="en-US" dirty="0" smtClean="0"/>
          </a:p>
        </p:txBody>
      </p:sp>
      <p:sp>
        <p:nvSpPr>
          <p:cNvPr id="3" name="Text Placeholder 2"/>
          <p:cNvSpPr>
            <a:spLocks noGrp="1"/>
          </p:cNvSpPr>
          <p:nvPr>
            <p:ph type="body" idx="1"/>
          </p:nvPr>
        </p:nvSpPr>
        <p:spPr>
          <a:xfrm>
            <a:off x="481018" y="1643065"/>
            <a:ext cx="8212137"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2"/>
            <a:r>
              <a:rPr lang="en-US" dirty="0" smtClean="0"/>
              <a:t>First level</a:t>
            </a:r>
          </a:p>
          <a:p>
            <a:pPr lvl="3"/>
            <a:r>
              <a:rPr lang="en-US" dirty="0" smtClean="0"/>
              <a:t>Second level</a:t>
            </a:r>
          </a:p>
        </p:txBody>
      </p:sp>
      <p:sp>
        <p:nvSpPr>
          <p:cNvPr id="9" name="Slide Number Placeholder 5"/>
          <p:cNvSpPr txBox="1">
            <a:spLocks/>
          </p:cNvSpPr>
          <p:nvPr/>
        </p:nvSpPr>
        <p:spPr bwMode="auto">
          <a:xfrm>
            <a:off x="8828220" y="5498491"/>
            <a:ext cx="150682" cy="153888"/>
          </a:xfrm>
          <a:prstGeom prst="rect">
            <a:avLst/>
          </a:prstGeom>
          <a:noFill/>
          <a:ln w="9525">
            <a:noFill/>
            <a:miter lim="800000"/>
            <a:headEnd/>
            <a:tailEnd/>
          </a:ln>
        </p:spPr>
        <p:txBody>
          <a:bodyPr wrap="none" lIns="0" tIns="0" rIns="0" bIns="0" anchor="ctr">
            <a:spAutoFit/>
          </a:bodyPr>
          <a:lstStyle/>
          <a:p>
            <a:pPr algn="r">
              <a:defRPr/>
            </a:pPr>
            <a:fld id="{9F99E4A4-782A-47CA-9D88-46236070C4E9}" type="slidenum">
              <a:rPr lang="en-US" sz="1000">
                <a:solidFill>
                  <a:schemeClr val="bg1"/>
                </a:solidFill>
                <a:cs typeface="Arial" pitchFamily="34" charset="0"/>
              </a:rPr>
              <a:pPr algn="r">
                <a:defRPr/>
              </a:pPr>
              <a:t>‹#›</a:t>
            </a:fld>
            <a:endParaRPr lang="en-US" sz="1000" dirty="0">
              <a:solidFill>
                <a:schemeClr val="bg1"/>
              </a:solidFill>
              <a:cs typeface="Arial" pitchFamily="34" charset="0"/>
            </a:endParaRPr>
          </a:p>
        </p:txBody>
      </p:sp>
      <p:sp>
        <p:nvSpPr>
          <p:cNvPr id="12" name="TextBox 20"/>
          <p:cNvSpPr txBox="1">
            <a:spLocks noChangeArrowheads="1"/>
          </p:cNvSpPr>
          <p:nvPr userDrawn="1"/>
        </p:nvSpPr>
        <p:spPr bwMode="gray">
          <a:xfrm>
            <a:off x="481018" y="5518032"/>
            <a:ext cx="2221762" cy="123111"/>
          </a:xfrm>
          <a:prstGeom prst="rect">
            <a:avLst/>
          </a:prstGeom>
          <a:noFill/>
          <a:ln w="9525">
            <a:noFill/>
            <a:miter lim="800000"/>
            <a:headEnd/>
            <a:tailEnd/>
          </a:ln>
        </p:spPr>
        <p:txBody>
          <a:bodyPr wrap="none" lIns="0" tIns="0" rIns="0" bIns="0">
            <a:spAutoFit/>
          </a:bodyPr>
          <a:lstStyle/>
          <a:p>
            <a:pPr>
              <a:defRPr/>
            </a:pPr>
            <a:r>
              <a:rPr lang="en-US" sz="800" dirty="0">
                <a:solidFill>
                  <a:schemeClr val="bg1"/>
                </a:solidFill>
                <a:cs typeface="Arial" pitchFamily="34" charset="0"/>
              </a:rPr>
              <a:t>Copyright © </a:t>
            </a:r>
            <a:r>
              <a:rPr lang="en-US" sz="800" dirty="0" smtClean="0">
                <a:solidFill>
                  <a:schemeClr val="bg1"/>
                </a:solidFill>
                <a:cs typeface="Arial" pitchFamily="34" charset="0"/>
              </a:rPr>
              <a:t>2016 </a:t>
            </a:r>
            <a:r>
              <a:rPr lang="en-US" sz="800" dirty="0">
                <a:solidFill>
                  <a:schemeClr val="bg1"/>
                </a:solidFill>
                <a:cs typeface="Arial" pitchFamily="34" charset="0"/>
              </a:rPr>
              <a:t>Tech Mahindra. All rights reserved.</a:t>
            </a:r>
          </a:p>
        </p:txBody>
      </p:sp>
      <p:pic>
        <p:nvPicPr>
          <p:cNvPr id="13" name="Picture 12" descr="Mahindra Logo.png"/>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bwMode="gray">
          <a:xfrm>
            <a:off x="7905988" y="111016"/>
            <a:ext cx="1126500" cy="249804"/>
          </a:xfrm>
          <a:prstGeom prst="rect">
            <a:avLst/>
          </a:prstGeom>
        </p:spPr>
      </p:pic>
    </p:spTree>
    <p:extLst>
      <p:ext uri="{BB962C8B-B14F-4D97-AF65-F5344CB8AC3E}">
        <p14:creationId xmlns:p14="http://schemas.microsoft.com/office/powerpoint/2010/main" val="3564731905"/>
      </p:ext>
    </p:extLst>
  </p:cSld>
  <p:clrMap bg1="lt1" tx1="dk1" bg2="lt2" tx2="dk2" accent1="accent1" accent2="accent2" accent3="accent3" accent4="accent4" accent5="accent5" accent6="accent6" hlink="hlink" folHlink="folHlink"/>
  <p:sldLayoutIdLst>
    <p:sldLayoutId id="2147484233" r:id="rId1"/>
    <p:sldLayoutId id="2147484244" r:id="rId2"/>
    <p:sldLayoutId id="2147484245" r:id="rId3"/>
    <p:sldLayoutId id="2147484246" r:id="rId4"/>
    <p:sldLayoutId id="2147484248" r:id="rId5"/>
    <p:sldLayoutId id="2147484249" r:id="rId6"/>
    <p:sldLayoutId id="2147484250" r:id="rId7"/>
    <p:sldLayoutId id="2147484251" r:id="rId8"/>
    <p:sldLayoutId id="2147484252" r:id="rId9"/>
    <p:sldLayoutId id="2147484253" r:id="rId10"/>
    <p:sldLayoutId id="2147484254" r:id="rId11"/>
    <p:sldLayoutId id="2147484255" r:id="rId12"/>
    <p:sldLayoutId id="2147484256" r:id="rId13"/>
    <p:sldLayoutId id="2147484257" r:id="rId14"/>
    <p:sldLayoutId id="2147484258" r:id="rId15"/>
    <p:sldLayoutId id="2147484259" r:id="rId16"/>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lang="en-US" sz="2800" b="0" i="0" kern="1200" dirty="0">
          <a:solidFill>
            <a:schemeClr val="tx2"/>
          </a:solidFill>
          <a:latin typeface="+mj-lt"/>
          <a:ea typeface="+mj-ea"/>
          <a:cs typeface="Arial Unicode MS"/>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163" algn="l" rtl="0" eaLnBrk="1" fontAlgn="base" hangingPunct="1">
        <a:spcBef>
          <a:spcPct val="0"/>
        </a:spcBef>
        <a:spcAft>
          <a:spcPct val="0"/>
        </a:spcAft>
        <a:defRPr sz="3200" b="1">
          <a:solidFill>
            <a:schemeClr val="tx2"/>
          </a:solidFill>
          <a:latin typeface="Arial" charset="0"/>
          <a:cs typeface="Arial" charset="0"/>
        </a:defRPr>
      </a:lvl6pPr>
      <a:lvl7pPr marL="914328" algn="l" rtl="0" eaLnBrk="1" fontAlgn="base" hangingPunct="1">
        <a:spcBef>
          <a:spcPct val="0"/>
        </a:spcBef>
        <a:spcAft>
          <a:spcPct val="0"/>
        </a:spcAft>
        <a:defRPr sz="3200" b="1">
          <a:solidFill>
            <a:schemeClr val="tx2"/>
          </a:solidFill>
          <a:latin typeface="Arial" charset="0"/>
          <a:cs typeface="Arial" charset="0"/>
        </a:defRPr>
      </a:lvl7pPr>
      <a:lvl8pPr marL="1371490" algn="l" rtl="0" eaLnBrk="1" fontAlgn="base" hangingPunct="1">
        <a:spcBef>
          <a:spcPct val="0"/>
        </a:spcBef>
        <a:spcAft>
          <a:spcPct val="0"/>
        </a:spcAft>
        <a:defRPr sz="3200" b="1">
          <a:solidFill>
            <a:schemeClr val="tx2"/>
          </a:solidFill>
          <a:latin typeface="Arial" charset="0"/>
          <a:cs typeface="Arial" charset="0"/>
        </a:defRPr>
      </a:lvl8pPr>
      <a:lvl9pPr marL="1828654" algn="l" rtl="0" eaLnBrk="1" fontAlgn="base" hangingPunct="1">
        <a:spcBef>
          <a:spcPct val="0"/>
        </a:spcBef>
        <a:spcAft>
          <a:spcPct val="0"/>
        </a:spcAft>
        <a:defRPr sz="3200" b="1">
          <a:solidFill>
            <a:schemeClr val="tx2"/>
          </a:solidFill>
          <a:latin typeface="Arial" charset="0"/>
          <a:cs typeface="Arial" charset="0"/>
        </a:defRPr>
      </a:lvl9pPr>
    </p:titleStyle>
    <p:bodyStyle>
      <a:lvl1pPr marL="290491" indent="-290491" algn="l" rtl="0" eaLnBrk="1" fontAlgn="base" hangingPunct="1">
        <a:spcBef>
          <a:spcPct val="0"/>
        </a:spcBef>
        <a:spcAft>
          <a:spcPct val="0"/>
        </a:spcAft>
        <a:buClr>
          <a:schemeClr val="bg2"/>
        </a:buClr>
        <a:buSzPct val="120000"/>
        <a:buFont typeface="Wingdings" pitchFamily="2" charset="2"/>
        <a:buChar char="§"/>
        <a:defRPr lang="en-US" sz="1800" b="0" i="0" kern="1200" dirty="0">
          <a:solidFill>
            <a:schemeClr val="tx1">
              <a:lumMod val="75000"/>
              <a:lumOff val="25000"/>
            </a:schemeClr>
          </a:solidFill>
          <a:latin typeface="+mn-lt"/>
          <a:ea typeface="+mn-ea"/>
          <a:cs typeface="Helvetica"/>
        </a:defRPr>
      </a:lvl1pPr>
      <a:lvl2pPr marL="285727" indent="-285727"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455" indent="-279378" algn="l" rtl="0" eaLnBrk="1" fontAlgn="base" hangingPunct="1">
        <a:spcBef>
          <a:spcPct val="0"/>
        </a:spcBef>
        <a:spcAft>
          <a:spcPct val="0"/>
        </a:spcAft>
        <a:buClr>
          <a:schemeClr val="bg2"/>
        </a:buClr>
        <a:buSzPct val="90000"/>
        <a:buFont typeface="Arial" charset="0"/>
        <a:buChar char="–"/>
        <a:defRPr lang="en-US" sz="1600" b="0" i="0" kern="1200" dirty="0">
          <a:solidFill>
            <a:schemeClr val="tx1">
              <a:lumMod val="75000"/>
              <a:lumOff val="25000"/>
            </a:schemeClr>
          </a:solidFill>
          <a:latin typeface="+mn-lt"/>
          <a:ea typeface="+mn-ea"/>
          <a:cs typeface="Helvetica"/>
        </a:defRPr>
      </a:lvl3pPr>
      <a:lvl4pPr marL="850832" indent="-279378" algn="l" rtl="0" eaLnBrk="1" fontAlgn="base" hangingPunct="1">
        <a:spcBef>
          <a:spcPct val="0"/>
        </a:spcBef>
        <a:spcAft>
          <a:spcPct val="0"/>
        </a:spcAft>
        <a:buClr>
          <a:schemeClr val="bg2"/>
        </a:buClr>
        <a:buSzPct val="80000"/>
        <a:buFont typeface="Wingdings" pitchFamily="2" charset="2"/>
        <a:buChar char="§"/>
        <a:defRPr lang="en-US" sz="1400" b="0" i="0" kern="1200" dirty="0">
          <a:solidFill>
            <a:schemeClr val="tx1">
              <a:lumMod val="75000"/>
              <a:lumOff val="25000"/>
            </a:schemeClr>
          </a:solidFill>
          <a:latin typeface="+mn-lt"/>
          <a:ea typeface="+mn-ea"/>
          <a:cs typeface="Helvetica"/>
        </a:defRPr>
      </a:lvl4pPr>
      <a:lvl5pPr marL="1136558" indent="-285727" algn="l" defTabSz="933375" rtl="0" eaLnBrk="1" fontAlgn="base" hangingPunct="1">
        <a:spcBef>
          <a:spcPct val="0"/>
        </a:spcBef>
        <a:spcAft>
          <a:spcPct val="0"/>
        </a:spcAft>
        <a:buClr>
          <a:schemeClr val="bg2"/>
        </a:buClr>
        <a:buSzPct val="70000"/>
        <a:buFont typeface="Arial" charset="0"/>
        <a:buChar char="–"/>
        <a:defRPr lang="en-US" sz="1800" b="0" i="0" kern="1200" dirty="0">
          <a:solidFill>
            <a:schemeClr val="tx1"/>
          </a:solidFill>
          <a:latin typeface="Helvetica Neue"/>
          <a:ea typeface="+mn-ea"/>
          <a:cs typeface="Helvetica Neue"/>
        </a:defRPr>
      </a:lvl5pPr>
      <a:lvl6pPr marL="1371490" indent="-241281" algn="l" defTabSz="914328" rtl="0" eaLnBrk="1" latinLnBrk="0" hangingPunct="1">
        <a:spcBef>
          <a:spcPct val="20000"/>
        </a:spcBef>
        <a:buClr>
          <a:schemeClr val="bg2"/>
        </a:buClr>
        <a:buSzPct val="60000"/>
        <a:buFont typeface="Wingdings" pitchFamily="2" charset="2"/>
        <a:buChar char="§"/>
        <a:defRPr sz="1800" b="0" i="0" kern="1200">
          <a:solidFill>
            <a:schemeClr val="tx1"/>
          </a:solidFill>
          <a:latin typeface="Helvetica Neue"/>
          <a:ea typeface="+mn-ea"/>
          <a:cs typeface="Helvetica Neue"/>
        </a:defRPr>
      </a:lvl6pPr>
      <a:lvl7pPr marL="2971562" indent="-228582" algn="l" defTabSz="91432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26" indent="-228582" algn="l" defTabSz="91432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88" indent="-228582" algn="l" defTabSz="91432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28" rtl="0" eaLnBrk="1" latinLnBrk="0" hangingPunct="1">
        <a:defRPr sz="1800" kern="1200">
          <a:solidFill>
            <a:schemeClr val="tx1"/>
          </a:solidFill>
          <a:latin typeface="+mn-lt"/>
          <a:ea typeface="+mn-ea"/>
          <a:cs typeface="+mn-cs"/>
        </a:defRPr>
      </a:lvl1pPr>
      <a:lvl2pPr marL="457163" algn="l" defTabSz="914328" rtl="0" eaLnBrk="1" latinLnBrk="0" hangingPunct="1">
        <a:defRPr sz="1800" kern="1200">
          <a:solidFill>
            <a:schemeClr val="tx1"/>
          </a:solidFill>
          <a:latin typeface="+mn-lt"/>
          <a:ea typeface="+mn-ea"/>
          <a:cs typeface="+mn-cs"/>
        </a:defRPr>
      </a:lvl2pPr>
      <a:lvl3pPr marL="914328" algn="l" defTabSz="914328" rtl="0" eaLnBrk="1" latinLnBrk="0" hangingPunct="1">
        <a:defRPr sz="1800" kern="1200">
          <a:solidFill>
            <a:schemeClr val="tx1"/>
          </a:solidFill>
          <a:latin typeface="+mn-lt"/>
          <a:ea typeface="+mn-ea"/>
          <a:cs typeface="+mn-cs"/>
        </a:defRPr>
      </a:lvl3pPr>
      <a:lvl4pPr marL="1371490" algn="l" defTabSz="914328" rtl="0" eaLnBrk="1" latinLnBrk="0" hangingPunct="1">
        <a:defRPr sz="1800" kern="1200">
          <a:solidFill>
            <a:schemeClr val="tx1"/>
          </a:solidFill>
          <a:latin typeface="+mn-lt"/>
          <a:ea typeface="+mn-ea"/>
          <a:cs typeface="+mn-cs"/>
        </a:defRPr>
      </a:lvl4pPr>
      <a:lvl5pPr marL="1828654" algn="l" defTabSz="914328" rtl="0" eaLnBrk="1" latinLnBrk="0" hangingPunct="1">
        <a:defRPr sz="1800" kern="1200">
          <a:solidFill>
            <a:schemeClr val="tx1"/>
          </a:solidFill>
          <a:latin typeface="+mn-lt"/>
          <a:ea typeface="+mn-ea"/>
          <a:cs typeface="+mn-cs"/>
        </a:defRPr>
      </a:lvl5pPr>
      <a:lvl6pPr marL="2285817" algn="l" defTabSz="914328" rtl="0" eaLnBrk="1" latinLnBrk="0" hangingPunct="1">
        <a:defRPr sz="1800" kern="1200">
          <a:solidFill>
            <a:schemeClr val="tx1"/>
          </a:solidFill>
          <a:latin typeface="+mn-lt"/>
          <a:ea typeface="+mn-ea"/>
          <a:cs typeface="+mn-cs"/>
        </a:defRPr>
      </a:lvl6pPr>
      <a:lvl7pPr marL="2742980" algn="l" defTabSz="914328" rtl="0" eaLnBrk="1" latinLnBrk="0" hangingPunct="1">
        <a:defRPr sz="1800" kern="1200">
          <a:solidFill>
            <a:schemeClr val="tx1"/>
          </a:solidFill>
          <a:latin typeface="+mn-lt"/>
          <a:ea typeface="+mn-ea"/>
          <a:cs typeface="+mn-cs"/>
        </a:defRPr>
      </a:lvl7pPr>
      <a:lvl8pPr marL="3200144" algn="l" defTabSz="914328" rtl="0" eaLnBrk="1" latinLnBrk="0" hangingPunct="1">
        <a:defRPr sz="1800" kern="1200">
          <a:solidFill>
            <a:schemeClr val="tx1"/>
          </a:solidFill>
          <a:latin typeface="+mn-lt"/>
          <a:ea typeface="+mn-ea"/>
          <a:cs typeface="+mn-cs"/>
        </a:defRPr>
      </a:lvl8pPr>
      <a:lvl9pPr marL="3657308" algn="l" defTabSz="91432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5.png"/><Relationship Id="rId2" Type="http://schemas.openxmlformats.org/officeDocument/2006/relationships/image" Target="../media/image10.png"/><Relationship Id="rId16" Type="http://schemas.microsoft.com/office/2007/relationships/hdphoto" Target="../media/hdphoto9.wdp"/><Relationship Id="rId1" Type="http://schemas.openxmlformats.org/officeDocument/2006/relationships/slideLayout" Target="../slideLayouts/slideLayout9.xml"/><Relationship Id="rId6" Type="http://schemas.openxmlformats.org/officeDocument/2006/relationships/image" Target="../media/image12.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8.wdp"/><Relationship Id="rId10" Type="http://schemas.openxmlformats.org/officeDocument/2006/relationships/image" Target="../media/image14.png"/><Relationship Id="rId4" Type="http://schemas.openxmlformats.org/officeDocument/2006/relationships/image" Target="../media/image11.png"/><Relationship Id="rId9" Type="http://schemas.microsoft.com/office/2007/relationships/hdphoto" Target="../media/hdphoto4.wdp"/><Relationship Id="rId14" Type="http://schemas.microsoft.com/office/2007/relationships/hdphoto" Target="../media/hdphoto7.wdp"/></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30.jpeg"/><Relationship Id="rId18" Type="http://schemas.openxmlformats.org/officeDocument/2006/relationships/image" Target="../media/image3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19.gif"/><Relationship Id="rId16" Type="http://schemas.openxmlformats.org/officeDocument/2006/relationships/image" Target="../media/image33.jpeg"/><Relationship Id="rId1" Type="http://schemas.openxmlformats.org/officeDocument/2006/relationships/slideLayout" Target="../slideLayouts/slideLayout10.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jpe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jpeg"/><Relationship Id="rId14" Type="http://schemas.openxmlformats.org/officeDocument/2006/relationships/image" Target="../media/image3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1970" y="90311"/>
            <a:ext cx="1454304" cy="325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p:nvPr/>
        </p:nvGrpSpPr>
        <p:grpSpPr>
          <a:xfrm>
            <a:off x="0" y="3905956"/>
            <a:ext cx="9144000" cy="1557866"/>
            <a:chOff x="0" y="3905956"/>
            <a:chExt cx="9144000" cy="1557866"/>
          </a:xfrm>
        </p:grpSpPr>
        <p:sp>
          <p:nvSpPr>
            <p:cNvPr id="3" name="Rectangle 2"/>
            <p:cNvSpPr/>
            <p:nvPr/>
          </p:nvSpPr>
          <p:spPr>
            <a:xfrm>
              <a:off x="0" y="3905956"/>
              <a:ext cx="9144000" cy="1557866"/>
            </a:xfrm>
            <a:prstGeom prst="rect">
              <a:avLst/>
            </a:prstGeom>
            <a:solidFill>
              <a:schemeClr val="tx1">
                <a:alpha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 name="Rectangle 3"/>
            <p:cNvSpPr/>
            <p:nvPr/>
          </p:nvSpPr>
          <p:spPr>
            <a:xfrm>
              <a:off x="321732" y="4092202"/>
              <a:ext cx="6158089" cy="1200329"/>
            </a:xfrm>
            <a:prstGeom prst="rect">
              <a:avLst/>
            </a:prstGeom>
          </p:spPr>
          <p:txBody>
            <a:bodyPr wrap="square">
              <a:spAutoFit/>
            </a:bodyPr>
            <a:lstStyle/>
            <a:p>
              <a:pPr defTabSz="1121017"/>
              <a:r>
                <a:rPr lang="en-US" sz="3600" b="1" dirty="0">
                  <a:solidFill>
                    <a:schemeClr val="bg1"/>
                  </a:solidFill>
                  <a:latin typeface="Arial" panose="020B0604020202020204" pitchFamily="34" charset="0"/>
                  <a:cs typeface="Arial" panose="020B0604020202020204" pitchFamily="34" charset="0"/>
                </a:rPr>
                <a:t>Tech Mahindra’s DevOps </a:t>
              </a:r>
            </a:p>
            <a:p>
              <a:pPr defTabSz="1121017"/>
              <a:r>
                <a:rPr lang="en-US" sz="3600" b="1" dirty="0">
                  <a:solidFill>
                    <a:schemeClr val="bg1"/>
                  </a:solidFill>
                  <a:latin typeface="Arial" panose="020B0604020202020204" pitchFamily="34" charset="0"/>
                  <a:cs typeface="Arial" panose="020B0604020202020204" pitchFamily="34" charset="0"/>
                </a:rPr>
                <a:t>Assessment Report</a:t>
              </a:r>
            </a:p>
          </p:txBody>
        </p:sp>
        <p:grpSp>
          <p:nvGrpSpPr>
            <p:cNvPr id="8" name="Group 7"/>
            <p:cNvGrpSpPr/>
            <p:nvPr/>
          </p:nvGrpSpPr>
          <p:grpSpPr>
            <a:xfrm>
              <a:off x="6965243" y="4312357"/>
              <a:ext cx="1885247" cy="846667"/>
              <a:chOff x="7202309" y="4120445"/>
              <a:chExt cx="1885247" cy="846667"/>
            </a:xfrm>
          </p:grpSpPr>
          <p:cxnSp>
            <p:nvCxnSpPr>
              <p:cNvPr id="6" name="Straight Connector 5"/>
              <p:cNvCxnSpPr/>
              <p:nvPr/>
            </p:nvCxnSpPr>
            <p:spPr>
              <a:xfrm>
                <a:off x="7202309" y="4120445"/>
                <a:ext cx="0" cy="8466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578344" y="4420041"/>
                <a:ext cx="1509212" cy="298715"/>
              </a:xfrm>
              <a:prstGeom prst="rect">
                <a:avLst/>
              </a:prstGeom>
              <a:noFill/>
            </p:spPr>
            <p:txBody>
              <a:bodyPr wrap="square" lIns="82472" tIns="41233" rIns="82472" bIns="41233" rtlCol="0">
                <a:spAutoFit/>
              </a:bodyPr>
              <a:lstStyle/>
              <a:p>
                <a:pPr defTabSz="1121017"/>
                <a:r>
                  <a:rPr lang="en-US" sz="1400" b="1" dirty="0">
                    <a:solidFill>
                      <a:schemeClr val="bg1"/>
                    </a:solidFill>
                    <a:latin typeface="Arial" panose="020B0604020202020204" pitchFamily="34" charset="0"/>
                    <a:cs typeface="Arial" panose="020B0604020202020204" pitchFamily="34" charset="0"/>
                  </a:rPr>
                  <a:t>Sep 2016</a:t>
                </a:r>
              </a:p>
            </p:txBody>
          </p:sp>
        </p:grpSp>
      </p:grpSp>
    </p:spTree>
    <p:extLst>
      <p:ext uri="{BB962C8B-B14F-4D97-AF65-F5344CB8AC3E}">
        <p14:creationId xmlns:p14="http://schemas.microsoft.com/office/powerpoint/2010/main" val="558032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03508885"/>
              </p:ext>
            </p:extLst>
          </p:nvPr>
        </p:nvGraphicFramePr>
        <p:xfrm>
          <a:off x="273873" y="488865"/>
          <a:ext cx="8700794" cy="4790621"/>
        </p:xfrm>
        <a:graphic>
          <a:graphicData uri="http://schemas.openxmlformats.org/drawingml/2006/table">
            <a:tbl>
              <a:tblPr firstRow="1" bandRow="1">
                <a:tableStyleId>{5DA37D80-6434-44D0-A028-1B22A696006F}</a:tableStyleId>
              </a:tblPr>
              <a:tblGrid>
                <a:gridCol w="882250"/>
                <a:gridCol w="1040050"/>
                <a:gridCol w="3329000"/>
                <a:gridCol w="1849444"/>
                <a:gridCol w="1600050"/>
              </a:tblGrid>
              <a:tr h="417688">
                <a:tc>
                  <a:txBody>
                    <a:bodyPr/>
                    <a:lstStyle/>
                    <a:p>
                      <a:pPr algn="ctr"/>
                      <a:r>
                        <a:rPr lang="en-US" sz="800" dirty="0" smtClean="0">
                          <a:solidFill>
                            <a:schemeClr val="bg1"/>
                          </a:solidFill>
                          <a:latin typeface="Arial" panose="020B0604020202020204" pitchFamily="34" charset="0"/>
                          <a:cs typeface="Arial" panose="020B0604020202020204" pitchFamily="34" charset="0"/>
                        </a:rPr>
                        <a:t>AREA</a:t>
                      </a:r>
                      <a:endParaRPr lang="en-US" sz="800" dirty="0">
                        <a:solidFill>
                          <a:schemeClr val="bg1"/>
                        </a:solidFill>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800" dirty="0" smtClean="0">
                          <a:solidFill>
                            <a:schemeClr val="bg1"/>
                          </a:solidFill>
                          <a:latin typeface="Arial" panose="020B0604020202020204" pitchFamily="34" charset="0"/>
                          <a:cs typeface="Arial" panose="020B0604020202020204" pitchFamily="34" charset="0"/>
                        </a:rPr>
                        <a:t>PROCESS</a:t>
                      </a:r>
                      <a:endParaRPr lang="en-US" sz="800" dirty="0">
                        <a:solidFill>
                          <a:schemeClr val="bg1"/>
                        </a:solidFill>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800" dirty="0" smtClean="0">
                          <a:solidFill>
                            <a:schemeClr val="bg1"/>
                          </a:solidFill>
                          <a:latin typeface="Arial" panose="020B0604020202020204" pitchFamily="34" charset="0"/>
                          <a:cs typeface="Arial" panose="020B0604020202020204" pitchFamily="34" charset="0"/>
                        </a:rPr>
                        <a:t>CURRENT STATE OBSERVATIONS</a:t>
                      </a:r>
                      <a:endParaRPr lang="en-US" sz="800" dirty="0">
                        <a:solidFill>
                          <a:schemeClr val="bg1"/>
                        </a:solidFill>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800" dirty="0" smtClean="0">
                          <a:solidFill>
                            <a:schemeClr val="bg1"/>
                          </a:solidFill>
                          <a:latin typeface="Arial" panose="020B0604020202020204" pitchFamily="34" charset="0"/>
                          <a:cs typeface="Arial" panose="020B0604020202020204" pitchFamily="34" charset="0"/>
                        </a:rPr>
                        <a:t>IMPROVEMENT AREAS</a:t>
                      </a:r>
                      <a:endParaRPr lang="en-US" sz="800" dirty="0">
                        <a:solidFill>
                          <a:schemeClr val="bg1"/>
                        </a:solidFill>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800" dirty="0" smtClean="0">
                          <a:solidFill>
                            <a:schemeClr val="bg1"/>
                          </a:solidFill>
                          <a:latin typeface="Arial" panose="020B0604020202020204" pitchFamily="34" charset="0"/>
                          <a:cs typeface="Arial" panose="020B0604020202020204" pitchFamily="34" charset="0"/>
                        </a:rPr>
                        <a:t>TOOLS</a:t>
                      </a:r>
                      <a:endParaRPr lang="en-US" sz="800" dirty="0">
                        <a:solidFill>
                          <a:schemeClr val="bg1"/>
                        </a:solidFill>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65000"/>
                        <a:lumOff val="35000"/>
                      </a:schemeClr>
                    </a:solidFill>
                  </a:tcPr>
                </a:tc>
              </a:tr>
              <a:tr h="287517">
                <a:tc rowSpan="3">
                  <a:txBody>
                    <a:bodyPr/>
                    <a:lstStyle/>
                    <a:p>
                      <a:pPr marL="0" marR="0" lvl="0" indent="0" algn="l" defTabSz="685800" rtl="0" eaLnBrk="1" fontAlgn="base" latinLnBrk="0" hangingPunct="1">
                        <a:lnSpc>
                          <a:spcPct val="105000"/>
                        </a:lnSpc>
                        <a:spcBef>
                          <a:spcPts val="0"/>
                        </a:spcBef>
                        <a:spcAft>
                          <a:spcPts val="0"/>
                        </a:spcAft>
                        <a:buClrTx/>
                        <a:buSzPct val="100000"/>
                        <a:buFont typeface="Arial" pitchFamily="34" charset="0"/>
                        <a:buNone/>
                        <a:tabLst/>
                        <a:defRPr/>
                      </a:pPr>
                      <a:r>
                        <a:rPr lang="en-US" sz="900" b="1" kern="1200" dirty="0" smtClean="0">
                          <a:latin typeface="Arial" panose="020B0604020202020204" pitchFamily="34" charset="0"/>
                          <a:cs typeface="Arial" panose="020B0604020202020204" pitchFamily="34" charset="0"/>
                        </a:rPr>
                        <a:t>Requirement Gathering &amp; Planning </a:t>
                      </a:r>
                      <a:endParaRPr lang="en-US" sz="900" b="1" kern="1200" dirty="0">
                        <a:solidFill>
                          <a:schemeClr val="dk1"/>
                        </a:solidFill>
                        <a:latin typeface="Arial" panose="020B0604020202020204" pitchFamily="34" charset="0"/>
                        <a:ea typeface="+mn-ea"/>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Requirement Management</a:t>
                      </a:r>
                      <a:endParaRPr lang="en-US" sz="800" kern="1200" dirty="0">
                        <a:solidFill>
                          <a:schemeClr val="dk1"/>
                        </a:solidFill>
                        <a:latin typeface="Arial" panose="020B0604020202020204" pitchFamily="34" charset="0"/>
                        <a:ea typeface="+mn-ea"/>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171450" marR="0" indent="-171450" algn="l" defTabSz="1080279" rtl="0" eaLnBrk="1" fontAlgn="base" latinLnBrk="0" hangingPunct="1">
                        <a:lnSpc>
                          <a:spcPct val="105000"/>
                        </a:lnSpc>
                        <a:spcBef>
                          <a:spcPts val="0"/>
                        </a:spcBef>
                        <a:spcAft>
                          <a:spcPts val="0"/>
                        </a:spcAft>
                        <a:buClrTx/>
                        <a:buSzPct val="100000"/>
                        <a:buFont typeface="Arial" pitchFamily="34" charset="0"/>
                        <a:buChar char="•"/>
                        <a:tabLst/>
                        <a:defRPr/>
                      </a:pPr>
                      <a:r>
                        <a:rPr lang="en-US" sz="800" kern="1200" dirty="0" smtClean="0">
                          <a:latin typeface="Arial" panose="020B0604020202020204" pitchFamily="34" charset="0"/>
                          <a:cs typeface="Arial" panose="020B0604020202020204" pitchFamily="34" charset="0"/>
                        </a:rPr>
                        <a:t>95 % Waterfall and  5 % Agile followed.</a:t>
                      </a:r>
                    </a:p>
                    <a:p>
                      <a:pPr marL="171450" marR="0" indent="-171450" algn="l" defTabSz="1080279" rtl="0" eaLnBrk="1" fontAlgn="base" latinLnBrk="0" hangingPunct="1">
                        <a:lnSpc>
                          <a:spcPct val="105000"/>
                        </a:lnSpc>
                        <a:spcBef>
                          <a:spcPts val="0"/>
                        </a:spcBef>
                        <a:spcAft>
                          <a:spcPts val="0"/>
                        </a:spcAft>
                        <a:buClrTx/>
                        <a:buSzPct val="100000"/>
                        <a:buFont typeface="Arial" pitchFamily="34" charset="0"/>
                        <a:buChar char="•"/>
                        <a:tabLst/>
                        <a:defRPr/>
                      </a:pPr>
                      <a:r>
                        <a:rPr lang="en-US" sz="800" kern="1200" dirty="0" smtClean="0">
                          <a:latin typeface="Arial" panose="020B0604020202020204" pitchFamily="34" charset="0"/>
                          <a:cs typeface="Arial" panose="020B0604020202020204" pitchFamily="34" charset="0"/>
                        </a:rPr>
                        <a:t>Requirements captured in MS Word</a:t>
                      </a:r>
                    </a:p>
                    <a:p>
                      <a:pPr marL="171450" marR="0" indent="-171450" algn="l" defTabSz="1080279" rtl="0" eaLnBrk="1" fontAlgn="base" latinLnBrk="0" hangingPunct="1">
                        <a:lnSpc>
                          <a:spcPct val="105000"/>
                        </a:lnSpc>
                        <a:spcBef>
                          <a:spcPts val="0"/>
                        </a:spcBef>
                        <a:spcAft>
                          <a:spcPts val="0"/>
                        </a:spcAft>
                        <a:buClrTx/>
                        <a:buSzPct val="100000"/>
                        <a:buFont typeface="Arial" pitchFamily="34" charset="0"/>
                        <a:buChar char="•"/>
                        <a:tabLst/>
                        <a:defRPr/>
                      </a:pPr>
                      <a:r>
                        <a:rPr lang="en-US" sz="800" kern="1200" dirty="0" smtClean="0">
                          <a:latin typeface="Arial" panose="020B0604020202020204" pitchFamily="34" charset="0"/>
                          <a:cs typeface="Arial" panose="020B0604020202020204" pitchFamily="34" charset="0"/>
                        </a:rPr>
                        <a:t>Planning is done using MS Excel</a:t>
                      </a:r>
                    </a:p>
                    <a:p>
                      <a:pPr marL="171450" marR="0" indent="-171450" algn="l" defTabSz="1080279" rtl="0" eaLnBrk="1" fontAlgn="base" latinLnBrk="0" hangingPunct="1">
                        <a:lnSpc>
                          <a:spcPct val="105000"/>
                        </a:lnSpc>
                        <a:spcBef>
                          <a:spcPts val="0"/>
                        </a:spcBef>
                        <a:spcAft>
                          <a:spcPts val="0"/>
                        </a:spcAft>
                        <a:buClrTx/>
                        <a:buSzPct val="100000"/>
                        <a:buFont typeface="Arial" pitchFamily="34" charset="0"/>
                        <a:buChar char="•"/>
                        <a:tabLst/>
                        <a:defRPr/>
                      </a:pPr>
                      <a:r>
                        <a:rPr lang="en-US" sz="800" kern="1200" dirty="0" smtClean="0">
                          <a:latin typeface="Arial" panose="020B0604020202020204" pitchFamily="34" charset="0"/>
                          <a:cs typeface="Arial" panose="020B0604020202020204" pitchFamily="34" charset="0"/>
                        </a:rPr>
                        <a:t>The architecture for the solution is decided and approved in TPR Committee</a:t>
                      </a:r>
                    </a:p>
                    <a:p>
                      <a:pPr marL="171450" marR="0" indent="-171450" algn="l" defTabSz="1080279" rtl="0" eaLnBrk="1" fontAlgn="base" latinLnBrk="0" hangingPunct="1">
                        <a:lnSpc>
                          <a:spcPct val="105000"/>
                        </a:lnSpc>
                        <a:spcBef>
                          <a:spcPts val="0"/>
                        </a:spcBef>
                        <a:spcAft>
                          <a:spcPts val="0"/>
                        </a:spcAft>
                        <a:buClrTx/>
                        <a:buSzPct val="100000"/>
                        <a:buFont typeface="Arial" pitchFamily="34" charset="0"/>
                        <a:buChar char="•"/>
                        <a:tabLst/>
                        <a:defRPr/>
                      </a:pPr>
                      <a:r>
                        <a:rPr lang="en-US" sz="800" kern="1200" dirty="0" smtClean="0">
                          <a:latin typeface="Arial" panose="020B0604020202020204" pitchFamily="34" charset="0"/>
                          <a:cs typeface="Arial" panose="020B0604020202020204" pitchFamily="34" charset="0"/>
                        </a:rPr>
                        <a:t>Design documents related to various components are maintained in SharePoint and are reviewed by  IS / IST &amp; TPR.</a:t>
                      </a:r>
                    </a:p>
                    <a:p>
                      <a:pPr marL="171450" marR="0" indent="-171450" algn="l" defTabSz="1080279" rtl="0" eaLnBrk="1" fontAlgn="base" latinLnBrk="0" hangingPunct="1">
                        <a:lnSpc>
                          <a:spcPct val="105000"/>
                        </a:lnSpc>
                        <a:spcBef>
                          <a:spcPts val="0"/>
                        </a:spcBef>
                        <a:spcAft>
                          <a:spcPts val="0"/>
                        </a:spcAft>
                        <a:buClrTx/>
                        <a:buSzPct val="100000"/>
                        <a:buFont typeface="Arial" pitchFamily="34" charset="0"/>
                        <a:buChar char="•"/>
                        <a:tabLst/>
                        <a:defRPr/>
                      </a:pPr>
                      <a:r>
                        <a:rPr lang="en-US" sz="800" kern="1200" dirty="0" smtClean="0">
                          <a:latin typeface="Arial" panose="020B0604020202020204" pitchFamily="34" charset="0"/>
                          <a:cs typeface="Arial" panose="020B0604020202020204" pitchFamily="34" charset="0"/>
                        </a:rPr>
                        <a:t>Capacity Planning is maintained in excel sheet.</a:t>
                      </a:r>
                    </a:p>
                    <a:p>
                      <a:pPr marL="171450" marR="0" lvl="0" indent="-171450" algn="l" defTabSz="1080279" rtl="0" eaLnBrk="1" fontAlgn="base" latinLnBrk="0" hangingPunct="1">
                        <a:lnSpc>
                          <a:spcPct val="105000"/>
                        </a:lnSpc>
                        <a:spcBef>
                          <a:spcPts val="0"/>
                        </a:spcBef>
                        <a:spcAft>
                          <a:spcPts val="0"/>
                        </a:spcAft>
                        <a:buClrTx/>
                        <a:buSzPct val="100000"/>
                        <a:buFont typeface="Arial" pitchFamily="34" charset="0"/>
                        <a:buChar char="•"/>
                        <a:tabLst/>
                        <a:defRPr/>
                      </a:pPr>
                      <a:r>
                        <a:rPr lang="en-US" sz="800" kern="1200" dirty="0" smtClean="0">
                          <a:latin typeface="Arial" panose="020B0604020202020204" pitchFamily="34" charset="0"/>
                          <a:cs typeface="Arial" panose="020B0604020202020204" pitchFamily="34" charset="0"/>
                        </a:rPr>
                        <a:t>Collaboration &amp; visibility needs to improve between teams.</a:t>
                      </a:r>
                      <a:endParaRPr lang="en-US" sz="800" kern="1200" dirty="0" smtClean="0">
                        <a:solidFill>
                          <a:schemeClr val="dk1"/>
                        </a:solidFill>
                        <a:latin typeface="Arial" panose="020B0604020202020204" pitchFamily="34" charset="0"/>
                        <a:ea typeface="+mn-ea"/>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Standardize requirement and planning process across all applications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Use Epics, User Stories and Tasks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Customer sign off on requirement analysis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Requirements to be maintained in Single tool rather than maintaining the Different</a:t>
                      </a:r>
                      <a:r>
                        <a:rPr lang="en-US" sz="800" baseline="0" dirty="0" smtClean="0">
                          <a:latin typeface="Arial" panose="020B0604020202020204" pitchFamily="34" charset="0"/>
                          <a:cs typeface="Arial" panose="020B0604020202020204" pitchFamily="34" charset="0"/>
                        </a:rPr>
                        <a:t> Excel</a:t>
                      </a:r>
                      <a:r>
                        <a:rPr lang="en-US" sz="800" dirty="0" smtClean="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Documents to be places in one place and can be accessed by  different users based on roles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Association of documents with requirements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Enable the Collaboration n &amp; </a:t>
                      </a:r>
                      <a:r>
                        <a:rPr lang="en-US" sz="800" baseline="0" dirty="0" smtClean="0">
                          <a:latin typeface="Arial" panose="020B0604020202020204" pitchFamily="34" charset="0"/>
                          <a:cs typeface="Arial" panose="020B0604020202020204" pitchFamily="34" charset="0"/>
                        </a:rPr>
                        <a:t> Visibility </a:t>
                      </a:r>
                      <a:r>
                        <a:rPr lang="en-US" sz="800" dirty="0" smtClean="0">
                          <a:latin typeface="Arial" panose="020B0604020202020204" pitchFamily="34" charset="0"/>
                          <a:cs typeface="Arial" panose="020B0604020202020204" pitchFamily="34" charset="0"/>
                        </a:rPr>
                        <a:t>between</a:t>
                      </a:r>
                      <a:r>
                        <a:rPr lang="en-US" sz="800" baseline="0" dirty="0" smtClean="0">
                          <a:latin typeface="Arial" panose="020B0604020202020204" pitchFamily="34" charset="0"/>
                          <a:cs typeface="Arial" panose="020B0604020202020204" pitchFamily="34" charset="0"/>
                        </a:rPr>
                        <a:t> teams.</a:t>
                      </a:r>
                      <a:endParaRPr lang="en-US" sz="800" dirty="0" smtClean="0">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0" marR="0" indent="0" algn="l" defTabSz="1080279"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Tools Already in Place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Atlassian Jira</a:t>
                      </a:r>
                    </a:p>
                    <a:p>
                      <a:pPr marL="171450" indent="-171450">
                        <a:buFont typeface="Arial" panose="020B0604020202020204" pitchFamily="34" charset="0"/>
                        <a:buChar char="•"/>
                      </a:pPr>
                      <a:endParaRPr lang="en-US" sz="800" dirty="0" smtClean="0">
                        <a:latin typeface="Arial" panose="020B0604020202020204" pitchFamily="34" charset="0"/>
                        <a:cs typeface="Arial" panose="020B0604020202020204" pitchFamily="34" charset="0"/>
                      </a:endParaRPr>
                    </a:p>
                    <a:p>
                      <a:pPr marL="0" indent="0">
                        <a:buFont typeface="Arial" panose="020B0604020202020204" pitchFamily="34" charset="0"/>
                        <a:buNone/>
                      </a:pPr>
                      <a:r>
                        <a:rPr lang="en-US" sz="800" dirty="0" smtClean="0">
                          <a:latin typeface="Arial" panose="020B0604020202020204" pitchFamily="34" charset="0"/>
                          <a:cs typeface="Arial" panose="020B0604020202020204" pitchFamily="34" charset="0"/>
                        </a:rPr>
                        <a:t>Suggested Tools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Confluence</a:t>
                      </a: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87517">
                <a:tc vMerge="1">
                  <a:txBody>
                    <a:bodyPr/>
                    <a:lstStyle/>
                    <a:p>
                      <a:endParaRPr lang="en-US" sz="1000" dirty="0"/>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Program/Project Management</a:t>
                      </a:r>
                      <a:endParaRPr lang="en-US" sz="800" kern="1200" dirty="0">
                        <a:solidFill>
                          <a:schemeClr val="dk1"/>
                        </a:solidFill>
                        <a:latin typeface="Arial" panose="020B0604020202020204" pitchFamily="34" charset="0"/>
                        <a:ea typeface="+mn-ea"/>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endParaRPr lang="en-US" sz="1000" dirty="0"/>
                    </a:p>
                  </a:txBody>
                  <a:tcPr/>
                </a:tc>
                <a:tc vMerge="1">
                  <a:txBody>
                    <a:bodyPr/>
                    <a:lstStyle/>
                    <a:p>
                      <a:endParaRPr lang="en-US" sz="1000" dirty="0"/>
                    </a:p>
                  </a:txBody>
                  <a:tcPr/>
                </a:tc>
                <a:tc vMerge="1">
                  <a:txBody>
                    <a:bodyPr/>
                    <a:lstStyle/>
                    <a:p>
                      <a:endParaRPr lang="en-US" sz="900" dirty="0"/>
                    </a:p>
                  </a:txBody>
                  <a:tcPr/>
                </a:tc>
              </a:tr>
              <a:tr h="1625107">
                <a:tc vMerge="1">
                  <a:txBody>
                    <a:bodyPr/>
                    <a:lstStyle/>
                    <a:p>
                      <a:endParaRPr lang="en-US"/>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Sprint Planning</a:t>
                      </a:r>
                      <a:endParaRPr lang="en-US" sz="800" kern="1200" dirty="0">
                        <a:solidFill>
                          <a:schemeClr val="dk1"/>
                        </a:solidFill>
                        <a:latin typeface="Arial" panose="020B0604020202020204" pitchFamily="34" charset="0"/>
                        <a:ea typeface="+mn-ea"/>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r>
              <a:tr h="287517">
                <a:tc rowSpan="7">
                  <a:txBody>
                    <a:bodyPr/>
                    <a:lstStyle/>
                    <a:p>
                      <a:pPr marL="0" algn="l" defTabSz="685800" rtl="0" eaLnBrk="1" latinLnBrk="0" hangingPunct="1"/>
                      <a:r>
                        <a:rPr lang="en-US" sz="900" b="1" kern="1200" dirty="0" smtClean="0">
                          <a:latin typeface="Arial" panose="020B0604020202020204" pitchFamily="34" charset="0"/>
                          <a:cs typeface="Arial" panose="020B0604020202020204" pitchFamily="34" charset="0"/>
                        </a:rPr>
                        <a:t>Information Security &amp; Code Control</a:t>
                      </a:r>
                      <a:endParaRPr lang="en-US" sz="900" b="1" kern="1200" dirty="0">
                        <a:solidFill>
                          <a:schemeClr val="dk1"/>
                        </a:solidFill>
                        <a:latin typeface="Arial" panose="020B0604020202020204" pitchFamily="34" charset="0"/>
                        <a:ea typeface="+mn-ea"/>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IN" sz="800" dirty="0" smtClean="0">
                          <a:latin typeface="Arial" panose="020B0604020202020204" pitchFamily="34" charset="0"/>
                          <a:cs typeface="Arial" panose="020B0604020202020204" pitchFamily="34" charset="0"/>
                        </a:rPr>
                        <a:t>Source Code</a:t>
                      </a:r>
                      <a:r>
                        <a:rPr lang="en-IN" sz="800" baseline="0" dirty="0" smtClean="0">
                          <a:latin typeface="Arial" panose="020B0604020202020204" pitchFamily="34" charset="0"/>
                          <a:cs typeface="Arial" panose="020B0604020202020204" pitchFamily="34" charset="0"/>
                        </a:rPr>
                        <a:t> Management</a:t>
                      </a:r>
                      <a:endParaRPr lang="en-IN" sz="800" dirty="0" smtClean="0">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7">
                  <a:txBody>
                    <a:body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Inadequate Source</a:t>
                      </a:r>
                      <a:r>
                        <a:rPr lang="en-US" sz="800" baseline="0" dirty="0" smtClean="0">
                          <a:latin typeface="Arial" panose="020B0604020202020204" pitchFamily="34" charset="0"/>
                          <a:cs typeface="Arial" panose="020B0604020202020204" pitchFamily="34" charset="0"/>
                        </a:rPr>
                        <a:t> code management process  in Dimensions [VB,ASP,.NET &amp; JAVA]  Ex :  No </a:t>
                      </a:r>
                      <a:r>
                        <a:rPr lang="en-US" sz="800" kern="0" dirty="0" smtClean="0">
                          <a:latin typeface="Arial" panose="020B0604020202020204" pitchFamily="34" charset="0"/>
                          <a:cs typeface="Arial" panose="020B0604020202020204" pitchFamily="34" charset="0"/>
                        </a:rPr>
                        <a:t>Feature branches and Main branch concepts </a:t>
                      </a:r>
                      <a:endParaRPr lang="en-US" sz="800" baseline="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Manual Code Review</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Merging is done manually </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Developers are keeping the</a:t>
                      </a:r>
                      <a:r>
                        <a:rPr lang="en-US" sz="800" baseline="0" dirty="0" smtClean="0">
                          <a:latin typeface="Arial" panose="020B0604020202020204" pitchFamily="34" charset="0"/>
                          <a:cs typeface="Arial" panose="020B0604020202020204" pitchFamily="34" charset="0"/>
                        </a:rPr>
                        <a:t>  modified code in their local machine and not allowed to use SCM.</a:t>
                      </a:r>
                    </a:p>
                    <a:p>
                      <a:pPr marL="171450" indent="-171450">
                        <a:buFont typeface="Arial" panose="020B0604020202020204" pitchFamily="34" charset="0"/>
                        <a:buChar char="•"/>
                      </a:pPr>
                      <a:r>
                        <a:rPr lang="en-US" sz="800" baseline="0" dirty="0" smtClean="0">
                          <a:latin typeface="Arial" panose="020B0604020202020204" pitchFamily="34" charset="0"/>
                          <a:cs typeface="Arial" panose="020B0604020202020204" pitchFamily="34" charset="0"/>
                        </a:rPr>
                        <a:t>Technical lead collect the updated source code and upload into SCM.</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Test case coverage</a:t>
                      </a:r>
                      <a:r>
                        <a:rPr lang="en-US" sz="800" baseline="0" dirty="0" smtClean="0">
                          <a:latin typeface="Arial" panose="020B0604020202020204" pitchFamily="34" charset="0"/>
                          <a:cs typeface="Arial" panose="020B0604020202020204" pitchFamily="34" charset="0"/>
                        </a:rPr>
                        <a:t> is not done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Manual Unit testing and result are captured</a:t>
                      </a:r>
                      <a:r>
                        <a:rPr lang="en-US" sz="800" baseline="0" dirty="0" smtClean="0">
                          <a:latin typeface="Arial" panose="020B0604020202020204" pitchFamily="34" charset="0"/>
                          <a:cs typeface="Arial" panose="020B0604020202020204" pitchFamily="34" charset="0"/>
                        </a:rPr>
                        <a:t> in MS Word</a:t>
                      </a:r>
                    </a:p>
                    <a:p>
                      <a:pPr marL="171450" indent="-171450">
                        <a:buFont typeface="Arial" panose="020B0604020202020204" pitchFamily="34" charset="0"/>
                        <a:buChar char="•"/>
                      </a:pPr>
                      <a:r>
                        <a:rPr lang="en-US" sz="800" baseline="0" dirty="0" smtClean="0">
                          <a:latin typeface="Arial" panose="020B0604020202020204" pitchFamily="34" charset="0"/>
                          <a:cs typeface="Arial" panose="020B0604020202020204" pitchFamily="34" charset="0"/>
                        </a:rPr>
                        <a:t>Unit Testing Defects are  tracked in Excel or Email</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Static code analysis is not done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Build Process used ANT , MS Build and configured in Dimensions.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Security Testing has</a:t>
                      </a:r>
                      <a:r>
                        <a:rPr lang="en-US" sz="800" baseline="0" dirty="0" smtClean="0">
                          <a:latin typeface="Arial" panose="020B0604020202020204" pitchFamily="34" charset="0"/>
                          <a:cs typeface="Arial" panose="020B0604020202020204" pitchFamily="34" charset="0"/>
                        </a:rPr>
                        <a:t> been implemented with HP Fortify  &amp; WebInspect.</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Artifacts are stored in shared drive.</a:t>
                      </a:r>
                      <a:endParaRPr lang="en-US" sz="800" dirty="0">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7">
                  <a:txBody>
                    <a:bodyPr/>
                    <a:lstStyle/>
                    <a:p>
                      <a:pPr marL="0" indent="0">
                        <a:buFont typeface="Arial" panose="020B0604020202020204" pitchFamily="34" charset="0"/>
                        <a:buNone/>
                      </a:pPr>
                      <a:r>
                        <a:rPr lang="en-US" sz="800" dirty="0" smtClean="0">
                          <a:latin typeface="Arial" panose="020B0604020202020204" pitchFamily="34" charset="0"/>
                          <a:cs typeface="Arial" panose="020B0604020202020204" pitchFamily="34" charset="0"/>
                        </a:rPr>
                        <a:t>Follow Continuous Integration and Delivery practices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Orchestration Tool</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Standardize source code management with </a:t>
                      </a:r>
                      <a:r>
                        <a:rPr lang="en-US" sz="800" kern="0" dirty="0" smtClean="0">
                          <a:latin typeface="Arial" panose="020B0604020202020204" pitchFamily="34" charset="0"/>
                          <a:cs typeface="Arial" panose="020B0604020202020204" pitchFamily="34" charset="0"/>
                        </a:rPr>
                        <a:t>Feature branches and Main branch concepts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Automated Static code analysis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Automated Code review, Code</a:t>
                      </a:r>
                      <a:r>
                        <a:rPr lang="en-US" sz="800" baseline="0" dirty="0" smtClean="0">
                          <a:latin typeface="Arial" panose="020B0604020202020204" pitchFamily="34" charset="0"/>
                          <a:cs typeface="Arial" panose="020B0604020202020204" pitchFamily="34" charset="0"/>
                        </a:rPr>
                        <a:t> coverage and automated unit testing</a:t>
                      </a:r>
                    </a:p>
                    <a:p>
                      <a:pPr marL="171450" indent="-171450">
                        <a:buFont typeface="Arial" panose="020B0604020202020204" pitchFamily="34" charset="0"/>
                        <a:buChar char="•"/>
                      </a:pPr>
                      <a:r>
                        <a:rPr lang="en-US" sz="800" baseline="0" dirty="0" smtClean="0">
                          <a:latin typeface="Arial" panose="020B0604020202020204" pitchFamily="34" charset="0"/>
                          <a:cs typeface="Arial" panose="020B0604020202020204" pitchFamily="34" charset="0"/>
                        </a:rPr>
                        <a:t>Artifact management</a:t>
                      </a:r>
                    </a:p>
                    <a:p>
                      <a:pPr marL="171450" indent="-171450">
                        <a:buFont typeface="Arial" panose="020B0604020202020204" pitchFamily="34" charset="0"/>
                        <a:buChar char="•"/>
                      </a:pPr>
                      <a:r>
                        <a:rPr lang="en-US" sz="800" baseline="0" dirty="0" smtClean="0">
                          <a:latin typeface="Arial" panose="020B0604020202020204" pitchFamily="34" charset="0"/>
                          <a:cs typeface="Arial" panose="020B0604020202020204" pitchFamily="34" charset="0"/>
                        </a:rPr>
                        <a:t>Enable the Tools integration and Feedback mechanism to  Jira &amp; Confluence.</a:t>
                      </a:r>
                      <a:endParaRPr lang="en-US" sz="800" dirty="0" smtClean="0">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7">
                  <a:txBody>
                    <a:bodyPr/>
                    <a:lstStyle/>
                    <a:p>
                      <a:pPr marL="0" indent="0">
                        <a:buFont typeface="Arial" panose="020B0604020202020204" pitchFamily="34" charset="0"/>
                        <a:buNone/>
                      </a:pPr>
                      <a:r>
                        <a:rPr lang="en-US" sz="800" dirty="0" smtClean="0">
                          <a:latin typeface="Arial" panose="020B0604020202020204" pitchFamily="34" charset="0"/>
                          <a:cs typeface="Arial" panose="020B0604020202020204" pitchFamily="34" charset="0"/>
                        </a:rPr>
                        <a:t>Suggested Tools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BitBucket</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Unit Testing </a:t>
                      </a:r>
                      <a:r>
                        <a:rPr lang="en-US" sz="800" baseline="0" dirty="0" smtClean="0">
                          <a:latin typeface="Arial" panose="020B0604020202020204" pitchFamily="34" charset="0"/>
                          <a:cs typeface="Arial" panose="020B0604020202020204" pitchFamily="34" charset="0"/>
                        </a:rPr>
                        <a:t> with Junit &amp; Nunit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Code Coverage – </a:t>
                      </a:r>
                    </a:p>
                    <a:p>
                      <a:pPr marL="0" indent="0">
                        <a:buFont typeface="Arial" panose="020B0604020202020204" pitchFamily="34" charset="0"/>
                        <a:buNone/>
                      </a:pPr>
                      <a:r>
                        <a:rPr lang="en-US" sz="800" dirty="0" smtClean="0">
                          <a:latin typeface="Arial" panose="020B0604020202020204" pitchFamily="34" charset="0"/>
                          <a:cs typeface="Arial" panose="020B0604020202020204" pitchFamily="34" charset="0"/>
                        </a:rPr>
                        <a:t>      Java –Jacoco</a:t>
                      </a:r>
                      <a:r>
                        <a:rPr lang="en-US" sz="800" baseline="0" dirty="0" smtClean="0">
                          <a:latin typeface="Arial" panose="020B0604020202020204" pitchFamily="34" charset="0"/>
                          <a:cs typeface="Arial" panose="020B0604020202020204" pitchFamily="34" charset="0"/>
                        </a:rPr>
                        <a:t> &amp; </a:t>
                      </a:r>
                    </a:p>
                    <a:p>
                      <a:pPr marL="0" indent="0">
                        <a:buFont typeface="Arial" panose="020B0604020202020204" pitchFamily="34" charset="0"/>
                        <a:buNone/>
                      </a:pPr>
                      <a:r>
                        <a:rPr lang="en-US" sz="800" baseline="0" dirty="0" smtClean="0">
                          <a:latin typeface="Arial" panose="020B0604020202020204" pitchFamily="34" charset="0"/>
                          <a:cs typeface="Arial" panose="020B0604020202020204" pitchFamily="34" charset="0"/>
                        </a:rPr>
                        <a:t>      .Net – FX Cops</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 Code Review -  Atlassian Crucible / Gerrit</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Static Code Analysis – Sonarqube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Build Process with Maven</a:t>
                      </a:r>
                      <a:r>
                        <a:rPr lang="en-US" sz="800" baseline="0" dirty="0" smtClean="0">
                          <a:latin typeface="Arial" panose="020B0604020202020204" pitchFamily="34" charset="0"/>
                          <a:cs typeface="Arial" panose="020B0604020202020204" pitchFamily="34" charset="0"/>
                        </a:rPr>
                        <a:t> &amp; MS build.</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baseline="0" dirty="0" smtClean="0">
                          <a:latin typeface="Arial" panose="020B0604020202020204" pitchFamily="34" charset="0"/>
                          <a:cs typeface="Arial" panose="020B0604020202020204" pitchFamily="34" charset="0"/>
                        </a:rPr>
                        <a:t>Artifacts Repository –Artifactory</a:t>
                      </a:r>
                    </a:p>
                    <a:p>
                      <a:pPr marL="171450" indent="-171450">
                        <a:buFont typeface="Arial" panose="020B0604020202020204" pitchFamily="34" charset="0"/>
                        <a:buChar char="•"/>
                      </a:pPr>
                      <a:r>
                        <a:rPr lang="en-US" sz="800" baseline="0" dirty="0" smtClean="0">
                          <a:latin typeface="Arial" panose="020B0604020202020204" pitchFamily="34" charset="0"/>
                          <a:cs typeface="Arial" panose="020B0604020202020204" pitchFamily="34" charset="0"/>
                        </a:rPr>
                        <a:t>Continuous Integration Orchestration – Jenkins</a:t>
                      </a:r>
                      <a:endParaRPr lang="en-US" sz="800" dirty="0">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87517">
                <a:tc vMerge="1">
                  <a:txBody>
                    <a:bodyPr/>
                    <a:lstStyle/>
                    <a:p>
                      <a:endParaRPr lang="en-US" sz="1000" dirty="0"/>
                    </a:p>
                  </a:txBody>
                  <a:tcPr/>
                </a:tc>
                <a:tc>
                  <a:txBody>
                    <a:bodyPr/>
                    <a:lstStyle/>
                    <a:p>
                      <a:pPr marL="0" marR="0" indent="0" algn="l" defTabSz="1080279"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Code Review &amp;  Code Merge </a:t>
                      </a: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171450" indent="-171450">
                        <a:buFont typeface="Arial" panose="020B0604020202020204" pitchFamily="34" charset="0"/>
                        <a:buChar char="•"/>
                      </a:pPr>
                      <a:endParaRPr lang="en-US" sz="1000" dirty="0"/>
                    </a:p>
                  </a:txBody>
                  <a:tcPr/>
                </a:tc>
                <a:tc vMerge="1">
                  <a:txBody>
                    <a:bodyPr/>
                    <a:lstStyle/>
                    <a:p>
                      <a:endParaRPr lang="en-US" sz="1000" dirty="0"/>
                    </a:p>
                  </a:txBody>
                  <a:tcPr/>
                </a:tc>
                <a:tc vMerge="1">
                  <a:txBody>
                    <a:bodyPr/>
                    <a:lstStyle/>
                    <a:p>
                      <a:endParaRPr lang="en-US" sz="1000" dirty="0"/>
                    </a:p>
                  </a:txBody>
                  <a:tcPr/>
                </a:tc>
              </a:tr>
              <a:tr h="400024">
                <a:tc vMerge="1">
                  <a:txBody>
                    <a:bodyPr/>
                    <a:lstStyle/>
                    <a:p>
                      <a:endParaRPr lang="en-US" sz="1000" dirty="0"/>
                    </a:p>
                  </a:txBody>
                  <a:tcPr/>
                </a:tc>
                <a:tc>
                  <a:txBody>
                    <a:bodyPr/>
                    <a:lstStyle/>
                    <a:p>
                      <a:pPr marL="0" marR="0" indent="0" algn="l" defTabSz="1080279"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Unit Testing  &amp;  Code Coverage</a:t>
                      </a:r>
                    </a:p>
                    <a:p>
                      <a:endParaRPr lang="en-US" sz="800" dirty="0">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171450" indent="-171450">
                        <a:buFont typeface="Arial" panose="020B0604020202020204" pitchFamily="34" charset="0"/>
                        <a:buChar char="•"/>
                      </a:pPr>
                      <a:endParaRPr lang="en-US" sz="1000" dirty="0"/>
                    </a:p>
                  </a:txBody>
                  <a:tcPr/>
                </a:tc>
                <a:tc vMerge="1">
                  <a:txBody>
                    <a:bodyPr/>
                    <a:lstStyle/>
                    <a:p>
                      <a:endParaRPr lang="en-US" sz="1000" dirty="0"/>
                    </a:p>
                  </a:txBody>
                  <a:tcPr/>
                </a:tc>
                <a:tc vMerge="1">
                  <a:txBody>
                    <a:bodyPr/>
                    <a:lstStyle/>
                    <a:p>
                      <a:endParaRPr lang="en-US" sz="1000" dirty="0"/>
                    </a:p>
                  </a:txBody>
                  <a:tcPr/>
                </a:tc>
              </a:tr>
              <a:tr h="400024">
                <a:tc vMerge="1">
                  <a:txBody>
                    <a:bodyPr/>
                    <a:lstStyle/>
                    <a:p>
                      <a:endParaRPr lang="en-US" sz="1000" dirty="0"/>
                    </a:p>
                  </a:txBody>
                  <a:tcPr/>
                </a:tc>
                <a:tc>
                  <a:txBody>
                    <a:bodyPr/>
                    <a:lstStyle/>
                    <a:p>
                      <a:pPr marL="0" marR="0" indent="0" algn="l" defTabSz="1080279" rtl="0" eaLnBrk="1" fontAlgn="auto" latinLnBrk="0" hangingPunct="1">
                        <a:lnSpc>
                          <a:spcPct val="100000"/>
                        </a:lnSpc>
                        <a:spcBef>
                          <a:spcPts val="0"/>
                        </a:spcBef>
                        <a:spcAft>
                          <a:spcPts val="0"/>
                        </a:spcAft>
                        <a:buClrTx/>
                        <a:buSzTx/>
                        <a:buFontTx/>
                        <a:buNone/>
                        <a:tabLst/>
                        <a:defRPr/>
                      </a:pPr>
                      <a:r>
                        <a:rPr lang="en-US" sz="800" dirty="0" smtClean="0">
                          <a:latin typeface="Arial" panose="020B0604020202020204" pitchFamily="34" charset="0"/>
                          <a:cs typeface="Arial" panose="020B0604020202020204" pitchFamily="34" charset="0"/>
                        </a:rPr>
                        <a:t>Static Code Analysis</a:t>
                      </a:r>
                    </a:p>
                    <a:p>
                      <a:endParaRPr lang="en-US" sz="800" dirty="0">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171450" indent="-171450">
                        <a:buFont typeface="Arial" panose="020B0604020202020204" pitchFamily="34" charset="0"/>
                        <a:buChar char="•"/>
                      </a:pPr>
                      <a:endParaRPr lang="en-US" sz="1000" dirty="0"/>
                    </a:p>
                  </a:txBody>
                  <a:tcPr/>
                </a:tc>
                <a:tc vMerge="1">
                  <a:txBody>
                    <a:bodyPr/>
                    <a:lstStyle/>
                    <a:p>
                      <a:endParaRPr lang="en-US" sz="1000" dirty="0"/>
                    </a:p>
                  </a:txBody>
                  <a:tcPr/>
                </a:tc>
                <a:tc vMerge="1">
                  <a:txBody>
                    <a:bodyPr/>
                    <a:lstStyle/>
                    <a:p>
                      <a:endParaRPr lang="en-US" sz="1000" dirty="0"/>
                    </a:p>
                  </a:txBody>
                  <a:tcPr/>
                </a:tc>
              </a:tr>
              <a:tr h="175010">
                <a:tc vMerge="1">
                  <a:txBody>
                    <a:bodyPr/>
                    <a:lstStyle/>
                    <a:p>
                      <a:endParaRPr lang="en-US" sz="1000" dirty="0"/>
                    </a:p>
                  </a:txBody>
                  <a:tcPr/>
                </a:tc>
                <a:tc>
                  <a:txBody>
                    <a:bodyPr/>
                    <a:lstStyle/>
                    <a:p>
                      <a:r>
                        <a:rPr lang="en-US" sz="800" dirty="0" smtClean="0">
                          <a:latin typeface="Arial" panose="020B0604020202020204" pitchFamily="34" charset="0"/>
                          <a:cs typeface="Arial" panose="020B0604020202020204" pitchFamily="34" charset="0"/>
                        </a:rPr>
                        <a:t>Security Testing</a:t>
                      </a:r>
                      <a:endParaRPr lang="en-US" sz="800" dirty="0">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171450" indent="-171450">
                        <a:buFont typeface="Arial" panose="020B0604020202020204" pitchFamily="34" charset="0"/>
                        <a:buChar char="•"/>
                      </a:pPr>
                      <a:endParaRPr lang="en-US" sz="1000" dirty="0"/>
                    </a:p>
                  </a:txBody>
                  <a:tcPr/>
                </a:tc>
                <a:tc vMerge="1">
                  <a:txBody>
                    <a:bodyPr/>
                    <a:lstStyle/>
                    <a:p>
                      <a:endParaRPr lang="en-US" sz="1000" dirty="0"/>
                    </a:p>
                  </a:txBody>
                  <a:tcPr/>
                </a:tc>
                <a:tc vMerge="1">
                  <a:txBody>
                    <a:bodyPr/>
                    <a:lstStyle/>
                    <a:p>
                      <a:endParaRPr lang="en-US" sz="1000" dirty="0"/>
                    </a:p>
                  </a:txBody>
                  <a:tcPr/>
                </a:tc>
              </a:tr>
              <a:tr h="175010">
                <a:tc vMerge="1">
                  <a:txBody>
                    <a:bodyPr/>
                    <a:lstStyle/>
                    <a:p>
                      <a:endParaRPr lang="en-US" sz="1000" dirty="0"/>
                    </a:p>
                  </a:txBody>
                  <a:tcPr/>
                </a:tc>
                <a:tc>
                  <a:txBody>
                    <a:bodyPr/>
                    <a:lstStyle/>
                    <a:p>
                      <a:r>
                        <a:rPr lang="en-US" sz="800" dirty="0" smtClean="0">
                          <a:latin typeface="Arial" panose="020B0604020202020204" pitchFamily="34" charset="0"/>
                          <a:cs typeface="Arial" panose="020B0604020202020204" pitchFamily="34" charset="0"/>
                        </a:rPr>
                        <a:t>Build Process</a:t>
                      </a:r>
                      <a:endParaRPr lang="en-US" sz="800" dirty="0">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171450" indent="-171450">
                        <a:buFont typeface="Arial" panose="020B0604020202020204" pitchFamily="34" charset="0"/>
                        <a:buChar char="•"/>
                      </a:pPr>
                      <a:endParaRPr lang="en-US" sz="1000" dirty="0"/>
                    </a:p>
                  </a:txBody>
                  <a:tcPr/>
                </a:tc>
                <a:tc vMerge="1">
                  <a:txBody>
                    <a:bodyPr/>
                    <a:lstStyle/>
                    <a:p>
                      <a:endParaRPr lang="en-US" sz="1000" dirty="0"/>
                    </a:p>
                  </a:txBody>
                  <a:tcPr/>
                </a:tc>
                <a:tc vMerge="1">
                  <a:txBody>
                    <a:bodyPr/>
                    <a:lstStyle/>
                    <a:p>
                      <a:endParaRPr lang="en-US" sz="1000" dirty="0"/>
                    </a:p>
                  </a:txBody>
                  <a:tcPr/>
                </a:tc>
              </a:tr>
              <a:tr h="116179">
                <a:tc vMerge="1">
                  <a:txBody>
                    <a:bodyPr/>
                    <a:lstStyle/>
                    <a:p>
                      <a:endParaRPr lang="en-US" sz="1000" dirty="0"/>
                    </a:p>
                  </a:txBody>
                  <a:tcPr/>
                </a:tc>
                <a:tc>
                  <a:txBody>
                    <a:bodyPr/>
                    <a:lstStyle/>
                    <a:p>
                      <a:r>
                        <a:rPr lang="en-US" sz="800" dirty="0" smtClean="0">
                          <a:latin typeface="Arial" panose="020B0604020202020204" pitchFamily="34" charset="0"/>
                          <a:cs typeface="Arial" panose="020B0604020202020204" pitchFamily="34" charset="0"/>
                        </a:rPr>
                        <a:t>Artifacts Repository</a:t>
                      </a:r>
                      <a:endParaRPr lang="en-US" sz="800" dirty="0">
                        <a:latin typeface="Arial" panose="020B0604020202020204" pitchFamily="34" charset="0"/>
                        <a:cs typeface="Arial" panose="020B0604020202020204" pitchFamily="34" charset="0"/>
                      </a:endParaRPr>
                    </a:p>
                  </a:txBody>
                  <a:tcPr marL="62504" marR="62504" marT="31251" marB="3125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171450" indent="-171450">
                        <a:buFont typeface="Arial" panose="020B0604020202020204" pitchFamily="34" charset="0"/>
                        <a:buChar char="•"/>
                      </a:pPr>
                      <a:endParaRPr lang="en-US" sz="1000" dirty="0"/>
                    </a:p>
                  </a:txBody>
                  <a:tcPr/>
                </a:tc>
                <a:tc vMerge="1">
                  <a:txBody>
                    <a:bodyPr/>
                    <a:lstStyle/>
                    <a:p>
                      <a:endParaRPr lang="en-US" sz="1000" dirty="0"/>
                    </a:p>
                  </a:txBody>
                  <a:tcPr/>
                </a:tc>
                <a:tc vMerge="1">
                  <a:txBody>
                    <a:bodyPr/>
                    <a:lstStyle/>
                    <a:p>
                      <a:endParaRPr lang="en-US" sz="1000" dirty="0"/>
                    </a:p>
                  </a:txBody>
                  <a:tcPr/>
                </a:tc>
              </a:tr>
            </a:tbl>
          </a:graphicData>
        </a:graphic>
      </p:graphicFrame>
      <p:sp>
        <p:nvSpPr>
          <p:cNvPr id="5" name="Rectangle 4"/>
          <p:cNvSpPr/>
          <p:nvPr/>
        </p:nvSpPr>
        <p:spPr>
          <a:xfrm>
            <a:off x="213078" y="17975"/>
            <a:ext cx="6921500"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a:spcBef>
                <a:spcPct val="0"/>
              </a:spcBef>
            </a:pPr>
            <a:r>
              <a:rPr lang="en-US" sz="2400" dirty="0">
                <a:solidFill>
                  <a:prstClr val="black">
                    <a:lumMod val="65000"/>
                    <a:lumOff val="35000"/>
                  </a:prstClr>
                </a:solidFill>
                <a:latin typeface="Arial" panose="020B0604020202020204" pitchFamily="34" charset="0"/>
                <a:cs typeface="Arial" panose="020B0604020202020204" pitchFamily="34" charset="0"/>
              </a:rPr>
              <a:t>Key Improvement Areas</a:t>
            </a:r>
          </a:p>
        </p:txBody>
      </p:sp>
    </p:spTree>
    <p:extLst>
      <p:ext uri="{BB962C8B-B14F-4D97-AF65-F5344CB8AC3E}">
        <p14:creationId xmlns:p14="http://schemas.microsoft.com/office/powerpoint/2010/main" val="1465102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26194314"/>
              </p:ext>
            </p:extLst>
          </p:nvPr>
        </p:nvGraphicFramePr>
        <p:xfrm>
          <a:off x="287867" y="506820"/>
          <a:ext cx="8763000" cy="4686070"/>
        </p:xfrm>
        <a:graphic>
          <a:graphicData uri="http://schemas.openxmlformats.org/drawingml/2006/table">
            <a:tbl>
              <a:tblPr firstRow="1" bandRow="1">
                <a:tableStyleId>{5DA37D80-6434-44D0-A028-1B22A696006F}</a:tableStyleId>
              </a:tblPr>
              <a:tblGrid>
                <a:gridCol w="889000"/>
                <a:gridCol w="825500"/>
                <a:gridCol w="3619500"/>
                <a:gridCol w="2413000"/>
                <a:gridCol w="1016000"/>
              </a:tblGrid>
              <a:tr h="412044">
                <a:tc>
                  <a:txBody>
                    <a:bodyPr/>
                    <a:lstStyle/>
                    <a:p>
                      <a:pPr algn="ctr"/>
                      <a:r>
                        <a:rPr lang="en-US" sz="900" dirty="0" smtClean="0">
                          <a:solidFill>
                            <a:schemeClr val="bg1"/>
                          </a:solidFill>
                          <a:latin typeface="Arial" panose="020B0604020202020204" pitchFamily="34" charset="0"/>
                          <a:cs typeface="Arial" panose="020B0604020202020204" pitchFamily="34" charset="0"/>
                        </a:rPr>
                        <a:t>AREA</a:t>
                      </a:r>
                      <a:endParaRPr lang="en-US" sz="900" dirty="0">
                        <a:solidFill>
                          <a:schemeClr val="bg1"/>
                        </a:solidFill>
                        <a:latin typeface="Arial" panose="020B0604020202020204" pitchFamily="34" charset="0"/>
                        <a:cs typeface="Arial" panose="020B0604020202020204" pitchFamily="34" charset="0"/>
                      </a:endParaRPr>
                    </a:p>
                  </a:txBody>
                  <a:tcPr marL="76200" marR="76200" marT="38099" marB="38099" anchor="ctr">
                    <a:solidFill>
                      <a:schemeClr val="tx1">
                        <a:lumMod val="65000"/>
                        <a:lumOff val="35000"/>
                      </a:schemeClr>
                    </a:solidFill>
                  </a:tcPr>
                </a:tc>
                <a:tc>
                  <a:txBody>
                    <a:bodyPr/>
                    <a:lstStyle/>
                    <a:p>
                      <a:pPr algn="ctr"/>
                      <a:r>
                        <a:rPr lang="en-US" sz="900" dirty="0" smtClean="0">
                          <a:solidFill>
                            <a:schemeClr val="bg1"/>
                          </a:solidFill>
                          <a:latin typeface="Arial" panose="020B0604020202020204" pitchFamily="34" charset="0"/>
                          <a:cs typeface="Arial" panose="020B0604020202020204" pitchFamily="34" charset="0"/>
                        </a:rPr>
                        <a:t>PROCESS</a:t>
                      </a:r>
                      <a:endParaRPr lang="en-US" sz="900" dirty="0">
                        <a:solidFill>
                          <a:schemeClr val="bg1"/>
                        </a:solidFill>
                        <a:latin typeface="Arial" panose="020B0604020202020204" pitchFamily="34" charset="0"/>
                        <a:cs typeface="Arial" panose="020B0604020202020204" pitchFamily="34" charset="0"/>
                      </a:endParaRPr>
                    </a:p>
                  </a:txBody>
                  <a:tcPr marL="76200" marR="76200" marT="38099" marB="38099" anchor="ctr">
                    <a:solidFill>
                      <a:schemeClr val="tx1">
                        <a:lumMod val="65000"/>
                        <a:lumOff val="35000"/>
                      </a:schemeClr>
                    </a:solidFill>
                  </a:tcPr>
                </a:tc>
                <a:tc>
                  <a:txBody>
                    <a:bodyPr/>
                    <a:lstStyle/>
                    <a:p>
                      <a:pPr algn="ctr"/>
                      <a:r>
                        <a:rPr lang="en-US" sz="900" dirty="0" smtClean="0">
                          <a:solidFill>
                            <a:schemeClr val="bg1"/>
                          </a:solidFill>
                          <a:latin typeface="Arial" panose="020B0604020202020204" pitchFamily="34" charset="0"/>
                          <a:cs typeface="Arial" panose="020B0604020202020204" pitchFamily="34" charset="0"/>
                        </a:rPr>
                        <a:t>CURRENT STATE OBSERVATIONS</a:t>
                      </a:r>
                      <a:endParaRPr lang="en-US" sz="900" dirty="0">
                        <a:solidFill>
                          <a:schemeClr val="bg1"/>
                        </a:solidFill>
                        <a:latin typeface="Arial" panose="020B0604020202020204" pitchFamily="34" charset="0"/>
                        <a:cs typeface="Arial" panose="020B0604020202020204" pitchFamily="34" charset="0"/>
                      </a:endParaRPr>
                    </a:p>
                  </a:txBody>
                  <a:tcPr marL="76200" marR="76200" marT="38099" marB="38099" anchor="ctr">
                    <a:solidFill>
                      <a:schemeClr val="tx1">
                        <a:lumMod val="65000"/>
                        <a:lumOff val="35000"/>
                      </a:schemeClr>
                    </a:solidFill>
                  </a:tcPr>
                </a:tc>
                <a:tc>
                  <a:txBody>
                    <a:bodyPr/>
                    <a:lstStyle/>
                    <a:p>
                      <a:pPr algn="ctr"/>
                      <a:r>
                        <a:rPr lang="en-US" sz="900" dirty="0" smtClean="0">
                          <a:solidFill>
                            <a:schemeClr val="bg1"/>
                          </a:solidFill>
                          <a:latin typeface="Arial" panose="020B0604020202020204" pitchFamily="34" charset="0"/>
                          <a:cs typeface="Arial" panose="020B0604020202020204" pitchFamily="34" charset="0"/>
                        </a:rPr>
                        <a:t>IMPROVEMENT AREAS</a:t>
                      </a:r>
                      <a:endParaRPr lang="en-US" sz="900" dirty="0">
                        <a:solidFill>
                          <a:schemeClr val="bg1"/>
                        </a:solidFill>
                        <a:latin typeface="Arial" panose="020B0604020202020204" pitchFamily="34" charset="0"/>
                        <a:cs typeface="Arial" panose="020B0604020202020204" pitchFamily="34" charset="0"/>
                      </a:endParaRPr>
                    </a:p>
                  </a:txBody>
                  <a:tcPr marL="76200" marR="76200" marT="38099" marB="38099" anchor="ctr">
                    <a:solidFill>
                      <a:schemeClr val="tx1">
                        <a:lumMod val="65000"/>
                        <a:lumOff val="35000"/>
                      </a:schemeClr>
                    </a:solidFill>
                  </a:tcPr>
                </a:tc>
                <a:tc>
                  <a:txBody>
                    <a:bodyPr/>
                    <a:lstStyle/>
                    <a:p>
                      <a:pPr algn="ctr"/>
                      <a:r>
                        <a:rPr lang="en-US" sz="900" dirty="0" smtClean="0">
                          <a:solidFill>
                            <a:schemeClr val="bg1"/>
                          </a:solidFill>
                          <a:latin typeface="Arial" panose="020B0604020202020204" pitchFamily="34" charset="0"/>
                          <a:cs typeface="Arial" panose="020B0604020202020204" pitchFamily="34" charset="0"/>
                        </a:rPr>
                        <a:t>TOOLS</a:t>
                      </a:r>
                      <a:endParaRPr lang="en-US" sz="900" dirty="0">
                        <a:solidFill>
                          <a:schemeClr val="bg1"/>
                        </a:solidFill>
                        <a:latin typeface="Arial" panose="020B0604020202020204" pitchFamily="34" charset="0"/>
                        <a:cs typeface="Arial" panose="020B0604020202020204" pitchFamily="34" charset="0"/>
                      </a:endParaRPr>
                    </a:p>
                  </a:txBody>
                  <a:tcPr marL="76200" marR="76200" marT="38099" marB="38099" anchor="ctr">
                    <a:solidFill>
                      <a:schemeClr val="tx1">
                        <a:lumMod val="65000"/>
                        <a:lumOff val="35000"/>
                      </a:schemeClr>
                    </a:solidFill>
                  </a:tcPr>
                </a:tc>
              </a:tr>
              <a:tr h="353518">
                <a:tc rowSpan="4">
                  <a:txBody>
                    <a:bodyPr/>
                    <a:lstStyle/>
                    <a:p>
                      <a:pPr marL="0" marR="0" lvl="0" indent="0" algn="l" defTabSz="685800" rtl="0" eaLnBrk="1" fontAlgn="base" latinLnBrk="0" hangingPunct="1">
                        <a:lnSpc>
                          <a:spcPct val="105000"/>
                        </a:lnSpc>
                        <a:spcBef>
                          <a:spcPts val="0"/>
                        </a:spcBef>
                        <a:spcAft>
                          <a:spcPts val="0"/>
                        </a:spcAft>
                        <a:buClrTx/>
                        <a:buSzPct val="100000"/>
                        <a:buFont typeface="Arial" pitchFamily="34" charset="0"/>
                        <a:buNone/>
                        <a:tabLst/>
                        <a:defRPr/>
                      </a:pPr>
                      <a:r>
                        <a:rPr lang="en-US" sz="900" b="1" kern="1200" dirty="0" smtClean="0">
                          <a:latin typeface="Arial" panose="020B0604020202020204" pitchFamily="34" charset="0"/>
                          <a:cs typeface="Arial" panose="020B0604020202020204" pitchFamily="34" charset="0"/>
                        </a:rPr>
                        <a:t>Environment</a:t>
                      </a:r>
                      <a:r>
                        <a:rPr lang="en-US" sz="900" b="1" kern="1200" baseline="0" dirty="0" smtClean="0">
                          <a:latin typeface="Arial" panose="020B0604020202020204" pitchFamily="34" charset="0"/>
                          <a:cs typeface="Arial" panose="020B0604020202020204" pitchFamily="34" charset="0"/>
                        </a:rPr>
                        <a:t> management &amp; Deployment</a:t>
                      </a:r>
                      <a:endParaRPr lang="en-US" sz="900" b="1"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Configuration Management</a:t>
                      </a:r>
                      <a:endParaRPr lang="en-US" sz="800" kern="1200" dirty="0" smtClean="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rowSpan="4">
                  <a:txBody>
                    <a:bodyPr/>
                    <a:lstStyle/>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latin typeface="Arial" panose="020B0604020202020204" pitchFamily="34" charset="0"/>
                          <a:cs typeface="Arial" panose="020B0604020202020204" pitchFamily="34" charset="0"/>
                        </a:rPr>
                        <a:t>Some applications deployment</a:t>
                      </a:r>
                      <a:r>
                        <a:rPr lang="en-US" sz="800" kern="1200" baseline="0" dirty="0" smtClean="0">
                          <a:latin typeface="Arial" panose="020B0604020202020204" pitchFamily="34" charset="0"/>
                          <a:cs typeface="Arial" panose="020B0604020202020204" pitchFamily="34" charset="0"/>
                        </a:rPr>
                        <a:t> Scripts are configured in Dimensions </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Some applications are performed manual deployments  &amp; Manual Backup[Production &amp; Non Production].</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latin typeface="Arial" panose="020B0604020202020204" pitchFamily="34" charset="0"/>
                          <a:cs typeface="Arial" panose="020B0604020202020204" pitchFamily="34" charset="0"/>
                        </a:rPr>
                        <a:t>Production deployment handled by vendor team [IBM].</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All deployment related issues needs to manually verify and it’s not tracked .</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All the backup ‘s are maintained in the  same server.</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Server &amp; Application related configurations are handled manually.</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Environments are in Data center Model</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Unused Environments are not shutdown</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Environment Provisioning  is the very lengthy process  and Vendor team [IBM] is  taking 4 to 8 weeks to provide the new Environment.</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Inadequate infrastructure Inventory </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Application Installation steps  created in the MS Excel.</a:t>
                      </a:r>
                      <a:endParaRPr lang="en-US" sz="800" kern="1200" dirty="0" smtClean="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rowSpan="4">
                  <a:txBody>
                    <a:bodyPr/>
                    <a:lstStyle/>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Release and deployment automation</a:t>
                      </a:r>
                    </a:p>
                    <a:p>
                      <a:pPr marL="171450" indent="-171450" algn="l" defTabSz="685800" rtl="0" eaLnBrk="1" latinLnBrk="0" hangingPunct="1">
                        <a:buFont typeface="Arial" panose="020B0604020202020204" pitchFamily="34" charset="0"/>
                        <a:buChar char="•"/>
                      </a:pPr>
                      <a:r>
                        <a:rPr lang="en-US" sz="800" kern="1200" baseline="0" dirty="0" smtClean="0">
                          <a:latin typeface="Arial" panose="020B0604020202020204" pitchFamily="34" charset="0"/>
                          <a:cs typeface="Arial" panose="020B0604020202020204" pitchFamily="34" charset="0"/>
                        </a:rPr>
                        <a:t>Automated environment provisioning and configuration  management</a:t>
                      </a:r>
                    </a:p>
                    <a:p>
                      <a:pPr marL="171450" indent="-171450" algn="l" defTabSz="685800" rtl="0" eaLnBrk="1" latinLnBrk="0" hangingPunct="1">
                        <a:buFont typeface="Arial" panose="020B0604020202020204" pitchFamily="34" charset="0"/>
                        <a:buChar char="•"/>
                      </a:pPr>
                      <a:r>
                        <a:rPr lang="en-US" sz="800" kern="1200" baseline="0" dirty="0" smtClean="0">
                          <a:latin typeface="Arial" panose="020B0604020202020204" pitchFamily="34" charset="0"/>
                          <a:cs typeface="Arial" panose="020B0604020202020204" pitchFamily="34" charset="0"/>
                        </a:rPr>
                        <a:t>Automated Workflow based deployment with backup &amp; Rollback mechanism</a:t>
                      </a:r>
                    </a:p>
                    <a:p>
                      <a:pPr marL="171450" indent="-171450" algn="l" defTabSz="685800" rtl="0" eaLnBrk="1" latinLnBrk="0" hangingPunct="1">
                        <a:buFont typeface="Arial" panose="020B0604020202020204" pitchFamily="34" charset="0"/>
                        <a:buChar char="•"/>
                      </a:pPr>
                      <a:r>
                        <a:rPr lang="en-US" sz="800" kern="1200" baseline="0" dirty="0" smtClean="0">
                          <a:latin typeface="Arial" panose="020B0604020202020204" pitchFamily="34" charset="0"/>
                          <a:cs typeface="Arial" panose="020B0604020202020204" pitchFamily="34" charset="0"/>
                        </a:rPr>
                        <a:t>Versioned build in Binary management </a:t>
                      </a:r>
                    </a:p>
                    <a:p>
                      <a:pPr marL="171450" indent="-171450" algn="l" defTabSz="685800" rtl="0" eaLnBrk="1" latinLnBrk="0" hangingPunct="1">
                        <a:buFont typeface="Arial" panose="020B0604020202020204" pitchFamily="34" charset="0"/>
                        <a:buChar char="•"/>
                      </a:pPr>
                      <a:r>
                        <a:rPr lang="en-US" sz="800" kern="1200" baseline="0" dirty="0" smtClean="0">
                          <a:latin typeface="Arial" panose="020B0604020202020204" pitchFamily="34" charset="0"/>
                          <a:cs typeface="Arial" panose="020B0604020202020204" pitchFamily="34" charset="0"/>
                        </a:rPr>
                        <a:t>Enable the automatic Defect notification</a:t>
                      </a:r>
                    </a:p>
                    <a:p>
                      <a:pPr marL="171450" indent="-171450" algn="l" defTabSz="685800" rtl="0" eaLnBrk="1" latinLnBrk="0" hangingPunct="1">
                        <a:buFont typeface="Arial" panose="020B0604020202020204" pitchFamily="34" charset="0"/>
                        <a:buChar char="•"/>
                      </a:pPr>
                      <a:r>
                        <a:rPr lang="en-US" sz="800" kern="1200" baseline="0" dirty="0" smtClean="0">
                          <a:latin typeface="Arial" panose="020B0604020202020204" pitchFamily="34" charset="0"/>
                          <a:cs typeface="Arial" panose="020B0604020202020204" pitchFamily="34" charset="0"/>
                        </a:rPr>
                        <a:t>Enable the automatic feedback to Jira &amp; Confluence.</a:t>
                      </a:r>
                      <a:endParaRPr lang="en-US" sz="800" kern="1200" baseline="0" dirty="0" smtClean="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rowSpan="4">
                  <a:txBody>
                    <a:bodyPr/>
                    <a:lstStyle/>
                    <a:p>
                      <a:pPr marL="0" indent="0">
                        <a:buFont typeface="Arial" panose="020B0604020202020204" pitchFamily="34" charset="0"/>
                        <a:buNone/>
                      </a:pPr>
                      <a:r>
                        <a:rPr lang="en-US" sz="800" dirty="0" smtClean="0">
                          <a:latin typeface="Arial" panose="020B0604020202020204" pitchFamily="34" charset="0"/>
                          <a:cs typeface="Arial" panose="020B0604020202020204" pitchFamily="34" charset="0"/>
                        </a:rPr>
                        <a:t>Suggested Tools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Jenkins  </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Rundeck</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endParaRPr lang="en-US" sz="800" dirty="0" smtClean="0">
                        <a:latin typeface="Arial" panose="020B0604020202020204" pitchFamily="34" charset="0"/>
                        <a:cs typeface="Arial" panose="020B0604020202020204" pitchFamily="34" charset="0"/>
                      </a:endParaRPr>
                    </a:p>
                  </a:txBody>
                  <a:tcPr marL="76200" marR="76200" marT="38099" marB="38099" anchor="ctr"/>
                </a:tc>
              </a:tr>
              <a:tr h="353518">
                <a:tc vMerge="1">
                  <a:txBody>
                    <a:bodyPr/>
                    <a:lstStyle/>
                    <a:p>
                      <a:endParaRPr lang="en-US"/>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Deployment</a:t>
                      </a:r>
                    </a:p>
                    <a:p>
                      <a:pPr marL="0" marR="0" lvl="0" indent="0" algn="l" defTabSz="1080279" rtl="0" eaLnBrk="1" fontAlgn="auto" latinLnBrk="0" hangingPunct="1">
                        <a:lnSpc>
                          <a:spcPct val="100000"/>
                        </a:lnSpc>
                        <a:spcBef>
                          <a:spcPts val="0"/>
                        </a:spcBef>
                        <a:spcAft>
                          <a:spcPts val="0"/>
                        </a:spcAft>
                        <a:buClrTx/>
                        <a:buSzTx/>
                        <a:buFontTx/>
                        <a:buNone/>
                        <a:tabLst/>
                        <a:defRPr/>
                      </a:pP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vMerge="1">
                  <a:txBody>
                    <a:bodyPr/>
                    <a:lstStyle/>
                    <a:p>
                      <a:endParaRPr lang="en-US"/>
                    </a:p>
                  </a:txBody>
                  <a:tcPr/>
                </a:tc>
                <a:tc vMerge="1">
                  <a:txBody>
                    <a:bodyPr/>
                    <a:lstStyle/>
                    <a:p>
                      <a:endParaRPr lang="en-US"/>
                    </a:p>
                  </a:txBody>
                  <a:tcPr/>
                </a:tc>
                <a:tc vMerge="1">
                  <a:txBody>
                    <a:bodyPr/>
                    <a:lstStyle/>
                    <a:p>
                      <a:endParaRPr lang="en-US"/>
                    </a:p>
                  </a:txBody>
                  <a:tcPr/>
                </a:tc>
              </a:tr>
              <a:tr h="353518">
                <a:tc vMerge="1">
                  <a:txBody>
                    <a:bodyPr/>
                    <a:lstStyle/>
                    <a:p>
                      <a:endParaRPr lang="en-US" sz="1000" dirty="0"/>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Environment</a:t>
                      </a:r>
                      <a:r>
                        <a:rPr lang="en-US" sz="800" kern="1200" baseline="0" dirty="0" smtClean="0">
                          <a:latin typeface="Arial" panose="020B0604020202020204" pitchFamily="34" charset="0"/>
                          <a:cs typeface="Arial" panose="020B0604020202020204" pitchFamily="34" charset="0"/>
                        </a:rPr>
                        <a:t> Provisioning</a:t>
                      </a: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vMerge="1">
                  <a:txBody>
                    <a:bodyPr/>
                    <a:lstStyle/>
                    <a:p>
                      <a:endParaRPr lang="en-US" sz="1000" dirty="0"/>
                    </a:p>
                  </a:txBody>
                  <a:tcPr/>
                </a:tc>
                <a:tc vMerge="1">
                  <a:txBody>
                    <a:bodyPr/>
                    <a:lstStyle/>
                    <a:p>
                      <a:endParaRPr lang="en-US" sz="1000" dirty="0"/>
                    </a:p>
                  </a:txBody>
                  <a:tcPr/>
                </a:tc>
                <a:tc vMerge="1">
                  <a:txBody>
                    <a:bodyPr/>
                    <a:lstStyle/>
                    <a:p>
                      <a:endParaRPr lang="en-US" sz="900" dirty="0"/>
                    </a:p>
                  </a:txBody>
                  <a:tcPr/>
                </a:tc>
              </a:tr>
              <a:tr h="942714">
                <a:tc vMerge="1">
                  <a:txBody>
                    <a:bodyPr/>
                    <a:lstStyle/>
                    <a:p>
                      <a:endParaRPr lang="en-US"/>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Release Planning</a:t>
                      </a: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vMerge="1">
                  <a:txBody>
                    <a:bodyPr/>
                    <a:lstStyle/>
                    <a:p>
                      <a:endParaRPr lang="en-US"/>
                    </a:p>
                  </a:txBody>
                  <a:tcPr/>
                </a:tc>
                <a:tc vMerge="1">
                  <a:txBody>
                    <a:bodyPr/>
                    <a:lstStyle/>
                    <a:p>
                      <a:endParaRPr lang="en-US"/>
                    </a:p>
                  </a:txBody>
                  <a:tcPr/>
                </a:tc>
                <a:tc vMerge="1">
                  <a:txBody>
                    <a:bodyPr/>
                    <a:lstStyle/>
                    <a:p>
                      <a:endParaRPr lang="en-US"/>
                    </a:p>
                  </a:txBody>
                  <a:tcPr/>
                </a:tc>
              </a:tr>
              <a:tr h="353518">
                <a:tc rowSpan="5">
                  <a:txBody>
                    <a:bodyPr/>
                    <a:lstStyle/>
                    <a:p>
                      <a:pPr marL="0" marR="0" lvl="0" indent="0" algn="l" defTabSz="685800" rtl="0" eaLnBrk="1" fontAlgn="base" latinLnBrk="0" hangingPunct="1">
                        <a:lnSpc>
                          <a:spcPct val="105000"/>
                        </a:lnSpc>
                        <a:spcBef>
                          <a:spcPts val="0"/>
                        </a:spcBef>
                        <a:spcAft>
                          <a:spcPts val="0"/>
                        </a:spcAft>
                        <a:buClrTx/>
                        <a:buSzPct val="100000"/>
                        <a:buFont typeface="Arial" pitchFamily="34" charset="0"/>
                        <a:buNone/>
                        <a:tabLst/>
                        <a:defRPr/>
                      </a:pPr>
                      <a:r>
                        <a:rPr lang="en-US" sz="900" b="1" kern="1200" dirty="0" smtClean="0">
                          <a:latin typeface="Arial" panose="020B0604020202020204" pitchFamily="34" charset="0"/>
                          <a:cs typeface="Arial" panose="020B0604020202020204" pitchFamily="34" charset="0"/>
                        </a:rPr>
                        <a:t>Testing</a:t>
                      </a:r>
                      <a:endParaRPr lang="en-US" sz="900" b="1"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solidFill>
                      <a:schemeClr val="bg1">
                        <a:alpha val="20000"/>
                      </a:schemeClr>
                    </a:solidFill>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Test</a:t>
                      </a:r>
                      <a:r>
                        <a:rPr lang="en-US" sz="800" kern="1200" baseline="0" dirty="0" smtClean="0">
                          <a:latin typeface="Arial" panose="020B0604020202020204" pitchFamily="34" charset="0"/>
                          <a:cs typeface="Arial" panose="020B0604020202020204" pitchFamily="34" charset="0"/>
                        </a:rPr>
                        <a:t> Management</a:t>
                      </a: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rowSpan="5">
                  <a:txBody>
                    <a:body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Testing is established as independent function in the last 6 months.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Only 5 applications are automated out of 171 application with HP UFT &amp; HP Loadrunner.</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Test Documents like Test Plan , Test Strategy is maintained in HP ALM</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Different Types of testing are carried out manually like : Smoke test , Functional , Non-Functional , Regression &amp; UAT Testing for a particular feature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Majority of the defects identified are due to lack of regression suite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Test Data is not refreshed with production data and testing is done on basis of data shared by the onsite team</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Testing End- end scenario is not fully completed due to lack of test data &amp; environment</a:t>
                      </a:r>
                      <a:r>
                        <a:rPr lang="en-US" sz="800" baseline="0" dirty="0" smtClean="0">
                          <a:latin typeface="Arial" panose="020B0604020202020204" pitchFamily="34" charset="0"/>
                          <a:cs typeface="Arial" panose="020B0604020202020204" pitchFamily="34" charset="0"/>
                        </a:rPr>
                        <a:t> unavailability</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HP ALM is used for Test Case repository and are manually  linked with requirements .</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HP ALM is used for Defects logging &amp; management</a:t>
                      </a:r>
                    </a:p>
                    <a:p>
                      <a:pPr marL="171450" marR="0" lvl="0" indent="-171450" algn="l" defTabSz="10802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No Test Data repository and Test Data Management </a:t>
                      </a:r>
                      <a:endParaRPr lang="en-US" sz="800" dirty="0">
                        <a:latin typeface="Arial" panose="020B0604020202020204" pitchFamily="34" charset="0"/>
                        <a:cs typeface="Arial" panose="020B0604020202020204" pitchFamily="34" charset="0"/>
                      </a:endParaRPr>
                    </a:p>
                  </a:txBody>
                  <a:tcPr marL="76200" marR="76200" marT="38099" marB="38099" anchor="ctr">
                    <a:solidFill>
                      <a:schemeClr val="bg1">
                        <a:alpha val="20000"/>
                      </a:schemeClr>
                    </a:solidFill>
                  </a:tcPr>
                </a:tc>
                <a:tc rowSpan="5">
                  <a:txBody>
                    <a:body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Regression suite needs to be strengthen  and needs to be update so as to reduce the number of defects and the turn around time for these fixes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Automating the test execution and increase the performance testing  %</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Test Data need to be refreshed with Non production Environment/production data for every sprint or major release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Well defined Test Suite for each sprints should be maintained in HP ALM</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Enable</a:t>
                      </a:r>
                      <a:r>
                        <a:rPr lang="en-US" sz="800" baseline="0" dirty="0" smtClean="0">
                          <a:latin typeface="Arial" panose="020B0604020202020204" pitchFamily="34" charset="0"/>
                          <a:cs typeface="Arial" panose="020B0604020202020204" pitchFamily="34" charset="0"/>
                        </a:rPr>
                        <a:t> the automatic defect creation and association with Test cases &amp; Requirements.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Custom Reports and dashboards needs to be built to track the defect fixes and test execution status </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Implement the Service Virtualization</a:t>
                      </a:r>
                    </a:p>
                    <a:p>
                      <a:pPr marL="0" indent="0">
                        <a:buFont typeface="Arial" panose="020B0604020202020204" pitchFamily="34" charset="0"/>
                        <a:buNone/>
                      </a:pPr>
                      <a:endParaRPr lang="en-US" sz="800" dirty="0" smtClean="0">
                        <a:latin typeface="Arial" panose="020B0604020202020204" pitchFamily="34" charset="0"/>
                        <a:cs typeface="Arial" panose="020B0604020202020204" pitchFamily="34" charset="0"/>
                      </a:endParaRPr>
                    </a:p>
                  </a:txBody>
                  <a:tcPr marL="76200" marR="76200" marT="38099" marB="38099" anchor="ctr">
                    <a:solidFill>
                      <a:schemeClr val="bg1">
                        <a:alpha val="20000"/>
                      </a:schemeClr>
                    </a:solidFill>
                  </a:tcPr>
                </a:tc>
                <a:tc rowSpan="5">
                  <a:txBody>
                    <a:bodyPr/>
                    <a:lstStyle/>
                    <a:p>
                      <a:pPr marL="0" indent="0">
                        <a:buFont typeface="Arial" panose="020B0604020202020204" pitchFamily="34" charset="0"/>
                        <a:buNone/>
                      </a:pPr>
                      <a:r>
                        <a:rPr lang="en-US" sz="800" dirty="0" smtClean="0">
                          <a:latin typeface="Arial" panose="020B0604020202020204" pitchFamily="34" charset="0"/>
                          <a:cs typeface="Arial" panose="020B0604020202020204" pitchFamily="34" charset="0"/>
                        </a:rPr>
                        <a:t>Tools Already in Place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HP ALM</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HP UFT</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HP Load</a:t>
                      </a:r>
                      <a:r>
                        <a:rPr lang="en-US" sz="800" baseline="0" dirty="0" smtClean="0">
                          <a:latin typeface="Arial" panose="020B0604020202020204" pitchFamily="34" charset="0"/>
                          <a:cs typeface="Arial" panose="020B0604020202020204" pitchFamily="34" charset="0"/>
                        </a:rPr>
                        <a:t>Runner</a:t>
                      </a:r>
                    </a:p>
                    <a:p>
                      <a:pPr marL="171450" indent="-171450">
                        <a:buFont typeface="Arial" panose="020B0604020202020204" pitchFamily="34" charset="0"/>
                        <a:buChar char="•"/>
                      </a:pPr>
                      <a:endParaRPr lang="en-US" sz="800" dirty="0" smtClean="0">
                        <a:latin typeface="Arial" panose="020B0604020202020204" pitchFamily="34" charset="0"/>
                        <a:cs typeface="Arial" panose="020B0604020202020204" pitchFamily="34" charset="0"/>
                      </a:endParaRPr>
                    </a:p>
                    <a:p>
                      <a:pPr marL="0" marR="0" indent="0" algn="l" defTabSz="1080279"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Suggested Tools</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CA </a:t>
                      </a:r>
                      <a:r>
                        <a:rPr lang="en-US" sz="800" baseline="0" dirty="0" smtClean="0">
                          <a:latin typeface="Arial" panose="020B0604020202020204" pitchFamily="34" charset="0"/>
                          <a:cs typeface="Arial" panose="020B0604020202020204" pitchFamily="34" charset="0"/>
                        </a:rPr>
                        <a:t> DevTest</a:t>
                      </a:r>
                      <a:endParaRPr lang="en-US" sz="8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CA Test Data Manager</a:t>
                      </a:r>
                      <a:endParaRPr lang="en-US" sz="800" dirty="0">
                        <a:latin typeface="Arial" panose="020B0604020202020204" pitchFamily="34" charset="0"/>
                        <a:cs typeface="Arial" panose="020B0604020202020204" pitchFamily="34" charset="0"/>
                      </a:endParaRPr>
                    </a:p>
                  </a:txBody>
                  <a:tcPr marL="76200" marR="76200" marT="38099" marB="38099" anchor="ctr">
                    <a:solidFill>
                      <a:schemeClr val="bg1">
                        <a:alpha val="20000"/>
                      </a:schemeClr>
                    </a:solidFill>
                  </a:tcPr>
                </a:tc>
              </a:tr>
              <a:tr h="353518">
                <a:tc vMerge="1">
                  <a:txBody>
                    <a:bodyPr/>
                    <a:lstStyle/>
                    <a:p>
                      <a:endParaRPr lang="en-US" sz="1000" dirty="0"/>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Test Automation</a:t>
                      </a: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vMerge="1">
                  <a:txBody>
                    <a:bodyPr/>
                    <a:lstStyle/>
                    <a:p>
                      <a:pPr marL="171450" indent="-171450">
                        <a:buFont typeface="Arial" panose="020B0604020202020204" pitchFamily="34" charset="0"/>
                        <a:buChar char="•"/>
                      </a:pPr>
                      <a:endParaRPr lang="en-US" sz="1000" dirty="0"/>
                    </a:p>
                  </a:txBody>
                  <a:tcPr/>
                </a:tc>
                <a:tc vMerge="1">
                  <a:txBody>
                    <a:bodyPr/>
                    <a:lstStyle/>
                    <a:p>
                      <a:endParaRPr lang="en-US" sz="1000" dirty="0"/>
                    </a:p>
                  </a:txBody>
                  <a:tcPr/>
                </a:tc>
                <a:tc vMerge="1">
                  <a:txBody>
                    <a:bodyPr/>
                    <a:lstStyle/>
                    <a:p>
                      <a:endParaRPr lang="en-US" sz="1000" dirty="0"/>
                    </a:p>
                  </a:txBody>
                  <a:tcPr/>
                </a:tc>
              </a:tr>
              <a:tr h="353518">
                <a:tc vMerge="1">
                  <a:txBody>
                    <a:bodyPr/>
                    <a:lstStyle/>
                    <a:p>
                      <a:endParaRPr lang="en-US" sz="1000" dirty="0"/>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Test Data Management</a:t>
                      </a: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vMerge="1">
                  <a:txBody>
                    <a:bodyPr/>
                    <a:lstStyle/>
                    <a:p>
                      <a:pPr marL="171450" indent="-171450">
                        <a:buFont typeface="Arial" panose="020B0604020202020204" pitchFamily="34" charset="0"/>
                        <a:buChar char="•"/>
                      </a:pPr>
                      <a:endParaRPr lang="en-US" sz="1000" dirty="0"/>
                    </a:p>
                  </a:txBody>
                  <a:tcPr/>
                </a:tc>
                <a:tc vMerge="1">
                  <a:txBody>
                    <a:bodyPr/>
                    <a:lstStyle/>
                    <a:p>
                      <a:endParaRPr lang="en-US" sz="1000" dirty="0"/>
                    </a:p>
                  </a:txBody>
                  <a:tcPr/>
                </a:tc>
                <a:tc vMerge="1">
                  <a:txBody>
                    <a:bodyPr/>
                    <a:lstStyle/>
                    <a:p>
                      <a:endParaRPr lang="en-US" sz="1000" dirty="0"/>
                    </a:p>
                  </a:txBody>
                  <a:tcPr/>
                </a:tc>
              </a:tr>
              <a:tr h="353518">
                <a:tc vMerge="1">
                  <a:txBody>
                    <a:bodyPr/>
                    <a:lstStyle/>
                    <a:p>
                      <a:endParaRPr lang="en-US" sz="1000" dirty="0"/>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Defect Management</a:t>
                      </a: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vMerge="1">
                  <a:txBody>
                    <a:bodyPr/>
                    <a:lstStyle/>
                    <a:p>
                      <a:pPr marL="171450" indent="-171450">
                        <a:buFont typeface="Arial" panose="020B0604020202020204" pitchFamily="34" charset="0"/>
                        <a:buChar char="•"/>
                      </a:pPr>
                      <a:endParaRPr lang="en-US" sz="1000" dirty="0"/>
                    </a:p>
                  </a:txBody>
                  <a:tcPr/>
                </a:tc>
                <a:tc vMerge="1">
                  <a:txBody>
                    <a:bodyPr/>
                    <a:lstStyle/>
                    <a:p>
                      <a:endParaRPr lang="en-US" sz="1000" dirty="0"/>
                    </a:p>
                  </a:txBody>
                  <a:tcPr/>
                </a:tc>
                <a:tc vMerge="1">
                  <a:txBody>
                    <a:bodyPr/>
                    <a:lstStyle/>
                    <a:p>
                      <a:endParaRPr lang="en-US" sz="1000" dirty="0"/>
                    </a:p>
                  </a:txBody>
                  <a:tcPr/>
                </a:tc>
              </a:tr>
              <a:tr h="804704">
                <a:tc vMerge="1">
                  <a:txBody>
                    <a:bodyPr/>
                    <a:lstStyle/>
                    <a:p>
                      <a:endParaRPr lang="en-US" sz="1000" dirty="0"/>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Service Virtualization</a:t>
                      </a: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vMerge="1">
                  <a:txBody>
                    <a:bodyPr/>
                    <a:lstStyle/>
                    <a:p>
                      <a:pPr marL="171450" indent="-171450">
                        <a:buFont typeface="Arial" panose="020B0604020202020204" pitchFamily="34" charset="0"/>
                        <a:buChar char="•"/>
                      </a:pPr>
                      <a:endParaRPr lang="en-US" sz="1000" dirty="0"/>
                    </a:p>
                  </a:txBody>
                  <a:tcPr/>
                </a:tc>
                <a:tc vMerge="1">
                  <a:txBody>
                    <a:bodyPr/>
                    <a:lstStyle/>
                    <a:p>
                      <a:endParaRPr lang="en-US" sz="1000" dirty="0"/>
                    </a:p>
                  </a:txBody>
                  <a:tcPr/>
                </a:tc>
                <a:tc vMerge="1">
                  <a:txBody>
                    <a:bodyPr/>
                    <a:lstStyle/>
                    <a:p>
                      <a:endParaRPr lang="en-US" sz="1000" dirty="0"/>
                    </a:p>
                  </a:txBody>
                  <a:tcPr/>
                </a:tc>
              </a:tr>
            </a:tbl>
          </a:graphicData>
        </a:graphic>
      </p:graphicFrame>
      <p:sp>
        <p:nvSpPr>
          <p:cNvPr id="6" name="Rectangle 5"/>
          <p:cNvSpPr/>
          <p:nvPr/>
        </p:nvSpPr>
        <p:spPr>
          <a:xfrm>
            <a:off x="213078" y="17975"/>
            <a:ext cx="6921500"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a:spcBef>
                <a:spcPct val="0"/>
              </a:spcBef>
            </a:pPr>
            <a:r>
              <a:rPr lang="en-US" sz="2400" dirty="0">
                <a:solidFill>
                  <a:prstClr val="black">
                    <a:lumMod val="65000"/>
                    <a:lumOff val="35000"/>
                  </a:prstClr>
                </a:solidFill>
                <a:latin typeface="Arial" panose="020B0604020202020204" pitchFamily="34" charset="0"/>
                <a:cs typeface="Arial" panose="020B0604020202020204" pitchFamily="34" charset="0"/>
              </a:rPr>
              <a:t>Key Improvement Areas</a:t>
            </a:r>
          </a:p>
        </p:txBody>
      </p:sp>
    </p:spTree>
    <p:extLst>
      <p:ext uri="{BB962C8B-B14F-4D97-AF65-F5344CB8AC3E}">
        <p14:creationId xmlns:p14="http://schemas.microsoft.com/office/powerpoint/2010/main" val="30217381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24980911"/>
              </p:ext>
            </p:extLst>
          </p:nvPr>
        </p:nvGraphicFramePr>
        <p:xfrm>
          <a:off x="280814" y="522218"/>
          <a:ext cx="8693854" cy="4670670"/>
        </p:xfrm>
        <a:graphic>
          <a:graphicData uri="http://schemas.openxmlformats.org/drawingml/2006/table">
            <a:tbl>
              <a:tblPr firstRow="1" bandRow="1">
                <a:tableStyleId>{5DA37D80-6434-44D0-A028-1B22A696006F}</a:tableStyleId>
              </a:tblPr>
              <a:tblGrid>
                <a:gridCol w="1007983"/>
                <a:gridCol w="1322978"/>
                <a:gridCol w="2506220"/>
                <a:gridCol w="2483958"/>
                <a:gridCol w="1372715"/>
              </a:tblGrid>
              <a:tr h="352166">
                <a:tc>
                  <a:txBody>
                    <a:bodyPr/>
                    <a:lstStyle/>
                    <a:p>
                      <a:pPr algn="ctr"/>
                      <a:r>
                        <a:rPr lang="en-US" sz="900" dirty="0" smtClean="0">
                          <a:solidFill>
                            <a:schemeClr val="bg1"/>
                          </a:solidFill>
                          <a:latin typeface="Arial" panose="020B0604020202020204" pitchFamily="34" charset="0"/>
                          <a:cs typeface="Arial" panose="020B0604020202020204" pitchFamily="34" charset="0"/>
                        </a:rPr>
                        <a:t>AREA</a:t>
                      </a:r>
                      <a:endParaRPr lang="en-US" sz="900" dirty="0">
                        <a:solidFill>
                          <a:schemeClr val="bg1"/>
                        </a:solidFill>
                        <a:latin typeface="Arial" panose="020B0604020202020204" pitchFamily="34" charset="0"/>
                        <a:cs typeface="Arial" panose="020B0604020202020204" pitchFamily="34" charset="0"/>
                      </a:endParaRPr>
                    </a:p>
                  </a:txBody>
                  <a:tcPr marL="76200" marR="76200" marT="38099" marB="38099" anchor="ctr">
                    <a:solidFill>
                      <a:schemeClr val="tx1">
                        <a:lumMod val="65000"/>
                        <a:lumOff val="35000"/>
                      </a:schemeClr>
                    </a:solidFill>
                  </a:tcPr>
                </a:tc>
                <a:tc>
                  <a:txBody>
                    <a:bodyPr/>
                    <a:lstStyle/>
                    <a:p>
                      <a:pPr algn="ctr"/>
                      <a:r>
                        <a:rPr lang="en-US" sz="900" dirty="0" smtClean="0">
                          <a:solidFill>
                            <a:schemeClr val="bg1"/>
                          </a:solidFill>
                          <a:latin typeface="Arial" panose="020B0604020202020204" pitchFamily="34" charset="0"/>
                          <a:cs typeface="Arial" panose="020B0604020202020204" pitchFamily="34" charset="0"/>
                        </a:rPr>
                        <a:t>PROCESS</a:t>
                      </a:r>
                      <a:endParaRPr lang="en-US" sz="900" dirty="0">
                        <a:solidFill>
                          <a:schemeClr val="bg1"/>
                        </a:solidFill>
                        <a:latin typeface="Arial" panose="020B0604020202020204" pitchFamily="34" charset="0"/>
                        <a:cs typeface="Arial" panose="020B0604020202020204" pitchFamily="34" charset="0"/>
                      </a:endParaRPr>
                    </a:p>
                  </a:txBody>
                  <a:tcPr marL="76200" marR="76200" marT="38099" marB="38099" anchor="ctr">
                    <a:solidFill>
                      <a:schemeClr val="tx1">
                        <a:lumMod val="65000"/>
                        <a:lumOff val="35000"/>
                      </a:schemeClr>
                    </a:solidFill>
                  </a:tcPr>
                </a:tc>
                <a:tc>
                  <a:txBody>
                    <a:bodyPr/>
                    <a:lstStyle/>
                    <a:p>
                      <a:pPr algn="ctr"/>
                      <a:r>
                        <a:rPr lang="en-US" sz="900" dirty="0" smtClean="0">
                          <a:solidFill>
                            <a:schemeClr val="bg1"/>
                          </a:solidFill>
                          <a:latin typeface="Arial" panose="020B0604020202020204" pitchFamily="34" charset="0"/>
                          <a:cs typeface="Arial" panose="020B0604020202020204" pitchFamily="34" charset="0"/>
                        </a:rPr>
                        <a:t>CURRENT STATE OBSERVATIONS</a:t>
                      </a:r>
                      <a:endParaRPr lang="en-US" sz="900" dirty="0">
                        <a:solidFill>
                          <a:schemeClr val="bg1"/>
                        </a:solidFill>
                        <a:latin typeface="Arial" panose="020B0604020202020204" pitchFamily="34" charset="0"/>
                        <a:cs typeface="Arial" panose="020B0604020202020204" pitchFamily="34" charset="0"/>
                      </a:endParaRPr>
                    </a:p>
                  </a:txBody>
                  <a:tcPr marL="76200" marR="76200" marT="38099" marB="38099" anchor="ctr">
                    <a:solidFill>
                      <a:schemeClr val="tx1">
                        <a:lumMod val="65000"/>
                        <a:lumOff val="35000"/>
                      </a:schemeClr>
                    </a:solidFill>
                  </a:tcPr>
                </a:tc>
                <a:tc>
                  <a:txBody>
                    <a:bodyPr/>
                    <a:lstStyle/>
                    <a:p>
                      <a:pPr algn="ctr"/>
                      <a:r>
                        <a:rPr lang="en-US" sz="900" dirty="0" smtClean="0">
                          <a:solidFill>
                            <a:schemeClr val="bg1"/>
                          </a:solidFill>
                          <a:latin typeface="Arial" panose="020B0604020202020204" pitchFamily="34" charset="0"/>
                          <a:cs typeface="Arial" panose="020B0604020202020204" pitchFamily="34" charset="0"/>
                        </a:rPr>
                        <a:t>IMPROVEMENT AREAS</a:t>
                      </a:r>
                      <a:endParaRPr lang="en-US" sz="900" dirty="0">
                        <a:solidFill>
                          <a:schemeClr val="bg1"/>
                        </a:solidFill>
                        <a:latin typeface="Arial" panose="020B0604020202020204" pitchFamily="34" charset="0"/>
                        <a:cs typeface="Arial" panose="020B0604020202020204" pitchFamily="34" charset="0"/>
                      </a:endParaRPr>
                    </a:p>
                  </a:txBody>
                  <a:tcPr marL="76200" marR="76200" marT="38099" marB="38099" anchor="ctr">
                    <a:solidFill>
                      <a:schemeClr val="tx1">
                        <a:lumMod val="65000"/>
                        <a:lumOff val="35000"/>
                      </a:schemeClr>
                    </a:solidFill>
                  </a:tcPr>
                </a:tc>
                <a:tc>
                  <a:txBody>
                    <a:bodyPr/>
                    <a:lstStyle/>
                    <a:p>
                      <a:pPr algn="ctr"/>
                      <a:r>
                        <a:rPr lang="en-US" sz="900" dirty="0" smtClean="0">
                          <a:solidFill>
                            <a:schemeClr val="bg1"/>
                          </a:solidFill>
                          <a:latin typeface="Arial" panose="020B0604020202020204" pitchFamily="34" charset="0"/>
                          <a:cs typeface="Arial" panose="020B0604020202020204" pitchFamily="34" charset="0"/>
                        </a:rPr>
                        <a:t>TOOLS</a:t>
                      </a:r>
                      <a:endParaRPr lang="en-US" sz="900" dirty="0">
                        <a:solidFill>
                          <a:schemeClr val="bg1"/>
                        </a:solidFill>
                        <a:latin typeface="Arial" panose="020B0604020202020204" pitchFamily="34" charset="0"/>
                        <a:cs typeface="Arial" panose="020B0604020202020204" pitchFamily="34" charset="0"/>
                      </a:endParaRPr>
                    </a:p>
                  </a:txBody>
                  <a:tcPr marL="76200" marR="76200" marT="38099" marB="38099" anchor="ctr">
                    <a:solidFill>
                      <a:schemeClr val="tx1">
                        <a:lumMod val="65000"/>
                        <a:lumOff val="35000"/>
                      </a:schemeClr>
                    </a:solidFill>
                  </a:tcPr>
                </a:tc>
              </a:tr>
              <a:tr h="227340">
                <a:tc rowSpan="4">
                  <a:txBody>
                    <a:bodyPr/>
                    <a:lstStyle/>
                    <a:p>
                      <a:pPr marL="0" marR="0" lvl="0" indent="0" algn="l" defTabSz="685800" rtl="0" eaLnBrk="1" fontAlgn="base" latinLnBrk="0" hangingPunct="1">
                        <a:lnSpc>
                          <a:spcPct val="105000"/>
                        </a:lnSpc>
                        <a:spcBef>
                          <a:spcPts val="0"/>
                        </a:spcBef>
                        <a:spcAft>
                          <a:spcPts val="0"/>
                        </a:spcAft>
                        <a:buClrTx/>
                        <a:buSzPct val="100000"/>
                        <a:buFont typeface="Arial" pitchFamily="34" charset="0"/>
                        <a:buNone/>
                        <a:tabLst/>
                        <a:defRPr/>
                      </a:pPr>
                      <a:r>
                        <a:rPr lang="en-US" sz="800" kern="1200" dirty="0" smtClean="0">
                          <a:latin typeface="Arial" panose="020B0604020202020204" pitchFamily="34" charset="0"/>
                          <a:cs typeface="Arial" panose="020B0604020202020204" pitchFamily="34" charset="0"/>
                        </a:rPr>
                        <a:t>Monitoring</a:t>
                      </a:r>
                      <a:endParaRPr lang="en-US" sz="800" b="1"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Application</a:t>
                      </a:r>
                      <a:endParaRPr lang="en-US" sz="800" kern="1200" dirty="0" smtClean="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rowSpan="4">
                  <a:txBody>
                    <a:bodyPr/>
                    <a:lstStyle/>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latin typeface="Arial" panose="020B0604020202020204" pitchFamily="34" charset="0"/>
                          <a:cs typeface="Arial" panose="020B0604020202020204" pitchFamily="34" charset="0"/>
                        </a:rPr>
                        <a:t>100 % monitoring automation  in place for the</a:t>
                      </a:r>
                      <a:r>
                        <a:rPr lang="en-US" sz="800" kern="1200" baseline="0" dirty="0" smtClean="0">
                          <a:latin typeface="Arial" panose="020B0604020202020204" pitchFamily="34" charset="0"/>
                          <a:cs typeface="Arial" panose="020B0604020202020204" pitchFamily="34" charset="0"/>
                        </a:rPr>
                        <a:t> Infrastructure, Database  &amp; Hardware for the Production Environment</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Application monitoring automated for 40 applications  out of 171 in production.</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Proactive Information's  &amp; Warnings are automatically captured and manually validated.</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Reactive Critical &amp; Fatal are automatically captured and automatically create the defects in IBM Maximo for the application support team.</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Most of the Monitoring tools are integrated and CA SOI generated enrich dashboard.</a:t>
                      </a:r>
                      <a:endParaRPr lang="en-US" sz="800" kern="1200" dirty="0" smtClean="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rowSpan="4">
                  <a:txBody>
                    <a:bodyPr/>
                    <a:lstStyle/>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Implement the Application monitoring for all the Production application </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Implement the Monitoring automation on Non production Environments</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Implement the Inventory management for Monitoring</a:t>
                      </a:r>
                      <a:endParaRPr lang="en-US" sz="800" kern="1200" baseline="0" dirty="0" smtClean="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rowSpan="4">
                  <a:txBody>
                    <a:bodyPr/>
                    <a:lstStyle/>
                    <a:p>
                      <a:pPr marL="0" indent="0">
                        <a:buFont typeface="Arial" panose="020B0604020202020204" pitchFamily="34" charset="0"/>
                        <a:buNone/>
                      </a:pPr>
                      <a:r>
                        <a:rPr lang="en-US" sz="800" dirty="0" smtClean="0">
                          <a:latin typeface="Arial" panose="020B0604020202020204" pitchFamily="34" charset="0"/>
                          <a:cs typeface="Arial" panose="020B0604020202020204" pitchFamily="34" charset="0"/>
                        </a:rPr>
                        <a:t>Tools already in Place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CA APM</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IBM TIVOLI </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Foglight</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CA ADA</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CA Wily</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CA Vantage</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CA DB2 insight</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CA Sysview</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Invision</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IBM system director</a:t>
                      </a:r>
                    </a:p>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CA SOI</a:t>
                      </a:r>
                    </a:p>
                  </a:txBody>
                  <a:tcPr marL="76200" marR="76200" marT="38099" marB="38099" anchor="ctr"/>
                </a:tc>
              </a:tr>
              <a:tr h="372009">
                <a:tc vMerge="1">
                  <a:txBody>
                    <a:bodyPr/>
                    <a:lstStyle/>
                    <a:p>
                      <a:endParaRPr lang="en-US"/>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Database</a:t>
                      </a:r>
                    </a:p>
                    <a:p>
                      <a:pPr marL="0" marR="0" lvl="0" indent="0" algn="l" defTabSz="1080279" rtl="0" eaLnBrk="1" fontAlgn="auto" latinLnBrk="0" hangingPunct="1">
                        <a:lnSpc>
                          <a:spcPct val="100000"/>
                        </a:lnSpc>
                        <a:spcBef>
                          <a:spcPts val="0"/>
                        </a:spcBef>
                        <a:spcAft>
                          <a:spcPts val="0"/>
                        </a:spcAft>
                        <a:buClrTx/>
                        <a:buSzTx/>
                        <a:buFontTx/>
                        <a:buNone/>
                        <a:tabLst/>
                        <a:defRPr/>
                      </a:pP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vMerge="1">
                  <a:txBody>
                    <a:bodyPr/>
                    <a:lstStyle/>
                    <a:p>
                      <a:endParaRPr lang="en-US"/>
                    </a:p>
                  </a:txBody>
                  <a:tcPr/>
                </a:tc>
                <a:tc vMerge="1">
                  <a:txBody>
                    <a:bodyPr/>
                    <a:lstStyle/>
                    <a:p>
                      <a:endParaRPr lang="en-US"/>
                    </a:p>
                  </a:txBody>
                  <a:tcPr/>
                </a:tc>
                <a:tc vMerge="1">
                  <a:txBody>
                    <a:bodyPr/>
                    <a:lstStyle/>
                    <a:p>
                      <a:endParaRPr lang="en-US"/>
                    </a:p>
                  </a:txBody>
                  <a:tcPr/>
                </a:tc>
              </a:tr>
              <a:tr h="247172">
                <a:tc vMerge="1">
                  <a:txBody>
                    <a:bodyPr/>
                    <a:lstStyle/>
                    <a:p>
                      <a:endParaRPr lang="en-US" sz="1000" dirty="0"/>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Infrastructure, Hardware</a:t>
                      </a: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vMerge="1">
                  <a:txBody>
                    <a:bodyPr/>
                    <a:lstStyle/>
                    <a:p>
                      <a:endParaRPr lang="en-US" sz="1000" dirty="0"/>
                    </a:p>
                  </a:txBody>
                  <a:tcPr/>
                </a:tc>
                <a:tc vMerge="1">
                  <a:txBody>
                    <a:bodyPr/>
                    <a:lstStyle/>
                    <a:p>
                      <a:endParaRPr lang="en-US" sz="1000" dirty="0"/>
                    </a:p>
                  </a:txBody>
                  <a:tcPr/>
                </a:tc>
                <a:tc vMerge="1">
                  <a:txBody>
                    <a:bodyPr/>
                    <a:lstStyle/>
                    <a:p>
                      <a:endParaRPr lang="en-US" sz="900" dirty="0"/>
                    </a:p>
                  </a:txBody>
                  <a:tcPr/>
                </a:tc>
              </a:tr>
              <a:tr h="1074590">
                <a:tc vMerge="1">
                  <a:txBody>
                    <a:bodyPr/>
                    <a:lstStyle/>
                    <a:p>
                      <a:endParaRPr lang="en-US"/>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baseline="0" dirty="0" smtClean="0">
                          <a:latin typeface="Arial" panose="020B0604020202020204" pitchFamily="34" charset="0"/>
                          <a:cs typeface="Arial" panose="020B0604020202020204" pitchFamily="34" charset="0"/>
                        </a:rPr>
                        <a:t>Issues management and Dashboard &amp; Reports</a:t>
                      </a: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vMerge="1">
                  <a:txBody>
                    <a:bodyPr/>
                    <a:lstStyle/>
                    <a:p>
                      <a:endParaRPr lang="en-US"/>
                    </a:p>
                  </a:txBody>
                  <a:tcPr/>
                </a:tc>
                <a:tc vMerge="1">
                  <a:txBody>
                    <a:bodyPr/>
                    <a:lstStyle/>
                    <a:p>
                      <a:endParaRPr lang="en-US"/>
                    </a:p>
                  </a:txBody>
                  <a:tcPr/>
                </a:tc>
                <a:tc vMerge="1">
                  <a:txBody>
                    <a:bodyPr/>
                    <a:lstStyle/>
                    <a:p>
                      <a:endParaRPr lang="en-US"/>
                    </a:p>
                  </a:txBody>
                  <a:tcPr/>
                </a:tc>
              </a:tr>
              <a:tr h="247172">
                <a:tc rowSpan="4">
                  <a:txBody>
                    <a:bodyPr/>
                    <a:lstStyle/>
                    <a:p>
                      <a:pPr marL="0" algn="l" defTabSz="685800" rtl="0" eaLnBrk="1" latinLnBrk="0" hangingPunct="1"/>
                      <a:r>
                        <a:rPr lang="en-US" sz="800" kern="1200" dirty="0" smtClean="0">
                          <a:latin typeface="Arial" panose="020B0604020202020204" pitchFamily="34" charset="0"/>
                          <a:cs typeface="Arial" panose="020B0604020202020204" pitchFamily="34" charset="0"/>
                        </a:rPr>
                        <a:t>Change</a:t>
                      </a:r>
                      <a:r>
                        <a:rPr lang="en-US" sz="800" kern="1200" baseline="0" dirty="0" smtClean="0">
                          <a:latin typeface="Arial" panose="020B0604020202020204" pitchFamily="34" charset="0"/>
                          <a:cs typeface="Arial" panose="020B0604020202020204" pitchFamily="34" charset="0"/>
                        </a:rPr>
                        <a:t> Management &amp; Application Production support</a:t>
                      </a:r>
                      <a:endParaRPr lang="en-US" sz="800" b="1"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solidFill>
                      <a:schemeClr val="bg1">
                        <a:alpha val="20000"/>
                      </a:schemeClr>
                    </a:solidFill>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Change</a:t>
                      </a:r>
                      <a:r>
                        <a:rPr lang="en-US" sz="800" kern="1200" baseline="0" dirty="0" smtClean="0">
                          <a:latin typeface="Arial" panose="020B0604020202020204" pitchFamily="34" charset="0"/>
                          <a:cs typeface="Arial" panose="020B0604020202020204" pitchFamily="34" charset="0"/>
                        </a:rPr>
                        <a:t> management </a:t>
                      </a: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rowSpan="4">
                  <a:txBody>
                    <a:bodyPr/>
                    <a:lstStyle/>
                    <a:p>
                      <a:pPr marL="171450" marR="0" indent="-171450" algn="l" defTabSz="10802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baseline="0" dirty="0" smtClean="0">
                          <a:latin typeface="Arial" panose="020B0604020202020204" pitchFamily="34" charset="0"/>
                          <a:cs typeface="Arial" panose="020B0604020202020204" pitchFamily="34" charset="0"/>
                        </a:rPr>
                        <a:t>Release Plan  is  captured in IBM Maximo’s ticket, when the steps in the Release Plan are more than 30,  the Release Plan is  capture in MS Excel and attached to IBM Maximo’s ticket.</a:t>
                      </a:r>
                    </a:p>
                    <a:p>
                      <a:pPr marL="171450" marR="0" indent="-171450" algn="l" defTabSz="10802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latin typeface="Arial" panose="020B0604020202020204" pitchFamily="34" charset="0"/>
                          <a:cs typeface="Arial" panose="020B0604020202020204" pitchFamily="34" charset="0"/>
                        </a:rPr>
                        <a:t>The impact of the Release</a:t>
                      </a:r>
                      <a:r>
                        <a:rPr lang="en-US" sz="800" kern="1200" baseline="0" dirty="0" smtClean="0">
                          <a:latin typeface="Arial" panose="020B0604020202020204" pitchFamily="34" charset="0"/>
                          <a:cs typeface="Arial" panose="020B0604020202020204" pitchFamily="34" charset="0"/>
                        </a:rPr>
                        <a:t> Plan </a:t>
                      </a:r>
                      <a:r>
                        <a:rPr lang="en-US" sz="800" kern="1200" dirty="0" smtClean="0">
                          <a:latin typeface="Arial" panose="020B0604020202020204" pitchFamily="34" charset="0"/>
                          <a:cs typeface="Arial" panose="020B0604020202020204" pitchFamily="34" charset="0"/>
                        </a:rPr>
                        <a:t>is analyzed and approved in Changes</a:t>
                      </a:r>
                      <a:r>
                        <a:rPr lang="en-US" sz="800" kern="1200" baseline="0" dirty="0" smtClean="0">
                          <a:latin typeface="Arial" panose="020B0604020202020204" pitchFamily="34" charset="0"/>
                          <a:cs typeface="Arial" panose="020B0604020202020204" pitchFamily="34" charset="0"/>
                        </a:rPr>
                        <a:t>  c</a:t>
                      </a:r>
                      <a:r>
                        <a:rPr lang="en-US" sz="800" kern="1200" dirty="0" smtClean="0">
                          <a:latin typeface="Arial" panose="020B0604020202020204" pitchFamily="34" charset="0"/>
                          <a:cs typeface="Arial" panose="020B0604020202020204" pitchFamily="34" charset="0"/>
                        </a:rPr>
                        <a:t>ommittee  &amp; Release</a:t>
                      </a:r>
                      <a:r>
                        <a:rPr lang="en-US" sz="800" kern="1200" baseline="0" dirty="0" smtClean="0">
                          <a:latin typeface="Arial" panose="020B0604020202020204" pitchFamily="34" charset="0"/>
                          <a:cs typeface="Arial" panose="020B0604020202020204" pitchFamily="34" charset="0"/>
                        </a:rPr>
                        <a:t> c</a:t>
                      </a:r>
                      <a:r>
                        <a:rPr lang="en-US" sz="800" kern="1200" dirty="0" smtClean="0">
                          <a:latin typeface="Arial" panose="020B0604020202020204" pitchFamily="34" charset="0"/>
                          <a:cs typeface="Arial" panose="020B0604020202020204" pitchFamily="34" charset="0"/>
                        </a:rPr>
                        <a:t>ommittee.</a:t>
                      </a:r>
                    </a:p>
                    <a:p>
                      <a:pPr marL="171450" marR="0" indent="-171450" algn="l" defTabSz="10802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latin typeface="Arial" panose="020B0604020202020204" pitchFamily="34" charset="0"/>
                          <a:cs typeface="Arial" panose="020B0604020202020204" pitchFamily="34" charset="0"/>
                        </a:rPr>
                        <a:t>Production support handled by vendor team [IBM].</a:t>
                      </a:r>
                    </a:p>
                    <a:p>
                      <a:pPr marL="171450" marR="0" indent="-171450" algn="l" defTabSz="10802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latin typeface="Arial" panose="020B0604020202020204" pitchFamily="34" charset="0"/>
                          <a:cs typeface="Arial" panose="020B0604020202020204" pitchFamily="34" charset="0"/>
                        </a:rPr>
                        <a:t>Before</a:t>
                      </a:r>
                      <a:r>
                        <a:rPr lang="en-US" sz="800" kern="1200" baseline="0" dirty="0" smtClean="0">
                          <a:latin typeface="Arial" panose="020B0604020202020204" pitchFamily="34" charset="0"/>
                          <a:cs typeface="Arial" panose="020B0604020202020204" pitchFamily="34" charset="0"/>
                        </a:rPr>
                        <a:t> release plan execution, vendor team [IBM] executed an assessment to validated all the information.</a:t>
                      </a:r>
                      <a:endParaRPr lang="en-US" sz="800" kern="1200" dirty="0" smtClean="0">
                        <a:latin typeface="Arial" panose="020B0604020202020204" pitchFamily="34" charset="0"/>
                        <a:cs typeface="Arial" panose="020B0604020202020204" pitchFamily="34" charset="0"/>
                      </a:endParaRPr>
                    </a:p>
                    <a:p>
                      <a:pPr marL="171450" marR="0" indent="-171450" algn="l" defTabSz="10802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latin typeface="Arial" panose="020B0604020202020204" pitchFamily="34" charset="0"/>
                          <a:cs typeface="Arial" panose="020B0604020202020204" pitchFamily="34" charset="0"/>
                        </a:rPr>
                        <a:t>IBM Maximo’s ticket can be modify at any time before</a:t>
                      </a:r>
                      <a:r>
                        <a:rPr lang="en-US" sz="800" kern="1200" baseline="0" dirty="0" smtClean="0">
                          <a:latin typeface="Arial" panose="020B0604020202020204" pitchFamily="34" charset="0"/>
                          <a:cs typeface="Arial" panose="020B0604020202020204" pitchFamily="34" charset="0"/>
                        </a:rPr>
                        <a:t>  the ticket is closed, even after , vendor team [IBM] executed an assessment .</a:t>
                      </a:r>
                      <a:endParaRPr lang="en-US" sz="800" kern="1200" dirty="0" smtClean="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txBody>
                  <a:tcPr marL="76200" marR="76200" marT="38099" marB="38099" anchor="ctr">
                    <a:solidFill>
                      <a:schemeClr val="bg1">
                        <a:alpha val="20000"/>
                      </a:schemeClr>
                    </a:solidFill>
                  </a:tcPr>
                </a:tc>
                <a:tc rowSpan="4">
                  <a:txBody>
                    <a:bodyPr/>
                    <a:lstStyle/>
                    <a:p>
                      <a:pPr marL="171450" indent="-171450">
                        <a:buFont typeface="Arial" panose="020B0604020202020204" pitchFamily="34" charset="0"/>
                        <a:buChar char="•"/>
                      </a:pPr>
                      <a:r>
                        <a:rPr lang="en-US" sz="800" dirty="0" smtClean="0">
                          <a:latin typeface="Arial" panose="020B0604020202020204" pitchFamily="34" charset="0"/>
                          <a:cs typeface="Arial" panose="020B0604020202020204" pitchFamily="34" charset="0"/>
                        </a:rPr>
                        <a:t>Standardize Release Plan process across all applications.</a:t>
                      </a:r>
                    </a:p>
                    <a:p>
                      <a:pPr marL="171450" marR="0" indent="-171450" algn="l" defTabSz="10802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smtClean="0">
                          <a:latin typeface="Arial" panose="020B0604020202020204" pitchFamily="34" charset="0"/>
                          <a:cs typeface="Arial" panose="020B0604020202020204" pitchFamily="34" charset="0"/>
                        </a:rPr>
                        <a:t>Custom Reports and dashboards needs to be built to track the changes execution status.</a:t>
                      </a:r>
                    </a:p>
                    <a:p>
                      <a:pPr marL="0" indent="0">
                        <a:buFont typeface="Arial" panose="020B0604020202020204" pitchFamily="34" charset="0"/>
                        <a:buNone/>
                      </a:pPr>
                      <a:endParaRPr lang="en-US" sz="800" dirty="0" smtClean="0">
                        <a:latin typeface="Arial" panose="020B0604020202020204" pitchFamily="34" charset="0"/>
                        <a:cs typeface="Arial" panose="020B0604020202020204" pitchFamily="34" charset="0"/>
                      </a:endParaRPr>
                    </a:p>
                  </a:txBody>
                  <a:tcPr marL="76200" marR="76200" marT="38099" marB="38099" anchor="ctr">
                    <a:solidFill>
                      <a:schemeClr val="bg1">
                        <a:alpha val="20000"/>
                      </a:schemeClr>
                    </a:solidFill>
                  </a:tcPr>
                </a:tc>
                <a:tc rowSpan="4">
                  <a:txBody>
                    <a:bodyPr/>
                    <a:lstStyle/>
                    <a:p>
                      <a:pPr marL="0" marR="0" indent="0" algn="l" defTabSz="1080279"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Tools already in Place</a:t>
                      </a:r>
                    </a:p>
                    <a:p>
                      <a:pPr marL="171450" marR="0" indent="-171450" algn="l" defTabSz="10802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smtClean="0">
                          <a:latin typeface="Arial" panose="020B0604020202020204" pitchFamily="34" charset="0"/>
                          <a:cs typeface="Arial" panose="020B0604020202020204" pitchFamily="34" charset="0"/>
                        </a:rPr>
                        <a:t>IBM Maximo</a:t>
                      </a:r>
                    </a:p>
                    <a:p>
                      <a:pPr marL="171450" marR="0" indent="-171450" algn="l" defTabSz="1080279"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00" dirty="0" smtClean="0">
                        <a:latin typeface="Arial" panose="020B0604020202020204" pitchFamily="34" charset="0"/>
                        <a:cs typeface="Arial" panose="020B0604020202020204" pitchFamily="34" charset="0"/>
                      </a:endParaRPr>
                    </a:p>
                    <a:p>
                      <a:pPr marL="0" marR="0" indent="0" algn="l" defTabSz="1080279"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Suggested Tool</a:t>
                      </a:r>
                    </a:p>
                    <a:p>
                      <a:pPr marL="171450" marR="0" indent="-171450" algn="l" defTabSz="10802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kern="1200" dirty="0" smtClean="0">
                          <a:latin typeface="Arial" panose="020B0604020202020204" pitchFamily="34" charset="0"/>
                          <a:cs typeface="Arial" panose="020B0604020202020204" pitchFamily="34" charset="0"/>
                        </a:rPr>
                        <a:t>ServiceNow</a:t>
                      </a:r>
                    </a:p>
                    <a:p>
                      <a:pPr marL="0" marR="0" indent="0" algn="l" defTabSz="1080279"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dirty="0" smtClean="0">
                        <a:latin typeface="Arial" panose="020B0604020202020204" pitchFamily="34" charset="0"/>
                        <a:cs typeface="Arial" panose="020B0604020202020204" pitchFamily="34" charset="0"/>
                      </a:endParaRPr>
                    </a:p>
                    <a:p>
                      <a:pPr marL="0" marR="0" indent="0" algn="l" defTabSz="1080279"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dirty="0" smtClean="0">
                          <a:latin typeface="Arial" panose="020B0604020202020204" pitchFamily="34" charset="0"/>
                          <a:cs typeface="Arial" panose="020B0604020202020204" pitchFamily="34" charset="0"/>
                        </a:rPr>
                        <a:t>Scotia already in Migration plan</a:t>
                      </a:r>
                    </a:p>
                    <a:p>
                      <a:pPr marL="171450" marR="0" indent="-171450" algn="l" defTabSz="10802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800" dirty="0" smtClean="0">
                          <a:latin typeface="Arial" panose="020B0604020202020204" pitchFamily="34" charset="0"/>
                          <a:cs typeface="Arial" panose="020B0604020202020204" pitchFamily="34" charset="0"/>
                        </a:rPr>
                        <a:t>IBM Maximo </a:t>
                      </a:r>
                      <a:r>
                        <a:rPr lang="en-US" sz="800" baseline="0" dirty="0" smtClean="0">
                          <a:latin typeface="Arial" panose="020B0604020202020204" pitchFamily="34" charset="0"/>
                          <a:cs typeface="Arial" panose="020B0604020202020204" pitchFamily="34" charset="0"/>
                        </a:rPr>
                        <a:t> to ServiceNow</a:t>
                      </a:r>
                      <a:endParaRPr lang="en-US" sz="800" dirty="0">
                        <a:latin typeface="Arial" panose="020B0604020202020204" pitchFamily="34" charset="0"/>
                        <a:cs typeface="Arial" panose="020B0604020202020204" pitchFamily="34" charset="0"/>
                      </a:endParaRPr>
                    </a:p>
                  </a:txBody>
                  <a:tcPr marL="76200" marR="76200" marT="38099" marB="38099" anchor="ctr">
                    <a:solidFill>
                      <a:schemeClr val="bg1">
                        <a:alpha val="20000"/>
                      </a:schemeClr>
                    </a:solidFill>
                  </a:tcPr>
                </a:tc>
              </a:tr>
              <a:tr h="227340">
                <a:tc vMerge="1">
                  <a:txBody>
                    <a:bodyPr/>
                    <a:lstStyle/>
                    <a:p>
                      <a:endParaRPr lang="en-US" sz="1000" dirty="0"/>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 Ops Readiness</a:t>
                      </a: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vMerge="1">
                  <a:txBody>
                    <a:bodyPr/>
                    <a:lstStyle/>
                    <a:p>
                      <a:pPr marL="171450" indent="-171450">
                        <a:buFont typeface="Arial" panose="020B0604020202020204" pitchFamily="34" charset="0"/>
                        <a:buChar char="•"/>
                      </a:pPr>
                      <a:endParaRPr lang="en-US" sz="1000" dirty="0"/>
                    </a:p>
                  </a:txBody>
                  <a:tcPr/>
                </a:tc>
                <a:tc vMerge="1">
                  <a:txBody>
                    <a:bodyPr/>
                    <a:lstStyle/>
                    <a:p>
                      <a:endParaRPr lang="en-US" sz="1000" dirty="0"/>
                    </a:p>
                  </a:txBody>
                  <a:tcPr/>
                </a:tc>
                <a:tc vMerge="1">
                  <a:txBody>
                    <a:bodyPr/>
                    <a:lstStyle/>
                    <a:p>
                      <a:endParaRPr lang="en-US" sz="1000" dirty="0"/>
                    </a:p>
                  </a:txBody>
                  <a:tcPr/>
                </a:tc>
              </a:tr>
              <a:tr h="247172">
                <a:tc vMerge="1">
                  <a:txBody>
                    <a:bodyPr/>
                    <a:lstStyle/>
                    <a:p>
                      <a:endParaRPr lang="en-US" sz="1000" dirty="0"/>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Deployment</a:t>
                      </a:r>
                      <a:r>
                        <a:rPr lang="en-US" sz="800" kern="1200" baseline="0" dirty="0" smtClean="0">
                          <a:latin typeface="Arial" panose="020B0604020202020204" pitchFamily="34" charset="0"/>
                          <a:cs typeface="Arial" panose="020B0604020202020204" pitchFamily="34" charset="0"/>
                        </a:rPr>
                        <a:t> Readiness</a:t>
                      </a: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vMerge="1">
                  <a:txBody>
                    <a:bodyPr/>
                    <a:lstStyle/>
                    <a:p>
                      <a:pPr marL="171450" indent="-171450">
                        <a:buFont typeface="Arial" panose="020B0604020202020204" pitchFamily="34" charset="0"/>
                        <a:buChar char="•"/>
                      </a:pPr>
                      <a:endParaRPr lang="en-US" sz="1000" dirty="0"/>
                    </a:p>
                  </a:txBody>
                  <a:tcPr/>
                </a:tc>
                <a:tc vMerge="1">
                  <a:txBody>
                    <a:bodyPr/>
                    <a:lstStyle/>
                    <a:p>
                      <a:endParaRPr lang="en-US" sz="1000" dirty="0"/>
                    </a:p>
                  </a:txBody>
                  <a:tcPr/>
                </a:tc>
                <a:tc vMerge="1">
                  <a:txBody>
                    <a:bodyPr/>
                    <a:lstStyle/>
                    <a:p>
                      <a:endParaRPr lang="en-US" sz="1000" dirty="0"/>
                    </a:p>
                  </a:txBody>
                  <a:tcPr/>
                </a:tc>
              </a:tr>
              <a:tr h="1675709">
                <a:tc vMerge="1">
                  <a:txBody>
                    <a:bodyPr/>
                    <a:lstStyle/>
                    <a:p>
                      <a:endParaRPr lang="en-US" sz="1000" dirty="0"/>
                    </a:p>
                  </a:txBody>
                  <a:tcPr/>
                </a:tc>
                <a:tc>
                  <a:txBody>
                    <a:bodyPr/>
                    <a:lstStyle/>
                    <a:p>
                      <a:pPr marL="0" marR="0" lvl="0" indent="0" algn="l" defTabSz="1080279" rtl="0" eaLnBrk="1" fontAlgn="auto" latinLnBrk="0" hangingPunct="1">
                        <a:lnSpc>
                          <a:spcPct val="100000"/>
                        </a:lnSpc>
                        <a:spcBef>
                          <a:spcPts val="0"/>
                        </a:spcBef>
                        <a:spcAft>
                          <a:spcPts val="0"/>
                        </a:spcAft>
                        <a:buClrTx/>
                        <a:buSzTx/>
                        <a:buFontTx/>
                        <a:buNone/>
                        <a:tabLst/>
                        <a:defRPr/>
                      </a:pPr>
                      <a:r>
                        <a:rPr lang="en-US" sz="800" kern="1200" dirty="0" smtClean="0">
                          <a:latin typeface="Arial" panose="020B0604020202020204" pitchFamily="34" charset="0"/>
                          <a:cs typeface="Arial" panose="020B0604020202020204" pitchFamily="34" charset="0"/>
                        </a:rPr>
                        <a:t>End User Training</a:t>
                      </a:r>
                      <a:endParaRPr lang="en-US" sz="800" kern="1200" dirty="0">
                        <a:solidFill>
                          <a:schemeClr val="dk1"/>
                        </a:solidFill>
                        <a:latin typeface="Arial" panose="020B0604020202020204" pitchFamily="34" charset="0"/>
                        <a:ea typeface="+mn-ea"/>
                        <a:cs typeface="Arial" panose="020B0604020202020204" pitchFamily="34" charset="0"/>
                      </a:endParaRPr>
                    </a:p>
                  </a:txBody>
                  <a:tcPr marL="76200" marR="76200" marT="38099" marB="38099" anchor="ctr"/>
                </a:tc>
                <a:tc vMerge="1">
                  <a:txBody>
                    <a:bodyPr/>
                    <a:lstStyle/>
                    <a:p>
                      <a:pPr marL="171450" indent="-171450">
                        <a:buFont typeface="Arial" panose="020B0604020202020204" pitchFamily="34" charset="0"/>
                        <a:buChar char="•"/>
                      </a:pPr>
                      <a:endParaRPr lang="en-US" sz="1000" dirty="0"/>
                    </a:p>
                  </a:txBody>
                  <a:tcPr/>
                </a:tc>
                <a:tc vMerge="1">
                  <a:txBody>
                    <a:bodyPr/>
                    <a:lstStyle/>
                    <a:p>
                      <a:endParaRPr lang="en-US" sz="1000" dirty="0"/>
                    </a:p>
                  </a:txBody>
                  <a:tcPr/>
                </a:tc>
                <a:tc vMerge="1">
                  <a:txBody>
                    <a:bodyPr/>
                    <a:lstStyle/>
                    <a:p>
                      <a:endParaRPr lang="en-US" sz="1000" dirty="0"/>
                    </a:p>
                  </a:txBody>
                  <a:tcPr/>
                </a:tc>
              </a:tr>
            </a:tbl>
          </a:graphicData>
        </a:graphic>
      </p:graphicFrame>
      <p:sp>
        <p:nvSpPr>
          <p:cNvPr id="6" name="Rectangle 5"/>
          <p:cNvSpPr/>
          <p:nvPr/>
        </p:nvSpPr>
        <p:spPr>
          <a:xfrm>
            <a:off x="213078" y="17975"/>
            <a:ext cx="6921500"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a:spcBef>
                <a:spcPct val="0"/>
              </a:spcBef>
            </a:pPr>
            <a:r>
              <a:rPr lang="en-US" sz="2400" dirty="0">
                <a:solidFill>
                  <a:prstClr val="black">
                    <a:lumMod val="65000"/>
                    <a:lumOff val="35000"/>
                  </a:prstClr>
                </a:solidFill>
                <a:latin typeface="Arial" panose="020B0604020202020204" pitchFamily="34" charset="0"/>
                <a:cs typeface="Arial" panose="020B0604020202020204" pitchFamily="34" charset="0"/>
              </a:rPr>
              <a:t>Key Improvement Areas</a:t>
            </a:r>
          </a:p>
        </p:txBody>
      </p:sp>
    </p:spTree>
    <p:extLst>
      <p:ext uri="{BB962C8B-B14F-4D97-AF65-F5344CB8AC3E}">
        <p14:creationId xmlns:p14="http://schemas.microsoft.com/office/powerpoint/2010/main" val="28040946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Group 12"/>
          <p:cNvGraphicFramePr>
            <a:graphicFrameLocks noGrp="1"/>
          </p:cNvGraphicFramePr>
          <p:nvPr>
            <p:extLst>
              <p:ext uri="{D42A27DB-BD31-4B8C-83A1-F6EECF244321}">
                <p14:modId xmlns:p14="http://schemas.microsoft.com/office/powerpoint/2010/main" val="3469341583"/>
              </p:ext>
            </p:extLst>
          </p:nvPr>
        </p:nvGraphicFramePr>
        <p:xfrm>
          <a:off x="670278" y="605370"/>
          <a:ext cx="7683500" cy="2540000"/>
        </p:xfrm>
        <a:graphic>
          <a:graphicData uri="http://schemas.openxmlformats.org/drawingml/2006/table">
            <a:tbl>
              <a:tblPr/>
              <a:tblGrid>
                <a:gridCol w="7683500"/>
              </a:tblGrid>
              <a:tr h="2540000">
                <a:tc>
                  <a:txBody>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endParaRPr kumimoji="0" lang="en-US" sz="1400" b="1" i="0" u="none" strike="noStrike" cap="none" normalizeH="0" baseline="0" dirty="0" smtClean="0">
                        <a:ln>
                          <a:noFill/>
                        </a:ln>
                        <a:solidFill>
                          <a:schemeClr val="tx1"/>
                        </a:solidFill>
                        <a:effectLst/>
                        <a:latin typeface="Arial" charset="0"/>
                      </a:endParaRPr>
                    </a:p>
                  </a:txBody>
                  <a:tcPr marT="36574" marB="36574" horzOverflow="overflow">
                    <a:lnL w="12700" cap="flat" cmpd="sng" algn="ctr">
                      <a:solidFill>
                        <a:schemeClr val="accent2">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2">
                          <a:lumMod val="75000"/>
                        </a:schemeClr>
                      </a:solidFill>
                      <a:prstDash val="sysDot"/>
                      <a:round/>
                      <a:headEnd type="none" w="med" len="med"/>
                      <a:tailEnd type="none" w="med" len="med"/>
                    </a:lnB>
                    <a:lnTlToBr>
                      <a:noFill/>
                    </a:lnTlToBr>
                    <a:lnBlToTr>
                      <a:noFill/>
                    </a:lnBlToTr>
                    <a:pattFill prst="lgGrid">
                      <a:fgClr>
                        <a:schemeClr val="bg1">
                          <a:lumMod val="85000"/>
                        </a:schemeClr>
                      </a:fgClr>
                      <a:bgClr>
                        <a:schemeClr val="bg1"/>
                      </a:bgClr>
                    </a:patt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89585331"/>
              </p:ext>
            </p:extLst>
          </p:nvPr>
        </p:nvGraphicFramePr>
        <p:xfrm>
          <a:off x="658989" y="3179237"/>
          <a:ext cx="7683500" cy="2158997"/>
        </p:xfrm>
        <a:graphic>
          <a:graphicData uri="http://schemas.openxmlformats.org/drawingml/2006/table">
            <a:tbl>
              <a:tblPr firstRow="1" bandRow="1">
                <a:tableStyleId>{5A111915-BE36-4E01-A7E5-04B1672EAD32}</a:tableStyleId>
              </a:tblPr>
              <a:tblGrid>
                <a:gridCol w="1841500"/>
                <a:gridCol w="1778000"/>
                <a:gridCol w="1968500"/>
                <a:gridCol w="2095500"/>
              </a:tblGrid>
              <a:tr h="309033">
                <a:tc gridSpan="2">
                  <a:txBody>
                    <a:bodyPr/>
                    <a:lstStyle/>
                    <a:p>
                      <a:pPr algn="ctr"/>
                      <a:r>
                        <a:rPr lang="en-CA" sz="1200" dirty="0" smtClean="0">
                          <a:latin typeface="Arial" panose="020B0604020202020204" pitchFamily="34" charset="0"/>
                          <a:cs typeface="Arial" panose="020B0604020202020204" pitchFamily="34" charset="0"/>
                        </a:rPr>
                        <a:t>Phase</a:t>
                      </a:r>
                      <a:r>
                        <a:rPr lang="en-CA" sz="1200" baseline="0" dirty="0" smtClean="0">
                          <a:latin typeface="Arial" panose="020B0604020202020204" pitchFamily="34" charset="0"/>
                          <a:cs typeface="Arial" panose="020B0604020202020204" pitchFamily="34" charset="0"/>
                        </a:rPr>
                        <a:t> 1</a:t>
                      </a:r>
                      <a:endParaRPr lang="en-CA" sz="1200" dirty="0">
                        <a:latin typeface="Arial" panose="020B0604020202020204" pitchFamily="34" charset="0"/>
                        <a:cs typeface="Arial" panose="020B0604020202020204" pitchFamily="34" charset="0"/>
                      </a:endParaRPr>
                    </a:p>
                  </a:txBody>
                  <a:tcPr marL="76200" marR="76200" marT="38100" marB="38100"/>
                </a:tc>
                <a:tc hMerge="1">
                  <a:txBody>
                    <a:bodyPr/>
                    <a:lstStyle/>
                    <a:p>
                      <a:pPr algn="ctr"/>
                      <a:endParaRPr lang="en-CA" sz="1200" dirty="0">
                        <a:latin typeface="Arial" panose="020B0604020202020204" pitchFamily="34" charset="0"/>
                        <a:cs typeface="Arial" panose="020B0604020202020204" pitchFamily="34" charset="0"/>
                      </a:endParaRPr>
                    </a:p>
                  </a:txBody>
                  <a:tcPr marL="76200" marR="76200" marT="38100" marB="38100"/>
                </a:tc>
                <a:tc>
                  <a:txBody>
                    <a:bodyPr/>
                    <a:lstStyle/>
                    <a:p>
                      <a:pPr algn="ctr"/>
                      <a:r>
                        <a:rPr lang="en-CA" sz="1200" dirty="0" smtClean="0">
                          <a:latin typeface="Arial" panose="020B0604020202020204" pitchFamily="34" charset="0"/>
                          <a:cs typeface="Arial" panose="020B0604020202020204" pitchFamily="34" charset="0"/>
                        </a:rPr>
                        <a:t>Phase 2</a:t>
                      </a:r>
                      <a:endParaRPr lang="en-CA" sz="1200" dirty="0">
                        <a:latin typeface="Arial" panose="020B0604020202020204" pitchFamily="34" charset="0"/>
                        <a:cs typeface="Arial" panose="020B0604020202020204" pitchFamily="34" charset="0"/>
                      </a:endParaRPr>
                    </a:p>
                  </a:txBody>
                  <a:tcPr marL="76200" marR="76200" marT="38100" marB="38100"/>
                </a:tc>
                <a:tc>
                  <a:txBody>
                    <a:bodyPr/>
                    <a:lstStyle/>
                    <a:p>
                      <a:pPr algn="ctr"/>
                      <a:r>
                        <a:rPr lang="en-CA" sz="1200" dirty="0" smtClean="0">
                          <a:latin typeface="Arial" panose="020B0604020202020204" pitchFamily="34" charset="0"/>
                          <a:cs typeface="Arial" panose="020B0604020202020204" pitchFamily="34" charset="0"/>
                        </a:rPr>
                        <a:t>Phase 3 / 4</a:t>
                      </a:r>
                      <a:endParaRPr lang="en-CA" sz="1200" dirty="0">
                        <a:latin typeface="Arial" panose="020B0604020202020204" pitchFamily="34" charset="0"/>
                        <a:cs typeface="Arial" panose="020B0604020202020204" pitchFamily="34" charset="0"/>
                      </a:endParaRPr>
                    </a:p>
                  </a:txBody>
                  <a:tcPr marL="76200" marR="76200" marT="38100" marB="38100"/>
                </a:tc>
              </a:tr>
              <a:tr h="325964">
                <a:tc gridSpan="2">
                  <a:txBody>
                    <a:bodyPr/>
                    <a:lstStyle/>
                    <a:p>
                      <a:pPr marL="0" indent="0" algn="ctr">
                        <a:buFont typeface="Wingdings" panose="05000000000000000000" pitchFamily="2" charset="2"/>
                        <a:buNone/>
                      </a:pPr>
                      <a:r>
                        <a:rPr lang="en-CA" sz="1000" dirty="0" smtClean="0">
                          <a:latin typeface="Arial" panose="020B0604020202020204" pitchFamily="34" charset="0"/>
                          <a:cs typeface="Arial" panose="020B0604020202020204" pitchFamily="34" charset="0"/>
                        </a:rPr>
                        <a:t>Pilot for 3 applications</a:t>
                      </a:r>
                      <a:endParaRPr lang="en-CA" sz="1000" dirty="0">
                        <a:latin typeface="Arial" panose="020B0604020202020204" pitchFamily="34" charset="0"/>
                        <a:cs typeface="Arial" panose="020B0604020202020204" pitchFamily="34" charset="0"/>
                      </a:endParaRPr>
                    </a:p>
                  </a:txBody>
                  <a:tcPr marL="76200" marR="76200" marT="38100" marB="38100"/>
                </a:tc>
                <a:tc hMerge="1">
                  <a:txBody>
                    <a:bodyPr/>
                    <a:lstStyle/>
                    <a:p>
                      <a:pPr marL="0" marR="0" indent="0" algn="l" defTabSz="1080097" rtl="0" eaLnBrk="1" fontAlgn="auto" latinLnBrk="0" hangingPunct="1">
                        <a:lnSpc>
                          <a:spcPct val="100000"/>
                        </a:lnSpc>
                        <a:spcBef>
                          <a:spcPts val="0"/>
                        </a:spcBef>
                        <a:spcAft>
                          <a:spcPts val="0"/>
                        </a:spcAft>
                        <a:buClrTx/>
                        <a:buSzTx/>
                        <a:buFontTx/>
                        <a:buNone/>
                        <a:tabLst/>
                        <a:defRPr/>
                      </a:pPr>
                      <a:endParaRPr lang="en-CA" sz="1000" dirty="0">
                        <a:latin typeface="Arial" panose="020B0604020202020204" pitchFamily="34" charset="0"/>
                        <a:cs typeface="Arial" panose="020B0604020202020204" pitchFamily="34" charset="0"/>
                      </a:endParaRPr>
                    </a:p>
                  </a:txBody>
                  <a:tcPr marL="76200" marR="76200" marT="38100" marB="38100"/>
                </a:tc>
                <a:tc>
                  <a:txBody>
                    <a:bodyPr/>
                    <a:lstStyle/>
                    <a:p>
                      <a:pPr marL="0" marR="0" indent="0" algn="l" defTabSz="1080097" rtl="0" eaLnBrk="1" fontAlgn="auto" latinLnBrk="0" hangingPunct="1">
                        <a:lnSpc>
                          <a:spcPct val="100000"/>
                        </a:lnSpc>
                        <a:spcBef>
                          <a:spcPts val="0"/>
                        </a:spcBef>
                        <a:spcAft>
                          <a:spcPts val="0"/>
                        </a:spcAft>
                        <a:buClrTx/>
                        <a:buSzTx/>
                        <a:buFontTx/>
                        <a:buNone/>
                        <a:tabLst/>
                        <a:defRPr/>
                      </a:pPr>
                      <a:r>
                        <a:rPr lang="en-CA" sz="1000" dirty="0" smtClean="0">
                          <a:latin typeface="Arial" panose="020B0604020202020204" pitchFamily="34" charset="0"/>
                          <a:cs typeface="Arial" panose="020B0604020202020204" pitchFamily="34" charset="0"/>
                        </a:rPr>
                        <a:t>~30</a:t>
                      </a:r>
                      <a:r>
                        <a:rPr lang="en-CA" sz="1000" baseline="0" dirty="0" smtClean="0">
                          <a:latin typeface="Arial" panose="020B0604020202020204" pitchFamily="34" charset="0"/>
                          <a:cs typeface="Arial" panose="020B0604020202020204" pitchFamily="34" charset="0"/>
                        </a:rPr>
                        <a:t> additional applications</a:t>
                      </a:r>
                      <a:endParaRPr lang="en-CA" sz="1000" dirty="0">
                        <a:latin typeface="Arial" panose="020B0604020202020204" pitchFamily="34" charset="0"/>
                        <a:cs typeface="Arial" panose="020B0604020202020204" pitchFamily="34" charset="0"/>
                      </a:endParaRPr>
                    </a:p>
                  </a:txBody>
                  <a:tcPr marL="76200" marR="76200" marT="38100" marB="38100"/>
                </a:tc>
                <a:tc>
                  <a:txBody>
                    <a:bodyPr/>
                    <a:lstStyle/>
                    <a:p>
                      <a:pPr marL="0" marR="0" indent="0" algn="l" defTabSz="1080097" rtl="0" eaLnBrk="1" fontAlgn="auto" latinLnBrk="0" hangingPunct="1">
                        <a:lnSpc>
                          <a:spcPct val="100000"/>
                        </a:lnSpc>
                        <a:spcBef>
                          <a:spcPts val="0"/>
                        </a:spcBef>
                        <a:spcAft>
                          <a:spcPts val="0"/>
                        </a:spcAft>
                        <a:buClrTx/>
                        <a:buSzTx/>
                        <a:buFontTx/>
                        <a:buNone/>
                        <a:tabLst/>
                        <a:defRPr/>
                      </a:pPr>
                      <a:r>
                        <a:rPr lang="en-CA" sz="1000" dirty="0" smtClean="0">
                          <a:latin typeface="Arial" panose="020B0604020202020204" pitchFamily="34" charset="0"/>
                          <a:cs typeface="Arial" panose="020B0604020202020204" pitchFamily="34" charset="0"/>
                        </a:rPr>
                        <a:t>~80</a:t>
                      </a:r>
                      <a:r>
                        <a:rPr lang="en-CA" sz="1000" baseline="0" dirty="0" smtClean="0">
                          <a:latin typeface="Arial" panose="020B0604020202020204" pitchFamily="34" charset="0"/>
                          <a:cs typeface="Arial" panose="020B0604020202020204" pitchFamily="34" charset="0"/>
                        </a:rPr>
                        <a:t> additional applications</a:t>
                      </a:r>
                      <a:endParaRPr lang="en-CA" sz="1000" dirty="0" smtClean="0">
                        <a:latin typeface="Arial" panose="020B0604020202020204" pitchFamily="34" charset="0"/>
                        <a:cs typeface="Arial" panose="020B0604020202020204" pitchFamily="34" charset="0"/>
                      </a:endParaRPr>
                    </a:p>
                  </a:txBody>
                  <a:tcPr marL="76200" marR="76200" marT="38100" marB="38100"/>
                </a:tc>
              </a:tr>
              <a:tr h="1295400">
                <a:tc>
                  <a:txBody>
                    <a:bodyPr/>
                    <a:lstStyle/>
                    <a:p>
                      <a:pPr marL="0" indent="0" algn="l">
                        <a:buFont typeface="Wingdings" panose="05000000000000000000" pitchFamily="2" charset="2"/>
                        <a:buNone/>
                      </a:pPr>
                      <a:r>
                        <a:rPr lang="en-CA" sz="1000" b="1" dirty="0" smtClean="0">
                          <a:latin typeface="Arial" panose="020B0604020202020204" pitchFamily="34" charset="0"/>
                          <a:cs typeface="Arial" panose="020B0604020202020204" pitchFamily="34" charset="0"/>
                        </a:rPr>
                        <a:t>Continuous Planning</a:t>
                      </a:r>
                    </a:p>
                    <a:p>
                      <a:pPr marL="171450" indent="-171450" algn="l">
                        <a:buFontTx/>
                        <a:buChar char="-"/>
                      </a:pPr>
                      <a:r>
                        <a:rPr lang="en-CA" sz="1000" dirty="0" smtClean="0">
                          <a:latin typeface="Arial" panose="020B0604020202020204" pitchFamily="34" charset="0"/>
                          <a:cs typeface="Arial" panose="020B0604020202020204" pitchFamily="34" charset="0"/>
                        </a:rPr>
                        <a:t>Requirement management</a:t>
                      </a:r>
                    </a:p>
                    <a:p>
                      <a:pPr marL="171450" indent="-171450" algn="l">
                        <a:buFontTx/>
                        <a:buChar char="-"/>
                      </a:pPr>
                      <a:r>
                        <a:rPr lang="en-CA" sz="1000" dirty="0" smtClean="0">
                          <a:latin typeface="Arial" panose="020B0604020202020204" pitchFamily="34" charset="0"/>
                          <a:cs typeface="Arial" panose="020B0604020202020204" pitchFamily="34" charset="0"/>
                        </a:rPr>
                        <a:t>Release planning</a:t>
                      </a:r>
                    </a:p>
                    <a:p>
                      <a:pPr marL="0" indent="0" algn="l">
                        <a:buFontTx/>
                        <a:buNone/>
                      </a:pPr>
                      <a:endParaRPr lang="en-CA" sz="1000" dirty="0" smtClean="0">
                        <a:latin typeface="Arial" panose="020B0604020202020204" pitchFamily="34" charset="0"/>
                        <a:cs typeface="Arial" panose="020B0604020202020204" pitchFamily="34" charset="0"/>
                      </a:endParaRPr>
                    </a:p>
                    <a:p>
                      <a:pPr marL="0" indent="0" algn="l">
                        <a:buFont typeface="Wingdings" panose="05000000000000000000" pitchFamily="2" charset="2"/>
                        <a:buNone/>
                      </a:pPr>
                      <a:r>
                        <a:rPr lang="en-CA" sz="1000" b="1" dirty="0" smtClean="0">
                          <a:latin typeface="Arial" panose="020B0604020202020204" pitchFamily="34" charset="0"/>
                          <a:cs typeface="Arial" panose="020B0604020202020204" pitchFamily="34" charset="0"/>
                        </a:rPr>
                        <a:t>Continuous</a:t>
                      </a:r>
                      <a:r>
                        <a:rPr lang="en-CA" sz="1000" b="1" baseline="0" dirty="0" smtClean="0">
                          <a:latin typeface="Arial" panose="020B0604020202020204" pitchFamily="34" charset="0"/>
                          <a:cs typeface="Arial" panose="020B0604020202020204" pitchFamily="34" charset="0"/>
                        </a:rPr>
                        <a:t> </a:t>
                      </a:r>
                      <a:r>
                        <a:rPr lang="en-CA" sz="1000" b="1" dirty="0" smtClean="0">
                          <a:latin typeface="Arial" panose="020B0604020202020204" pitchFamily="34" charset="0"/>
                          <a:cs typeface="Arial" panose="020B0604020202020204" pitchFamily="34" charset="0"/>
                        </a:rPr>
                        <a:t>Integration</a:t>
                      </a:r>
                    </a:p>
                    <a:p>
                      <a:pPr marL="171450" indent="-171450" algn="l">
                        <a:buFontTx/>
                        <a:buChar char="-"/>
                      </a:pPr>
                      <a:r>
                        <a:rPr lang="en-CA" sz="1000" dirty="0" smtClean="0">
                          <a:latin typeface="Arial" panose="020B0604020202020204" pitchFamily="34" charset="0"/>
                          <a:cs typeface="Arial" panose="020B0604020202020204" pitchFamily="34" charset="0"/>
                        </a:rPr>
                        <a:t>Source code management</a:t>
                      </a:r>
                    </a:p>
                    <a:p>
                      <a:pPr marL="171450" indent="-171450" algn="l">
                        <a:buFontTx/>
                        <a:buChar char="-"/>
                      </a:pPr>
                      <a:r>
                        <a:rPr lang="en-CA" sz="1000" dirty="0" smtClean="0">
                          <a:latin typeface="Arial" panose="020B0604020202020204" pitchFamily="34" charset="0"/>
                          <a:cs typeface="Arial" panose="020B0604020202020204" pitchFamily="34" charset="0"/>
                        </a:rPr>
                        <a:t>Code quality</a:t>
                      </a:r>
                    </a:p>
                    <a:p>
                      <a:pPr marL="171450" indent="-171450" algn="l">
                        <a:buFontTx/>
                        <a:buChar char="-"/>
                      </a:pPr>
                      <a:r>
                        <a:rPr lang="en-CA" sz="1000" dirty="0" smtClean="0">
                          <a:latin typeface="Arial" panose="020B0604020202020204" pitchFamily="34" charset="0"/>
                          <a:cs typeface="Arial" panose="020B0604020202020204" pitchFamily="34" charset="0"/>
                        </a:rPr>
                        <a:t>Build automation</a:t>
                      </a:r>
                    </a:p>
                  </a:txBody>
                  <a:tcPr marL="76200" marR="76200" marT="38100" marB="38100"/>
                </a:tc>
                <a:tc>
                  <a:txBody>
                    <a:bodyPr/>
                    <a:lstStyle/>
                    <a:p>
                      <a:pPr marL="0" indent="0" algn="l" defTabSz="1080097" rtl="0" eaLnBrk="1" latinLnBrk="0" hangingPunct="1">
                        <a:buFont typeface="Wingdings" panose="05000000000000000000" pitchFamily="2" charset="2"/>
                        <a:buNone/>
                      </a:pPr>
                      <a:r>
                        <a:rPr lang="en-CA" sz="1000" b="1" dirty="0" smtClean="0">
                          <a:latin typeface="Arial" panose="020B0604020202020204" pitchFamily="34" charset="0"/>
                          <a:cs typeface="Arial" panose="020B0604020202020204" pitchFamily="34" charset="0"/>
                        </a:rPr>
                        <a:t>C</a:t>
                      </a:r>
                      <a:r>
                        <a:rPr lang="en-CA" sz="1000" b="1" kern="1200" dirty="0" smtClean="0">
                          <a:latin typeface="Arial" panose="020B0604020202020204" pitchFamily="34" charset="0"/>
                          <a:cs typeface="Arial" panose="020B0604020202020204" pitchFamily="34" charset="0"/>
                        </a:rPr>
                        <a:t>ontinuous Testing</a:t>
                      </a:r>
                    </a:p>
                    <a:p>
                      <a:pPr marL="171450" indent="-171450" algn="l">
                        <a:buFontTx/>
                        <a:buChar char="-"/>
                      </a:pPr>
                      <a:r>
                        <a:rPr lang="en-CA" sz="1000" dirty="0" smtClean="0">
                          <a:latin typeface="Arial" panose="020B0604020202020204" pitchFamily="34" charset="0"/>
                          <a:cs typeface="Arial" panose="020B0604020202020204" pitchFamily="34" charset="0"/>
                        </a:rPr>
                        <a:t>Test</a:t>
                      </a:r>
                      <a:r>
                        <a:rPr lang="en-CA" sz="1000" baseline="0" dirty="0" smtClean="0">
                          <a:latin typeface="Arial" panose="020B0604020202020204" pitchFamily="34" charset="0"/>
                          <a:cs typeface="Arial" panose="020B0604020202020204" pitchFamily="34" charset="0"/>
                        </a:rPr>
                        <a:t> automation</a:t>
                      </a:r>
                    </a:p>
                    <a:p>
                      <a:pPr marL="171450" indent="-171450" algn="l">
                        <a:buFontTx/>
                        <a:buChar char="-"/>
                      </a:pPr>
                      <a:r>
                        <a:rPr lang="en-CA" sz="1000" baseline="0" dirty="0" smtClean="0">
                          <a:latin typeface="Arial" panose="020B0604020202020204" pitchFamily="34" charset="0"/>
                          <a:cs typeface="Arial" panose="020B0604020202020204" pitchFamily="34" charset="0"/>
                        </a:rPr>
                        <a:t>Test data management</a:t>
                      </a:r>
                      <a:endParaRPr lang="en-CA" sz="1000" dirty="0" smtClean="0">
                        <a:latin typeface="Arial" panose="020B0604020202020204" pitchFamily="34" charset="0"/>
                        <a:cs typeface="Arial" panose="020B0604020202020204" pitchFamily="34" charset="0"/>
                      </a:endParaRPr>
                    </a:p>
                    <a:p>
                      <a:pPr marL="171450" indent="-171450" algn="l">
                        <a:buFontTx/>
                        <a:buChar char="-"/>
                      </a:pPr>
                      <a:r>
                        <a:rPr lang="en-CA" sz="1000" dirty="0" smtClean="0">
                          <a:latin typeface="Arial" panose="020B0604020202020204" pitchFamily="34" charset="0"/>
                          <a:cs typeface="Arial" panose="020B0604020202020204" pitchFamily="34" charset="0"/>
                        </a:rPr>
                        <a:t>Service virtualization</a:t>
                      </a:r>
                      <a:endParaRPr lang="en-CA" sz="1000" kern="1200" dirty="0">
                        <a:solidFill>
                          <a:schemeClr val="dk1"/>
                        </a:solidFill>
                        <a:latin typeface="Arial" panose="020B0604020202020204" pitchFamily="34" charset="0"/>
                        <a:ea typeface="+mn-ea"/>
                        <a:cs typeface="Arial" panose="020B0604020202020204" pitchFamily="34" charset="0"/>
                      </a:endParaRPr>
                    </a:p>
                  </a:txBody>
                  <a:tcPr marL="76200" marR="76200" marT="38100" marB="38100"/>
                </a:tc>
                <a:tc>
                  <a:txBody>
                    <a:bodyPr/>
                    <a:lstStyle/>
                    <a:p>
                      <a:pPr marL="0" marR="0" indent="0" algn="l" defTabSz="1080097" rtl="0" eaLnBrk="1" fontAlgn="auto" latinLnBrk="0" hangingPunct="1">
                        <a:lnSpc>
                          <a:spcPct val="100000"/>
                        </a:lnSpc>
                        <a:spcBef>
                          <a:spcPts val="0"/>
                        </a:spcBef>
                        <a:spcAft>
                          <a:spcPts val="0"/>
                        </a:spcAft>
                        <a:buClrTx/>
                        <a:buSzTx/>
                        <a:buFont typeface="Wingdings" panose="05000000000000000000" pitchFamily="2" charset="2"/>
                        <a:buNone/>
                        <a:tabLst/>
                        <a:defRPr/>
                      </a:pPr>
                      <a:r>
                        <a:rPr lang="en-CA" sz="1000" b="1" dirty="0" smtClean="0">
                          <a:latin typeface="Arial" panose="020B0604020202020204" pitchFamily="34" charset="0"/>
                          <a:cs typeface="Arial" panose="020B0604020202020204" pitchFamily="34" charset="0"/>
                        </a:rPr>
                        <a:t>C</a:t>
                      </a:r>
                      <a:r>
                        <a:rPr lang="en-CA" sz="1000" b="1" kern="1200" dirty="0" smtClean="0">
                          <a:latin typeface="Arial" panose="020B0604020202020204" pitchFamily="34" charset="0"/>
                          <a:cs typeface="Arial" panose="020B0604020202020204" pitchFamily="34" charset="0"/>
                        </a:rPr>
                        <a:t>ontinuous deployment</a:t>
                      </a:r>
                    </a:p>
                    <a:p>
                      <a:pPr marL="285750" marR="0" indent="-285750" algn="l" defTabSz="108009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CA" sz="1000" kern="1200" dirty="0" smtClean="0">
                          <a:latin typeface="Arial" panose="020B0604020202020204" pitchFamily="34" charset="0"/>
                          <a:cs typeface="Arial" panose="020B0604020202020204" pitchFamily="34" charset="0"/>
                        </a:rPr>
                        <a:t>Non Production Deployment</a:t>
                      </a:r>
                      <a:r>
                        <a:rPr lang="en-CA" sz="1000" kern="1200" baseline="0" dirty="0" smtClean="0">
                          <a:latin typeface="Arial" panose="020B0604020202020204" pitchFamily="34" charset="0"/>
                          <a:cs typeface="Arial" panose="020B0604020202020204" pitchFamily="34" charset="0"/>
                        </a:rPr>
                        <a:t> automation</a:t>
                      </a:r>
                      <a:endParaRPr lang="en-CA" sz="1000" kern="1200" dirty="0" smtClean="0">
                        <a:latin typeface="Arial" panose="020B0604020202020204" pitchFamily="34" charset="0"/>
                        <a:cs typeface="Arial" panose="020B0604020202020204" pitchFamily="34" charset="0"/>
                      </a:endParaRPr>
                    </a:p>
                    <a:p>
                      <a:pPr marL="285750" marR="0" indent="-285750" algn="l" defTabSz="108009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CA" sz="1000" kern="1200" dirty="0" smtClean="0">
                          <a:latin typeface="Arial" panose="020B0604020202020204" pitchFamily="34" charset="0"/>
                          <a:cs typeface="Arial" panose="020B0604020202020204" pitchFamily="34" charset="0"/>
                        </a:rPr>
                        <a:t>Automatic environment provisioning</a:t>
                      </a:r>
                    </a:p>
                    <a:p>
                      <a:pPr marL="285750" marR="0" indent="-285750" algn="l" defTabSz="108009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CA" sz="1000" kern="1200" dirty="0" smtClean="0">
                          <a:latin typeface="Arial" panose="020B0604020202020204" pitchFamily="34" charset="0"/>
                          <a:cs typeface="Arial" panose="020B0604020202020204" pitchFamily="34" charset="0"/>
                        </a:rPr>
                        <a:t>Configuration management</a:t>
                      </a:r>
                      <a:endParaRPr lang="en-CA" sz="1000" dirty="0">
                        <a:latin typeface="Arial" panose="020B0604020202020204" pitchFamily="34" charset="0"/>
                        <a:cs typeface="Arial" panose="020B0604020202020204" pitchFamily="34" charset="0"/>
                      </a:endParaRPr>
                    </a:p>
                  </a:txBody>
                  <a:tcPr marL="76200" marR="76200" marT="38100" marB="38100"/>
                </a:tc>
                <a:tc>
                  <a:txBody>
                    <a:bodyPr/>
                    <a:lstStyle/>
                    <a:p>
                      <a:pPr marL="0" marR="0" indent="0" algn="l" defTabSz="1080097" rtl="0" eaLnBrk="1" fontAlgn="auto" latinLnBrk="0" hangingPunct="1">
                        <a:lnSpc>
                          <a:spcPct val="100000"/>
                        </a:lnSpc>
                        <a:spcBef>
                          <a:spcPts val="0"/>
                        </a:spcBef>
                        <a:spcAft>
                          <a:spcPts val="0"/>
                        </a:spcAft>
                        <a:buClrTx/>
                        <a:buSzTx/>
                        <a:buFontTx/>
                        <a:buNone/>
                        <a:tabLst/>
                        <a:defRPr/>
                      </a:pPr>
                      <a:r>
                        <a:rPr lang="en-CA" sz="1000" b="1" dirty="0" smtClean="0">
                          <a:latin typeface="Arial" panose="020B0604020202020204" pitchFamily="34" charset="0"/>
                          <a:cs typeface="Arial" panose="020B0604020202020204" pitchFamily="34" charset="0"/>
                        </a:rPr>
                        <a:t>C</a:t>
                      </a:r>
                      <a:r>
                        <a:rPr lang="en-CA" sz="1000" b="1" kern="1200" dirty="0" smtClean="0">
                          <a:latin typeface="Arial" panose="020B0604020202020204" pitchFamily="34" charset="0"/>
                          <a:cs typeface="Arial" panose="020B0604020202020204" pitchFamily="34" charset="0"/>
                        </a:rPr>
                        <a:t>ontinuous improvement</a:t>
                      </a:r>
                      <a:r>
                        <a:rPr lang="en-CA" sz="1000" b="1" kern="1200" baseline="0" dirty="0" smtClean="0">
                          <a:latin typeface="Arial" panose="020B0604020202020204" pitchFamily="34" charset="0"/>
                          <a:cs typeface="Arial" panose="020B0604020202020204" pitchFamily="34" charset="0"/>
                        </a:rPr>
                        <a:t>s</a:t>
                      </a:r>
                      <a:endParaRPr lang="en-CA" sz="1000" b="1" kern="1200" dirty="0" smtClean="0">
                        <a:latin typeface="Arial" panose="020B0604020202020204" pitchFamily="34" charset="0"/>
                        <a:cs typeface="Arial" panose="020B0604020202020204" pitchFamily="34" charset="0"/>
                      </a:endParaRPr>
                    </a:p>
                    <a:p>
                      <a:pPr marL="285750" marR="0" indent="-285750" algn="l" defTabSz="108009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CA" sz="1000" kern="1200" dirty="0" smtClean="0">
                          <a:latin typeface="Arial" panose="020B0604020202020204" pitchFamily="34" charset="0"/>
                          <a:cs typeface="Arial" panose="020B0604020202020204" pitchFamily="34" charset="0"/>
                        </a:rPr>
                        <a:t>Mature</a:t>
                      </a:r>
                      <a:r>
                        <a:rPr lang="en-CA" sz="1000" kern="1200" baseline="0" dirty="0" smtClean="0">
                          <a:latin typeface="Arial" panose="020B0604020202020204" pitchFamily="34" charset="0"/>
                          <a:cs typeface="Arial" panose="020B0604020202020204" pitchFamily="34" charset="0"/>
                        </a:rPr>
                        <a:t> </a:t>
                      </a:r>
                      <a:r>
                        <a:rPr lang="en-CA" sz="1000" kern="1200" dirty="0" smtClean="0">
                          <a:latin typeface="Arial" panose="020B0604020202020204" pitchFamily="34" charset="0"/>
                          <a:cs typeface="Arial" panose="020B0604020202020204" pitchFamily="34" charset="0"/>
                        </a:rPr>
                        <a:t>DevOps</a:t>
                      </a:r>
                      <a:r>
                        <a:rPr lang="en-CA" sz="1000" kern="1200" baseline="0" dirty="0" smtClean="0">
                          <a:latin typeface="Arial" panose="020B0604020202020204" pitchFamily="34" charset="0"/>
                          <a:cs typeface="Arial" panose="020B0604020202020204" pitchFamily="34" charset="0"/>
                        </a:rPr>
                        <a:t> CoE</a:t>
                      </a:r>
                      <a:endParaRPr lang="en-CA" sz="1000" kern="1200" dirty="0" smtClean="0">
                        <a:latin typeface="Arial" panose="020B0604020202020204" pitchFamily="34" charset="0"/>
                        <a:cs typeface="Arial" panose="020B0604020202020204" pitchFamily="34" charset="0"/>
                      </a:endParaRPr>
                    </a:p>
                    <a:p>
                      <a:pPr marL="285750" marR="0" indent="-285750" algn="l" defTabSz="108009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CA" sz="1000" kern="1200" dirty="0" smtClean="0">
                          <a:latin typeface="Arial" panose="020B0604020202020204" pitchFamily="34" charset="0"/>
                          <a:cs typeface="Arial" panose="020B0604020202020204" pitchFamily="34" charset="0"/>
                        </a:rPr>
                        <a:t>Continuous</a:t>
                      </a:r>
                      <a:r>
                        <a:rPr lang="en-CA" sz="1000" kern="1200" baseline="0" dirty="0" smtClean="0">
                          <a:latin typeface="Arial" panose="020B0604020202020204" pitchFamily="34" charset="0"/>
                          <a:cs typeface="Arial" panose="020B0604020202020204" pitchFamily="34" charset="0"/>
                        </a:rPr>
                        <a:t> feedback</a:t>
                      </a:r>
                    </a:p>
                    <a:p>
                      <a:pPr marL="285750" marR="0" indent="-285750" algn="l" defTabSz="108009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CA" sz="1000" kern="1200" baseline="0" dirty="0" smtClean="0">
                          <a:latin typeface="Arial" panose="020B0604020202020204" pitchFamily="34" charset="0"/>
                          <a:cs typeface="Arial" panose="020B0604020202020204" pitchFamily="34" charset="0"/>
                        </a:rPr>
                        <a:t>Integrated platform</a:t>
                      </a:r>
                    </a:p>
                    <a:p>
                      <a:pPr marL="285750" marR="0" indent="-285750" algn="l" defTabSz="108009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CA" sz="1000" kern="1200" baseline="0" dirty="0" smtClean="0">
                          <a:solidFill>
                            <a:schemeClr val="tx1"/>
                          </a:solidFill>
                          <a:latin typeface="Arial" panose="020B0604020202020204" pitchFamily="34" charset="0"/>
                          <a:ea typeface="+mn-ea"/>
                          <a:cs typeface="Arial" panose="020B0604020202020204" pitchFamily="34" charset="0"/>
                        </a:rPr>
                        <a:t>Production Deployment automation</a:t>
                      </a:r>
                    </a:p>
                    <a:p>
                      <a:pPr marL="0" marR="0" indent="0" algn="l" defTabSz="1080097" rtl="0" eaLnBrk="1" fontAlgn="auto" latinLnBrk="0" hangingPunct="1">
                        <a:lnSpc>
                          <a:spcPct val="100000"/>
                        </a:lnSpc>
                        <a:spcBef>
                          <a:spcPts val="0"/>
                        </a:spcBef>
                        <a:spcAft>
                          <a:spcPts val="0"/>
                        </a:spcAft>
                        <a:buClrTx/>
                        <a:buSzTx/>
                        <a:buFont typeface="Wingdings" panose="05000000000000000000" pitchFamily="2" charset="2"/>
                        <a:buNone/>
                        <a:tabLst/>
                        <a:defRPr/>
                      </a:pPr>
                      <a:r>
                        <a:rPr lang="en-CA" sz="1000" b="1" dirty="0" smtClean="0">
                          <a:latin typeface="Arial" panose="020B0604020202020204" pitchFamily="34" charset="0"/>
                          <a:cs typeface="Arial" panose="020B0604020202020204" pitchFamily="34" charset="0"/>
                        </a:rPr>
                        <a:t>C</a:t>
                      </a:r>
                      <a:r>
                        <a:rPr lang="en-CA" sz="1000" b="1" kern="1200" dirty="0" smtClean="0">
                          <a:latin typeface="Arial" panose="020B0604020202020204" pitchFamily="34" charset="0"/>
                          <a:cs typeface="Arial" panose="020B0604020202020204" pitchFamily="34" charset="0"/>
                        </a:rPr>
                        <a:t>ontinuous  monitoring</a:t>
                      </a:r>
                    </a:p>
                    <a:p>
                      <a:pPr algn="l"/>
                      <a:endParaRPr lang="en-CA" sz="1000" dirty="0">
                        <a:latin typeface="Arial" panose="020B0604020202020204" pitchFamily="34" charset="0"/>
                        <a:cs typeface="Arial" panose="020B0604020202020204" pitchFamily="34" charset="0"/>
                      </a:endParaRPr>
                    </a:p>
                  </a:txBody>
                  <a:tcPr marL="76200" marR="76200" marT="38100" marB="38100"/>
                </a:tc>
              </a:tr>
              <a:tr h="228600">
                <a:tc gridSpan="2">
                  <a:txBody>
                    <a:bodyPr/>
                    <a:lstStyle/>
                    <a:p>
                      <a:pPr marL="0" indent="0" algn="ctr">
                        <a:buFontTx/>
                        <a:buNone/>
                      </a:pPr>
                      <a:r>
                        <a:rPr lang="en-CA" sz="1000" dirty="0" smtClean="0">
                          <a:latin typeface="Arial" panose="020B0604020202020204" pitchFamily="34" charset="0"/>
                          <a:cs typeface="Arial" panose="020B0604020202020204" pitchFamily="34" charset="0"/>
                        </a:rPr>
                        <a:t>4 months</a:t>
                      </a:r>
                    </a:p>
                  </a:txBody>
                  <a:tcPr marL="76200" marR="76200" marT="38100" marB="38100"/>
                </a:tc>
                <a:tc hMerge="1">
                  <a:txBody>
                    <a:bodyPr/>
                    <a:lstStyle/>
                    <a:p>
                      <a:pPr marL="0" indent="0" algn="ctr">
                        <a:buFontTx/>
                        <a:buNone/>
                      </a:pPr>
                      <a:endParaRPr lang="en-CA" sz="1000" kern="1200" dirty="0">
                        <a:solidFill>
                          <a:schemeClr val="dk1"/>
                        </a:solidFill>
                        <a:latin typeface="Arial" panose="020B0604020202020204" pitchFamily="34" charset="0"/>
                        <a:ea typeface="+mn-ea"/>
                        <a:cs typeface="Arial" panose="020B0604020202020204" pitchFamily="34" charset="0"/>
                      </a:endParaRPr>
                    </a:p>
                  </a:txBody>
                  <a:tcPr marL="76200" marR="76200" marT="38100" marB="38100"/>
                </a:tc>
                <a:tc>
                  <a:txBody>
                    <a:bodyPr/>
                    <a:lstStyle/>
                    <a:p>
                      <a:pPr algn="ctr"/>
                      <a:r>
                        <a:rPr lang="en-CA" sz="1000" dirty="0" smtClean="0">
                          <a:latin typeface="Arial" panose="020B0604020202020204" pitchFamily="34" charset="0"/>
                          <a:cs typeface="Arial" panose="020B0604020202020204" pitchFamily="34" charset="0"/>
                        </a:rPr>
                        <a:t>4 months</a:t>
                      </a:r>
                      <a:endParaRPr lang="en-CA" sz="1000" dirty="0">
                        <a:latin typeface="Arial" panose="020B0604020202020204" pitchFamily="34" charset="0"/>
                        <a:cs typeface="Arial" panose="020B0604020202020204" pitchFamily="34" charset="0"/>
                      </a:endParaRPr>
                    </a:p>
                  </a:txBody>
                  <a:tcPr marL="76200" marR="76200" marT="38100" marB="38100"/>
                </a:tc>
                <a:tc>
                  <a:txBody>
                    <a:bodyPr/>
                    <a:lstStyle/>
                    <a:p>
                      <a:pPr algn="ctr"/>
                      <a:r>
                        <a:rPr lang="en-CA" sz="1000" dirty="0" smtClean="0">
                          <a:latin typeface="Arial" panose="020B0604020202020204" pitchFamily="34" charset="0"/>
                          <a:cs typeface="Arial" panose="020B0604020202020204" pitchFamily="34" charset="0"/>
                        </a:rPr>
                        <a:t>4 + 4 months</a:t>
                      </a:r>
                      <a:endParaRPr lang="en-CA" sz="1000" dirty="0">
                        <a:latin typeface="Arial" panose="020B0604020202020204" pitchFamily="34" charset="0"/>
                        <a:cs typeface="Arial" panose="020B0604020202020204" pitchFamily="34" charset="0"/>
                      </a:endParaRPr>
                    </a:p>
                  </a:txBody>
                  <a:tcPr marL="76200" marR="76200" marT="38100" marB="38100"/>
                </a:tc>
              </a:tr>
            </a:tbl>
          </a:graphicData>
        </a:graphic>
      </p:graphicFrame>
      <p:sp>
        <p:nvSpPr>
          <p:cNvPr id="69" name="Arc 68"/>
          <p:cNvSpPr/>
          <p:nvPr/>
        </p:nvSpPr>
        <p:spPr>
          <a:xfrm rot="4352916">
            <a:off x="2669499" y="-4112723"/>
            <a:ext cx="2253863" cy="10829212"/>
          </a:xfrm>
          <a:prstGeom prst="arc">
            <a:avLst>
              <a:gd name="adj1" fmla="val 16809786"/>
              <a:gd name="adj2" fmla="val 4057339"/>
            </a:avLst>
          </a:prstGeom>
          <a:ln/>
        </p:spPr>
        <p:style>
          <a:lnRef idx="2">
            <a:schemeClr val="accent1"/>
          </a:lnRef>
          <a:fillRef idx="0">
            <a:schemeClr val="accent1"/>
          </a:fillRef>
          <a:effectRef idx="1">
            <a:schemeClr val="accent1"/>
          </a:effectRef>
          <a:fontRef idx="minor">
            <a:schemeClr val="tx1"/>
          </a:fontRef>
        </p:style>
        <p:txBody>
          <a:bodyPr lIns="83570" tIns="41786" rIns="83570" bIns="41786" rtlCol="0" anchor="ctr"/>
          <a:lstStyle/>
          <a:p>
            <a:pPr algn="ctr" defTabSz="835762" fontAlgn="base">
              <a:spcBef>
                <a:spcPct val="0"/>
              </a:spcBef>
              <a:spcAft>
                <a:spcPct val="0"/>
              </a:spcAft>
            </a:pPr>
            <a:endParaRPr lang="en-IN" sz="1500" dirty="0">
              <a:solidFill>
                <a:prstClr val="black"/>
              </a:solidFill>
            </a:endParaRPr>
          </a:p>
        </p:txBody>
      </p:sp>
      <p:sp>
        <p:nvSpPr>
          <p:cNvPr id="65" name="Oval 23"/>
          <p:cNvSpPr>
            <a:spLocks noChangeArrowheads="1"/>
          </p:cNvSpPr>
          <p:nvPr/>
        </p:nvSpPr>
        <p:spPr bwMode="gray">
          <a:xfrm>
            <a:off x="2355766" y="2637154"/>
            <a:ext cx="443328" cy="355584"/>
          </a:xfrm>
          <a:prstGeom prst="ellipse">
            <a:avLst/>
          </a:prstGeom>
          <a:solidFill>
            <a:schemeClr val="bg2">
              <a:lumMod val="20000"/>
              <a:lumOff val="80000"/>
            </a:schemeClr>
          </a:solidFill>
          <a:ln>
            <a:solidFill>
              <a:schemeClr val="bg2"/>
            </a:solidFill>
          </a:ln>
        </p:spPr>
        <p:style>
          <a:lnRef idx="0">
            <a:schemeClr val="accent1"/>
          </a:lnRef>
          <a:fillRef idx="3">
            <a:schemeClr val="accent1"/>
          </a:fillRef>
          <a:effectRef idx="3">
            <a:schemeClr val="accent1"/>
          </a:effectRef>
          <a:fontRef idx="minor">
            <a:schemeClr val="lt1"/>
          </a:fontRef>
        </p:style>
        <p:txBody>
          <a:bodyPr lIns="83570" tIns="41786" rIns="83570" bIns="41786" anchor="ctr"/>
          <a:lstStyle/>
          <a:p>
            <a:pPr algn="ctr" defTabSz="835762"/>
            <a:endParaRPr lang="en-US" sz="1250" dirty="0">
              <a:solidFill>
                <a:prstClr val="white"/>
              </a:solidFill>
            </a:endParaRPr>
          </a:p>
        </p:txBody>
      </p:sp>
      <p:sp>
        <p:nvSpPr>
          <p:cNvPr id="66" name="Oval 23"/>
          <p:cNvSpPr>
            <a:spLocks noChangeArrowheads="1"/>
          </p:cNvSpPr>
          <p:nvPr/>
        </p:nvSpPr>
        <p:spPr bwMode="gray">
          <a:xfrm>
            <a:off x="4784468" y="1811114"/>
            <a:ext cx="506828" cy="444500"/>
          </a:xfrm>
          <a:prstGeom prst="ellipse">
            <a:avLst/>
          </a:prstGeom>
          <a:solidFill>
            <a:schemeClr val="bg2">
              <a:lumMod val="40000"/>
              <a:lumOff val="60000"/>
            </a:schemeClr>
          </a:solidFill>
          <a:ln>
            <a:solidFill>
              <a:schemeClr val="bg2"/>
            </a:solidFill>
          </a:ln>
        </p:spPr>
        <p:style>
          <a:lnRef idx="0">
            <a:schemeClr val="accent1"/>
          </a:lnRef>
          <a:fillRef idx="3">
            <a:schemeClr val="accent1"/>
          </a:fillRef>
          <a:effectRef idx="3">
            <a:schemeClr val="accent1"/>
          </a:effectRef>
          <a:fontRef idx="minor">
            <a:schemeClr val="lt1"/>
          </a:fontRef>
        </p:style>
        <p:txBody>
          <a:bodyPr lIns="83570" tIns="41786" rIns="83570" bIns="41786" anchor="ctr"/>
          <a:lstStyle/>
          <a:p>
            <a:pPr algn="ctr" defTabSz="835762"/>
            <a:endParaRPr lang="en-US" sz="1250" dirty="0">
              <a:solidFill>
                <a:prstClr val="white"/>
              </a:solidFill>
            </a:endParaRPr>
          </a:p>
        </p:txBody>
      </p:sp>
      <p:sp>
        <p:nvSpPr>
          <p:cNvPr id="67" name="Oval 23"/>
          <p:cNvSpPr>
            <a:spLocks noChangeArrowheads="1"/>
          </p:cNvSpPr>
          <p:nvPr/>
        </p:nvSpPr>
        <p:spPr bwMode="gray">
          <a:xfrm>
            <a:off x="6109261" y="1238378"/>
            <a:ext cx="635000" cy="525246"/>
          </a:xfrm>
          <a:prstGeom prst="ellipse">
            <a:avLst/>
          </a:prstGeom>
          <a:solidFill>
            <a:schemeClr val="bg2">
              <a:lumMod val="60000"/>
              <a:lumOff val="40000"/>
            </a:schemeClr>
          </a:solidFill>
          <a:ln>
            <a:solidFill>
              <a:schemeClr val="bg2"/>
            </a:solidFill>
          </a:ln>
        </p:spPr>
        <p:style>
          <a:lnRef idx="0">
            <a:schemeClr val="accent1"/>
          </a:lnRef>
          <a:fillRef idx="3">
            <a:schemeClr val="accent1"/>
          </a:fillRef>
          <a:effectRef idx="3">
            <a:schemeClr val="accent1"/>
          </a:effectRef>
          <a:fontRef idx="minor">
            <a:schemeClr val="lt1"/>
          </a:fontRef>
        </p:style>
        <p:txBody>
          <a:bodyPr lIns="83570" tIns="41786" rIns="83570" bIns="41786" anchor="ctr"/>
          <a:lstStyle/>
          <a:p>
            <a:pPr algn="ctr" defTabSz="835762"/>
            <a:endParaRPr lang="en-US" sz="1250" dirty="0">
              <a:solidFill>
                <a:prstClr val="white"/>
              </a:solidFill>
            </a:endParaRPr>
          </a:p>
        </p:txBody>
      </p:sp>
      <p:sp>
        <p:nvSpPr>
          <p:cNvPr id="68" name="Oval 23"/>
          <p:cNvSpPr>
            <a:spLocks noChangeArrowheads="1"/>
          </p:cNvSpPr>
          <p:nvPr/>
        </p:nvSpPr>
        <p:spPr bwMode="gray">
          <a:xfrm>
            <a:off x="7187033" y="605370"/>
            <a:ext cx="762000" cy="599746"/>
          </a:xfrm>
          <a:prstGeom prst="ellipse">
            <a:avLst/>
          </a:prstGeom>
          <a:solidFill>
            <a:schemeClr val="bg2">
              <a:lumMod val="75000"/>
            </a:schemeClr>
          </a:solidFill>
          <a:ln>
            <a:solidFill>
              <a:schemeClr val="bg2"/>
            </a:solidFill>
          </a:ln>
        </p:spPr>
        <p:style>
          <a:lnRef idx="0">
            <a:schemeClr val="accent1"/>
          </a:lnRef>
          <a:fillRef idx="3">
            <a:schemeClr val="accent1"/>
          </a:fillRef>
          <a:effectRef idx="3">
            <a:schemeClr val="accent1"/>
          </a:effectRef>
          <a:fontRef idx="minor">
            <a:schemeClr val="lt1"/>
          </a:fontRef>
        </p:style>
        <p:txBody>
          <a:bodyPr lIns="83570" tIns="41786" rIns="83570" bIns="41786" anchor="ctr"/>
          <a:lstStyle/>
          <a:p>
            <a:pPr algn="ctr" defTabSz="835762"/>
            <a:endParaRPr lang="en-US" sz="1250" dirty="0">
              <a:solidFill>
                <a:prstClr val="white"/>
              </a:solidFill>
            </a:endParaRPr>
          </a:p>
        </p:txBody>
      </p:sp>
      <p:sp>
        <p:nvSpPr>
          <p:cNvPr id="70" name="TextBox 69"/>
          <p:cNvSpPr txBox="1"/>
          <p:nvPr/>
        </p:nvSpPr>
        <p:spPr>
          <a:xfrm>
            <a:off x="748327" y="702605"/>
            <a:ext cx="2839624" cy="230832"/>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defPPr>
              <a:defRPr lang="en-US"/>
            </a:defPPr>
            <a:lvl1pPr>
              <a:buClr>
                <a:schemeClr val="tx2"/>
              </a:buClr>
              <a:defRPr sz="1400" b="1">
                <a:solidFill>
                  <a:schemeClr val="tx1">
                    <a:lumMod val="65000"/>
                    <a:lumOff val="35000"/>
                  </a:schemeClr>
                </a:solidFill>
                <a:latin typeface="+mj-lt"/>
              </a:defRPr>
            </a:lvl1pPr>
          </a:lstStyle>
          <a:p>
            <a:pPr defTabSz="835762" fontAlgn="base">
              <a:spcBef>
                <a:spcPct val="0"/>
              </a:spcBef>
              <a:spcAft>
                <a:spcPct val="0"/>
              </a:spcAft>
              <a:buClr>
                <a:srgbClr val="6D6E71"/>
              </a:buClr>
            </a:pPr>
            <a:r>
              <a:rPr lang="en-US" sz="1500" dirty="0">
                <a:solidFill>
                  <a:prstClr val="black">
                    <a:lumMod val="75000"/>
                    <a:lumOff val="25000"/>
                  </a:prstClr>
                </a:solidFill>
                <a:cs typeface="Arial" charset="0"/>
              </a:rPr>
              <a:t>Value Enhancing Organization Asset</a:t>
            </a:r>
          </a:p>
        </p:txBody>
      </p:sp>
      <p:sp>
        <p:nvSpPr>
          <p:cNvPr id="71" name="Line 5"/>
          <p:cNvSpPr>
            <a:spLocks noChangeShapeType="1"/>
          </p:cNvSpPr>
          <p:nvPr/>
        </p:nvSpPr>
        <p:spPr bwMode="gray">
          <a:xfrm flipH="1" flipV="1">
            <a:off x="445636" y="541867"/>
            <a:ext cx="6" cy="2667002"/>
          </a:xfrm>
          <a:prstGeom prst="line">
            <a:avLst/>
          </a:prstGeom>
          <a:noFill/>
          <a:ln w="28575">
            <a:solidFill>
              <a:schemeClr val="bg1">
                <a:lumMod val="50000"/>
              </a:schemeClr>
            </a:solidFill>
            <a:round/>
            <a:headEnd type="none" w="sm" len="sm"/>
            <a:tailEnd type="triangle" w="med" len="med"/>
          </a:ln>
        </p:spPr>
        <p:txBody>
          <a:bodyPr wrap="none" lIns="83570" tIns="41786" rIns="83570" bIns="41786" anchor="ctr"/>
          <a:lstStyle/>
          <a:p>
            <a:pPr defTabSz="835762" fontAlgn="base">
              <a:spcBef>
                <a:spcPct val="0"/>
              </a:spcBef>
              <a:spcAft>
                <a:spcPct val="0"/>
              </a:spcAft>
            </a:pPr>
            <a:endParaRPr lang="en-US" sz="1500" dirty="0">
              <a:solidFill>
                <a:prstClr val="black"/>
              </a:solidFill>
              <a:cs typeface="Arial" charset="0"/>
            </a:endParaRPr>
          </a:p>
        </p:txBody>
      </p:sp>
      <p:sp>
        <p:nvSpPr>
          <p:cNvPr id="72" name="Rectangle 6"/>
          <p:cNvSpPr>
            <a:spLocks noChangeArrowheads="1"/>
          </p:cNvSpPr>
          <p:nvPr/>
        </p:nvSpPr>
        <p:spPr bwMode="gray">
          <a:xfrm rot="-5400000">
            <a:off x="-135139" y="1651497"/>
            <a:ext cx="923274" cy="289509"/>
          </a:xfrm>
          <a:prstGeom prst="rect">
            <a:avLst/>
          </a:prstGeom>
          <a:noFill/>
          <a:ln w="9525">
            <a:noFill/>
            <a:miter lim="800000"/>
            <a:headEnd/>
            <a:tailEnd/>
          </a:ln>
        </p:spPr>
        <p:txBody>
          <a:bodyPr wrap="none" lIns="83570" tIns="41786" rIns="83570" bIns="41786" anchor="ctr">
            <a:spAutoFit/>
          </a:bodyPr>
          <a:lstStyle/>
          <a:p>
            <a:pPr marL="174099" lvl="2" indent="-171197" defTabSz="835762" eaLnBrk="0" fontAlgn="base" hangingPunct="0">
              <a:spcBef>
                <a:spcPct val="15000"/>
              </a:spcBef>
              <a:spcAft>
                <a:spcPct val="50000"/>
              </a:spcAft>
              <a:buClr>
                <a:srgbClr val="A7A9AC"/>
              </a:buClr>
            </a:pPr>
            <a:r>
              <a:rPr lang="en-US" sz="1333" b="1" dirty="0">
                <a:solidFill>
                  <a:prstClr val="black">
                    <a:lumMod val="65000"/>
                    <a:lumOff val="35000"/>
                  </a:prstClr>
                </a:solidFill>
                <a:cs typeface="Arial" charset="0"/>
              </a:rPr>
              <a:t>MATURITY</a:t>
            </a:r>
          </a:p>
        </p:txBody>
      </p:sp>
      <p:sp>
        <p:nvSpPr>
          <p:cNvPr id="73" name="Rectangle 7"/>
          <p:cNvSpPr>
            <a:spLocks noChangeArrowheads="1"/>
          </p:cNvSpPr>
          <p:nvPr/>
        </p:nvSpPr>
        <p:spPr bwMode="gray">
          <a:xfrm rot="-5400000">
            <a:off x="337546" y="633296"/>
            <a:ext cx="487657" cy="304800"/>
          </a:xfrm>
          <a:prstGeom prst="rect">
            <a:avLst/>
          </a:prstGeom>
          <a:noFill/>
          <a:ln w="9525">
            <a:noFill/>
            <a:miter lim="800000"/>
            <a:headEnd/>
            <a:tailEnd/>
          </a:ln>
        </p:spPr>
        <p:txBody>
          <a:bodyPr lIns="83570" tIns="41786" rIns="83570" bIns="41786" anchor="ctr"/>
          <a:lstStyle/>
          <a:p>
            <a:pPr marL="174099" lvl="2" indent="-171197" algn="r" defTabSz="835762" eaLnBrk="0" fontAlgn="base" hangingPunct="0">
              <a:spcBef>
                <a:spcPct val="15000"/>
              </a:spcBef>
              <a:spcAft>
                <a:spcPct val="50000"/>
              </a:spcAft>
              <a:buClr>
                <a:srgbClr val="A7A9AC"/>
              </a:buClr>
            </a:pPr>
            <a:r>
              <a:rPr lang="en-US" sz="917" dirty="0">
                <a:solidFill>
                  <a:prstClr val="black"/>
                </a:solidFill>
                <a:cs typeface="Arial" charset="0"/>
              </a:rPr>
              <a:t>High</a:t>
            </a:r>
          </a:p>
        </p:txBody>
      </p:sp>
      <p:sp>
        <p:nvSpPr>
          <p:cNvPr id="74" name="Rectangle 8"/>
          <p:cNvSpPr>
            <a:spLocks noChangeArrowheads="1"/>
          </p:cNvSpPr>
          <p:nvPr/>
        </p:nvSpPr>
        <p:spPr bwMode="gray">
          <a:xfrm rot="-5400000">
            <a:off x="276594" y="2726253"/>
            <a:ext cx="609569" cy="304800"/>
          </a:xfrm>
          <a:prstGeom prst="rect">
            <a:avLst/>
          </a:prstGeom>
          <a:noFill/>
          <a:ln w="9525">
            <a:noFill/>
            <a:miter lim="800000"/>
            <a:headEnd/>
            <a:tailEnd/>
          </a:ln>
        </p:spPr>
        <p:txBody>
          <a:bodyPr lIns="83570" tIns="41786" rIns="83570" bIns="41786" anchor="ctr"/>
          <a:lstStyle/>
          <a:p>
            <a:pPr marL="174099" lvl="2" indent="-171197" defTabSz="835762" eaLnBrk="0" fontAlgn="base" hangingPunct="0">
              <a:spcBef>
                <a:spcPct val="15000"/>
              </a:spcBef>
              <a:spcAft>
                <a:spcPct val="50000"/>
              </a:spcAft>
              <a:buClr>
                <a:srgbClr val="A7A9AC"/>
              </a:buClr>
            </a:pPr>
            <a:r>
              <a:rPr lang="en-US" sz="917" dirty="0">
                <a:solidFill>
                  <a:prstClr val="black"/>
                </a:solidFill>
                <a:cs typeface="Arial" charset="0"/>
              </a:rPr>
              <a:t>Low</a:t>
            </a:r>
          </a:p>
        </p:txBody>
      </p:sp>
      <p:sp>
        <p:nvSpPr>
          <p:cNvPr id="15" name="Title 2"/>
          <p:cNvSpPr>
            <a:spLocks noGrp="1"/>
          </p:cNvSpPr>
          <p:nvPr>
            <p:ph type="title"/>
          </p:nvPr>
        </p:nvSpPr>
        <p:spPr>
          <a:xfrm>
            <a:off x="322973" y="368595"/>
            <a:ext cx="8224837" cy="215444"/>
          </a:xfrm>
          <a:noFill/>
          <a:ln w="9525">
            <a:noFill/>
            <a:miter lim="800000"/>
            <a:headEnd/>
            <a:tailEnd/>
          </a:ln>
        </p:spPr>
        <p:txBody>
          <a:bodyPr vert="horz" wrap="square" lIns="0" tIns="0" rIns="0" bIns="0" numCol="1" anchor="t" anchorCtr="0" compatLnSpc="1">
            <a:prstTxWarp prst="textNoShape">
              <a:avLst/>
            </a:prstTxWarp>
            <a:spAutoFit/>
          </a:bodyPr>
          <a:lstStyle/>
          <a:p>
            <a:r>
              <a:rPr lang="en-IN" sz="1400" dirty="0">
                <a:solidFill>
                  <a:srgbClr val="FF0000"/>
                </a:solidFill>
              </a:rPr>
              <a:t>Phased evolution to a mature DevOps environment and a CoE de-risking change</a:t>
            </a:r>
            <a:endParaRPr lang="en-US" sz="1400" dirty="0">
              <a:solidFill>
                <a:srgbClr val="FF0000"/>
              </a:solidFill>
            </a:endParaRPr>
          </a:p>
        </p:txBody>
      </p:sp>
      <p:sp>
        <p:nvSpPr>
          <p:cNvPr id="16" name="Title 1"/>
          <p:cNvSpPr txBox="1">
            <a:spLocks/>
          </p:cNvSpPr>
          <p:nvPr/>
        </p:nvSpPr>
        <p:spPr bwMode="gray">
          <a:xfrm>
            <a:off x="231452" y="-2129"/>
            <a:ext cx="3843337"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spcBef>
                <a:spcPct val="0"/>
              </a:spcBef>
              <a:defRPr sz="2400">
                <a:solidFill>
                  <a:prstClr val="black">
                    <a:lumMod val="65000"/>
                    <a:lumOff val="35000"/>
                  </a:prstClr>
                </a:solidFill>
                <a:latin typeface="Arial" panose="020B0604020202020204" pitchFamily="34" charset="0"/>
                <a:cs typeface="Arial" panose="020B0604020202020204" pitchFamily="34" charset="0"/>
              </a:defRPr>
            </a:lvl1pPr>
          </a:lstStyle>
          <a:p>
            <a:r>
              <a:rPr lang="en-US" dirty="0"/>
              <a:t>Proposed Approach</a:t>
            </a:r>
          </a:p>
        </p:txBody>
      </p:sp>
    </p:spTree>
    <p:extLst>
      <p:ext uri="{BB962C8B-B14F-4D97-AF65-F5344CB8AC3E}">
        <p14:creationId xmlns:p14="http://schemas.microsoft.com/office/powerpoint/2010/main" val="894670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gray">
          <a:xfrm>
            <a:off x="248358" y="-7427"/>
            <a:ext cx="6256337"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spcBef>
                <a:spcPct val="0"/>
              </a:spcBef>
              <a:defRPr sz="2400">
                <a:solidFill>
                  <a:prstClr val="black">
                    <a:lumMod val="65000"/>
                    <a:lumOff val="35000"/>
                  </a:prstClr>
                </a:solidFill>
                <a:latin typeface="Arial" panose="020B0604020202020204" pitchFamily="34" charset="0"/>
                <a:cs typeface="Arial" panose="020B0604020202020204" pitchFamily="34" charset="0"/>
              </a:defRPr>
            </a:lvl1pPr>
          </a:lstStyle>
          <a:p>
            <a:r>
              <a:rPr dirty="0"/>
              <a:t>Proposed Plan (Phase-wise)</a:t>
            </a:r>
          </a:p>
        </p:txBody>
      </p:sp>
      <p:pic>
        <p:nvPicPr>
          <p:cNvPr id="20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645" y="470878"/>
            <a:ext cx="2867503" cy="4699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989" y="470879"/>
            <a:ext cx="5784759" cy="4778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3926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gray">
          <a:xfrm>
            <a:off x="248358" y="-7427"/>
            <a:ext cx="6256337"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spcBef>
                <a:spcPct val="0"/>
              </a:spcBef>
              <a:defRPr sz="2400">
                <a:solidFill>
                  <a:prstClr val="black">
                    <a:lumMod val="65000"/>
                    <a:lumOff val="35000"/>
                  </a:prstClr>
                </a:solidFill>
                <a:latin typeface="Arial" panose="020B0604020202020204" pitchFamily="34" charset="0"/>
                <a:cs typeface="Arial" panose="020B0604020202020204" pitchFamily="34" charset="0"/>
              </a:defRPr>
            </a:lvl1pPr>
          </a:lstStyle>
          <a:p>
            <a:r>
              <a:rPr lang="en-US" dirty="0" smtClean="0"/>
              <a:t>Timeline </a:t>
            </a:r>
            <a:r>
              <a:rPr dirty="0" smtClean="0"/>
              <a:t>(Phase-wise</a:t>
            </a:r>
            <a:r>
              <a:rPr dirty="0"/>
              <a:t>)</a:t>
            </a:r>
          </a:p>
        </p:txBody>
      </p:sp>
      <p:graphicFrame>
        <p:nvGraphicFramePr>
          <p:cNvPr id="10" name="Table 9"/>
          <p:cNvGraphicFramePr>
            <a:graphicFrameLocks noGrp="1"/>
          </p:cNvGraphicFramePr>
          <p:nvPr>
            <p:extLst>
              <p:ext uri="{D42A27DB-BD31-4B8C-83A1-F6EECF244321}">
                <p14:modId xmlns:p14="http://schemas.microsoft.com/office/powerpoint/2010/main" val="2634043790"/>
              </p:ext>
            </p:extLst>
          </p:nvPr>
        </p:nvGraphicFramePr>
        <p:xfrm>
          <a:off x="355111" y="559337"/>
          <a:ext cx="8506666" cy="4599684"/>
        </p:xfrm>
        <a:graphic>
          <a:graphicData uri="http://schemas.openxmlformats.org/drawingml/2006/table">
            <a:tbl>
              <a:tblPr/>
              <a:tblGrid>
                <a:gridCol w="434384"/>
                <a:gridCol w="4043103"/>
                <a:gridCol w="412106"/>
                <a:gridCol w="200486"/>
                <a:gridCol w="200486"/>
                <a:gridCol w="200486"/>
                <a:gridCol w="200486"/>
                <a:gridCol w="200486"/>
                <a:gridCol w="200486"/>
                <a:gridCol w="200486"/>
                <a:gridCol w="200486"/>
                <a:gridCol w="200486"/>
                <a:gridCol w="258957"/>
                <a:gridCol w="258957"/>
                <a:gridCol w="258957"/>
                <a:gridCol w="258957"/>
                <a:gridCol w="258957"/>
                <a:gridCol w="258957"/>
                <a:gridCol w="258957"/>
              </a:tblGrid>
              <a:tr h="255538">
                <a:tc gridSpan="4">
                  <a:txBody>
                    <a:bodyPr/>
                    <a:lstStyle/>
                    <a:p>
                      <a:pPr algn="ctr" rtl="0" fontAlgn="ctr"/>
                      <a:r>
                        <a:rPr lang="en-US" sz="900" b="1" i="0" u="none" strike="noStrike" dirty="0">
                          <a:solidFill>
                            <a:srgbClr val="FFFFFF"/>
                          </a:solidFill>
                          <a:effectLst/>
                          <a:latin typeface="Tw Cen MT"/>
                        </a:rPr>
                        <a:t>DevOps Implementation for Scotia</a:t>
                      </a:r>
                    </a:p>
                  </a:txBody>
                  <a:tcPr marL="1953" marR="1953" marT="195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1ACD5"/>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900" b="1" i="0" u="none" strike="noStrike" dirty="0">
                          <a:solidFill>
                            <a:srgbClr val="FFFFFF"/>
                          </a:solidFill>
                          <a:effectLst/>
                          <a:latin typeface="Tw Cen MT"/>
                        </a:rPr>
                        <a:t> </a:t>
                      </a:r>
                    </a:p>
                  </a:txBody>
                  <a:tcPr marL="1953" marR="1953" marT="19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1ACD5"/>
                    </a:solidFill>
                  </a:tcPr>
                </a:tc>
                <a:tc>
                  <a:txBody>
                    <a:bodyPr/>
                    <a:lstStyle/>
                    <a:p>
                      <a:pPr algn="ctr" fontAlgn="ctr"/>
                      <a:r>
                        <a:rPr lang="en-US" sz="900" b="1" i="0" u="none" strike="noStrike" dirty="0">
                          <a:solidFill>
                            <a:srgbClr val="FFFFFF"/>
                          </a:solidFill>
                          <a:effectLst/>
                          <a:latin typeface="Tw Cen MT"/>
                        </a:rPr>
                        <a:t> </a:t>
                      </a:r>
                    </a:p>
                  </a:txBody>
                  <a:tcPr marL="1953" marR="1953" marT="19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1ACD5"/>
                    </a:solidFill>
                  </a:tcPr>
                </a:tc>
                <a:tc>
                  <a:txBody>
                    <a:bodyPr/>
                    <a:lstStyle/>
                    <a:p>
                      <a:pPr algn="ctr" fontAlgn="ctr"/>
                      <a:r>
                        <a:rPr lang="en-US" sz="900" b="1" i="0" u="none" strike="noStrike" dirty="0">
                          <a:solidFill>
                            <a:srgbClr val="FFFFFF"/>
                          </a:solidFill>
                          <a:effectLst/>
                          <a:latin typeface="Tw Cen MT"/>
                        </a:rPr>
                        <a:t> </a:t>
                      </a:r>
                    </a:p>
                  </a:txBody>
                  <a:tcPr marL="1953" marR="1953" marT="19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1ACD5"/>
                    </a:solidFill>
                  </a:tcPr>
                </a:tc>
                <a:tc>
                  <a:txBody>
                    <a:bodyPr/>
                    <a:lstStyle/>
                    <a:p>
                      <a:pPr algn="ctr" fontAlgn="ctr"/>
                      <a:r>
                        <a:rPr lang="en-US" sz="900" b="1" i="0" u="none" strike="noStrike" dirty="0">
                          <a:solidFill>
                            <a:srgbClr val="FFFFFF"/>
                          </a:solidFill>
                          <a:effectLst/>
                          <a:latin typeface="Tw Cen MT"/>
                        </a:rPr>
                        <a:t> </a:t>
                      </a:r>
                    </a:p>
                  </a:txBody>
                  <a:tcPr marL="1953" marR="1953" marT="19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1ACD5"/>
                    </a:solidFill>
                  </a:tcPr>
                </a:tc>
                <a:tc>
                  <a:txBody>
                    <a:bodyPr/>
                    <a:lstStyle/>
                    <a:p>
                      <a:pPr algn="ctr" fontAlgn="ctr"/>
                      <a:r>
                        <a:rPr lang="en-US" sz="900" b="1" i="0" u="none" strike="noStrike" dirty="0">
                          <a:solidFill>
                            <a:srgbClr val="FFFFFF"/>
                          </a:solidFill>
                          <a:effectLst/>
                          <a:latin typeface="Tw Cen MT"/>
                        </a:rPr>
                        <a:t> </a:t>
                      </a:r>
                    </a:p>
                  </a:txBody>
                  <a:tcPr marL="1953" marR="1953" marT="19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1ACD5"/>
                    </a:solidFill>
                  </a:tcPr>
                </a:tc>
                <a:tc>
                  <a:txBody>
                    <a:bodyPr/>
                    <a:lstStyle/>
                    <a:p>
                      <a:pPr algn="ctr" fontAlgn="ctr"/>
                      <a:r>
                        <a:rPr lang="en-US" sz="900" b="1" i="0" u="none" strike="noStrike" dirty="0">
                          <a:solidFill>
                            <a:srgbClr val="FFFFFF"/>
                          </a:solidFill>
                          <a:effectLst/>
                          <a:latin typeface="Tw Cen MT"/>
                        </a:rPr>
                        <a:t> </a:t>
                      </a:r>
                    </a:p>
                  </a:txBody>
                  <a:tcPr marL="1953" marR="1953" marT="19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1ACD5"/>
                    </a:solidFill>
                  </a:tcPr>
                </a:tc>
                <a:tc>
                  <a:txBody>
                    <a:bodyPr/>
                    <a:lstStyle/>
                    <a:p>
                      <a:pPr algn="ctr" fontAlgn="ctr"/>
                      <a:r>
                        <a:rPr lang="en-US" sz="900" b="1" i="0" u="none" strike="noStrike" dirty="0">
                          <a:solidFill>
                            <a:srgbClr val="FFFFFF"/>
                          </a:solidFill>
                          <a:effectLst/>
                          <a:latin typeface="Tw Cen MT"/>
                        </a:rPr>
                        <a:t> </a:t>
                      </a:r>
                    </a:p>
                  </a:txBody>
                  <a:tcPr marL="1953" marR="1953" marT="19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1ACD5"/>
                    </a:solidFill>
                  </a:tcPr>
                </a:tc>
                <a:tc>
                  <a:txBody>
                    <a:bodyPr/>
                    <a:lstStyle/>
                    <a:p>
                      <a:pPr algn="ctr" fontAlgn="ctr"/>
                      <a:r>
                        <a:rPr lang="en-US" sz="900" b="1" i="0" u="none" strike="noStrike" dirty="0">
                          <a:solidFill>
                            <a:srgbClr val="FFFFFF"/>
                          </a:solidFill>
                          <a:effectLst/>
                          <a:latin typeface="Tw Cen MT"/>
                        </a:rPr>
                        <a:t> </a:t>
                      </a:r>
                    </a:p>
                  </a:txBody>
                  <a:tcPr marL="1953" marR="1953" marT="19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1ACD5"/>
                    </a:solidFill>
                  </a:tcPr>
                </a:tc>
                <a:tc>
                  <a:txBody>
                    <a:bodyPr/>
                    <a:lstStyle/>
                    <a:p>
                      <a:pPr algn="ctr" fontAlgn="ctr"/>
                      <a:r>
                        <a:rPr lang="en-US" sz="900" b="1" i="0" u="none" strike="noStrike" dirty="0">
                          <a:solidFill>
                            <a:srgbClr val="FFFFFF"/>
                          </a:solidFill>
                          <a:effectLst/>
                          <a:latin typeface="Tw Cen MT"/>
                        </a:rPr>
                        <a:t> </a:t>
                      </a:r>
                    </a:p>
                  </a:txBody>
                  <a:tcPr marL="1953" marR="1953" marT="19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1ACD5"/>
                    </a:solidFill>
                  </a:tcPr>
                </a:tc>
                <a:tc>
                  <a:txBody>
                    <a:bodyPr/>
                    <a:lstStyle/>
                    <a:p>
                      <a:pPr algn="ctr" fontAlgn="ctr"/>
                      <a:r>
                        <a:rPr lang="en-US" sz="900" b="1" i="0" u="none" strike="noStrike" dirty="0">
                          <a:solidFill>
                            <a:srgbClr val="FFFFFF"/>
                          </a:solidFill>
                          <a:effectLst/>
                          <a:latin typeface="Tw Cen MT"/>
                        </a:rPr>
                        <a:t> </a:t>
                      </a:r>
                    </a:p>
                  </a:txBody>
                  <a:tcPr marL="1953" marR="1953" marT="1953"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1ACD5"/>
                    </a:solidFill>
                  </a:tcPr>
                </a:tc>
                <a:tc gridSpan="5">
                  <a:txBody>
                    <a:bodyPr/>
                    <a:lstStyle/>
                    <a:p>
                      <a:pPr algn="ctr" fontAlgn="ctr"/>
                      <a:r>
                        <a:rPr lang="en-US" sz="900" b="1" i="0" u="none" strike="noStrike" dirty="0">
                          <a:solidFill>
                            <a:srgbClr val="FFFFFF"/>
                          </a:solidFill>
                          <a:effectLst/>
                          <a:latin typeface="Tw Cen MT"/>
                        </a:rPr>
                        <a:t> </a:t>
                      </a:r>
                    </a:p>
                  </a:txBody>
                  <a:tcPr marL="1953" marR="1953" marT="195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1ACD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55538">
                <a:tc>
                  <a:txBody>
                    <a:bodyPr/>
                    <a:lstStyle/>
                    <a:p>
                      <a:pPr algn="l" rtl="0" fontAlgn="ctr"/>
                      <a:r>
                        <a:rPr lang="en-US" sz="900" b="1" i="1" u="none" strike="noStrike" dirty="0">
                          <a:solidFill>
                            <a:srgbClr val="FFFFFF"/>
                          </a:solidFill>
                          <a:effectLst/>
                          <a:latin typeface="Tw Cen MT"/>
                        </a:rPr>
                        <a:t>Sr. No</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ctr"/>
                      <a:r>
                        <a:rPr lang="en-US" sz="900" b="1" i="1" u="none" strike="noStrike" dirty="0">
                          <a:solidFill>
                            <a:srgbClr val="FFFFFF"/>
                          </a:solidFill>
                          <a:effectLst/>
                          <a:latin typeface="Tw Cen MT"/>
                        </a:rPr>
                        <a:t>Activities</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n-US" sz="900" b="1" i="0" u="none" strike="noStrike" dirty="0">
                          <a:solidFill>
                            <a:srgbClr val="FFFFFF"/>
                          </a:solidFill>
                          <a:effectLst/>
                          <a:latin typeface="Tw Cen MT"/>
                        </a:rPr>
                        <a:t>Team</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900" b="1" i="0" u="none" strike="noStrike" dirty="0">
                          <a:solidFill>
                            <a:srgbClr val="FFFFFF"/>
                          </a:solidFill>
                          <a:effectLst/>
                          <a:latin typeface="Trebuchet MS"/>
                        </a:rPr>
                        <a:t>M1</a:t>
                      </a:r>
                    </a:p>
                  </a:txBody>
                  <a:tcPr marL="1953" marR="1953" marT="1953"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M2</a:t>
                      </a:r>
                    </a:p>
                  </a:txBody>
                  <a:tcPr marL="1953" marR="1953" marT="1953" marB="0" anchor="ctr">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M3</a:t>
                      </a:r>
                    </a:p>
                  </a:txBody>
                  <a:tcPr marL="1953" marR="1953" marT="1953" marB="0" anchor="ctr">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M4</a:t>
                      </a:r>
                    </a:p>
                  </a:txBody>
                  <a:tcPr marL="1953" marR="1953" marT="1953" marB="0" anchor="ctr">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M5</a:t>
                      </a:r>
                    </a:p>
                  </a:txBody>
                  <a:tcPr marL="1953" marR="1953" marT="1953" marB="0" anchor="ctr">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M6</a:t>
                      </a:r>
                    </a:p>
                  </a:txBody>
                  <a:tcPr marL="1953" marR="1953" marT="1953" marB="0" anchor="ctr">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M7</a:t>
                      </a:r>
                    </a:p>
                  </a:txBody>
                  <a:tcPr marL="1953" marR="1953" marT="1953" marB="0" anchor="ctr">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M8</a:t>
                      </a:r>
                    </a:p>
                  </a:txBody>
                  <a:tcPr marL="1953" marR="1953" marT="1953" marB="0" anchor="ctr">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M9</a:t>
                      </a:r>
                    </a:p>
                  </a:txBody>
                  <a:tcPr marL="1953" marR="1953" marT="1953" marB="0" anchor="ctr">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M10</a:t>
                      </a:r>
                    </a:p>
                  </a:txBody>
                  <a:tcPr marL="1953" marR="1953" marT="1953" marB="0" anchor="ctr">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M11</a:t>
                      </a:r>
                    </a:p>
                  </a:txBody>
                  <a:tcPr marL="1953" marR="1953" marT="1953" marB="0" anchor="ctr">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M12</a:t>
                      </a:r>
                    </a:p>
                  </a:txBody>
                  <a:tcPr marL="1953" marR="1953" marT="1953" marB="0" anchor="ctr">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M13</a:t>
                      </a:r>
                    </a:p>
                  </a:txBody>
                  <a:tcPr marL="1953" marR="1953" marT="1953" marB="0" anchor="ctr">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M14</a:t>
                      </a:r>
                    </a:p>
                  </a:txBody>
                  <a:tcPr marL="1953" marR="1953" marT="1953" marB="0" anchor="ctr">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M15</a:t>
                      </a:r>
                    </a:p>
                  </a:txBody>
                  <a:tcPr marL="1953" marR="1953" marT="1953" marB="0" anchor="ctr">
                    <a:lnL>
                      <a:noFill/>
                    </a:lnL>
                    <a:lnR>
                      <a:noFill/>
                    </a:lnR>
                    <a:lnT w="6350" cap="flat" cmpd="sng" algn="ctr">
                      <a:solidFill>
                        <a:srgbClr val="000000"/>
                      </a:solidFill>
                      <a:prstDash val="solid"/>
                      <a:round/>
                      <a:headEnd type="none" w="med" len="med"/>
                      <a:tailEnd type="none" w="med" len="med"/>
                    </a:lnT>
                    <a:lnB>
                      <a:noFill/>
                    </a:lnB>
                    <a:solidFill>
                      <a:srgbClr val="808080"/>
                    </a:solidFill>
                  </a:tcPr>
                </a:tc>
                <a:tc>
                  <a:txBody>
                    <a:bodyPr/>
                    <a:lstStyle/>
                    <a:p>
                      <a:pPr algn="ctr" fontAlgn="ctr"/>
                      <a:r>
                        <a:rPr lang="en-US" sz="900" b="1" i="0" u="none" strike="noStrike" dirty="0">
                          <a:solidFill>
                            <a:srgbClr val="FFFFFF"/>
                          </a:solidFill>
                          <a:effectLst/>
                          <a:latin typeface="Trebuchet MS"/>
                        </a:rPr>
                        <a:t>M16</a:t>
                      </a:r>
                    </a:p>
                  </a:txBody>
                  <a:tcPr marL="1953" marR="1953" marT="1953"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808080"/>
                    </a:solidFill>
                  </a:tcPr>
                </a:tc>
              </a:tr>
              <a:tr h="255538">
                <a:tc>
                  <a:txBody>
                    <a:bodyPr/>
                    <a:lstStyle/>
                    <a:p>
                      <a:pPr algn="l" rtl="0" fontAlgn="ctr"/>
                      <a:r>
                        <a:rPr lang="en-US" sz="900" b="1" i="1" u="none" strike="noStrike" dirty="0">
                          <a:solidFill>
                            <a:srgbClr val="FFFFFF"/>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ctr"/>
                      <a:r>
                        <a:rPr lang="en-US" sz="900" b="1" i="1" u="none" strike="noStrike" dirty="0">
                          <a:solidFill>
                            <a:srgbClr val="FFFFFF"/>
                          </a:solidFill>
                          <a:effectLst/>
                          <a:latin typeface="Tw Cen MT"/>
                        </a:rPr>
                        <a:t>Phase-1 Implementation</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808080"/>
                    </a:solidFill>
                  </a:tcPr>
                </a:tc>
              </a:tr>
              <a:tr h="255538">
                <a:tc>
                  <a:txBody>
                    <a:bodyPr/>
                    <a:lstStyle/>
                    <a:p>
                      <a:pPr algn="ctr" rtl="0" fontAlgn="ctr"/>
                      <a:r>
                        <a:rPr lang="en-US" sz="900" b="0" i="0" u="none" strike="noStrike" dirty="0">
                          <a:solidFill>
                            <a:srgbClr val="000000"/>
                          </a:solidFill>
                          <a:effectLst/>
                          <a:latin typeface="Tw Cen MT"/>
                        </a:rPr>
                        <a:t>1</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dirty="0">
                          <a:solidFill>
                            <a:srgbClr val="000000"/>
                          </a:solidFill>
                          <a:effectLst/>
                          <a:latin typeface="Tw Cen MT"/>
                        </a:rPr>
                        <a:t>Continuous Planning &amp; Integration</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900" b="0" i="0" u="none" strike="noStrike" dirty="0">
                          <a:solidFill>
                            <a:srgbClr val="000000"/>
                          </a:solidFill>
                          <a:effectLst/>
                          <a:latin typeface="Tw Cen MT"/>
                        </a:rPr>
                        <a:t>TechM</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FB510D"/>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FB510D"/>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FB510D"/>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FB510D"/>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F2F2F2"/>
                    </a:solidFill>
                  </a:tcPr>
                </a:tc>
              </a:tr>
              <a:tr h="255538">
                <a:tc>
                  <a:txBody>
                    <a:bodyPr/>
                    <a:lstStyle/>
                    <a:p>
                      <a:pPr algn="ctr" rtl="0" fontAlgn="ctr"/>
                      <a:r>
                        <a:rPr lang="en-US" sz="900" b="0" i="0" u="none" strike="noStrike" dirty="0">
                          <a:solidFill>
                            <a:srgbClr val="000000"/>
                          </a:solidFill>
                          <a:effectLst/>
                          <a:latin typeface="Tw Cen MT"/>
                        </a:rPr>
                        <a:t>2</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dirty="0">
                          <a:solidFill>
                            <a:srgbClr val="000000"/>
                          </a:solidFill>
                          <a:effectLst/>
                          <a:latin typeface="Tw Cen MT"/>
                        </a:rPr>
                        <a:t>Continuous Testing</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900" b="0" i="0" u="none" strike="noStrike" dirty="0">
                          <a:solidFill>
                            <a:srgbClr val="000000"/>
                          </a:solidFill>
                          <a:effectLst/>
                          <a:latin typeface="Tw Cen MT"/>
                        </a:rPr>
                        <a:t>TechM</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305496"/>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305496"/>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305496"/>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305496"/>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F2F2F2"/>
                    </a:solidFill>
                  </a:tcPr>
                </a:tc>
              </a:tr>
              <a:tr h="255538">
                <a:tc>
                  <a:txBody>
                    <a:bodyPr/>
                    <a:lstStyle/>
                    <a:p>
                      <a:pPr algn="ctr" rtl="0" fontAlgn="ctr"/>
                      <a:r>
                        <a:rPr lang="en-US" sz="900" b="0" i="0" u="none" strike="noStrike" dirty="0">
                          <a:solidFill>
                            <a:srgbClr val="000000"/>
                          </a:solidFill>
                          <a:effectLst/>
                          <a:latin typeface="Tw Cen MT"/>
                        </a:rPr>
                        <a:t>3</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dirty="0">
                          <a:solidFill>
                            <a:srgbClr val="000000"/>
                          </a:solidFill>
                          <a:effectLst/>
                          <a:latin typeface="Tw Cen MT"/>
                        </a:rPr>
                        <a:t>On boarding 3 applications</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900" b="0" i="0" u="none" strike="noStrike" dirty="0">
                          <a:solidFill>
                            <a:srgbClr val="000000"/>
                          </a:solidFill>
                          <a:effectLst/>
                          <a:latin typeface="Tw Cen MT"/>
                        </a:rPr>
                        <a:t>TechM</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00B050"/>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00B050"/>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00B05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F2F2F2"/>
                    </a:solidFill>
                  </a:tcPr>
                </a:tc>
              </a:tr>
              <a:tr h="255538">
                <a:tc>
                  <a:txBody>
                    <a:bodyPr/>
                    <a:lstStyle/>
                    <a:p>
                      <a:pPr algn="l" rtl="0" fontAlgn="ctr"/>
                      <a:r>
                        <a:rPr lang="en-US" sz="900" b="1" i="1" u="none" strike="noStrike" dirty="0">
                          <a:solidFill>
                            <a:srgbClr val="FFFFFF"/>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ctr"/>
                      <a:r>
                        <a:rPr lang="en-US" sz="900" b="1" i="1" u="none" strike="noStrike" dirty="0">
                          <a:solidFill>
                            <a:srgbClr val="FFFFFF"/>
                          </a:solidFill>
                          <a:effectLst/>
                          <a:latin typeface="Tw Cen MT"/>
                        </a:rPr>
                        <a:t>Phase-2 Implementation</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n-US" sz="900" b="1" i="0" u="none" strike="noStrike" dirty="0">
                          <a:solidFill>
                            <a:srgbClr val="FFFFFF"/>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808080"/>
                    </a:solidFill>
                  </a:tcPr>
                </a:tc>
              </a:tr>
              <a:tr h="255538">
                <a:tc>
                  <a:txBody>
                    <a:bodyPr/>
                    <a:lstStyle/>
                    <a:p>
                      <a:pPr algn="ctr" rtl="0" fontAlgn="ctr"/>
                      <a:r>
                        <a:rPr lang="en-US" sz="900" b="0" i="0" u="none" strike="noStrike" dirty="0">
                          <a:solidFill>
                            <a:srgbClr val="000000"/>
                          </a:solidFill>
                          <a:effectLst/>
                          <a:latin typeface="Tw Cen MT"/>
                        </a:rPr>
                        <a:t>4</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dirty="0">
                          <a:solidFill>
                            <a:srgbClr val="000000"/>
                          </a:solidFill>
                          <a:effectLst/>
                          <a:latin typeface="Tw Cen MT"/>
                        </a:rPr>
                        <a:t>Implement the Continuous Deployment for initial 3 applications</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900" b="0" i="0" u="none" strike="noStrike" dirty="0">
                          <a:solidFill>
                            <a:srgbClr val="000000"/>
                          </a:solidFill>
                          <a:effectLst/>
                          <a:latin typeface="Tw Cen MT"/>
                        </a:rPr>
                        <a:t>TechM</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990033"/>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990033"/>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990033"/>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990033"/>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F2F2F2"/>
                    </a:solidFill>
                  </a:tcPr>
                </a:tc>
              </a:tr>
              <a:tr h="255538">
                <a:tc>
                  <a:txBody>
                    <a:bodyPr/>
                    <a:lstStyle/>
                    <a:p>
                      <a:pPr algn="ctr" rtl="0" fontAlgn="ctr"/>
                      <a:r>
                        <a:rPr lang="en-US" sz="900" b="0" i="0" u="none" strike="noStrike" dirty="0">
                          <a:solidFill>
                            <a:srgbClr val="000000"/>
                          </a:solidFill>
                          <a:effectLst/>
                          <a:latin typeface="Tw Cen MT"/>
                        </a:rPr>
                        <a:t>5</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dirty="0">
                          <a:solidFill>
                            <a:srgbClr val="000000"/>
                          </a:solidFill>
                          <a:effectLst/>
                          <a:latin typeface="Tw Cen MT"/>
                        </a:rPr>
                        <a:t>On boarding another ~40 applications on Phase-1 Implementation</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900" b="0" i="0" u="none" strike="noStrike" dirty="0">
                          <a:solidFill>
                            <a:srgbClr val="000000"/>
                          </a:solidFill>
                          <a:effectLst/>
                          <a:latin typeface="Tw Cen MT"/>
                        </a:rPr>
                        <a:t>TechM</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00B050"/>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00B050"/>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00B050"/>
                    </a:solidFill>
                  </a:tcPr>
                </a:tc>
                <a:tc>
                  <a:txBody>
                    <a:bodyPr/>
                    <a:lstStyle/>
                    <a:p>
                      <a:pPr algn="ctr" fontAlgn="ctr"/>
                      <a:r>
                        <a:rPr lang="en-US" sz="900" b="0" i="1" u="none" strike="noStrike" dirty="0">
                          <a:solidFill>
                            <a:srgbClr val="000000"/>
                          </a:solidFill>
                          <a:effectLst/>
                          <a:latin typeface="Calibri"/>
                        </a:rPr>
                        <a:t> </a:t>
                      </a:r>
                    </a:p>
                  </a:txBody>
                  <a:tcPr marL="1953" marR="1953" marT="1953" marB="0" anchor="ctr">
                    <a:lnL>
                      <a:noFill/>
                    </a:lnL>
                    <a:lnR>
                      <a:noFill/>
                    </a:lnR>
                    <a:lnT>
                      <a:noFill/>
                    </a:lnT>
                    <a:lnB>
                      <a:noFill/>
                    </a:lnB>
                    <a:solidFill>
                      <a:srgbClr val="00B05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F2F2F2"/>
                    </a:solidFill>
                  </a:tcPr>
                </a:tc>
              </a:tr>
              <a:tr h="255538">
                <a:tc>
                  <a:txBody>
                    <a:bodyPr/>
                    <a:lstStyle/>
                    <a:p>
                      <a:pPr algn="l" rtl="0" fontAlgn="ctr"/>
                      <a:r>
                        <a:rPr lang="en-US" sz="900" b="1" i="1" u="none" strike="noStrike" dirty="0">
                          <a:solidFill>
                            <a:srgbClr val="FFFFFF"/>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ctr"/>
                      <a:r>
                        <a:rPr lang="en-US" sz="900" b="1" i="1" u="none" strike="noStrike" dirty="0">
                          <a:solidFill>
                            <a:srgbClr val="FFFFFF"/>
                          </a:solidFill>
                          <a:effectLst/>
                          <a:latin typeface="Tw Cen MT"/>
                        </a:rPr>
                        <a:t>Phase-3 Implementation</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n-US" sz="900" b="1" i="0" u="none" strike="noStrike" dirty="0">
                          <a:solidFill>
                            <a:srgbClr val="FFFFFF"/>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808080"/>
                    </a:solidFill>
                  </a:tcPr>
                </a:tc>
              </a:tr>
              <a:tr h="255538">
                <a:tc>
                  <a:txBody>
                    <a:bodyPr/>
                    <a:lstStyle/>
                    <a:p>
                      <a:pPr algn="ctr" rtl="0" fontAlgn="ctr"/>
                      <a:r>
                        <a:rPr lang="en-US" sz="900" b="0" i="0" u="none" strike="noStrike" dirty="0">
                          <a:solidFill>
                            <a:srgbClr val="000000"/>
                          </a:solidFill>
                          <a:effectLst/>
                          <a:latin typeface="Tw Cen MT"/>
                        </a:rPr>
                        <a:t>6</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dirty="0">
                          <a:solidFill>
                            <a:srgbClr val="000000"/>
                          </a:solidFill>
                          <a:effectLst/>
                          <a:latin typeface="Tw Cen MT"/>
                        </a:rPr>
                        <a:t>Implement the Production Deployment automation for initial 3 applications</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900" b="0" i="0" u="none" strike="noStrike" dirty="0">
                          <a:solidFill>
                            <a:srgbClr val="000000"/>
                          </a:solidFill>
                          <a:effectLst/>
                          <a:latin typeface="Tw Cen MT"/>
                        </a:rPr>
                        <a:t>TechM</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C65911"/>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C65911"/>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C65911"/>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C65911"/>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F2F2F2"/>
                    </a:solidFill>
                  </a:tcPr>
                </a:tc>
              </a:tr>
              <a:tr h="255538">
                <a:tc>
                  <a:txBody>
                    <a:bodyPr/>
                    <a:lstStyle/>
                    <a:p>
                      <a:pPr algn="ctr" rtl="0" fontAlgn="ctr"/>
                      <a:r>
                        <a:rPr lang="en-US" sz="900" b="0" i="0" u="none" strike="noStrike" dirty="0">
                          <a:solidFill>
                            <a:srgbClr val="000000"/>
                          </a:solidFill>
                          <a:effectLst/>
                          <a:latin typeface="Tw Cen MT"/>
                        </a:rPr>
                        <a:t>7</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dirty="0">
                          <a:solidFill>
                            <a:srgbClr val="000000"/>
                          </a:solidFill>
                          <a:effectLst/>
                          <a:latin typeface="Tw Cen MT"/>
                        </a:rPr>
                        <a:t>Implement the Application Monitoring for initial 3 applications</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900" b="0" i="0" u="none" strike="noStrike" dirty="0">
                          <a:solidFill>
                            <a:srgbClr val="000000"/>
                          </a:solidFill>
                          <a:effectLst/>
                          <a:latin typeface="Tw Cen MT"/>
                        </a:rPr>
                        <a:t>TechM</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07286"/>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07286"/>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07286"/>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07286"/>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F2F2F2"/>
                    </a:solidFill>
                  </a:tcPr>
                </a:tc>
              </a:tr>
              <a:tr h="255538">
                <a:tc>
                  <a:txBody>
                    <a:bodyPr/>
                    <a:lstStyle/>
                    <a:p>
                      <a:pPr algn="ctr" rtl="0" fontAlgn="ctr"/>
                      <a:r>
                        <a:rPr lang="en-US" sz="900" b="0" i="0" u="none" strike="noStrike" dirty="0">
                          <a:solidFill>
                            <a:srgbClr val="000000"/>
                          </a:solidFill>
                          <a:effectLst/>
                          <a:latin typeface="Tw Cen MT"/>
                        </a:rPr>
                        <a:t>8</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dirty="0">
                          <a:solidFill>
                            <a:srgbClr val="000000"/>
                          </a:solidFill>
                          <a:effectLst/>
                          <a:latin typeface="Tw Cen MT"/>
                        </a:rPr>
                        <a:t>On boarding another ~50 applications on Phase-1 &amp; 2 Implementation</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900" b="0" i="0" u="none" strike="noStrike" dirty="0">
                          <a:solidFill>
                            <a:srgbClr val="000000"/>
                          </a:solidFill>
                          <a:effectLst/>
                          <a:latin typeface="Tw Cen MT"/>
                        </a:rPr>
                        <a:t>TechM</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00B05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00B05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00B05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00B05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F2F2F2"/>
                    </a:solidFill>
                  </a:tcPr>
                </a:tc>
              </a:tr>
              <a:tr h="255538">
                <a:tc>
                  <a:txBody>
                    <a:bodyPr/>
                    <a:lstStyle/>
                    <a:p>
                      <a:pPr algn="l" rtl="0" fontAlgn="ctr"/>
                      <a:r>
                        <a:rPr lang="en-US" sz="900" b="1" i="1" u="none" strike="noStrike" dirty="0">
                          <a:solidFill>
                            <a:srgbClr val="FFFFFF"/>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ctr"/>
                      <a:r>
                        <a:rPr lang="en-US" sz="900" b="1" i="1" u="none" strike="noStrike" dirty="0">
                          <a:solidFill>
                            <a:srgbClr val="FFFFFF"/>
                          </a:solidFill>
                          <a:effectLst/>
                          <a:latin typeface="Tw Cen MT"/>
                        </a:rPr>
                        <a:t>Phase-4 Implementation</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n-US" sz="900" b="1" i="0" u="none" strike="noStrike" dirty="0">
                          <a:solidFill>
                            <a:srgbClr val="FFFFFF"/>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a:noFill/>
                    </a:lnR>
                    <a:lnT>
                      <a:noFill/>
                    </a:lnT>
                    <a:lnB>
                      <a:noFill/>
                    </a:lnB>
                    <a:solidFill>
                      <a:srgbClr val="808080"/>
                    </a:solidFill>
                  </a:tcPr>
                </a:tc>
                <a:tc>
                  <a:txBody>
                    <a:bodyPr/>
                    <a:lstStyle/>
                    <a:p>
                      <a:pPr algn="ctr" fontAlgn="ctr"/>
                      <a:r>
                        <a:rPr lang="en-US" sz="900" b="1" i="0" u="none" strike="noStrike" dirty="0">
                          <a:solidFill>
                            <a:srgbClr val="FFFFFF"/>
                          </a:solidFill>
                          <a:effectLst/>
                          <a:latin typeface="Trebuchet MS"/>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808080"/>
                    </a:solidFill>
                  </a:tcPr>
                </a:tc>
              </a:tr>
              <a:tr h="255538">
                <a:tc>
                  <a:txBody>
                    <a:bodyPr/>
                    <a:lstStyle/>
                    <a:p>
                      <a:pPr algn="ctr" rtl="0" fontAlgn="ctr"/>
                      <a:r>
                        <a:rPr lang="en-US" sz="900" b="0" i="0" u="none" strike="noStrike" dirty="0">
                          <a:solidFill>
                            <a:srgbClr val="000000"/>
                          </a:solidFill>
                          <a:effectLst/>
                          <a:latin typeface="Tw Cen MT"/>
                        </a:rPr>
                        <a:t>9</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dirty="0">
                          <a:solidFill>
                            <a:srgbClr val="000000"/>
                          </a:solidFill>
                          <a:effectLst/>
                          <a:latin typeface="Tw Cen MT"/>
                        </a:rPr>
                        <a:t>Enable the Continuous Feedback</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900" b="0" i="0" u="none" strike="noStrike" dirty="0">
                          <a:solidFill>
                            <a:srgbClr val="000000"/>
                          </a:solidFill>
                          <a:effectLst/>
                          <a:latin typeface="Tw Cen MT"/>
                        </a:rPr>
                        <a:t>TechM</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7030A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7030A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7030A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7030A0"/>
                    </a:solidFill>
                  </a:tcPr>
                </a:tc>
              </a:tr>
              <a:tr h="255538">
                <a:tc>
                  <a:txBody>
                    <a:bodyPr/>
                    <a:lstStyle/>
                    <a:p>
                      <a:pPr algn="ctr" rtl="0" fontAlgn="ctr"/>
                      <a:r>
                        <a:rPr lang="en-US" sz="900" b="0" i="0" u="none" strike="noStrike" dirty="0">
                          <a:solidFill>
                            <a:srgbClr val="000000"/>
                          </a:solidFill>
                          <a:effectLst/>
                          <a:latin typeface="Tw Cen MT"/>
                        </a:rPr>
                        <a:t>10</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dirty="0">
                          <a:solidFill>
                            <a:srgbClr val="000000"/>
                          </a:solidFill>
                          <a:effectLst/>
                          <a:latin typeface="Tw Cen MT"/>
                        </a:rPr>
                        <a:t>Build the DevOps CoE</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900" b="0" i="0" u="none" strike="noStrike" dirty="0">
                          <a:solidFill>
                            <a:srgbClr val="000000"/>
                          </a:solidFill>
                          <a:effectLst/>
                          <a:latin typeface="Tw Cen MT"/>
                        </a:rPr>
                        <a:t>TechM</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B510D"/>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B510D"/>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B510D"/>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FB510D"/>
                    </a:solidFill>
                  </a:tcPr>
                </a:tc>
              </a:tr>
              <a:tr h="255538">
                <a:tc>
                  <a:txBody>
                    <a:bodyPr/>
                    <a:lstStyle/>
                    <a:p>
                      <a:pPr algn="ctr" rtl="0" fontAlgn="ctr"/>
                      <a:r>
                        <a:rPr lang="en-US" sz="900" b="0" i="0" u="none" strike="noStrike" dirty="0">
                          <a:solidFill>
                            <a:srgbClr val="000000"/>
                          </a:solidFill>
                          <a:effectLst/>
                          <a:latin typeface="Tw Cen MT"/>
                        </a:rPr>
                        <a:t>11</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dirty="0">
                          <a:solidFill>
                            <a:srgbClr val="000000"/>
                          </a:solidFill>
                          <a:effectLst/>
                          <a:latin typeface="Tw Cen MT"/>
                        </a:rPr>
                        <a:t>Enable the Dashboard &amp; Reports</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900" b="0" i="0" u="none" strike="noStrike" dirty="0">
                          <a:solidFill>
                            <a:srgbClr val="000000"/>
                          </a:solidFill>
                          <a:effectLst/>
                          <a:latin typeface="Tw Cen MT"/>
                        </a:rPr>
                        <a:t>TechM</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C0000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C0000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a:noFill/>
                    </a:lnB>
                    <a:solidFill>
                      <a:srgbClr val="C0000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a:noFill/>
                    </a:lnB>
                    <a:solidFill>
                      <a:srgbClr val="C00000"/>
                    </a:solidFill>
                  </a:tcPr>
                </a:tc>
              </a:tr>
              <a:tr h="255538">
                <a:tc>
                  <a:txBody>
                    <a:bodyPr/>
                    <a:lstStyle/>
                    <a:p>
                      <a:pPr algn="ctr" rtl="0" fontAlgn="ctr"/>
                      <a:r>
                        <a:rPr lang="en-US" sz="900" b="0" i="0" u="none" strike="noStrike" dirty="0">
                          <a:solidFill>
                            <a:srgbClr val="000000"/>
                          </a:solidFill>
                          <a:effectLst/>
                          <a:latin typeface="Tw Cen MT"/>
                        </a:rPr>
                        <a:t>12</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rtl="0" fontAlgn="ctr"/>
                      <a:r>
                        <a:rPr lang="en-US" sz="900" b="0" i="0" u="none" strike="noStrike" dirty="0">
                          <a:solidFill>
                            <a:srgbClr val="000000"/>
                          </a:solidFill>
                          <a:effectLst/>
                          <a:latin typeface="Tw Cen MT"/>
                        </a:rPr>
                        <a:t>On boarding another ~51 applications</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900" b="0" i="0" u="none" strike="noStrike" dirty="0">
                          <a:solidFill>
                            <a:srgbClr val="000000"/>
                          </a:solidFill>
                          <a:effectLst/>
                          <a:latin typeface="Tw Cen MT"/>
                        </a:rPr>
                        <a:t>TechM</a:t>
                      </a:r>
                    </a:p>
                  </a:txBody>
                  <a:tcPr marL="1953" marR="1953" marT="19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a:noFill/>
                    </a:lnR>
                    <a:lnT>
                      <a:noFill/>
                    </a:lnT>
                    <a:lnB w="6350" cap="flat" cmpd="sng" algn="ctr">
                      <a:solidFill>
                        <a:srgbClr val="000000"/>
                      </a:solidFill>
                      <a:prstDash val="solid"/>
                      <a:round/>
                      <a:headEnd type="none" w="med" len="med"/>
                      <a:tailEnd type="none" w="med" len="med"/>
                    </a:lnB>
                    <a:solidFill>
                      <a:srgbClr val="00B050"/>
                    </a:solidFill>
                  </a:tcPr>
                </a:tc>
                <a:tc>
                  <a:txBody>
                    <a:bodyPr/>
                    <a:lstStyle/>
                    <a:p>
                      <a:pPr algn="ctr" fontAlgn="ctr"/>
                      <a:r>
                        <a:rPr lang="en-US" sz="900" b="0" i="0" u="none" strike="noStrike" dirty="0">
                          <a:solidFill>
                            <a:srgbClr val="000000"/>
                          </a:solidFill>
                          <a:effectLst/>
                          <a:latin typeface="Tw Cen MT"/>
                        </a:rPr>
                        <a:t> </a:t>
                      </a:r>
                    </a:p>
                  </a:txBody>
                  <a:tcPr marL="1953" marR="1953" marT="1953"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1346943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60865" y="52275"/>
            <a:ext cx="5472289"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lgn="ctr">
              <a:spcBef>
                <a:spcPct val="0"/>
              </a:spcBef>
              <a:buNone/>
              <a:defRPr sz="2800" b="0">
                <a:solidFill>
                  <a:prstClr val="black">
                    <a:lumMod val="65000"/>
                    <a:lumOff val="35000"/>
                  </a:prstClr>
                </a:solidFill>
                <a:latin typeface="Arial" panose="020B0604020202020204" pitchFamily="34" charset="0"/>
                <a:cs typeface="Arial" panose="020B0604020202020204" pitchFamily="34" charset="0"/>
              </a:defRPr>
            </a:lvl1pPr>
          </a:lstStyle>
          <a:p>
            <a:r>
              <a:rPr lang="en-IN" sz="2400" dirty="0"/>
              <a:t>DevOps solution for Scotiabank</a:t>
            </a:r>
          </a:p>
        </p:txBody>
      </p:sp>
      <p:sp>
        <p:nvSpPr>
          <p:cNvPr id="49" name="Freeform 48"/>
          <p:cNvSpPr/>
          <p:nvPr/>
        </p:nvSpPr>
        <p:spPr>
          <a:xfrm>
            <a:off x="8191500" y="2322689"/>
            <a:ext cx="838200" cy="22860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833" b="1" kern="0" dirty="0">
                <a:solidFill>
                  <a:prstClr val="black">
                    <a:lumMod val="95000"/>
                    <a:lumOff val="5000"/>
                  </a:prstClr>
                </a:solidFill>
                <a:latin typeface="Arial" panose="020B0604020202020204" pitchFamily="34" charset="0"/>
                <a:cs typeface="Arial" panose="020B0604020202020204" pitchFamily="34" charset="0"/>
              </a:rPr>
              <a:t>Phase 1</a:t>
            </a:r>
          </a:p>
        </p:txBody>
      </p:sp>
      <p:sp>
        <p:nvSpPr>
          <p:cNvPr id="50" name="Freeform 49"/>
          <p:cNvSpPr/>
          <p:nvPr/>
        </p:nvSpPr>
        <p:spPr>
          <a:xfrm>
            <a:off x="8192821" y="3021190"/>
            <a:ext cx="838200" cy="22860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chemeClr val="bg2">
              <a:lumMod val="60000"/>
              <a:lumOff val="40000"/>
            </a:schemeClr>
          </a:solidFill>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833" b="1" kern="0" dirty="0">
                <a:solidFill>
                  <a:prstClr val="black"/>
                </a:solidFill>
                <a:latin typeface="Arial" panose="020B0604020202020204" pitchFamily="34" charset="0"/>
                <a:cs typeface="Arial" panose="020B0604020202020204" pitchFamily="34" charset="0"/>
              </a:rPr>
              <a:t>Phase </a:t>
            </a:r>
            <a:r>
              <a:rPr lang="en-US" sz="833" b="1" kern="0" dirty="0" smtClean="0">
                <a:solidFill>
                  <a:prstClr val="black"/>
                </a:solidFill>
                <a:latin typeface="Arial" panose="020B0604020202020204" pitchFamily="34" charset="0"/>
                <a:cs typeface="Arial" panose="020B0604020202020204" pitchFamily="34" charset="0"/>
              </a:rPr>
              <a:t>3 &amp; 4</a:t>
            </a:r>
            <a:endParaRPr lang="en-US" sz="833" b="1" kern="0" dirty="0">
              <a:solidFill>
                <a:prstClr val="black"/>
              </a:solidFill>
              <a:latin typeface="Arial" panose="020B0604020202020204" pitchFamily="34" charset="0"/>
              <a:cs typeface="Arial" panose="020B0604020202020204" pitchFamily="34" charset="0"/>
            </a:endParaRPr>
          </a:p>
        </p:txBody>
      </p:sp>
      <p:sp>
        <p:nvSpPr>
          <p:cNvPr id="53" name="Freeform 52"/>
          <p:cNvSpPr/>
          <p:nvPr/>
        </p:nvSpPr>
        <p:spPr>
          <a:xfrm>
            <a:off x="8178800" y="2665590"/>
            <a:ext cx="838200" cy="22860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FFF99"/>
          </a:solidFill>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833" b="1" kern="0" dirty="0">
                <a:solidFill>
                  <a:prstClr val="black">
                    <a:lumMod val="95000"/>
                    <a:lumOff val="5000"/>
                  </a:prstClr>
                </a:solidFill>
                <a:latin typeface="Arial" panose="020B0604020202020204" pitchFamily="34" charset="0"/>
                <a:cs typeface="Arial" panose="020B0604020202020204" pitchFamily="34" charset="0"/>
              </a:rPr>
              <a:t>Phase 2</a:t>
            </a:r>
          </a:p>
        </p:txBody>
      </p:sp>
      <p:sp>
        <p:nvSpPr>
          <p:cNvPr id="89" name="Rounded Rectangle 88"/>
          <p:cNvSpPr/>
          <p:nvPr/>
        </p:nvSpPr>
        <p:spPr>
          <a:xfrm>
            <a:off x="508000" y="1077988"/>
            <a:ext cx="7621348" cy="987273"/>
          </a:xfrm>
          <a:prstGeom prst="roundRect">
            <a:avLst>
              <a:gd name="adj" fmla="val 2933"/>
            </a:avLst>
          </a:prstGeom>
          <a:solidFill>
            <a:srgbClr val="A7A9AC">
              <a:lumMod val="20000"/>
              <a:lumOff val="80000"/>
            </a:srgbClr>
          </a:solidFill>
          <a:ln w="12700" cap="flat" cmpd="sng" algn="ctr">
            <a:noFill/>
            <a:prstDash val="solid"/>
          </a:ln>
          <a:effectLst/>
        </p:spPr>
        <p:txBody>
          <a:bodyPr lIns="0" tIns="0" rIns="0" bIns="0" rtlCol="0" anchor="ctr"/>
          <a:lstStyle/>
          <a:p>
            <a:pPr algn="ctr" defTabSz="702117">
              <a:spcAft>
                <a:spcPts val="461"/>
              </a:spcAft>
              <a:defRPr/>
            </a:pPr>
            <a:endParaRPr lang="en-US" sz="583" kern="0" dirty="0">
              <a:solidFill>
                <a:sysClr val="window" lastClr="FFFFFF"/>
              </a:solidFill>
              <a:latin typeface="Arial" panose="020B0604020202020204" pitchFamily="34" charset="0"/>
              <a:ea typeface="Segoe UI" pitchFamily="34" charset="0"/>
              <a:cs typeface="Arial" panose="020B0604020202020204" pitchFamily="34" charset="0"/>
            </a:endParaRPr>
          </a:p>
        </p:txBody>
      </p:sp>
      <p:sp>
        <p:nvSpPr>
          <p:cNvPr id="8" name="Freeform 7"/>
          <p:cNvSpPr/>
          <p:nvPr/>
        </p:nvSpPr>
        <p:spPr>
          <a:xfrm>
            <a:off x="444501" y="544688"/>
            <a:ext cx="1811687" cy="337849"/>
          </a:xfrm>
          <a:custGeom>
            <a:avLst/>
            <a:gdLst>
              <a:gd name="connsiteX0" fmla="*/ 0 w 2055736"/>
              <a:gd name="connsiteY0" fmla="*/ 0 h 780084"/>
              <a:gd name="connsiteX1" fmla="*/ 1665694 w 2055736"/>
              <a:gd name="connsiteY1" fmla="*/ 0 h 780084"/>
              <a:gd name="connsiteX2" fmla="*/ 2055736 w 2055736"/>
              <a:gd name="connsiteY2" fmla="*/ 390042 h 780084"/>
              <a:gd name="connsiteX3" fmla="*/ 1665694 w 2055736"/>
              <a:gd name="connsiteY3" fmla="*/ 780084 h 780084"/>
              <a:gd name="connsiteX4" fmla="*/ 0 w 2055736"/>
              <a:gd name="connsiteY4" fmla="*/ 780084 h 780084"/>
              <a:gd name="connsiteX5" fmla="*/ 390042 w 2055736"/>
              <a:gd name="connsiteY5" fmla="*/ 390042 h 780084"/>
              <a:gd name="connsiteX6" fmla="*/ 0 w 2055736"/>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5736" h="780084">
                <a:moveTo>
                  <a:pt x="0" y="0"/>
                </a:moveTo>
                <a:lnTo>
                  <a:pt x="1665694" y="0"/>
                </a:lnTo>
                <a:lnTo>
                  <a:pt x="2055736" y="390042"/>
                </a:lnTo>
                <a:lnTo>
                  <a:pt x="1665694" y="780084"/>
                </a:lnTo>
                <a:lnTo>
                  <a:pt x="0" y="780084"/>
                </a:lnTo>
                <a:lnTo>
                  <a:pt x="390042" y="390042"/>
                </a:lnTo>
                <a:lnTo>
                  <a:pt x="0" y="0"/>
                </a:lnTo>
                <a:close/>
              </a:path>
            </a:pathLst>
          </a:custGeom>
          <a:solidFill>
            <a:srgbClr val="E31837"/>
          </a:solidFill>
          <a:ln w="25400" cap="flat" cmpd="sng" algn="ctr">
            <a:solidFill>
              <a:sysClr val="window" lastClr="FFFFFF">
                <a:hueOff val="0"/>
                <a:satOff val="0"/>
                <a:lumOff val="0"/>
                <a:alphaOff val="0"/>
              </a:sysClr>
            </a:solidFill>
            <a:prstDash val="solid"/>
          </a:ln>
          <a:effectLst/>
        </p:spPr>
        <p:txBody>
          <a:bodyPr spcFirstLastPara="0" vert="horz" wrap="square" lIns="371708" tIns="15558" rIns="340593" bIns="15558" numCol="1" spcCol="1270" anchor="ctr" anchorCtr="0">
            <a:noAutofit/>
          </a:bodyPr>
          <a:lst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61" algn="l" defTabSz="914175" rtl="0" eaLnBrk="1" latinLnBrk="0" hangingPunct="1">
              <a:defRPr sz="1800" kern="1200">
                <a:solidFill>
                  <a:schemeClr val="tx1"/>
                </a:solidFill>
                <a:latin typeface="+mn-lt"/>
                <a:ea typeface="+mn-ea"/>
                <a:cs typeface="+mn-cs"/>
              </a:defRPr>
            </a:lvl4pPr>
            <a:lvl5pPr marL="1828348" algn="l" defTabSz="914175" rtl="0" eaLnBrk="1" latinLnBrk="0" hangingPunct="1">
              <a:defRPr sz="1800" kern="1200">
                <a:solidFill>
                  <a:schemeClr val="tx1"/>
                </a:solidFill>
                <a:latin typeface="+mn-lt"/>
                <a:ea typeface="+mn-ea"/>
                <a:cs typeface="+mn-cs"/>
              </a:defRPr>
            </a:lvl5pPr>
            <a:lvl6pPr marL="2285435" algn="l" defTabSz="914175" rtl="0" eaLnBrk="1" latinLnBrk="0" hangingPunct="1">
              <a:defRPr sz="1800" kern="1200">
                <a:solidFill>
                  <a:schemeClr val="tx1"/>
                </a:solidFill>
                <a:latin typeface="+mn-lt"/>
                <a:ea typeface="+mn-ea"/>
                <a:cs typeface="+mn-cs"/>
              </a:defRPr>
            </a:lvl6pPr>
            <a:lvl7pPr marL="2742523" algn="l" defTabSz="914175" rtl="0" eaLnBrk="1" latinLnBrk="0" hangingPunct="1">
              <a:defRPr sz="1800" kern="1200">
                <a:solidFill>
                  <a:schemeClr val="tx1"/>
                </a:solidFill>
                <a:latin typeface="+mn-lt"/>
                <a:ea typeface="+mn-ea"/>
                <a:cs typeface="+mn-cs"/>
              </a:defRPr>
            </a:lvl7pPr>
            <a:lvl8pPr marL="3199610" algn="l" defTabSz="914175" rtl="0" eaLnBrk="1" latinLnBrk="0" hangingPunct="1">
              <a:defRPr sz="1800" kern="1200">
                <a:solidFill>
                  <a:schemeClr val="tx1"/>
                </a:solidFill>
                <a:latin typeface="+mn-lt"/>
                <a:ea typeface="+mn-ea"/>
                <a:cs typeface="+mn-cs"/>
              </a:defRPr>
            </a:lvl8pPr>
            <a:lvl9pPr marL="3656697" algn="l" defTabSz="914175" rtl="0" eaLnBrk="1" latinLnBrk="0" hangingPunct="1">
              <a:defRPr sz="1800" kern="1200">
                <a:solidFill>
                  <a:schemeClr val="tx1"/>
                </a:solidFill>
                <a:latin typeface="+mn-lt"/>
                <a:ea typeface="+mn-ea"/>
                <a:cs typeface="+mn-cs"/>
              </a:defRPr>
            </a:lvl9pPr>
          </a:lstStyle>
          <a:p>
            <a:pPr algn="ctr" defTabSz="518384" fontAlgn="base">
              <a:lnSpc>
                <a:spcPct val="90000"/>
              </a:lnSpc>
              <a:spcBef>
                <a:spcPct val="0"/>
              </a:spcBef>
              <a:spcAft>
                <a:spcPct val="35000"/>
              </a:spcAft>
              <a:defRPr/>
            </a:pPr>
            <a:r>
              <a:rPr lang="en-US" sz="917" b="1" kern="0" dirty="0">
                <a:solidFill>
                  <a:prstClr val="white"/>
                </a:solidFill>
                <a:latin typeface="Arial" panose="020B0604020202020204" pitchFamily="34" charset="0"/>
                <a:cs typeface="Arial" panose="020B0604020202020204" pitchFamily="34" charset="0"/>
              </a:rPr>
              <a:t>Continuous Planning</a:t>
            </a:r>
          </a:p>
        </p:txBody>
      </p:sp>
      <p:sp>
        <p:nvSpPr>
          <p:cNvPr id="9" name="Freeform 8"/>
          <p:cNvSpPr/>
          <p:nvPr/>
        </p:nvSpPr>
        <p:spPr>
          <a:xfrm>
            <a:off x="1983260" y="544688"/>
            <a:ext cx="1718688" cy="337849"/>
          </a:xfrm>
          <a:custGeom>
            <a:avLst/>
            <a:gdLst>
              <a:gd name="connsiteX0" fmla="*/ 0 w 1950210"/>
              <a:gd name="connsiteY0" fmla="*/ 0 h 780084"/>
              <a:gd name="connsiteX1" fmla="*/ 1560168 w 1950210"/>
              <a:gd name="connsiteY1" fmla="*/ 0 h 780084"/>
              <a:gd name="connsiteX2" fmla="*/ 1950210 w 1950210"/>
              <a:gd name="connsiteY2" fmla="*/ 390042 h 780084"/>
              <a:gd name="connsiteX3" fmla="*/ 1560168 w 1950210"/>
              <a:gd name="connsiteY3" fmla="*/ 780084 h 780084"/>
              <a:gd name="connsiteX4" fmla="*/ 0 w 1950210"/>
              <a:gd name="connsiteY4" fmla="*/ 780084 h 780084"/>
              <a:gd name="connsiteX5" fmla="*/ 390042 w 1950210"/>
              <a:gd name="connsiteY5" fmla="*/ 390042 h 780084"/>
              <a:gd name="connsiteX6" fmla="*/ 0 w 1950210"/>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0210" h="780084">
                <a:moveTo>
                  <a:pt x="0" y="0"/>
                </a:moveTo>
                <a:lnTo>
                  <a:pt x="1560168" y="0"/>
                </a:lnTo>
                <a:lnTo>
                  <a:pt x="1950210" y="390042"/>
                </a:lnTo>
                <a:lnTo>
                  <a:pt x="1560168" y="780084"/>
                </a:lnTo>
                <a:lnTo>
                  <a:pt x="0" y="780084"/>
                </a:lnTo>
                <a:lnTo>
                  <a:pt x="390042" y="390042"/>
                </a:lnTo>
                <a:lnTo>
                  <a:pt x="0" y="0"/>
                </a:lnTo>
                <a:close/>
              </a:path>
            </a:pathLst>
          </a:custGeom>
          <a:solidFill>
            <a:srgbClr val="E31837"/>
          </a:solidFill>
          <a:ln w="25400" cap="flat" cmpd="sng" algn="ctr">
            <a:solidFill>
              <a:sysClr val="window" lastClr="FFFFFF">
                <a:hueOff val="0"/>
                <a:satOff val="0"/>
                <a:lumOff val="0"/>
                <a:alphaOff val="0"/>
              </a:sysClr>
            </a:solidFill>
            <a:prstDash val="solid"/>
          </a:ln>
          <a:effectLst/>
        </p:spPr>
        <p:txBody>
          <a:bodyPr spcFirstLastPara="0" vert="horz" wrap="square" lIns="371708" tIns="15558" rIns="340593" bIns="15558" numCol="1" spcCol="1270" anchor="ctr" anchorCtr="0">
            <a:noAutofit/>
          </a:bodyPr>
          <a:lst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61" algn="l" defTabSz="914175" rtl="0" eaLnBrk="1" latinLnBrk="0" hangingPunct="1">
              <a:defRPr sz="1800" kern="1200">
                <a:solidFill>
                  <a:schemeClr val="tx1"/>
                </a:solidFill>
                <a:latin typeface="+mn-lt"/>
                <a:ea typeface="+mn-ea"/>
                <a:cs typeface="+mn-cs"/>
              </a:defRPr>
            </a:lvl4pPr>
            <a:lvl5pPr marL="1828348" algn="l" defTabSz="914175" rtl="0" eaLnBrk="1" latinLnBrk="0" hangingPunct="1">
              <a:defRPr sz="1800" kern="1200">
                <a:solidFill>
                  <a:schemeClr val="tx1"/>
                </a:solidFill>
                <a:latin typeface="+mn-lt"/>
                <a:ea typeface="+mn-ea"/>
                <a:cs typeface="+mn-cs"/>
              </a:defRPr>
            </a:lvl5pPr>
            <a:lvl6pPr marL="2285435" algn="l" defTabSz="914175" rtl="0" eaLnBrk="1" latinLnBrk="0" hangingPunct="1">
              <a:defRPr sz="1800" kern="1200">
                <a:solidFill>
                  <a:schemeClr val="tx1"/>
                </a:solidFill>
                <a:latin typeface="+mn-lt"/>
                <a:ea typeface="+mn-ea"/>
                <a:cs typeface="+mn-cs"/>
              </a:defRPr>
            </a:lvl6pPr>
            <a:lvl7pPr marL="2742523" algn="l" defTabSz="914175" rtl="0" eaLnBrk="1" latinLnBrk="0" hangingPunct="1">
              <a:defRPr sz="1800" kern="1200">
                <a:solidFill>
                  <a:schemeClr val="tx1"/>
                </a:solidFill>
                <a:latin typeface="+mn-lt"/>
                <a:ea typeface="+mn-ea"/>
                <a:cs typeface="+mn-cs"/>
              </a:defRPr>
            </a:lvl7pPr>
            <a:lvl8pPr marL="3199610" algn="l" defTabSz="914175" rtl="0" eaLnBrk="1" latinLnBrk="0" hangingPunct="1">
              <a:defRPr sz="1800" kern="1200">
                <a:solidFill>
                  <a:schemeClr val="tx1"/>
                </a:solidFill>
                <a:latin typeface="+mn-lt"/>
                <a:ea typeface="+mn-ea"/>
                <a:cs typeface="+mn-cs"/>
              </a:defRPr>
            </a:lvl8pPr>
            <a:lvl9pPr marL="3656697" algn="l" defTabSz="914175" rtl="0" eaLnBrk="1" latinLnBrk="0" hangingPunct="1">
              <a:defRPr sz="1800" kern="1200">
                <a:solidFill>
                  <a:schemeClr val="tx1"/>
                </a:solidFill>
                <a:latin typeface="+mn-lt"/>
                <a:ea typeface="+mn-ea"/>
                <a:cs typeface="+mn-cs"/>
              </a:defRPr>
            </a:lvl9pPr>
          </a:lstStyle>
          <a:p>
            <a:pPr algn="ctr" defTabSz="518384" fontAlgn="base">
              <a:lnSpc>
                <a:spcPct val="90000"/>
              </a:lnSpc>
              <a:spcBef>
                <a:spcPct val="0"/>
              </a:spcBef>
              <a:spcAft>
                <a:spcPct val="35000"/>
              </a:spcAft>
              <a:defRPr/>
            </a:pPr>
            <a:r>
              <a:rPr lang="en-US" sz="917" b="1" kern="0" dirty="0">
                <a:solidFill>
                  <a:prstClr val="white"/>
                </a:solidFill>
                <a:latin typeface="Arial" panose="020B0604020202020204" pitchFamily="34" charset="0"/>
                <a:cs typeface="Arial" panose="020B0604020202020204" pitchFamily="34" charset="0"/>
              </a:rPr>
              <a:t>Continuous Integration</a:t>
            </a:r>
          </a:p>
        </p:txBody>
      </p:sp>
      <p:sp>
        <p:nvSpPr>
          <p:cNvPr id="10" name="Freeform 9"/>
          <p:cNvSpPr/>
          <p:nvPr/>
        </p:nvSpPr>
        <p:spPr>
          <a:xfrm>
            <a:off x="3429022" y="544688"/>
            <a:ext cx="1794775" cy="337849"/>
          </a:xfrm>
          <a:custGeom>
            <a:avLst/>
            <a:gdLst>
              <a:gd name="connsiteX0" fmla="*/ 0 w 2036546"/>
              <a:gd name="connsiteY0" fmla="*/ 0 h 780084"/>
              <a:gd name="connsiteX1" fmla="*/ 1646504 w 2036546"/>
              <a:gd name="connsiteY1" fmla="*/ 0 h 780084"/>
              <a:gd name="connsiteX2" fmla="*/ 2036546 w 2036546"/>
              <a:gd name="connsiteY2" fmla="*/ 390042 h 780084"/>
              <a:gd name="connsiteX3" fmla="*/ 1646504 w 2036546"/>
              <a:gd name="connsiteY3" fmla="*/ 780084 h 780084"/>
              <a:gd name="connsiteX4" fmla="*/ 0 w 2036546"/>
              <a:gd name="connsiteY4" fmla="*/ 780084 h 780084"/>
              <a:gd name="connsiteX5" fmla="*/ 390042 w 2036546"/>
              <a:gd name="connsiteY5" fmla="*/ 390042 h 780084"/>
              <a:gd name="connsiteX6" fmla="*/ 0 w 2036546"/>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6546" h="780084">
                <a:moveTo>
                  <a:pt x="0" y="0"/>
                </a:moveTo>
                <a:lnTo>
                  <a:pt x="1646504" y="0"/>
                </a:lnTo>
                <a:lnTo>
                  <a:pt x="2036546" y="390042"/>
                </a:lnTo>
                <a:lnTo>
                  <a:pt x="1646504" y="780084"/>
                </a:lnTo>
                <a:lnTo>
                  <a:pt x="0" y="780084"/>
                </a:lnTo>
                <a:lnTo>
                  <a:pt x="390042" y="390042"/>
                </a:lnTo>
                <a:lnTo>
                  <a:pt x="0" y="0"/>
                </a:lnTo>
                <a:close/>
              </a:path>
            </a:pathLst>
          </a:custGeom>
          <a:solidFill>
            <a:srgbClr val="E31837"/>
          </a:solidFill>
          <a:ln w="25400" cap="flat" cmpd="sng" algn="ctr">
            <a:solidFill>
              <a:sysClr val="window" lastClr="FFFFFF">
                <a:hueOff val="0"/>
                <a:satOff val="0"/>
                <a:lumOff val="0"/>
                <a:alphaOff val="0"/>
              </a:sysClr>
            </a:solidFill>
            <a:prstDash val="solid"/>
          </a:ln>
          <a:effectLst/>
        </p:spPr>
        <p:txBody>
          <a:bodyPr spcFirstLastPara="0" vert="horz" wrap="square" lIns="371708" tIns="15558" rIns="340593" bIns="15558" numCol="1" spcCol="1270" anchor="ctr" anchorCtr="0">
            <a:noAutofit/>
          </a:bodyPr>
          <a:lst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61" algn="l" defTabSz="914175" rtl="0" eaLnBrk="1" latinLnBrk="0" hangingPunct="1">
              <a:defRPr sz="1800" kern="1200">
                <a:solidFill>
                  <a:schemeClr val="tx1"/>
                </a:solidFill>
                <a:latin typeface="+mn-lt"/>
                <a:ea typeface="+mn-ea"/>
                <a:cs typeface="+mn-cs"/>
              </a:defRPr>
            </a:lvl4pPr>
            <a:lvl5pPr marL="1828348" algn="l" defTabSz="914175" rtl="0" eaLnBrk="1" latinLnBrk="0" hangingPunct="1">
              <a:defRPr sz="1800" kern="1200">
                <a:solidFill>
                  <a:schemeClr val="tx1"/>
                </a:solidFill>
                <a:latin typeface="+mn-lt"/>
                <a:ea typeface="+mn-ea"/>
                <a:cs typeface="+mn-cs"/>
              </a:defRPr>
            </a:lvl5pPr>
            <a:lvl6pPr marL="2285435" algn="l" defTabSz="914175" rtl="0" eaLnBrk="1" latinLnBrk="0" hangingPunct="1">
              <a:defRPr sz="1800" kern="1200">
                <a:solidFill>
                  <a:schemeClr val="tx1"/>
                </a:solidFill>
                <a:latin typeface="+mn-lt"/>
                <a:ea typeface="+mn-ea"/>
                <a:cs typeface="+mn-cs"/>
              </a:defRPr>
            </a:lvl6pPr>
            <a:lvl7pPr marL="2742523" algn="l" defTabSz="914175" rtl="0" eaLnBrk="1" latinLnBrk="0" hangingPunct="1">
              <a:defRPr sz="1800" kern="1200">
                <a:solidFill>
                  <a:schemeClr val="tx1"/>
                </a:solidFill>
                <a:latin typeface="+mn-lt"/>
                <a:ea typeface="+mn-ea"/>
                <a:cs typeface="+mn-cs"/>
              </a:defRPr>
            </a:lvl7pPr>
            <a:lvl8pPr marL="3199610" algn="l" defTabSz="914175" rtl="0" eaLnBrk="1" latinLnBrk="0" hangingPunct="1">
              <a:defRPr sz="1800" kern="1200">
                <a:solidFill>
                  <a:schemeClr val="tx1"/>
                </a:solidFill>
                <a:latin typeface="+mn-lt"/>
                <a:ea typeface="+mn-ea"/>
                <a:cs typeface="+mn-cs"/>
              </a:defRPr>
            </a:lvl8pPr>
            <a:lvl9pPr marL="3656697" algn="l" defTabSz="914175" rtl="0" eaLnBrk="1" latinLnBrk="0" hangingPunct="1">
              <a:defRPr sz="1800" kern="1200">
                <a:solidFill>
                  <a:schemeClr val="tx1"/>
                </a:solidFill>
                <a:latin typeface="+mn-lt"/>
                <a:ea typeface="+mn-ea"/>
                <a:cs typeface="+mn-cs"/>
              </a:defRPr>
            </a:lvl9pPr>
          </a:lstStyle>
          <a:p>
            <a:pPr algn="ctr" defTabSz="518384" fontAlgn="base">
              <a:lnSpc>
                <a:spcPct val="90000"/>
              </a:lnSpc>
              <a:spcBef>
                <a:spcPct val="0"/>
              </a:spcBef>
              <a:spcAft>
                <a:spcPct val="35000"/>
              </a:spcAft>
              <a:defRPr/>
            </a:pPr>
            <a:r>
              <a:rPr lang="en-US" sz="917" b="1" kern="0" dirty="0">
                <a:solidFill>
                  <a:prstClr val="white"/>
                </a:solidFill>
                <a:latin typeface="Arial" panose="020B0604020202020204" pitchFamily="34" charset="0"/>
                <a:cs typeface="Arial" panose="020B0604020202020204" pitchFamily="34" charset="0"/>
              </a:rPr>
              <a:t>Continuous Testing </a:t>
            </a:r>
          </a:p>
        </p:txBody>
      </p:sp>
      <p:sp>
        <p:nvSpPr>
          <p:cNvPr id="11" name="Freeform 10"/>
          <p:cNvSpPr/>
          <p:nvPr/>
        </p:nvSpPr>
        <p:spPr>
          <a:xfrm>
            <a:off x="4950835" y="544688"/>
            <a:ext cx="1718688" cy="337849"/>
          </a:xfrm>
          <a:custGeom>
            <a:avLst/>
            <a:gdLst>
              <a:gd name="connsiteX0" fmla="*/ 0 w 1950210"/>
              <a:gd name="connsiteY0" fmla="*/ 0 h 780084"/>
              <a:gd name="connsiteX1" fmla="*/ 1560168 w 1950210"/>
              <a:gd name="connsiteY1" fmla="*/ 0 h 780084"/>
              <a:gd name="connsiteX2" fmla="*/ 1950210 w 1950210"/>
              <a:gd name="connsiteY2" fmla="*/ 390042 h 780084"/>
              <a:gd name="connsiteX3" fmla="*/ 1560168 w 1950210"/>
              <a:gd name="connsiteY3" fmla="*/ 780084 h 780084"/>
              <a:gd name="connsiteX4" fmla="*/ 0 w 1950210"/>
              <a:gd name="connsiteY4" fmla="*/ 780084 h 780084"/>
              <a:gd name="connsiteX5" fmla="*/ 390042 w 1950210"/>
              <a:gd name="connsiteY5" fmla="*/ 390042 h 780084"/>
              <a:gd name="connsiteX6" fmla="*/ 0 w 1950210"/>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0210" h="780084">
                <a:moveTo>
                  <a:pt x="0" y="0"/>
                </a:moveTo>
                <a:lnTo>
                  <a:pt x="1560168" y="0"/>
                </a:lnTo>
                <a:lnTo>
                  <a:pt x="1950210" y="390042"/>
                </a:lnTo>
                <a:lnTo>
                  <a:pt x="1560168" y="780084"/>
                </a:lnTo>
                <a:lnTo>
                  <a:pt x="0" y="780084"/>
                </a:lnTo>
                <a:lnTo>
                  <a:pt x="390042" y="390042"/>
                </a:lnTo>
                <a:lnTo>
                  <a:pt x="0" y="0"/>
                </a:lnTo>
                <a:close/>
              </a:path>
            </a:pathLst>
          </a:custGeom>
          <a:solidFill>
            <a:srgbClr val="E31837"/>
          </a:solidFill>
          <a:ln w="25400" cap="flat" cmpd="sng" algn="ctr">
            <a:solidFill>
              <a:sysClr val="window" lastClr="FFFFFF">
                <a:hueOff val="0"/>
                <a:satOff val="0"/>
                <a:lumOff val="0"/>
                <a:alphaOff val="0"/>
              </a:sysClr>
            </a:solidFill>
            <a:prstDash val="solid"/>
          </a:ln>
          <a:effectLst/>
        </p:spPr>
        <p:txBody>
          <a:bodyPr spcFirstLastPara="0" vert="horz" wrap="square" lIns="371708" tIns="15558" rIns="340593" bIns="15558" numCol="1" spcCol="1270" anchor="ctr" anchorCtr="0">
            <a:noAutofit/>
          </a:bodyPr>
          <a:lst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61" algn="l" defTabSz="914175" rtl="0" eaLnBrk="1" latinLnBrk="0" hangingPunct="1">
              <a:defRPr sz="1800" kern="1200">
                <a:solidFill>
                  <a:schemeClr val="tx1"/>
                </a:solidFill>
                <a:latin typeface="+mn-lt"/>
                <a:ea typeface="+mn-ea"/>
                <a:cs typeface="+mn-cs"/>
              </a:defRPr>
            </a:lvl4pPr>
            <a:lvl5pPr marL="1828348" algn="l" defTabSz="914175" rtl="0" eaLnBrk="1" latinLnBrk="0" hangingPunct="1">
              <a:defRPr sz="1800" kern="1200">
                <a:solidFill>
                  <a:schemeClr val="tx1"/>
                </a:solidFill>
                <a:latin typeface="+mn-lt"/>
                <a:ea typeface="+mn-ea"/>
                <a:cs typeface="+mn-cs"/>
              </a:defRPr>
            </a:lvl5pPr>
            <a:lvl6pPr marL="2285435" algn="l" defTabSz="914175" rtl="0" eaLnBrk="1" latinLnBrk="0" hangingPunct="1">
              <a:defRPr sz="1800" kern="1200">
                <a:solidFill>
                  <a:schemeClr val="tx1"/>
                </a:solidFill>
                <a:latin typeface="+mn-lt"/>
                <a:ea typeface="+mn-ea"/>
                <a:cs typeface="+mn-cs"/>
              </a:defRPr>
            </a:lvl6pPr>
            <a:lvl7pPr marL="2742523" algn="l" defTabSz="914175" rtl="0" eaLnBrk="1" latinLnBrk="0" hangingPunct="1">
              <a:defRPr sz="1800" kern="1200">
                <a:solidFill>
                  <a:schemeClr val="tx1"/>
                </a:solidFill>
                <a:latin typeface="+mn-lt"/>
                <a:ea typeface="+mn-ea"/>
                <a:cs typeface="+mn-cs"/>
              </a:defRPr>
            </a:lvl7pPr>
            <a:lvl8pPr marL="3199610" algn="l" defTabSz="914175" rtl="0" eaLnBrk="1" latinLnBrk="0" hangingPunct="1">
              <a:defRPr sz="1800" kern="1200">
                <a:solidFill>
                  <a:schemeClr val="tx1"/>
                </a:solidFill>
                <a:latin typeface="+mn-lt"/>
                <a:ea typeface="+mn-ea"/>
                <a:cs typeface="+mn-cs"/>
              </a:defRPr>
            </a:lvl8pPr>
            <a:lvl9pPr marL="3656697" algn="l" defTabSz="914175" rtl="0" eaLnBrk="1" latinLnBrk="0" hangingPunct="1">
              <a:defRPr sz="1800" kern="1200">
                <a:solidFill>
                  <a:schemeClr val="tx1"/>
                </a:solidFill>
                <a:latin typeface="+mn-lt"/>
                <a:ea typeface="+mn-ea"/>
                <a:cs typeface="+mn-cs"/>
              </a:defRPr>
            </a:lvl9pPr>
          </a:lstStyle>
          <a:p>
            <a:pPr algn="ctr" defTabSz="518384" fontAlgn="base">
              <a:lnSpc>
                <a:spcPct val="90000"/>
              </a:lnSpc>
              <a:spcBef>
                <a:spcPct val="0"/>
              </a:spcBef>
              <a:spcAft>
                <a:spcPct val="35000"/>
              </a:spcAft>
              <a:defRPr/>
            </a:pPr>
            <a:r>
              <a:rPr lang="en-US" sz="917" b="1" kern="0" dirty="0">
                <a:solidFill>
                  <a:prstClr val="white"/>
                </a:solidFill>
                <a:latin typeface="Arial" panose="020B0604020202020204" pitchFamily="34" charset="0"/>
                <a:cs typeface="Arial" panose="020B0604020202020204" pitchFamily="34" charset="0"/>
              </a:rPr>
              <a:t>Continuous Deployment</a:t>
            </a:r>
          </a:p>
        </p:txBody>
      </p:sp>
      <p:sp>
        <p:nvSpPr>
          <p:cNvPr id="12" name="Freeform 11"/>
          <p:cNvSpPr/>
          <p:nvPr/>
        </p:nvSpPr>
        <p:spPr>
          <a:xfrm>
            <a:off x="6396562" y="544688"/>
            <a:ext cx="1623886" cy="337849"/>
          </a:xfrm>
          <a:custGeom>
            <a:avLst/>
            <a:gdLst>
              <a:gd name="connsiteX0" fmla="*/ 0 w 1842637"/>
              <a:gd name="connsiteY0" fmla="*/ 0 h 780084"/>
              <a:gd name="connsiteX1" fmla="*/ 1452595 w 1842637"/>
              <a:gd name="connsiteY1" fmla="*/ 0 h 780084"/>
              <a:gd name="connsiteX2" fmla="*/ 1842637 w 1842637"/>
              <a:gd name="connsiteY2" fmla="*/ 390042 h 780084"/>
              <a:gd name="connsiteX3" fmla="*/ 1452595 w 1842637"/>
              <a:gd name="connsiteY3" fmla="*/ 780084 h 780084"/>
              <a:gd name="connsiteX4" fmla="*/ 0 w 1842637"/>
              <a:gd name="connsiteY4" fmla="*/ 780084 h 780084"/>
              <a:gd name="connsiteX5" fmla="*/ 390042 w 1842637"/>
              <a:gd name="connsiteY5" fmla="*/ 390042 h 780084"/>
              <a:gd name="connsiteX6" fmla="*/ 0 w 1842637"/>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2637" h="780084">
                <a:moveTo>
                  <a:pt x="0" y="0"/>
                </a:moveTo>
                <a:lnTo>
                  <a:pt x="1452595" y="0"/>
                </a:lnTo>
                <a:lnTo>
                  <a:pt x="1842637" y="390042"/>
                </a:lnTo>
                <a:lnTo>
                  <a:pt x="1452595" y="780084"/>
                </a:lnTo>
                <a:lnTo>
                  <a:pt x="0" y="780084"/>
                </a:lnTo>
                <a:lnTo>
                  <a:pt x="390042" y="390042"/>
                </a:lnTo>
                <a:lnTo>
                  <a:pt x="0" y="0"/>
                </a:lnTo>
                <a:close/>
              </a:path>
            </a:pathLst>
          </a:custGeom>
          <a:solidFill>
            <a:srgbClr val="E31837"/>
          </a:solidFill>
          <a:ln w="25400" cap="flat" cmpd="sng" algn="ctr">
            <a:solidFill>
              <a:sysClr val="window" lastClr="FFFFFF">
                <a:hueOff val="0"/>
                <a:satOff val="0"/>
                <a:lumOff val="0"/>
                <a:alphaOff val="0"/>
              </a:sysClr>
            </a:solidFill>
            <a:prstDash val="solid"/>
          </a:ln>
          <a:effectLst/>
        </p:spPr>
        <p:txBody>
          <a:bodyPr spcFirstLastPara="0" vert="horz" wrap="square" lIns="371708" tIns="15558" rIns="340593" bIns="15558" numCol="1" spcCol="1270" anchor="ctr" anchorCtr="0">
            <a:noAutofit/>
          </a:bodyPr>
          <a:lst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61" algn="l" defTabSz="914175" rtl="0" eaLnBrk="1" latinLnBrk="0" hangingPunct="1">
              <a:defRPr sz="1800" kern="1200">
                <a:solidFill>
                  <a:schemeClr val="tx1"/>
                </a:solidFill>
                <a:latin typeface="+mn-lt"/>
                <a:ea typeface="+mn-ea"/>
                <a:cs typeface="+mn-cs"/>
              </a:defRPr>
            </a:lvl4pPr>
            <a:lvl5pPr marL="1828348" algn="l" defTabSz="914175" rtl="0" eaLnBrk="1" latinLnBrk="0" hangingPunct="1">
              <a:defRPr sz="1800" kern="1200">
                <a:solidFill>
                  <a:schemeClr val="tx1"/>
                </a:solidFill>
                <a:latin typeface="+mn-lt"/>
                <a:ea typeface="+mn-ea"/>
                <a:cs typeface="+mn-cs"/>
              </a:defRPr>
            </a:lvl5pPr>
            <a:lvl6pPr marL="2285435" algn="l" defTabSz="914175" rtl="0" eaLnBrk="1" latinLnBrk="0" hangingPunct="1">
              <a:defRPr sz="1800" kern="1200">
                <a:solidFill>
                  <a:schemeClr val="tx1"/>
                </a:solidFill>
                <a:latin typeface="+mn-lt"/>
                <a:ea typeface="+mn-ea"/>
                <a:cs typeface="+mn-cs"/>
              </a:defRPr>
            </a:lvl6pPr>
            <a:lvl7pPr marL="2742523" algn="l" defTabSz="914175" rtl="0" eaLnBrk="1" latinLnBrk="0" hangingPunct="1">
              <a:defRPr sz="1800" kern="1200">
                <a:solidFill>
                  <a:schemeClr val="tx1"/>
                </a:solidFill>
                <a:latin typeface="+mn-lt"/>
                <a:ea typeface="+mn-ea"/>
                <a:cs typeface="+mn-cs"/>
              </a:defRPr>
            </a:lvl7pPr>
            <a:lvl8pPr marL="3199610" algn="l" defTabSz="914175" rtl="0" eaLnBrk="1" latinLnBrk="0" hangingPunct="1">
              <a:defRPr sz="1800" kern="1200">
                <a:solidFill>
                  <a:schemeClr val="tx1"/>
                </a:solidFill>
                <a:latin typeface="+mn-lt"/>
                <a:ea typeface="+mn-ea"/>
                <a:cs typeface="+mn-cs"/>
              </a:defRPr>
            </a:lvl8pPr>
            <a:lvl9pPr marL="3656697" algn="l" defTabSz="914175" rtl="0" eaLnBrk="1" latinLnBrk="0" hangingPunct="1">
              <a:defRPr sz="1800" kern="1200">
                <a:solidFill>
                  <a:schemeClr val="tx1"/>
                </a:solidFill>
                <a:latin typeface="+mn-lt"/>
                <a:ea typeface="+mn-ea"/>
                <a:cs typeface="+mn-cs"/>
              </a:defRPr>
            </a:lvl9pPr>
          </a:lstStyle>
          <a:p>
            <a:pPr algn="ctr" defTabSz="518384" fontAlgn="base">
              <a:lnSpc>
                <a:spcPct val="90000"/>
              </a:lnSpc>
              <a:spcBef>
                <a:spcPct val="0"/>
              </a:spcBef>
              <a:spcAft>
                <a:spcPct val="35000"/>
              </a:spcAft>
              <a:defRPr/>
            </a:pPr>
            <a:r>
              <a:rPr lang="en-US" sz="917" b="1" kern="0" dirty="0">
                <a:solidFill>
                  <a:prstClr val="white"/>
                </a:solidFill>
                <a:latin typeface="Arial" panose="020B0604020202020204" pitchFamily="34" charset="0"/>
                <a:cs typeface="Arial" panose="020B0604020202020204" pitchFamily="34" charset="0"/>
              </a:rPr>
              <a:t>Continuous Monitoring</a:t>
            </a:r>
          </a:p>
        </p:txBody>
      </p:sp>
      <p:cxnSp>
        <p:nvCxnSpPr>
          <p:cNvPr id="13" name="Straight Arrow Connector 12"/>
          <p:cNvCxnSpPr/>
          <p:nvPr/>
        </p:nvCxnSpPr>
        <p:spPr>
          <a:xfrm flipH="1">
            <a:off x="2542953" y="1215802"/>
            <a:ext cx="1" cy="0"/>
          </a:xfrm>
          <a:prstGeom prst="straightConnector1">
            <a:avLst/>
          </a:prstGeom>
          <a:noFill/>
          <a:ln w="28575" cap="rnd" cmpd="sng" algn="ctr">
            <a:solidFill>
              <a:srgbClr val="82ACE6"/>
            </a:solidFill>
            <a:prstDash val="sysDot"/>
            <a:headEnd type="triangle" w="med" len="med"/>
            <a:tailEnd type="triangle" w="med" len="med"/>
          </a:ln>
          <a:effectLst/>
        </p:spPr>
      </p:cxnSp>
      <p:cxnSp>
        <p:nvCxnSpPr>
          <p:cNvPr id="14" name="Straight Arrow Connector 13"/>
          <p:cNvCxnSpPr/>
          <p:nvPr/>
        </p:nvCxnSpPr>
        <p:spPr>
          <a:xfrm flipH="1">
            <a:off x="3092235" y="2052024"/>
            <a:ext cx="1" cy="0"/>
          </a:xfrm>
          <a:prstGeom prst="straightConnector1">
            <a:avLst/>
          </a:prstGeom>
          <a:noFill/>
          <a:ln w="28575" cap="rnd" cmpd="sng" algn="ctr">
            <a:solidFill>
              <a:srgbClr val="82ACE6"/>
            </a:solidFill>
            <a:prstDash val="sysDot"/>
            <a:headEnd type="triangle" w="med" len="med"/>
            <a:tailEnd type="triangle" w="med" len="med"/>
          </a:ln>
          <a:effectLst/>
        </p:spPr>
      </p:cxnSp>
      <p:sp>
        <p:nvSpPr>
          <p:cNvPr id="24" name="Freeform 23"/>
          <p:cNvSpPr/>
          <p:nvPr/>
        </p:nvSpPr>
        <p:spPr>
          <a:xfrm>
            <a:off x="652127" y="1997027"/>
            <a:ext cx="7322688" cy="218169"/>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chemeClr val="bg2">
              <a:lumMod val="60000"/>
              <a:lumOff val="40000"/>
            </a:schemeClr>
          </a:solidFill>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solidFill>
                <a:latin typeface="Arial" panose="020B0604020202020204" pitchFamily="34" charset="0"/>
                <a:cs typeface="Arial" panose="020B0604020202020204" pitchFamily="34" charset="0"/>
              </a:rPr>
              <a:t>Integration    Engine</a:t>
            </a:r>
          </a:p>
        </p:txBody>
      </p:sp>
      <p:sp>
        <p:nvSpPr>
          <p:cNvPr id="25" name="Up-Down Arrow 24"/>
          <p:cNvSpPr/>
          <p:nvPr/>
        </p:nvSpPr>
        <p:spPr>
          <a:xfrm>
            <a:off x="5474982" y="1933829"/>
            <a:ext cx="255880" cy="350550"/>
          </a:xfrm>
          <a:prstGeom prst="upDownArrow">
            <a:avLst/>
          </a:prstGeom>
          <a:solidFill>
            <a:srgbClr val="E31837"/>
          </a:solidFill>
          <a:ln w="9525" cap="flat" cmpd="sng" algn="ctr">
            <a:solidFill>
              <a:srgbClr val="E31837"/>
            </a:solidFill>
            <a:prstDash val="solid"/>
          </a:ln>
          <a:effectLst/>
        </p:spPr>
        <p:txBody>
          <a:bodyPr rtlCol="0" anchor="ctr"/>
          <a:lst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61" algn="l" defTabSz="914175" rtl="0" eaLnBrk="1" latinLnBrk="0" hangingPunct="1">
              <a:defRPr sz="1800" kern="1200">
                <a:solidFill>
                  <a:schemeClr val="tx1"/>
                </a:solidFill>
                <a:latin typeface="+mn-lt"/>
                <a:ea typeface="+mn-ea"/>
                <a:cs typeface="+mn-cs"/>
              </a:defRPr>
            </a:lvl4pPr>
            <a:lvl5pPr marL="1828348" algn="l" defTabSz="914175" rtl="0" eaLnBrk="1" latinLnBrk="0" hangingPunct="1">
              <a:defRPr sz="1800" kern="1200">
                <a:solidFill>
                  <a:schemeClr val="tx1"/>
                </a:solidFill>
                <a:latin typeface="+mn-lt"/>
                <a:ea typeface="+mn-ea"/>
                <a:cs typeface="+mn-cs"/>
              </a:defRPr>
            </a:lvl5pPr>
            <a:lvl6pPr marL="2285435" algn="l" defTabSz="914175" rtl="0" eaLnBrk="1" latinLnBrk="0" hangingPunct="1">
              <a:defRPr sz="1800" kern="1200">
                <a:solidFill>
                  <a:schemeClr val="tx1"/>
                </a:solidFill>
                <a:latin typeface="+mn-lt"/>
                <a:ea typeface="+mn-ea"/>
                <a:cs typeface="+mn-cs"/>
              </a:defRPr>
            </a:lvl6pPr>
            <a:lvl7pPr marL="2742523" algn="l" defTabSz="914175" rtl="0" eaLnBrk="1" latinLnBrk="0" hangingPunct="1">
              <a:defRPr sz="1800" kern="1200">
                <a:solidFill>
                  <a:schemeClr val="tx1"/>
                </a:solidFill>
                <a:latin typeface="+mn-lt"/>
                <a:ea typeface="+mn-ea"/>
                <a:cs typeface="+mn-cs"/>
              </a:defRPr>
            </a:lvl7pPr>
            <a:lvl8pPr marL="3199610" algn="l" defTabSz="914175" rtl="0" eaLnBrk="1" latinLnBrk="0" hangingPunct="1">
              <a:defRPr sz="1800" kern="1200">
                <a:solidFill>
                  <a:schemeClr val="tx1"/>
                </a:solidFill>
                <a:latin typeface="+mn-lt"/>
                <a:ea typeface="+mn-ea"/>
                <a:cs typeface="+mn-cs"/>
              </a:defRPr>
            </a:lvl8pPr>
            <a:lvl9pPr marL="3656697" algn="l" defTabSz="914175" rtl="0" eaLnBrk="1" latinLnBrk="0" hangingPunct="1">
              <a:defRPr sz="1800" kern="1200">
                <a:solidFill>
                  <a:schemeClr val="tx1"/>
                </a:solidFill>
                <a:latin typeface="+mn-lt"/>
                <a:ea typeface="+mn-ea"/>
                <a:cs typeface="+mn-cs"/>
              </a:defRPr>
            </a:lvl9pPr>
          </a:lstStyle>
          <a:p>
            <a:pPr algn="ctr" defTabSz="761755" fontAlgn="base">
              <a:spcBef>
                <a:spcPct val="0"/>
              </a:spcBef>
              <a:spcAft>
                <a:spcPct val="0"/>
              </a:spcAft>
              <a:defRPr/>
            </a:pPr>
            <a:endParaRPr lang="en-US" sz="750" kern="0" dirty="0">
              <a:solidFill>
                <a:prstClr val="black"/>
              </a:solidFill>
              <a:latin typeface="Arial" panose="020B0604020202020204" pitchFamily="34" charset="0"/>
              <a:cs typeface="Arial" panose="020B0604020202020204" pitchFamily="34" charset="0"/>
            </a:endParaRPr>
          </a:p>
        </p:txBody>
      </p:sp>
      <p:sp>
        <p:nvSpPr>
          <p:cNvPr id="26" name="Up-Down Arrow 25"/>
          <p:cNvSpPr/>
          <p:nvPr/>
        </p:nvSpPr>
        <p:spPr>
          <a:xfrm>
            <a:off x="7003448" y="1950929"/>
            <a:ext cx="255880" cy="350550"/>
          </a:xfrm>
          <a:prstGeom prst="upDownArrow">
            <a:avLst/>
          </a:prstGeom>
          <a:solidFill>
            <a:srgbClr val="E31837"/>
          </a:solidFill>
          <a:ln w="9525" cap="flat" cmpd="sng" algn="ctr">
            <a:solidFill>
              <a:srgbClr val="E31837"/>
            </a:solidFill>
            <a:prstDash val="solid"/>
          </a:ln>
          <a:effectLst/>
        </p:spPr>
        <p:txBody>
          <a:bodyPr rtlCol="0" anchor="ctr"/>
          <a:lst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61" algn="l" defTabSz="914175" rtl="0" eaLnBrk="1" latinLnBrk="0" hangingPunct="1">
              <a:defRPr sz="1800" kern="1200">
                <a:solidFill>
                  <a:schemeClr val="tx1"/>
                </a:solidFill>
                <a:latin typeface="+mn-lt"/>
                <a:ea typeface="+mn-ea"/>
                <a:cs typeface="+mn-cs"/>
              </a:defRPr>
            </a:lvl4pPr>
            <a:lvl5pPr marL="1828348" algn="l" defTabSz="914175" rtl="0" eaLnBrk="1" latinLnBrk="0" hangingPunct="1">
              <a:defRPr sz="1800" kern="1200">
                <a:solidFill>
                  <a:schemeClr val="tx1"/>
                </a:solidFill>
                <a:latin typeface="+mn-lt"/>
                <a:ea typeface="+mn-ea"/>
                <a:cs typeface="+mn-cs"/>
              </a:defRPr>
            </a:lvl5pPr>
            <a:lvl6pPr marL="2285435" algn="l" defTabSz="914175" rtl="0" eaLnBrk="1" latinLnBrk="0" hangingPunct="1">
              <a:defRPr sz="1800" kern="1200">
                <a:solidFill>
                  <a:schemeClr val="tx1"/>
                </a:solidFill>
                <a:latin typeface="+mn-lt"/>
                <a:ea typeface="+mn-ea"/>
                <a:cs typeface="+mn-cs"/>
              </a:defRPr>
            </a:lvl6pPr>
            <a:lvl7pPr marL="2742523" algn="l" defTabSz="914175" rtl="0" eaLnBrk="1" latinLnBrk="0" hangingPunct="1">
              <a:defRPr sz="1800" kern="1200">
                <a:solidFill>
                  <a:schemeClr val="tx1"/>
                </a:solidFill>
                <a:latin typeface="+mn-lt"/>
                <a:ea typeface="+mn-ea"/>
                <a:cs typeface="+mn-cs"/>
              </a:defRPr>
            </a:lvl7pPr>
            <a:lvl8pPr marL="3199610" algn="l" defTabSz="914175" rtl="0" eaLnBrk="1" latinLnBrk="0" hangingPunct="1">
              <a:defRPr sz="1800" kern="1200">
                <a:solidFill>
                  <a:schemeClr val="tx1"/>
                </a:solidFill>
                <a:latin typeface="+mn-lt"/>
                <a:ea typeface="+mn-ea"/>
                <a:cs typeface="+mn-cs"/>
              </a:defRPr>
            </a:lvl8pPr>
            <a:lvl9pPr marL="3656697" algn="l" defTabSz="914175" rtl="0" eaLnBrk="1" latinLnBrk="0" hangingPunct="1">
              <a:defRPr sz="1800" kern="1200">
                <a:solidFill>
                  <a:schemeClr val="tx1"/>
                </a:solidFill>
                <a:latin typeface="+mn-lt"/>
                <a:ea typeface="+mn-ea"/>
                <a:cs typeface="+mn-cs"/>
              </a:defRPr>
            </a:lvl9pPr>
          </a:lstStyle>
          <a:p>
            <a:pPr algn="ctr" defTabSz="761755" fontAlgn="base">
              <a:spcBef>
                <a:spcPct val="0"/>
              </a:spcBef>
              <a:spcAft>
                <a:spcPct val="0"/>
              </a:spcAft>
              <a:defRPr/>
            </a:pPr>
            <a:endParaRPr lang="en-US" sz="750" kern="0" dirty="0">
              <a:solidFill>
                <a:prstClr val="black"/>
              </a:solidFill>
              <a:latin typeface="Arial" panose="020B0604020202020204" pitchFamily="34" charset="0"/>
              <a:cs typeface="Arial" panose="020B0604020202020204" pitchFamily="34" charset="0"/>
            </a:endParaRPr>
          </a:p>
        </p:txBody>
      </p:sp>
      <p:sp>
        <p:nvSpPr>
          <p:cNvPr id="27" name="Up-Down Arrow 26"/>
          <p:cNvSpPr/>
          <p:nvPr/>
        </p:nvSpPr>
        <p:spPr>
          <a:xfrm>
            <a:off x="2586638" y="1950929"/>
            <a:ext cx="255880" cy="350550"/>
          </a:xfrm>
          <a:prstGeom prst="upDownArrow">
            <a:avLst/>
          </a:prstGeom>
          <a:solidFill>
            <a:srgbClr val="E31837"/>
          </a:solidFill>
          <a:ln w="9525" cap="flat" cmpd="sng" algn="ctr">
            <a:solidFill>
              <a:srgbClr val="E31837"/>
            </a:solidFill>
            <a:prstDash val="solid"/>
          </a:ln>
          <a:effectLst/>
        </p:spPr>
        <p:txBody>
          <a:bodyPr rtlCol="0" anchor="ctr"/>
          <a:lst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61" algn="l" defTabSz="914175" rtl="0" eaLnBrk="1" latinLnBrk="0" hangingPunct="1">
              <a:defRPr sz="1800" kern="1200">
                <a:solidFill>
                  <a:schemeClr val="tx1"/>
                </a:solidFill>
                <a:latin typeface="+mn-lt"/>
                <a:ea typeface="+mn-ea"/>
                <a:cs typeface="+mn-cs"/>
              </a:defRPr>
            </a:lvl4pPr>
            <a:lvl5pPr marL="1828348" algn="l" defTabSz="914175" rtl="0" eaLnBrk="1" latinLnBrk="0" hangingPunct="1">
              <a:defRPr sz="1800" kern="1200">
                <a:solidFill>
                  <a:schemeClr val="tx1"/>
                </a:solidFill>
                <a:latin typeface="+mn-lt"/>
                <a:ea typeface="+mn-ea"/>
                <a:cs typeface="+mn-cs"/>
              </a:defRPr>
            </a:lvl5pPr>
            <a:lvl6pPr marL="2285435" algn="l" defTabSz="914175" rtl="0" eaLnBrk="1" latinLnBrk="0" hangingPunct="1">
              <a:defRPr sz="1800" kern="1200">
                <a:solidFill>
                  <a:schemeClr val="tx1"/>
                </a:solidFill>
                <a:latin typeface="+mn-lt"/>
                <a:ea typeface="+mn-ea"/>
                <a:cs typeface="+mn-cs"/>
              </a:defRPr>
            </a:lvl6pPr>
            <a:lvl7pPr marL="2742523" algn="l" defTabSz="914175" rtl="0" eaLnBrk="1" latinLnBrk="0" hangingPunct="1">
              <a:defRPr sz="1800" kern="1200">
                <a:solidFill>
                  <a:schemeClr val="tx1"/>
                </a:solidFill>
                <a:latin typeface="+mn-lt"/>
                <a:ea typeface="+mn-ea"/>
                <a:cs typeface="+mn-cs"/>
              </a:defRPr>
            </a:lvl7pPr>
            <a:lvl8pPr marL="3199610" algn="l" defTabSz="914175" rtl="0" eaLnBrk="1" latinLnBrk="0" hangingPunct="1">
              <a:defRPr sz="1800" kern="1200">
                <a:solidFill>
                  <a:schemeClr val="tx1"/>
                </a:solidFill>
                <a:latin typeface="+mn-lt"/>
                <a:ea typeface="+mn-ea"/>
                <a:cs typeface="+mn-cs"/>
              </a:defRPr>
            </a:lvl8pPr>
            <a:lvl9pPr marL="3656697" algn="l" defTabSz="914175" rtl="0" eaLnBrk="1" latinLnBrk="0" hangingPunct="1">
              <a:defRPr sz="1800" kern="1200">
                <a:solidFill>
                  <a:schemeClr val="tx1"/>
                </a:solidFill>
                <a:latin typeface="+mn-lt"/>
                <a:ea typeface="+mn-ea"/>
                <a:cs typeface="+mn-cs"/>
              </a:defRPr>
            </a:lvl9pPr>
          </a:lstStyle>
          <a:p>
            <a:pPr algn="ctr" defTabSz="761755" fontAlgn="base">
              <a:spcBef>
                <a:spcPct val="0"/>
              </a:spcBef>
              <a:spcAft>
                <a:spcPct val="0"/>
              </a:spcAft>
              <a:defRPr/>
            </a:pPr>
            <a:endParaRPr lang="en-US" sz="750" kern="0" dirty="0">
              <a:solidFill>
                <a:prstClr val="black"/>
              </a:solidFill>
              <a:latin typeface="Arial" panose="020B0604020202020204" pitchFamily="34" charset="0"/>
              <a:cs typeface="Arial" panose="020B0604020202020204" pitchFamily="34" charset="0"/>
            </a:endParaRPr>
          </a:p>
        </p:txBody>
      </p:sp>
      <p:sp>
        <p:nvSpPr>
          <p:cNvPr id="28" name="Up-Down Arrow 27"/>
          <p:cNvSpPr/>
          <p:nvPr/>
        </p:nvSpPr>
        <p:spPr>
          <a:xfrm>
            <a:off x="1136843" y="1950929"/>
            <a:ext cx="255880" cy="350550"/>
          </a:xfrm>
          <a:prstGeom prst="upDownArrow">
            <a:avLst/>
          </a:prstGeom>
          <a:solidFill>
            <a:srgbClr val="E31837"/>
          </a:solidFill>
          <a:ln w="9525" cap="flat" cmpd="sng" algn="ctr">
            <a:solidFill>
              <a:srgbClr val="E31837"/>
            </a:solidFill>
            <a:prstDash val="solid"/>
          </a:ln>
          <a:effectLst/>
        </p:spPr>
        <p:txBody>
          <a:bodyPr rtlCol="0" anchor="ctr"/>
          <a:lst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61" algn="l" defTabSz="914175" rtl="0" eaLnBrk="1" latinLnBrk="0" hangingPunct="1">
              <a:defRPr sz="1800" kern="1200">
                <a:solidFill>
                  <a:schemeClr val="tx1"/>
                </a:solidFill>
                <a:latin typeface="+mn-lt"/>
                <a:ea typeface="+mn-ea"/>
                <a:cs typeface="+mn-cs"/>
              </a:defRPr>
            </a:lvl4pPr>
            <a:lvl5pPr marL="1828348" algn="l" defTabSz="914175" rtl="0" eaLnBrk="1" latinLnBrk="0" hangingPunct="1">
              <a:defRPr sz="1800" kern="1200">
                <a:solidFill>
                  <a:schemeClr val="tx1"/>
                </a:solidFill>
                <a:latin typeface="+mn-lt"/>
                <a:ea typeface="+mn-ea"/>
                <a:cs typeface="+mn-cs"/>
              </a:defRPr>
            </a:lvl5pPr>
            <a:lvl6pPr marL="2285435" algn="l" defTabSz="914175" rtl="0" eaLnBrk="1" latinLnBrk="0" hangingPunct="1">
              <a:defRPr sz="1800" kern="1200">
                <a:solidFill>
                  <a:schemeClr val="tx1"/>
                </a:solidFill>
                <a:latin typeface="+mn-lt"/>
                <a:ea typeface="+mn-ea"/>
                <a:cs typeface="+mn-cs"/>
              </a:defRPr>
            </a:lvl6pPr>
            <a:lvl7pPr marL="2742523" algn="l" defTabSz="914175" rtl="0" eaLnBrk="1" latinLnBrk="0" hangingPunct="1">
              <a:defRPr sz="1800" kern="1200">
                <a:solidFill>
                  <a:schemeClr val="tx1"/>
                </a:solidFill>
                <a:latin typeface="+mn-lt"/>
                <a:ea typeface="+mn-ea"/>
                <a:cs typeface="+mn-cs"/>
              </a:defRPr>
            </a:lvl7pPr>
            <a:lvl8pPr marL="3199610" algn="l" defTabSz="914175" rtl="0" eaLnBrk="1" latinLnBrk="0" hangingPunct="1">
              <a:defRPr sz="1800" kern="1200">
                <a:solidFill>
                  <a:schemeClr val="tx1"/>
                </a:solidFill>
                <a:latin typeface="+mn-lt"/>
                <a:ea typeface="+mn-ea"/>
                <a:cs typeface="+mn-cs"/>
              </a:defRPr>
            </a:lvl8pPr>
            <a:lvl9pPr marL="3656697" algn="l" defTabSz="914175" rtl="0" eaLnBrk="1" latinLnBrk="0" hangingPunct="1">
              <a:defRPr sz="1800" kern="1200">
                <a:solidFill>
                  <a:schemeClr val="tx1"/>
                </a:solidFill>
                <a:latin typeface="+mn-lt"/>
                <a:ea typeface="+mn-ea"/>
                <a:cs typeface="+mn-cs"/>
              </a:defRPr>
            </a:lvl9pPr>
          </a:lstStyle>
          <a:p>
            <a:pPr algn="ctr" defTabSz="761755" fontAlgn="base">
              <a:spcBef>
                <a:spcPct val="0"/>
              </a:spcBef>
              <a:spcAft>
                <a:spcPct val="0"/>
              </a:spcAft>
              <a:defRPr/>
            </a:pPr>
            <a:endParaRPr lang="en-US" sz="750" kern="0" dirty="0">
              <a:solidFill>
                <a:prstClr val="black"/>
              </a:solidFill>
              <a:latin typeface="Arial" panose="020B0604020202020204" pitchFamily="34" charset="0"/>
              <a:cs typeface="Arial" panose="020B0604020202020204" pitchFamily="34" charset="0"/>
            </a:endParaRPr>
          </a:p>
        </p:txBody>
      </p:sp>
      <p:sp>
        <p:nvSpPr>
          <p:cNvPr id="30" name="Freeform 29"/>
          <p:cNvSpPr/>
          <p:nvPr/>
        </p:nvSpPr>
        <p:spPr>
          <a:xfrm>
            <a:off x="2082466" y="4285326"/>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Static Code Analysis </a:t>
            </a:r>
          </a:p>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(SonarQube)</a:t>
            </a:r>
          </a:p>
        </p:txBody>
      </p:sp>
      <p:sp>
        <p:nvSpPr>
          <p:cNvPr id="31" name="Freeform 30"/>
          <p:cNvSpPr/>
          <p:nvPr/>
        </p:nvSpPr>
        <p:spPr>
          <a:xfrm>
            <a:off x="3690598" y="2326531"/>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Functional Test </a:t>
            </a:r>
          </a:p>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(HP UFT /Selenium) </a:t>
            </a:r>
          </a:p>
        </p:txBody>
      </p:sp>
      <p:sp>
        <p:nvSpPr>
          <p:cNvPr id="32" name="Freeform 31"/>
          <p:cNvSpPr/>
          <p:nvPr/>
        </p:nvSpPr>
        <p:spPr>
          <a:xfrm>
            <a:off x="5143500" y="2351494"/>
            <a:ext cx="1333500" cy="519465"/>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FFF99"/>
          </a:solidFill>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Deployment Automation – Non Production Env  (uRelease, uUdeploy, XebiaLab )</a:t>
            </a:r>
          </a:p>
        </p:txBody>
      </p:sp>
      <p:sp>
        <p:nvSpPr>
          <p:cNvPr id="33" name="Freeform 32"/>
          <p:cNvSpPr/>
          <p:nvPr/>
        </p:nvSpPr>
        <p:spPr>
          <a:xfrm>
            <a:off x="3700769" y="4357974"/>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Defect Management</a:t>
            </a:r>
          </a:p>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(HP ALM / Jira)</a:t>
            </a:r>
          </a:p>
        </p:txBody>
      </p:sp>
      <p:sp>
        <p:nvSpPr>
          <p:cNvPr id="34" name="TextBox 55"/>
          <p:cNvSpPr txBox="1"/>
          <p:nvPr/>
        </p:nvSpPr>
        <p:spPr>
          <a:xfrm rot="16200000">
            <a:off x="-41968" y="1347347"/>
            <a:ext cx="772715" cy="30777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61" algn="l" defTabSz="914175" rtl="0" eaLnBrk="1" latinLnBrk="0" hangingPunct="1">
              <a:defRPr sz="1800" kern="1200">
                <a:solidFill>
                  <a:schemeClr val="tx1"/>
                </a:solidFill>
                <a:latin typeface="+mn-lt"/>
                <a:ea typeface="+mn-ea"/>
                <a:cs typeface="+mn-cs"/>
              </a:defRPr>
            </a:lvl4pPr>
            <a:lvl5pPr marL="1828348" algn="l" defTabSz="914175" rtl="0" eaLnBrk="1" latinLnBrk="0" hangingPunct="1">
              <a:defRPr sz="1800" kern="1200">
                <a:solidFill>
                  <a:schemeClr val="tx1"/>
                </a:solidFill>
                <a:latin typeface="+mn-lt"/>
                <a:ea typeface="+mn-ea"/>
                <a:cs typeface="+mn-cs"/>
              </a:defRPr>
            </a:lvl5pPr>
            <a:lvl6pPr marL="2285435" algn="l" defTabSz="914175" rtl="0" eaLnBrk="1" latinLnBrk="0" hangingPunct="1">
              <a:defRPr sz="1800" kern="1200">
                <a:solidFill>
                  <a:schemeClr val="tx1"/>
                </a:solidFill>
                <a:latin typeface="+mn-lt"/>
                <a:ea typeface="+mn-ea"/>
                <a:cs typeface="+mn-cs"/>
              </a:defRPr>
            </a:lvl6pPr>
            <a:lvl7pPr marL="2742523" algn="l" defTabSz="914175" rtl="0" eaLnBrk="1" latinLnBrk="0" hangingPunct="1">
              <a:defRPr sz="1800" kern="1200">
                <a:solidFill>
                  <a:schemeClr val="tx1"/>
                </a:solidFill>
                <a:latin typeface="+mn-lt"/>
                <a:ea typeface="+mn-ea"/>
                <a:cs typeface="+mn-cs"/>
              </a:defRPr>
            </a:lvl7pPr>
            <a:lvl8pPr marL="3199610" algn="l" defTabSz="914175" rtl="0" eaLnBrk="1" latinLnBrk="0" hangingPunct="1">
              <a:defRPr sz="1800" kern="1200">
                <a:solidFill>
                  <a:schemeClr val="tx1"/>
                </a:solidFill>
                <a:latin typeface="+mn-lt"/>
                <a:ea typeface="+mn-ea"/>
                <a:cs typeface="+mn-cs"/>
              </a:defRPr>
            </a:lvl8pPr>
            <a:lvl9pPr marL="3656697" algn="l" defTabSz="914175" rtl="0" eaLnBrk="1" latinLnBrk="0" hangingPunct="1">
              <a:defRPr sz="1800" kern="1200">
                <a:solidFill>
                  <a:schemeClr val="tx1"/>
                </a:solidFill>
                <a:latin typeface="+mn-lt"/>
                <a:ea typeface="+mn-ea"/>
                <a:cs typeface="+mn-cs"/>
              </a:defRPr>
            </a:lvl9pPr>
          </a:lstStyle>
          <a:p>
            <a:pPr algn="ctr" defTabSz="761755" fontAlgn="base">
              <a:spcBef>
                <a:spcPct val="0"/>
              </a:spcBef>
              <a:spcAft>
                <a:spcPct val="0"/>
              </a:spcAft>
              <a:buClr>
                <a:srgbClr val="6D6E71"/>
              </a:buClr>
            </a:pPr>
            <a:r>
              <a:rPr lang="en-IN" sz="1000" dirty="0">
                <a:solidFill>
                  <a:prstClr val="black"/>
                </a:solidFill>
                <a:latin typeface="Arial" panose="020B0604020202020204" pitchFamily="34" charset="0"/>
                <a:cs typeface="Arial" panose="020B0604020202020204" pitchFamily="34" charset="0"/>
              </a:rPr>
              <a:t>Integrated Platform</a:t>
            </a:r>
          </a:p>
        </p:txBody>
      </p:sp>
      <p:sp>
        <p:nvSpPr>
          <p:cNvPr id="35" name="TextBox 56"/>
          <p:cNvSpPr txBox="1"/>
          <p:nvPr/>
        </p:nvSpPr>
        <p:spPr>
          <a:xfrm rot="16200000">
            <a:off x="-262846" y="3573401"/>
            <a:ext cx="1244026" cy="1538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61" algn="l" defTabSz="914175" rtl="0" eaLnBrk="1" latinLnBrk="0" hangingPunct="1">
              <a:defRPr sz="1800" kern="1200">
                <a:solidFill>
                  <a:schemeClr val="tx1"/>
                </a:solidFill>
                <a:latin typeface="+mn-lt"/>
                <a:ea typeface="+mn-ea"/>
                <a:cs typeface="+mn-cs"/>
              </a:defRPr>
            </a:lvl4pPr>
            <a:lvl5pPr marL="1828348" algn="l" defTabSz="914175" rtl="0" eaLnBrk="1" latinLnBrk="0" hangingPunct="1">
              <a:defRPr sz="1800" kern="1200">
                <a:solidFill>
                  <a:schemeClr val="tx1"/>
                </a:solidFill>
                <a:latin typeface="+mn-lt"/>
                <a:ea typeface="+mn-ea"/>
                <a:cs typeface="+mn-cs"/>
              </a:defRPr>
            </a:lvl5pPr>
            <a:lvl6pPr marL="2285435" algn="l" defTabSz="914175" rtl="0" eaLnBrk="1" latinLnBrk="0" hangingPunct="1">
              <a:defRPr sz="1800" kern="1200">
                <a:solidFill>
                  <a:schemeClr val="tx1"/>
                </a:solidFill>
                <a:latin typeface="+mn-lt"/>
                <a:ea typeface="+mn-ea"/>
                <a:cs typeface="+mn-cs"/>
              </a:defRPr>
            </a:lvl6pPr>
            <a:lvl7pPr marL="2742523" algn="l" defTabSz="914175" rtl="0" eaLnBrk="1" latinLnBrk="0" hangingPunct="1">
              <a:defRPr sz="1800" kern="1200">
                <a:solidFill>
                  <a:schemeClr val="tx1"/>
                </a:solidFill>
                <a:latin typeface="+mn-lt"/>
                <a:ea typeface="+mn-ea"/>
                <a:cs typeface="+mn-cs"/>
              </a:defRPr>
            </a:lvl7pPr>
            <a:lvl8pPr marL="3199610" algn="l" defTabSz="914175" rtl="0" eaLnBrk="1" latinLnBrk="0" hangingPunct="1">
              <a:defRPr sz="1800" kern="1200">
                <a:solidFill>
                  <a:schemeClr val="tx1"/>
                </a:solidFill>
                <a:latin typeface="+mn-lt"/>
                <a:ea typeface="+mn-ea"/>
                <a:cs typeface="+mn-cs"/>
              </a:defRPr>
            </a:lvl8pPr>
            <a:lvl9pPr marL="3656697" algn="l" defTabSz="914175" rtl="0" eaLnBrk="1" latinLnBrk="0" hangingPunct="1">
              <a:defRPr sz="1800" kern="1200">
                <a:solidFill>
                  <a:schemeClr val="tx1"/>
                </a:solidFill>
                <a:latin typeface="+mn-lt"/>
                <a:ea typeface="+mn-ea"/>
                <a:cs typeface="+mn-cs"/>
              </a:defRPr>
            </a:lvl9pPr>
          </a:lstStyle>
          <a:p>
            <a:pPr algn="ctr" defTabSz="761755" fontAlgn="base">
              <a:spcBef>
                <a:spcPct val="0"/>
              </a:spcBef>
              <a:spcAft>
                <a:spcPct val="0"/>
              </a:spcAft>
              <a:buClr>
                <a:srgbClr val="6D6E71"/>
              </a:buClr>
            </a:pPr>
            <a:r>
              <a:rPr lang="en-IN" sz="1000" dirty="0">
                <a:solidFill>
                  <a:prstClr val="black"/>
                </a:solidFill>
                <a:latin typeface="Arial" panose="020B0604020202020204" pitchFamily="34" charset="0"/>
                <a:cs typeface="Arial" panose="020B0604020202020204" pitchFamily="34" charset="0"/>
              </a:rPr>
              <a:t>Functional Platform</a:t>
            </a:r>
          </a:p>
        </p:txBody>
      </p:sp>
      <p:sp>
        <p:nvSpPr>
          <p:cNvPr id="36" name="Freeform 35"/>
          <p:cNvSpPr/>
          <p:nvPr/>
        </p:nvSpPr>
        <p:spPr>
          <a:xfrm>
            <a:off x="2073758" y="3879899"/>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Code Coverage  </a:t>
            </a:r>
          </a:p>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(JACOCO/FX Cops)</a:t>
            </a:r>
          </a:p>
        </p:txBody>
      </p:sp>
      <p:sp>
        <p:nvSpPr>
          <p:cNvPr id="37" name="Freeform 36"/>
          <p:cNvSpPr/>
          <p:nvPr/>
        </p:nvSpPr>
        <p:spPr>
          <a:xfrm>
            <a:off x="2069833" y="3485579"/>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Unit Testing (Junit/Nunit)</a:t>
            </a:r>
          </a:p>
        </p:txBody>
      </p:sp>
      <p:sp>
        <p:nvSpPr>
          <p:cNvPr id="38" name="Left Arrow 37"/>
          <p:cNvSpPr/>
          <p:nvPr/>
        </p:nvSpPr>
        <p:spPr>
          <a:xfrm flipH="1">
            <a:off x="571499" y="813722"/>
            <a:ext cx="7493000" cy="353910"/>
          </a:xfrm>
          <a:prstGeom prst="leftArrow">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lIns="76184" tIns="38092" rIns="76184" bIns="38092" rtlCol="0" anchor="ctr"/>
          <a:lstStyle/>
          <a:p>
            <a:pPr algn="ctr" defTabSz="761804" fontAlgn="base">
              <a:spcBef>
                <a:spcPct val="0"/>
              </a:spcBef>
              <a:spcAft>
                <a:spcPct val="0"/>
              </a:spcAft>
            </a:pPr>
            <a:r>
              <a:rPr lang="en-IN" sz="1167" dirty="0">
                <a:solidFill>
                  <a:prstClr val="black"/>
                </a:solidFill>
                <a:latin typeface="Arial" panose="020B0604020202020204" pitchFamily="34" charset="0"/>
                <a:cs typeface="Arial" panose="020B0604020202020204" pitchFamily="34" charset="0"/>
              </a:rPr>
              <a:t>Continuous Delivery Automation</a:t>
            </a:r>
          </a:p>
        </p:txBody>
      </p:sp>
      <p:sp>
        <p:nvSpPr>
          <p:cNvPr id="41" name="Freeform 40"/>
          <p:cNvSpPr/>
          <p:nvPr/>
        </p:nvSpPr>
        <p:spPr>
          <a:xfrm>
            <a:off x="2059934" y="2284849"/>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SCM (BitBucket)</a:t>
            </a:r>
          </a:p>
        </p:txBody>
      </p:sp>
      <p:sp>
        <p:nvSpPr>
          <p:cNvPr id="43" name="Freeform 42"/>
          <p:cNvSpPr/>
          <p:nvPr/>
        </p:nvSpPr>
        <p:spPr>
          <a:xfrm>
            <a:off x="2058386" y="2690279"/>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Code Review </a:t>
            </a:r>
            <a:r>
              <a:rPr lang="en-US" sz="750" b="1" kern="0" dirty="0" smtClean="0">
                <a:solidFill>
                  <a:prstClr val="black">
                    <a:lumMod val="95000"/>
                    <a:lumOff val="5000"/>
                  </a:prstClr>
                </a:solidFill>
                <a:latin typeface="Arial" panose="020B0604020202020204" pitchFamily="34" charset="0"/>
                <a:cs typeface="Arial" panose="020B0604020202020204" pitchFamily="34" charset="0"/>
              </a:rPr>
              <a:t>(Gerrit)</a:t>
            </a:r>
            <a:endParaRPr lang="en-US" sz="750" b="1" kern="0" dirty="0">
              <a:solidFill>
                <a:prstClr val="black">
                  <a:lumMod val="95000"/>
                  <a:lumOff val="5000"/>
                </a:prstClr>
              </a:solidFill>
              <a:latin typeface="Arial" panose="020B0604020202020204" pitchFamily="34" charset="0"/>
              <a:cs typeface="Arial" panose="020B0604020202020204" pitchFamily="34" charset="0"/>
            </a:endParaRPr>
          </a:p>
        </p:txBody>
      </p:sp>
      <p:sp>
        <p:nvSpPr>
          <p:cNvPr id="45" name="Freeform 44"/>
          <p:cNvSpPr/>
          <p:nvPr/>
        </p:nvSpPr>
        <p:spPr>
          <a:xfrm>
            <a:off x="5143500" y="2952223"/>
            <a:ext cx="13335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rgbClr val="FFFF99"/>
          </a:solidFill>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Environment Provisioning &amp; Configuration Management (</a:t>
            </a:r>
            <a:r>
              <a:rPr lang="en-IN" sz="750" b="1" kern="0" dirty="0">
                <a:solidFill>
                  <a:prstClr val="black">
                    <a:lumMod val="95000"/>
                    <a:lumOff val="5000"/>
                  </a:prstClr>
                </a:solidFill>
                <a:latin typeface="Arial" panose="020B0604020202020204" pitchFamily="34" charset="0"/>
                <a:cs typeface="Arial" panose="020B0604020202020204" pitchFamily="34" charset="0"/>
              </a:rPr>
              <a:t>Puppet</a:t>
            </a:r>
            <a:r>
              <a:rPr lang="en-US" sz="750" b="1" kern="0" dirty="0">
                <a:solidFill>
                  <a:prstClr val="black">
                    <a:lumMod val="95000"/>
                    <a:lumOff val="5000"/>
                  </a:prstClr>
                </a:solidFill>
                <a:latin typeface="Arial" panose="020B0604020202020204" pitchFamily="34" charset="0"/>
                <a:cs typeface="Arial" panose="020B0604020202020204" pitchFamily="34" charset="0"/>
              </a:rPr>
              <a:t>)</a:t>
            </a:r>
          </a:p>
        </p:txBody>
      </p:sp>
      <p:sp>
        <p:nvSpPr>
          <p:cNvPr id="47" name="Freeform 46"/>
          <p:cNvSpPr/>
          <p:nvPr/>
        </p:nvSpPr>
        <p:spPr>
          <a:xfrm>
            <a:off x="3683000" y="2728789"/>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Performance Test </a:t>
            </a:r>
          </a:p>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(HP Loadrunner)</a:t>
            </a:r>
          </a:p>
        </p:txBody>
      </p:sp>
      <p:sp>
        <p:nvSpPr>
          <p:cNvPr id="48" name="Freeform 47"/>
          <p:cNvSpPr/>
          <p:nvPr/>
        </p:nvSpPr>
        <p:spPr>
          <a:xfrm>
            <a:off x="3691086" y="3142962"/>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Regression Test  Suite (HP UFT/ Selenium)</a:t>
            </a:r>
          </a:p>
        </p:txBody>
      </p:sp>
      <p:sp>
        <p:nvSpPr>
          <p:cNvPr id="55" name="Freeform 54"/>
          <p:cNvSpPr/>
          <p:nvPr/>
        </p:nvSpPr>
        <p:spPr>
          <a:xfrm>
            <a:off x="718373" y="2291328"/>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Requirements Gathering (JIRA)</a:t>
            </a:r>
          </a:p>
        </p:txBody>
      </p:sp>
      <p:sp>
        <p:nvSpPr>
          <p:cNvPr id="56" name="Freeform 55"/>
          <p:cNvSpPr/>
          <p:nvPr/>
        </p:nvSpPr>
        <p:spPr>
          <a:xfrm>
            <a:off x="707018" y="2699903"/>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Project &amp; Release Planning (JIRA)</a:t>
            </a:r>
          </a:p>
        </p:txBody>
      </p:sp>
      <p:sp>
        <p:nvSpPr>
          <p:cNvPr id="57" name="Freeform 56"/>
          <p:cNvSpPr/>
          <p:nvPr/>
        </p:nvSpPr>
        <p:spPr>
          <a:xfrm>
            <a:off x="707018" y="3102183"/>
            <a:ext cx="1219200" cy="431348"/>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Team Collaboration &amp; Document Repo. (Confluence)</a:t>
            </a:r>
          </a:p>
        </p:txBody>
      </p:sp>
      <p:sp>
        <p:nvSpPr>
          <p:cNvPr id="58" name="Freeform 57"/>
          <p:cNvSpPr/>
          <p:nvPr/>
        </p:nvSpPr>
        <p:spPr>
          <a:xfrm>
            <a:off x="2083653" y="4677982"/>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Security Testing</a:t>
            </a:r>
          </a:p>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(HP Fortify &amp; WebInspect)</a:t>
            </a:r>
          </a:p>
        </p:txBody>
      </p:sp>
      <p:sp>
        <p:nvSpPr>
          <p:cNvPr id="59" name="Freeform 58"/>
          <p:cNvSpPr/>
          <p:nvPr/>
        </p:nvSpPr>
        <p:spPr>
          <a:xfrm>
            <a:off x="2063862" y="3091076"/>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Build Process</a:t>
            </a:r>
          </a:p>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(Maven/MS Build)</a:t>
            </a:r>
          </a:p>
        </p:txBody>
      </p:sp>
      <p:sp>
        <p:nvSpPr>
          <p:cNvPr id="61" name="Freeform 60"/>
          <p:cNvSpPr/>
          <p:nvPr/>
        </p:nvSpPr>
        <p:spPr>
          <a:xfrm>
            <a:off x="3691614" y="3533531"/>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Test Data Management</a:t>
            </a:r>
          </a:p>
        </p:txBody>
      </p:sp>
      <p:sp>
        <p:nvSpPr>
          <p:cNvPr id="62" name="Freeform 61"/>
          <p:cNvSpPr/>
          <p:nvPr/>
        </p:nvSpPr>
        <p:spPr>
          <a:xfrm>
            <a:off x="3691878" y="3936177"/>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Service Virtualization</a:t>
            </a:r>
          </a:p>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(CA </a:t>
            </a:r>
            <a:r>
              <a:rPr lang="en-US" sz="750" b="1" kern="0" dirty="0" smtClean="0">
                <a:solidFill>
                  <a:prstClr val="black">
                    <a:lumMod val="95000"/>
                    <a:lumOff val="5000"/>
                  </a:prstClr>
                </a:solidFill>
                <a:latin typeface="Arial" panose="020B0604020202020204" pitchFamily="34" charset="0"/>
                <a:cs typeface="Arial" panose="020B0604020202020204" pitchFamily="34" charset="0"/>
              </a:rPr>
              <a:t>DevTest)</a:t>
            </a:r>
            <a:endParaRPr lang="en-US" sz="750" b="1" kern="0" dirty="0">
              <a:solidFill>
                <a:prstClr val="black">
                  <a:lumMod val="95000"/>
                  <a:lumOff val="5000"/>
                </a:prstClr>
              </a:solidFill>
              <a:latin typeface="Arial" panose="020B0604020202020204" pitchFamily="34" charset="0"/>
              <a:cs typeface="Arial" panose="020B0604020202020204" pitchFamily="34" charset="0"/>
            </a:endParaRPr>
          </a:p>
        </p:txBody>
      </p:sp>
      <p:sp>
        <p:nvSpPr>
          <p:cNvPr id="65" name="Freeform 64"/>
          <p:cNvSpPr/>
          <p:nvPr/>
        </p:nvSpPr>
        <p:spPr>
          <a:xfrm>
            <a:off x="6749242" y="2310759"/>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chemeClr val="bg2">
              <a:lumMod val="60000"/>
              <a:lumOff val="40000"/>
            </a:schemeClr>
          </a:solidFill>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solidFill>
                <a:latin typeface="Arial" panose="020B0604020202020204" pitchFamily="34" charset="0"/>
                <a:cs typeface="Arial" panose="020B0604020202020204" pitchFamily="34" charset="0"/>
              </a:rPr>
              <a:t>Applications Monitoring</a:t>
            </a:r>
          </a:p>
          <a:p>
            <a:pPr algn="ctr" defTabSz="375413">
              <a:lnSpc>
                <a:spcPct val="90000"/>
              </a:lnSpc>
              <a:spcAft>
                <a:spcPct val="35000"/>
              </a:spcAft>
            </a:pPr>
            <a:r>
              <a:rPr lang="en-US" sz="750" b="1" kern="0" dirty="0">
                <a:solidFill>
                  <a:prstClr val="black"/>
                </a:solidFill>
                <a:latin typeface="Arial" panose="020B0604020202020204" pitchFamily="34" charset="0"/>
                <a:cs typeface="Arial" panose="020B0604020202020204" pitchFamily="34" charset="0"/>
              </a:rPr>
              <a:t>(CA APM)</a:t>
            </a:r>
          </a:p>
        </p:txBody>
      </p:sp>
      <p:sp>
        <p:nvSpPr>
          <p:cNvPr id="73" name="Freeform 72"/>
          <p:cNvSpPr/>
          <p:nvPr/>
        </p:nvSpPr>
        <p:spPr>
          <a:xfrm>
            <a:off x="5143500" y="3354238"/>
            <a:ext cx="1333500" cy="497130"/>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solidFill>
            <a:schemeClr val="bg2">
              <a:lumMod val="60000"/>
              <a:lumOff val="40000"/>
            </a:schemeClr>
          </a:solidFill>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solidFill>
                <a:latin typeface="Arial" panose="020B0604020202020204" pitchFamily="34" charset="0"/>
                <a:cs typeface="Arial" panose="020B0604020202020204" pitchFamily="34" charset="0"/>
              </a:rPr>
              <a:t>Deployment Automation –Production Env  (uRelease, uUdeploy, XebiaLab )`</a:t>
            </a:r>
          </a:p>
        </p:txBody>
      </p:sp>
      <p:sp>
        <p:nvSpPr>
          <p:cNvPr id="72" name="Freeform 71"/>
          <p:cNvSpPr/>
          <p:nvPr/>
        </p:nvSpPr>
        <p:spPr>
          <a:xfrm>
            <a:off x="2073758" y="5091530"/>
            <a:ext cx="1219200" cy="342114"/>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3"/>
          </a:lnRef>
          <a:fillRef idx="2">
            <a:schemeClr val="accent3"/>
          </a:fillRef>
          <a:effectRef idx="1">
            <a:schemeClr val="accent3"/>
          </a:effectRef>
          <a:fontRef idx="minor">
            <a:schemeClr val="dk1"/>
          </a:fontRef>
        </p:style>
        <p:txBody>
          <a:bodyPr spcFirstLastPara="0" vert="horz" wrap="square" lIns="34921" tIns="34921" rIns="34921" bIns="34921" numCol="1" spcCol="953" anchor="ctr" anchorCtr="0">
            <a:noAutofit/>
          </a:bodyPr>
          <a:lstStyle/>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Binary Management</a:t>
            </a:r>
          </a:p>
          <a:p>
            <a:pPr algn="ctr" defTabSz="375413">
              <a:lnSpc>
                <a:spcPct val="90000"/>
              </a:lnSpc>
              <a:spcAft>
                <a:spcPct val="35000"/>
              </a:spcAft>
            </a:pPr>
            <a:r>
              <a:rPr lang="en-US" sz="750" b="1" kern="0" dirty="0">
                <a:solidFill>
                  <a:prstClr val="black">
                    <a:lumMod val="95000"/>
                    <a:lumOff val="5000"/>
                  </a:prstClr>
                </a:solidFill>
                <a:latin typeface="Arial" panose="020B0604020202020204" pitchFamily="34" charset="0"/>
                <a:cs typeface="Arial" panose="020B0604020202020204" pitchFamily="34" charset="0"/>
              </a:rPr>
              <a:t>(Nexus)</a:t>
            </a:r>
          </a:p>
        </p:txBody>
      </p:sp>
      <p:sp>
        <p:nvSpPr>
          <p:cNvPr id="91" name="AutoShape 4"/>
          <p:cNvSpPr>
            <a:spLocks noChangeArrowheads="1"/>
          </p:cNvSpPr>
          <p:nvPr/>
        </p:nvSpPr>
        <p:spPr bwMode="auto">
          <a:xfrm>
            <a:off x="575954" y="1111880"/>
            <a:ext cx="7444491" cy="218988"/>
          </a:xfrm>
          <a:prstGeom prst="roundRect">
            <a:avLst>
              <a:gd name="adj" fmla="val 8747"/>
            </a:avLst>
          </a:prstGeom>
          <a:ln/>
        </p:spPr>
        <p:style>
          <a:lnRef idx="1">
            <a:schemeClr val="accent6"/>
          </a:lnRef>
          <a:fillRef idx="3">
            <a:schemeClr val="accent6"/>
          </a:fillRef>
          <a:effectRef idx="2">
            <a:schemeClr val="accent6"/>
          </a:effectRef>
          <a:fontRef idx="minor">
            <a:schemeClr val="lt1"/>
          </a:fontRef>
        </p:style>
        <p:txBody>
          <a:bodyPr lIns="0" rIns="0" bIns="152380" anchor="b" anchorCtr="1"/>
          <a:lstStyle/>
          <a:p>
            <a:pPr algn="ctr" defTabSz="702117">
              <a:spcAft>
                <a:spcPts val="461"/>
              </a:spcAft>
              <a:defRPr/>
            </a:pPr>
            <a:r>
              <a:rPr lang="en-US" sz="583" kern="0" dirty="0">
                <a:solidFill>
                  <a:prstClr val="white"/>
                </a:solidFill>
                <a:latin typeface="Arial" panose="020B0604020202020204" pitchFamily="34" charset="0"/>
                <a:ea typeface="Segoe UI" pitchFamily="34" charset="0"/>
                <a:cs typeface="Arial" panose="020B0604020202020204" pitchFamily="34" charset="0"/>
              </a:rPr>
              <a:t> </a:t>
            </a:r>
          </a:p>
        </p:txBody>
      </p:sp>
      <p:sp>
        <p:nvSpPr>
          <p:cNvPr id="92" name="TextBox 91"/>
          <p:cNvSpPr txBox="1"/>
          <p:nvPr/>
        </p:nvSpPr>
        <p:spPr>
          <a:xfrm>
            <a:off x="2333423" y="1209833"/>
            <a:ext cx="4123822" cy="181849"/>
          </a:xfrm>
          <a:prstGeom prst="rect">
            <a:avLst/>
          </a:prstGeom>
          <a:noFill/>
          <a:ln w="6350">
            <a:noFill/>
          </a:ln>
          <a:effectLst/>
        </p:spPr>
        <p:txBody>
          <a:bodyPr lIns="0" rIns="0" bIns="152380" anchor="ctr" anchorCtr="1"/>
          <a:lstStyle>
            <a:defPPr>
              <a:defRPr lang="en-US"/>
            </a:defPPr>
            <a:lvl1pPr algn="ctr" defTabSz="342856" fontAlgn="base">
              <a:spcBef>
                <a:spcPct val="0"/>
              </a:spcBef>
              <a:spcAft>
                <a:spcPts val="450"/>
              </a:spcAft>
              <a:defRPr sz="800" b="1" kern="0">
                <a:solidFill>
                  <a:schemeClr val="bg1"/>
                </a:solidFill>
                <a:effectLst>
                  <a:outerShdw blurRad="38100" dist="38100" dir="2700000" algn="tl">
                    <a:srgbClr val="000000">
                      <a:alpha val="43137"/>
                    </a:srgbClr>
                  </a:outerShdw>
                </a:effectLst>
                <a:ea typeface="Segoe UI" pitchFamily="34" charset="0"/>
                <a:cs typeface="Arial" pitchFamily="34" charset="0"/>
              </a:defRPr>
            </a:lvl1pPr>
          </a:lstStyle>
          <a:p>
            <a:r>
              <a:rPr lang="en-US" sz="1167" dirty="0">
                <a:solidFill>
                  <a:prstClr val="white"/>
                </a:solidFill>
                <a:latin typeface="Arial" panose="020B0604020202020204" pitchFamily="34" charset="0"/>
              </a:rPr>
              <a:t>Integrated Platform  (Jira &amp; Confluence)  </a:t>
            </a:r>
          </a:p>
        </p:txBody>
      </p:sp>
      <p:sp>
        <p:nvSpPr>
          <p:cNvPr id="97" name="Freeform 96"/>
          <p:cNvSpPr/>
          <p:nvPr/>
        </p:nvSpPr>
        <p:spPr>
          <a:xfrm>
            <a:off x="585361" y="1693053"/>
            <a:ext cx="7444491" cy="237699"/>
          </a:xfrm>
          <a:custGeom>
            <a:avLst/>
            <a:gdLst>
              <a:gd name="connsiteX0" fmla="*/ 0 w 1504652"/>
              <a:gd name="connsiteY0" fmla="*/ 0 h 902791"/>
              <a:gd name="connsiteX1" fmla="*/ 1504652 w 1504652"/>
              <a:gd name="connsiteY1" fmla="*/ 0 h 902791"/>
              <a:gd name="connsiteX2" fmla="*/ 1504652 w 1504652"/>
              <a:gd name="connsiteY2" fmla="*/ 902791 h 902791"/>
              <a:gd name="connsiteX3" fmla="*/ 0 w 1504652"/>
              <a:gd name="connsiteY3" fmla="*/ 902791 h 902791"/>
              <a:gd name="connsiteX4" fmla="*/ 0 w 1504652"/>
              <a:gd name="connsiteY4" fmla="*/ 0 h 902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652" h="902791">
                <a:moveTo>
                  <a:pt x="0" y="0"/>
                </a:moveTo>
                <a:lnTo>
                  <a:pt x="1504652" y="0"/>
                </a:lnTo>
                <a:lnTo>
                  <a:pt x="1504652" y="902791"/>
                </a:lnTo>
                <a:lnTo>
                  <a:pt x="0" y="902791"/>
                </a:lnTo>
                <a:lnTo>
                  <a:pt x="0" y="0"/>
                </a:lnTo>
                <a:close/>
              </a:path>
            </a:pathLst>
          </a:custGeom>
          <a:ln/>
        </p:spPr>
        <p:style>
          <a:lnRef idx="1">
            <a:schemeClr val="accent6"/>
          </a:lnRef>
          <a:fillRef idx="2">
            <a:schemeClr val="accent6"/>
          </a:fillRef>
          <a:effectRef idx="1">
            <a:schemeClr val="accent6"/>
          </a:effectRef>
          <a:fontRef idx="minor">
            <a:schemeClr val="dk1"/>
          </a:fontRef>
        </p:style>
        <p:txBody>
          <a:bodyPr spcFirstLastPara="0" vert="horz" wrap="square" lIns="52101" tIns="52101" rIns="52101" bIns="52101" numCol="1" spcCol="1421" anchor="ctr" anchorCtr="0">
            <a:noAutofit/>
          </a:bodyPr>
          <a:lstStyle/>
          <a:p>
            <a:pPr algn="ctr" defTabSz="455826">
              <a:lnSpc>
                <a:spcPct val="90000"/>
              </a:lnSpc>
              <a:spcAft>
                <a:spcPct val="35000"/>
              </a:spcAft>
              <a:defRPr/>
            </a:pPr>
            <a:r>
              <a:rPr lang="en-US" sz="1000" b="1" kern="0" dirty="0">
                <a:solidFill>
                  <a:prstClr val="black"/>
                </a:solidFill>
                <a:latin typeface="Arial" panose="020B0604020202020204" pitchFamily="34" charset="0"/>
                <a:ea typeface="Segoe UI" pitchFamily="34" charset="0"/>
                <a:cs typeface="Arial" panose="020B0604020202020204" pitchFamily="34" charset="0"/>
              </a:rPr>
              <a:t>Orchestration (Jenkins)  </a:t>
            </a:r>
          </a:p>
        </p:txBody>
      </p:sp>
      <p:sp>
        <p:nvSpPr>
          <p:cNvPr id="105" name="Rectangle 104"/>
          <p:cNvSpPr/>
          <p:nvPr/>
        </p:nvSpPr>
        <p:spPr>
          <a:xfrm>
            <a:off x="1795968" y="1415384"/>
            <a:ext cx="1103774" cy="16934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35113">
            <a:spAutoFit/>
          </a:bodyPr>
          <a:lstStyle/>
          <a:p>
            <a:pPr algn="ctr" defTabSz="702117"/>
            <a:r>
              <a:rPr lang="en-US" sz="750" b="1" kern="0" dirty="0">
                <a:solidFill>
                  <a:prstClr val="black"/>
                </a:solidFill>
                <a:latin typeface="Arial" panose="020B0604020202020204" pitchFamily="34" charset="0"/>
                <a:cs typeface="Arial" panose="020B0604020202020204" pitchFamily="34" charset="0"/>
              </a:rPr>
              <a:t>Epics &amp; User Stories</a:t>
            </a:r>
          </a:p>
        </p:txBody>
      </p:sp>
      <p:sp>
        <p:nvSpPr>
          <p:cNvPr id="106" name="Rectangle 105"/>
          <p:cNvSpPr/>
          <p:nvPr/>
        </p:nvSpPr>
        <p:spPr>
          <a:xfrm>
            <a:off x="825499" y="1415384"/>
            <a:ext cx="926598" cy="16934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35113">
            <a:spAutoFit/>
          </a:bodyPr>
          <a:lstStyle/>
          <a:p>
            <a:pPr algn="ctr" defTabSz="702117"/>
            <a:r>
              <a:rPr lang="en-US" sz="750" b="1" kern="0" dirty="0">
                <a:solidFill>
                  <a:prstClr val="black"/>
                </a:solidFill>
                <a:latin typeface="Arial" panose="020B0604020202020204" pitchFamily="34" charset="0"/>
                <a:cs typeface="Arial" panose="020B0604020202020204" pitchFamily="34" charset="0"/>
              </a:rPr>
              <a:t>Project  Planning</a:t>
            </a:r>
          </a:p>
        </p:txBody>
      </p:sp>
      <p:sp>
        <p:nvSpPr>
          <p:cNvPr id="107" name="Rectangle 106"/>
          <p:cNvSpPr/>
          <p:nvPr/>
        </p:nvSpPr>
        <p:spPr>
          <a:xfrm>
            <a:off x="6329735" y="1409473"/>
            <a:ext cx="1353765" cy="16934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35113">
            <a:spAutoFit/>
          </a:bodyPr>
          <a:lstStyle/>
          <a:p>
            <a:pPr algn="ctr" defTabSz="702117"/>
            <a:r>
              <a:rPr lang="en-US" sz="750" b="1" kern="0" dirty="0">
                <a:solidFill>
                  <a:prstClr val="black"/>
                </a:solidFill>
                <a:latin typeface="Arial" panose="020B0604020202020204" pitchFamily="34" charset="0"/>
                <a:cs typeface="Arial" panose="020B0604020202020204" pitchFamily="34" charset="0"/>
              </a:rPr>
              <a:t>Reports and Dashboards</a:t>
            </a:r>
          </a:p>
        </p:txBody>
      </p:sp>
      <p:sp>
        <p:nvSpPr>
          <p:cNvPr id="108" name="Rectangle 107"/>
          <p:cNvSpPr/>
          <p:nvPr/>
        </p:nvSpPr>
        <p:spPr>
          <a:xfrm>
            <a:off x="2929732" y="1414867"/>
            <a:ext cx="1186672" cy="169342"/>
          </a:xfrm>
          <a:prstGeom prst="rect">
            <a:avLst/>
          </a:prstGeom>
          <a:ln/>
        </p:spPr>
        <p:style>
          <a:lnRef idx="1">
            <a:schemeClr val="dk1"/>
          </a:lnRef>
          <a:fillRef idx="2">
            <a:schemeClr val="dk1"/>
          </a:fillRef>
          <a:effectRef idx="1">
            <a:schemeClr val="dk1"/>
          </a:effectRef>
          <a:fontRef idx="minor">
            <a:schemeClr val="dk1"/>
          </a:fontRef>
        </p:style>
        <p:txBody>
          <a:bodyPr wrap="square" lIns="0" tIns="0" rIns="0" bIns="35113">
            <a:spAutoFit/>
          </a:bodyPr>
          <a:lstStyle/>
          <a:p>
            <a:pPr algn="ctr" defTabSz="702117"/>
            <a:r>
              <a:rPr lang="en-US" sz="750" b="1" kern="0" dirty="0">
                <a:solidFill>
                  <a:prstClr val="black"/>
                </a:solidFill>
                <a:latin typeface="Arial" panose="020B0604020202020204" pitchFamily="34" charset="0"/>
                <a:cs typeface="Arial" panose="020B0604020202020204" pitchFamily="34" charset="0"/>
              </a:rPr>
              <a:t>Issue  management</a:t>
            </a:r>
          </a:p>
        </p:txBody>
      </p:sp>
      <p:sp>
        <p:nvSpPr>
          <p:cNvPr id="109" name="Rounded Rectangle 108"/>
          <p:cNvSpPr/>
          <p:nvPr/>
        </p:nvSpPr>
        <p:spPr>
          <a:xfrm>
            <a:off x="5349876" y="1414849"/>
            <a:ext cx="911723" cy="187357"/>
          </a:xfrm>
          <a:prstGeom prst="roundRect">
            <a:avLst/>
          </a:prstGeom>
          <a:ln/>
        </p:spPr>
        <p:style>
          <a:lnRef idx="1">
            <a:schemeClr val="dk1"/>
          </a:lnRef>
          <a:fillRef idx="2">
            <a:schemeClr val="dk1"/>
          </a:fillRef>
          <a:effectRef idx="1">
            <a:schemeClr val="dk1"/>
          </a:effectRef>
          <a:fontRef idx="minor">
            <a:schemeClr val="dk1"/>
          </a:fontRef>
        </p:style>
        <p:txBody>
          <a:bodyPr wrap="square" lIns="0" tIns="0" rIns="0" bIns="35113">
            <a:spAutoFit/>
          </a:bodyPr>
          <a:lstStyle/>
          <a:p>
            <a:pPr algn="ctr" defTabSz="702117"/>
            <a:r>
              <a:rPr lang="en-US" sz="750" b="1" kern="0" dirty="0">
                <a:solidFill>
                  <a:prstClr val="black"/>
                </a:solidFill>
                <a:latin typeface="Arial" panose="020B0604020202020204" pitchFamily="34" charset="0"/>
                <a:cs typeface="Arial" panose="020B0604020202020204" pitchFamily="34" charset="0"/>
              </a:rPr>
              <a:t>  Administration</a:t>
            </a:r>
          </a:p>
        </p:txBody>
      </p:sp>
      <p:sp>
        <p:nvSpPr>
          <p:cNvPr id="110" name="Rounded Rectangle 109"/>
          <p:cNvSpPr/>
          <p:nvPr/>
        </p:nvSpPr>
        <p:spPr>
          <a:xfrm>
            <a:off x="4191001" y="1414849"/>
            <a:ext cx="1096106" cy="187357"/>
          </a:xfrm>
          <a:prstGeom prst="roundRect">
            <a:avLst/>
          </a:prstGeom>
          <a:ln/>
        </p:spPr>
        <p:style>
          <a:lnRef idx="1">
            <a:schemeClr val="dk1"/>
          </a:lnRef>
          <a:fillRef idx="2">
            <a:schemeClr val="dk1"/>
          </a:fillRef>
          <a:effectRef idx="1">
            <a:schemeClr val="dk1"/>
          </a:effectRef>
          <a:fontRef idx="minor">
            <a:schemeClr val="dk1"/>
          </a:fontRef>
        </p:style>
        <p:txBody>
          <a:bodyPr wrap="square" lIns="0" tIns="0" rIns="0" bIns="35113">
            <a:spAutoFit/>
          </a:bodyPr>
          <a:lstStyle/>
          <a:p>
            <a:pPr algn="ctr" defTabSz="702117"/>
            <a:r>
              <a:rPr lang="en-US" sz="750" b="1" kern="0" dirty="0">
                <a:solidFill>
                  <a:prstClr val="black"/>
                </a:solidFill>
                <a:latin typeface="Arial" panose="020B0604020202020204" pitchFamily="34" charset="0"/>
                <a:cs typeface="Arial" panose="020B0604020202020204" pitchFamily="34" charset="0"/>
              </a:rPr>
              <a:t>  User Management</a:t>
            </a:r>
          </a:p>
        </p:txBody>
      </p:sp>
    </p:spTree>
    <p:extLst>
      <p:ext uri="{BB962C8B-B14F-4D97-AF65-F5344CB8AC3E}">
        <p14:creationId xmlns:p14="http://schemas.microsoft.com/office/powerpoint/2010/main" val="34860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22" y="-13321"/>
            <a:ext cx="5405838" cy="446221"/>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defTabSz="914328"/>
            <a:r>
              <a:rPr lang="en-US" sz="2400" dirty="0">
                <a:solidFill>
                  <a:prstClr val="black">
                    <a:lumMod val="65000"/>
                    <a:lumOff val="35000"/>
                  </a:prstClr>
                </a:solidFill>
                <a:latin typeface="Arial" panose="020B0604020202020204" pitchFamily="34" charset="0"/>
                <a:ea typeface="+mn-ea"/>
                <a:cs typeface="Arial" panose="020B0604020202020204" pitchFamily="34" charset="0"/>
              </a:rPr>
              <a:t>Centralized system End State View</a:t>
            </a:r>
          </a:p>
        </p:txBody>
      </p:sp>
      <p:sp>
        <p:nvSpPr>
          <p:cNvPr id="3" name="TextBox 2"/>
          <p:cNvSpPr txBox="1"/>
          <p:nvPr/>
        </p:nvSpPr>
        <p:spPr>
          <a:xfrm>
            <a:off x="283104" y="383535"/>
            <a:ext cx="8374128" cy="4308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chemeClr val="tx2"/>
              </a:buClr>
            </a:pPr>
            <a:r>
              <a:rPr lang="en-US" sz="1400" b="1" dirty="0">
                <a:solidFill>
                  <a:srgbClr val="FF0000"/>
                </a:solidFill>
                <a:latin typeface="Arial" panose="020B0604020202020204" pitchFamily="34" charset="0"/>
                <a:cs typeface="Arial" panose="020B0604020202020204" pitchFamily="34" charset="0"/>
              </a:rPr>
              <a:t>Enable multiple suppliers to work with common platform and processes. Access Control and authentication mechanisms enforces security controls. </a:t>
            </a:r>
          </a:p>
        </p:txBody>
      </p:sp>
      <p:grpSp>
        <p:nvGrpSpPr>
          <p:cNvPr id="52" name="Group 51"/>
          <p:cNvGrpSpPr/>
          <p:nvPr/>
        </p:nvGrpSpPr>
        <p:grpSpPr>
          <a:xfrm>
            <a:off x="115331" y="1071052"/>
            <a:ext cx="9085381" cy="4031619"/>
            <a:chOff x="58886" y="1183941"/>
            <a:chExt cx="9085381" cy="4031619"/>
          </a:xfrm>
        </p:grpSpPr>
        <p:grpSp>
          <p:nvGrpSpPr>
            <p:cNvPr id="4" name="Group 3"/>
            <p:cNvGrpSpPr/>
            <p:nvPr/>
          </p:nvGrpSpPr>
          <p:grpSpPr>
            <a:xfrm>
              <a:off x="58886" y="1756179"/>
              <a:ext cx="5719614" cy="2991913"/>
              <a:chOff x="54835" y="2061273"/>
              <a:chExt cx="4140179" cy="2707274"/>
            </a:xfrm>
          </p:grpSpPr>
          <p:sp>
            <p:nvSpPr>
              <p:cNvPr id="5" name="Straight Connector 4"/>
              <p:cNvSpPr/>
              <p:nvPr/>
            </p:nvSpPr>
            <p:spPr>
              <a:xfrm>
                <a:off x="1284714" y="4567615"/>
                <a:ext cx="2709368" cy="0"/>
              </a:xfrm>
              <a:prstGeom prst="line">
                <a:avLst/>
              </a:prstGeom>
            </p:spPr>
            <p:style>
              <a:lnRef idx="1">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6" name="Straight Connector 5"/>
              <p:cNvSpPr/>
              <p:nvPr/>
            </p:nvSpPr>
            <p:spPr>
              <a:xfrm>
                <a:off x="1284714" y="4160392"/>
                <a:ext cx="2316881" cy="0"/>
              </a:xfrm>
              <a:prstGeom prst="line">
                <a:avLst/>
              </a:prstGeom>
            </p:spPr>
            <p:style>
              <a:lnRef idx="1">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7" name="Straight Connector 6"/>
              <p:cNvSpPr/>
              <p:nvPr/>
            </p:nvSpPr>
            <p:spPr>
              <a:xfrm>
                <a:off x="1284714" y="3683514"/>
                <a:ext cx="2103089" cy="0"/>
              </a:xfrm>
              <a:prstGeom prst="line">
                <a:avLst/>
              </a:prstGeom>
            </p:spPr>
            <p:style>
              <a:lnRef idx="1">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8" name="Straight Connector 7"/>
              <p:cNvSpPr/>
              <p:nvPr/>
            </p:nvSpPr>
            <p:spPr>
              <a:xfrm>
                <a:off x="1284714" y="3174485"/>
                <a:ext cx="2103089" cy="0"/>
              </a:xfrm>
              <a:prstGeom prst="line">
                <a:avLst/>
              </a:prstGeom>
            </p:spPr>
            <p:style>
              <a:lnRef idx="1">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9" name="Straight Connector 8"/>
              <p:cNvSpPr/>
              <p:nvPr/>
            </p:nvSpPr>
            <p:spPr>
              <a:xfrm>
                <a:off x="1284714" y="2697607"/>
                <a:ext cx="2316881" cy="0"/>
              </a:xfrm>
              <a:prstGeom prst="line">
                <a:avLst/>
              </a:prstGeom>
            </p:spPr>
            <p:style>
              <a:lnRef idx="1">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0" name="Straight Connector 9"/>
              <p:cNvSpPr/>
              <p:nvPr/>
            </p:nvSpPr>
            <p:spPr>
              <a:xfrm>
                <a:off x="1284714" y="2290384"/>
                <a:ext cx="2709368" cy="0"/>
              </a:xfrm>
              <a:prstGeom prst="line">
                <a:avLst/>
              </a:prstGeom>
            </p:spPr>
            <p:style>
              <a:lnRef idx="1">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11" name="Oval 10"/>
              <p:cNvSpPr/>
              <p:nvPr/>
            </p:nvSpPr>
            <p:spPr>
              <a:xfrm>
                <a:off x="54835" y="2199121"/>
                <a:ext cx="2459757" cy="2459757"/>
              </a:xfrm>
              <a:prstGeom prst="ellipse">
                <a:avLst/>
              </a:prstGeom>
            </p:spPr>
            <p:style>
              <a:lnRef idx="0">
                <a:schemeClr val="lt1">
                  <a:hueOff val="0"/>
                  <a:satOff val="0"/>
                  <a:lumOff val="0"/>
                  <a:alphaOff val="0"/>
                </a:schemeClr>
              </a:lnRef>
              <a:fillRef idx="1">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txBody>
              <a:bodyPr/>
              <a:lstStyle/>
              <a:p>
                <a:endParaRPr lang="en-US" sz="1500" dirty="0">
                  <a:latin typeface="Arial" panose="020B0604020202020204" pitchFamily="34" charset="0"/>
                  <a:cs typeface="Arial" panose="020B0604020202020204" pitchFamily="34" charset="0"/>
                </a:endParaRPr>
              </a:p>
            </p:txBody>
          </p:sp>
          <p:sp>
            <p:nvSpPr>
              <p:cNvPr id="12" name="Freeform 11"/>
              <p:cNvSpPr/>
              <p:nvPr/>
            </p:nvSpPr>
            <p:spPr>
              <a:xfrm>
                <a:off x="427403" y="3512051"/>
                <a:ext cx="1714620" cy="884101"/>
              </a:xfrm>
              <a:custGeom>
                <a:avLst/>
                <a:gdLst>
                  <a:gd name="connsiteX0" fmla="*/ 0 w 1714620"/>
                  <a:gd name="connsiteY0" fmla="*/ 0 h 884101"/>
                  <a:gd name="connsiteX1" fmla="*/ 1714620 w 1714620"/>
                  <a:gd name="connsiteY1" fmla="*/ 0 h 884101"/>
                  <a:gd name="connsiteX2" fmla="*/ 1714620 w 1714620"/>
                  <a:gd name="connsiteY2" fmla="*/ 884101 h 884101"/>
                  <a:gd name="connsiteX3" fmla="*/ 0 w 1714620"/>
                  <a:gd name="connsiteY3" fmla="*/ 884101 h 884101"/>
                  <a:gd name="connsiteX4" fmla="*/ 0 w 1714620"/>
                  <a:gd name="connsiteY4" fmla="*/ 0 h 884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620" h="884101">
                    <a:moveTo>
                      <a:pt x="0" y="0"/>
                    </a:moveTo>
                    <a:lnTo>
                      <a:pt x="1714620" y="0"/>
                    </a:lnTo>
                    <a:lnTo>
                      <a:pt x="1714620" y="884101"/>
                    </a:lnTo>
                    <a:lnTo>
                      <a:pt x="0" y="884101"/>
                    </a:lnTo>
                    <a:lnTo>
                      <a:pt x="0" y="0"/>
                    </a:lnTo>
                    <a:close/>
                  </a:path>
                </a:pathLst>
              </a:custGeom>
              <a:noFill/>
              <a:ln>
                <a:noFill/>
              </a:ln>
              <a:sp3d/>
            </p:spPr>
            <p:style>
              <a:lnRef idx="0">
                <a:scrgbClr r="0" g="0" b="0"/>
              </a:lnRef>
              <a:fillRef idx="3">
                <a:scrgbClr r="0" g="0" b="0"/>
              </a:fillRef>
              <a:effectRef idx="2">
                <a:schemeClr val="accent2">
                  <a:hueOff val="0"/>
                  <a:satOff val="0"/>
                  <a:lumOff val="0"/>
                  <a:alphaOff val="0"/>
                </a:schemeClr>
              </a:effectRef>
              <a:fontRef idx="minor">
                <a:schemeClr val="lt1"/>
              </a:fontRef>
            </p:style>
            <p:txBody>
              <a:bodyPr spcFirstLastPara="0" vert="horz" wrap="square" lIns="0" tIns="0" rIns="0" bIns="0" numCol="1" spcCol="1270" anchor="b" anchorCtr="0">
                <a:noAutofit/>
              </a:bodyPr>
              <a:lstStyle/>
              <a:p>
                <a:pPr algn="ctr" defTabSz="2150222">
                  <a:lnSpc>
                    <a:spcPct val="90000"/>
                  </a:lnSpc>
                  <a:spcBef>
                    <a:spcPct val="0"/>
                  </a:spcBef>
                  <a:spcAft>
                    <a:spcPct val="35000"/>
                  </a:spcAft>
                </a:pPr>
                <a:endParaRPr lang="en-US" sz="4833" dirty="0">
                  <a:latin typeface="Arial" panose="020B0604020202020204" pitchFamily="34" charset="0"/>
                  <a:cs typeface="Arial" panose="020B0604020202020204" pitchFamily="34" charset="0"/>
                </a:endParaRPr>
              </a:p>
            </p:txBody>
          </p:sp>
          <p:sp>
            <p:nvSpPr>
              <p:cNvPr id="13" name="Oval 12"/>
              <p:cNvSpPr/>
              <p:nvPr/>
            </p:nvSpPr>
            <p:spPr>
              <a:xfrm>
                <a:off x="3793150" y="2089452"/>
                <a:ext cx="401864" cy="401864"/>
              </a:xfrm>
              <a:prstGeom prst="ellipse">
                <a:avLst/>
              </a:prstGeom>
              <a:solidFill>
                <a:schemeClr val="tx1"/>
              </a:solidFill>
            </p:spPr>
            <p:style>
              <a:lnRef idx="0">
                <a:schemeClr val="lt1">
                  <a:hueOff val="0"/>
                  <a:satOff val="0"/>
                  <a:lumOff val="0"/>
                  <a:alphaOff val="0"/>
                </a:schemeClr>
              </a:lnRef>
              <a:fillRef idx="1">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txBody>
              <a:bodyPr/>
              <a:lstStyle/>
              <a:p>
                <a:endParaRPr lang="en-US" sz="1500" dirty="0">
                  <a:latin typeface="Arial" panose="020B0604020202020204" pitchFamily="34" charset="0"/>
                  <a:cs typeface="Arial" panose="020B0604020202020204" pitchFamily="34" charset="0"/>
                </a:endParaRPr>
              </a:p>
            </p:txBody>
          </p:sp>
          <p:sp>
            <p:nvSpPr>
              <p:cNvPr id="14" name="Freeform 13"/>
              <p:cNvSpPr/>
              <p:nvPr/>
            </p:nvSpPr>
            <p:spPr>
              <a:xfrm>
                <a:off x="3168485" y="2061273"/>
                <a:ext cx="734276" cy="284269"/>
              </a:xfrm>
              <a:custGeom>
                <a:avLst/>
                <a:gdLst>
                  <a:gd name="connsiteX0" fmla="*/ 0 w 734276"/>
                  <a:gd name="connsiteY0" fmla="*/ 0 h 401864"/>
                  <a:gd name="connsiteX1" fmla="*/ 734276 w 734276"/>
                  <a:gd name="connsiteY1" fmla="*/ 0 h 401864"/>
                  <a:gd name="connsiteX2" fmla="*/ 734276 w 734276"/>
                  <a:gd name="connsiteY2" fmla="*/ 401864 h 401864"/>
                  <a:gd name="connsiteX3" fmla="*/ 0 w 734276"/>
                  <a:gd name="connsiteY3" fmla="*/ 401864 h 401864"/>
                  <a:gd name="connsiteX4" fmla="*/ 0 w 734276"/>
                  <a:gd name="connsiteY4" fmla="*/ 0 h 40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276" h="401864">
                    <a:moveTo>
                      <a:pt x="0" y="0"/>
                    </a:moveTo>
                    <a:lnTo>
                      <a:pt x="734276" y="0"/>
                    </a:lnTo>
                    <a:lnTo>
                      <a:pt x="734276" y="401864"/>
                    </a:lnTo>
                    <a:lnTo>
                      <a:pt x="0" y="4018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675" tIns="0" rIns="66675" bIns="0" numCol="1" spcCol="1270" anchor="ctr" anchorCtr="0">
                <a:noAutofit/>
              </a:bodyPr>
              <a:lstStyle/>
              <a:p>
                <a:pPr defTabSz="716741">
                  <a:lnSpc>
                    <a:spcPct val="90000"/>
                  </a:lnSpc>
                  <a:spcBef>
                    <a:spcPct val="0"/>
                  </a:spcBef>
                  <a:spcAft>
                    <a:spcPct val="35000"/>
                  </a:spcAft>
                </a:pPr>
                <a:r>
                  <a:rPr lang="en-US" sz="1250" dirty="0">
                    <a:latin typeface="Arial" panose="020B0604020202020204" pitchFamily="34" charset="0"/>
                    <a:cs typeface="Arial" panose="020B0604020202020204" pitchFamily="34" charset="0"/>
                  </a:rPr>
                  <a:t>Code</a:t>
                </a:r>
              </a:p>
            </p:txBody>
          </p:sp>
          <p:sp>
            <p:nvSpPr>
              <p:cNvPr id="15" name="Oval 14"/>
              <p:cNvSpPr/>
              <p:nvPr/>
            </p:nvSpPr>
            <p:spPr>
              <a:xfrm>
                <a:off x="3400663" y="2496674"/>
                <a:ext cx="401864" cy="401864"/>
              </a:xfrm>
              <a:prstGeom prst="ellipse">
                <a:avLst/>
              </a:prstGeom>
              <a:solidFill>
                <a:schemeClr val="tx1"/>
              </a:solidFill>
            </p:spPr>
            <p:style>
              <a:lnRef idx="0">
                <a:schemeClr val="lt1">
                  <a:hueOff val="0"/>
                  <a:satOff val="0"/>
                  <a:lumOff val="0"/>
                  <a:alphaOff val="0"/>
                </a:schemeClr>
              </a:lnRef>
              <a:fillRef idx="1">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sp>
          <p:sp>
            <p:nvSpPr>
              <p:cNvPr id="16" name="Freeform 15"/>
              <p:cNvSpPr/>
              <p:nvPr/>
            </p:nvSpPr>
            <p:spPr>
              <a:xfrm>
                <a:off x="2853222" y="2464577"/>
                <a:ext cx="667297" cy="245225"/>
              </a:xfrm>
              <a:custGeom>
                <a:avLst/>
                <a:gdLst>
                  <a:gd name="connsiteX0" fmla="*/ 0 w 741034"/>
                  <a:gd name="connsiteY0" fmla="*/ 0 h 401864"/>
                  <a:gd name="connsiteX1" fmla="*/ 741034 w 741034"/>
                  <a:gd name="connsiteY1" fmla="*/ 0 h 401864"/>
                  <a:gd name="connsiteX2" fmla="*/ 741034 w 741034"/>
                  <a:gd name="connsiteY2" fmla="*/ 401864 h 401864"/>
                  <a:gd name="connsiteX3" fmla="*/ 0 w 741034"/>
                  <a:gd name="connsiteY3" fmla="*/ 401864 h 401864"/>
                  <a:gd name="connsiteX4" fmla="*/ 0 w 741034"/>
                  <a:gd name="connsiteY4" fmla="*/ 0 h 40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034" h="401864">
                    <a:moveTo>
                      <a:pt x="0" y="0"/>
                    </a:moveTo>
                    <a:lnTo>
                      <a:pt x="741034" y="0"/>
                    </a:lnTo>
                    <a:lnTo>
                      <a:pt x="741034" y="401864"/>
                    </a:lnTo>
                    <a:lnTo>
                      <a:pt x="0" y="4018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675" tIns="0" rIns="66675" bIns="0" numCol="1" spcCol="1270" anchor="ctr" anchorCtr="0">
                <a:noAutofit/>
              </a:bodyPr>
              <a:lstStyle/>
              <a:p>
                <a:pPr defTabSz="716741">
                  <a:lnSpc>
                    <a:spcPct val="90000"/>
                  </a:lnSpc>
                  <a:spcBef>
                    <a:spcPct val="0"/>
                  </a:spcBef>
                  <a:spcAft>
                    <a:spcPct val="35000"/>
                  </a:spcAft>
                </a:pPr>
                <a:r>
                  <a:rPr lang="en-US" sz="1250" dirty="0">
                    <a:latin typeface="Arial" panose="020B0604020202020204" pitchFamily="34" charset="0"/>
                    <a:cs typeface="Arial" panose="020B0604020202020204" pitchFamily="34" charset="0"/>
                  </a:rPr>
                  <a:t>Tests</a:t>
                </a:r>
              </a:p>
            </p:txBody>
          </p:sp>
          <p:sp>
            <p:nvSpPr>
              <p:cNvPr id="17" name="Oval 16"/>
              <p:cNvSpPr/>
              <p:nvPr/>
            </p:nvSpPr>
            <p:spPr>
              <a:xfrm>
                <a:off x="3186871" y="2973553"/>
                <a:ext cx="401864" cy="401864"/>
              </a:xfrm>
              <a:prstGeom prst="ellipse">
                <a:avLst/>
              </a:prstGeom>
              <a:solidFill>
                <a:schemeClr val="tx1"/>
              </a:solidFill>
            </p:spPr>
            <p:style>
              <a:lnRef idx="0">
                <a:schemeClr val="lt1">
                  <a:hueOff val="0"/>
                  <a:satOff val="0"/>
                  <a:lumOff val="0"/>
                  <a:alphaOff val="0"/>
                </a:schemeClr>
              </a:lnRef>
              <a:fillRef idx="1">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sp>
          <p:sp>
            <p:nvSpPr>
              <p:cNvPr id="18" name="Freeform 17"/>
              <p:cNvSpPr/>
              <p:nvPr/>
            </p:nvSpPr>
            <p:spPr>
              <a:xfrm>
                <a:off x="2551364" y="2864551"/>
                <a:ext cx="736630" cy="401864"/>
              </a:xfrm>
              <a:custGeom>
                <a:avLst/>
                <a:gdLst>
                  <a:gd name="connsiteX0" fmla="*/ 0 w 750146"/>
                  <a:gd name="connsiteY0" fmla="*/ 0 h 401864"/>
                  <a:gd name="connsiteX1" fmla="*/ 750146 w 750146"/>
                  <a:gd name="connsiteY1" fmla="*/ 0 h 401864"/>
                  <a:gd name="connsiteX2" fmla="*/ 750146 w 750146"/>
                  <a:gd name="connsiteY2" fmla="*/ 401864 h 401864"/>
                  <a:gd name="connsiteX3" fmla="*/ 0 w 750146"/>
                  <a:gd name="connsiteY3" fmla="*/ 401864 h 401864"/>
                  <a:gd name="connsiteX4" fmla="*/ 0 w 750146"/>
                  <a:gd name="connsiteY4" fmla="*/ 0 h 40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146" h="401864">
                    <a:moveTo>
                      <a:pt x="0" y="0"/>
                    </a:moveTo>
                    <a:lnTo>
                      <a:pt x="750146" y="0"/>
                    </a:lnTo>
                    <a:lnTo>
                      <a:pt x="750146" y="401864"/>
                    </a:lnTo>
                    <a:lnTo>
                      <a:pt x="0" y="4018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675" tIns="0" rIns="66675" bIns="0" numCol="1" spcCol="1270" anchor="ctr" anchorCtr="0">
                <a:noAutofit/>
              </a:bodyPr>
              <a:lstStyle/>
              <a:p>
                <a:pPr defTabSz="716741">
                  <a:lnSpc>
                    <a:spcPct val="90000"/>
                  </a:lnSpc>
                  <a:spcBef>
                    <a:spcPct val="0"/>
                  </a:spcBef>
                  <a:spcAft>
                    <a:spcPct val="35000"/>
                  </a:spcAft>
                </a:pPr>
                <a:r>
                  <a:rPr lang="en-US" sz="1250" dirty="0">
                    <a:latin typeface="Arial" panose="020B0604020202020204" pitchFamily="34" charset="0"/>
                    <a:cs typeface="Arial" panose="020B0604020202020204" pitchFamily="34" charset="0"/>
                  </a:rPr>
                  <a:t>Defects</a:t>
                </a:r>
              </a:p>
            </p:txBody>
          </p:sp>
          <p:sp>
            <p:nvSpPr>
              <p:cNvPr id="19" name="Oval 18"/>
              <p:cNvSpPr/>
              <p:nvPr/>
            </p:nvSpPr>
            <p:spPr>
              <a:xfrm>
                <a:off x="3186871" y="3482581"/>
                <a:ext cx="401864" cy="401864"/>
              </a:xfrm>
              <a:prstGeom prst="ellipse">
                <a:avLst/>
              </a:prstGeom>
              <a:solidFill>
                <a:schemeClr val="tx1"/>
              </a:solidFill>
            </p:spPr>
            <p:style>
              <a:lnRef idx="0">
                <a:schemeClr val="lt1">
                  <a:hueOff val="0"/>
                  <a:satOff val="0"/>
                  <a:lumOff val="0"/>
                  <a:alphaOff val="0"/>
                </a:schemeClr>
              </a:lnRef>
              <a:fillRef idx="1">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sp>
          <p:sp>
            <p:nvSpPr>
              <p:cNvPr id="20" name="Freeform 19"/>
              <p:cNvSpPr/>
              <p:nvPr/>
            </p:nvSpPr>
            <p:spPr>
              <a:xfrm>
                <a:off x="2542171" y="3393856"/>
                <a:ext cx="873212" cy="401864"/>
              </a:xfrm>
              <a:custGeom>
                <a:avLst/>
                <a:gdLst>
                  <a:gd name="connsiteX0" fmla="*/ 0 w 991265"/>
                  <a:gd name="connsiteY0" fmla="*/ 0 h 401864"/>
                  <a:gd name="connsiteX1" fmla="*/ 991265 w 991265"/>
                  <a:gd name="connsiteY1" fmla="*/ 0 h 401864"/>
                  <a:gd name="connsiteX2" fmla="*/ 991265 w 991265"/>
                  <a:gd name="connsiteY2" fmla="*/ 401864 h 401864"/>
                  <a:gd name="connsiteX3" fmla="*/ 0 w 991265"/>
                  <a:gd name="connsiteY3" fmla="*/ 401864 h 401864"/>
                  <a:gd name="connsiteX4" fmla="*/ 0 w 991265"/>
                  <a:gd name="connsiteY4" fmla="*/ 0 h 40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1265" h="401864">
                    <a:moveTo>
                      <a:pt x="0" y="0"/>
                    </a:moveTo>
                    <a:lnTo>
                      <a:pt x="991265" y="0"/>
                    </a:lnTo>
                    <a:lnTo>
                      <a:pt x="991265" y="401864"/>
                    </a:lnTo>
                    <a:lnTo>
                      <a:pt x="0" y="4018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675" tIns="0" rIns="66675" bIns="0" numCol="1" spcCol="1270" anchor="ctr" anchorCtr="0">
                <a:noAutofit/>
              </a:bodyPr>
              <a:lstStyle/>
              <a:p>
                <a:pPr defTabSz="716741">
                  <a:lnSpc>
                    <a:spcPct val="90000"/>
                  </a:lnSpc>
                  <a:spcBef>
                    <a:spcPct val="0"/>
                  </a:spcBef>
                  <a:spcAft>
                    <a:spcPct val="35000"/>
                  </a:spcAft>
                </a:pPr>
                <a:r>
                  <a:rPr lang="en-US" sz="1250" dirty="0">
                    <a:latin typeface="Arial" panose="020B0604020202020204" pitchFamily="34" charset="0"/>
                    <a:cs typeface="Arial" panose="020B0604020202020204" pitchFamily="34" charset="0"/>
                  </a:rPr>
                  <a:t>Docs</a:t>
                </a:r>
              </a:p>
            </p:txBody>
          </p:sp>
          <p:sp>
            <p:nvSpPr>
              <p:cNvPr id="21" name="Oval 20"/>
              <p:cNvSpPr/>
              <p:nvPr/>
            </p:nvSpPr>
            <p:spPr>
              <a:xfrm>
                <a:off x="3400663" y="3959460"/>
                <a:ext cx="401864" cy="401864"/>
              </a:xfrm>
              <a:prstGeom prst="ellipse">
                <a:avLst/>
              </a:prstGeom>
              <a:solidFill>
                <a:schemeClr val="tx1"/>
              </a:solidFill>
            </p:spPr>
            <p:style>
              <a:lnRef idx="0">
                <a:schemeClr val="lt1">
                  <a:hueOff val="0"/>
                  <a:satOff val="0"/>
                  <a:lumOff val="0"/>
                  <a:alphaOff val="0"/>
                </a:schemeClr>
              </a:lnRef>
              <a:fillRef idx="1">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sp>
          <p:sp>
            <p:nvSpPr>
              <p:cNvPr id="22" name="Freeform 21"/>
              <p:cNvSpPr/>
              <p:nvPr/>
            </p:nvSpPr>
            <p:spPr>
              <a:xfrm>
                <a:off x="2560557" y="3870445"/>
                <a:ext cx="794230" cy="401864"/>
              </a:xfrm>
              <a:custGeom>
                <a:avLst/>
                <a:gdLst>
                  <a:gd name="connsiteX0" fmla="*/ 0 w 698823"/>
                  <a:gd name="connsiteY0" fmla="*/ 0 h 401864"/>
                  <a:gd name="connsiteX1" fmla="*/ 698823 w 698823"/>
                  <a:gd name="connsiteY1" fmla="*/ 0 h 401864"/>
                  <a:gd name="connsiteX2" fmla="*/ 698823 w 698823"/>
                  <a:gd name="connsiteY2" fmla="*/ 401864 h 401864"/>
                  <a:gd name="connsiteX3" fmla="*/ 0 w 698823"/>
                  <a:gd name="connsiteY3" fmla="*/ 401864 h 401864"/>
                  <a:gd name="connsiteX4" fmla="*/ 0 w 698823"/>
                  <a:gd name="connsiteY4" fmla="*/ 0 h 40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8823" h="401864">
                    <a:moveTo>
                      <a:pt x="0" y="0"/>
                    </a:moveTo>
                    <a:lnTo>
                      <a:pt x="698823" y="0"/>
                    </a:lnTo>
                    <a:lnTo>
                      <a:pt x="698823" y="401864"/>
                    </a:lnTo>
                    <a:lnTo>
                      <a:pt x="0" y="4018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675" tIns="0" rIns="66675" bIns="0" numCol="1" spcCol="1270" anchor="ctr" anchorCtr="0">
                <a:noAutofit/>
              </a:bodyPr>
              <a:lstStyle/>
              <a:p>
                <a:pPr defTabSz="716741">
                  <a:lnSpc>
                    <a:spcPct val="90000"/>
                  </a:lnSpc>
                  <a:spcBef>
                    <a:spcPct val="0"/>
                  </a:spcBef>
                  <a:spcAft>
                    <a:spcPct val="35000"/>
                  </a:spcAft>
                </a:pPr>
                <a:r>
                  <a:rPr lang="en-US" sz="1250" dirty="0">
                    <a:latin typeface="Arial" panose="020B0604020202020204" pitchFamily="34" charset="0"/>
                    <a:cs typeface="Arial" panose="020B0604020202020204" pitchFamily="34" charset="0"/>
                  </a:rPr>
                  <a:t>Releases</a:t>
                </a:r>
              </a:p>
            </p:txBody>
          </p:sp>
          <p:sp>
            <p:nvSpPr>
              <p:cNvPr id="23" name="Oval 22"/>
              <p:cNvSpPr/>
              <p:nvPr/>
            </p:nvSpPr>
            <p:spPr>
              <a:xfrm>
                <a:off x="3793150" y="4366683"/>
                <a:ext cx="401864" cy="401864"/>
              </a:xfrm>
              <a:prstGeom prst="ellipse">
                <a:avLst/>
              </a:prstGeom>
              <a:solidFill>
                <a:schemeClr val="tx1"/>
              </a:solidFill>
            </p:spPr>
            <p:style>
              <a:lnRef idx="0">
                <a:schemeClr val="lt1">
                  <a:hueOff val="0"/>
                  <a:satOff val="0"/>
                  <a:lumOff val="0"/>
                  <a:alphaOff val="0"/>
                </a:schemeClr>
              </a:lnRef>
              <a:fillRef idx="1">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sp>
          <p:sp>
            <p:nvSpPr>
              <p:cNvPr id="24" name="Freeform 23"/>
              <p:cNvSpPr/>
              <p:nvPr/>
            </p:nvSpPr>
            <p:spPr>
              <a:xfrm>
                <a:off x="2468627" y="4275400"/>
                <a:ext cx="1479490" cy="401864"/>
              </a:xfrm>
              <a:custGeom>
                <a:avLst/>
                <a:gdLst>
                  <a:gd name="connsiteX0" fmla="*/ 0 w 1108341"/>
                  <a:gd name="connsiteY0" fmla="*/ 0 h 401864"/>
                  <a:gd name="connsiteX1" fmla="*/ 1108341 w 1108341"/>
                  <a:gd name="connsiteY1" fmla="*/ 0 h 401864"/>
                  <a:gd name="connsiteX2" fmla="*/ 1108341 w 1108341"/>
                  <a:gd name="connsiteY2" fmla="*/ 401864 h 401864"/>
                  <a:gd name="connsiteX3" fmla="*/ 0 w 1108341"/>
                  <a:gd name="connsiteY3" fmla="*/ 401864 h 401864"/>
                  <a:gd name="connsiteX4" fmla="*/ 0 w 1108341"/>
                  <a:gd name="connsiteY4" fmla="*/ 0 h 40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341" h="401864">
                    <a:moveTo>
                      <a:pt x="0" y="0"/>
                    </a:moveTo>
                    <a:lnTo>
                      <a:pt x="1108341" y="0"/>
                    </a:lnTo>
                    <a:lnTo>
                      <a:pt x="1108341" y="401864"/>
                    </a:lnTo>
                    <a:lnTo>
                      <a:pt x="0" y="4018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675" tIns="0" rIns="66675" bIns="0" numCol="1" spcCol="1270" anchor="ctr" anchorCtr="0">
                <a:noAutofit/>
              </a:bodyPr>
              <a:lstStyle/>
              <a:p>
                <a:pPr defTabSz="716741">
                  <a:lnSpc>
                    <a:spcPct val="90000"/>
                  </a:lnSpc>
                  <a:spcBef>
                    <a:spcPct val="0"/>
                  </a:spcBef>
                  <a:spcAft>
                    <a:spcPct val="35000"/>
                  </a:spcAft>
                </a:pPr>
                <a:r>
                  <a:rPr lang="en-US" sz="1250" dirty="0">
                    <a:latin typeface="Arial" panose="020B0604020202020204" pitchFamily="34" charset="0"/>
                    <a:cs typeface="Arial" panose="020B0604020202020204" pitchFamily="34" charset="0"/>
                  </a:rPr>
                  <a:t>Operational Metrics</a:t>
                </a:r>
              </a:p>
            </p:txBody>
          </p:sp>
        </p:grpSp>
        <p:sp>
          <p:nvSpPr>
            <p:cNvPr id="25" name="Oval 24"/>
            <p:cNvSpPr/>
            <p:nvPr/>
          </p:nvSpPr>
          <p:spPr>
            <a:xfrm>
              <a:off x="6929838" y="1183941"/>
              <a:ext cx="1278258" cy="1022559"/>
            </a:xfrm>
            <a:prstGeom prst="ellipse">
              <a:avLst/>
            </a:prstGeom>
            <a:solidFill>
              <a:srgbClr val="FFC000"/>
            </a:solidFill>
          </p:spPr>
          <p:style>
            <a:lnRef idx="0">
              <a:schemeClr val="lt1">
                <a:hueOff val="0"/>
                <a:satOff val="0"/>
                <a:lumOff val="0"/>
                <a:alphaOff val="0"/>
              </a:schemeClr>
            </a:lnRef>
            <a:fillRef idx="1">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sp>
        <p:sp>
          <p:nvSpPr>
            <p:cNvPr id="26" name="Oval 25"/>
            <p:cNvSpPr/>
            <p:nvPr/>
          </p:nvSpPr>
          <p:spPr>
            <a:xfrm>
              <a:off x="6866338" y="2626147"/>
              <a:ext cx="1278258" cy="1022559"/>
            </a:xfrm>
            <a:prstGeom prst="ellipse">
              <a:avLst/>
            </a:prstGeom>
            <a:solidFill>
              <a:srgbClr val="7030A0"/>
            </a:solidFill>
          </p:spPr>
          <p:style>
            <a:lnRef idx="0">
              <a:schemeClr val="lt1">
                <a:hueOff val="0"/>
                <a:satOff val="0"/>
                <a:lumOff val="0"/>
                <a:alphaOff val="0"/>
              </a:schemeClr>
            </a:lnRef>
            <a:fillRef idx="1">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sp>
        <p:sp>
          <p:nvSpPr>
            <p:cNvPr id="27" name="Oval 26"/>
            <p:cNvSpPr/>
            <p:nvPr/>
          </p:nvSpPr>
          <p:spPr>
            <a:xfrm>
              <a:off x="6917137" y="4081692"/>
              <a:ext cx="1278258" cy="1022559"/>
            </a:xfrm>
            <a:prstGeom prst="ellipse">
              <a:avLst/>
            </a:prstGeom>
            <a:solidFill>
              <a:schemeClr val="tx1">
                <a:lumMod val="50000"/>
                <a:lumOff val="50000"/>
              </a:schemeClr>
            </a:solidFill>
          </p:spPr>
          <p:style>
            <a:lnRef idx="0">
              <a:schemeClr val="lt1">
                <a:hueOff val="0"/>
                <a:satOff val="0"/>
                <a:lumOff val="0"/>
                <a:alphaOff val="0"/>
              </a:schemeClr>
            </a:lnRef>
            <a:fillRef idx="1">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sp>
        <p:cxnSp>
          <p:nvCxnSpPr>
            <p:cNvPr id="28" name="Straight Connector 27"/>
            <p:cNvCxnSpPr>
              <a:stCxn id="25" idx="2"/>
              <a:endCxn id="13" idx="6"/>
            </p:cNvCxnSpPr>
            <p:nvPr/>
          </p:nvCxnSpPr>
          <p:spPr>
            <a:xfrm flipH="1">
              <a:off x="5778500" y="1695220"/>
              <a:ext cx="1151338" cy="314154"/>
            </a:xfrm>
            <a:prstGeom prst="line">
              <a:avLst/>
            </a:prstGeom>
            <a:ln w="12700" cap="rnd">
              <a:solidFill>
                <a:srgbClr val="82ACE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5" idx="2"/>
              <a:endCxn id="15" idx="6"/>
            </p:cNvCxnSpPr>
            <p:nvPr/>
          </p:nvCxnSpPr>
          <p:spPr>
            <a:xfrm flipH="1">
              <a:off x="5236286" y="1695219"/>
              <a:ext cx="1693554" cy="764192"/>
            </a:xfrm>
            <a:prstGeom prst="line">
              <a:avLst/>
            </a:prstGeom>
            <a:ln w="12700" cap="rnd">
              <a:solidFill>
                <a:srgbClr val="82ACE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5" idx="2"/>
              <a:endCxn id="17" idx="6"/>
            </p:cNvCxnSpPr>
            <p:nvPr/>
          </p:nvCxnSpPr>
          <p:spPr>
            <a:xfrm flipH="1">
              <a:off x="4940935" y="1695222"/>
              <a:ext cx="1988906" cy="1291209"/>
            </a:xfrm>
            <a:prstGeom prst="line">
              <a:avLst/>
            </a:prstGeom>
            <a:ln w="12700" cap="rnd">
              <a:solidFill>
                <a:srgbClr val="82ACE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2"/>
              <a:endCxn id="19" idx="6"/>
            </p:cNvCxnSpPr>
            <p:nvPr/>
          </p:nvCxnSpPr>
          <p:spPr>
            <a:xfrm flipH="1">
              <a:off x="4940935" y="1695221"/>
              <a:ext cx="1988906" cy="1853755"/>
            </a:xfrm>
            <a:prstGeom prst="line">
              <a:avLst/>
            </a:prstGeom>
            <a:ln w="12700" cap="rnd">
              <a:solidFill>
                <a:srgbClr val="82ACE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2"/>
              <a:endCxn id="21" idx="6"/>
            </p:cNvCxnSpPr>
            <p:nvPr/>
          </p:nvCxnSpPr>
          <p:spPr>
            <a:xfrm flipH="1">
              <a:off x="5236286" y="1695222"/>
              <a:ext cx="1693554" cy="2380773"/>
            </a:xfrm>
            <a:prstGeom prst="line">
              <a:avLst/>
            </a:prstGeom>
            <a:ln w="12700" cap="rnd">
              <a:solidFill>
                <a:srgbClr val="82ACE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5" idx="2"/>
              <a:endCxn id="23" idx="6"/>
            </p:cNvCxnSpPr>
            <p:nvPr/>
          </p:nvCxnSpPr>
          <p:spPr>
            <a:xfrm flipH="1">
              <a:off x="5778500" y="1695222"/>
              <a:ext cx="1151338" cy="2830811"/>
            </a:xfrm>
            <a:prstGeom prst="line">
              <a:avLst/>
            </a:prstGeom>
            <a:ln w="12700" cap="rnd">
              <a:solidFill>
                <a:srgbClr val="82ACE6"/>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a:xfrm>
              <a:off x="1991064" y="1275368"/>
              <a:ext cx="1420963" cy="3930665"/>
            </a:xfrm>
            <a:prstGeom prst="roundRect">
              <a:avLst/>
            </a:prstGeom>
            <a:ln/>
          </p:spPr>
          <p:style>
            <a:lnRef idx="2">
              <a:schemeClr val="dk1"/>
            </a:lnRef>
            <a:fillRef idx="1">
              <a:schemeClr val="lt1"/>
            </a:fillRef>
            <a:effectRef idx="0">
              <a:schemeClr val="dk1"/>
            </a:effectRef>
            <a:fontRef idx="minor">
              <a:schemeClr val="dk1"/>
            </a:fontRef>
          </p:style>
          <p:txBody>
            <a:bodyPr lIns="0" tIns="0" rIns="0" bIns="0" rtlCol="0" anchor="ctr"/>
            <a:lstStyle/>
            <a:p>
              <a:pPr algn="ctr">
                <a:spcAft>
                  <a:spcPts val="461"/>
                </a:spcAft>
              </a:pPr>
              <a:endParaRPr lang="en-US" sz="1500" dirty="0">
                <a:latin typeface="Arial" panose="020B0604020202020204" pitchFamily="34" charset="0"/>
                <a:cs typeface="Arial" panose="020B0604020202020204" pitchFamily="34" charset="0"/>
              </a:endParaRPr>
            </a:p>
          </p:txBody>
        </p:sp>
        <p:sp>
          <p:nvSpPr>
            <p:cNvPr id="35" name="TextBox 34"/>
            <p:cNvSpPr txBox="1"/>
            <p:nvPr/>
          </p:nvSpPr>
          <p:spPr>
            <a:xfrm>
              <a:off x="376750" y="2710885"/>
              <a:ext cx="1614308" cy="449703"/>
            </a:xfrm>
            <a:prstGeom prst="rect">
              <a:avLst/>
            </a:prstGeom>
            <a:noFill/>
          </p:spPr>
          <p:txBody>
            <a:bodyPr wrap="square" lIns="70214" tIns="35107" rIns="70214" bIns="35107" rtlCol="0">
              <a:noAutofit/>
            </a:bodyPr>
            <a:lstStyle/>
            <a:p>
              <a:pPr algn="ctr">
                <a:spcAft>
                  <a:spcPts val="461"/>
                </a:spcAft>
              </a:pPr>
              <a:r>
                <a:rPr lang="en-US" sz="1833" dirty="0">
                  <a:latin typeface="Arial" panose="020B0604020202020204" pitchFamily="34" charset="0"/>
                  <a:cs typeface="Arial" panose="020B0604020202020204" pitchFamily="34" charset="0"/>
                </a:rPr>
                <a:t>Client IT</a:t>
              </a:r>
            </a:p>
          </p:txBody>
        </p:sp>
        <p:cxnSp>
          <p:nvCxnSpPr>
            <p:cNvPr id="36" name="Straight Connector 35"/>
            <p:cNvCxnSpPr>
              <a:stCxn id="26" idx="2"/>
              <a:endCxn id="13" idx="6"/>
            </p:cNvCxnSpPr>
            <p:nvPr/>
          </p:nvCxnSpPr>
          <p:spPr>
            <a:xfrm flipH="1" flipV="1">
              <a:off x="5778500" y="2009375"/>
              <a:ext cx="1087838" cy="1128052"/>
            </a:xfrm>
            <a:prstGeom prst="line">
              <a:avLst/>
            </a:prstGeom>
            <a:ln w="12700" cap="rnd">
              <a:solidFill>
                <a:schemeClr val="accent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6" idx="2"/>
              <a:endCxn id="15" idx="6"/>
            </p:cNvCxnSpPr>
            <p:nvPr/>
          </p:nvCxnSpPr>
          <p:spPr>
            <a:xfrm flipH="1" flipV="1">
              <a:off x="5236286" y="2459414"/>
              <a:ext cx="1630054" cy="678014"/>
            </a:xfrm>
            <a:prstGeom prst="line">
              <a:avLst/>
            </a:prstGeom>
            <a:ln w="12700" cap="rnd">
              <a:solidFill>
                <a:schemeClr val="accent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6" idx="2"/>
              <a:endCxn id="17" idx="6"/>
            </p:cNvCxnSpPr>
            <p:nvPr/>
          </p:nvCxnSpPr>
          <p:spPr>
            <a:xfrm flipH="1" flipV="1">
              <a:off x="4940935" y="2986429"/>
              <a:ext cx="1925406" cy="150997"/>
            </a:xfrm>
            <a:prstGeom prst="line">
              <a:avLst/>
            </a:prstGeom>
            <a:ln w="12700" cap="rnd">
              <a:solidFill>
                <a:schemeClr val="accent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6" idx="2"/>
              <a:endCxn id="19" idx="6"/>
            </p:cNvCxnSpPr>
            <p:nvPr/>
          </p:nvCxnSpPr>
          <p:spPr>
            <a:xfrm flipH="1">
              <a:off x="4940935" y="3137426"/>
              <a:ext cx="1925406" cy="411549"/>
            </a:xfrm>
            <a:prstGeom prst="line">
              <a:avLst/>
            </a:prstGeom>
            <a:ln w="12700" cap="rnd">
              <a:solidFill>
                <a:schemeClr val="accent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26" idx="2"/>
              <a:endCxn id="19" idx="6"/>
            </p:cNvCxnSpPr>
            <p:nvPr/>
          </p:nvCxnSpPr>
          <p:spPr>
            <a:xfrm flipH="1">
              <a:off x="4940935" y="3137426"/>
              <a:ext cx="1925406" cy="411549"/>
            </a:xfrm>
            <a:prstGeom prst="line">
              <a:avLst/>
            </a:prstGeom>
            <a:ln w="12700" cap="rnd">
              <a:solidFill>
                <a:schemeClr val="accent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26" idx="2"/>
              <a:endCxn id="21" idx="6"/>
            </p:cNvCxnSpPr>
            <p:nvPr/>
          </p:nvCxnSpPr>
          <p:spPr>
            <a:xfrm flipH="1">
              <a:off x="5236286" y="3137427"/>
              <a:ext cx="1630054" cy="938567"/>
            </a:xfrm>
            <a:prstGeom prst="line">
              <a:avLst/>
            </a:prstGeom>
            <a:ln w="12700" cap="rnd">
              <a:solidFill>
                <a:schemeClr val="accent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6" idx="2"/>
              <a:endCxn id="23" idx="6"/>
            </p:cNvCxnSpPr>
            <p:nvPr/>
          </p:nvCxnSpPr>
          <p:spPr>
            <a:xfrm flipH="1">
              <a:off x="5778500" y="3137425"/>
              <a:ext cx="1087838" cy="1388605"/>
            </a:xfrm>
            <a:prstGeom prst="line">
              <a:avLst/>
            </a:prstGeom>
            <a:ln w="12700" cap="rnd">
              <a:solidFill>
                <a:schemeClr val="accent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7" idx="2"/>
              <a:endCxn id="23" idx="6"/>
            </p:cNvCxnSpPr>
            <p:nvPr/>
          </p:nvCxnSpPr>
          <p:spPr>
            <a:xfrm flipH="1" flipV="1">
              <a:off x="5778502" y="4526030"/>
              <a:ext cx="1138637" cy="66938"/>
            </a:xfrm>
            <a:prstGeom prst="line">
              <a:avLst/>
            </a:prstGeom>
            <a:ln w="12700" cap="rnd">
              <a:solidFill>
                <a:schemeClr val="bg2">
                  <a:lumMod val="5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7" idx="2"/>
              <a:endCxn id="21" idx="6"/>
            </p:cNvCxnSpPr>
            <p:nvPr/>
          </p:nvCxnSpPr>
          <p:spPr>
            <a:xfrm flipH="1" flipV="1">
              <a:off x="5236284" y="4075992"/>
              <a:ext cx="1680853" cy="516977"/>
            </a:xfrm>
            <a:prstGeom prst="line">
              <a:avLst/>
            </a:prstGeom>
            <a:ln w="12700" cap="rnd">
              <a:solidFill>
                <a:schemeClr val="bg2">
                  <a:lumMod val="5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7" idx="2"/>
              <a:endCxn id="19" idx="6"/>
            </p:cNvCxnSpPr>
            <p:nvPr/>
          </p:nvCxnSpPr>
          <p:spPr>
            <a:xfrm flipH="1" flipV="1">
              <a:off x="4940933" y="3548975"/>
              <a:ext cx="1976205" cy="1043994"/>
            </a:xfrm>
            <a:prstGeom prst="line">
              <a:avLst/>
            </a:prstGeom>
            <a:ln w="12700" cap="rnd">
              <a:solidFill>
                <a:schemeClr val="bg2">
                  <a:lumMod val="5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7" idx="2"/>
              <a:endCxn id="17" idx="6"/>
            </p:cNvCxnSpPr>
            <p:nvPr/>
          </p:nvCxnSpPr>
          <p:spPr>
            <a:xfrm flipH="1" flipV="1">
              <a:off x="4940933" y="2986428"/>
              <a:ext cx="1976205" cy="1606540"/>
            </a:xfrm>
            <a:prstGeom prst="line">
              <a:avLst/>
            </a:prstGeom>
            <a:ln w="12700" cap="rnd">
              <a:solidFill>
                <a:schemeClr val="bg2">
                  <a:lumMod val="5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7" idx="2"/>
              <a:endCxn id="15" idx="6"/>
            </p:cNvCxnSpPr>
            <p:nvPr/>
          </p:nvCxnSpPr>
          <p:spPr>
            <a:xfrm flipH="1" flipV="1">
              <a:off x="5236284" y="2459412"/>
              <a:ext cx="1680853" cy="2133557"/>
            </a:xfrm>
            <a:prstGeom prst="line">
              <a:avLst/>
            </a:prstGeom>
            <a:ln w="12700" cap="rnd">
              <a:solidFill>
                <a:schemeClr val="bg2">
                  <a:lumMod val="5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7" idx="2"/>
              <a:endCxn id="13" idx="6"/>
            </p:cNvCxnSpPr>
            <p:nvPr/>
          </p:nvCxnSpPr>
          <p:spPr>
            <a:xfrm flipH="1" flipV="1">
              <a:off x="5778502" y="2009376"/>
              <a:ext cx="1138637" cy="2583594"/>
            </a:xfrm>
            <a:prstGeom prst="line">
              <a:avLst/>
            </a:prstGeom>
            <a:ln w="12700" cap="rnd">
              <a:solidFill>
                <a:schemeClr val="bg2">
                  <a:lumMod val="50000"/>
                </a:schemeClr>
              </a:solidFill>
              <a:prstDash val="sysDash"/>
              <a:tailEnd type="none"/>
            </a:ln>
          </p:spPr>
          <p:style>
            <a:lnRef idx="1">
              <a:schemeClr val="accent1"/>
            </a:lnRef>
            <a:fillRef idx="0">
              <a:schemeClr val="accent1"/>
            </a:fillRef>
            <a:effectRef idx="0">
              <a:schemeClr val="accent1"/>
            </a:effectRef>
            <a:fontRef idx="minor">
              <a:schemeClr val="tx1"/>
            </a:fontRef>
          </p:style>
        </p:cxnSp>
        <p:pic>
          <p:nvPicPr>
            <p:cNvPr id="49" name="Picture 48"/>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51489" y1="57143" x2="51489" y2="57143"/>
                          <a14:foregroundMark x1="52979" y1="83156" x2="52979" y2="83156"/>
                        </a14:backgroundRemoval>
                      </a14:imgEffect>
                    </a14:imgLayer>
                  </a14:imgProps>
                </a:ext>
              </a:extLst>
            </a:blip>
            <a:stretch>
              <a:fillRect/>
            </a:stretch>
          </p:blipFill>
          <p:spPr>
            <a:xfrm>
              <a:off x="2402421" y="4666946"/>
              <a:ext cx="569471" cy="454585"/>
            </a:xfrm>
            <a:prstGeom prst="rect">
              <a:avLst/>
            </a:prstGeom>
          </p:spPr>
        </p:pic>
        <p:pic>
          <p:nvPicPr>
            <p:cNvPr id="50" name="Picture 49"/>
            <p:cNvPicPr>
              <a:picLocks noChangeAspect="1"/>
            </p:cNvPicPr>
            <p:nvPr/>
          </p:nvPicPr>
          <p:blipFill>
            <a:blip r:embed="rId4">
              <a:extLst>
                <a:ext uri="{BEBA8EAE-BF5A-486C-A8C5-ECC9F3942E4B}">
                  <a14:imgProps xmlns:a14="http://schemas.microsoft.com/office/drawing/2010/main">
                    <a14:imgLayer r:embed="rId5">
                      <a14:imgEffect>
                        <a14:backgroundRemoval t="9832" b="93285" l="10000" r="90000">
                          <a14:foregroundMark x1="14423" y1="63309" x2="14423" y2="63309"/>
                          <a14:foregroundMark x1="48654" y1="35731" x2="48654" y2="35731"/>
                        </a14:backgroundRemoval>
                      </a14:imgEffect>
                    </a14:imgLayer>
                  </a14:imgProps>
                </a:ext>
              </a:extLst>
            </a:blip>
            <a:stretch>
              <a:fillRect/>
            </a:stretch>
          </p:blipFill>
          <p:spPr>
            <a:xfrm>
              <a:off x="2215442" y="3882130"/>
              <a:ext cx="943429" cy="605218"/>
            </a:xfrm>
            <a:prstGeom prst="rect">
              <a:avLst/>
            </a:prstGeom>
          </p:spPr>
        </p:pic>
        <p:pic>
          <p:nvPicPr>
            <p:cNvPr id="51" name="Picture 50"/>
            <p:cNvPicPr>
              <a:picLocks noChangeAspect="1"/>
            </p:cNvPicPr>
            <p:nvPr/>
          </p:nvPicPr>
          <p:blipFill>
            <a:blip r:embed="rId6">
              <a:extLst>
                <a:ext uri="{BEBA8EAE-BF5A-486C-A8C5-ECC9F3942E4B}">
                  <a14:imgProps xmlns:a14="http://schemas.microsoft.com/office/drawing/2010/main">
                    <a14:imgLayer r:embed="rId7">
                      <a14:imgEffect>
                        <a14:backgroundRemoval t="1657" b="94199" l="9899" r="89899">
                          <a14:foregroundMark x1="27071" y1="33978" x2="27071" y2="33978"/>
                          <a14:foregroundMark x1="40202" y1="30939" x2="40202" y2="30939"/>
                          <a14:foregroundMark x1="58990" y1="26519" x2="58990" y2="26519"/>
                        </a14:backgroundRemoval>
                      </a14:imgEffect>
                    </a14:imgLayer>
                  </a14:imgProps>
                </a:ext>
              </a:extLst>
            </a:blip>
            <a:stretch>
              <a:fillRect/>
            </a:stretch>
          </p:blipFill>
          <p:spPr>
            <a:xfrm>
              <a:off x="2235457" y="3174181"/>
              <a:ext cx="903364" cy="528488"/>
            </a:xfrm>
            <a:prstGeom prst="rect">
              <a:avLst/>
            </a:prstGeom>
          </p:spPr>
        </p:pic>
        <p:pic>
          <p:nvPicPr>
            <p:cNvPr id="53" name="Picture 52"/>
            <p:cNvPicPr>
              <a:picLocks noChangeAspect="1"/>
            </p:cNvPicPr>
            <p:nvPr/>
          </p:nvPicPr>
          <p:blipFill>
            <a:blip r:embed="rId8">
              <a:extLst>
                <a:ext uri="{BEBA8EAE-BF5A-486C-A8C5-ECC9F3942E4B}">
                  <a14:imgProps xmlns:a14="http://schemas.microsoft.com/office/drawing/2010/main">
                    <a14:imgLayer r:embed="rId9">
                      <a14:imgEffect>
                        <a14:backgroundRemoval t="3279" b="93443" l="6467" r="89607">
                          <a14:foregroundMark x1="41801" y1="31694" x2="41801" y2="31694"/>
                          <a14:foregroundMark x1="46651" y1="8470" x2="46651" y2="8470"/>
                          <a14:foregroundMark x1="18938" y1="61475" x2="18938" y2="61475"/>
                          <a14:foregroundMark x1="14088" y1="86066" x2="14088" y2="86066"/>
                          <a14:foregroundMark x1="46882" y1="47814" x2="46882" y2="47814"/>
                          <a14:foregroundMark x1="71594" y1="53825" x2="71594" y2="53825"/>
                        </a14:backgroundRemoval>
                      </a14:imgEffect>
                    </a14:imgLayer>
                  </a14:imgProps>
                </a:ext>
              </a:extLst>
            </a:blip>
            <a:stretch>
              <a:fillRect/>
            </a:stretch>
          </p:blipFill>
          <p:spPr>
            <a:xfrm>
              <a:off x="2153406" y="1483978"/>
              <a:ext cx="1140030" cy="770865"/>
            </a:xfrm>
            <a:prstGeom prst="rect">
              <a:avLst/>
            </a:prstGeom>
          </p:spPr>
        </p:pic>
        <p:pic>
          <p:nvPicPr>
            <p:cNvPr id="54" name="Picture 53"/>
            <p:cNvPicPr>
              <a:picLocks noChangeAspect="1"/>
            </p:cNvPicPr>
            <p:nvPr/>
          </p:nvPicPr>
          <p:blipFill>
            <a:blip r:embed="rId10">
              <a:extLst>
                <a:ext uri="{BEBA8EAE-BF5A-486C-A8C5-ECC9F3942E4B}">
                  <a14:imgProps xmlns:a14="http://schemas.microsoft.com/office/drawing/2010/main">
                    <a14:imgLayer r:embed="rId11">
                      <a14:imgEffect>
                        <a14:backgroundRemoval t="1214" b="96602" l="4471" r="89412">
                          <a14:foregroundMark x1="53647" y1="21359" x2="53647" y2="21359"/>
                          <a14:foregroundMark x1="54824" y1="33981" x2="54824" y2="33981"/>
                          <a14:foregroundMark x1="50118" y1="50728" x2="50118" y2="50728"/>
                          <a14:foregroundMark x1="49176" y1="61893" x2="49176" y2="61893"/>
                          <a14:foregroundMark x1="48941" y1="76214" x2="48941" y2="76214"/>
                        </a14:backgroundRemoval>
                      </a14:imgEffect>
                    </a14:imgLayer>
                  </a14:imgProps>
                </a:ext>
              </a:extLst>
            </a:blip>
            <a:stretch>
              <a:fillRect/>
            </a:stretch>
          </p:blipFill>
          <p:spPr>
            <a:xfrm>
              <a:off x="2325807" y="2434445"/>
              <a:ext cx="722662" cy="560418"/>
            </a:xfrm>
            <a:prstGeom prst="rect">
              <a:avLst/>
            </a:prstGeom>
          </p:spPr>
        </p:pic>
        <p:pic>
          <p:nvPicPr>
            <p:cNvPr id="55" name="Picture 54"/>
            <p:cNvPicPr>
              <a:picLocks noChangeAspect="1"/>
            </p:cNvPicPr>
            <p:nvPr/>
          </p:nvPicPr>
          <p:blipFill rotWithShape="1">
            <a:blip r:embed="rId12">
              <a:extLst>
                <a:ext uri="{BEBA8EAE-BF5A-486C-A8C5-ECC9F3942E4B}">
                  <a14:imgProps xmlns:a14="http://schemas.microsoft.com/office/drawing/2010/main">
                    <a14:imgLayer r:embed="rId13">
                      <a14:imgEffect>
                        <a14:backgroundRemoval t="5316" b="96013" l="9922" r="95561">
                          <a14:foregroundMark x1="25065" y1="43522" x2="25065" y2="43522"/>
                          <a14:foregroundMark x1="28721" y1="23588" x2="28721" y2="23588"/>
                          <a14:foregroundMark x1="53786" y1="19934" x2="53786" y2="19934"/>
                          <a14:foregroundMark x1="84595" y1="22259" x2="84595" y2="22259"/>
                          <a14:foregroundMark x1="84856" y1="54817" x2="84856" y2="54817"/>
                        </a14:backgroundRemoval>
                      </a14:imgEffect>
                    </a14:imgLayer>
                  </a14:imgProps>
                </a:ext>
              </a:extLst>
            </a:blip>
            <a:srcRect l="11587" t="4304"/>
            <a:stretch/>
          </p:blipFill>
          <p:spPr>
            <a:xfrm>
              <a:off x="7219430" y="1434726"/>
              <a:ext cx="775098" cy="527444"/>
            </a:xfrm>
            <a:prstGeom prst="rect">
              <a:avLst/>
            </a:prstGeom>
          </p:spPr>
        </p:pic>
        <p:pic>
          <p:nvPicPr>
            <p:cNvPr id="56" name="Picture 55"/>
            <p:cNvPicPr>
              <a:picLocks noChangeAspect="1"/>
            </p:cNvPicPr>
            <p:nvPr/>
          </p:nvPicPr>
          <p:blipFill rotWithShape="1">
            <a:blip r:embed="rId12">
              <a:extLst>
                <a:ext uri="{BEBA8EAE-BF5A-486C-A8C5-ECC9F3942E4B}">
                  <a14:imgProps xmlns:a14="http://schemas.microsoft.com/office/drawing/2010/main">
                    <a14:imgLayer r:embed="rId14">
                      <a14:imgEffect>
                        <a14:backgroundRemoval t="5316" b="96013" l="9922" r="95561">
                          <a14:foregroundMark x1="25065" y1="43522" x2="25065" y2="43522"/>
                          <a14:foregroundMark x1="28721" y1="23588" x2="28721" y2="23588"/>
                          <a14:foregroundMark x1="53786" y1="19934" x2="53786" y2="19934"/>
                          <a14:foregroundMark x1="84595" y1="22259" x2="84595" y2="22259"/>
                          <a14:foregroundMark x1="84856" y1="54817" x2="84856" y2="54817"/>
                        </a14:backgroundRemoval>
                      </a14:imgEffect>
                    </a14:imgLayer>
                  </a14:imgProps>
                </a:ext>
              </a:extLst>
            </a:blip>
            <a:srcRect l="11587" t="4304"/>
            <a:stretch/>
          </p:blipFill>
          <p:spPr>
            <a:xfrm>
              <a:off x="813475" y="3171862"/>
              <a:ext cx="899482" cy="612086"/>
            </a:xfrm>
            <a:prstGeom prst="rect">
              <a:avLst/>
            </a:prstGeom>
          </p:spPr>
        </p:pic>
        <p:pic>
          <p:nvPicPr>
            <p:cNvPr id="57" name="Picture 56"/>
            <p:cNvPicPr>
              <a:picLocks noChangeAspect="1"/>
            </p:cNvPicPr>
            <p:nvPr/>
          </p:nvPicPr>
          <p:blipFill rotWithShape="1">
            <a:blip r:embed="rId12">
              <a:extLst>
                <a:ext uri="{BEBA8EAE-BF5A-486C-A8C5-ECC9F3942E4B}">
                  <a14:imgProps xmlns:a14="http://schemas.microsoft.com/office/drawing/2010/main">
                    <a14:imgLayer r:embed="rId15">
                      <a14:imgEffect>
                        <a14:backgroundRemoval t="5316" b="96013" l="9922" r="95561">
                          <a14:foregroundMark x1="25065" y1="43522" x2="25065" y2="43522"/>
                          <a14:foregroundMark x1="28721" y1="23588" x2="28721" y2="23588"/>
                          <a14:foregroundMark x1="53786" y1="19934" x2="53786" y2="19934"/>
                          <a14:foregroundMark x1="84595" y1="22259" x2="84595" y2="22259"/>
                          <a14:foregroundMark x1="84856" y1="54817" x2="84856" y2="54817"/>
                        </a14:backgroundRemoval>
                      </a14:imgEffect>
                    </a14:imgLayer>
                  </a14:imgProps>
                </a:ext>
              </a:extLst>
            </a:blip>
            <a:srcRect l="11587" t="4304"/>
            <a:stretch/>
          </p:blipFill>
          <p:spPr>
            <a:xfrm>
              <a:off x="7143230" y="2873706"/>
              <a:ext cx="775098" cy="527444"/>
            </a:xfrm>
            <a:prstGeom prst="rect">
              <a:avLst/>
            </a:prstGeom>
          </p:spPr>
        </p:pic>
        <p:pic>
          <p:nvPicPr>
            <p:cNvPr id="58" name="Picture 57"/>
            <p:cNvPicPr>
              <a:picLocks noChangeAspect="1"/>
            </p:cNvPicPr>
            <p:nvPr/>
          </p:nvPicPr>
          <p:blipFill rotWithShape="1">
            <a:blip r:embed="rId12">
              <a:extLst>
                <a:ext uri="{BEBA8EAE-BF5A-486C-A8C5-ECC9F3942E4B}">
                  <a14:imgProps xmlns:a14="http://schemas.microsoft.com/office/drawing/2010/main">
                    <a14:imgLayer r:embed="rId16">
                      <a14:imgEffect>
                        <a14:backgroundRemoval t="5316" b="96013" l="9922" r="95561">
                          <a14:foregroundMark x1="25065" y1="43522" x2="25065" y2="43522"/>
                          <a14:foregroundMark x1="28721" y1="23588" x2="28721" y2="23588"/>
                          <a14:foregroundMark x1="53786" y1="19934" x2="53786" y2="19934"/>
                          <a14:foregroundMark x1="84595" y1="22259" x2="84595" y2="22259"/>
                          <a14:foregroundMark x1="84856" y1="54817" x2="84856" y2="54817"/>
                        </a14:backgroundRemoval>
                      </a14:imgEffect>
                    </a14:imgLayer>
                  </a14:imgProps>
                </a:ext>
              </a:extLst>
            </a:blip>
            <a:srcRect l="11587" t="4304"/>
            <a:stretch/>
          </p:blipFill>
          <p:spPr>
            <a:xfrm>
              <a:off x="7143230" y="4329250"/>
              <a:ext cx="775098" cy="527444"/>
            </a:xfrm>
            <a:prstGeom prst="rect">
              <a:avLst/>
            </a:prstGeom>
          </p:spPr>
        </p:pic>
        <p:sp>
          <p:nvSpPr>
            <p:cNvPr id="59" name="TextBox 58"/>
            <p:cNvSpPr txBox="1"/>
            <p:nvPr/>
          </p:nvSpPr>
          <p:spPr>
            <a:xfrm>
              <a:off x="8067879" y="4574140"/>
              <a:ext cx="1076388" cy="305828"/>
            </a:xfrm>
            <a:prstGeom prst="rect">
              <a:avLst/>
            </a:prstGeom>
            <a:noFill/>
          </p:spPr>
          <p:txBody>
            <a:bodyPr wrap="square" lIns="70214" tIns="35107" rIns="70214" bIns="35107" rtlCol="0">
              <a:noAutofit/>
            </a:bodyPr>
            <a:lstStyle/>
            <a:p>
              <a:pPr algn="ctr">
                <a:spcAft>
                  <a:spcPts val="461"/>
                </a:spcAft>
              </a:pPr>
              <a:r>
                <a:rPr lang="en-US" sz="1100" b="1" dirty="0">
                  <a:latin typeface="Arial" panose="020B0604020202020204" pitchFamily="34" charset="0"/>
                  <a:cs typeface="Arial" panose="020B0604020202020204" pitchFamily="34" charset="0"/>
                </a:rPr>
                <a:t>Supplier-2</a:t>
              </a:r>
            </a:p>
          </p:txBody>
        </p:sp>
        <p:sp>
          <p:nvSpPr>
            <p:cNvPr id="60" name="TextBox 59"/>
            <p:cNvSpPr txBox="1"/>
            <p:nvPr/>
          </p:nvSpPr>
          <p:spPr>
            <a:xfrm>
              <a:off x="8029779" y="3056875"/>
              <a:ext cx="1076388" cy="273581"/>
            </a:xfrm>
            <a:prstGeom prst="rect">
              <a:avLst/>
            </a:prstGeom>
            <a:noFill/>
          </p:spPr>
          <p:txBody>
            <a:bodyPr wrap="square" lIns="70214" tIns="35107" rIns="70214" bIns="35107" rtlCol="0">
              <a:noAutofit/>
            </a:bodyPr>
            <a:lstStyle/>
            <a:p>
              <a:pPr algn="ctr">
                <a:spcAft>
                  <a:spcPts val="461"/>
                </a:spcAft>
              </a:pPr>
              <a:r>
                <a:rPr lang="en-US" sz="1100" b="1" dirty="0">
                  <a:latin typeface="Arial" panose="020B0604020202020204" pitchFamily="34" charset="0"/>
                  <a:cs typeface="Arial" panose="020B0604020202020204" pitchFamily="34" charset="0"/>
                </a:rPr>
                <a:t>Supplier-1</a:t>
              </a:r>
            </a:p>
          </p:txBody>
        </p:sp>
        <p:sp>
          <p:nvSpPr>
            <p:cNvPr id="61" name="TextBox 60"/>
            <p:cNvSpPr txBox="1"/>
            <p:nvPr/>
          </p:nvSpPr>
          <p:spPr>
            <a:xfrm>
              <a:off x="8074448" y="1576294"/>
              <a:ext cx="876299" cy="276013"/>
            </a:xfrm>
            <a:prstGeom prst="rect">
              <a:avLst/>
            </a:prstGeom>
            <a:noFill/>
          </p:spPr>
          <p:txBody>
            <a:bodyPr wrap="square" lIns="70214" tIns="35107" rIns="70214" bIns="35107" rtlCol="0">
              <a:noAutofit/>
            </a:bodyPr>
            <a:lstStyle/>
            <a:p>
              <a:pPr algn="ctr">
                <a:spcAft>
                  <a:spcPts val="461"/>
                </a:spcAft>
              </a:pPr>
              <a:r>
                <a:rPr lang="en-US" sz="1100" b="1" dirty="0">
                  <a:latin typeface="Arial" panose="020B0604020202020204" pitchFamily="34" charset="0"/>
                  <a:cs typeface="Arial" panose="020B0604020202020204" pitchFamily="34" charset="0"/>
                </a:rPr>
                <a:t>TechM</a:t>
              </a:r>
            </a:p>
          </p:txBody>
        </p:sp>
        <p:sp>
          <p:nvSpPr>
            <p:cNvPr id="62" name="Oval 61"/>
            <p:cNvSpPr/>
            <p:nvPr/>
          </p:nvSpPr>
          <p:spPr>
            <a:xfrm>
              <a:off x="5660933" y="4771445"/>
              <a:ext cx="555172" cy="444115"/>
            </a:xfrm>
            <a:prstGeom prst="ellipse">
              <a:avLst/>
            </a:prstGeom>
            <a:solidFill>
              <a:schemeClr val="tx1"/>
            </a:solidFill>
          </p:spPr>
          <p:style>
            <a:lnRef idx="0">
              <a:schemeClr val="lt1">
                <a:hueOff val="0"/>
                <a:satOff val="0"/>
                <a:lumOff val="0"/>
                <a:alphaOff val="0"/>
              </a:schemeClr>
            </a:lnRef>
            <a:fillRef idx="1">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sp>
        <p:sp>
          <p:nvSpPr>
            <p:cNvPr id="63" name="Oval 62"/>
            <p:cNvSpPr/>
            <p:nvPr/>
          </p:nvSpPr>
          <p:spPr>
            <a:xfrm>
              <a:off x="5711735" y="1327368"/>
              <a:ext cx="555172" cy="444115"/>
            </a:xfrm>
            <a:prstGeom prst="ellipse">
              <a:avLst/>
            </a:prstGeom>
            <a:solidFill>
              <a:schemeClr val="tx1"/>
            </a:solidFill>
          </p:spPr>
          <p:style>
            <a:lnRef idx="0">
              <a:schemeClr val="lt1">
                <a:hueOff val="0"/>
                <a:satOff val="0"/>
                <a:lumOff val="0"/>
                <a:alphaOff val="0"/>
              </a:schemeClr>
            </a:lnRef>
            <a:fillRef idx="1">
              <a:schemeClr val="accent2">
                <a:tint val="50000"/>
                <a:hueOff val="0"/>
                <a:satOff val="0"/>
                <a:lumOff val="0"/>
                <a:alphaOff val="0"/>
              </a:schemeClr>
            </a:fillRef>
            <a:effectRef idx="2">
              <a:schemeClr val="accent2">
                <a:tint val="50000"/>
                <a:hueOff val="0"/>
                <a:satOff val="0"/>
                <a:lumOff val="0"/>
                <a:alphaOff val="0"/>
              </a:schemeClr>
            </a:effectRef>
            <a:fontRef idx="minor">
              <a:schemeClr val="lt1">
                <a:hueOff val="0"/>
                <a:satOff val="0"/>
                <a:lumOff val="0"/>
                <a:alphaOff val="0"/>
              </a:schemeClr>
            </a:fontRef>
          </p:style>
        </p:sp>
        <p:cxnSp>
          <p:nvCxnSpPr>
            <p:cNvPr id="64" name="Straight Connector 63"/>
            <p:cNvCxnSpPr>
              <a:stCxn id="27" idx="2"/>
            </p:cNvCxnSpPr>
            <p:nvPr/>
          </p:nvCxnSpPr>
          <p:spPr>
            <a:xfrm flipH="1">
              <a:off x="6216105" y="4592828"/>
              <a:ext cx="700943" cy="390375"/>
            </a:xfrm>
            <a:prstGeom prst="line">
              <a:avLst/>
            </a:prstGeom>
            <a:ln w="12700" cap="rnd">
              <a:solidFill>
                <a:schemeClr val="bg2">
                  <a:lumMod val="50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25" idx="2"/>
            </p:cNvCxnSpPr>
            <p:nvPr/>
          </p:nvCxnSpPr>
          <p:spPr>
            <a:xfrm flipH="1">
              <a:off x="6228805" y="1695220"/>
              <a:ext cx="700943" cy="3247352"/>
            </a:xfrm>
            <a:prstGeom prst="line">
              <a:avLst/>
            </a:prstGeom>
            <a:ln w="12700" cap="rnd">
              <a:solidFill>
                <a:srgbClr val="82ACE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26" idx="2"/>
              <a:endCxn id="62" idx="6"/>
            </p:cNvCxnSpPr>
            <p:nvPr/>
          </p:nvCxnSpPr>
          <p:spPr>
            <a:xfrm flipH="1">
              <a:off x="6216108" y="3137426"/>
              <a:ext cx="650145" cy="1855939"/>
            </a:xfrm>
            <a:prstGeom prst="line">
              <a:avLst/>
            </a:prstGeom>
            <a:ln w="12700" cap="rnd">
              <a:solidFill>
                <a:schemeClr val="accent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25" idx="2"/>
              <a:endCxn id="63" idx="5"/>
            </p:cNvCxnSpPr>
            <p:nvPr/>
          </p:nvCxnSpPr>
          <p:spPr>
            <a:xfrm flipH="1">
              <a:off x="6185602" y="1695231"/>
              <a:ext cx="744148" cy="11094"/>
            </a:xfrm>
            <a:prstGeom prst="line">
              <a:avLst/>
            </a:prstGeom>
            <a:ln w="12700" cap="rnd">
              <a:solidFill>
                <a:srgbClr val="82ACE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endCxn id="63" idx="5"/>
            </p:cNvCxnSpPr>
            <p:nvPr/>
          </p:nvCxnSpPr>
          <p:spPr>
            <a:xfrm flipH="1" flipV="1">
              <a:off x="6185689" y="1706311"/>
              <a:ext cx="642548" cy="1369692"/>
            </a:xfrm>
            <a:prstGeom prst="line">
              <a:avLst/>
            </a:prstGeom>
            <a:ln w="12700" cap="rnd">
              <a:solidFill>
                <a:schemeClr val="accent6"/>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endCxn id="63" idx="5"/>
            </p:cNvCxnSpPr>
            <p:nvPr/>
          </p:nvCxnSpPr>
          <p:spPr>
            <a:xfrm flipH="1" flipV="1">
              <a:off x="6185601" y="1706308"/>
              <a:ext cx="706048" cy="2876364"/>
            </a:xfrm>
            <a:prstGeom prst="line">
              <a:avLst/>
            </a:prstGeom>
            <a:ln w="12700" cap="rnd">
              <a:solidFill>
                <a:schemeClr val="bg2">
                  <a:lumMod val="50000"/>
                </a:schemeClr>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82" name="Straight Connector 81"/>
            <p:cNvSpPr/>
            <p:nvPr/>
          </p:nvSpPr>
          <p:spPr>
            <a:xfrm flipV="1">
              <a:off x="3412021" y="4975373"/>
              <a:ext cx="2248914" cy="0"/>
            </a:xfrm>
            <a:prstGeom prst="line">
              <a:avLst/>
            </a:prstGeom>
          </p:spPr>
          <p:style>
            <a:lnRef idx="1">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83" name="Straight Connector 82"/>
            <p:cNvSpPr/>
            <p:nvPr/>
          </p:nvSpPr>
          <p:spPr>
            <a:xfrm flipV="1">
              <a:off x="3412021" y="1510981"/>
              <a:ext cx="2299714" cy="0"/>
            </a:xfrm>
            <a:prstGeom prst="line">
              <a:avLst/>
            </a:prstGeom>
          </p:spPr>
          <p:style>
            <a:lnRef idx="1">
              <a:schemeClr val="accent2">
                <a:shade val="60000"/>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84" name="Freeform 83"/>
            <p:cNvSpPr/>
            <p:nvPr/>
          </p:nvSpPr>
          <p:spPr>
            <a:xfrm>
              <a:off x="4429703" y="1258493"/>
              <a:ext cx="1014395" cy="314157"/>
            </a:xfrm>
            <a:custGeom>
              <a:avLst/>
              <a:gdLst>
                <a:gd name="connsiteX0" fmla="*/ 0 w 734276"/>
                <a:gd name="connsiteY0" fmla="*/ 0 h 401864"/>
                <a:gd name="connsiteX1" fmla="*/ 734276 w 734276"/>
                <a:gd name="connsiteY1" fmla="*/ 0 h 401864"/>
                <a:gd name="connsiteX2" fmla="*/ 734276 w 734276"/>
                <a:gd name="connsiteY2" fmla="*/ 401864 h 401864"/>
                <a:gd name="connsiteX3" fmla="*/ 0 w 734276"/>
                <a:gd name="connsiteY3" fmla="*/ 401864 h 401864"/>
                <a:gd name="connsiteX4" fmla="*/ 0 w 734276"/>
                <a:gd name="connsiteY4" fmla="*/ 0 h 40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276" h="401864">
                  <a:moveTo>
                    <a:pt x="0" y="0"/>
                  </a:moveTo>
                  <a:lnTo>
                    <a:pt x="734276" y="0"/>
                  </a:lnTo>
                  <a:lnTo>
                    <a:pt x="734276" y="401864"/>
                  </a:lnTo>
                  <a:lnTo>
                    <a:pt x="0" y="4018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1437" tIns="0" rIns="61437" bIns="0" numCol="1" spcCol="1170" anchor="ctr" anchorCtr="0">
              <a:noAutofit/>
            </a:bodyPr>
            <a:lstStyle/>
            <a:p>
              <a:pPr defTabSz="716741">
                <a:lnSpc>
                  <a:spcPct val="90000"/>
                </a:lnSpc>
                <a:spcBef>
                  <a:spcPct val="0"/>
                </a:spcBef>
                <a:spcAft>
                  <a:spcPct val="35000"/>
                </a:spcAft>
              </a:pPr>
              <a:r>
                <a:rPr lang="en-US" sz="1250" dirty="0">
                  <a:latin typeface="Arial" panose="020B0604020202020204" pitchFamily="34" charset="0"/>
                  <a:cs typeface="Arial" panose="020B0604020202020204" pitchFamily="34" charset="0"/>
                </a:rPr>
                <a:t>Plans</a:t>
              </a:r>
            </a:p>
          </p:txBody>
        </p:sp>
        <p:sp>
          <p:nvSpPr>
            <p:cNvPr id="85" name="Freeform 84"/>
            <p:cNvSpPr/>
            <p:nvPr/>
          </p:nvSpPr>
          <p:spPr>
            <a:xfrm>
              <a:off x="3488218" y="4670564"/>
              <a:ext cx="2043900" cy="444115"/>
            </a:xfrm>
            <a:custGeom>
              <a:avLst/>
              <a:gdLst>
                <a:gd name="connsiteX0" fmla="*/ 0 w 1108341"/>
                <a:gd name="connsiteY0" fmla="*/ 0 h 401864"/>
                <a:gd name="connsiteX1" fmla="*/ 1108341 w 1108341"/>
                <a:gd name="connsiteY1" fmla="*/ 0 h 401864"/>
                <a:gd name="connsiteX2" fmla="*/ 1108341 w 1108341"/>
                <a:gd name="connsiteY2" fmla="*/ 401864 h 401864"/>
                <a:gd name="connsiteX3" fmla="*/ 0 w 1108341"/>
                <a:gd name="connsiteY3" fmla="*/ 401864 h 401864"/>
                <a:gd name="connsiteX4" fmla="*/ 0 w 1108341"/>
                <a:gd name="connsiteY4" fmla="*/ 0 h 40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341" h="401864">
                  <a:moveTo>
                    <a:pt x="0" y="0"/>
                  </a:moveTo>
                  <a:lnTo>
                    <a:pt x="1108341" y="0"/>
                  </a:lnTo>
                  <a:lnTo>
                    <a:pt x="1108341" y="401864"/>
                  </a:lnTo>
                  <a:lnTo>
                    <a:pt x="0" y="4018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1437" tIns="0" rIns="61437" bIns="0" numCol="1" spcCol="1170" anchor="ctr" anchorCtr="0">
              <a:noAutofit/>
            </a:bodyPr>
            <a:lstStyle/>
            <a:p>
              <a:pPr defTabSz="716741">
                <a:lnSpc>
                  <a:spcPct val="90000"/>
                </a:lnSpc>
                <a:spcBef>
                  <a:spcPct val="0"/>
                </a:spcBef>
                <a:spcAft>
                  <a:spcPct val="35000"/>
                </a:spcAft>
              </a:pPr>
              <a:r>
                <a:rPr lang="en-US" sz="1250" dirty="0">
                  <a:latin typeface="Arial" panose="020B0604020202020204" pitchFamily="34" charset="0"/>
                  <a:cs typeface="Arial" panose="020B0604020202020204" pitchFamily="34" charset="0"/>
                </a:rPr>
                <a:t>Known Error DB</a:t>
              </a:r>
            </a:p>
          </p:txBody>
        </p:sp>
        <p:sp>
          <p:nvSpPr>
            <p:cNvPr id="74" name="Freeform 73"/>
            <p:cNvSpPr/>
            <p:nvPr/>
          </p:nvSpPr>
          <p:spPr>
            <a:xfrm>
              <a:off x="2012057" y="1270002"/>
              <a:ext cx="1487498" cy="271008"/>
            </a:xfrm>
            <a:custGeom>
              <a:avLst/>
              <a:gdLst>
                <a:gd name="connsiteX0" fmla="*/ 0 w 741034"/>
                <a:gd name="connsiteY0" fmla="*/ 0 h 401864"/>
                <a:gd name="connsiteX1" fmla="*/ 741034 w 741034"/>
                <a:gd name="connsiteY1" fmla="*/ 0 h 401864"/>
                <a:gd name="connsiteX2" fmla="*/ 741034 w 741034"/>
                <a:gd name="connsiteY2" fmla="*/ 401864 h 401864"/>
                <a:gd name="connsiteX3" fmla="*/ 0 w 741034"/>
                <a:gd name="connsiteY3" fmla="*/ 401864 h 401864"/>
                <a:gd name="connsiteX4" fmla="*/ 0 w 741034"/>
                <a:gd name="connsiteY4" fmla="*/ 0 h 40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034" h="401864">
                  <a:moveTo>
                    <a:pt x="0" y="0"/>
                  </a:moveTo>
                  <a:lnTo>
                    <a:pt x="741034" y="0"/>
                  </a:lnTo>
                  <a:lnTo>
                    <a:pt x="741034" y="401864"/>
                  </a:lnTo>
                  <a:lnTo>
                    <a:pt x="0" y="4018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6663" tIns="0" rIns="66663" bIns="0" numCol="1" spcCol="1270" anchor="ctr" anchorCtr="0">
              <a:noAutofit/>
            </a:bodyPr>
            <a:lstStyle/>
            <a:p>
              <a:pPr defTabSz="716741">
                <a:lnSpc>
                  <a:spcPct val="90000"/>
                </a:lnSpc>
                <a:spcBef>
                  <a:spcPct val="0"/>
                </a:spcBef>
                <a:spcAft>
                  <a:spcPct val="35000"/>
                </a:spcAft>
              </a:pPr>
              <a:r>
                <a:rPr lang="en-US" sz="1250" b="1" dirty="0">
                  <a:solidFill>
                    <a:schemeClr val="bg2"/>
                  </a:solidFill>
                  <a:latin typeface="Arial" panose="020B0604020202020204" pitchFamily="34" charset="0"/>
                  <a:cs typeface="Arial" panose="020B0604020202020204" pitchFamily="34" charset="0"/>
                </a:rPr>
                <a:t>DevOps</a:t>
              </a:r>
              <a:r>
                <a:rPr lang="en-US" sz="1250" dirty="0">
                  <a:latin typeface="Arial" panose="020B0604020202020204" pitchFamily="34" charset="0"/>
                  <a:cs typeface="Arial" panose="020B0604020202020204" pitchFamily="34" charset="0"/>
                </a:rPr>
                <a:t> Platform</a:t>
              </a:r>
            </a:p>
          </p:txBody>
        </p:sp>
      </p:grpSp>
    </p:spTree>
    <p:extLst>
      <p:ext uri="{BB962C8B-B14F-4D97-AF65-F5344CB8AC3E}">
        <p14:creationId xmlns:p14="http://schemas.microsoft.com/office/powerpoint/2010/main" val="371352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80"/>
          <p:cNvSpPr/>
          <p:nvPr/>
        </p:nvSpPr>
        <p:spPr>
          <a:xfrm>
            <a:off x="269523" y="26189"/>
            <a:ext cx="7655277" cy="815553"/>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fontAlgn="base">
              <a:spcBef>
                <a:spcPct val="0"/>
              </a:spcBef>
              <a:spcAft>
                <a:spcPct val="0"/>
              </a:spcAft>
            </a:pPr>
            <a:r>
              <a:rPr lang="en-IN" sz="2400" dirty="0">
                <a:solidFill>
                  <a:prstClr val="black">
                    <a:lumMod val="65000"/>
                    <a:lumOff val="35000"/>
                  </a:prstClr>
                </a:solidFill>
                <a:latin typeface="Arial" panose="020B0604020202020204" pitchFamily="34" charset="0"/>
                <a:cs typeface="Arial" panose="020B0604020202020204" pitchFamily="34" charset="0"/>
              </a:rPr>
              <a:t>Implementation Approach: Governance &amp; Communication Plan</a:t>
            </a:r>
            <a:endParaRPr lang="en-US" sz="2400" dirty="0">
              <a:solidFill>
                <a:prstClr val="black">
                  <a:lumMod val="65000"/>
                  <a:lumOff val="35000"/>
                </a:prstClr>
              </a:solidFill>
              <a:latin typeface="Arial" panose="020B0604020202020204" pitchFamily="34" charset="0"/>
              <a:cs typeface="Arial" panose="020B0604020202020204" pitchFamily="34" charset="0"/>
            </a:endParaRPr>
          </a:p>
        </p:txBody>
      </p:sp>
      <p:grpSp>
        <p:nvGrpSpPr>
          <p:cNvPr id="2" name="Group 1"/>
          <p:cNvGrpSpPr/>
          <p:nvPr/>
        </p:nvGrpSpPr>
        <p:grpSpPr>
          <a:xfrm>
            <a:off x="158044" y="803725"/>
            <a:ext cx="8715023" cy="4614942"/>
            <a:chOff x="587023" y="803725"/>
            <a:chExt cx="7848600" cy="4493084"/>
          </a:xfrm>
        </p:grpSpPr>
        <p:sp>
          <p:nvSpPr>
            <p:cNvPr id="68" name="Rounded Rectangle 67"/>
            <p:cNvSpPr/>
            <p:nvPr/>
          </p:nvSpPr>
          <p:spPr bwMode="auto">
            <a:xfrm>
              <a:off x="3619589" y="4097787"/>
              <a:ext cx="4314210" cy="853399"/>
            </a:xfrm>
            <a:prstGeom prst="roundRect">
              <a:avLst>
                <a:gd name="adj" fmla="val 9167"/>
              </a:avLst>
            </a:prstGeom>
            <a:solidFill>
              <a:schemeClr val="accent1">
                <a:lumMod val="20000"/>
                <a:lumOff val="80000"/>
              </a:schemeClr>
            </a:solidFill>
            <a:ln w="9525" cap="flat" cmpd="sng" algn="ctr">
              <a:solidFill>
                <a:schemeClr val="tx2">
                  <a:lumMod val="40000"/>
                  <a:lumOff val="60000"/>
                </a:schemeClr>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defTabSz="761842" fontAlgn="base">
                <a:spcBef>
                  <a:spcPct val="20000"/>
                </a:spcBef>
                <a:spcAft>
                  <a:spcPct val="0"/>
                </a:spcAft>
                <a:buClr>
                  <a:srgbClr val="BF1313"/>
                </a:buClr>
                <a:buSzPct val="200000"/>
                <a:buFont typeface="Wingdings 3" pitchFamily="18" charset="2"/>
                <a:buChar char="Ú"/>
              </a:pPr>
              <a:endParaRPr lang="en-IN" sz="2083" dirty="0">
                <a:latin typeface="Arial" panose="020B0604020202020204" pitchFamily="34" charset="0"/>
                <a:cs typeface="Arial" panose="020B0604020202020204" pitchFamily="34" charset="0"/>
              </a:endParaRPr>
            </a:p>
          </p:txBody>
        </p:sp>
        <p:sp>
          <p:nvSpPr>
            <p:cNvPr id="76" name="Rounded Rectangle 75"/>
            <p:cNvSpPr/>
            <p:nvPr/>
          </p:nvSpPr>
          <p:spPr>
            <a:xfrm>
              <a:off x="587023" y="3153549"/>
              <a:ext cx="7848600" cy="2143260"/>
            </a:xfrm>
            <a:prstGeom prst="roundRect">
              <a:avLst/>
            </a:prstGeom>
            <a:noFill/>
            <a:ln>
              <a:solidFill>
                <a:schemeClr val="tx2"/>
              </a:solidFill>
              <a:prstDash val="lgDash"/>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endParaRPr lang="en-US" sz="1500" dirty="0">
                <a:latin typeface="Arial" panose="020B0604020202020204" pitchFamily="34" charset="0"/>
                <a:cs typeface="Arial" panose="020B0604020202020204" pitchFamily="34" charset="0"/>
              </a:endParaRPr>
            </a:p>
          </p:txBody>
        </p:sp>
        <p:sp>
          <p:nvSpPr>
            <p:cNvPr id="82" name="Rectangle 81"/>
            <p:cNvSpPr/>
            <p:nvPr/>
          </p:nvSpPr>
          <p:spPr bwMode="auto">
            <a:xfrm>
              <a:off x="901688" y="924833"/>
              <a:ext cx="7336716" cy="249564"/>
            </a:xfrm>
            <a:prstGeom prst="rect">
              <a:avLst/>
            </a:prstGeom>
            <a:noFill/>
            <a:ln w="9525" cap="flat" cmpd="sng" algn="ctr">
              <a:no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defTabSz="761842" fontAlgn="base">
                <a:spcBef>
                  <a:spcPct val="20000"/>
                </a:spcBef>
                <a:spcAft>
                  <a:spcPct val="0"/>
                </a:spcAft>
                <a:buClr>
                  <a:srgbClr val="BF1313"/>
                </a:buClr>
                <a:buSzPct val="200000"/>
                <a:buFont typeface="Wingdings 3" pitchFamily="18" charset="2"/>
                <a:buChar char="Ú"/>
              </a:pPr>
              <a:endParaRPr lang="en-US" sz="2083" dirty="0">
                <a:latin typeface="Arial" panose="020B0604020202020204" pitchFamily="34" charset="0"/>
                <a:cs typeface="Arial" panose="020B0604020202020204" pitchFamily="34" charset="0"/>
              </a:endParaRPr>
            </a:p>
          </p:txBody>
        </p:sp>
        <p:sp>
          <p:nvSpPr>
            <p:cNvPr id="83" name="Rounded Rectangle 82"/>
            <p:cNvSpPr/>
            <p:nvPr/>
          </p:nvSpPr>
          <p:spPr bwMode="auto">
            <a:xfrm>
              <a:off x="815623" y="907622"/>
              <a:ext cx="7390503" cy="266776"/>
            </a:xfrm>
            <a:prstGeom prst="roundRect">
              <a:avLst/>
            </a:prstGeom>
            <a:solidFill>
              <a:srgbClr val="00B0F0"/>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marL="285690" indent="-285690" algn="ctr">
                <a:spcBef>
                  <a:spcPct val="20000"/>
                </a:spcBef>
                <a:buClr>
                  <a:srgbClr val="BF1313"/>
                </a:buClr>
                <a:buSzPct val="200000"/>
              </a:pPr>
              <a:r>
                <a:rPr lang="en-US" sz="1333" b="1" dirty="0">
                  <a:solidFill>
                    <a:schemeClr val="tx1"/>
                  </a:solidFill>
                  <a:latin typeface="Arial" panose="020B0604020202020204" pitchFamily="34" charset="0"/>
                  <a:cs typeface="Arial" panose="020B0604020202020204" pitchFamily="34" charset="0"/>
                </a:rPr>
                <a:t>Executive Sponsor (Scotia ) </a:t>
              </a:r>
            </a:p>
          </p:txBody>
        </p:sp>
        <p:pic>
          <p:nvPicPr>
            <p:cNvPr id="84" name="Picture 2" descr="C:\Documents and Settings\MR00116405\My Documents\Downloads\1353398914_executive.png"/>
            <p:cNvPicPr>
              <a:picLocks noChangeAspect="1" noChangeArrowheads="1"/>
            </p:cNvPicPr>
            <p:nvPr/>
          </p:nvPicPr>
          <p:blipFill>
            <a:blip r:embed="rId2" cstate="print"/>
            <a:srcRect/>
            <a:stretch>
              <a:fillRect/>
            </a:stretch>
          </p:blipFill>
          <p:spPr bwMode="auto">
            <a:xfrm>
              <a:off x="2122998" y="803725"/>
              <a:ext cx="469096" cy="375258"/>
            </a:xfrm>
            <a:prstGeom prst="rect">
              <a:avLst/>
            </a:prstGeom>
            <a:noFill/>
          </p:spPr>
        </p:pic>
        <p:sp>
          <p:nvSpPr>
            <p:cNvPr id="85" name="Rounded Rectangle 84"/>
            <p:cNvSpPr/>
            <p:nvPr/>
          </p:nvSpPr>
          <p:spPr bwMode="auto">
            <a:xfrm>
              <a:off x="815623" y="1178988"/>
              <a:ext cx="7388352" cy="366989"/>
            </a:xfrm>
            <a:prstGeom prst="roundRect">
              <a:avLst>
                <a:gd name="adj" fmla="val 807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76187" tIns="38094" rIns="76187" bIns="38094" numCol="1" rtlCol="0" anchor="t" anchorCtr="0" compatLnSpc="1">
              <a:prstTxWarp prst="textNoShape">
                <a:avLst/>
              </a:prstTxWarp>
            </a:bodyPr>
            <a:lstStyle/>
            <a:p>
              <a:pPr marL="285690" indent="-285690" defTabSz="761842" fontAlgn="base">
                <a:spcBef>
                  <a:spcPct val="20000"/>
                </a:spcBef>
                <a:spcAft>
                  <a:spcPct val="0"/>
                </a:spcAft>
                <a:buClr>
                  <a:srgbClr val="BF1313"/>
                </a:buClr>
                <a:buSzPct val="200000"/>
                <a:buFont typeface="Wingdings 3" pitchFamily="18" charset="2"/>
                <a:buChar char="Ú"/>
              </a:pPr>
              <a:endParaRPr lang="en-US" sz="2083" dirty="0">
                <a:solidFill>
                  <a:schemeClr val="tx1"/>
                </a:solidFill>
                <a:latin typeface="Arial" panose="020B0604020202020204" pitchFamily="34" charset="0"/>
                <a:cs typeface="Arial" panose="020B0604020202020204" pitchFamily="34" charset="0"/>
              </a:endParaRPr>
            </a:p>
          </p:txBody>
        </p:sp>
        <p:sp>
          <p:nvSpPr>
            <p:cNvPr id="86" name="Rounded Rectangle 85"/>
            <p:cNvSpPr/>
            <p:nvPr/>
          </p:nvSpPr>
          <p:spPr bwMode="auto">
            <a:xfrm>
              <a:off x="1902550" y="1234477"/>
              <a:ext cx="2114407" cy="27075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t" anchorCtr="0" compatLnSpc="1">
              <a:prstTxWarp prst="textNoShape">
                <a:avLst/>
              </a:prstTxWarp>
            </a:bodyPr>
            <a:lstStyle/>
            <a:p>
              <a:pPr marL="285690" indent="-285690" algn="ctr">
                <a:spcBef>
                  <a:spcPct val="20000"/>
                </a:spcBef>
                <a:buClr>
                  <a:srgbClr val="BF1313"/>
                </a:buClr>
                <a:buSzPct val="200000"/>
              </a:pPr>
              <a:r>
                <a:rPr lang="en-US" sz="1000" b="1" dirty="0">
                  <a:solidFill>
                    <a:schemeClr val="tx1"/>
                  </a:solidFill>
                  <a:latin typeface="Arial" panose="020B0604020202020204" pitchFamily="34" charset="0"/>
                  <a:cs typeface="Arial" panose="020B0604020202020204" pitchFamily="34" charset="0"/>
                </a:rPr>
                <a:t>TechM Leadership Team</a:t>
              </a:r>
            </a:p>
          </p:txBody>
        </p:sp>
        <p:sp>
          <p:nvSpPr>
            <p:cNvPr id="87" name="Rounded Rectangle 86"/>
            <p:cNvSpPr/>
            <p:nvPr/>
          </p:nvSpPr>
          <p:spPr bwMode="auto">
            <a:xfrm>
              <a:off x="5814046" y="1227272"/>
              <a:ext cx="1924425" cy="270751"/>
            </a:xfrm>
            <a:prstGeom prst="roundRect">
              <a:avLst/>
            </a:prstGeom>
            <a:solidFill>
              <a:srgbClr val="00B0F0"/>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t" anchorCtr="0" compatLnSpc="1">
              <a:prstTxWarp prst="textNoShape">
                <a:avLst/>
              </a:prstTxWarp>
            </a:bodyPr>
            <a:lstStyle/>
            <a:p>
              <a:pPr marL="285690" indent="-285690" algn="ctr" defTabSz="761842" fontAlgn="base">
                <a:spcBef>
                  <a:spcPct val="20000"/>
                </a:spcBef>
                <a:spcAft>
                  <a:spcPct val="0"/>
                </a:spcAft>
                <a:buClr>
                  <a:srgbClr val="BF1313"/>
                </a:buClr>
                <a:buSzPct val="200000"/>
              </a:pPr>
              <a:r>
                <a:rPr lang="en-US" sz="1000" b="1" dirty="0">
                  <a:solidFill>
                    <a:schemeClr val="tx1"/>
                  </a:solidFill>
                  <a:latin typeface="Arial" panose="020B0604020202020204" pitchFamily="34" charset="0"/>
                  <a:cs typeface="Arial" panose="020B0604020202020204" pitchFamily="34" charset="0"/>
                </a:rPr>
                <a:t>Scotia Leadership Team</a:t>
              </a:r>
            </a:p>
          </p:txBody>
        </p:sp>
        <p:sp>
          <p:nvSpPr>
            <p:cNvPr id="93" name="Rounded Rectangle 92"/>
            <p:cNvSpPr/>
            <p:nvPr/>
          </p:nvSpPr>
          <p:spPr bwMode="auto">
            <a:xfrm>
              <a:off x="3515349" y="3250624"/>
              <a:ext cx="2057399" cy="388601"/>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marL="285690" indent="-285690" algn="ctr" defTabSz="761842" fontAlgn="base">
                <a:spcBef>
                  <a:spcPct val="20000"/>
                </a:spcBef>
                <a:spcAft>
                  <a:spcPct val="0"/>
                </a:spcAft>
                <a:buClr>
                  <a:srgbClr val="BF1313"/>
                </a:buClr>
                <a:buSzPct val="200000"/>
              </a:pPr>
              <a:r>
                <a:rPr lang="en-US" sz="917" b="1" dirty="0">
                  <a:solidFill>
                    <a:schemeClr val="tx1"/>
                  </a:solidFill>
                  <a:latin typeface="Arial" panose="020B0604020202020204" pitchFamily="34" charset="0"/>
                  <a:cs typeface="Arial" panose="020B0604020202020204" pitchFamily="34" charset="0"/>
                </a:rPr>
                <a:t>TechM DevOps </a:t>
              </a:r>
            </a:p>
            <a:p>
              <a:pPr marL="285690" indent="-285690" algn="ctr" defTabSz="761842" fontAlgn="base">
                <a:spcBef>
                  <a:spcPct val="20000"/>
                </a:spcBef>
                <a:spcAft>
                  <a:spcPct val="0"/>
                </a:spcAft>
                <a:buClr>
                  <a:srgbClr val="BF1313"/>
                </a:buClr>
                <a:buSzPct val="200000"/>
              </a:pPr>
              <a:r>
                <a:rPr lang="en-US" sz="917" b="1" dirty="0">
                  <a:solidFill>
                    <a:schemeClr val="tx1"/>
                  </a:solidFill>
                  <a:latin typeface="Arial" panose="020B0604020202020204" pitchFamily="34" charset="0"/>
                  <a:cs typeface="Arial" panose="020B0604020202020204" pitchFamily="34" charset="0"/>
                </a:rPr>
                <a:t>Program Manager</a:t>
              </a:r>
            </a:p>
          </p:txBody>
        </p:sp>
        <p:sp>
          <p:nvSpPr>
            <p:cNvPr id="95" name="Up-Down Arrow 94"/>
            <p:cNvSpPr/>
            <p:nvPr/>
          </p:nvSpPr>
          <p:spPr bwMode="auto">
            <a:xfrm>
              <a:off x="4575795" y="2562412"/>
              <a:ext cx="152400" cy="182871"/>
            </a:xfrm>
            <a:prstGeom prst="upDownArrow">
              <a:avLst/>
            </a:prstGeom>
            <a:solidFill>
              <a:schemeClr val="bg2">
                <a:lumMod val="90000"/>
              </a:schemeClr>
            </a:solidFill>
            <a:ln w="3175" cap="flat" cmpd="sng" algn="ctr">
              <a:solidFill>
                <a:schemeClr val="tx1"/>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defTabSz="761842" fontAlgn="base">
                <a:spcBef>
                  <a:spcPct val="20000"/>
                </a:spcBef>
                <a:spcAft>
                  <a:spcPct val="0"/>
                </a:spcAft>
                <a:buClr>
                  <a:srgbClr val="BF1313"/>
                </a:buClr>
                <a:buSzPct val="200000"/>
                <a:buFont typeface="Wingdings 3" pitchFamily="18" charset="2"/>
                <a:buChar char="Ú"/>
              </a:pPr>
              <a:endParaRPr lang="en-IN" sz="2083" dirty="0">
                <a:latin typeface="Arial" panose="020B0604020202020204" pitchFamily="34" charset="0"/>
                <a:cs typeface="Arial" panose="020B0604020202020204" pitchFamily="34" charset="0"/>
              </a:endParaRPr>
            </a:p>
          </p:txBody>
        </p:sp>
        <p:sp>
          <p:nvSpPr>
            <p:cNvPr id="113" name="Left-Right Arrow 112"/>
            <p:cNvSpPr/>
            <p:nvPr/>
          </p:nvSpPr>
          <p:spPr bwMode="auto">
            <a:xfrm>
              <a:off x="2977800" y="3419081"/>
              <a:ext cx="509347" cy="144773"/>
            </a:xfrm>
            <a:prstGeom prst="leftRightArrow">
              <a:avLst/>
            </a:prstGeom>
            <a:solidFill>
              <a:schemeClr val="bg2">
                <a:lumMod val="90000"/>
              </a:schemeClr>
            </a:solidFill>
            <a:ln w="3175" cap="flat" cmpd="sng" algn="ctr">
              <a:solidFill>
                <a:schemeClr val="tx1"/>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a:spcBef>
                  <a:spcPct val="20000"/>
                </a:spcBef>
                <a:buClr>
                  <a:srgbClr val="BF1313"/>
                </a:buClr>
                <a:buSzPct val="200000"/>
                <a:buFont typeface="Wingdings 3" pitchFamily="18" charset="2"/>
                <a:buChar char="Ú"/>
              </a:pPr>
              <a:endParaRPr lang="en-US" sz="2083" dirty="0">
                <a:latin typeface="Arial" panose="020B0604020202020204" pitchFamily="34" charset="0"/>
                <a:cs typeface="Arial" panose="020B0604020202020204" pitchFamily="34" charset="0"/>
              </a:endParaRPr>
            </a:p>
          </p:txBody>
        </p:sp>
        <p:sp>
          <p:nvSpPr>
            <p:cNvPr id="114" name="Up-Down Arrow 113"/>
            <p:cNvSpPr/>
            <p:nvPr/>
          </p:nvSpPr>
          <p:spPr bwMode="auto">
            <a:xfrm>
              <a:off x="6598270" y="2562412"/>
              <a:ext cx="152400" cy="182871"/>
            </a:xfrm>
            <a:prstGeom prst="upDownArrow">
              <a:avLst/>
            </a:prstGeom>
            <a:solidFill>
              <a:schemeClr val="bg2">
                <a:lumMod val="90000"/>
              </a:schemeClr>
            </a:solidFill>
            <a:ln w="3175" cap="flat" cmpd="sng" algn="ctr">
              <a:solidFill>
                <a:schemeClr val="tx1"/>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defTabSz="761842" fontAlgn="base">
                <a:spcBef>
                  <a:spcPct val="20000"/>
                </a:spcBef>
                <a:spcAft>
                  <a:spcPct val="0"/>
                </a:spcAft>
                <a:buClr>
                  <a:srgbClr val="BF1313"/>
                </a:buClr>
                <a:buSzPct val="200000"/>
                <a:buFont typeface="Wingdings 3" pitchFamily="18" charset="2"/>
                <a:buChar char="Ú"/>
              </a:pPr>
              <a:endParaRPr lang="en-IN" sz="2083" dirty="0">
                <a:latin typeface="Arial" panose="020B0604020202020204" pitchFamily="34" charset="0"/>
                <a:cs typeface="Arial" panose="020B0604020202020204" pitchFamily="34" charset="0"/>
              </a:endParaRPr>
            </a:p>
          </p:txBody>
        </p:sp>
        <p:sp>
          <p:nvSpPr>
            <p:cNvPr id="115" name="Rounded Rectangle 114"/>
            <p:cNvSpPr/>
            <p:nvPr/>
          </p:nvSpPr>
          <p:spPr bwMode="auto">
            <a:xfrm>
              <a:off x="5102295" y="4173478"/>
              <a:ext cx="1280160" cy="290054"/>
            </a:xfrm>
            <a:prstGeom prst="roundRect">
              <a:avLst/>
            </a:prstGeom>
            <a:solidFill>
              <a:schemeClr val="accent1">
                <a:lumMod val="40000"/>
                <a:lumOff val="60000"/>
              </a:schemeClr>
            </a:solidFill>
            <a:ln w="9525" cap="flat" cmpd="sng" algn="ctr">
              <a:noFill/>
              <a:prstDash val="solid"/>
              <a:round/>
              <a:headEnd type="none" w="med" len="med"/>
              <a:tailEnd type="none" w="med" len="med"/>
            </a:ln>
            <a:effectLst/>
          </p:spPr>
          <p:txBody>
            <a:bodyPr lIns="0" tIns="0" rIns="0" bIns="0" anchor="ctr" anchorCtr="0"/>
            <a:lstStyle/>
            <a:p>
              <a:pPr marL="285690" indent="-285690" algn="ctr">
                <a:spcBef>
                  <a:spcPct val="20000"/>
                </a:spcBef>
                <a:buClr>
                  <a:srgbClr val="BF1313"/>
                </a:buClr>
                <a:buSzPct val="200000"/>
                <a:defRPr/>
              </a:pPr>
              <a:r>
                <a:rPr lang="en-US" sz="917" dirty="0">
                  <a:solidFill>
                    <a:prstClr val="black"/>
                  </a:solidFill>
                  <a:latin typeface="Arial" panose="020B0604020202020204" pitchFamily="34" charset="0"/>
                  <a:cs typeface="Arial" panose="020B0604020202020204" pitchFamily="34" charset="0"/>
                </a:rPr>
                <a:t>Infrastructure &amp; </a:t>
              </a:r>
            </a:p>
            <a:p>
              <a:pPr marL="285690" indent="-285690" algn="ctr">
                <a:spcBef>
                  <a:spcPct val="20000"/>
                </a:spcBef>
                <a:buClr>
                  <a:srgbClr val="BF1313"/>
                </a:buClr>
                <a:buSzPct val="200000"/>
                <a:defRPr/>
              </a:pPr>
              <a:r>
                <a:rPr lang="en-US" sz="917" dirty="0">
                  <a:solidFill>
                    <a:prstClr val="black"/>
                  </a:solidFill>
                  <a:latin typeface="Arial" panose="020B0604020202020204" pitchFamily="34" charset="0"/>
                  <a:cs typeface="Arial" panose="020B0604020202020204" pitchFamily="34" charset="0"/>
                </a:rPr>
                <a:t>Tools COE</a:t>
              </a:r>
            </a:p>
          </p:txBody>
        </p:sp>
        <p:sp>
          <p:nvSpPr>
            <p:cNvPr id="116" name="Rounded Rectangle 115"/>
            <p:cNvSpPr/>
            <p:nvPr/>
          </p:nvSpPr>
          <p:spPr bwMode="auto">
            <a:xfrm>
              <a:off x="6553905" y="4173478"/>
              <a:ext cx="1276350" cy="290054"/>
            </a:xfrm>
            <a:prstGeom prst="roundRect">
              <a:avLst/>
            </a:prstGeom>
            <a:solidFill>
              <a:schemeClr val="accent1">
                <a:lumMod val="40000"/>
                <a:lumOff val="60000"/>
              </a:schemeClr>
            </a:solidFill>
            <a:ln w="9525" cap="flat" cmpd="sng" algn="ctr">
              <a:noFill/>
              <a:prstDash val="solid"/>
              <a:round/>
              <a:headEnd type="none" w="med" len="med"/>
              <a:tailEnd type="none" w="med" len="med"/>
            </a:ln>
            <a:effectLst/>
          </p:spPr>
          <p:txBody>
            <a:bodyPr lIns="0" tIns="0" rIns="0" bIns="0" anchor="ctr" anchorCtr="0"/>
            <a:lstStyle/>
            <a:p>
              <a:pPr marL="285690" indent="-285690" algn="ctr">
                <a:spcBef>
                  <a:spcPct val="20000"/>
                </a:spcBef>
                <a:buClr>
                  <a:srgbClr val="BF1313"/>
                </a:buClr>
                <a:buSzPct val="200000"/>
                <a:defRPr/>
              </a:pPr>
              <a:r>
                <a:rPr lang="en-US" sz="917" dirty="0">
                  <a:solidFill>
                    <a:prstClr val="black"/>
                  </a:solidFill>
                  <a:latin typeface="Arial" panose="020B0604020202020204" pitchFamily="34" charset="0"/>
                  <a:cs typeface="Arial" panose="020B0604020202020204" pitchFamily="34" charset="0"/>
                </a:rPr>
                <a:t>DevOps Trainings</a:t>
              </a:r>
            </a:p>
          </p:txBody>
        </p:sp>
        <p:sp>
          <p:nvSpPr>
            <p:cNvPr id="121" name="Left-Right Arrow 120"/>
            <p:cNvSpPr/>
            <p:nvPr/>
          </p:nvSpPr>
          <p:spPr bwMode="auto">
            <a:xfrm>
              <a:off x="4467846" y="1352966"/>
              <a:ext cx="871875" cy="166213"/>
            </a:xfrm>
            <a:prstGeom prst="leftRightArrow">
              <a:avLst/>
            </a:prstGeom>
            <a:solidFill>
              <a:schemeClr val="bg2">
                <a:lumMod val="90000"/>
              </a:schemeClr>
            </a:solidFill>
            <a:ln w="3175" cap="flat" cmpd="sng" algn="ctr">
              <a:solidFill>
                <a:schemeClr val="tx1"/>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a:spcBef>
                  <a:spcPct val="20000"/>
                </a:spcBef>
                <a:buClr>
                  <a:srgbClr val="BF1313"/>
                </a:buClr>
                <a:buSzPct val="200000"/>
                <a:buFont typeface="Wingdings 3" pitchFamily="18" charset="2"/>
                <a:buChar char="Ú"/>
              </a:pPr>
              <a:endParaRPr lang="en-US" sz="2083" dirty="0">
                <a:latin typeface="Arial" panose="020B0604020202020204" pitchFamily="34" charset="0"/>
                <a:cs typeface="Arial" panose="020B0604020202020204" pitchFamily="34" charset="0"/>
              </a:endParaRPr>
            </a:p>
          </p:txBody>
        </p:sp>
        <p:sp>
          <p:nvSpPr>
            <p:cNvPr id="122" name="Rounded Rectangle 121"/>
            <p:cNvSpPr/>
            <p:nvPr/>
          </p:nvSpPr>
          <p:spPr bwMode="auto">
            <a:xfrm>
              <a:off x="3710076" y="4169332"/>
              <a:ext cx="1280160" cy="290054"/>
            </a:xfrm>
            <a:prstGeom prst="roundRect">
              <a:avLst/>
            </a:prstGeom>
            <a:solidFill>
              <a:schemeClr val="accent1">
                <a:lumMod val="40000"/>
                <a:lumOff val="60000"/>
              </a:schemeClr>
            </a:solidFill>
            <a:ln w="9525" cap="flat" cmpd="sng" algn="ctr">
              <a:noFill/>
              <a:prstDash val="solid"/>
              <a:round/>
              <a:headEnd type="none" w="med" len="med"/>
              <a:tailEnd type="none" w="med" len="med"/>
            </a:ln>
            <a:effectLst/>
          </p:spPr>
          <p:txBody>
            <a:bodyPr lIns="0" tIns="0" rIns="0" bIns="0" anchor="ctr" anchorCtr="0"/>
            <a:lstStyle/>
            <a:p>
              <a:pPr marL="285690" indent="-285690" algn="ctr">
                <a:spcBef>
                  <a:spcPct val="20000"/>
                </a:spcBef>
                <a:buClr>
                  <a:srgbClr val="BF1313"/>
                </a:buClr>
                <a:buSzPct val="200000"/>
                <a:defRPr/>
              </a:pPr>
              <a:r>
                <a:rPr lang="en-US" sz="917" dirty="0">
                  <a:solidFill>
                    <a:prstClr val="black"/>
                  </a:solidFill>
                  <a:latin typeface="Arial" panose="020B0604020202020204" pitchFamily="34" charset="0"/>
                  <a:cs typeface="Arial" panose="020B0604020202020204" pitchFamily="34" charset="0"/>
                </a:rPr>
                <a:t>DevOps Coaches</a:t>
              </a:r>
            </a:p>
          </p:txBody>
        </p:sp>
        <p:sp>
          <p:nvSpPr>
            <p:cNvPr id="123" name="Up-Down Arrow 122"/>
            <p:cNvSpPr/>
            <p:nvPr/>
          </p:nvSpPr>
          <p:spPr bwMode="auto">
            <a:xfrm>
              <a:off x="2457619" y="2562412"/>
              <a:ext cx="152400" cy="182871"/>
            </a:xfrm>
            <a:prstGeom prst="upDownArrow">
              <a:avLst/>
            </a:prstGeom>
            <a:solidFill>
              <a:schemeClr val="bg2">
                <a:lumMod val="90000"/>
              </a:schemeClr>
            </a:solidFill>
            <a:ln w="3175" cap="flat" cmpd="sng" algn="ctr">
              <a:solidFill>
                <a:schemeClr val="tx1"/>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defTabSz="761842" fontAlgn="base">
                <a:spcBef>
                  <a:spcPct val="20000"/>
                </a:spcBef>
                <a:spcAft>
                  <a:spcPct val="0"/>
                </a:spcAft>
                <a:buClr>
                  <a:srgbClr val="BF1313"/>
                </a:buClr>
                <a:buSzPct val="200000"/>
                <a:buFont typeface="Wingdings 3" pitchFamily="18" charset="2"/>
                <a:buChar char="Ú"/>
              </a:pPr>
              <a:endParaRPr lang="en-IN" sz="2083" dirty="0">
                <a:latin typeface="Arial" panose="020B0604020202020204" pitchFamily="34" charset="0"/>
                <a:cs typeface="Arial" panose="020B0604020202020204" pitchFamily="34" charset="0"/>
              </a:endParaRPr>
            </a:p>
          </p:txBody>
        </p:sp>
        <p:sp>
          <p:nvSpPr>
            <p:cNvPr id="124" name="Up-Down Arrow 123"/>
            <p:cNvSpPr/>
            <p:nvPr/>
          </p:nvSpPr>
          <p:spPr bwMode="auto">
            <a:xfrm>
              <a:off x="5420345" y="3647797"/>
              <a:ext cx="152400" cy="418127"/>
            </a:xfrm>
            <a:prstGeom prst="upDownArrow">
              <a:avLst/>
            </a:prstGeom>
            <a:solidFill>
              <a:schemeClr val="bg2">
                <a:lumMod val="90000"/>
              </a:schemeClr>
            </a:solidFill>
            <a:ln w="3175" cap="flat" cmpd="sng" algn="ctr">
              <a:solidFill>
                <a:schemeClr val="tx1"/>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defTabSz="761842" fontAlgn="base">
                <a:spcBef>
                  <a:spcPct val="20000"/>
                </a:spcBef>
                <a:spcAft>
                  <a:spcPct val="0"/>
                </a:spcAft>
                <a:buClr>
                  <a:srgbClr val="BF1313"/>
                </a:buClr>
                <a:buSzPct val="200000"/>
                <a:buFont typeface="Wingdings 3" pitchFamily="18" charset="2"/>
                <a:buChar char="Ú"/>
              </a:pPr>
              <a:endParaRPr lang="en-IN" sz="2083" dirty="0">
                <a:latin typeface="Arial" panose="020B0604020202020204" pitchFamily="34" charset="0"/>
                <a:cs typeface="Arial" panose="020B0604020202020204" pitchFamily="34" charset="0"/>
              </a:endParaRPr>
            </a:p>
          </p:txBody>
        </p:sp>
        <p:sp>
          <p:nvSpPr>
            <p:cNvPr id="125" name="Up-Down Arrow 124"/>
            <p:cNvSpPr/>
            <p:nvPr/>
          </p:nvSpPr>
          <p:spPr bwMode="auto">
            <a:xfrm>
              <a:off x="6220445" y="3659544"/>
              <a:ext cx="152400" cy="418127"/>
            </a:xfrm>
            <a:prstGeom prst="upDownArrow">
              <a:avLst/>
            </a:prstGeom>
            <a:solidFill>
              <a:schemeClr val="bg2">
                <a:lumMod val="90000"/>
              </a:schemeClr>
            </a:solidFill>
            <a:ln w="3175" cap="flat" cmpd="sng" algn="ctr">
              <a:solidFill>
                <a:schemeClr val="tx1"/>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defTabSz="761842" fontAlgn="base">
                <a:spcBef>
                  <a:spcPct val="20000"/>
                </a:spcBef>
                <a:spcAft>
                  <a:spcPct val="0"/>
                </a:spcAft>
                <a:buClr>
                  <a:srgbClr val="BF1313"/>
                </a:buClr>
                <a:buSzPct val="200000"/>
                <a:buFont typeface="Wingdings 3" pitchFamily="18" charset="2"/>
                <a:buChar char="Ú"/>
              </a:pPr>
              <a:endParaRPr lang="en-IN" sz="2083" dirty="0">
                <a:latin typeface="Arial" panose="020B0604020202020204" pitchFamily="34" charset="0"/>
                <a:cs typeface="Arial" panose="020B0604020202020204" pitchFamily="34" charset="0"/>
              </a:endParaRPr>
            </a:p>
          </p:txBody>
        </p:sp>
        <p:sp>
          <p:nvSpPr>
            <p:cNvPr id="126" name="Up-Down Arrow 125"/>
            <p:cNvSpPr/>
            <p:nvPr/>
          </p:nvSpPr>
          <p:spPr bwMode="auto">
            <a:xfrm>
              <a:off x="7058645" y="3669703"/>
              <a:ext cx="152400" cy="418127"/>
            </a:xfrm>
            <a:prstGeom prst="upDownArrow">
              <a:avLst/>
            </a:prstGeom>
            <a:solidFill>
              <a:schemeClr val="bg2">
                <a:lumMod val="90000"/>
              </a:schemeClr>
            </a:solidFill>
            <a:ln w="3175" cap="flat" cmpd="sng" algn="ctr">
              <a:solidFill>
                <a:schemeClr val="tx1"/>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defTabSz="761842" fontAlgn="base">
                <a:spcBef>
                  <a:spcPct val="20000"/>
                </a:spcBef>
                <a:spcAft>
                  <a:spcPct val="0"/>
                </a:spcAft>
                <a:buClr>
                  <a:srgbClr val="BF1313"/>
                </a:buClr>
                <a:buSzPct val="200000"/>
                <a:buFont typeface="Wingdings 3" pitchFamily="18" charset="2"/>
                <a:buChar char="Ú"/>
              </a:pPr>
              <a:endParaRPr lang="en-IN" sz="2083" dirty="0">
                <a:latin typeface="Arial" panose="020B0604020202020204" pitchFamily="34" charset="0"/>
                <a:cs typeface="Arial" panose="020B0604020202020204" pitchFamily="34" charset="0"/>
              </a:endParaRPr>
            </a:p>
          </p:txBody>
        </p:sp>
        <p:sp>
          <p:nvSpPr>
            <p:cNvPr id="127" name="Up-Down Arrow 126"/>
            <p:cNvSpPr/>
            <p:nvPr/>
          </p:nvSpPr>
          <p:spPr bwMode="auto">
            <a:xfrm>
              <a:off x="3782045" y="3639224"/>
              <a:ext cx="152400" cy="418127"/>
            </a:xfrm>
            <a:prstGeom prst="upDownArrow">
              <a:avLst/>
            </a:prstGeom>
            <a:solidFill>
              <a:schemeClr val="bg2">
                <a:lumMod val="90000"/>
              </a:schemeClr>
            </a:solidFill>
            <a:ln w="3175" cap="flat" cmpd="sng" algn="ctr">
              <a:solidFill>
                <a:schemeClr val="tx1"/>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defTabSz="761842" fontAlgn="base">
                <a:spcBef>
                  <a:spcPct val="20000"/>
                </a:spcBef>
                <a:spcAft>
                  <a:spcPct val="0"/>
                </a:spcAft>
                <a:buClr>
                  <a:srgbClr val="BF1313"/>
                </a:buClr>
                <a:buSzPct val="200000"/>
                <a:buFont typeface="Wingdings 3" pitchFamily="18" charset="2"/>
                <a:buChar char="Ú"/>
              </a:pPr>
              <a:endParaRPr lang="en-IN" sz="2083" dirty="0">
                <a:latin typeface="Arial" panose="020B0604020202020204" pitchFamily="34" charset="0"/>
                <a:cs typeface="Arial" panose="020B0604020202020204" pitchFamily="34" charset="0"/>
              </a:endParaRPr>
            </a:p>
          </p:txBody>
        </p:sp>
        <p:sp>
          <p:nvSpPr>
            <p:cNvPr id="128" name="Up-Down Arrow 127"/>
            <p:cNvSpPr/>
            <p:nvPr/>
          </p:nvSpPr>
          <p:spPr bwMode="auto">
            <a:xfrm>
              <a:off x="4518645" y="3659544"/>
              <a:ext cx="152400" cy="418127"/>
            </a:xfrm>
            <a:prstGeom prst="upDownArrow">
              <a:avLst/>
            </a:prstGeom>
            <a:solidFill>
              <a:schemeClr val="bg2">
                <a:lumMod val="90000"/>
              </a:schemeClr>
            </a:solidFill>
            <a:ln w="3175" cap="flat" cmpd="sng" algn="ctr">
              <a:solidFill>
                <a:schemeClr val="tx1"/>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defTabSz="761842" fontAlgn="base">
                <a:spcBef>
                  <a:spcPct val="20000"/>
                </a:spcBef>
                <a:spcAft>
                  <a:spcPct val="0"/>
                </a:spcAft>
                <a:buClr>
                  <a:srgbClr val="BF1313"/>
                </a:buClr>
                <a:buSzPct val="200000"/>
                <a:buFont typeface="Wingdings 3" pitchFamily="18" charset="2"/>
                <a:buChar char="Ú"/>
              </a:pPr>
              <a:endParaRPr lang="en-IN" sz="2083" dirty="0">
                <a:latin typeface="Arial" panose="020B0604020202020204" pitchFamily="34" charset="0"/>
                <a:cs typeface="Arial" panose="020B0604020202020204" pitchFamily="34" charset="0"/>
              </a:endParaRPr>
            </a:p>
          </p:txBody>
        </p:sp>
        <p:sp>
          <p:nvSpPr>
            <p:cNvPr id="129" name="Rounded Rectangle 128"/>
            <p:cNvSpPr/>
            <p:nvPr/>
          </p:nvSpPr>
          <p:spPr bwMode="auto">
            <a:xfrm>
              <a:off x="3715455" y="4585446"/>
              <a:ext cx="1280160" cy="290054"/>
            </a:xfrm>
            <a:prstGeom prst="roundRect">
              <a:avLst/>
            </a:prstGeom>
            <a:solidFill>
              <a:schemeClr val="accent1">
                <a:lumMod val="40000"/>
                <a:lumOff val="60000"/>
              </a:schemeClr>
            </a:solidFill>
            <a:ln w="9525" cap="flat" cmpd="sng" algn="ctr">
              <a:noFill/>
              <a:prstDash val="solid"/>
              <a:round/>
              <a:headEnd type="none" w="med" len="med"/>
              <a:tailEnd type="none" w="med" len="med"/>
            </a:ln>
            <a:effectLst/>
          </p:spPr>
          <p:txBody>
            <a:bodyPr lIns="0" tIns="0" rIns="0" bIns="0" anchor="ctr" anchorCtr="0"/>
            <a:lstStyle/>
            <a:p>
              <a:pPr marL="285690" indent="-285690" algn="ctr">
                <a:spcBef>
                  <a:spcPct val="20000"/>
                </a:spcBef>
                <a:buClr>
                  <a:srgbClr val="BF1313"/>
                </a:buClr>
                <a:buSzPct val="200000"/>
                <a:defRPr/>
              </a:pPr>
              <a:r>
                <a:rPr lang="en-US" sz="917" dirty="0">
                  <a:solidFill>
                    <a:prstClr val="black"/>
                  </a:solidFill>
                  <a:latin typeface="Arial" panose="020B0604020202020204" pitchFamily="34" charset="0"/>
                  <a:cs typeface="Arial" panose="020B0604020202020204" pitchFamily="34" charset="0"/>
                </a:rPr>
                <a:t>Tools  &amp; Process Trainings</a:t>
              </a:r>
            </a:p>
          </p:txBody>
        </p:sp>
        <p:sp>
          <p:nvSpPr>
            <p:cNvPr id="130" name="Rounded Rectangle 129"/>
            <p:cNvSpPr/>
            <p:nvPr/>
          </p:nvSpPr>
          <p:spPr bwMode="auto">
            <a:xfrm>
              <a:off x="5087055" y="4585446"/>
              <a:ext cx="1280160" cy="290054"/>
            </a:xfrm>
            <a:prstGeom prst="roundRect">
              <a:avLst/>
            </a:prstGeom>
            <a:solidFill>
              <a:schemeClr val="accent1">
                <a:lumMod val="40000"/>
                <a:lumOff val="60000"/>
              </a:schemeClr>
            </a:solidFill>
            <a:ln w="9525" cap="flat" cmpd="sng" algn="ctr">
              <a:noFill/>
              <a:prstDash val="solid"/>
              <a:round/>
              <a:headEnd type="none" w="med" len="med"/>
              <a:tailEnd type="none" w="med" len="med"/>
            </a:ln>
            <a:effectLst/>
          </p:spPr>
          <p:txBody>
            <a:bodyPr lIns="0" tIns="0" rIns="0" bIns="0" anchor="ctr" anchorCtr="0"/>
            <a:lstStyle/>
            <a:p>
              <a:pPr marL="285690" indent="-285690" algn="ctr">
                <a:spcBef>
                  <a:spcPct val="20000"/>
                </a:spcBef>
                <a:buClr>
                  <a:srgbClr val="BF1313"/>
                </a:buClr>
                <a:buSzPct val="200000"/>
                <a:defRPr/>
              </a:pPr>
              <a:r>
                <a:rPr lang="en-US" sz="917" dirty="0">
                  <a:solidFill>
                    <a:prstClr val="black"/>
                  </a:solidFill>
                  <a:latin typeface="Arial" panose="020B0604020202020204" pitchFamily="34" charset="0"/>
                  <a:cs typeface="Arial" panose="020B0604020202020204" pitchFamily="34" charset="0"/>
                </a:rPr>
                <a:t>Delivery Assurance</a:t>
              </a:r>
            </a:p>
          </p:txBody>
        </p:sp>
        <p:sp>
          <p:nvSpPr>
            <p:cNvPr id="131" name="Rounded Rectangle 130"/>
            <p:cNvSpPr/>
            <p:nvPr/>
          </p:nvSpPr>
          <p:spPr bwMode="auto">
            <a:xfrm>
              <a:off x="6534855" y="4585446"/>
              <a:ext cx="1347172" cy="290054"/>
            </a:xfrm>
            <a:prstGeom prst="roundRect">
              <a:avLst/>
            </a:prstGeom>
            <a:solidFill>
              <a:schemeClr val="accent1">
                <a:lumMod val="40000"/>
                <a:lumOff val="60000"/>
              </a:schemeClr>
            </a:solidFill>
            <a:ln w="9525" cap="flat" cmpd="sng" algn="ctr">
              <a:noFill/>
              <a:prstDash val="solid"/>
              <a:round/>
              <a:headEnd type="none" w="med" len="med"/>
              <a:tailEnd type="none" w="med" len="med"/>
            </a:ln>
            <a:effectLst/>
          </p:spPr>
          <p:txBody>
            <a:bodyPr lIns="0" tIns="0" rIns="0" bIns="0" anchor="ctr" anchorCtr="0"/>
            <a:lstStyle/>
            <a:p>
              <a:pPr marL="285690" indent="-285690" algn="ctr">
                <a:spcBef>
                  <a:spcPct val="20000"/>
                </a:spcBef>
                <a:buClr>
                  <a:srgbClr val="BF1313"/>
                </a:buClr>
                <a:buSzPct val="200000"/>
                <a:defRPr/>
              </a:pPr>
              <a:r>
                <a:rPr lang="en-US" sz="917" dirty="0">
                  <a:solidFill>
                    <a:prstClr val="black"/>
                  </a:solidFill>
                  <a:latin typeface="Arial" panose="020B0604020202020204" pitchFamily="34" charset="0"/>
                  <a:cs typeface="Arial" panose="020B0604020202020204" pitchFamily="34" charset="0"/>
                </a:rPr>
                <a:t>Technical Support</a:t>
              </a:r>
            </a:p>
          </p:txBody>
        </p:sp>
        <p:sp>
          <p:nvSpPr>
            <p:cNvPr id="132" name="Left-Right Arrow 131"/>
            <p:cNvSpPr/>
            <p:nvPr/>
          </p:nvSpPr>
          <p:spPr bwMode="auto">
            <a:xfrm>
              <a:off x="3025426" y="4309752"/>
              <a:ext cx="428625" cy="144773"/>
            </a:xfrm>
            <a:prstGeom prst="leftRightArrow">
              <a:avLst/>
            </a:prstGeom>
            <a:solidFill>
              <a:schemeClr val="bg2">
                <a:lumMod val="90000"/>
              </a:schemeClr>
            </a:solidFill>
            <a:ln w="3175" cap="flat" cmpd="sng" algn="ctr">
              <a:solidFill>
                <a:schemeClr val="tx1"/>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a:spcBef>
                  <a:spcPct val="20000"/>
                </a:spcBef>
                <a:buClr>
                  <a:srgbClr val="BF1313"/>
                </a:buClr>
                <a:buSzPct val="200000"/>
                <a:buFont typeface="Wingdings 3" pitchFamily="18" charset="2"/>
                <a:buChar char="Ú"/>
              </a:pPr>
              <a:endParaRPr lang="en-US" sz="2083" dirty="0">
                <a:latin typeface="Arial" panose="020B0604020202020204" pitchFamily="34" charset="0"/>
                <a:cs typeface="Arial" panose="020B0604020202020204" pitchFamily="34" charset="0"/>
              </a:endParaRPr>
            </a:p>
          </p:txBody>
        </p:sp>
        <p:sp>
          <p:nvSpPr>
            <p:cNvPr id="133" name="TextBox 132"/>
            <p:cNvSpPr txBox="1"/>
            <p:nvPr/>
          </p:nvSpPr>
          <p:spPr>
            <a:xfrm>
              <a:off x="1864077" y="5066393"/>
              <a:ext cx="5521328" cy="1538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000" b="1" dirty="0">
                  <a:latin typeface="Arial" panose="020B0604020202020204" pitchFamily="34" charset="0"/>
                  <a:cs typeface="Arial" panose="020B0604020202020204" pitchFamily="34" charset="0"/>
                </a:rPr>
                <a:t>Joint CENTER OF EXCELLENCE (CoE)s</a:t>
              </a:r>
            </a:p>
          </p:txBody>
        </p:sp>
        <p:grpSp>
          <p:nvGrpSpPr>
            <p:cNvPr id="134" name="Group 133"/>
            <p:cNvGrpSpPr/>
            <p:nvPr/>
          </p:nvGrpSpPr>
          <p:grpSpPr>
            <a:xfrm>
              <a:off x="962645" y="3270941"/>
              <a:ext cx="1981201" cy="1680246"/>
              <a:chOff x="985219" y="2435225"/>
              <a:chExt cx="1981201" cy="3051175"/>
            </a:xfrm>
          </p:grpSpPr>
          <p:sp>
            <p:nvSpPr>
              <p:cNvPr id="135" name="Rounded Rectangle 134"/>
              <p:cNvSpPr/>
              <p:nvPr/>
            </p:nvSpPr>
            <p:spPr bwMode="auto">
              <a:xfrm rot="5400000">
                <a:off x="450232" y="2970212"/>
                <a:ext cx="3051175" cy="1981201"/>
              </a:xfrm>
              <a:prstGeom prst="roundRect">
                <a:avLst>
                  <a:gd name="adj"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t" anchorCtr="0" compatLnSpc="1">
                <a:prstTxWarp prst="textNoShape">
                  <a:avLst/>
                </a:prstTxWarp>
              </a:bodyPr>
              <a:lstStyle/>
              <a:p>
                <a:pPr marL="285690" indent="-285690" algn="ctr">
                  <a:spcBef>
                    <a:spcPct val="20000"/>
                  </a:spcBef>
                  <a:buClr>
                    <a:srgbClr val="BF1313"/>
                  </a:buClr>
                  <a:buSzPct val="200000"/>
                </a:pPr>
                <a:endParaRPr lang="en-US" sz="917" dirty="0">
                  <a:solidFill>
                    <a:schemeClr val="tx1"/>
                  </a:solidFill>
                  <a:latin typeface="Arial" panose="020B0604020202020204" pitchFamily="34" charset="0"/>
                  <a:cs typeface="Arial" panose="020B0604020202020204" pitchFamily="34" charset="0"/>
                </a:endParaRPr>
              </a:p>
            </p:txBody>
          </p:sp>
          <p:sp>
            <p:nvSpPr>
              <p:cNvPr id="136" name="Rectangle 135"/>
              <p:cNvSpPr/>
              <p:nvPr/>
            </p:nvSpPr>
            <p:spPr bwMode="auto">
              <a:xfrm>
                <a:off x="993275" y="3764954"/>
                <a:ext cx="1956816" cy="195858"/>
              </a:xfrm>
              <a:prstGeom prst="rect">
                <a:avLst/>
              </a:prstGeom>
              <a:solidFill>
                <a:schemeClr val="bg2">
                  <a:lumMod val="75000"/>
                  <a:alpha val="75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bodyPr>
              <a:lstStyle/>
              <a:p>
                <a:pPr marL="285690" indent="-285690" algn="ctr" defTabSz="761842" fontAlgn="base">
                  <a:spcBef>
                    <a:spcPct val="20000"/>
                  </a:spcBef>
                  <a:spcAft>
                    <a:spcPct val="0"/>
                  </a:spcAft>
                  <a:buClr>
                    <a:srgbClr val="BF1313"/>
                  </a:buClr>
                  <a:buSzPct val="200000"/>
                </a:pPr>
                <a:r>
                  <a:rPr lang="en-US" sz="917" b="1" dirty="0">
                    <a:solidFill>
                      <a:schemeClr val="bg1"/>
                    </a:solidFill>
                    <a:latin typeface="Arial" panose="020B0604020202020204" pitchFamily="34" charset="0"/>
                    <a:cs typeface="Arial" panose="020B0604020202020204" pitchFamily="34" charset="0"/>
                  </a:rPr>
                  <a:t>Process Management</a:t>
                </a:r>
              </a:p>
            </p:txBody>
          </p:sp>
          <p:sp>
            <p:nvSpPr>
              <p:cNvPr id="137" name="Rectangle 136"/>
              <p:cNvSpPr/>
              <p:nvPr/>
            </p:nvSpPr>
            <p:spPr bwMode="auto">
              <a:xfrm>
                <a:off x="985222" y="4126560"/>
                <a:ext cx="1956816" cy="210942"/>
              </a:xfrm>
              <a:prstGeom prst="rect">
                <a:avLst/>
              </a:prstGeom>
              <a:solidFill>
                <a:schemeClr val="bg2">
                  <a:lumMod val="75000"/>
                  <a:alpha val="75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bodyPr>
              <a:lstStyle/>
              <a:p>
                <a:pPr marL="285690" indent="-285690" algn="ctr" defTabSz="761842" fontAlgn="base">
                  <a:spcBef>
                    <a:spcPct val="20000"/>
                  </a:spcBef>
                  <a:spcAft>
                    <a:spcPct val="0"/>
                  </a:spcAft>
                  <a:buClr>
                    <a:srgbClr val="BF1313"/>
                  </a:buClr>
                  <a:buSzPct val="200000"/>
                </a:pPr>
                <a:r>
                  <a:rPr lang="en-US" sz="917" b="1" dirty="0">
                    <a:solidFill>
                      <a:schemeClr val="bg1"/>
                    </a:solidFill>
                    <a:latin typeface="Arial" panose="020B0604020202020204" pitchFamily="34" charset="0"/>
                    <a:cs typeface="Arial" panose="020B0604020202020204" pitchFamily="34" charset="0"/>
                  </a:rPr>
                  <a:t>Metrics Definition</a:t>
                </a:r>
              </a:p>
            </p:txBody>
          </p:sp>
          <p:sp>
            <p:nvSpPr>
              <p:cNvPr id="138" name="Rectangle 137"/>
              <p:cNvSpPr/>
              <p:nvPr/>
            </p:nvSpPr>
            <p:spPr bwMode="auto">
              <a:xfrm>
                <a:off x="985222" y="4453058"/>
                <a:ext cx="1956816" cy="301120"/>
              </a:xfrm>
              <a:prstGeom prst="rect">
                <a:avLst/>
              </a:prstGeom>
              <a:solidFill>
                <a:schemeClr val="bg2">
                  <a:lumMod val="75000"/>
                  <a:alpha val="75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bodyPr>
              <a:lstStyle/>
              <a:p>
                <a:pPr marL="285690" indent="-285690" algn="ctr" defTabSz="761842" fontAlgn="base">
                  <a:spcBef>
                    <a:spcPct val="20000"/>
                  </a:spcBef>
                  <a:spcAft>
                    <a:spcPct val="0"/>
                  </a:spcAft>
                  <a:buClr>
                    <a:srgbClr val="BF1313"/>
                  </a:buClr>
                  <a:buSzPct val="200000"/>
                </a:pPr>
                <a:r>
                  <a:rPr lang="en-US" sz="917" b="1" dirty="0">
                    <a:solidFill>
                      <a:schemeClr val="bg1"/>
                    </a:solidFill>
                    <a:latin typeface="Arial" panose="020B0604020202020204" pitchFamily="34" charset="0"/>
                    <a:cs typeface="Arial" panose="020B0604020202020204" pitchFamily="34" charset="0"/>
                  </a:rPr>
                  <a:t>Reporting</a:t>
                </a:r>
              </a:p>
            </p:txBody>
          </p:sp>
          <p:sp>
            <p:nvSpPr>
              <p:cNvPr id="139" name="Rectangle 138"/>
              <p:cNvSpPr/>
              <p:nvPr/>
            </p:nvSpPr>
            <p:spPr bwMode="auto">
              <a:xfrm>
                <a:off x="985222" y="4841127"/>
                <a:ext cx="1956816" cy="331463"/>
              </a:xfrm>
              <a:prstGeom prst="rect">
                <a:avLst/>
              </a:prstGeom>
              <a:solidFill>
                <a:schemeClr val="bg2">
                  <a:lumMod val="75000"/>
                  <a:alpha val="75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bodyPr>
              <a:lstStyle/>
              <a:p>
                <a:pPr marL="285690" indent="-285690" algn="ctr" defTabSz="761842" fontAlgn="base">
                  <a:spcBef>
                    <a:spcPct val="20000"/>
                  </a:spcBef>
                  <a:spcAft>
                    <a:spcPct val="0"/>
                  </a:spcAft>
                  <a:buClr>
                    <a:srgbClr val="BF1313"/>
                  </a:buClr>
                  <a:buSzPct val="200000"/>
                </a:pPr>
                <a:r>
                  <a:rPr lang="en-US" sz="917" b="1" dirty="0">
                    <a:solidFill>
                      <a:schemeClr val="bg1"/>
                    </a:solidFill>
                    <a:latin typeface="Arial" panose="020B0604020202020204" pitchFamily="34" charset="0"/>
                    <a:cs typeface="Arial" panose="020B0604020202020204" pitchFamily="34" charset="0"/>
                  </a:rPr>
                  <a:t>Resource Training</a:t>
                </a:r>
              </a:p>
            </p:txBody>
          </p:sp>
          <p:sp>
            <p:nvSpPr>
              <p:cNvPr id="140" name="Rectangle 139"/>
              <p:cNvSpPr/>
              <p:nvPr/>
            </p:nvSpPr>
            <p:spPr bwMode="auto">
              <a:xfrm>
                <a:off x="1000145" y="3346542"/>
                <a:ext cx="1956816" cy="257003"/>
              </a:xfrm>
              <a:prstGeom prst="rect">
                <a:avLst/>
              </a:prstGeom>
              <a:solidFill>
                <a:schemeClr val="bg2">
                  <a:lumMod val="75000"/>
                  <a:alpha val="75000"/>
                </a:schemeClr>
              </a:soli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0" tIns="0" rIns="0" bIns="0" numCol="1" rtlCol="0" anchor="ctr" anchorCtr="0" compatLnSpc="1">
                <a:prstTxWarp prst="textNoShape">
                  <a:avLst/>
                </a:prstTxWarp>
              </a:bodyPr>
              <a:lstStyle/>
              <a:p>
                <a:pPr marL="285690" indent="-285690" algn="ctr" defTabSz="761842" fontAlgn="base">
                  <a:spcBef>
                    <a:spcPct val="20000"/>
                  </a:spcBef>
                  <a:spcAft>
                    <a:spcPct val="0"/>
                  </a:spcAft>
                  <a:buClr>
                    <a:srgbClr val="BF1313"/>
                  </a:buClr>
                  <a:buSzPct val="200000"/>
                </a:pPr>
                <a:r>
                  <a:rPr lang="en-US" sz="917" b="1" dirty="0">
                    <a:solidFill>
                      <a:schemeClr val="bg1"/>
                    </a:solidFill>
                    <a:latin typeface="Arial" panose="020B0604020202020204" pitchFamily="34" charset="0"/>
                    <a:cs typeface="Arial" panose="020B0604020202020204" pitchFamily="34" charset="0"/>
                  </a:rPr>
                  <a:t>Program Management</a:t>
                </a:r>
              </a:p>
            </p:txBody>
          </p:sp>
          <p:sp>
            <p:nvSpPr>
              <p:cNvPr id="141" name="TextBox 140"/>
              <p:cNvSpPr txBox="1"/>
              <p:nvPr/>
            </p:nvSpPr>
            <p:spPr>
              <a:xfrm>
                <a:off x="985220" y="2537936"/>
                <a:ext cx="1939928" cy="512553"/>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917" b="1" dirty="0">
                    <a:latin typeface="Arial" panose="020B0604020202020204" pitchFamily="34" charset="0"/>
                    <a:cs typeface="Arial" panose="020B0604020202020204" pitchFamily="34" charset="0"/>
                  </a:rPr>
                  <a:t>Centralized Program Management Office (TechM) </a:t>
                </a:r>
              </a:p>
            </p:txBody>
          </p:sp>
        </p:grpSp>
        <p:sp>
          <p:nvSpPr>
            <p:cNvPr id="142" name="Rounded Rectangle 6"/>
            <p:cNvSpPr/>
            <p:nvPr/>
          </p:nvSpPr>
          <p:spPr>
            <a:xfrm>
              <a:off x="815622" y="2754715"/>
              <a:ext cx="7388353" cy="205730"/>
            </a:xfrm>
            <a:prstGeom prst="rect">
              <a:avLst/>
            </a:prstGeom>
            <a:solidFill>
              <a:schemeClr val="accent5">
                <a:lumMod val="75000"/>
              </a:schemeClr>
            </a:solidFill>
          </p:spPr>
          <p:style>
            <a:lnRef idx="1">
              <a:schemeClr val="accent4"/>
            </a:lnRef>
            <a:fillRef idx="3">
              <a:schemeClr val="accent4"/>
            </a:fillRef>
            <a:effectRef idx="2">
              <a:schemeClr val="accent4"/>
            </a:effectRef>
            <a:fontRef idx="minor">
              <a:schemeClr val="lt1"/>
            </a:fontRef>
          </p:style>
          <p:txBody>
            <a:bodyPr spcFirstLastPara="0" vert="horz" wrap="square" lIns="92059" tIns="92059" rIns="92059" bIns="92059" numCol="1" spcCol="1270" anchor="ctr" anchorCtr="0">
              <a:noAutofit/>
            </a:bodyPr>
            <a:lstStyle/>
            <a:p>
              <a:pPr algn="ctr" defTabSz="1073985">
                <a:lnSpc>
                  <a:spcPct val="90000"/>
                </a:lnSpc>
                <a:spcBef>
                  <a:spcPct val="0"/>
                </a:spcBef>
                <a:spcAft>
                  <a:spcPct val="35000"/>
                </a:spcAft>
              </a:pPr>
              <a:r>
                <a:rPr lang="en-US" sz="1000" dirty="0">
                  <a:latin typeface="Arial" panose="020B0604020202020204" pitchFamily="34" charset="0"/>
                  <a:cs typeface="Arial" panose="020B0604020202020204" pitchFamily="34" charset="0"/>
                </a:rPr>
                <a:t>DevOps Communications / Governance / APP On Boarding</a:t>
              </a:r>
            </a:p>
          </p:txBody>
        </p:sp>
        <p:sp>
          <p:nvSpPr>
            <p:cNvPr id="143" name="Up-Down Arrow 142"/>
            <p:cNvSpPr/>
            <p:nvPr/>
          </p:nvSpPr>
          <p:spPr bwMode="auto">
            <a:xfrm>
              <a:off x="5982695" y="2978743"/>
              <a:ext cx="152400" cy="182871"/>
            </a:xfrm>
            <a:prstGeom prst="upDownArrow">
              <a:avLst/>
            </a:prstGeom>
            <a:solidFill>
              <a:schemeClr val="bg2">
                <a:lumMod val="90000"/>
              </a:schemeClr>
            </a:solidFill>
            <a:ln w="3175" cap="flat" cmpd="sng" algn="ctr">
              <a:solidFill>
                <a:schemeClr val="tx1"/>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defTabSz="761842" fontAlgn="base">
                <a:spcBef>
                  <a:spcPct val="20000"/>
                </a:spcBef>
                <a:spcAft>
                  <a:spcPct val="0"/>
                </a:spcAft>
                <a:buClr>
                  <a:srgbClr val="BF1313"/>
                </a:buClr>
                <a:buSzPct val="200000"/>
                <a:buFont typeface="Wingdings 3" pitchFamily="18" charset="2"/>
                <a:buChar char="Ú"/>
              </a:pPr>
              <a:endParaRPr lang="en-IN" sz="2083" dirty="0">
                <a:latin typeface="Arial" panose="020B0604020202020204" pitchFamily="34" charset="0"/>
                <a:cs typeface="Arial" panose="020B0604020202020204" pitchFamily="34" charset="0"/>
              </a:endParaRPr>
            </a:p>
          </p:txBody>
        </p:sp>
        <p:sp>
          <p:nvSpPr>
            <p:cNvPr id="144" name="Up-Down Arrow 143"/>
            <p:cNvSpPr/>
            <p:nvPr/>
          </p:nvSpPr>
          <p:spPr bwMode="auto">
            <a:xfrm>
              <a:off x="7611470" y="2976864"/>
              <a:ext cx="152400" cy="182871"/>
            </a:xfrm>
            <a:prstGeom prst="upDownArrow">
              <a:avLst/>
            </a:prstGeom>
            <a:solidFill>
              <a:schemeClr val="bg2">
                <a:lumMod val="90000"/>
              </a:schemeClr>
            </a:solidFill>
            <a:ln w="3175" cap="flat" cmpd="sng" algn="ctr">
              <a:solidFill>
                <a:schemeClr val="tx1"/>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defTabSz="761842" fontAlgn="base">
                <a:spcBef>
                  <a:spcPct val="20000"/>
                </a:spcBef>
                <a:spcAft>
                  <a:spcPct val="0"/>
                </a:spcAft>
                <a:buClr>
                  <a:srgbClr val="BF1313"/>
                </a:buClr>
                <a:buSzPct val="200000"/>
                <a:buFont typeface="Wingdings 3" pitchFamily="18" charset="2"/>
                <a:buChar char="Ú"/>
              </a:pPr>
              <a:endParaRPr lang="en-IN" sz="2083" dirty="0">
                <a:latin typeface="Arial" panose="020B0604020202020204" pitchFamily="34" charset="0"/>
                <a:cs typeface="Arial" panose="020B0604020202020204" pitchFamily="34" charset="0"/>
              </a:endParaRPr>
            </a:p>
          </p:txBody>
        </p:sp>
        <p:sp>
          <p:nvSpPr>
            <p:cNvPr id="145" name="Up-Down Arrow 144"/>
            <p:cNvSpPr/>
            <p:nvPr/>
          </p:nvSpPr>
          <p:spPr bwMode="auto">
            <a:xfrm>
              <a:off x="3487145" y="2982602"/>
              <a:ext cx="152400" cy="182871"/>
            </a:xfrm>
            <a:prstGeom prst="upDownArrow">
              <a:avLst/>
            </a:prstGeom>
            <a:solidFill>
              <a:schemeClr val="bg2">
                <a:lumMod val="90000"/>
              </a:schemeClr>
            </a:solidFill>
            <a:ln w="3175" cap="flat" cmpd="sng" algn="ctr">
              <a:solidFill>
                <a:schemeClr val="tx1"/>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defTabSz="761842" fontAlgn="base">
                <a:spcBef>
                  <a:spcPct val="20000"/>
                </a:spcBef>
                <a:spcAft>
                  <a:spcPct val="0"/>
                </a:spcAft>
                <a:buClr>
                  <a:srgbClr val="BF1313"/>
                </a:buClr>
                <a:buSzPct val="200000"/>
                <a:buFont typeface="Wingdings 3" pitchFamily="18" charset="2"/>
                <a:buChar char="Ú"/>
              </a:pPr>
              <a:endParaRPr lang="en-IN" sz="2083" dirty="0">
                <a:latin typeface="Arial" panose="020B0604020202020204" pitchFamily="34" charset="0"/>
                <a:cs typeface="Arial" panose="020B0604020202020204" pitchFamily="34" charset="0"/>
              </a:endParaRPr>
            </a:p>
          </p:txBody>
        </p:sp>
        <p:sp>
          <p:nvSpPr>
            <p:cNvPr id="146" name="TextBox 145"/>
            <p:cNvSpPr txBox="1"/>
            <p:nvPr/>
          </p:nvSpPr>
          <p:spPr>
            <a:xfrm>
              <a:off x="3127955" y="1227767"/>
              <a:ext cx="3675064" cy="15388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1000" b="1" dirty="0">
                  <a:latin typeface="Arial" panose="020B0604020202020204" pitchFamily="34" charset="0"/>
                  <a:cs typeface="Arial" panose="020B0604020202020204" pitchFamily="34" charset="0"/>
                </a:rPr>
                <a:t>STEERING COMMITTEE</a:t>
              </a:r>
            </a:p>
          </p:txBody>
        </p:sp>
        <p:sp>
          <p:nvSpPr>
            <p:cNvPr id="147" name="Rounded Rectangle 146"/>
            <p:cNvSpPr/>
            <p:nvPr/>
          </p:nvSpPr>
          <p:spPr bwMode="auto">
            <a:xfrm>
              <a:off x="859605" y="1625195"/>
              <a:ext cx="7388352" cy="896577"/>
            </a:xfrm>
            <a:prstGeom prst="roundRect">
              <a:avLst>
                <a:gd name="adj" fmla="val 6291"/>
              </a:avLst>
            </a:prstGeom>
            <a:solidFill>
              <a:schemeClr val="accent6">
                <a:lumMod val="20000"/>
                <a:lumOff val="80000"/>
              </a:schemeClr>
            </a:solidFill>
            <a:ln w="9525" cap="flat" cmpd="sng" algn="ctr">
              <a:solidFill>
                <a:schemeClr val="accent6">
                  <a:lumMod val="60000"/>
                  <a:lumOff val="40000"/>
                </a:schemeClr>
              </a:solidFill>
              <a:prstDash val="solid"/>
              <a:round/>
              <a:headEnd type="none" w="med" len="med"/>
              <a:tailEnd type="none" w="med" len="med"/>
            </a:ln>
            <a:effectLst/>
          </p:spPr>
          <p:txBody>
            <a:bodyPr vert="horz" wrap="square" lIns="76187" tIns="38094" rIns="76187" bIns="38094" numCol="1" rtlCol="0" anchor="t" anchorCtr="0" compatLnSpc="1">
              <a:prstTxWarp prst="textNoShape">
                <a:avLst/>
              </a:prstTxWarp>
            </a:bodyPr>
            <a:lstStyle/>
            <a:p>
              <a:pPr marL="285690" indent="-285690" fontAlgn="base">
                <a:spcBef>
                  <a:spcPct val="20000"/>
                </a:spcBef>
                <a:spcAft>
                  <a:spcPct val="0"/>
                </a:spcAft>
                <a:buClr>
                  <a:srgbClr val="BF1313"/>
                </a:buClr>
                <a:buSzPct val="200000"/>
                <a:buFont typeface="Wingdings 3" pitchFamily="18" charset="2"/>
                <a:buChar char="Ú"/>
              </a:pPr>
              <a:endParaRPr lang="en-US" sz="2083" dirty="0">
                <a:solidFill>
                  <a:prstClr val="black"/>
                </a:solidFill>
                <a:latin typeface="Arial" panose="020B0604020202020204" pitchFamily="34" charset="0"/>
                <a:cs typeface="Arial" panose="020B0604020202020204" pitchFamily="34" charset="0"/>
              </a:endParaRPr>
            </a:p>
          </p:txBody>
        </p:sp>
        <p:sp>
          <p:nvSpPr>
            <p:cNvPr id="148" name="Rounded Rectangle 147"/>
            <p:cNvSpPr/>
            <p:nvPr/>
          </p:nvSpPr>
          <p:spPr bwMode="auto">
            <a:xfrm>
              <a:off x="2261805" y="1674748"/>
              <a:ext cx="804672" cy="131668"/>
            </a:xfrm>
            <a:prstGeom prst="roundRect">
              <a:avLst/>
            </a:prstGeom>
            <a:solidFill>
              <a:schemeClr val="accent5">
                <a:lumMod val="75000"/>
              </a:schemeClr>
            </a:solidFill>
            <a:ln>
              <a:solidFill>
                <a:schemeClr val="accent5">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6187" tIns="38094" rIns="76187" bIns="38094" numCol="1" rtlCol="0" anchor="ctr" anchorCtr="0" compatLnSpc="1">
              <a:prstTxWarp prst="textNoShape">
                <a:avLst/>
              </a:prstTxWarp>
            </a:bodyPr>
            <a:lstStyle/>
            <a:p>
              <a:pPr marL="285690" indent="-285690" algn="ctr" fontAlgn="base">
                <a:spcBef>
                  <a:spcPct val="20000"/>
                </a:spcBef>
                <a:spcAft>
                  <a:spcPct val="0"/>
                </a:spcAft>
                <a:buClr>
                  <a:srgbClr val="BF1313"/>
                </a:buClr>
                <a:buSzPct val="200000"/>
              </a:pPr>
              <a:r>
                <a:rPr lang="en-US" sz="917"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Finance</a:t>
              </a:r>
            </a:p>
          </p:txBody>
        </p:sp>
        <p:sp>
          <p:nvSpPr>
            <p:cNvPr id="149" name="Rounded Rectangle 148"/>
            <p:cNvSpPr/>
            <p:nvPr/>
          </p:nvSpPr>
          <p:spPr bwMode="auto">
            <a:xfrm>
              <a:off x="3157920" y="1664589"/>
              <a:ext cx="937281" cy="167569"/>
            </a:xfrm>
            <a:prstGeom prst="roundRect">
              <a:avLst/>
            </a:prstGeom>
            <a:solidFill>
              <a:schemeClr val="accent5">
                <a:lumMod val="75000"/>
              </a:schemeClr>
            </a:solidFill>
            <a:ln>
              <a:solidFill>
                <a:schemeClr val="accent5">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6187" tIns="38094" rIns="76187" bIns="38094" numCol="1" rtlCol="0" anchor="ctr" anchorCtr="0" compatLnSpc="1">
              <a:prstTxWarp prst="textNoShape">
                <a:avLst/>
              </a:prstTxWarp>
            </a:bodyPr>
            <a:lstStyle/>
            <a:p>
              <a:pPr marL="285690" indent="-285690" algn="ctr" fontAlgn="base">
                <a:spcBef>
                  <a:spcPct val="20000"/>
                </a:spcBef>
                <a:spcAft>
                  <a:spcPct val="0"/>
                </a:spcAft>
                <a:buClr>
                  <a:srgbClr val="BF1313"/>
                </a:buClr>
                <a:buSzPct val="200000"/>
              </a:pPr>
              <a:r>
                <a:rPr lang="en-US" sz="917"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Shared Services </a:t>
              </a:r>
            </a:p>
          </p:txBody>
        </p:sp>
        <p:sp>
          <p:nvSpPr>
            <p:cNvPr id="150" name="Rounded Rectangle 149"/>
            <p:cNvSpPr/>
            <p:nvPr/>
          </p:nvSpPr>
          <p:spPr bwMode="auto">
            <a:xfrm>
              <a:off x="1209323" y="1852476"/>
              <a:ext cx="6724476" cy="709935"/>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lIns="76187" tIns="38094" rIns="76187" bIns="38094" anchor="ctr" anchorCtr="0"/>
            <a:lstStyle/>
            <a:p>
              <a:pPr algn="ctr">
                <a:spcBef>
                  <a:spcPct val="20000"/>
                </a:spcBef>
                <a:buClr>
                  <a:srgbClr val="BF1313"/>
                </a:buClr>
                <a:buSzPct val="200000"/>
                <a:defRPr/>
              </a:pPr>
              <a:endParaRPr lang="en-US" sz="917" dirty="0">
                <a:solidFill>
                  <a:prstClr val="black"/>
                </a:solidFill>
                <a:latin typeface="Arial" panose="020B0604020202020204" pitchFamily="34" charset="0"/>
                <a:cs typeface="Arial" panose="020B0604020202020204" pitchFamily="34" charset="0"/>
              </a:endParaRPr>
            </a:p>
          </p:txBody>
        </p:sp>
        <p:sp>
          <p:nvSpPr>
            <p:cNvPr id="151" name="TextBox 150"/>
            <p:cNvSpPr txBox="1"/>
            <p:nvPr/>
          </p:nvSpPr>
          <p:spPr>
            <a:xfrm>
              <a:off x="4335042" y="2087068"/>
              <a:ext cx="887730" cy="141129"/>
            </a:xfrm>
            <a:prstGeom prst="rect">
              <a:avLst/>
            </a:prstGeom>
            <a:noFill/>
          </p:spPr>
          <p:txBody>
            <a:bodyPr wrap="square" lIns="0" tIns="0" rIns="0" bIns="0" rtlCol="0" anchor="ctr" anchorCtr="0">
              <a:spAutoFit/>
            </a:bodyPr>
            <a:lstStyle/>
            <a:p>
              <a:pPr algn="ctr" fontAlgn="base">
                <a:spcBef>
                  <a:spcPct val="0"/>
                </a:spcBef>
                <a:spcAft>
                  <a:spcPct val="0"/>
                </a:spcAft>
              </a:pPr>
              <a:r>
                <a:rPr lang="en-US" sz="917" dirty="0">
                  <a:solidFill>
                    <a:prstClr val="black"/>
                  </a:solidFill>
                  <a:latin typeface="Arial" panose="020B0604020202020204" pitchFamily="34" charset="0"/>
                  <a:cs typeface="Arial" panose="020B0604020202020204" pitchFamily="34" charset="0"/>
                </a:rPr>
                <a:t>Architects</a:t>
              </a:r>
            </a:p>
          </p:txBody>
        </p:sp>
        <p:sp>
          <p:nvSpPr>
            <p:cNvPr id="152" name="TextBox 151"/>
            <p:cNvSpPr txBox="1"/>
            <p:nvPr/>
          </p:nvSpPr>
          <p:spPr>
            <a:xfrm>
              <a:off x="2638728" y="1863574"/>
              <a:ext cx="4746679" cy="141129"/>
            </a:xfrm>
            <a:prstGeom prst="rect">
              <a:avLst/>
            </a:prstGeom>
            <a:noFill/>
          </p:spPr>
          <p:txBody>
            <a:bodyPr wrap="square" lIns="0" tIns="0" rIns="0" bIns="0" rtlCol="0">
              <a:spAutoFit/>
            </a:bodyPr>
            <a:lstStyle/>
            <a:p>
              <a:pPr algn="ctr" fontAlgn="base">
                <a:spcBef>
                  <a:spcPct val="0"/>
                </a:spcBef>
                <a:spcAft>
                  <a:spcPct val="0"/>
                </a:spcAft>
              </a:pPr>
              <a:r>
                <a:rPr lang="en-US" sz="917" b="1" i="1" dirty="0">
                  <a:solidFill>
                    <a:prstClr val="black"/>
                  </a:solidFill>
                  <a:latin typeface="Arial" panose="020B0604020202020204" pitchFamily="34" charset="0"/>
                  <a:cs typeface="Arial" panose="020B0604020202020204" pitchFamily="34" charset="0"/>
                </a:rPr>
                <a:t>Core Team  (consists of representatives from all application domains</a:t>
              </a:r>
            </a:p>
          </p:txBody>
        </p:sp>
        <p:sp>
          <p:nvSpPr>
            <p:cNvPr id="153" name="TextBox 152"/>
            <p:cNvSpPr txBox="1"/>
            <p:nvPr/>
          </p:nvSpPr>
          <p:spPr>
            <a:xfrm>
              <a:off x="3374429" y="2016504"/>
              <a:ext cx="945776" cy="282257"/>
            </a:xfrm>
            <a:prstGeom prst="rect">
              <a:avLst/>
            </a:prstGeom>
            <a:noFill/>
          </p:spPr>
          <p:txBody>
            <a:bodyPr wrap="square" lIns="0" tIns="0" rIns="0" bIns="0" rtlCol="0" anchor="ctr" anchorCtr="0">
              <a:spAutoFit/>
            </a:bodyPr>
            <a:lstStyle/>
            <a:p>
              <a:pPr algn="ctr" fontAlgn="base">
                <a:spcBef>
                  <a:spcPct val="0"/>
                </a:spcBef>
                <a:spcAft>
                  <a:spcPct val="0"/>
                </a:spcAft>
              </a:pPr>
              <a:r>
                <a:rPr lang="en-US" sz="917" dirty="0">
                  <a:solidFill>
                    <a:prstClr val="black"/>
                  </a:solidFill>
                  <a:latin typeface="Arial" panose="020B0604020202020204" pitchFamily="34" charset="0"/>
                  <a:cs typeface="Arial" panose="020B0604020202020204" pitchFamily="34" charset="0"/>
                </a:rPr>
                <a:t>Application</a:t>
              </a:r>
            </a:p>
            <a:p>
              <a:pPr algn="ctr" fontAlgn="base">
                <a:spcBef>
                  <a:spcPct val="0"/>
                </a:spcBef>
                <a:spcAft>
                  <a:spcPct val="0"/>
                </a:spcAft>
              </a:pPr>
              <a:r>
                <a:rPr lang="en-US" sz="917" dirty="0">
                  <a:solidFill>
                    <a:prstClr val="black"/>
                  </a:solidFill>
                  <a:latin typeface="Arial" panose="020B0604020202020204" pitchFamily="34" charset="0"/>
                  <a:cs typeface="Arial" panose="020B0604020202020204" pitchFamily="34" charset="0"/>
                </a:rPr>
                <a:t> SME</a:t>
              </a:r>
            </a:p>
          </p:txBody>
        </p:sp>
        <p:sp>
          <p:nvSpPr>
            <p:cNvPr id="154" name="Rounded Rectangle 153"/>
            <p:cNvSpPr/>
            <p:nvPr/>
          </p:nvSpPr>
          <p:spPr bwMode="auto">
            <a:xfrm>
              <a:off x="4191400" y="1670541"/>
              <a:ext cx="1152747" cy="153046"/>
            </a:xfrm>
            <a:prstGeom prst="roundRect">
              <a:avLst/>
            </a:prstGeom>
            <a:solidFill>
              <a:schemeClr val="accent5">
                <a:lumMod val="75000"/>
              </a:schemeClr>
            </a:solidFill>
            <a:ln>
              <a:solidFill>
                <a:schemeClr val="accent5">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6187" tIns="38094" rIns="76187" bIns="38094" numCol="1" rtlCol="0" anchor="ctr" anchorCtr="0" compatLnSpc="1">
              <a:prstTxWarp prst="textNoShape">
                <a:avLst/>
              </a:prstTxWarp>
            </a:bodyPr>
            <a:lstStyle/>
            <a:p>
              <a:pPr marL="285690" indent="-285690" algn="ctr" fontAlgn="base">
                <a:spcBef>
                  <a:spcPct val="20000"/>
                </a:spcBef>
                <a:spcAft>
                  <a:spcPct val="0"/>
                </a:spcAft>
                <a:buClr>
                  <a:srgbClr val="BF1313"/>
                </a:buClr>
                <a:buSzPct val="200000"/>
              </a:pPr>
              <a:r>
                <a:rPr lang="en-US" sz="917"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Cash Management </a:t>
              </a:r>
            </a:p>
          </p:txBody>
        </p:sp>
        <p:sp>
          <p:nvSpPr>
            <p:cNvPr id="155" name="Rounded Rectangle 154"/>
            <p:cNvSpPr/>
            <p:nvPr/>
          </p:nvSpPr>
          <p:spPr bwMode="auto">
            <a:xfrm>
              <a:off x="5471145" y="1674218"/>
              <a:ext cx="1554778" cy="153046"/>
            </a:xfrm>
            <a:prstGeom prst="roundRect">
              <a:avLst/>
            </a:prstGeom>
            <a:solidFill>
              <a:schemeClr val="accent5">
                <a:lumMod val="75000"/>
              </a:schemeClr>
            </a:solidFill>
            <a:ln>
              <a:solidFill>
                <a:schemeClr val="accent5">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6187" tIns="38094" rIns="76187" bIns="38094" numCol="1" rtlCol="0" anchor="ctr" anchorCtr="0" compatLnSpc="1">
              <a:prstTxWarp prst="textNoShape">
                <a:avLst/>
              </a:prstTxWarp>
            </a:bodyPr>
            <a:lstStyle/>
            <a:p>
              <a:pPr marL="285690" indent="-285690" algn="ctr" fontAlgn="base">
                <a:spcBef>
                  <a:spcPct val="20000"/>
                </a:spcBef>
                <a:spcAft>
                  <a:spcPct val="0"/>
                </a:spcAft>
                <a:buClr>
                  <a:srgbClr val="BF1313"/>
                </a:buClr>
                <a:buSzPct val="200000"/>
              </a:pPr>
              <a:r>
                <a:rPr lang="en-US" sz="917"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Bank Deposits/Investments</a:t>
              </a:r>
            </a:p>
          </p:txBody>
        </p:sp>
        <p:sp>
          <p:nvSpPr>
            <p:cNvPr id="156" name="TextBox 155"/>
            <p:cNvSpPr txBox="1"/>
            <p:nvPr/>
          </p:nvSpPr>
          <p:spPr>
            <a:xfrm>
              <a:off x="1300805" y="2016504"/>
              <a:ext cx="1125589" cy="282257"/>
            </a:xfrm>
            <a:prstGeom prst="rect">
              <a:avLst/>
            </a:prstGeom>
            <a:noFill/>
          </p:spPr>
          <p:txBody>
            <a:bodyPr wrap="square" lIns="0" tIns="0" rIns="0" bIns="0" rtlCol="0" anchor="ctr" anchorCtr="0">
              <a:spAutoFit/>
            </a:bodyPr>
            <a:lstStyle/>
            <a:p>
              <a:pPr algn="ctr" fontAlgn="base">
                <a:spcBef>
                  <a:spcPct val="0"/>
                </a:spcBef>
                <a:spcAft>
                  <a:spcPct val="0"/>
                </a:spcAft>
              </a:pPr>
              <a:r>
                <a:rPr lang="en-US" sz="917" dirty="0">
                  <a:solidFill>
                    <a:prstClr val="black"/>
                  </a:solidFill>
                  <a:latin typeface="Arial" panose="020B0604020202020204" pitchFamily="34" charset="0"/>
                  <a:cs typeface="Arial" panose="020B0604020202020204" pitchFamily="34" charset="0"/>
                </a:rPr>
                <a:t>Release</a:t>
              </a:r>
            </a:p>
            <a:p>
              <a:pPr algn="ctr" fontAlgn="base">
                <a:spcBef>
                  <a:spcPct val="0"/>
                </a:spcBef>
                <a:spcAft>
                  <a:spcPct val="0"/>
                </a:spcAft>
              </a:pPr>
              <a:r>
                <a:rPr lang="en-US" sz="917" dirty="0">
                  <a:solidFill>
                    <a:prstClr val="black"/>
                  </a:solidFill>
                  <a:latin typeface="Arial" panose="020B0604020202020204" pitchFamily="34" charset="0"/>
                  <a:cs typeface="Arial" panose="020B0604020202020204" pitchFamily="34" charset="0"/>
                </a:rPr>
                <a:t> Managers</a:t>
              </a:r>
            </a:p>
          </p:txBody>
        </p:sp>
        <p:sp>
          <p:nvSpPr>
            <p:cNvPr id="157" name="Rounded Rectangle 156"/>
            <p:cNvSpPr/>
            <p:nvPr/>
          </p:nvSpPr>
          <p:spPr bwMode="auto">
            <a:xfrm>
              <a:off x="5701554" y="3280682"/>
              <a:ext cx="2057399" cy="388601"/>
            </a:xfrm>
            <a:prstGeom prst="roundRect">
              <a:avLst/>
            </a:prstGeom>
            <a:solidFill>
              <a:srgbClr val="00B0F0"/>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0" tIns="0" rIns="0" bIns="0" numCol="1" rtlCol="0" anchor="ctr" anchorCtr="0" compatLnSpc="1">
              <a:prstTxWarp prst="textNoShape">
                <a:avLst/>
              </a:prstTxWarp>
            </a:bodyPr>
            <a:lstStyle/>
            <a:p>
              <a:pPr marL="285690" indent="-285690" algn="ctr" defTabSz="761842" fontAlgn="base">
                <a:spcBef>
                  <a:spcPct val="20000"/>
                </a:spcBef>
                <a:spcAft>
                  <a:spcPct val="0"/>
                </a:spcAft>
                <a:buClr>
                  <a:srgbClr val="BF1313"/>
                </a:buClr>
                <a:buSzPct val="200000"/>
              </a:pPr>
              <a:r>
                <a:rPr lang="en-US" sz="917" b="1" dirty="0">
                  <a:solidFill>
                    <a:schemeClr val="tx1"/>
                  </a:solidFill>
                  <a:latin typeface="Arial" panose="020B0604020202020204" pitchFamily="34" charset="0"/>
                  <a:cs typeface="Arial" panose="020B0604020202020204" pitchFamily="34" charset="0"/>
                </a:rPr>
                <a:t>Scotia DevOps Program Manager</a:t>
              </a:r>
            </a:p>
            <a:p>
              <a:pPr marL="285690" indent="-285690" algn="ctr" defTabSz="761842" fontAlgn="base">
                <a:spcBef>
                  <a:spcPct val="20000"/>
                </a:spcBef>
                <a:spcAft>
                  <a:spcPct val="0"/>
                </a:spcAft>
                <a:buClr>
                  <a:srgbClr val="BF1313"/>
                </a:buClr>
                <a:buSzPct val="200000"/>
              </a:pPr>
              <a:r>
                <a:rPr lang="en-US" sz="917" b="1" dirty="0">
                  <a:solidFill>
                    <a:schemeClr val="tx1"/>
                  </a:solidFill>
                  <a:latin typeface="Arial" panose="020B0604020202020204" pitchFamily="34" charset="0"/>
                  <a:cs typeface="Arial" panose="020B0604020202020204" pitchFamily="34" charset="0"/>
                </a:rPr>
                <a:t>Program Manager</a:t>
              </a:r>
            </a:p>
          </p:txBody>
        </p:sp>
        <p:sp>
          <p:nvSpPr>
            <p:cNvPr id="158" name="TextBox 157"/>
            <p:cNvSpPr txBox="1"/>
            <p:nvPr/>
          </p:nvSpPr>
          <p:spPr>
            <a:xfrm>
              <a:off x="2299518" y="2016504"/>
              <a:ext cx="945776" cy="282257"/>
            </a:xfrm>
            <a:prstGeom prst="rect">
              <a:avLst/>
            </a:prstGeom>
            <a:noFill/>
          </p:spPr>
          <p:txBody>
            <a:bodyPr wrap="square" lIns="0" tIns="0" rIns="0" bIns="0" rtlCol="0" anchor="ctr" anchorCtr="0">
              <a:spAutoFit/>
            </a:bodyPr>
            <a:lstStyle/>
            <a:p>
              <a:pPr algn="ctr" fontAlgn="base">
                <a:spcBef>
                  <a:spcPct val="0"/>
                </a:spcBef>
                <a:spcAft>
                  <a:spcPct val="0"/>
                </a:spcAft>
              </a:pPr>
              <a:r>
                <a:rPr lang="en-US" sz="917" dirty="0">
                  <a:solidFill>
                    <a:prstClr val="black"/>
                  </a:solidFill>
                  <a:latin typeface="Arial" panose="020B0604020202020204" pitchFamily="34" charset="0"/>
                  <a:cs typeface="Arial" panose="020B0604020202020204" pitchFamily="34" charset="0"/>
                </a:rPr>
                <a:t>Delivery</a:t>
              </a:r>
            </a:p>
            <a:p>
              <a:pPr algn="ctr" fontAlgn="base">
                <a:spcBef>
                  <a:spcPct val="0"/>
                </a:spcBef>
                <a:spcAft>
                  <a:spcPct val="0"/>
                </a:spcAft>
              </a:pPr>
              <a:r>
                <a:rPr lang="en-US" sz="917" dirty="0">
                  <a:solidFill>
                    <a:prstClr val="black"/>
                  </a:solidFill>
                  <a:latin typeface="Arial" panose="020B0604020202020204" pitchFamily="34" charset="0"/>
                  <a:cs typeface="Arial" panose="020B0604020202020204" pitchFamily="34" charset="0"/>
                </a:rPr>
                <a:t> Leads</a:t>
              </a:r>
            </a:p>
          </p:txBody>
        </p:sp>
        <p:sp>
          <p:nvSpPr>
            <p:cNvPr id="159" name="TextBox 158"/>
            <p:cNvSpPr txBox="1"/>
            <p:nvPr/>
          </p:nvSpPr>
          <p:spPr>
            <a:xfrm>
              <a:off x="5148711" y="2016504"/>
              <a:ext cx="1124341" cy="282257"/>
            </a:xfrm>
            <a:prstGeom prst="rect">
              <a:avLst/>
            </a:prstGeom>
            <a:noFill/>
          </p:spPr>
          <p:txBody>
            <a:bodyPr wrap="square" lIns="0" tIns="0" rIns="0" bIns="0" rtlCol="0" anchor="ctr" anchorCtr="0">
              <a:spAutoFit/>
            </a:bodyPr>
            <a:lstStyle/>
            <a:p>
              <a:pPr algn="ctr" fontAlgn="base">
                <a:spcBef>
                  <a:spcPct val="0"/>
                </a:spcBef>
                <a:spcAft>
                  <a:spcPct val="0"/>
                </a:spcAft>
              </a:pPr>
              <a:r>
                <a:rPr lang="en-US" sz="917" dirty="0">
                  <a:solidFill>
                    <a:prstClr val="black"/>
                  </a:solidFill>
                  <a:latin typeface="Arial" panose="020B0604020202020204" pitchFamily="34" charset="0"/>
                  <a:cs typeface="Arial" panose="020B0604020202020204" pitchFamily="34" charset="0"/>
                </a:rPr>
                <a:t>Project</a:t>
              </a:r>
            </a:p>
            <a:p>
              <a:pPr algn="ctr" fontAlgn="base">
                <a:spcBef>
                  <a:spcPct val="0"/>
                </a:spcBef>
                <a:spcAft>
                  <a:spcPct val="0"/>
                </a:spcAft>
              </a:pPr>
              <a:r>
                <a:rPr lang="en-US" sz="917" dirty="0">
                  <a:solidFill>
                    <a:prstClr val="black"/>
                  </a:solidFill>
                  <a:latin typeface="Arial" panose="020B0604020202020204" pitchFamily="34" charset="0"/>
                  <a:cs typeface="Arial" panose="020B0604020202020204" pitchFamily="34" charset="0"/>
                </a:rPr>
                <a:t> Managers</a:t>
              </a:r>
            </a:p>
          </p:txBody>
        </p:sp>
        <p:pic>
          <p:nvPicPr>
            <p:cNvPr id="160" name="Picture 159" descr="j0431641"/>
            <p:cNvPicPr>
              <a:picLocks noChangeAspect="1" noChangeArrowheads="1"/>
            </p:cNvPicPr>
            <p:nvPr/>
          </p:nvPicPr>
          <p:blipFill>
            <a:blip r:embed="rId3" cstate="print"/>
            <a:srcRect/>
            <a:stretch>
              <a:fillRect/>
            </a:stretch>
          </p:blipFill>
          <p:spPr bwMode="auto">
            <a:xfrm>
              <a:off x="1729476" y="2344125"/>
              <a:ext cx="257985" cy="210380"/>
            </a:xfrm>
            <a:prstGeom prst="rect">
              <a:avLst/>
            </a:prstGeom>
            <a:noFill/>
            <a:ln w="9525">
              <a:noFill/>
              <a:miter lim="800000"/>
              <a:headEnd/>
              <a:tailEnd/>
            </a:ln>
          </p:spPr>
        </p:pic>
        <p:pic>
          <p:nvPicPr>
            <p:cNvPr id="161" name="Picture 160" descr="j0431641"/>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3746246" y="2344125"/>
              <a:ext cx="257985" cy="210380"/>
            </a:xfrm>
            <a:prstGeom prst="rect">
              <a:avLst/>
            </a:prstGeom>
            <a:noFill/>
            <a:ln w="9525">
              <a:noFill/>
              <a:miter lim="800000"/>
              <a:headEnd/>
              <a:tailEnd/>
            </a:ln>
          </p:spPr>
        </p:pic>
        <p:pic>
          <p:nvPicPr>
            <p:cNvPr id="162" name="Picture 161" descr="j0431641"/>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2744211" y="2344125"/>
              <a:ext cx="257985" cy="210380"/>
            </a:xfrm>
            <a:prstGeom prst="rect">
              <a:avLst/>
            </a:prstGeom>
            <a:noFill/>
            <a:ln w="9525">
              <a:noFill/>
              <a:miter lim="800000"/>
              <a:headEnd/>
              <a:tailEnd/>
            </a:ln>
          </p:spPr>
        </p:pic>
        <p:pic>
          <p:nvPicPr>
            <p:cNvPr id="163" name="Picture 162" descr="j0431641"/>
            <p:cNvPicPr>
              <a:picLocks noChangeAspect="1" noChangeArrowheads="1"/>
            </p:cNvPicPr>
            <p:nvPr/>
          </p:nvPicPr>
          <p:blipFill>
            <a:blip r:embed="rId3" cstate="print"/>
            <a:srcRect/>
            <a:stretch>
              <a:fillRect/>
            </a:stretch>
          </p:blipFill>
          <p:spPr bwMode="auto">
            <a:xfrm>
              <a:off x="4735580" y="2357037"/>
              <a:ext cx="262240" cy="184553"/>
            </a:xfrm>
            <a:prstGeom prst="rect">
              <a:avLst/>
            </a:prstGeom>
            <a:noFill/>
            <a:ln w="9525">
              <a:noFill/>
              <a:miter lim="800000"/>
              <a:headEnd/>
              <a:tailEnd/>
            </a:ln>
          </p:spPr>
        </p:pic>
        <p:pic>
          <p:nvPicPr>
            <p:cNvPr id="164" name="Picture 163" descr="j0431641"/>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6557658" y="2357037"/>
              <a:ext cx="262240" cy="184553"/>
            </a:xfrm>
            <a:prstGeom prst="rect">
              <a:avLst/>
            </a:prstGeom>
            <a:noFill/>
            <a:ln w="9525">
              <a:noFill/>
              <a:miter lim="800000"/>
              <a:headEnd/>
              <a:tailEnd/>
            </a:ln>
          </p:spPr>
        </p:pic>
        <p:pic>
          <p:nvPicPr>
            <p:cNvPr id="165" name="Picture 164" descr="j0431641"/>
            <p:cNvPicPr>
              <a:picLocks noChangeAspect="1" noChangeArrowheads="1"/>
            </p:cNvPicPr>
            <p:nvPr/>
          </p:nvPicPr>
          <p:blipFill>
            <a:blip r:embed="rId3" cstate="print">
              <a:duotone>
                <a:schemeClr val="accent3">
                  <a:shade val="45000"/>
                  <a:satMod val="135000"/>
                </a:schemeClr>
                <a:prstClr val="white"/>
              </a:duotone>
            </a:blip>
            <a:srcRect/>
            <a:stretch>
              <a:fillRect/>
            </a:stretch>
          </p:blipFill>
          <p:spPr bwMode="auto">
            <a:xfrm>
              <a:off x="5640270" y="2357037"/>
              <a:ext cx="262240" cy="184553"/>
            </a:xfrm>
            <a:prstGeom prst="rect">
              <a:avLst/>
            </a:prstGeom>
            <a:noFill/>
            <a:ln w="9525">
              <a:noFill/>
              <a:miter lim="800000"/>
              <a:headEnd/>
              <a:tailEnd/>
            </a:ln>
          </p:spPr>
        </p:pic>
        <p:sp>
          <p:nvSpPr>
            <p:cNvPr id="166" name="Rectangle 165"/>
            <p:cNvSpPr/>
            <p:nvPr/>
          </p:nvSpPr>
          <p:spPr>
            <a:xfrm>
              <a:off x="7601573" y="4169331"/>
              <a:ext cx="48719" cy="36573"/>
            </a:xfrm>
            <a:prstGeom prst="rect">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endParaRPr lang="en-US" sz="1500" dirty="0">
                <a:latin typeface="Arial" panose="020B0604020202020204" pitchFamily="34" charset="0"/>
                <a:cs typeface="Arial" panose="020B0604020202020204" pitchFamily="34" charset="0"/>
              </a:endParaRPr>
            </a:p>
          </p:txBody>
        </p:sp>
        <p:sp>
          <p:nvSpPr>
            <p:cNvPr id="167" name="Rounded Rectangle 166"/>
            <p:cNvSpPr/>
            <p:nvPr/>
          </p:nvSpPr>
          <p:spPr bwMode="auto">
            <a:xfrm>
              <a:off x="1347405" y="1674748"/>
              <a:ext cx="804672" cy="131668"/>
            </a:xfrm>
            <a:prstGeom prst="roundRect">
              <a:avLst/>
            </a:prstGeom>
            <a:solidFill>
              <a:schemeClr val="accent5">
                <a:lumMod val="75000"/>
              </a:schemeClr>
            </a:solidFill>
            <a:ln>
              <a:solidFill>
                <a:schemeClr val="accent5">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6187" tIns="38094" rIns="76187" bIns="38094" numCol="1" rtlCol="0" anchor="ctr" anchorCtr="0" compatLnSpc="1">
              <a:prstTxWarp prst="textNoShape">
                <a:avLst/>
              </a:prstTxWarp>
            </a:bodyPr>
            <a:lstStyle/>
            <a:p>
              <a:pPr marL="285690" indent="-285690" algn="ctr" fontAlgn="base">
                <a:spcBef>
                  <a:spcPct val="20000"/>
                </a:spcBef>
                <a:spcAft>
                  <a:spcPct val="0"/>
                </a:spcAft>
                <a:buClr>
                  <a:srgbClr val="BF1313"/>
                </a:buClr>
                <a:buSzPct val="200000"/>
              </a:pPr>
              <a:r>
                <a:rPr lang="en-US" sz="917"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E-Banking</a:t>
              </a:r>
            </a:p>
          </p:txBody>
        </p:sp>
        <p:sp>
          <p:nvSpPr>
            <p:cNvPr id="168" name="TextBox 167"/>
            <p:cNvSpPr txBox="1"/>
            <p:nvPr/>
          </p:nvSpPr>
          <p:spPr>
            <a:xfrm>
              <a:off x="6113911" y="2046983"/>
              <a:ext cx="1124341" cy="282257"/>
            </a:xfrm>
            <a:prstGeom prst="rect">
              <a:avLst/>
            </a:prstGeom>
            <a:noFill/>
          </p:spPr>
          <p:txBody>
            <a:bodyPr wrap="square" lIns="0" tIns="0" rIns="0" bIns="0" rtlCol="0" anchor="ctr" anchorCtr="0">
              <a:spAutoFit/>
            </a:bodyPr>
            <a:lstStyle/>
            <a:p>
              <a:pPr algn="ctr" fontAlgn="base">
                <a:spcBef>
                  <a:spcPct val="0"/>
                </a:spcBef>
                <a:spcAft>
                  <a:spcPct val="0"/>
                </a:spcAft>
              </a:pPr>
              <a:r>
                <a:rPr lang="en-US" sz="917" dirty="0">
                  <a:solidFill>
                    <a:prstClr val="black"/>
                  </a:solidFill>
                  <a:latin typeface="Arial" panose="020B0604020202020204" pitchFamily="34" charset="0"/>
                  <a:cs typeface="Arial" panose="020B0604020202020204" pitchFamily="34" charset="0"/>
                </a:rPr>
                <a:t>Demand </a:t>
              </a:r>
            </a:p>
            <a:p>
              <a:pPr algn="ctr" fontAlgn="base">
                <a:spcBef>
                  <a:spcPct val="0"/>
                </a:spcBef>
                <a:spcAft>
                  <a:spcPct val="0"/>
                </a:spcAft>
              </a:pPr>
              <a:r>
                <a:rPr lang="en-US" sz="917" dirty="0">
                  <a:solidFill>
                    <a:prstClr val="black"/>
                  </a:solidFill>
                  <a:latin typeface="Arial" panose="020B0604020202020204" pitchFamily="34" charset="0"/>
                  <a:cs typeface="Arial" panose="020B0604020202020204" pitchFamily="34" charset="0"/>
                </a:rPr>
                <a:t>Mgmt. </a:t>
              </a:r>
            </a:p>
          </p:txBody>
        </p:sp>
        <p:sp>
          <p:nvSpPr>
            <p:cNvPr id="169" name="TextBox 168"/>
            <p:cNvSpPr txBox="1"/>
            <p:nvPr/>
          </p:nvSpPr>
          <p:spPr>
            <a:xfrm>
              <a:off x="6875911" y="2107389"/>
              <a:ext cx="1124341" cy="141129"/>
            </a:xfrm>
            <a:prstGeom prst="rect">
              <a:avLst/>
            </a:prstGeom>
            <a:noFill/>
          </p:spPr>
          <p:txBody>
            <a:bodyPr wrap="square" lIns="0" tIns="0" rIns="0" bIns="0" rtlCol="0" anchor="ctr" anchorCtr="0">
              <a:spAutoFit/>
            </a:bodyPr>
            <a:lstStyle/>
            <a:p>
              <a:pPr algn="ctr" fontAlgn="base">
                <a:spcBef>
                  <a:spcPct val="0"/>
                </a:spcBef>
                <a:spcAft>
                  <a:spcPct val="0"/>
                </a:spcAft>
              </a:pPr>
              <a:r>
                <a:rPr lang="en-US" sz="917" dirty="0">
                  <a:solidFill>
                    <a:prstClr val="black"/>
                  </a:solidFill>
                  <a:latin typeface="Arial" panose="020B0604020202020204" pitchFamily="34" charset="0"/>
                  <a:cs typeface="Arial" panose="020B0604020202020204" pitchFamily="34" charset="0"/>
                </a:rPr>
                <a:t>Operations </a:t>
              </a:r>
            </a:p>
          </p:txBody>
        </p:sp>
        <p:pic>
          <p:nvPicPr>
            <p:cNvPr id="170" name="Picture 169" descr="j0431641"/>
            <p:cNvPicPr>
              <a:picLocks noChangeAspect="1" noChangeArrowheads="1"/>
            </p:cNvPicPr>
            <p:nvPr/>
          </p:nvPicPr>
          <p:blipFill>
            <a:blip r:embed="rId3" cstate="print">
              <a:duotone>
                <a:schemeClr val="bg2">
                  <a:shade val="45000"/>
                  <a:satMod val="135000"/>
                </a:schemeClr>
                <a:prstClr val="white"/>
              </a:duotone>
            </a:blip>
            <a:srcRect/>
            <a:stretch>
              <a:fillRect/>
            </a:stretch>
          </p:blipFill>
          <p:spPr bwMode="auto">
            <a:xfrm>
              <a:off x="7256158" y="2357037"/>
              <a:ext cx="262240" cy="184553"/>
            </a:xfrm>
            <a:prstGeom prst="rect">
              <a:avLst/>
            </a:prstGeom>
            <a:noFill/>
            <a:ln w="9525">
              <a:noFill/>
              <a:miter lim="800000"/>
              <a:headEnd/>
              <a:tailEnd/>
            </a:ln>
          </p:spPr>
        </p:pic>
        <p:sp>
          <p:nvSpPr>
            <p:cNvPr id="67" name="Rounded Rectangle 66"/>
            <p:cNvSpPr/>
            <p:nvPr/>
          </p:nvSpPr>
          <p:spPr bwMode="auto">
            <a:xfrm>
              <a:off x="7104638" y="1679113"/>
              <a:ext cx="413760" cy="153046"/>
            </a:xfrm>
            <a:prstGeom prst="roundRect">
              <a:avLst/>
            </a:prstGeom>
            <a:solidFill>
              <a:schemeClr val="accent5">
                <a:lumMod val="75000"/>
              </a:schemeClr>
            </a:solidFill>
            <a:ln>
              <a:solidFill>
                <a:schemeClr val="accent5">
                  <a:lumMod val="75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76187" tIns="38094" rIns="76187" bIns="38094" numCol="1" rtlCol="0" anchor="ctr" anchorCtr="0" compatLnSpc="1">
              <a:prstTxWarp prst="textNoShape">
                <a:avLst/>
              </a:prstTxWarp>
            </a:bodyPr>
            <a:lstStyle/>
            <a:p>
              <a:pPr marL="285690" indent="-285690" algn="ctr" fontAlgn="base">
                <a:spcBef>
                  <a:spcPct val="20000"/>
                </a:spcBef>
                <a:spcAft>
                  <a:spcPct val="0"/>
                </a:spcAft>
                <a:buClr>
                  <a:srgbClr val="BF1313"/>
                </a:buClr>
                <a:buSzPct val="200000"/>
              </a:pPr>
              <a:r>
                <a:rPr lang="en-US" sz="917"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IT</a:t>
              </a:r>
            </a:p>
          </p:txBody>
        </p:sp>
      </p:grpSp>
    </p:spTree>
    <p:extLst>
      <p:ext uri="{BB962C8B-B14F-4D97-AF65-F5344CB8AC3E}">
        <p14:creationId xmlns:p14="http://schemas.microsoft.com/office/powerpoint/2010/main" val="3870289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066836" y="1015812"/>
            <a:ext cx="2713075" cy="248544"/>
          </a:xfrm>
          <a:prstGeom prst="roundRect">
            <a:avLst/>
          </a:prstGeom>
          <a:solidFill>
            <a:schemeClr val="bg1">
              <a:lumMod val="95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4" name="Rounded Rectangle 13"/>
          <p:cNvSpPr/>
          <p:nvPr/>
        </p:nvSpPr>
        <p:spPr>
          <a:xfrm>
            <a:off x="334925" y="1772168"/>
            <a:ext cx="1008453" cy="227149"/>
          </a:xfrm>
          <a:prstGeom prst="roundRect">
            <a:avLst/>
          </a:prstGeom>
          <a:solidFill>
            <a:schemeClr val="bg1">
              <a:lumMod val="95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5" name="Rounded Rectangle 14"/>
          <p:cNvSpPr/>
          <p:nvPr/>
        </p:nvSpPr>
        <p:spPr>
          <a:xfrm>
            <a:off x="334925" y="3928347"/>
            <a:ext cx="2013164" cy="214676"/>
          </a:xfrm>
          <a:prstGeom prst="roundRect">
            <a:avLst/>
          </a:prstGeom>
          <a:solidFill>
            <a:schemeClr val="bg1">
              <a:lumMod val="95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6" name="Title 1"/>
          <p:cNvSpPr txBox="1">
            <a:spLocks/>
          </p:cNvSpPr>
          <p:nvPr/>
        </p:nvSpPr>
        <p:spPr>
          <a:xfrm>
            <a:off x="262313" y="6006"/>
            <a:ext cx="4704797"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spcBef>
                <a:spcPct val="0"/>
              </a:spcBef>
              <a:defRPr sz="2800">
                <a:solidFill>
                  <a:prstClr val="black">
                    <a:lumMod val="65000"/>
                    <a:lumOff val="35000"/>
                  </a:prstClr>
                </a:solidFill>
                <a:latin typeface="Arial" panose="020B0604020202020204" pitchFamily="34" charset="0"/>
                <a:cs typeface="Arial" panose="020B0604020202020204" pitchFamily="34" charset="0"/>
              </a:defRPr>
            </a:lvl1pPr>
          </a:lstStyle>
          <a:p>
            <a:r>
              <a:rPr lang="en-IN" sz="2400" dirty="0"/>
              <a:t>DevOps Team Composition</a:t>
            </a:r>
          </a:p>
        </p:txBody>
      </p:sp>
      <p:grpSp>
        <p:nvGrpSpPr>
          <p:cNvPr id="4" name="Group 3"/>
          <p:cNvGrpSpPr/>
          <p:nvPr/>
        </p:nvGrpSpPr>
        <p:grpSpPr>
          <a:xfrm>
            <a:off x="335704" y="660400"/>
            <a:ext cx="8789461" cy="4770835"/>
            <a:chOff x="335704" y="660400"/>
            <a:chExt cx="8789461" cy="4770835"/>
          </a:xfrm>
        </p:grpSpPr>
        <p:sp>
          <p:nvSpPr>
            <p:cNvPr id="12" name="TextBox 11"/>
            <p:cNvSpPr txBox="1"/>
            <p:nvPr/>
          </p:nvSpPr>
          <p:spPr>
            <a:xfrm>
              <a:off x="335704" y="1778000"/>
              <a:ext cx="2712296" cy="1903786"/>
            </a:xfrm>
            <a:prstGeom prst="rect">
              <a:avLst/>
            </a:prstGeom>
            <a:noFill/>
            <a:ln w="9525">
              <a:noFill/>
              <a:miter lim="800000"/>
              <a:headEnd/>
              <a:tailEnd/>
            </a:ln>
          </p:spPr>
          <p:txBody>
            <a:bodyPr vert="horz" wrap="square" lIns="74083" tIns="42333" rIns="74083" bIns="42333" numCol="1" rtlCol="0" anchor="t" anchorCtr="0" compatLnSpc="1">
              <a:prstTxWarp prst="textNoShape">
                <a:avLst/>
              </a:prstTxWarp>
              <a:noAutofit/>
            </a:bodyPr>
            <a:lstStyle/>
            <a:p>
              <a:pPr algn="just" fontAlgn="base">
                <a:lnSpc>
                  <a:spcPct val="110000"/>
                </a:lnSpc>
                <a:spcAft>
                  <a:spcPts val="167"/>
                </a:spcAft>
              </a:pPr>
              <a:r>
                <a:rPr lang="en-US" sz="1000" b="1" dirty="0">
                  <a:latin typeface="Arial" panose="020B0604020202020204" pitchFamily="34" charset="0"/>
                  <a:cs typeface="Arial" panose="020B0604020202020204" pitchFamily="34" charset="0"/>
                </a:rPr>
                <a:t>Team Roles: </a:t>
              </a:r>
            </a:p>
            <a:p>
              <a:pPr marL="332912" lvl="1" indent="-165674" algn="just" fontAlgn="base">
                <a:lnSpc>
                  <a:spcPct val="110000"/>
                </a:lnSpc>
                <a:spcAft>
                  <a:spcPts val="167"/>
                </a:spcAft>
                <a:buFont typeface="Arial" panose="020B0604020202020204" pitchFamily="34" charset="0"/>
                <a:buChar char="•"/>
              </a:pPr>
              <a:r>
                <a:rPr lang="en-US" sz="1000" dirty="0">
                  <a:latin typeface="Arial" panose="020B0604020202020204" pitchFamily="34" charset="0"/>
                  <a:cs typeface="Arial" panose="020B0604020202020204" pitchFamily="34" charset="0"/>
                </a:rPr>
                <a:t>DevOps  Solution Architect</a:t>
              </a:r>
            </a:p>
            <a:p>
              <a:pPr marL="332912" lvl="1" indent="-165674" algn="just" fontAlgn="base">
                <a:lnSpc>
                  <a:spcPct val="110000"/>
                </a:lnSpc>
                <a:spcAft>
                  <a:spcPts val="167"/>
                </a:spcAft>
                <a:buFont typeface="Arial" panose="020B0604020202020204" pitchFamily="34" charset="0"/>
                <a:buChar char="•"/>
              </a:pPr>
              <a:r>
                <a:rPr lang="en-US" sz="1000" dirty="0">
                  <a:latin typeface="Arial" panose="020B0604020202020204" pitchFamily="34" charset="0"/>
                  <a:cs typeface="Arial" panose="020B0604020202020204" pitchFamily="34" charset="0"/>
                </a:rPr>
                <a:t>Agile Coach</a:t>
              </a:r>
            </a:p>
            <a:p>
              <a:pPr marL="332912" lvl="1" indent="-165674" algn="just" fontAlgn="base">
                <a:lnSpc>
                  <a:spcPct val="110000"/>
                </a:lnSpc>
                <a:spcAft>
                  <a:spcPts val="167"/>
                </a:spcAft>
                <a:buFont typeface="Arial" panose="020B0604020202020204" pitchFamily="34" charset="0"/>
                <a:buChar char="•"/>
              </a:pPr>
              <a:r>
                <a:rPr lang="en-US" sz="1000" dirty="0">
                  <a:latin typeface="Arial" panose="020B0604020202020204" pitchFamily="34" charset="0"/>
                  <a:cs typeface="Arial" panose="020B0604020202020204" pitchFamily="34" charset="0"/>
                </a:rPr>
                <a:t>Continuous Integration SME</a:t>
              </a:r>
            </a:p>
            <a:p>
              <a:pPr marL="332912" lvl="1" indent="-165674" algn="just" fontAlgn="base">
                <a:lnSpc>
                  <a:spcPct val="110000"/>
                </a:lnSpc>
                <a:spcAft>
                  <a:spcPts val="167"/>
                </a:spcAft>
                <a:buFont typeface="Arial" panose="020B0604020202020204" pitchFamily="34" charset="0"/>
                <a:buChar char="•"/>
              </a:pPr>
              <a:r>
                <a:rPr lang="en-US" sz="1000" dirty="0">
                  <a:latin typeface="Arial" panose="020B0604020202020204" pitchFamily="34" charset="0"/>
                  <a:cs typeface="Arial" panose="020B0604020202020204" pitchFamily="34" charset="0"/>
                </a:rPr>
                <a:t>DevOps Engineers</a:t>
              </a:r>
            </a:p>
            <a:p>
              <a:pPr marL="332912" lvl="1" indent="-165674" algn="just" fontAlgn="base">
                <a:lnSpc>
                  <a:spcPct val="110000"/>
                </a:lnSpc>
                <a:spcAft>
                  <a:spcPts val="167"/>
                </a:spcAft>
                <a:buFont typeface="Arial" panose="020B0604020202020204" pitchFamily="34" charset="0"/>
                <a:buChar char="•"/>
              </a:pPr>
              <a:r>
                <a:rPr lang="en-US" sz="1000" dirty="0">
                  <a:latin typeface="Arial" panose="020B0604020202020204" pitchFamily="34" charset="0"/>
                  <a:cs typeface="Arial" panose="020B0604020202020204" pitchFamily="34" charset="0"/>
                </a:rPr>
                <a:t>SME/Lead (Deployment  &amp; Environment)</a:t>
              </a:r>
            </a:p>
            <a:p>
              <a:pPr marL="332912" lvl="1" indent="-165674" algn="just" fontAlgn="base">
                <a:lnSpc>
                  <a:spcPct val="110000"/>
                </a:lnSpc>
                <a:spcAft>
                  <a:spcPts val="167"/>
                </a:spcAft>
                <a:buFont typeface="Arial" panose="020B0604020202020204" pitchFamily="34" charset="0"/>
                <a:buChar char="•"/>
              </a:pPr>
              <a:r>
                <a:rPr lang="en-US" sz="1000" dirty="0">
                  <a:latin typeface="Arial" panose="020B0604020202020204" pitchFamily="34" charset="0"/>
                  <a:cs typeface="Arial" panose="020B0604020202020204" pitchFamily="34" charset="0"/>
                </a:rPr>
                <a:t>Environment Engineers</a:t>
              </a:r>
            </a:p>
            <a:p>
              <a:pPr marL="332912" lvl="1" indent="-165674" algn="just" fontAlgn="base">
                <a:lnSpc>
                  <a:spcPct val="110000"/>
                </a:lnSpc>
                <a:spcAft>
                  <a:spcPts val="167"/>
                </a:spcAft>
                <a:buFont typeface="Arial" panose="020B0604020202020204" pitchFamily="34" charset="0"/>
                <a:buChar char="•"/>
              </a:pPr>
              <a:r>
                <a:rPr lang="en-US" sz="1000" dirty="0">
                  <a:latin typeface="Arial" panose="020B0604020202020204" pitchFamily="34" charset="0"/>
                  <a:cs typeface="Arial" panose="020B0604020202020204" pitchFamily="34" charset="0"/>
                </a:rPr>
                <a:t>Test Automation SME</a:t>
              </a:r>
            </a:p>
            <a:p>
              <a:pPr marL="332912" lvl="1" indent="-165674" algn="just" fontAlgn="base">
                <a:lnSpc>
                  <a:spcPct val="110000"/>
                </a:lnSpc>
                <a:spcAft>
                  <a:spcPts val="167"/>
                </a:spcAft>
                <a:buFont typeface="Arial" panose="020B0604020202020204" pitchFamily="34" charset="0"/>
                <a:buChar char="•"/>
              </a:pPr>
              <a:r>
                <a:rPr lang="en-US" sz="1000" dirty="0">
                  <a:latin typeface="Arial" panose="020B0604020202020204" pitchFamily="34" charset="0"/>
                  <a:cs typeface="Arial" panose="020B0604020202020204" pitchFamily="34" charset="0"/>
                </a:rPr>
                <a:t>Test Virtualization SME (SV)</a:t>
              </a:r>
            </a:p>
            <a:p>
              <a:pPr marL="332912" lvl="1" indent="-165674" algn="just" fontAlgn="base">
                <a:lnSpc>
                  <a:spcPct val="110000"/>
                </a:lnSpc>
                <a:spcAft>
                  <a:spcPts val="167"/>
                </a:spcAft>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p:txBody>
        </p:sp>
        <p:sp>
          <p:nvSpPr>
            <p:cNvPr id="13" name="TextBox 12"/>
            <p:cNvSpPr txBox="1"/>
            <p:nvPr/>
          </p:nvSpPr>
          <p:spPr>
            <a:xfrm>
              <a:off x="3048001" y="1016000"/>
              <a:ext cx="6077164" cy="2476500"/>
            </a:xfrm>
            <a:prstGeom prst="rect">
              <a:avLst/>
            </a:prstGeom>
            <a:noFill/>
            <a:ln w="9525">
              <a:noFill/>
              <a:miter lim="800000"/>
              <a:headEnd/>
              <a:tailEnd/>
            </a:ln>
          </p:spPr>
          <p:txBody>
            <a:bodyPr vert="horz" wrap="square" lIns="74083" tIns="42333" rIns="74083" bIns="42333" numCol="1" rtlCol="0" anchor="t" anchorCtr="0" compatLnSpc="1">
              <a:prstTxWarp prst="textNoShape">
                <a:avLst/>
              </a:prstTxWarp>
              <a:noAutofit/>
            </a:bodyPr>
            <a:lstStyle/>
            <a:p>
              <a:pPr algn="just">
                <a:lnSpc>
                  <a:spcPct val="110000"/>
                </a:lnSpc>
                <a:spcBef>
                  <a:spcPts val="472"/>
                </a:spcBef>
                <a:spcAft>
                  <a:spcPts val="472"/>
                </a:spcAft>
              </a:pPr>
              <a:r>
                <a:rPr lang="en-US" sz="1000" b="1" dirty="0">
                  <a:latin typeface="Arial" panose="020B0604020202020204" pitchFamily="34" charset="0"/>
                  <a:cs typeface="Arial" panose="020B0604020202020204" pitchFamily="34" charset="0"/>
                </a:rPr>
                <a:t>Primary responsibilities (DevOps Team)</a:t>
              </a: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Strong knowledge on the Agile &amp; DevOps</a:t>
              </a: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Very good understanding of CI and best practices and processes </a:t>
              </a: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Support project teams to adopt best practices; guide the teams in implementing CI-CD processes in projects </a:t>
              </a: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Support project teams in automating the build  and CI processes</a:t>
              </a: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Support Testing teams on adopting Test Automation Frameworks (based on pre-agreed test automation tools)</a:t>
              </a: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Support Testing and development teams on adopting Service Virtualization techniques</a:t>
              </a: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Very good understanding of Environment Configuration and best practices. Strong Skills in Puppet</a:t>
              </a: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Develop Puppet base and best practices</a:t>
              </a: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Support project teams to adopt best practices in application deployments </a:t>
              </a: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Support project teams in automating the Deployment process</a:t>
              </a: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Knowledge management, Documentation, Training </a:t>
              </a: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Knowledge transfer and Transition</a:t>
              </a: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Process Improvements</a:t>
              </a:r>
            </a:p>
          </p:txBody>
        </p:sp>
        <p:sp>
          <p:nvSpPr>
            <p:cNvPr id="3" name="Rectangle 2"/>
            <p:cNvSpPr/>
            <p:nvPr/>
          </p:nvSpPr>
          <p:spPr>
            <a:xfrm>
              <a:off x="3066836" y="660400"/>
              <a:ext cx="4572000" cy="289888"/>
            </a:xfrm>
            <a:prstGeom prst="rect">
              <a:avLst/>
            </a:prstGeom>
          </p:spPr>
          <p:txBody>
            <a:bodyPr>
              <a:spAutoFit/>
            </a:bodyPr>
            <a:lstStyle/>
            <a:p>
              <a:pPr marL="168800" indent="-168800" algn="just" fontAlgn="base">
                <a:lnSpc>
                  <a:spcPct val="110000"/>
                </a:lnSpc>
                <a:spcAft>
                  <a:spcPts val="472"/>
                </a:spcAft>
                <a:buFont typeface="Arial" panose="020B0604020202020204" pitchFamily="34" charset="0"/>
                <a:buChar char="•"/>
              </a:pPr>
              <a:r>
                <a:rPr lang="en-US" sz="1167" dirty="0">
                  <a:latin typeface="Arial" panose="020B0604020202020204" pitchFamily="34" charset="0"/>
                  <a:cs typeface="Arial" panose="020B0604020202020204" pitchFamily="34" charset="0"/>
                </a:rPr>
                <a:t>DevOps team provides service continuity for the engagement</a:t>
              </a:r>
            </a:p>
          </p:txBody>
        </p:sp>
        <p:sp>
          <p:nvSpPr>
            <p:cNvPr id="9" name="TextBox 8"/>
            <p:cNvSpPr txBox="1"/>
            <p:nvPr/>
          </p:nvSpPr>
          <p:spPr>
            <a:xfrm>
              <a:off x="378177" y="3905955"/>
              <a:ext cx="2887850" cy="254000"/>
            </a:xfrm>
            <a:prstGeom prst="rect">
              <a:avLst/>
            </a:prstGeom>
            <a:noFill/>
            <a:ln w="9525">
              <a:noFill/>
              <a:miter lim="800000"/>
              <a:headEnd/>
              <a:tailEnd/>
            </a:ln>
          </p:spPr>
          <p:txBody>
            <a:bodyPr vert="horz" wrap="square" lIns="74083" tIns="42333" rIns="74083" bIns="42333" numCol="1" rtlCol="0" anchor="t" anchorCtr="0" compatLnSpc="1">
              <a:prstTxWarp prst="textNoShape">
                <a:avLst/>
              </a:prstTxWarp>
              <a:noAutofit/>
            </a:bodyPr>
            <a:lstStyle/>
            <a:p>
              <a:pPr algn="just" fontAlgn="base">
                <a:lnSpc>
                  <a:spcPct val="110000"/>
                </a:lnSpc>
                <a:spcAft>
                  <a:spcPts val="167"/>
                </a:spcAft>
              </a:pPr>
              <a:r>
                <a:rPr lang="en-US" sz="1000" b="1" dirty="0">
                  <a:latin typeface="Arial" panose="020B0604020202020204" pitchFamily="34" charset="0"/>
                  <a:cs typeface="Arial" panose="020B0604020202020204" pitchFamily="34" charset="0"/>
                </a:rPr>
                <a:t>Proposed  team for Phase 1: </a:t>
              </a:r>
            </a:p>
          </p:txBody>
        </p:sp>
        <p:graphicFrame>
          <p:nvGraphicFramePr>
            <p:cNvPr id="2" name="Diagram 1"/>
            <p:cNvGraphicFramePr/>
            <p:nvPr>
              <p:extLst>
                <p:ext uri="{D42A27DB-BD31-4B8C-83A1-F6EECF244321}">
                  <p14:modId xmlns:p14="http://schemas.microsoft.com/office/powerpoint/2010/main" val="1572711042"/>
                </p:ext>
              </p:extLst>
            </p:nvPr>
          </p:nvGraphicFramePr>
          <p:xfrm>
            <a:off x="381000" y="3973689"/>
            <a:ext cx="8382000" cy="14575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pic>
        <p:nvPicPr>
          <p:cNvPr id="8" name="Picture 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295275" y="471828"/>
            <a:ext cx="1183570" cy="1183568"/>
          </a:xfrm>
          <a:prstGeom prst="rect">
            <a:avLst/>
          </a:prstGeom>
        </p:spPr>
      </p:pic>
      <p:sp>
        <p:nvSpPr>
          <p:cNvPr id="10" name="Rectangle 9"/>
          <p:cNvSpPr/>
          <p:nvPr/>
        </p:nvSpPr>
        <p:spPr>
          <a:xfrm>
            <a:off x="1077185" y="1293028"/>
            <a:ext cx="1864613" cy="397032"/>
          </a:xfrm>
          <a:prstGeom prst="rect">
            <a:avLst/>
          </a:prstGeom>
        </p:spPr>
        <p:txBody>
          <a:bodyPr wrap="none">
            <a:spAutoFit/>
          </a:bodyPr>
          <a:lstStyle/>
          <a:p>
            <a:pPr fontAlgn="base">
              <a:lnSpc>
                <a:spcPct val="110000"/>
              </a:lnSpc>
              <a:spcBef>
                <a:spcPts val="567"/>
              </a:spcBef>
              <a:spcAft>
                <a:spcPts val="567"/>
              </a:spcAft>
              <a:buClr>
                <a:schemeClr val="tx1"/>
              </a:buClr>
            </a:pPr>
            <a:r>
              <a:rPr lang="en-US" b="1" dirty="0" smtClean="0">
                <a:latin typeface="Arial" panose="020B0604020202020204" pitchFamily="34" charset="0"/>
                <a:cs typeface="Arial" panose="020B0604020202020204" pitchFamily="34" charset="0"/>
              </a:rPr>
              <a:t>DEVOPS TEAM</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62358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5442" y="-7084"/>
            <a:ext cx="7685180"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a:spcBef>
                <a:spcPct val="0"/>
              </a:spcBef>
            </a:pPr>
            <a:r>
              <a:rPr lang="en-US" sz="2400" dirty="0">
                <a:solidFill>
                  <a:prstClr val="black">
                    <a:lumMod val="65000"/>
                    <a:lumOff val="35000"/>
                  </a:prstClr>
                </a:solidFill>
                <a:latin typeface="Arial" panose="020B0604020202020204" pitchFamily="34" charset="0"/>
                <a:cs typeface="Arial" panose="020B0604020202020204" pitchFamily="34" charset="0"/>
              </a:rPr>
              <a:t>Agenda</a:t>
            </a:r>
          </a:p>
        </p:txBody>
      </p:sp>
      <p:sp>
        <p:nvSpPr>
          <p:cNvPr id="18" name="Rectangle 17"/>
          <p:cNvSpPr/>
          <p:nvPr/>
        </p:nvSpPr>
        <p:spPr>
          <a:xfrm>
            <a:off x="262199" y="688623"/>
            <a:ext cx="4513801" cy="324048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8580" tIns="0" rIns="68580" bIns="0" numCol="1" spcCol="1270" anchor="ctr" anchorCtr="0">
            <a:noAutofit/>
          </a:bodyPr>
          <a:lstStyle/>
          <a:p>
            <a:pPr marL="342900" lvl="0" indent="-342900" defTabSz="800100">
              <a:lnSpc>
                <a:spcPct val="90000"/>
              </a:lnSpc>
              <a:spcBef>
                <a:spcPts val="1800"/>
              </a:spcBef>
              <a:spcAft>
                <a:spcPct val="35000"/>
              </a:spcAft>
              <a:buFont typeface="+mj-lt"/>
              <a:buAutoNum type="arabicPeriod"/>
            </a:pPr>
            <a:endParaRPr lang="en-US" sz="1400" b="1" kern="1200" dirty="0" smtClean="0">
              <a:solidFill>
                <a:schemeClr val="bg2"/>
              </a:solidFill>
              <a:latin typeface="Arial" panose="020B0604020202020204" pitchFamily="34" charset="0"/>
              <a:ea typeface="Segoe UI" pitchFamily="34" charset="0"/>
              <a:cs typeface="Arial" panose="020B0604020202020204" pitchFamily="34" charset="0"/>
            </a:endParaRPr>
          </a:p>
          <a:p>
            <a:pPr marL="342900" lvl="0" indent="-342900" defTabSz="800100">
              <a:lnSpc>
                <a:spcPct val="90000"/>
              </a:lnSpc>
              <a:spcBef>
                <a:spcPts val="1800"/>
              </a:spcBef>
              <a:spcAft>
                <a:spcPct val="35000"/>
              </a:spcAft>
              <a:buFont typeface="+mj-lt"/>
              <a:buAutoNum type="arabicPeriod"/>
            </a:pPr>
            <a:r>
              <a:rPr lang="en-US" sz="1400" b="1" dirty="0" smtClean="0">
                <a:solidFill>
                  <a:schemeClr val="bg2"/>
                </a:solidFill>
                <a:latin typeface="Arial" panose="020B0604020202020204" pitchFamily="34" charset="0"/>
                <a:ea typeface="Segoe UI" pitchFamily="34" charset="0"/>
                <a:cs typeface="Arial" panose="020B0604020202020204" pitchFamily="34" charset="0"/>
              </a:rPr>
              <a:t>Assessment Summary</a:t>
            </a:r>
            <a:endParaRPr lang="en-US" sz="1400" b="1" dirty="0">
              <a:solidFill>
                <a:schemeClr val="bg2"/>
              </a:solidFill>
              <a:latin typeface="Arial" panose="020B0604020202020204" pitchFamily="34" charset="0"/>
              <a:ea typeface="Segoe UI" pitchFamily="34" charset="0"/>
              <a:cs typeface="Arial" panose="020B0604020202020204" pitchFamily="34" charset="0"/>
            </a:endParaRPr>
          </a:p>
          <a:p>
            <a:pPr marL="342900" lvl="0" indent="-342900" defTabSz="800100">
              <a:lnSpc>
                <a:spcPct val="90000"/>
              </a:lnSpc>
              <a:spcBef>
                <a:spcPts val="1800"/>
              </a:spcBef>
              <a:spcAft>
                <a:spcPct val="35000"/>
              </a:spcAft>
              <a:buFont typeface="+mj-lt"/>
              <a:buAutoNum type="arabicPeriod"/>
            </a:pPr>
            <a:r>
              <a:rPr lang="en-US" sz="1400" b="1" kern="1200" dirty="0" smtClean="0">
                <a:solidFill>
                  <a:schemeClr val="bg2"/>
                </a:solidFill>
                <a:latin typeface="Arial" panose="020B0604020202020204" pitchFamily="34" charset="0"/>
                <a:ea typeface="Segoe UI" pitchFamily="34" charset="0"/>
                <a:cs typeface="Arial" panose="020B0604020202020204" pitchFamily="34" charset="0"/>
              </a:rPr>
              <a:t>Current State Overview</a:t>
            </a:r>
          </a:p>
          <a:p>
            <a:pPr marL="342900" indent="-342900" defTabSz="800100">
              <a:lnSpc>
                <a:spcPct val="90000"/>
              </a:lnSpc>
              <a:spcBef>
                <a:spcPts val="1800"/>
              </a:spcBef>
              <a:spcAft>
                <a:spcPct val="35000"/>
              </a:spcAft>
              <a:buFont typeface="+mj-lt"/>
              <a:buAutoNum type="arabicPeriod"/>
            </a:pPr>
            <a:r>
              <a:rPr lang="en-US" sz="1400" b="1" dirty="0">
                <a:solidFill>
                  <a:schemeClr val="bg2"/>
                </a:solidFill>
                <a:latin typeface="Arial" panose="020B0604020202020204" pitchFamily="34" charset="0"/>
                <a:ea typeface="Segoe UI" pitchFamily="34" charset="0"/>
                <a:cs typeface="Arial" panose="020B0604020202020204" pitchFamily="34" charset="0"/>
              </a:rPr>
              <a:t>Improvement </a:t>
            </a:r>
            <a:r>
              <a:rPr lang="en-US" sz="1400" b="1" dirty="0" smtClean="0">
                <a:solidFill>
                  <a:schemeClr val="bg2"/>
                </a:solidFill>
                <a:latin typeface="Arial" panose="020B0604020202020204" pitchFamily="34" charset="0"/>
                <a:ea typeface="Segoe UI" pitchFamily="34" charset="0"/>
                <a:cs typeface="Arial" panose="020B0604020202020204" pitchFamily="34" charset="0"/>
              </a:rPr>
              <a:t>Areas</a:t>
            </a:r>
          </a:p>
          <a:p>
            <a:pPr marL="342900" lvl="0" indent="-342900" defTabSz="800100">
              <a:lnSpc>
                <a:spcPct val="90000"/>
              </a:lnSpc>
              <a:spcBef>
                <a:spcPts val="1800"/>
              </a:spcBef>
              <a:spcAft>
                <a:spcPct val="35000"/>
              </a:spcAft>
              <a:buFont typeface="+mj-lt"/>
              <a:buAutoNum type="arabicPeriod"/>
            </a:pPr>
            <a:r>
              <a:rPr lang="en-US" sz="1400" b="1" dirty="0">
                <a:solidFill>
                  <a:schemeClr val="bg2"/>
                </a:solidFill>
                <a:latin typeface="Arial" panose="020B0604020202020204" pitchFamily="34" charset="0"/>
                <a:ea typeface="Segoe UI" pitchFamily="34" charset="0"/>
                <a:cs typeface="Arial" panose="020B0604020202020204" pitchFamily="34" charset="0"/>
              </a:rPr>
              <a:t>Proposed Approach &amp; </a:t>
            </a:r>
            <a:r>
              <a:rPr lang="en-US" sz="1400" b="1" dirty="0" smtClean="0">
                <a:solidFill>
                  <a:schemeClr val="bg2"/>
                </a:solidFill>
                <a:latin typeface="Arial" panose="020B0604020202020204" pitchFamily="34" charset="0"/>
                <a:ea typeface="Segoe UI" pitchFamily="34" charset="0"/>
                <a:cs typeface="Arial" panose="020B0604020202020204" pitchFamily="34" charset="0"/>
              </a:rPr>
              <a:t>Plan </a:t>
            </a:r>
          </a:p>
          <a:p>
            <a:pPr marL="342900" indent="-342900" defTabSz="800100">
              <a:lnSpc>
                <a:spcPct val="90000"/>
              </a:lnSpc>
              <a:spcBef>
                <a:spcPts val="1800"/>
              </a:spcBef>
              <a:spcAft>
                <a:spcPct val="35000"/>
              </a:spcAft>
              <a:buFont typeface="+mj-lt"/>
              <a:buAutoNum type="arabicPeriod"/>
            </a:pPr>
            <a:r>
              <a:rPr lang="en-US" sz="1400" b="1" dirty="0" smtClean="0">
                <a:solidFill>
                  <a:schemeClr val="bg2"/>
                </a:solidFill>
                <a:latin typeface="Arial" panose="020B0604020202020204" pitchFamily="34" charset="0"/>
                <a:ea typeface="Segoe UI" pitchFamily="34" charset="0"/>
                <a:cs typeface="Arial" panose="020B0604020202020204" pitchFamily="34" charset="0"/>
              </a:rPr>
              <a:t>Phase </a:t>
            </a:r>
            <a:r>
              <a:rPr lang="en-US" sz="1400" b="1" dirty="0">
                <a:solidFill>
                  <a:schemeClr val="bg2"/>
                </a:solidFill>
                <a:latin typeface="Arial" panose="020B0604020202020204" pitchFamily="34" charset="0"/>
                <a:ea typeface="Segoe UI" pitchFamily="34" charset="0"/>
                <a:cs typeface="Arial" panose="020B0604020202020204" pitchFamily="34" charset="0"/>
              </a:rPr>
              <a:t>1 – Scope &amp; Implementation  Plan </a:t>
            </a:r>
            <a:endParaRPr lang="en-US" sz="1400" b="1" dirty="0" smtClean="0">
              <a:solidFill>
                <a:schemeClr val="bg2"/>
              </a:solidFill>
              <a:latin typeface="Arial" panose="020B0604020202020204" pitchFamily="34" charset="0"/>
              <a:ea typeface="Segoe UI" pitchFamily="34" charset="0"/>
              <a:cs typeface="Arial" panose="020B0604020202020204" pitchFamily="34" charset="0"/>
            </a:endParaRPr>
          </a:p>
          <a:p>
            <a:pPr marL="342900" indent="-342900" defTabSz="800100">
              <a:lnSpc>
                <a:spcPct val="90000"/>
              </a:lnSpc>
              <a:spcBef>
                <a:spcPts val="1800"/>
              </a:spcBef>
              <a:spcAft>
                <a:spcPct val="35000"/>
              </a:spcAft>
              <a:buFont typeface="+mj-lt"/>
              <a:buAutoNum type="arabicPeriod"/>
            </a:pPr>
            <a:r>
              <a:rPr lang="en-US" sz="1400" b="1" dirty="0">
                <a:solidFill>
                  <a:schemeClr val="bg2"/>
                </a:solidFill>
                <a:latin typeface="Arial" panose="020B0604020202020204" pitchFamily="34" charset="0"/>
                <a:ea typeface="Segoe UI" pitchFamily="34" charset="0"/>
                <a:cs typeface="Arial" panose="020B0604020202020204" pitchFamily="34" charset="0"/>
              </a:rPr>
              <a:t>Next Steps</a:t>
            </a:r>
          </a:p>
          <a:p>
            <a:pPr marL="342900" indent="-342900" defTabSz="800100">
              <a:lnSpc>
                <a:spcPct val="90000"/>
              </a:lnSpc>
              <a:spcBef>
                <a:spcPts val="1800"/>
              </a:spcBef>
              <a:spcAft>
                <a:spcPct val="35000"/>
              </a:spcAft>
              <a:buFont typeface="+mj-lt"/>
              <a:buAutoNum type="arabicPeriod"/>
            </a:pPr>
            <a:endParaRPr lang="en-US" sz="1400" b="1" dirty="0">
              <a:solidFill>
                <a:schemeClr val="bg2"/>
              </a:solidFill>
              <a:latin typeface="Arial" panose="020B0604020202020204" pitchFamily="34" charset="0"/>
              <a:ea typeface="Segoe UI" pitchFamily="34" charset="0"/>
              <a:cs typeface="Arial" panose="020B0604020202020204" pitchFamily="34" charset="0"/>
            </a:endParaRPr>
          </a:p>
          <a:p>
            <a:pPr marL="342900" indent="-342900" defTabSz="800100">
              <a:lnSpc>
                <a:spcPct val="90000"/>
              </a:lnSpc>
              <a:spcBef>
                <a:spcPts val="1800"/>
              </a:spcBef>
              <a:spcAft>
                <a:spcPct val="35000"/>
              </a:spcAft>
              <a:buFont typeface="+mj-lt"/>
              <a:buAutoNum type="arabicPeriod"/>
            </a:pPr>
            <a:endParaRPr lang="en-US" sz="1400" b="1" dirty="0" smtClean="0">
              <a:solidFill>
                <a:schemeClr val="bg2"/>
              </a:solidFill>
              <a:latin typeface="Arial" panose="020B0604020202020204" pitchFamily="34" charset="0"/>
              <a:ea typeface="Segoe UI" pitchFamily="34" charset="0"/>
              <a:cs typeface="Arial" panose="020B0604020202020204" pitchFamily="34" charset="0"/>
            </a:endParaRPr>
          </a:p>
        </p:txBody>
      </p:sp>
      <p:grpSp>
        <p:nvGrpSpPr>
          <p:cNvPr id="22" name="Group 21"/>
          <p:cNvGrpSpPr/>
          <p:nvPr/>
        </p:nvGrpSpPr>
        <p:grpSpPr>
          <a:xfrm>
            <a:off x="248356" y="982133"/>
            <a:ext cx="7823200" cy="970844"/>
            <a:chOff x="248356" y="982133"/>
            <a:chExt cx="7461955" cy="970844"/>
          </a:xfrm>
        </p:grpSpPr>
        <p:cxnSp>
          <p:nvCxnSpPr>
            <p:cNvPr id="19" name="Straight Connector 18"/>
            <p:cNvCxnSpPr/>
            <p:nvPr/>
          </p:nvCxnSpPr>
          <p:spPr>
            <a:xfrm>
              <a:off x="248356" y="982133"/>
              <a:ext cx="74619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8356" y="1467555"/>
              <a:ext cx="74619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8356" y="1952977"/>
              <a:ext cx="746195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p:cNvCxnSpPr/>
          <p:nvPr/>
        </p:nvCxnSpPr>
        <p:spPr>
          <a:xfrm>
            <a:off x="265288" y="2455341"/>
            <a:ext cx="7823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65288" y="2991564"/>
            <a:ext cx="7823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922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62314" y="6006"/>
            <a:ext cx="4014412"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spcBef>
                <a:spcPct val="0"/>
              </a:spcBef>
              <a:defRPr sz="2800">
                <a:solidFill>
                  <a:prstClr val="black">
                    <a:lumMod val="65000"/>
                    <a:lumOff val="35000"/>
                  </a:prstClr>
                </a:solidFill>
                <a:latin typeface="Arial" panose="020B0604020202020204" pitchFamily="34" charset="0"/>
                <a:cs typeface="Arial" panose="020B0604020202020204" pitchFamily="34" charset="0"/>
              </a:defRPr>
            </a:lvl1pPr>
          </a:lstStyle>
          <a:p>
            <a:r>
              <a:rPr lang="en-IN" sz="2400" dirty="0" smtClean="0"/>
              <a:t>Phase-1 Objective</a:t>
            </a:r>
            <a:endParaRPr lang="en-IN" sz="2400" dirty="0"/>
          </a:p>
        </p:txBody>
      </p:sp>
      <p:cxnSp>
        <p:nvCxnSpPr>
          <p:cNvPr id="15" name="Straight Connector 14"/>
          <p:cNvCxnSpPr/>
          <p:nvPr/>
        </p:nvCxnSpPr>
        <p:spPr>
          <a:xfrm>
            <a:off x="4542014" y="676969"/>
            <a:ext cx="0" cy="4549787"/>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5286023" y="28747"/>
            <a:ext cx="2932288"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spcBef>
                <a:spcPct val="0"/>
              </a:spcBef>
              <a:defRPr sz="2400">
                <a:solidFill>
                  <a:prstClr val="black">
                    <a:lumMod val="65000"/>
                    <a:lumOff val="35000"/>
                  </a:prstClr>
                </a:solidFill>
                <a:latin typeface="Arial" panose="020B0604020202020204" pitchFamily="34" charset="0"/>
                <a:cs typeface="Arial" panose="020B0604020202020204" pitchFamily="34" charset="0"/>
              </a:defRPr>
            </a:lvl1pPr>
          </a:lstStyle>
          <a:p>
            <a:r>
              <a:rPr lang="en-IN" dirty="0"/>
              <a:t>Phase-1 Scope</a:t>
            </a:r>
          </a:p>
        </p:txBody>
      </p:sp>
      <p:grpSp>
        <p:nvGrpSpPr>
          <p:cNvPr id="19" name="Group 18"/>
          <p:cNvGrpSpPr/>
          <p:nvPr/>
        </p:nvGrpSpPr>
        <p:grpSpPr>
          <a:xfrm>
            <a:off x="4733713" y="674617"/>
            <a:ext cx="4227351" cy="1793875"/>
            <a:chOff x="514136" y="892175"/>
            <a:chExt cx="4829389" cy="1793875"/>
          </a:xfrm>
        </p:grpSpPr>
        <p:sp>
          <p:nvSpPr>
            <p:cNvPr id="20" name="Rounded Rectangle 19"/>
            <p:cNvSpPr/>
            <p:nvPr/>
          </p:nvSpPr>
          <p:spPr>
            <a:xfrm>
              <a:off x="514136" y="894527"/>
              <a:ext cx="2713075" cy="248544"/>
            </a:xfrm>
            <a:prstGeom prst="roundRect">
              <a:avLst/>
            </a:prstGeom>
            <a:solidFill>
              <a:schemeClr val="bg1">
                <a:lumMod val="95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1000" dirty="0">
                <a:latin typeface="Arial" pitchFamily="34" charset="0"/>
                <a:cs typeface="Arial" pitchFamily="34" charset="0"/>
              </a:endParaRPr>
            </a:p>
          </p:txBody>
        </p:sp>
        <p:sp>
          <p:nvSpPr>
            <p:cNvPr id="21" name="TextBox 20"/>
            <p:cNvSpPr txBox="1"/>
            <p:nvPr/>
          </p:nvSpPr>
          <p:spPr>
            <a:xfrm>
              <a:off x="514351" y="892175"/>
              <a:ext cx="4829174" cy="1793875"/>
            </a:xfrm>
            <a:prstGeom prst="rect">
              <a:avLst/>
            </a:prstGeom>
            <a:noFill/>
            <a:ln w="9525">
              <a:noFill/>
              <a:miter lim="800000"/>
              <a:headEnd/>
              <a:tailEnd/>
            </a:ln>
          </p:spPr>
          <p:txBody>
            <a:bodyPr vert="horz" wrap="square" lIns="74083" tIns="42333" rIns="74083" bIns="42333" numCol="1" rtlCol="0" anchor="t" anchorCtr="0" compatLnSpc="1">
              <a:prstTxWarp prst="textNoShape">
                <a:avLst/>
              </a:prstTxWarp>
              <a:noAutofit/>
            </a:bodyPr>
            <a:lstStyle/>
            <a:p>
              <a:pPr marL="86276" lvl="1" algn="just">
                <a:lnSpc>
                  <a:spcPct val="110000"/>
                </a:lnSpc>
              </a:pPr>
              <a:r>
                <a:rPr lang="en-US" sz="900" b="1" dirty="0">
                  <a:latin typeface="Arial" panose="020B0604020202020204" pitchFamily="34" charset="0"/>
                  <a:cs typeface="Arial" panose="020B0604020202020204" pitchFamily="34" charset="0"/>
                </a:rPr>
                <a:t>Continues planning </a:t>
              </a:r>
              <a:endParaRPr lang="en-US" sz="900" b="1" dirty="0" smtClean="0">
                <a:latin typeface="Arial" panose="020B0604020202020204" pitchFamily="34" charset="0"/>
                <a:cs typeface="Arial" panose="020B0604020202020204" pitchFamily="34" charset="0"/>
              </a:endParaRPr>
            </a:p>
            <a:p>
              <a:pPr marL="86276" lvl="1" algn="just">
                <a:lnSpc>
                  <a:spcPct val="110000"/>
                </a:lnSpc>
              </a:pPr>
              <a:endParaRPr lang="en-US" sz="900" dirty="0">
                <a:latin typeface="Arial" panose="020B0604020202020204" pitchFamily="34" charset="0"/>
                <a:cs typeface="Arial" panose="020B0604020202020204" pitchFamily="34" charset="0"/>
              </a:endParaRPr>
            </a:p>
            <a:p>
              <a:pPr marL="268830" lvl="1" indent="-182554" algn="just">
                <a:lnSpc>
                  <a:spcPct val="110000"/>
                </a:lnSpc>
                <a:buFont typeface="Wingdings" panose="05000000000000000000" pitchFamily="2" charset="2"/>
                <a:buChar char="§"/>
              </a:pPr>
              <a:r>
                <a:rPr lang="en-US" sz="900" dirty="0" smtClean="0">
                  <a:latin typeface="Arial" panose="020B0604020202020204" pitchFamily="34" charset="0"/>
                  <a:cs typeface="Arial" panose="020B0604020202020204" pitchFamily="34" charset="0"/>
                </a:rPr>
                <a:t>Requirement </a:t>
              </a:r>
              <a:r>
                <a:rPr lang="en-US" sz="900" dirty="0">
                  <a:latin typeface="Arial" panose="020B0604020202020204" pitchFamily="34" charset="0"/>
                  <a:cs typeface="Arial" panose="020B0604020202020204" pitchFamily="34" charset="0"/>
                </a:rPr>
                <a:t>Gathering &amp; Release Planning with JIRA</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Project Planning with JIRA</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Team Collaboration with Confluence</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Document Repository with Confluence</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Enable the Integration to Jira &amp; Confluence for the Traceability</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3 applications [ITP , ScotiaCred &amp; SEL]  onboarding into Continuous Planning area</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Existing Applications related artifacts migration into Jira &amp; Confluence</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Implementing the Dashboards / Reports in Jira &amp; Confluence</a:t>
              </a:r>
            </a:p>
          </p:txBody>
        </p:sp>
      </p:grpSp>
      <p:grpSp>
        <p:nvGrpSpPr>
          <p:cNvPr id="22" name="Group 21"/>
          <p:cNvGrpSpPr/>
          <p:nvPr/>
        </p:nvGrpSpPr>
        <p:grpSpPr>
          <a:xfrm>
            <a:off x="4743238" y="2770117"/>
            <a:ext cx="4219787" cy="2479675"/>
            <a:chOff x="523661" y="2701925"/>
            <a:chExt cx="5451711" cy="2479675"/>
          </a:xfrm>
        </p:grpSpPr>
        <p:sp>
          <p:nvSpPr>
            <p:cNvPr id="23" name="Rounded Rectangle 22"/>
            <p:cNvSpPr/>
            <p:nvPr/>
          </p:nvSpPr>
          <p:spPr>
            <a:xfrm>
              <a:off x="523661" y="2704277"/>
              <a:ext cx="2713075" cy="248544"/>
            </a:xfrm>
            <a:prstGeom prst="roundRect">
              <a:avLst/>
            </a:prstGeom>
            <a:solidFill>
              <a:schemeClr val="bg1">
                <a:lumMod val="95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sz="900" dirty="0">
                <a:latin typeface="Arial" pitchFamily="34" charset="0"/>
                <a:cs typeface="Arial" pitchFamily="34" charset="0"/>
              </a:endParaRPr>
            </a:p>
          </p:txBody>
        </p:sp>
        <p:sp>
          <p:nvSpPr>
            <p:cNvPr id="24" name="TextBox 23"/>
            <p:cNvSpPr txBox="1"/>
            <p:nvPr/>
          </p:nvSpPr>
          <p:spPr>
            <a:xfrm>
              <a:off x="523875" y="2701925"/>
              <a:ext cx="5451497" cy="2479675"/>
            </a:xfrm>
            <a:prstGeom prst="rect">
              <a:avLst/>
            </a:prstGeom>
            <a:noFill/>
            <a:ln w="9525">
              <a:noFill/>
              <a:miter lim="800000"/>
              <a:headEnd/>
              <a:tailEnd/>
            </a:ln>
          </p:spPr>
          <p:txBody>
            <a:bodyPr vert="horz" wrap="square" lIns="74083" tIns="42333" rIns="74083" bIns="42333" numCol="1" rtlCol="0" anchor="t" anchorCtr="0" compatLnSpc="1">
              <a:prstTxWarp prst="textNoShape">
                <a:avLst/>
              </a:prstTxWarp>
              <a:noAutofit/>
            </a:bodyPr>
            <a:lstStyle/>
            <a:p>
              <a:pPr marL="86276" lvl="1" algn="just">
                <a:lnSpc>
                  <a:spcPct val="110000"/>
                </a:lnSpc>
              </a:pPr>
              <a:r>
                <a:rPr lang="en-US" sz="900" b="1" dirty="0">
                  <a:latin typeface="Arial" panose="020B0604020202020204" pitchFamily="34" charset="0"/>
                  <a:cs typeface="Arial" panose="020B0604020202020204" pitchFamily="34" charset="0"/>
                </a:rPr>
                <a:t>Continues </a:t>
              </a:r>
              <a:r>
                <a:rPr lang="en-US" sz="900" b="1" dirty="0" smtClean="0">
                  <a:latin typeface="Arial" panose="020B0604020202020204" pitchFamily="34" charset="0"/>
                  <a:cs typeface="Arial" panose="020B0604020202020204" pitchFamily="34" charset="0"/>
                </a:rPr>
                <a:t>Integration</a:t>
              </a:r>
            </a:p>
            <a:p>
              <a:pPr marL="86276" lvl="1" algn="just">
                <a:lnSpc>
                  <a:spcPct val="110000"/>
                </a:lnSpc>
              </a:pPr>
              <a:endParaRPr lang="en-US" sz="900" dirty="0">
                <a:latin typeface="Arial" panose="020B0604020202020204" pitchFamily="34" charset="0"/>
                <a:cs typeface="Arial" panose="020B0604020202020204" pitchFamily="34" charset="0"/>
              </a:endParaRP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SCM - future branch &amp; main branch structure with BitBucket</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SCM Migration from Serena Dimensions to BitBucket</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Applications Source code needs configuring from SCM to Developer IDE [Ex: Eclipse / Visual Studio]</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Creating Automated build  with Maven / MS Build / ANT</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Enabling automated Code review process with Gerrit </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Automated unit testing with Junit / Nunit</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Automated Static code  analysis  with Sonar Qube</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 Binary repository with Nexus </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Security Testing - HP Fortify  &amp; WebInspect &amp; needs to include in the CI pipeline</a:t>
              </a: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Orchestration with Jenkins and creating Continuous Integration pipeline</a:t>
              </a:r>
            </a:p>
            <a:p>
              <a:pPr marL="268830" lvl="1" indent="-182554" algn="just">
                <a:lnSpc>
                  <a:spcPct val="110000"/>
                </a:lnSpc>
                <a:buFont typeface="Wingdings" panose="05000000000000000000" pitchFamily="2" charset="2"/>
                <a:buChar char="§"/>
              </a:pPr>
              <a:r>
                <a:rPr lang="en-US" sz="900" dirty="0" smtClean="0">
                  <a:latin typeface="Arial" panose="020B0604020202020204" pitchFamily="34" charset="0"/>
                  <a:cs typeface="Arial" panose="020B0604020202020204" pitchFamily="34" charset="0"/>
                </a:rPr>
                <a:t>3 </a:t>
              </a:r>
              <a:r>
                <a:rPr lang="en-US" sz="900" dirty="0">
                  <a:latin typeface="Arial" panose="020B0604020202020204" pitchFamily="34" charset="0"/>
                  <a:cs typeface="Arial" panose="020B0604020202020204" pitchFamily="34" charset="0"/>
                </a:rPr>
                <a:t>applications [ITP , ScotiaCred &amp; SEL]  onboarding into Continuous Integration </a:t>
              </a:r>
              <a:r>
                <a:rPr lang="en-US" sz="900" dirty="0" smtClean="0">
                  <a:latin typeface="Arial" panose="020B0604020202020204" pitchFamily="34" charset="0"/>
                  <a:cs typeface="Arial" panose="020B0604020202020204" pitchFamily="34" charset="0"/>
                </a:rPr>
                <a:t>area</a:t>
              </a:r>
            </a:p>
            <a:p>
              <a:pPr marL="268830" lvl="1" indent="-182554" algn="just">
                <a:lnSpc>
                  <a:spcPct val="110000"/>
                </a:lnSpc>
                <a:buFont typeface="Wingdings" panose="05000000000000000000" pitchFamily="2" charset="2"/>
                <a:buChar char="§"/>
              </a:pPr>
              <a:r>
                <a:rPr lang="en-US" sz="900" dirty="0" smtClean="0">
                  <a:latin typeface="Arial" panose="020B0604020202020204" pitchFamily="34" charset="0"/>
                  <a:cs typeface="Arial" panose="020B0604020202020204" pitchFamily="34" charset="0"/>
                </a:rPr>
                <a:t>Implementing Test automation into CI pipeline</a:t>
              </a:r>
              <a:endParaRPr lang="en-US" sz="900" dirty="0">
                <a:latin typeface="Arial" panose="020B0604020202020204" pitchFamily="34" charset="0"/>
                <a:cs typeface="Arial" panose="020B0604020202020204" pitchFamily="34" charset="0"/>
              </a:endParaRPr>
            </a:p>
          </p:txBody>
        </p:sp>
      </p:grpSp>
      <p:sp>
        <p:nvSpPr>
          <p:cNvPr id="27" name="Rectangle 26"/>
          <p:cNvSpPr/>
          <p:nvPr/>
        </p:nvSpPr>
        <p:spPr>
          <a:xfrm>
            <a:off x="186114" y="909834"/>
            <a:ext cx="3852486" cy="1451616"/>
          </a:xfrm>
          <a:prstGeom prst="rect">
            <a:avLst/>
          </a:prstGeom>
        </p:spPr>
        <p:txBody>
          <a:bodyPr wrap="square">
            <a:spAutoFit/>
          </a:bodyPr>
          <a:lstStyle/>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Understanding the current as-is process , technology &amp; tools landscape for the following applications ITP , ScotiaCred &amp; SEL.</a:t>
            </a:r>
          </a:p>
          <a:p>
            <a:pPr marL="268830" lvl="1" indent="-182554" algn="just">
              <a:lnSpc>
                <a:spcPct val="110000"/>
              </a:lnSpc>
              <a:buFont typeface="Wingdings" panose="05000000000000000000" pitchFamily="2" charset="2"/>
              <a:buChar char="§"/>
            </a:pPr>
            <a:endParaRPr lang="en-US" sz="900" dirty="0">
              <a:latin typeface="Arial" panose="020B0604020202020204" pitchFamily="34" charset="0"/>
              <a:cs typeface="Arial" panose="020B0604020202020204" pitchFamily="34" charset="0"/>
            </a:endParaRP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Identify the key challenges in the Development Life Cycle.</a:t>
            </a:r>
          </a:p>
          <a:p>
            <a:pPr marL="268830" lvl="1" indent="-182554" algn="just">
              <a:lnSpc>
                <a:spcPct val="110000"/>
              </a:lnSpc>
              <a:buFont typeface="Wingdings" panose="05000000000000000000" pitchFamily="2" charset="2"/>
              <a:buChar char="§"/>
            </a:pPr>
            <a:endParaRPr lang="en-US" sz="900" dirty="0">
              <a:latin typeface="Arial" panose="020B0604020202020204" pitchFamily="34" charset="0"/>
              <a:cs typeface="Arial" panose="020B0604020202020204" pitchFamily="34" charset="0"/>
            </a:endParaRP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Define the use case for the Phase 1 - Implementation.</a:t>
            </a:r>
          </a:p>
          <a:p>
            <a:pPr marL="268830" lvl="1" indent="-182554" algn="just">
              <a:lnSpc>
                <a:spcPct val="110000"/>
              </a:lnSpc>
              <a:buFont typeface="Wingdings" panose="05000000000000000000" pitchFamily="2" charset="2"/>
              <a:buChar char="§"/>
            </a:pPr>
            <a:endParaRPr lang="en-US" sz="900" dirty="0">
              <a:latin typeface="Arial" panose="020B0604020202020204" pitchFamily="34" charset="0"/>
              <a:cs typeface="Arial" panose="020B0604020202020204" pitchFamily="34" charset="0"/>
            </a:endParaRPr>
          </a:p>
          <a:p>
            <a:pPr marL="268830" lvl="1" indent="-182554" algn="just">
              <a:lnSpc>
                <a:spcPct val="110000"/>
              </a:lnSpc>
              <a:buFont typeface="Wingdings" panose="05000000000000000000" pitchFamily="2" charset="2"/>
              <a:buChar char="§"/>
            </a:pPr>
            <a:r>
              <a:rPr lang="en-US" sz="900" dirty="0">
                <a:latin typeface="Arial" panose="020B0604020202020204" pitchFamily="34" charset="0"/>
                <a:cs typeface="Arial" panose="020B0604020202020204" pitchFamily="34" charset="0"/>
              </a:rPr>
              <a:t>Finalize the Phase – 1 Scope &amp; Timeline, which enables the </a:t>
            </a:r>
            <a:r>
              <a:rPr lang="en-US" sz="900" dirty="0" smtClean="0">
                <a:latin typeface="Arial" panose="020B0604020202020204" pitchFamily="34" charset="0"/>
                <a:cs typeface="Arial" panose="020B0604020202020204" pitchFamily="34" charset="0"/>
              </a:rPr>
              <a:t>DevOps </a:t>
            </a:r>
            <a:r>
              <a:rPr lang="en-US" sz="900" dirty="0">
                <a:latin typeface="Arial" panose="020B0604020202020204" pitchFamily="34" charset="0"/>
                <a:cs typeface="Arial" panose="020B0604020202020204" pitchFamily="34" charset="0"/>
              </a:rPr>
              <a:t>transformation initiatives to improve the delivery life cycle</a:t>
            </a:r>
          </a:p>
        </p:txBody>
      </p:sp>
    </p:spTree>
    <p:extLst>
      <p:ext uri="{BB962C8B-B14F-4D97-AF65-F5344CB8AC3E}">
        <p14:creationId xmlns:p14="http://schemas.microsoft.com/office/powerpoint/2010/main" val="885908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nip Diagonal Corner Rectangle 253"/>
          <p:cNvSpPr/>
          <p:nvPr/>
        </p:nvSpPr>
        <p:spPr>
          <a:xfrm rot="5400000">
            <a:off x="6451417" y="2477199"/>
            <a:ext cx="1166125" cy="2223376"/>
          </a:xfrm>
          <a:prstGeom prst="snip2DiagRect">
            <a:avLst>
              <a:gd name="adj1" fmla="val 3749"/>
              <a:gd name="adj2" fmla="val 10201"/>
            </a:avLst>
          </a:prstGeom>
          <a:gradFill flip="none" rotWithShape="1">
            <a:gsLst>
              <a:gs pos="0">
                <a:srgbClr val="FFFF00">
                  <a:alpha val="33000"/>
                </a:srgbClr>
              </a:gs>
              <a:gs pos="50000">
                <a:srgbClr val="FFFF00">
                  <a:alpha val="54000"/>
                </a:srgbClr>
              </a:gs>
              <a:gs pos="100000">
                <a:srgbClr val="FFFF00">
                  <a:alpha val="53000"/>
                </a:srgbClr>
              </a:gs>
            </a:gsLst>
            <a:lin ang="10800000" scaled="1"/>
            <a:tileRect/>
          </a:gradFill>
          <a:ln>
            <a:noFill/>
          </a:ln>
          <a:effectLst>
            <a:softEdge rad="127000"/>
          </a:effectLst>
        </p:spPr>
        <p:style>
          <a:lnRef idx="1">
            <a:schemeClr val="dk1"/>
          </a:lnRef>
          <a:fillRef idx="3">
            <a:schemeClr val="dk1"/>
          </a:fillRef>
          <a:effectRef idx="2">
            <a:schemeClr val="dk1"/>
          </a:effectRef>
          <a:fontRef idx="minor">
            <a:schemeClr val="lt1"/>
          </a:fontRef>
        </p:style>
        <p:txBody>
          <a:bodyPr lIns="69882" tIns="34940" rIns="69882" bIns="34940" rtlCol="0" anchor="t"/>
          <a:lstStyle/>
          <a:p>
            <a:pPr algn="ctr" defTabSz="613833"/>
            <a:endParaRPr lang="en-US" sz="1400" b="1" kern="0" dirty="0">
              <a:solidFill>
                <a:schemeClr val="tx1"/>
              </a:solidFill>
              <a:latin typeface="Calibri" pitchFamily="34" charset="0"/>
            </a:endParaRPr>
          </a:p>
        </p:txBody>
      </p:sp>
      <p:sp>
        <p:nvSpPr>
          <p:cNvPr id="5" name="TextBox 4"/>
          <p:cNvSpPr txBox="1"/>
          <p:nvPr/>
        </p:nvSpPr>
        <p:spPr>
          <a:xfrm>
            <a:off x="1486871" y="3417527"/>
            <a:ext cx="465814" cy="240462"/>
          </a:xfrm>
          <a:prstGeom prst="rect">
            <a:avLst/>
          </a:prstGeom>
          <a:noFill/>
        </p:spPr>
        <p:txBody>
          <a:bodyPr wrap="square" lIns="77386" tIns="38693" rIns="77386" bIns="38693" rtlCol="0">
            <a:spAutoFit/>
          </a:bodyPr>
          <a:lstStyle/>
          <a:p>
            <a:pPr algn="ctr" defTabSz="679743">
              <a:defRPr/>
            </a:pPr>
            <a:r>
              <a:rPr lang="en-US" sz="500" kern="0" dirty="0">
                <a:solidFill>
                  <a:prstClr val="black"/>
                </a:solidFill>
              </a:rPr>
              <a:t>Code Check in</a:t>
            </a:r>
          </a:p>
        </p:txBody>
      </p:sp>
      <p:cxnSp>
        <p:nvCxnSpPr>
          <p:cNvPr id="9" name="Straight Arrow Connector 8"/>
          <p:cNvCxnSpPr/>
          <p:nvPr/>
        </p:nvCxnSpPr>
        <p:spPr>
          <a:xfrm flipH="1" flipV="1">
            <a:off x="3443235" y="3592203"/>
            <a:ext cx="13152" cy="686932"/>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810206" y="3258084"/>
            <a:ext cx="0" cy="1000173"/>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6200000">
            <a:off x="2467213" y="3911294"/>
            <a:ext cx="690010" cy="293585"/>
          </a:xfrm>
          <a:prstGeom prst="rect">
            <a:avLst/>
          </a:prstGeom>
          <a:noFill/>
        </p:spPr>
        <p:txBody>
          <a:bodyPr wrap="square" lIns="77386" tIns="38693" rIns="77386" bIns="38693" rtlCol="0">
            <a:spAutoFit/>
          </a:bodyPr>
          <a:lstStyle/>
          <a:p>
            <a:pPr algn="ctr" defTabSz="679743">
              <a:defRPr/>
            </a:pPr>
            <a:r>
              <a:rPr lang="en-US" sz="700" kern="0" dirty="0">
                <a:solidFill>
                  <a:prstClr val="black"/>
                </a:solidFill>
                <a:latin typeface="Calibri" pitchFamily="34" charset="0"/>
              </a:rPr>
              <a:t>Jenkins Job </a:t>
            </a:r>
          </a:p>
          <a:p>
            <a:pPr algn="ctr" defTabSz="679743">
              <a:defRPr/>
            </a:pPr>
            <a:r>
              <a:rPr lang="en-US" sz="700" kern="0" dirty="0">
                <a:solidFill>
                  <a:prstClr val="black"/>
                </a:solidFill>
                <a:latin typeface="Calibri" pitchFamily="34" charset="0"/>
              </a:rPr>
              <a:t>- Trigger</a:t>
            </a:r>
          </a:p>
        </p:txBody>
      </p:sp>
      <p:grpSp>
        <p:nvGrpSpPr>
          <p:cNvPr id="18" name="Group 17"/>
          <p:cNvGrpSpPr/>
          <p:nvPr/>
        </p:nvGrpSpPr>
        <p:grpSpPr>
          <a:xfrm>
            <a:off x="1041489" y="2469878"/>
            <a:ext cx="496717" cy="510196"/>
            <a:chOff x="-92414" y="795539"/>
            <a:chExt cx="765482" cy="660502"/>
          </a:xfrm>
        </p:grpSpPr>
        <p:grpSp>
          <p:nvGrpSpPr>
            <p:cNvPr id="19" name="Group 18"/>
            <p:cNvGrpSpPr/>
            <p:nvPr/>
          </p:nvGrpSpPr>
          <p:grpSpPr>
            <a:xfrm>
              <a:off x="6074" y="795539"/>
              <a:ext cx="516070" cy="533734"/>
              <a:chOff x="-3328" y="2011064"/>
              <a:chExt cx="704499" cy="728613"/>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04" y="2011064"/>
                <a:ext cx="485037" cy="485037"/>
              </a:xfrm>
              <a:prstGeom prst="rect">
                <a:avLst/>
              </a:prstGeom>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134" y="2171064"/>
                <a:ext cx="485037" cy="485037"/>
              </a:xfrm>
              <a:prstGeom prst="rect">
                <a:avLst/>
              </a:prstGeom>
            </p:spPr>
          </p:pic>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28" y="2254640"/>
                <a:ext cx="485037" cy="485037"/>
              </a:xfrm>
              <a:prstGeom prst="rect">
                <a:avLst/>
              </a:prstGeom>
            </p:spPr>
          </p:pic>
        </p:grpSp>
        <p:sp>
          <p:nvSpPr>
            <p:cNvPr id="20" name="Rounded Rectangle 19"/>
            <p:cNvSpPr/>
            <p:nvPr/>
          </p:nvSpPr>
          <p:spPr>
            <a:xfrm>
              <a:off x="-92414" y="1293478"/>
              <a:ext cx="765482" cy="162563"/>
            </a:xfrm>
            <a:prstGeom prst="roundRect">
              <a:avLst/>
            </a:prstGeom>
            <a:noFill/>
            <a:ln w="25400" cap="flat" cmpd="sng" algn="ctr">
              <a:noFill/>
              <a:prstDash val="solid"/>
            </a:ln>
            <a:effectLst/>
          </p:spPr>
          <p:txBody>
            <a:bodyPr rtlCol="0" anchor="ctr"/>
            <a:lstStyle/>
            <a:p>
              <a:pPr algn="ctr" defTabSz="679743">
                <a:defRPr/>
              </a:pPr>
              <a:r>
                <a:rPr lang="en-US" sz="500" kern="0" dirty="0">
                  <a:solidFill>
                    <a:prstClr val="black"/>
                  </a:solidFill>
                  <a:latin typeface="Calibri"/>
                </a:rPr>
                <a:t>Dev Team</a:t>
              </a:r>
            </a:p>
          </p:txBody>
        </p:sp>
      </p:grpSp>
      <p:cxnSp>
        <p:nvCxnSpPr>
          <p:cNvPr id="24" name="Elbow Connector 106"/>
          <p:cNvCxnSpPr>
            <a:stCxn id="26" idx="2"/>
            <a:endCxn id="40" idx="1"/>
          </p:cNvCxnSpPr>
          <p:nvPr/>
        </p:nvCxnSpPr>
        <p:spPr>
          <a:xfrm rot="16200000" flipH="1">
            <a:off x="2931776" y="2823197"/>
            <a:ext cx="622413" cy="1027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2988727" y="2186136"/>
            <a:ext cx="405808" cy="397735"/>
            <a:chOff x="6774320" y="2558192"/>
            <a:chExt cx="664774" cy="625456"/>
          </a:xfrm>
        </p:grpSpPr>
        <p:sp>
          <p:nvSpPr>
            <p:cNvPr id="26" name="Flowchart: Decision 25"/>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679743"/>
              <a:endParaRPr lang="en-US" sz="800" b="1" kern="0" dirty="0">
                <a:solidFill>
                  <a:schemeClr val="bg1"/>
                </a:solidFill>
                <a:latin typeface="Calibri"/>
              </a:endParaRPr>
            </a:p>
          </p:txBody>
        </p:sp>
        <p:sp>
          <p:nvSpPr>
            <p:cNvPr id="27" name="TextBox 26"/>
            <p:cNvSpPr txBox="1"/>
            <p:nvPr/>
          </p:nvSpPr>
          <p:spPr>
            <a:xfrm>
              <a:off x="6789416" y="2675457"/>
              <a:ext cx="598686" cy="508191"/>
            </a:xfrm>
            <a:prstGeom prst="rect">
              <a:avLst/>
            </a:prstGeom>
            <a:noFill/>
          </p:spPr>
          <p:txBody>
            <a:bodyPr wrap="square" rtlCol="0">
              <a:spAutoFit/>
            </a:bodyPr>
            <a:lstStyle/>
            <a:p>
              <a:pPr algn="ctr" defTabSz="679743">
                <a:defRPr/>
              </a:pPr>
              <a:r>
                <a:rPr lang="en-US" sz="500" kern="0" dirty="0">
                  <a:solidFill>
                    <a:schemeClr val="bg1"/>
                  </a:solidFill>
                </a:rPr>
                <a:t>Quality</a:t>
              </a:r>
            </a:p>
            <a:p>
              <a:pPr algn="ctr" defTabSz="679743">
                <a:defRPr/>
              </a:pPr>
              <a:r>
                <a:rPr lang="en-US" sz="500" kern="0" dirty="0">
                  <a:solidFill>
                    <a:schemeClr val="bg1"/>
                  </a:solidFill>
                </a:rPr>
                <a:t> Gate 2</a:t>
              </a:r>
            </a:p>
          </p:txBody>
        </p:sp>
      </p:grpSp>
      <p:sp>
        <p:nvSpPr>
          <p:cNvPr id="28" name="TextBox 27"/>
          <p:cNvSpPr txBox="1"/>
          <p:nvPr/>
        </p:nvSpPr>
        <p:spPr>
          <a:xfrm rot="16200000">
            <a:off x="3116226" y="3895017"/>
            <a:ext cx="690010" cy="293585"/>
          </a:xfrm>
          <a:prstGeom prst="rect">
            <a:avLst/>
          </a:prstGeom>
          <a:noFill/>
        </p:spPr>
        <p:txBody>
          <a:bodyPr wrap="square" lIns="77386" tIns="38693" rIns="77386" bIns="38693" rtlCol="0">
            <a:spAutoFit/>
          </a:bodyPr>
          <a:lstStyle/>
          <a:p>
            <a:pPr algn="ctr" defTabSz="679743">
              <a:defRPr/>
            </a:pPr>
            <a:r>
              <a:rPr lang="en-US" sz="700" kern="0" dirty="0">
                <a:solidFill>
                  <a:prstClr val="black"/>
                </a:solidFill>
                <a:latin typeface="Calibri" pitchFamily="34" charset="0"/>
              </a:rPr>
              <a:t>Jenkins Job </a:t>
            </a:r>
          </a:p>
          <a:p>
            <a:pPr algn="ctr" defTabSz="679743">
              <a:defRPr/>
            </a:pPr>
            <a:r>
              <a:rPr lang="en-US" sz="700" kern="0" dirty="0">
                <a:solidFill>
                  <a:prstClr val="black"/>
                </a:solidFill>
                <a:latin typeface="Calibri" pitchFamily="34" charset="0"/>
              </a:rPr>
              <a:t>- Trigger</a:t>
            </a:r>
          </a:p>
        </p:txBody>
      </p:sp>
      <p:cxnSp>
        <p:nvCxnSpPr>
          <p:cNvPr id="29" name="Elbow Connector 52"/>
          <p:cNvCxnSpPr>
            <a:stCxn id="40" idx="0"/>
            <a:endCxn id="31" idx="1"/>
          </p:cNvCxnSpPr>
          <p:nvPr/>
        </p:nvCxnSpPr>
        <p:spPr>
          <a:xfrm rot="5400000" flipH="1" flipV="1">
            <a:off x="3354258" y="2558079"/>
            <a:ext cx="388712" cy="1253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3554880" y="2181385"/>
            <a:ext cx="537086" cy="481444"/>
            <a:chOff x="6774320" y="2558192"/>
            <a:chExt cx="664774" cy="757092"/>
          </a:xfrm>
        </p:grpSpPr>
        <p:sp>
          <p:nvSpPr>
            <p:cNvPr id="31" name="Flowchart: Decision 30"/>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679743"/>
              <a:endParaRPr lang="en-US" sz="800" b="1" kern="0" dirty="0">
                <a:solidFill>
                  <a:schemeClr val="bg1"/>
                </a:solidFill>
                <a:latin typeface="Calibri"/>
              </a:endParaRPr>
            </a:p>
          </p:txBody>
        </p:sp>
        <p:sp>
          <p:nvSpPr>
            <p:cNvPr id="32" name="TextBox 31"/>
            <p:cNvSpPr txBox="1"/>
            <p:nvPr/>
          </p:nvSpPr>
          <p:spPr>
            <a:xfrm>
              <a:off x="6810631" y="2686093"/>
              <a:ext cx="598686" cy="629191"/>
            </a:xfrm>
            <a:prstGeom prst="rect">
              <a:avLst/>
            </a:prstGeom>
            <a:noFill/>
          </p:spPr>
          <p:txBody>
            <a:bodyPr wrap="square" rtlCol="0">
              <a:spAutoFit/>
            </a:bodyPr>
            <a:lstStyle/>
            <a:p>
              <a:pPr algn="ctr" defTabSz="679743">
                <a:defRPr/>
              </a:pPr>
              <a:r>
                <a:rPr lang="en-US" sz="500" kern="0" dirty="0">
                  <a:solidFill>
                    <a:schemeClr val="bg1"/>
                  </a:solidFill>
                </a:rPr>
                <a:t>Quality</a:t>
              </a:r>
            </a:p>
            <a:p>
              <a:pPr algn="ctr" defTabSz="679743">
                <a:defRPr/>
              </a:pPr>
              <a:r>
                <a:rPr lang="en-US" sz="500" kern="0" dirty="0">
                  <a:solidFill>
                    <a:schemeClr val="bg1"/>
                  </a:solidFill>
                </a:rPr>
                <a:t> Gate 3</a:t>
              </a:r>
            </a:p>
          </p:txBody>
        </p:sp>
      </p:grpSp>
      <p:grpSp>
        <p:nvGrpSpPr>
          <p:cNvPr id="39" name="Group 38"/>
          <p:cNvGrpSpPr/>
          <p:nvPr/>
        </p:nvGrpSpPr>
        <p:grpSpPr>
          <a:xfrm>
            <a:off x="3294332" y="2758700"/>
            <a:ext cx="496033" cy="854110"/>
            <a:chOff x="3353707" y="2694497"/>
            <a:chExt cx="595239" cy="566928"/>
          </a:xfrm>
        </p:grpSpPr>
        <p:sp>
          <p:nvSpPr>
            <p:cNvPr id="40" name="Rounded Rectangle 39"/>
            <p:cNvSpPr/>
            <p:nvPr/>
          </p:nvSpPr>
          <p:spPr>
            <a:xfrm>
              <a:off x="3353707" y="2694497"/>
              <a:ext cx="595239" cy="566928"/>
            </a:xfrm>
            <a:prstGeom prst="roundRect">
              <a:avLst>
                <a:gd name="adj" fmla="val 5247"/>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679743"/>
              <a:r>
                <a:rPr lang="en-US" sz="700" b="1" kern="0" dirty="0">
                  <a:solidFill>
                    <a:schemeClr val="tx1"/>
                  </a:solidFill>
                  <a:latin typeface="Calibri"/>
                </a:rPr>
                <a:t>Code Coverage &amp; Unit Testing</a:t>
              </a:r>
            </a:p>
          </p:txBody>
        </p:sp>
        <p:pic>
          <p:nvPicPr>
            <p:cNvPr id="41" name="Picture 22" descr="http://www.first8.nl/wp-content/uploads/2014/01/Junit-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0718" y="3149355"/>
              <a:ext cx="359208" cy="88672"/>
            </a:xfrm>
            <a:prstGeom prst="rect">
              <a:avLst/>
            </a:prstGeom>
            <a:noFill/>
            <a:extLst>
              <a:ext uri="{909E8E84-426E-40DD-AFC4-6F175D3DCCD1}">
                <a14:hiddenFill xmlns:a14="http://schemas.microsoft.com/office/drawing/2010/main">
                  <a:solidFill>
                    <a:srgbClr val="FFFFFF"/>
                  </a:solidFill>
                </a14:hiddenFill>
              </a:ext>
            </a:extLst>
          </p:spPr>
        </p:pic>
      </p:grpSp>
      <p:sp>
        <p:nvSpPr>
          <p:cNvPr id="46" name="Rounded Rectangle 45"/>
          <p:cNvSpPr/>
          <p:nvPr/>
        </p:nvSpPr>
        <p:spPr>
          <a:xfrm>
            <a:off x="2586352" y="2774926"/>
            <a:ext cx="526097" cy="461798"/>
          </a:xfrm>
          <a:prstGeom prst="roundRect">
            <a:avLst>
              <a:gd name="adj" fmla="val 0"/>
            </a:avLst>
          </a:prstGeom>
          <a:solidFill>
            <a:srgbClr val="0070C0">
              <a:alpha val="3137"/>
            </a:srgbClr>
          </a:solidFill>
          <a:ln>
            <a:solidFill>
              <a:srgbClr val="0070C0"/>
            </a:solidFill>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lIns="77386" tIns="38693" rIns="77386" bIns="38693" rtlCol="0" anchor="t"/>
          <a:lstStyle/>
          <a:p>
            <a:pPr algn="ctr" defTabSz="679743"/>
            <a:r>
              <a:rPr lang="en-US" sz="600" b="1" kern="0" dirty="0">
                <a:solidFill>
                  <a:schemeClr val="tx1"/>
                </a:solidFill>
                <a:effectLst>
                  <a:outerShdw blurRad="38100" dist="38100" dir="2700000" algn="tl">
                    <a:srgbClr val="000000">
                      <a:alpha val="43137"/>
                    </a:srgbClr>
                  </a:outerShdw>
                </a:effectLst>
                <a:latin typeface="Calibri"/>
              </a:rPr>
              <a:t>Automated Build</a:t>
            </a:r>
          </a:p>
        </p:txBody>
      </p:sp>
      <p:grpSp>
        <p:nvGrpSpPr>
          <p:cNvPr id="48" name="Group 47"/>
          <p:cNvGrpSpPr/>
          <p:nvPr/>
        </p:nvGrpSpPr>
        <p:grpSpPr>
          <a:xfrm>
            <a:off x="1089314" y="3091684"/>
            <a:ext cx="578481" cy="427564"/>
            <a:chOff x="211339" y="1840360"/>
            <a:chExt cx="642888" cy="316454"/>
          </a:xfrm>
        </p:grpSpPr>
        <p:sp>
          <p:nvSpPr>
            <p:cNvPr id="49" name="Rounded Rectangle 48"/>
            <p:cNvSpPr/>
            <p:nvPr/>
          </p:nvSpPr>
          <p:spPr>
            <a:xfrm>
              <a:off x="211339" y="1897665"/>
              <a:ext cx="642888" cy="178475"/>
            </a:xfrm>
            <a:prstGeom prst="roundRect">
              <a:avLst>
                <a:gd name="adj" fmla="val 12530"/>
              </a:avLst>
            </a:prstGeom>
            <a:solidFill>
              <a:srgbClr val="0070C0">
                <a:alpha val="3137"/>
              </a:srgbClr>
            </a:solidFill>
            <a:ln>
              <a:solidFill>
                <a:srgbClr val="0070C0"/>
              </a:solidFill>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tlCol="0" anchor="ctr"/>
            <a:lstStyle/>
            <a:p>
              <a:pPr algn="ctr" defTabSz="679743"/>
              <a:endParaRPr lang="en-US" sz="900" b="1" kern="0" dirty="0">
                <a:solidFill>
                  <a:schemeClr val="tx1"/>
                </a:solidFill>
                <a:latin typeface="Calibri"/>
              </a:endParaRPr>
            </a:p>
          </p:txBody>
        </p:sp>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818" y="1840360"/>
              <a:ext cx="594280" cy="316454"/>
            </a:xfrm>
            <a:prstGeom prst="rect">
              <a:avLst/>
            </a:prstGeom>
            <a:effectLst>
              <a:innerShdw blurRad="114300">
                <a:prstClr val="black"/>
              </a:innerShdw>
            </a:effectLst>
          </p:spPr>
        </p:pic>
      </p:grpSp>
      <p:grpSp>
        <p:nvGrpSpPr>
          <p:cNvPr id="54" name="Group 53"/>
          <p:cNvGrpSpPr/>
          <p:nvPr/>
        </p:nvGrpSpPr>
        <p:grpSpPr>
          <a:xfrm>
            <a:off x="509412" y="4269066"/>
            <a:ext cx="8066018" cy="199246"/>
            <a:chOff x="81954" y="4519374"/>
            <a:chExt cx="9029390" cy="198804"/>
          </a:xfrm>
        </p:grpSpPr>
        <p:sp>
          <p:nvSpPr>
            <p:cNvPr id="55" name="Snip Diagonal Corner Rectangle 54"/>
            <p:cNvSpPr/>
            <p:nvPr/>
          </p:nvSpPr>
          <p:spPr>
            <a:xfrm>
              <a:off x="81954" y="4519374"/>
              <a:ext cx="9029390" cy="182880"/>
            </a:xfrm>
            <a:prstGeom prst="snip2DiagRect">
              <a:avLst/>
            </a:prstGeom>
            <a:solidFill>
              <a:srgbClr val="000000">
                <a:alpha val="3922"/>
              </a:srgbClr>
            </a:solidFill>
            <a:ln w="3175"/>
          </p:spPr>
          <p:style>
            <a:lnRef idx="1">
              <a:schemeClr val="accent6"/>
            </a:lnRef>
            <a:fillRef idx="2">
              <a:schemeClr val="accent6"/>
            </a:fillRef>
            <a:effectRef idx="1">
              <a:schemeClr val="accent6"/>
            </a:effectRef>
            <a:fontRef idx="minor">
              <a:schemeClr val="dk1"/>
            </a:fontRef>
          </p:style>
          <p:txBody>
            <a:bodyPr rtlCol="0" anchor="ctr"/>
            <a:lstStyle/>
            <a:p>
              <a:pPr algn="ctr" defTabSz="679743"/>
              <a:r>
                <a:rPr lang="en-US" sz="900" b="1" kern="0" dirty="0">
                  <a:solidFill>
                    <a:schemeClr val="tx1"/>
                  </a:solidFill>
                  <a:latin typeface="Times New Roman" panose="02020603050405020304" pitchFamily="18" charset="0"/>
                  <a:cs typeface="Times New Roman" panose="02020603050405020304" pitchFamily="18" charset="0"/>
                </a:rPr>
                <a:t>Orchestration with Jenkins</a:t>
              </a:r>
            </a:p>
          </p:txBody>
        </p:sp>
        <p:pic>
          <p:nvPicPr>
            <p:cNvPr id="56" name="Picture 6" descr="https://wiki.jenkins-ci.org/download/attachments/2916393/logo-title.png?version=1&amp;modificationDate=13027539470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380" y="4534745"/>
              <a:ext cx="570360" cy="183433"/>
            </a:xfrm>
            <a:prstGeom prst="rect">
              <a:avLst/>
            </a:prstGeom>
            <a:noFill/>
            <a:extLst>
              <a:ext uri="{909E8E84-426E-40DD-AFC4-6F175D3DCCD1}">
                <a14:hiddenFill xmlns:a14="http://schemas.microsoft.com/office/drawing/2010/main">
                  <a:solidFill>
                    <a:srgbClr val="FFFFFF"/>
                  </a:solidFill>
                </a14:hiddenFill>
              </a:ext>
            </a:extLst>
          </p:spPr>
        </p:pic>
      </p:grpSp>
      <p:sp>
        <p:nvSpPr>
          <p:cNvPr id="57" name="Rounded Rectangle 56"/>
          <p:cNvSpPr/>
          <p:nvPr/>
        </p:nvSpPr>
        <p:spPr>
          <a:xfrm>
            <a:off x="1835194" y="3025963"/>
            <a:ext cx="612988" cy="501304"/>
          </a:xfrm>
          <a:prstGeom prst="roundRect">
            <a:avLst>
              <a:gd name="adj" fmla="val 0"/>
            </a:avLst>
          </a:prstGeom>
          <a:solidFill>
            <a:srgbClr val="0070C0">
              <a:alpha val="3137"/>
            </a:srgbClr>
          </a:solidFill>
          <a:ln>
            <a:solidFill>
              <a:srgbClr val="0070C0"/>
            </a:solidFill>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lIns="77386" tIns="38693" rIns="77386" bIns="38693" rtlCol="0" anchor="t"/>
          <a:lstStyle/>
          <a:p>
            <a:pPr algn="ctr" defTabSz="679743"/>
            <a:r>
              <a:rPr lang="en-US" sz="700" b="1" kern="0" dirty="0">
                <a:solidFill>
                  <a:schemeClr val="tx1"/>
                </a:solidFill>
                <a:effectLst>
                  <a:outerShdw blurRad="38100" dist="38100" dir="2700000" algn="tl">
                    <a:srgbClr val="000000">
                      <a:alpha val="43137"/>
                    </a:srgbClr>
                  </a:outerShdw>
                </a:effectLst>
                <a:latin typeface="Calibri"/>
              </a:rPr>
              <a:t>Version </a:t>
            </a:r>
          </a:p>
          <a:p>
            <a:pPr algn="ctr" defTabSz="679743"/>
            <a:r>
              <a:rPr lang="en-US" sz="700" b="1" kern="0" dirty="0">
                <a:solidFill>
                  <a:schemeClr val="tx1"/>
                </a:solidFill>
                <a:effectLst>
                  <a:outerShdw blurRad="38100" dist="38100" dir="2700000" algn="tl">
                    <a:srgbClr val="000000">
                      <a:alpha val="43137"/>
                    </a:srgbClr>
                  </a:outerShdw>
                </a:effectLst>
                <a:latin typeface="Calibri"/>
              </a:rPr>
              <a:t>Control</a:t>
            </a:r>
          </a:p>
        </p:txBody>
      </p:sp>
      <p:cxnSp>
        <p:nvCxnSpPr>
          <p:cNvPr id="58" name="Elbow Connector 106"/>
          <p:cNvCxnSpPr>
            <a:stCxn id="31" idx="2"/>
            <a:endCxn id="61" idx="1"/>
          </p:cNvCxnSpPr>
          <p:nvPr/>
        </p:nvCxnSpPr>
        <p:spPr>
          <a:xfrm rot="16200000" flipH="1">
            <a:off x="3662451" y="2719563"/>
            <a:ext cx="434504" cy="1125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2"/>
          <p:cNvCxnSpPr>
            <a:stCxn id="61" idx="0"/>
            <a:endCxn id="80" idx="1"/>
          </p:cNvCxnSpPr>
          <p:nvPr/>
        </p:nvCxnSpPr>
        <p:spPr>
          <a:xfrm rot="5400000" flipH="1" flipV="1">
            <a:off x="4008707" y="2516802"/>
            <a:ext cx="383252" cy="7420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3935983" y="2745529"/>
            <a:ext cx="454498" cy="495131"/>
            <a:chOff x="2518786" y="2565339"/>
            <a:chExt cx="545397" cy="570364"/>
          </a:xfrm>
        </p:grpSpPr>
        <p:sp>
          <p:nvSpPr>
            <p:cNvPr id="61" name="Rounded Rectangle 60"/>
            <p:cNvSpPr/>
            <p:nvPr/>
          </p:nvSpPr>
          <p:spPr>
            <a:xfrm>
              <a:off x="2518786" y="2565339"/>
              <a:ext cx="545397" cy="570364"/>
            </a:xfrm>
            <a:prstGeom prst="roundRect">
              <a:avLst>
                <a:gd name="adj" fmla="val 6647"/>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t"/>
            <a:lstStyle/>
            <a:p>
              <a:pPr algn="ctr" defTabSz="679743"/>
              <a:r>
                <a:rPr lang="en-US" sz="700" b="1" kern="0" dirty="0">
                  <a:solidFill>
                    <a:schemeClr val="tx1"/>
                  </a:solidFill>
                  <a:latin typeface="Calibri"/>
                </a:rPr>
                <a:t>Code Quality</a:t>
              </a:r>
            </a:p>
          </p:txBody>
        </p:sp>
        <p:pic>
          <p:nvPicPr>
            <p:cNvPr id="62" name="Picture 14" descr="http://upload.wikimedia.org/wikipedia/commons/e/e6/Sonarqube-48x2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48725" y="2937928"/>
              <a:ext cx="492012" cy="118083"/>
            </a:xfrm>
            <a:prstGeom prst="rect">
              <a:avLst/>
            </a:prstGeom>
            <a:noFill/>
            <a:extLst>
              <a:ext uri="{909E8E84-426E-40DD-AFC4-6F175D3DCCD1}">
                <a14:hiddenFill xmlns:a14="http://schemas.microsoft.com/office/drawing/2010/main">
                  <a:solidFill>
                    <a:srgbClr val="FFFFFF"/>
                  </a:solidFill>
                </a14:hiddenFill>
              </a:ext>
            </a:extLst>
          </p:spPr>
        </p:pic>
      </p:grpSp>
      <p:sp>
        <p:nvSpPr>
          <p:cNvPr id="63" name="Rounded Rectangle 62"/>
          <p:cNvSpPr/>
          <p:nvPr/>
        </p:nvSpPr>
        <p:spPr>
          <a:xfrm>
            <a:off x="1879802" y="2381069"/>
            <a:ext cx="454498" cy="495131"/>
          </a:xfrm>
          <a:prstGeom prst="roundRect">
            <a:avLst>
              <a:gd name="adj" fmla="val 6647"/>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lIns="77386" tIns="38693" rIns="77386" bIns="38693" rtlCol="0" anchor="t"/>
          <a:lstStyle/>
          <a:p>
            <a:pPr algn="ctr" defTabSz="679743"/>
            <a:r>
              <a:rPr lang="en-US" sz="700" b="1" kern="0" dirty="0">
                <a:solidFill>
                  <a:schemeClr val="tx1"/>
                </a:solidFill>
                <a:latin typeface="Calibri"/>
              </a:rPr>
              <a:t>Code Review</a:t>
            </a:r>
          </a:p>
        </p:txBody>
      </p:sp>
      <p:cxnSp>
        <p:nvCxnSpPr>
          <p:cNvPr id="64" name="Straight Arrow Connector 63"/>
          <p:cNvCxnSpPr/>
          <p:nvPr/>
        </p:nvCxnSpPr>
        <p:spPr>
          <a:xfrm flipV="1">
            <a:off x="4085397" y="3244498"/>
            <a:ext cx="0" cy="1031925"/>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rot="16200000">
            <a:off x="3745236" y="3892306"/>
            <a:ext cx="690010" cy="293585"/>
          </a:xfrm>
          <a:prstGeom prst="rect">
            <a:avLst/>
          </a:prstGeom>
          <a:noFill/>
        </p:spPr>
        <p:txBody>
          <a:bodyPr wrap="square" lIns="77386" tIns="38693" rIns="77386" bIns="38693" rtlCol="0">
            <a:spAutoFit/>
          </a:bodyPr>
          <a:lstStyle/>
          <a:p>
            <a:pPr algn="ctr" defTabSz="679743">
              <a:defRPr/>
            </a:pPr>
            <a:r>
              <a:rPr lang="en-US" sz="700" kern="0" dirty="0">
                <a:solidFill>
                  <a:prstClr val="black"/>
                </a:solidFill>
                <a:latin typeface="Calibri" pitchFamily="34" charset="0"/>
              </a:rPr>
              <a:t>Jenkins Job </a:t>
            </a:r>
          </a:p>
          <a:p>
            <a:pPr algn="ctr" defTabSz="679743">
              <a:defRPr/>
            </a:pPr>
            <a:r>
              <a:rPr lang="en-US" sz="700" kern="0" dirty="0">
                <a:solidFill>
                  <a:prstClr val="black"/>
                </a:solidFill>
                <a:latin typeface="Calibri" pitchFamily="34" charset="0"/>
              </a:rPr>
              <a:t>- Trigger</a:t>
            </a:r>
          </a:p>
        </p:txBody>
      </p:sp>
      <p:sp>
        <p:nvSpPr>
          <p:cNvPr id="66" name="Rounded Rectangle 65"/>
          <p:cNvSpPr/>
          <p:nvPr/>
        </p:nvSpPr>
        <p:spPr>
          <a:xfrm>
            <a:off x="255413" y="2154024"/>
            <a:ext cx="671552" cy="495131"/>
          </a:xfrm>
          <a:prstGeom prst="roundRect">
            <a:avLst>
              <a:gd name="adj" fmla="val 6647"/>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lIns="77386" tIns="38693" rIns="77386" bIns="38693" rtlCol="0" anchor="t"/>
          <a:lstStyle/>
          <a:p>
            <a:pPr algn="ctr" defTabSz="679743"/>
            <a:r>
              <a:rPr lang="en-US" sz="700" b="1" kern="0" dirty="0">
                <a:solidFill>
                  <a:schemeClr val="tx1"/>
                </a:solidFill>
                <a:latin typeface="Calibri"/>
              </a:rPr>
              <a:t>Collaboration</a:t>
            </a:r>
          </a:p>
        </p:txBody>
      </p:sp>
      <p:pic>
        <p:nvPicPr>
          <p:cNvPr id="67" name="Picture 2" descr="C:\Users\gr0061505\Desktop\Experian\Confluenc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9960" y="2354723"/>
            <a:ext cx="417506" cy="279261"/>
          </a:xfrm>
          <a:prstGeom prst="rect">
            <a:avLst/>
          </a:prstGeom>
          <a:noFill/>
          <a:extLst>
            <a:ext uri="{909E8E84-426E-40DD-AFC4-6F175D3DCCD1}">
              <a14:hiddenFill xmlns:a14="http://schemas.microsoft.com/office/drawing/2010/main">
                <a:solidFill>
                  <a:srgbClr val="FFFFFF"/>
                </a:solidFill>
              </a14:hiddenFill>
            </a:ext>
          </a:extLst>
        </p:spPr>
      </p:pic>
      <p:sp>
        <p:nvSpPr>
          <p:cNvPr id="68" name="Rounded Rectangle 67"/>
          <p:cNvSpPr/>
          <p:nvPr/>
        </p:nvSpPr>
        <p:spPr>
          <a:xfrm>
            <a:off x="262147" y="2914541"/>
            <a:ext cx="664818" cy="754745"/>
          </a:xfrm>
          <a:prstGeom prst="roundRect">
            <a:avLst>
              <a:gd name="adj" fmla="val 6647"/>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lIns="77386" tIns="38693" rIns="77386" bIns="38693" rtlCol="0" anchor="t"/>
          <a:lstStyle/>
          <a:p>
            <a:pPr algn="ctr" defTabSz="679743"/>
            <a:r>
              <a:rPr lang="en-US" sz="700" b="1" kern="0" dirty="0">
                <a:solidFill>
                  <a:schemeClr val="tx1"/>
                </a:solidFill>
                <a:latin typeface="Calibri"/>
              </a:rPr>
              <a:t>Requirement Gathering &amp; Planning</a:t>
            </a:r>
          </a:p>
        </p:txBody>
      </p:sp>
      <p:pic>
        <p:nvPicPr>
          <p:cNvPr id="69" name="Picture 3" descr="C:\Users\gr0061505\Desktop\Experian\Jira.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2860" y="3344241"/>
            <a:ext cx="406246" cy="265061"/>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Arrow Connector 71"/>
          <p:cNvCxnSpPr>
            <a:stCxn id="68" idx="0"/>
            <a:endCxn id="66" idx="2"/>
          </p:cNvCxnSpPr>
          <p:nvPr/>
        </p:nvCxnSpPr>
        <p:spPr>
          <a:xfrm flipH="1" flipV="1">
            <a:off x="591189" y="2649155"/>
            <a:ext cx="3368" cy="265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8" idx="3"/>
            <a:endCxn id="49" idx="1"/>
          </p:cNvCxnSpPr>
          <p:nvPr/>
        </p:nvCxnSpPr>
        <p:spPr>
          <a:xfrm flipV="1">
            <a:off x="926965" y="3289680"/>
            <a:ext cx="162349" cy="2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52"/>
          <p:cNvCxnSpPr>
            <a:endCxn id="63" idx="1"/>
          </p:cNvCxnSpPr>
          <p:nvPr/>
        </p:nvCxnSpPr>
        <p:spPr>
          <a:xfrm rot="5400000" flipH="1" flipV="1">
            <a:off x="1331433" y="2649714"/>
            <a:ext cx="569448" cy="52729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9" idx="3"/>
            <a:endCxn id="57" idx="1"/>
          </p:cNvCxnSpPr>
          <p:nvPr/>
        </p:nvCxnSpPr>
        <p:spPr>
          <a:xfrm flipV="1">
            <a:off x="1667795" y="3276615"/>
            <a:ext cx="167399" cy="13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Elbow Connector 52"/>
          <p:cNvCxnSpPr/>
          <p:nvPr/>
        </p:nvCxnSpPr>
        <p:spPr>
          <a:xfrm rot="5400000" flipH="1" flipV="1">
            <a:off x="2742388" y="2497601"/>
            <a:ext cx="375751" cy="13002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76"/>
          <p:cNvCxnSpPr>
            <a:stCxn id="57" idx="3"/>
            <a:endCxn id="46" idx="1"/>
          </p:cNvCxnSpPr>
          <p:nvPr/>
        </p:nvCxnSpPr>
        <p:spPr>
          <a:xfrm flipV="1">
            <a:off x="2448182" y="3005825"/>
            <a:ext cx="138170" cy="2707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Elbow Connector 52"/>
          <p:cNvCxnSpPr>
            <a:stCxn id="63" idx="1"/>
          </p:cNvCxnSpPr>
          <p:nvPr/>
        </p:nvCxnSpPr>
        <p:spPr>
          <a:xfrm rot="10800000" flipV="1">
            <a:off x="1538205" y="2628634"/>
            <a:ext cx="341597" cy="54047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9" name="Group 78"/>
          <p:cNvGrpSpPr/>
          <p:nvPr/>
        </p:nvGrpSpPr>
        <p:grpSpPr>
          <a:xfrm>
            <a:off x="4237434" y="2173674"/>
            <a:ext cx="557991" cy="481444"/>
            <a:chOff x="6774320" y="2558192"/>
            <a:chExt cx="664774" cy="757092"/>
          </a:xfrm>
        </p:grpSpPr>
        <p:sp>
          <p:nvSpPr>
            <p:cNvPr id="80" name="Flowchart: Decision 79"/>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679743"/>
              <a:endParaRPr lang="en-US" sz="800" b="1" kern="0" dirty="0">
                <a:solidFill>
                  <a:schemeClr val="bg1"/>
                </a:solidFill>
                <a:latin typeface="Calibri"/>
              </a:endParaRPr>
            </a:p>
          </p:txBody>
        </p:sp>
        <p:sp>
          <p:nvSpPr>
            <p:cNvPr id="81" name="TextBox 80"/>
            <p:cNvSpPr txBox="1"/>
            <p:nvPr/>
          </p:nvSpPr>
          <p:spPr>
            <a:xfrm>
              <a:off x="6810631" y="2686093"/>
              <a:ext cx="598686" cy="629191"/>
            </a:xfrm>
            <a:prstGeom prst="rect">
              <a:avLst/>
            </a:prstGeom>
            <a:noFill/>
          </p:spPr>
          <p:txBody>
            <a:bodyPr wrap="square" rtlCol="0">
              <a:spAutoFit/>
            </a:bodyPr>
            <a:lstStyle/>
            <a:p>
              <a:pPr algn="ctr" defTabSz="679743">
                <a:defRPr/>
              </a:pPr>
              <a:r>
                <a:rPr lang="en-US" sz="500" kern="0" dirty="0">
                  <a:solidFill>
                    <a:schemeClr val="bg1"/>
                  </a:solidFill>
                </a:rPr>
                <a:t>Quality</a:t>
              </a:r>
            </a:p>
            <a:p>
              <a:pPr algn="ctr" defTabSz="679743">
                <a:defRPr/>
              </a:pPr>
              <a:r>
                <a:rPr lang="en-US" sz="500" kern="0" dirty="0">
                  <a:solidFill>
                    <a:schemeClr val="bg1"/>
                  </a:solidFill>
                </a:rPr>
                <a:t> Gate 4</a:t>
              </a:r>
            </a:p>
          </p:txBody>
        </p:sp>
      </p:grpSp>
      <p:cxnSp>
        <p:nvCxnSpPr>
          <p:cNvPr id="82" name="Elbow Connector 106"/>
          <p:cNvCxnSpPr>
            <a:endCxn id="111" idx="1"/>
          </p:cNvCxnSpPr>
          <p:nvPr/>
        </p:nvCxnSpPr>
        <p:spPr>
          <a:xfrm rot="16200000" flipH="1">
            <a:off x="4371485" y="2705648"/>
            <a:ext cx="410452" cy="1278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Rounded Rectangle 83"/>
          <p:cNvSpPr/>
          <p:nvPr/>
        </p:nvSpPr>
        <p:spPr>
          <a:xfrm>
            <a:off x="1581378" y="4732745"/>
            <a:ext cx="6421035" cy="265686"/>
          </a:xfrm>
          <a:prstGeom prst="roundRect">
            <a:avLst>
              <a:gd name="adj" fmla="val 16858"/>
            </a:avLst>
          </a:prstGeom>
          <a:solidFill>
            <a:srgbClr val="0070C0">
              <a:alpha val="5882"/>
            </a:srgbClr>
          </a:solidFill>
          <a:ln w="3175">
            <a:solidFill>
              <a:srgbClr val="0070C0"/>
            </a:solidFill>
          </a:ln>
        </p:spPr>
        <p:style>
          <a:lnRef idx="1">
            <a:schemeClr val="accent6"/>
          </a:lnRef>
          <a:fillRef idx="3">
            <a:schemeClr val="accent6"/>
          </a:fillRef>
          <a:effectRef idx="2">
            <a:schemeClr val="accent6"/>
          </a:effectRef>
          <a:fontRef idx="minor">
            <a:schemeClr val="lt1"/>
          </a:fontRef>
        </p:style>
        <p:txBody>
          <a:bodyPr lIns="77386" tIns="38693" rIns="77386" bIns="38693" rtlCol="0" anchor="t"/>
          <a:lstStyle/>
          <a:p>
            <a:pPr algn="ctr" defTabSz="679743"/>
            <a:r>
              <a:rPr lang="en-US" sz="900" b="1" kern="0" dirty="0">
                <a:solidFill>
                  <a:schemeClr val="tx1"/>
                </a:solidFill>
                <a:latin typeface="Calibri"/>
              </a:rPr>
              <a:t>Automated Feedback  Flow (Confluence &amp; Jira) Dashboards &amp; Reports</a:t>
            </a:r>
          </a:p>
        </p:txBody>
      </p:sp>
      <p:cxnSp>
        <p:nvCxnSpPr>
          <p:cNvPr id="85" name="Straight Arrow Connector 84"/>
          <p:cNvCxnSpPr/>
          <p:nvPr/>
        </p:nvCxnSpPr>
        <p:spPr>
          <a:xfrm>
            <a:off x="3706640" y="4452353"/>
            <a:ext cx="0" cy="280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4352821" y="4452353"/>
            <a:ext cx="0" cy="280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986675" y="4452353"/>
            <a:ext cx="0" cy="280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5863558" y="4452353"/>
            <a:ext cx="0" cy="280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7011713" y="4468312"/>
            <a:ext cx="0" cy="264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2223913" y="1801622"/>
            <a:ext cx="405808" cy="397735"/>
            <a:chOff x="6774320" y="2558192"/>
            <a:chExt cx="664774" cy="625456"/>
          </a:xfrm>
        </p:grpSpPr>
        <p:sp>
          <p:nvSpPr>
            <p:cNvPr id="92" name="Flowchart: Decision 91"/>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679743"/>
              <a:endParaRPr lang="en-US" sz="800" b="1" kern="0" dirty="0">
                <a:solidFill>
                  <a:schemeClr val="bg1"/>
                </a:solidFill>
                <a:latin typeface="Calibri"/>
              </a:endParaRPr>
            </a:p>
          </p:txBody>
        </p:sp>
        <p:sp>
          <p:nvSpPr>
            <p:cNvPr id="93" name="TextBox 92"/>
            <p:cNvSpPr txBox="1"/>
            <p:nvPr/>
          </p:nvSpPr>
          <p:spPr>
            <a:xfrm>
              <a:off x="6789414" y="2675457"/>
              <a:ext cx="598686" cy="508191"/>
            </a:xfrm>
            <a:prstGeom prst="rect">
              <a:avLst/>
            </a:prstGeom>
            <a:noFill/>
          </p:spPr>
          <p:txBody>
            <a:bodyPr wrap="square" rtlCol="0">
              <a:spAutoFit/>
            </a:bodyPr>
            <a:lstStyle/>
            <a:p>
              <a:pPr algn="ctr" defTabSz="679743">
                <a:defRPr/>
              </a:pPr>
              <a:r>
                <a:rPr lang="en-US" sz="500" kern="0" dirty="0">
                  <a:solidFill>
                    <a:schemeClr val="bg1"/>
                  </a:solidFill>
                </a:rPr>
                <a:t>Quality</a:t>
              </a:r>
            </a:p>
            <a:p>
              <a:pPr algn="ctr" defTabSz="679743">
                <a:defRPr/>
              </a:pPr>
              <a:r>
                <a:rPr lang="en-US" sz="500" kern="0" dirty="0">
                  <a:solidFill>
                    <a:schemeClr val="bg1"/>
                  </a:solidFill>
                </a:rPr>
                <a:t> Gate 1</a:t>
              </a:r>
            </a:p>
          </p:txBody>
        </p:sp>
      </p:grpSp>
      <p:cxnSp>
        <p:nvCxnSpPr>
          <p:cNvPr id="94" name="Elbow Connector 52"/>
          <p:cNvCxnSpPr/>
          <p:nvPr/>
        </p:nvCxnSpPr>
        <p:spPr>
          <a:xfrm rot="5400000" flipH="1" flipV="1">
            <a:off x="1980388" y="2117244"/>
            <a:ext cx="375751" cy="13002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H="1">
            <a:off x="2418674" y="2182986"/>
            <a:ext cx="10957" cy="832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6" name="Picture 2" descr="C:\Users\gr0061505\Desktop\Experian\Confluenc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44564" y="4772608"/>
            <a:ext cx="297724" cy="199142"/>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3" descr="C:\Users\gr0061505\Desktop\Experian\Jira.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11360" y="4765842"/>
            <a:ext cx="304548" cy="198706"/>
          </a:xfrm>
          <a:prstGeom prst="rect">
            <a:avLst/>
          </a:prstGeom>
          <a:noFill/>
          <a:extLst>
            <a:ext uri="{909E8E84-426E-40DD-AFC4-6F175D3DCCD1}">
              <a14:hiddenFill xmlns:a14="http://schemas.microsoft.com/office/drawing/2010/main">
                <a:solidFill>
                  <a:srgbClr val="FFFFFF"/>
                </a:solidFill>
              </a14:hiddenFill>
            </a:ext>
          </a:extLst>
        </p:spPr>
      </p:pic>
      <p:sp>
        <p:nvSpPr>
          <p:cNvPr id="98" name="Rounded Rectangle 97"/>
          <p:cNvSpPr/>
          <p:nvPr/>
        </p:nvSpPr>
        <p:spPr>
          <a:xfrm>
            <a:off x="1835194" y="963341"/>
            <a:ext cx="3268766" cy="375900"/>
          </a:xfrm>
          <a:prstGeom prst="roundRect">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lIns="69882" tIns="34940" rIns="69882" bIns="34940" rtlCol="0" anchor="t"/>
          <a:lstStyle/>
          <a:p>
            <a:pPr algn="ctr" defTabSz="613833"/>
            <a:r>
              <a:rPr lang="en-US" sz="800" b="1" kern="0" dirty="0">
                <a:solidFill>
                  <a:schemeClr val="tx1"/>
                </a:solidFill>
                <a:latin typeface="Calibri"/>
              </a:rPr>
              <a:t>Defect Management </a:t>
            </a:r>
          </a:p>
          <a:p>
            <a:pPr algn="ctr" defTabSz="613833"/>
            <a:r>
              <a:rPr lang="en-US" sz="800" b="1" kern="0" dirty="0">
                <a:solidFill>
                  <a:schemeClr val="tx1"/>
                </a:solidFill>
                <a:latin typeface="Calibri"/>
              </a:rPr>
              <a:t>(Jira)</a:t>
            </a:r>
          </a:p>
        </p:txBody>
      </p:sp>
      <p:pic>
        <p:nvPicPr>
          <p:cNvPr id="3074" name="Picture 2" descr="C:\Users\gr0061505\Desktop\Gerrit.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30987" y="2675372"/>
            <a:ext cx="350264" cy="17913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Desktop_19-Aug-16\tools_logo\BitBucket1.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62428" y="3321520"/>
            <a:ext cx="556246" cy="1468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gr0061505\Desktop\Maven.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629032" y="3061693"/>
            <a:ext cx="421563" cy="109787"/>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gr0061505\Desktop\Jacocojpg.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48455" y="3260060"/>
            <a:ext cx="357122" cy="142527"/>
          </a:xfrm>
          <a:prstGeom prst="rect">
            <a:avLst/>
          </a:prstGeom>
          <a:noFill/>
          <a:extLst>
            <a:ext uri="{909E8E84-426E-40DD-AFC4-6F175D3DCCD1}">
              <a14:hiddenFill xmlns:a14="http://schemas.microsoft.com/office/drawing/2010/main">
                <a:solidFill>
                  <a:srgbClr val="FFFFFF"/>
                </a:solidFill>
              </a14:hiddenFill>
            </a:ext>
          </a:extLst>
        </p:spPr>
      </p:pic>
      <p:sp>
        <p:nvSpPr>
          <p:cNvPr id="111" name="Rounded Rectangle 110"/>
          <p:cNvSpPr/>
          <p:nvPr/>
        </p:nvSpPr>
        <p:spPr>
          <a:xfrm>
            <a:off x="4640627" y="2605336"/>
            <a:ext cx="541329" cy="738905"/>
          </a:xfrm>
          <a:prstGeom prst="roundRect">
            <a:avLst>
              <a:gd name="adj" fmla="val 6647"/>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lIns="77386" tIns="38693" rIns="77386" bIns="38693" rtlCol="0" anchor="t"/>
          <a:lstStyle/>
          <a:p>
            <a:pPr algn="ctr" defTabSz="679743"/>
            <a:r>
              <a:rPr lang="en-US" sz="700" b="1" kern="0" dirty="0">
                <a:solidFill>
                  <a:schemeClr val="tx1"/>
                </a:solidFill>
                <a:latin typeface="Calibri"/>
              </a:rPr>
              <a:t>Security</a:t>
            </a:r>
          </a:p>
          <a:p>
            <a:pPr algn="ctr" defTabSz="679743"/>
            <a:r>
              <a:rPr lang="en-US" sz="700" b="1" kern="0" dirty="0">
                <a:solidFill>
                  <a:schemeClr val="tx1"/>
                </a:solidFill>
                <a:latin typeface="Calibri"/>
              </a:rPr>
              <a:t>Testing</a:t>
            </a:r>
          </a:p>
        </p:txBody>
      </p:sp>
      <p:pic>
        <p:nvPicPr>
          <p:cNvPr id="3078" name="Picture 6" descr="C:\Users\gr0061505\Desktop\Fortify.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681085" y="2904737"/>
            <a:ext cx="381081" cy="143787"/>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gr0061505\Desktop\WebInspect.jp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665290" y="3094691"/>
            <a:ext cx="516666" cy="226829"/>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Straight Arrow Connector 114"/>
          <p:cNvCxnSpPr/>
          <p:nvPr/>
        </p:nvCxnSpPr>
        <p:spPr>
          <a:xfrm flipH="1" flipV="1">
            <a:off x="4831584" y="3331323"/>
            <a:ext cx="4843" cy="926934"/>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rot="16200000">
            <a:off x="4491423" y="3911294"/>
            <a:ext cx="690010" cy="293585"/>
          </a:xfrm>
          <a:prstGeom prst="rect">
            <a:avLst/>
          </a:prstGeom>
          <a:noFill/>
        </p:spPr>
        <p:txBody>
          <a:bodyPr wrap="square" lIns="77386" tIns="38693" rIns="77386" bIns="38693" rtlCol="0">
            <a:spAutoFit/>
          </a:bodyPr>
          <a:lstStyle/>
          <a:p>
            <a:pPr algn="ctr" defTabSz="679743">
              <a:defRPr/>
            </a:pPr>
            <a:r>
              <a:rPr lang="en-US" sz="700" kern="0" dirty="0">
                <a:solidFill>
                  <a:prstClr val="black"/>
                </a:solidFill>
                <a:latin typeface="Calibri" pitchFamily="34" charset="0"/>
              </a:rPr>
              <a:t>Jenkins Job </a:t>
            </a:r>
          </a:p>
          <a:p>
            <a:pPr algn="ctr" defTabSz="679743">
              <a:defRPr/>
            </a:pPr>
            <a:r>
              <a:rPr lang="en-US" sz="700" kern="0" dirty="0">
                <a:solidFill>
                  <a:prstClr val="black"/>
                </a:solidFill>
                <a:latin typeface="Calibri" pitchFamily="34" charset="0"/>
              </a:rPr>
              <a:t>- Trigger</a:t>
            </a:r>
          </a:p>
        </p:txBody>
      </p:sp>
      <p:cxnSp>
        <p:nvCxnSpPr>
          <p:cNvPr id="118" name="Elbow Connector 52"/>
          <p:cNvCxnSpPr>
            <a:endCxn id="120" idx="1"/>
          </p:cNvCxnSpPr>
          <p:nvPr/>
        </p:nvCxnSpPr>
        <p:spPr>
          <a:xfrm rot="5400000" flipH="1" flipV="1">
            <a:off x="4735543" y="2346267"/>
            <a:ext cx="383254" cy="18148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5017913" y="2056780"/>
            <a:ext cx="584630" cy="481444"/>
            <a:chOff x="6774320" y="2558192"/>
            <a:chExt cx="664774" cy="757092"/>
          </a:xfrm>
        </p:grpSpPr>
        <p:sp>
          <p:nvSpPr>
            <p:cNvPr id="120" name="Flowchart: Decision 119"/>
            <p:cNvSpPr>
              <a:spLocks noChangeAspect="1"/>
            </p:cNvSpPr>
            <p:nvPr/>
          </p:nvSpPr>
          <p:spPr>
            <a:xfrm>
              <a:off x="6774320" y="2558192"/>
              <a:ext cx="664774"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679743"/>
              <a:endParaRPr lang="en-US" sz="800" b="1" kern="0" dirty="0">
                <a:solidFill>
                  <a:schemeClr val="bg1"/>
                </a:solidFill>
                <a:latin typeface="Calibri"/>
              </a:endParaRPr>
            </a:p>
          </p:txBody>
        </p:sp>
        <p:sp>
          <p:nvSpPr>
            <p:cNvPr id="121" name="TextBox 120"/>
            <p:cNvSpPr txBox="1"/>
            <p:nvPr/>
          </p:nvSpPr>
          <p:spPr>
            <a:xfrm>
              <a:off x="6810631" y="2686093"/>
              <a:ext cx="598686" cy="629191"/>
            </a:xfrm>
            <a:prstGeom prst="rect">
              <a:avLst/>
            </a:prstGeom>
            <a:noFill/>
          </p:spPr>
          <p:txBody>
            <a:bodyPr wrap="square" rtlCol="0">
              <a:spAutoFit/>
            </a:bodyPr>
            <a:lstStyle/>
            <a:p>
              <a:pPr algn="ctr" defTabSz="679743">
                <a:defRPr/>
              </a:pPr>
              <a:r>
                <a:rPr lang="en-US" sz="500" kern="0" dirty="0">
                  <a:solidFill>
                    <a:schemeClr val="bg1"/>
                  </a:solidFill>
                </a:rPr>
                <a:t>Quality</a:t>
              </a:r>
            </a:p>
            <a:p>
              <a:pPr algn="ctr" defTabSz="679743">
                <a:defRPr/>
              </a:pPr>
              <a:r>
                <a:rPr lang="en-US" sz="500" kern="0" dirty="0">
                  <a:solidFill>
                    <a:schemeClr val="bg1"/>
                  </a:solidFill>
                </a:rPr>
                <a:t> Gate 5</a:t>
              </a:r>
            </a:p>
          </p:txBody>
        </p:sp>
      </p:grpSp>
      <p:sp>
        <p:nvSpPr>
          <p:cNvPr id="122" name="Rounded Rectangle 121"/>
          <p:cNvSpPr/>
          <p:nvPr/>
        </p:nvSpPr>
        <p:spPr>
          <a:xfrm>
            <a:off x="5716413" y="974204"/>
            <a:ext cx="2984500" cy="375900"/>
          </a:xfrm>
          <a:prstGeom prst="roundRect">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lIns="69882" tIns="34940" rIns="69882" bIns="34940" rtlCol="0" anchor="t"/>
          <a:lstStyle/>
          <a:p>
            <a:pPr algn="ctr" defTabSz="613833"/>
            <a:r>
              <a:rPr lang="en-US" sz="800" b="1" kern="0" dirty="0">
                <a:solidFill>
                  <a:schemeClr val="tx1"/>
                </a:solidFill>
                <a:latin typeface="Calibri"/>
              </a:rPr>
              <a:t>Test Management &amp; Defect Management </a:t>
            </a:r>
          </a:p>
          <a:p>
            <a:pPr algn="ctr" defTabSz="613833"/>
            <a:r>
              <a:rPr lang="en-US" sz="800" b="1" kern="0" dirty="0">
                <a:solidFill>
                  <a:schemeClr val="tx1"/>
                </a:solidFill>
                <a:latin typeface="Calibri"/>
              </a:rPr>
              <a:t>(HP ALM)</a:t>
            </a:r>
          </a:p>
        </p:txBody>
      </p:sp>
      <p:pic>
        <p:nvPicPr>
          <p:cNvPr id="123" name="Picture 3" descr="C:\Users\gr0061505\Desktop\Experian\Jira.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19616" y="1054296"/>
            <a:ext cx="304548" cy="198706"/>
          </a:xfrm>
          <a:prstGeom prst="rect">
            <a:avLst/>
          </a:prstGeom>
          <a:noFill/>
          <a:extLst>
            <a:ext uri="{909E8E84-426E-40DD-AFC4-6F175D3DCCD1}">
              <a14:hiddenFill xmlns:a14="http://schemas.microsoft.com/office/drawing/2010/main">
                <a:solidFill>
                  <a:srgbClr val="FFFFFF"/>
                </a:solidFill>
              </a14:hiddenFill>
            </a:ext>
          </a:extLst>
        </p:spPr>
      </p:pic>
      <p:sp>
        <p:nvSpPr>
          <p:cNvPr id="110" name="Snip Diagonal Corner Rectangle 109"/>
          <p:cNvSpPr/>
          <p:nvPr/>
        </p:nvSpPr>
        <p:spPr>
          <a:xfrm rot="5400000">
            <a:off x="6474916" y="980036"/>
            <a:ext cx="846656" cy="2109660"/>
          </a:xfrm>
          <a:prstGeom prst="snip2DiagRect">
            <a:avLst>
              <a:gd name="adj1" fmla="val 3749"/>
              <a:gd name="adj2" fmla="val 10201"/>
            </a:avLst>
          </a:prstGeom>
          <a:gradFill flip="none" rotWithShape="1">
            <a:gsLst>
              <a:gs pos="0">
                <a:srgbClr val="FFFF00">
                  <a:alpha val="33000"/>
                </a:srgbClr>
              </a:gs>
              <a:gs pos="50000">
                <a:srgbClr val="FFFF00">
                  <a:alpha val="54000"/>
                </a:srgbClr>
              </a:gs>
              <a:gs pos="100000">
                <a:srgbClr val="FFFF00">
                  <a:alpha val="53000"/>
                </a:srgbClr>
              </a:gs>
            </a:gsLst>
            <a:lin ang="10800000" scaled="1"/>
            <a:tileRect/>
          </a:gradFill>
          <a:ln>
            <a:noFill/>
          </a:ln>
          <a:effectLst>
            <a:softEdge rad="127000"/>
          </a:effectLst>
        </p:spPr>
        <p:style>
          <a:lnRef idx="1">
            <a:schemeClr val="dk1"/>
          </a:lnRef>
          <a:fillRef idx="3">
            <a:schemeClr val="dk1"/>
          </a:fillRef>
          <a:effectRef idx="2">
            <a:schemeClr val="dk1"/>
          </a:effectRef>
          <a:fontRef idx="minor">
            <a:schemeClr val="lt1"/>
          </a:fontRef>
        </p:style>
        <p:txBody>
          <a:bodyPr lIns="69882" tIns="34940" rIns="69882" bIns="34940" rtlCol="0" anchor="t"/>
          <a:lstStyle/>
          <a:p>
            <a:pPr algn="ctr" defTabSz="613833"/>
            <a:endParaRPr lang="en-US" sz="1400" b="1" kern="0" dirty="0">
              <a:solidFill>
                <a:schemeClr val="tx1"/>
              </a:solidFill>
              <a:latin typeface="Calibri" pitchFamily="34" charset="0"/>
            </a:endParaRPr>
          </a:p>
        </p:txBody>
      </p:sp>
      <p:sp>
        <p:nvSpPr>
          <p:cNvPr id="112" name="TextBox 111"/>
          <p:cNvSpPr txBox="1"/>
          <p:nvPr/>
        </p:nvSpPr>
        <p:spPr>
          <a:xfrm rot="16200000">
            <a:off x="5256195" y="3878656"/>
            <a:ext cx="649449" cy="286006"/>
          </a:xfrm>
          <a:prstGeom prst="rect">
            <a:avLst/>
          </a:prstGeom>
          <a:noFill/>
        </p:spPr>
        <p:txBody>
          <a:bodyPr wrap="square" lIns="69882" tIns="34940" rIns="69882" bIns="34940" rtlCol="0">
            <a:spAutoFit/>
          </a:bodyPr>
          <a:lstStyle/>
          <a:p>
            <a:pPr algn="ctr" defTabSz="613833">
              <a:defRPr/>
            </a:pPr>
            <a:r>
              <a:rPr lang="en-US" sz="700" kern="0" dirty="0">
                <a:solidFill>
                  <a:prstClr val="black"/>
                </a:solidFill>
                <a:latin typeface="Calibri" pitchFamily="34" charset="0"/>
              </a:rPr>
              <a:t>Jenkins Job </a:t>
            </a:r>
          </a:p>
          <a:p>
            <a:pPr algn="ctr" defTabSz="613833">
              <a:defRPr/>
            </a:pPr>
            <a:r>
              <a:rPr lang="en-US" sz="700" kern="0" dirty="0">
                <a:solidFill>
                  <a:prstClr val="black"/>
                </a:solidFill>
                <a:latin typeface="Calibri" pitchFamily="34" charset="0"/>
              </a:rPr>
              <a:t>- Trigger</a:t>
            </a:r>
          </a:p>
        </p:txBody>
      </p:sp>
      <p:cxnSp>
        <p:nvCxnSpPr>
          <p:cNvPr id="113" name="Straight Arrow Connector 112"/>
          <p:cNvCxnSpPr>
            <a:endCxn id="131" idx="2"/>
          </p:cNvCxnSpPr>
          <p:nvPr/>
        </p:nvCxnSpPr>
        <p:spPr>
          <a:xfrm flipH="1" flipV="1">
            <a:off x="5590078" y="3089212"/>
            <a:ext cx="12465" cy="1169045"/>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Rounded Rectangle 124"/>
          <p:cNvSpPr/>
          <p:nvPr/>
        </p:nvSpPr>
        <p:spPr>
          <a:xfrm>
            <a:off x="5956871" y="2627983"/>
            <a:ext cx="238138" cy="159117"/>
          </a:xfrm>
          <a:prstGeom prst="roundRect">
            <a:avLst/>
          </a:prstGeom>
          <a:noFill/>
          <a:ln w="25400" cap="flat" cmpd="sng" algn="ctr">
            <a:noFill/>
            <a:prstDash val="solid"/>
          </a:ln>
          <a:effectLst/>
        </p:spPr>
        <p:txBody>
          <a:bodyPr lIns="69882" tIns="34940" rIns="69882" bIns="34940" rtlCol="0" anchor="ctr"/>
          <a:lstStyle/>
          <a:p>
            <a:pPr algn="ctr" defTabSz="613833">
              <a:defRPr/>
            </a:pPr>
            <a:endParaRPr lang="en-US" sz="600" kern="0" dirty="0">
              <a:solidFill>
                <a:schemeClr val="bg1"/>
              </a:solidFill>
              <a:latin typeface="Calibri" pitchFamily="34" charset="0"/>
            </a:endParaRPr>
          </a:p>
        </p:txBody>
      </p:sp>
      <p:sp>
        <p:nvSpPr>
          <p:cNvPr id="131" name="Rounded Rectangle 130"/>
          <p:cNvSpPr/>
          <p:nvPr/>
        </p:nvSpPr>
        <p:spPr>
          <a:xfrm>
            <a:off x="5304251" y="2633983"/>
            <a:ext cx="571654" cy="455229"/>
          </a:xfrm>
          <a:prstGeom prst="roundRect">
            <a:avLst>
              <a:gd name="adj" fmla="val 5050"/>
            </a:avLst>
          </a:prstGeom>
          <a:solidFill>
            <a:srgbClr val="0070C0">
              <a:alpha val="14118"/>
            </a:srgbClr>
          </a:solidFill>
          <a:ln>
            <a:solidFill>
              <a:srgbClr val="0070C0"/>
            </a:solidFill>
          </a:ln>
        </p:spPr>
        <p:style>
          <a:lnRef idx="1">
            <a:schemeClr val="accent6"/>
          </a:lnRef>
          <a:fillRef idx="3">
            <a:schemeClr val="accent6"/>
          </a:fillRef>
          <a:effectRef idx="2">
            <a:schemeClr val="accent6"/>
          </a:effectRef>
          <a:fontRef idx="minor">
            <a:schemeClr val="lt1"/>
          </a:fontRef>
        </p:style>
        <p:txBody>
          <a:bodyPr lIns="77386" tIns="38693" rIns="77386" bIns="38693" rtlCol="0" anchor="t"/>
          <a:lstStyle/>
          <a:p>
            <a:pPr algn="ctr" defTabSz="679743"/>
            <a:r>
              <a:rPr lang="en-US" sz="700" b="1" kern="0" dirty="0">
                <a:solidFill>
                  <a:schemeClr val="tx1"/>
                </a:solidFill>
                <a:latin typeface="Calibri"/>
              </a:rPr>
              <a:t>Repository Manager</a:t>
            </a:r>
          </a:p>
        </p:txBody>
      </p:sp>
      <p:grpSp>
        <p:nvGrpSpPr>
          <p:cNvPr id="133" name="Group 132"/>
          <p:cNvGrpSpPr/>
          <p:nvPr/>
        </p:nvGrpSpPr>
        <p:grpSpPr>
          <a:xfrm>
            <a:off x="6067753" y="1760418"/>
            <a:ext cx="1681666" cy="582420"/>
            <a:chOff x="7990770" y="1405787"/>
            <a:chExt cx="2612805" cy="1119586"/>
          </a:xfrm>
        </p:grpSpPr>
        <p:sp>
          <p:nvSpPr>
            <p:cNvPr id="134" name="Rectangle 133"/>
            <p:cNvSpPr/>
            <p:nvPr/>
          </p:nvSpPr>
          <p:spPr>
            <a:xfrm>
              <a:off x="7990770" y="1405787"/>
              <a:ext cx="2612805" cy="1119586"/>
            </a:xfrm>
            <a:prstGeom prst="rect">
              <a:avLst/>
            </a:prstGeom>
            <a:noFill/>
            <a:ln w="25400" cap="flat" cmpd="dbl" algn="ctr">
              <a:solidFill>
                <a:srgbClr val="4F81BD">
                  <a:shade val="50000"/>
                </a:srgbClr>
              </a:solidFill>
              <a:prstDash val="solid"/>
            </a:ln>
            <a:effectLst/>
          </p:spPr>
          <p:txBody>
            <a:bodyPr lIns="103688" tIns="51845" rIns="103688" bIns="51845" rtlCol="0" anchor="ctr"/>
            <a:lstStyle/>
            <a:p>
              <a:pPr algn="ctr" defTabSz="950772">
                <a:defRPr/>
              </a:pPr>
              <a:endParaRPr lang="en-US" sz="700" kern="0" dirty="0">
                <a:solidFill>
                  <a:prstClr val="white"/>
                </a:solidFill>
                <a:latin typeface="Calibri" pitchFamily="34" charset="0"/>
              </a:endParaRPr>
            </a:p>
          </p:txBody>
        </p:sp>
        <p:sp>
          <p:nvSpPr>
            <p:cNvPr id="135" name="Rounded Rectangle 134"/>
            <p:cNvSpPr/>
            <p:nvPr/>
          </p:nvSpPr>
          <p:spPr>
            <a:xfrm>
              <a:off x="8258781" y="1559190"/>
              <a:ext cx="600772" cy="335639"/>
            </a:xfrm>
            <a:prstGeom prst="roundRect">
              <a:avLst/>
            </a:prstGeom>
            <a:gradFill>
              <a:gsLst>
                <a:gs pos="100000">
                  <a:srgbClr val="4F81BD">
                    <a:tint val="66000"/>
                    <a:satMod val="160000"/>
                  </a:srgbClr>
                </a:gs>
                <a:gs pos="50000">
                  <a:srgbClr val="4F81BD">
                    <a:tint val="44500"/>
                    <a:satMod val="160000"/>
                  </a:srgbClr>
                </a:gs>
                <a:gs pos="100000">
                  <a:srgbClr val="4F81BD">
                    <a:tint val="23500"/>
                    <a:satMod val="160000"/>
                  </a:srgbClr>
                </a:gs>
              </a:gsLst>
              <a:lin ang="5400000" scaled="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103688" tIns="51845" rIns="103688" bIns="51845" rtlCol="0" anchor="ctr"/>
            <a:lstStyle/>
            <a:p>
              <a:pPr algn="ctr" defTabSz="950772"/>
              <a:r>
                <a:rPr lang="en-US" sz="500" b="1" kern="0" dirty="0">
                  <a:solidFill>
                    <a:prstClr val="black"/>
                  </a:solidFill>
                  <a:latin typeface="Calibri" pitchFamily="34" charset="0"/>
                </a:rPr>
                <a:t>Dev</a:t>
              </a:r>
            </a:p>
          </p:txBody>
        </p:sp>
        <p:sp>
          <p:nvSpPr>
            <p:cNvPr id="136" name="Rounded Rectangle 135"/>
            <p:cNvSpPr/>
            <p:nvPr/>
          </p:nvSpPr>
          <p:spPr>
            <a:xfrm>
              <a:off x="9049661" y="1559190"/>
              <a:ext cx="555334" cy="317054"/>
            </a:xfrm>
            <a:prstGeom prst="roundRect">
              <a:avLst/>
            </a:prstGeom>
            <a:gradFill>
              <a:gsLst>
                <a:gs pos="100000">
                  <a:srgbClr val="4F81BD">
                    <a:tint val="66000"/>
                    <a:satMod val="160000"/>
                  </a:srgbClr>
                </a:gs>
                <a:gs pos="50000">
                  <a:srgbClr val="4F81BD">
                    <a:tint val="44500"/>
                    <a:satMod val="160000"/>
                  </a:srgbClr>
                </a:gs>
                <a:gs pos="100000">
                  <a:srgbClr val="4F81BD">
                    <a:tint val="23500"/>
                    <a:satMod val="160000"/>
                  </a:srgbClr>
                </a:gs>
              </a:gsLst>
              <a:lin ang="5400000" scaled="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103688" tIns="51845" rIns="103688" bIns="51845" rtlCol="0" anchor="ctr"/>
            <a:lstStyle/>
            <a:p>
              <a:pPr algn="ctr" defTabSz="950772"/>
              <a:r>
                <a:rPr lang="en-US" sz="500" b="1" kern="0" dirty="0">
                  <a:solidFill>
                    <a:prstClr val="black"/>
                  </a:solidFill>
                  <a:latin typeface="Calibri" pitchFamily="34" charset="0"/>
                </a:rPr>
                <a:t>QA</a:t>
              </a:r>
            </a:p>
          </p:txBody>
        </p:sp>
        <p:sp>
          <p:nvSpPr>
            <p:cNvPr id="137" name="Rounded Rectangle 136"/>
            <p:cNvSpPr/>
            <p:nvPr/>
          </p:nvSpPr>
          <p:spPr>
            <a:xfrm>
              <a:off x="9893390" y="1611083"/>
              <a:ext cx="657946" cy="253402"/>
            </a:xfrm>
            <a:prstGeom prst="roundRect">
              <a:avLst/>
            </a:prstGeom>
            <a:gradFill>
              <a:gsLst>
                <a:gs pos="100000">
                  <a:srgbClr val="4F81BD">
                    <a:tint val="66000"/>
                    <a:satMod val="160000"/>
                  </a:srgbClr>
                </a:gs>
                <a:gs pos="50000">
                  <a:srgbClr val="4F81BD">
                    <a:tint val="44500"/>
                    <a:satMod val="160000"/>
                  </a:srgbClr>
                </a:gs>
                <a:gs pos="100000">
                  <a:srgbClr val="4F81BD">
                    <a:tint val="23500"/>
                    <a:satMod val="160000"/>
                  </a:srgbClr>
                </a:gs>
              </a:gsLst>
              <a:lin ang="5400000" scaled="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103688" tIns="51845" rIns="103688" bIns="51845" rtlCol="0" anchor="ctr"/>
            <a:lstStyle/>
            <a:p>
              <a:pPr algn="ctr" defTabSz="950772"/>
              <a:r>
                <a:rPr lang="en-US" sz="500" b="1" kern="0" dirty="0">
                  <a:solidFill>
                    <a:prstClr val="black"/>
                  </a:solidFill>
                  <a:latin typeface="Calibri" pitchFamily="34" charset="0"/>
                </a:rPr>
                <a:t> UAT</a:t>
              </a:r>
            </a:p>
          </p:txBody>
        </p:sp>
        <p:sp>
          <p:nvSpPr>
            <p:cNvPr id="138" name="Flowchart: Decision 137"/>
            <p:cNvSpPr/>
            <p:nvPr/>
          </p:nvSpPr>
          <p:spPr>
            <a:xfrm>
              <a:off x="8859551" y="2039529"/>
              <a:ext cx="446214" cy="431304"/>
            </a:xfrm>
            <a:prstGeom prst="flowChartDecision">
              <a:avLst/>
            </a:prstGeom>
            <a:gradFill>
              <a:gsLst>
                <a:gs pos="100000">
                  <a:srgbClr val="4F81BD">
                    <a:tint val="66000"/>
                    <a:satMod val="160000"/>
                  </a:srgbClr>
                </a:gs>
                <a:gs pos="50000">
                  <a:srgbClr val="4F81BD">
                    <a:tint val="44500"/>
                    <a:satMod val="160000"/>
                  </a:srgbClr>
                </a:gs>
                <a:gs pos="100000">
                  <a:srgbClr val="4F81BD">
                    <a:tint val="23500"/>
                    <a:satMod val="160000"/>
                  </a:srgbClr>
                </a:gs>
              </a:gsLst>
              <a:lin ang="5400000" scaled="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103688" tIns="51845" rIns="103688" bIns="51845" rtlCol="0" anchor="ctr"/>
            <a:lstStyle/>
            <a:p>
              <a:pPr algn="ctr" defTabSz="950772"/>
              <a:endParaRPr lang="en-US" sz="700" b="1" kern="0" dirty="0">
                <a:solidFill>
                  <a:prstClr val="black"/>
                </a:solidFill>
                <a:latin typeface="Calibri" pitchFamily="34" charset="0"/>
              </a:endParaRPr>
            </a:p>
          </p:txBody>
        </p:sp>
        <p:sp>
          <p:nvSpPr>
            <p:cNvPr id="139" name="Flowchart: Decision 138"/>
            <p:cNvSpPr/>
            <p:nvPr/>
          </p:nvSpPr>
          <p:spPr>
            <a:xfrm>
              <a:off x="9632182" y="2053539"/>
              <a:ext cx="446214" cy="431304"/>
            </a:xfrm>
            <a:prstGeom prst="flowChartDecision">
              <a:avLst/>
            </a:prstGeom>
            <a:gradFill>
              <a:gsLst>
                <a:gs pos="100000">
                  <a:srgbClr val="4F81BD">
                    <a:tint val="66000"/>
                    <a:satMod val="160000"/>
                  </a:srgbClr>
                </a:gs>
                <a:gs pos="50000">
                  <a:srgbClr val="4F81BD">
                    <a:tint val="44500"/>
                    <a:satMod val="160000"/>
                  </a:srgbClr>
                </a:gs>
                <a:gs pos="100000">
                  <a:srgbClr val="4F81BD">
                    <a:tint val="23500"/>
                    <a:satMod val="160000"/>
                  </a:srgbClr>
                </a:gs>
              </a:gsLst>
              <a:lin ang="5400000" scaled="0"/>
            </a:gradFill>
            <a:ln w="25400" cap="flat" cmpd="sng" algn="ctr">
              <a:noFill/>
              <a:prstDash val="solid"/>
            </a:ln>
            <a:effectLst>
              <a:outerShdw blurRad="50800" dist="38100" dir="2700000" algn="tl" rotWithShape="0">
                <a:prstClr val="black">
                  <a:alpha val="40000"/>
                </a:prstClr>
              </a:outerShdw>
            </a:effectLst>
            <a:scene3d>
              <a:camera prst="orthographicFront"/>
              <a:lightRig rig="threePt" dir="t"/>
            </a:scene3d>
            <a:sp3d>
              <a:bevelT/>
            </a:sp3d>
          </p:spPr>
          <p:txBody>
            <a:bodyPr lIns="103688" tIns="51845" rIns="103688" bIns="51845" rtlCol="0" anchor="ctr"/>
            <a:lstStyle/>
            <a:p>
              <a:pPr algn="ctr" defTabSz="950772"/>
              <a:endParaRPr lang="en-US" sz="700" b="1" kern="0" dirty="0">
                <a:solidFill>
                  <a:prstClr val="black"/>
                </a:solidFill>
                <a:latin typeface="Calibri" pitchFamily="34" charset="0"/>
              </a:endParaRPr>
            </a:p>
          </p:txBody>
        </p:sp>
        <p:cxnSp>
          <p:nvCxnSpPr>
            <p:cNvPr id="140" name="Elbow Connector 139"/>
            <p:cNvCxnSpPr>
              <a:stCxn id="135" idx="2"/>
              <a:endCxn id="138" idx="1"/>
            </p:cNvCxnSpPr>
            <p:nvPr/>
          </p:nvCxnSpPr>
          <p:spPr>
            <a:xfrm rot="16200000" flipH="1">
              <a:off x="8529183" y="1924813"/>
              <a:ext cx="360352" cy="300382"/>
            </a:xfrm>
            <a:prstGeom prst="bentConnector2">
              <a:avLst/>
            </a:prstGeom>
            <a:noFill/>
            <a:ln w="9525" cap="flat" cmpd="sng" algn="ctr">
              <a:solidFill>
                <a:sysClr val="windowText" lastClr="000000"/>
              </a:solidFill>
              <a:prstDash val="solid"/>
              <a:tailEnd type="stealth"/>
            </a:ln>
            <a:effectLst>
              <a:outerShdw blurRad="50800" dist="38100" dir="2700000" algn="tl" rotWithShape="0">
                <a:prstClr val="black">
                  <a:alpha val="40000"/>
                </a:prstClr>
              </a:outerShdw>
            </a:effectLst>
          </p:spPr>
        </p:cxnSp>
        <p:cxnSp>
          <p:nvCxnSpPr>
            <p:cNvPr id="141" name="Elbow Connector 140"/>
            <p:cNvCxnSpPr>
              <a:stCxn id="138" idx="3"/>
            </p:cNvCxnSpPr>
            <p:nvPr/>
          </p:nvCxnSpPr>
          <p:spPr>
            <a:xfrm flipV="1">
              <a:off x="9305765" y="1876246"/>
              <a:ext cx="66758" cy="378932"/>
            </a:xfrm>
            <a:prstGeom prst="bentConnector2">
              <a:avLst/>
            </a:prstGeom>
            <a:noFill/>
            <a:ln w="9525" cap="flat" cmpd="sng" algn="ctr">
              <a:solidFill>
                <a:sysClr val="windowText" lastClr="000000"/>
              </a:solidFill>
              <a:prstDash val="solid"/>
              <a:tailEnd type="stealth"/>
            </a:ln>
            <a:effectLst>
              <a:outerShdw blurRad="50800" dist="38100" dir="2700000" algn="tl" rotWithShape="0">
                <a:prstClr val="black">
                  <a:alpha val="40000"/>
                </a:prstClr>
              </a:outerShdw>
            </a:effectLst>
          </p:spPr>
        </p:cxnSp>
        <p:cxnSp>
          <p:nvCxnSpPr>
            <p:cNvPr id="142" name="Elbow Connector 141"/>
            <p:cNvCxnSpPr/>
            <p:nvPr/>
          </p:nvCxnSpPr>
          <p:spPr>
            <a:xfrm rot="16200000" flipH="1">
              <a:off x="9365337" y="1970681"/>
              <a:ext cx="392947" cy="204080"/>
            </a:xfrm>
            <a:prstGeom prst="bentConnector2">
              <a:avLst/>
            </a:prstGeom>
            <a:noFill/>
            <a:ln w="9525" cap="flat" cmpd="sng" algn="ctr">
              <a:solidFill>
                <a:sysClr val="windowText" lastClr="000000"/>
              </a:solidFill>
              <a:prstDash val="solid"/>
              <a:tailEnd type="stealth"/>
            </a:ln>
            <a:effectLst>
              <a:outerShdw blurRad="50800" dist="38100" dir="2700000" algn="tl" rotWithShape="0">
                <a:prstClr val="black">
                  <a:alpha val="40000"/>
                </a:prstClr>
              </a:outerShdw>
            </a:effectLst>
          </p:spPr>
        </p:cxnSp>
        <p:cxnSp>
          <p:nvCxnSpPr>
            <p:cNvPr id="143" name="Elbow Connector 142"/>
            <p:cNvCxnSpPr/>
            <p:nvPr/>
          </p:nvCxnSpPr>
          <p:spPr>
            <a:xfrm flipV="1">
              <a:off x="10024791" y="1876246"/>
              <a:ext cx="213710" cy="392947"/>
            </a:xfrm>
            <a:prstGeom prst="bentConnector2">
              <a:avLst/>
            </a:prstGeom>
            <a:noFill/>
            <a:ln w="9525" cap="flat" cmpd="sng" algn="ctr">
              <a:solidFill>
                <a:sysClr val="windowText" lastClr="000000"/>
              </a:solidFill>
              <a:prstDash val="solid"/>
              <a:tailEnd type="stealth"/>
            </a:ln>
            <a:effectLst>
              <a:outerShdw blurRad="50800" dist="38100" dir="2700000" algn="tl" rotWithShape="0">
                <a:prstClr val="black">
                  <a:alpha val="40000"/>
                </a:prstClr>
              </a:outerShdw>
            </a:effectLst>
          </p:spPr>
        </p:cxnSp>
      </p:grpSp>
      <p:sp>
        <p:nvSpPr>
          <p:cNvPr id="144" name="TextBox 143"/>
          <p:cNvSpPr txBox="1"/>
          <p:nvPr/>
        </p:nvSpPr>
        <p:spPr>
          <a:xfrm>
            <a:off x="5940519" y="1608136"/>
            <a:ext cx="1300446" cy="175634"/>
          </a:xfrm>
          <a:prstGeom prst="rect">
            <a:avLst/>
          </a:prstGeom>
          <a:noFill/>
        </p:spPr>
        <p:txBody>
          <a:bodyPr wrap="square" lIns="79283" tIns="39642" rIns="79283" bIns="39642" rtlCol="0">
            <a:spAutoFit/>
          </a:bodyPr>
          <a:lstStyle/>
          <a:p>
            <a:pPr defTabSz="950772">
              <a:defRPr/>
            </a:pPr>
            <a:r>
              <a:rPr lang="en-US" sz="600" kern="0" dirty="0">
                <a:solidFill>
                  <a:prstClr val="black"/>
                </a:solidFill>
                <a:latin typeface="Calibri" pitchFamily="34" charset="0"/>
              </a:rPr>
              <a:t>Promote Environments</a:t>
            </a:r>
          </a:p>
        </p:txBody>
      </p:sp>
      <p:pic>
        <p:nvPicPr>
          <p:cNvPr id="146" name="Picture 145" descr="Screen Shot 2013-11-23 at 1.29.29 PM.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5387424" y="2932104"/>
            <a:ext cx="430238" cy="129589"/>
          </a:xfrm>
          <a:prstGeom prst="rect">
            <a:avLst/>
          </a:prstGeom>
        </p:spPr>
      </p:pic>
      <p:sp>
        <p:nvSpPr>
          <p:cNvPr id="147" name="Rounded Rectangle 146"/>
          <p:cNvSpPr/>
          <p:nvPr/>
        </p:nvSpPr>
        <p:spPr>
          <a:xfrm>
            <a:off x="6252409" y="3185466"/>
            <a:ext cx="629189" cy="701519"/>
          </a:xfrm>
          <a:prstGeom prst="roundRect">
            <a:avLst>
              <a:gd name="adj" fmla="val 3365"/>
            </a:avLst>
          </a:prstGeom>
          <a:solidFill>
            <a:srgbClr val="CCECFF">
              <a:alpha val="14118"/>
            </a:srgbClr>
          </a:solidFill>
          <a:ln>
            <a:solidFill>
              <a:srgbClr val="0070C0"/>
            </a:solidFill>
          </a:ln>
          <a:extLst/>
        </p:spPr>
        <p:style>
          <a:lnRef idx="1">
            <a:schemeClr val="accent6"/>
          </a:lnRef>
          <a:fillRef idx="3">
            <a:schemeClr val="accent6"/>
          </a:fillRef>
          <a:effectRef idx="2">
            <a:schemeClr val="accent6"/>
          </a:effectRef>
          <a:fontRef idx="minor">
            <a:schemeClr val="lt1"/>
          </a:fontRef>
        </p:style>
        <p:txBody>
          <a:bodyPr lIns="77386" tIns="38693" rIns="77386" bIns="38693" rtlCol="0" anchor="t"/>
          <a:lstStyle/>
          <a:p>
            <a:pPr algn="ctr" defTabSz="679743"/>
            <a:r>
              <a:rPr lang="en-US" sz="700" b="1" kern="0" dirty="0">
                <a:solidFill>
                  <a:schemeClr val="tx1"/>
                </a:solidFill>
                <a:latin typeface="Calibri"/>
              </a:rPr>
              <a:t>Smoke &amp; Functional </a:t>
            </a:r>
          </a:p>
          <a:p>
            <a:pPr algn="ctr" defTabSz="679743"/>
            <a:r>
              <a:rPr lang="en-US" sz="700" b="1" kern="0" dirty="0">
                <a:solidFill>
                  <a:schemeClr val="tx1"/>
                </a:solidFill>
                <a:latin typeface="Calibri"/>
              </a:rPr>
              <a:t>Testing </a:t>
            </a:r>
          </a:p>
          <a:p>
            <a:pPr algn="ctr" defTabSz="679743"/>
            <a:r>
              <a:rPr lang="en-US" sz="700" b="1" kern="0" dirty="0">
                <a:solidFill>
                  <a:schemeClr val="tx1"/>
                </a:solidFill>
                <a:latin typeface="Calibri"/>
              </a:rPr>
              <a:t>(HP UFT)</a:t>
            </a:r>
          </a:p>
        </p:txBody>
      </p:sp>
      <p:cxnSp>
        <p:nvCxnSpPr>
          <p:cNvPr id="151" name="Straight Arrow Connector 150"/>
          <p:cNvCxnSpPr/>
          <p:nvPr/>
        </p:nvCxnSpPr>
        <p:spPr>
          <a:xfrm flipV="1">
            <a:off x="6533328" y="3886985"/>
            <a:ext cx="5101" cy="397488"/>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52" name="Group 151"/>
          <p:cNvGrpSpPr/>
          <p:nvPr/>
        </p:nvGrpSpPr>
        <p:grpSpPr>
          <a:xfrm>
            <a:off x="6293554" y="2610339"/>
            <a:ext cx="550216" cy="355032"/>
            <a:chOff x="6841190" y="2814527"/>
            <a:chExt cx="664773" cy="593173"/>
          </a:xfrm>
        </p:grpSpPr>
        <p:sp>
          <p:nvSpPr>
            <p:cNvPr id="153" name="Flowchart: Decision 152"/>
            <p:cNvSpPr>
              <a:spLocks noChangeAspect="1"/>
            </p:cNvSpPr>
            <p:nvPr/>
          </p:nvSpPr>
          <p:spPr>
            <a:xfrm>
              <a:off x="6841190" y="2814527"/>
              <a:ext cx="664773"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613833"/>
              <a:endParaRPr lang="en-US" sz="800" b="1" kern="0" dirty="0">
                <a:solidFill>
                  <a:schemeClr val="bg1"/>
                </a:solidFill>
                <a:latin typeface="Calibri" pitchFamily="34" charset="0"/>
              </a:endParaRPr>
            </a:p>
          </p:txBody>
        </p:sp>
        <p:sp>
          <p:nvSpPr>
            <p:cNvPr id="154" name="TextBox 153"/>
            <p:cNvSpPr txBox="1"/>
            <p:nvPr/>
          </p:nvSpPr>
          <p:spPr>
            <a:xfrm>
              <a:off x="6856287" y="2954081"/>
              <a:ext cx="598685" cy="411376"/>
            </a:xfrm>
            <a:prstGeom prst="rect">
              <a:avLst/>
            </a:prstGeom>
            <a:noFill/>
          </p:spPr>
          <p:txBody>
            <a:bodyPr wrap="square" rtlCol="0">
              <a:spAutoFit/>
            </a:bodyPr>
            <a:lstStyle/>
            <a:p>
              <a:pPr algn="ctr" defTabSz="613833">
                <a:defRPr/>
              </a:pPr>
              <a:r>
                <a:rPr lang="en-US" sz="500" kern="0" dirty="0">
                  <a:solidFill>
                    <a:schemeClr val="bg1"/>
                  </a:solidFill>
                  <a:latin typeface="Calibri" pitchFamily="34" charset="0"/>
                </a:rPr>
                <a:t>Quality</a:t>
              </a:r>
            </a:p>
            <a:p>
              <a:pPr algn="ctr" defTabSz="613833">
                <a:defRPr/>
              </a:pPr>
              <a:r>
                <a:rPr lang="en-US" sz="500" kern="0" dirty="0">
                  <a:solidFill>
                    <a:schemeClr val="bg1"/>
                  </a:solidFill>
                  <a:latin typeface="Calibri" pitchFamily="34" charset="0"/>
                </a:rPr>
                <a:t> Gate </a:t>
              </a:r>
              <a:r>
                <a:rPr lang="en-US" sz="500" kern="0" dirty="0" smtClean="0">
                  <a:solidFill>
                    <a:schemeClr val="bg1"/>
                  </a:solidFill>
                  <a:latin typeface="Calibri" pitchFamily="34" charset="0"/>
                </a:rPr>
                <a:t> 6</a:t>
              </a:r>
              <a:endParaRPr lang="en-US" sz="500" kern="0" dirty="0">
                <a:solidFill>
                  <a:schemeClr val="bg1"/>
                </a:solidFill>
                <a:latin typeface="Calibri" pitchFamily="34" charset="0"/>
              </a:endParaRPr>
            </a:p>
          </p:txBody>
        </p:sp>
      </p:grpSp>
      <p:sp>
        <p:nvSpPr>
          <p:cNvPr id="160" name="TextBox 159"/>
          <p:cNvSpPr txBox="1"/>
          <p:nvPr/>
        </p:nvSpPr>
        <p:spPr>
          <a:xfrm>
            <a:off x="6646385" y="1465630"/>
            <a:ext cx="301387" cy="179253"/>
          </a:xfrm>
          <a:prstGeom prst="rect">
            <a:avLst/>
          </a:prstGeom>
          <a:noFill/>
        </p:spPr>
        <p:txBody>
          <a:bodyPr wrap="square" lIns="69882" tIns="34940" rIns="69882" bIns="34940" rtlCol="0">
            <a:spAutoFit/>
          </a:bodyPr>
          <a:lstStyle/>
          <a:p>
            <a:pPr algn="ctr" defTabSz="613833">
              <a:defRPr/>
            </a:pPr>
            <a:r>
              <a:rPr lang="en-US" sz="700" kern="0" dirty="0">
                <a:solidFill>
                  <a:prstClr val="black"/>
                </a:solidFill>
                <a:latin typeface="Calibri" pitchFamily="34" charset="0"/>
              </a:rPr>
              <a:t>Fail</a:t>
            </a:r>
          </a:p>
        </p:txBody>
      </p:sp>
      <p:cxnSp>
        <p:nvCxnSpPr>
          <p:cNvPr id="162" name="Straight Arrow Connector 49"/>
          <p:cNvCxnSpPr/>
          <p:nvPr/>
        </p:nvCxnSpPr>
        <p:spPr>
          <a:xfrm rot="5400000" flipH="1" flipV="1">
            <a:off x="6755023" y="1520646"/>
            <a:ext cx="394811" cy="9311"/>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168" name="Picture 167"/>
          <p:cNvPicPr>
            <a:picLocks noChangeAspect="1"/>
          </p:cNvPicPr>
          <p:nvPr/>
        </p:nvPicPr>
        <p:blipFill>
          <a:blip r:embed="rId17"/>
          <a:stretch>
            <a:fillRect/>
          </a:stretch>
        </p:blipFill>
        <p:spPr>
          <a:xfrm>
            <a:off x="6508524" y="3675451"/>
            <a:ext cx="142203" cy="158026"/>
          </a:xfrm>
          <a:prstGeom prst="rect">
            <a:avLst/>
          </a:prstGeom>
        </p:spPr>
      </p:pic>
      <p:cxnSp>
        <p:nvCxnSpPr>
          <p:cNvPr id="171" name="Elbow Connector 52"/>
          <p:cNvCxnSpPr/>
          <p:nvPr/>
        </p:nvCxnSpPr>
        <p:spPr>
          <a:xfrm rot="5400000" flipH="1" flipV="1">
            <a:off x="2183796" y="1590771"/>
            <a:ext cx="486503" cy="5172"/>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52"/>
          <p:cNvCxnSpPr>
            <a:stCxn id="26" idx="0"/>
          </p:cNvCxnSpPr>
          <p:nvPr/>
        </p:nvCxnSpPr>
        <p:spPr>
          <a:xfrm rot="16200000" flipV="1">
            <a:off x="2771031" y="1765537"/>
            <a:ext cx="836031" cy="5170"/>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3" name="Elbow Connector 52"/>
          <p:cNvCxnSpPr/>
          <p:nvPr/>
        </p:nvCxnSpPr>
        <p:spPr>
          <a:xfrm rot="5400000" flipH="1" flipV="1">
            <a:off x="3409306" y="1767008"/>
            <a:ext cx="833801" cy="1"/>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4" name="Elbow Connector 52"/>
          <p:cNvCxnSpPr/>
          <p:nvPr/>
        </p:nvCxnSpPr>
        <p:spPr>
          <a:xfrm rot="5400000" flipH="1" flipV="1">
            <a:off x="4101510" y="1756224"/>
            <a:ext cx="812233" cy="1"/>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5" name="Elbow Connector 52"/>
          <p:cNvCxnSpPr>
            <a:stCxn id="120" idx="0"/>
          </p:cNvCxnSpPr>
          <p:nvPr/>
        </p:nvCxnSpPr>
        <p:spPr>
          <a:xfrm rot="16200000" flipV="1">
            <a:off x="4719993" y="1466545"/>
            <a:ext cx="706672" cy="473798"/>
          </a:xfrm>
          <a:prstGeom prst="curvedConnector3">
            <a:avLst>
              <a:gd name="adj1" fmla="val 50000"/>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7" name="Elbow Connector 106"/>
          <p:cNvCxnSpPr>
            <a:stCxn id="120" idx="2"/>
          </p:cNvCxnSpPr>
          <p:nvPr/>
        </p:nvCxnSpPr>
        <p:spPr>
          <a:xfrm rot="16200000" flipH="1">
            <a:off x="5106109" y="2638105"/>
            <a:ext cx="417820" cy="95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88" name="TextBox 187"/>
          <p:cNvSpPr txBox="1"/>
          <p:nvPr/>
        </p:nvSpPr>
        <p:spPr>
          <a:xfrm>
            <a:off x="5203038" y="2418619"/>
            <a:ext cx="342413" cy="259407"/>
          </a:xfrm>
          <a:prstGeom prst="rect">
            <a:avLst/>
          </a:prstGeom>
          <a:noFill/>
        </p:spPr>
        <p:txBody>
          <a:bodyPr wrap="square" lIns="69882" tIns="34940" rIns="69882" bIns="34940" rtlCol="0">
            <a:spAutoFit/>
          </a:bodyPr>
          <a:lstStyle/>
          <a:p>
            <a:pPr algn="ctr" defTabSz="613833">
              <a:defRPr/>
            </a:pPr>
            <a:r>
              <a:rPr lang="en-US" sz="600" kern="0" dirty="0">
                <a:solidFill>
                  <a:prstClr val="black"/>
                </a:solidFill>
                <a:latin typeface="Calibri" pitchFamily="34" charset="0"/>
              </a:rPr>
              <a:t>Binary </a:t>
            </a:r>
          </a:p>
          <a:p>
            <a:pPr algn="ctr" defTabSz="613833">
              <a:defRPr/>
            </a:pPr>
            <a:r>
              <a:rPr lang="en-US" sz="600" kern="0" dirty="0">
                <a:solidFill>
                  <a:prstClr val="black"/>
                </a:solidFill>
                <a:latin typeface="Calibri" pitchFamily="34" charset="0"/>
              </a:rPr>
              <a:t>Files</a:t>
            </a:r>
          </a:p>
        </p:txBody>
      </p:sp>
      <p:cxnSp>
        <p:nvCxnSpPr>
          <p:cNvPr id="193" name="Straight Arrow Connector 192"/>
          <p:cNvCxnSpPr/>
          <p:nvPr/>
        </p:nvCxnSpPr>
        <p:spPr>
          <a:xfrm>
            <a:off x="2810206" y="4468312"/>
            <a:ext cx="0" cy="280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a:off x="2103250" y="4460332"/>
            <a:ext cx="0" cy="2803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p:nvPr/>
        </p:nvCxnSpPr>
        <p:spPr>
          <a:xfrm flipH="1" flipV="1">
            <a:off x="2058144" y="3521572"/>
            <a:ext cx="2012" cy="730828"/>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6" name="TextBox 195"/>
          <p:cNvSpPr txBox="1"/>
          <p:nvPr/>
        </p:nvSpPr>
        <p:spPr>
          <a:xfrm rot="16200000">
            <a:off x="1715151" y="3873664"/>
            <a:ext cx="690010" cy="293585"/>
          </a:xfrm>
          <a:prstGeom prst="rect">
            <a:avLst/>
          </a:prstGeom>
          <a:noFill/>
        </p:spPr>
        <p:txBody>
          <a:bodyPr wrap="square" lIns="77386" tIns="38693" rIns="77386" bIns="38693" rtlCol="0">
            <a:spAutoFit/>
          </a:bodyPr>
          <a:lstStyle/>
          <a:p>
            <a:pPr algn="ctr" defTabSz="679743">
              <a:defRPr/>
            </a:pPr>
            <a:r>
              <a:rPr lang="en-US" sz="700" kern="0" dirty="0">
                <a:solidFill>
                  <a:prstClr val="black"/>
                </a:solidFill>
                <a:latin typeface="Calibri" pitchFamily="34" charset="0"/>
              </a:rPr>
              <a:t>Jenkins Job </a:t>
            </a:r>
          </a:p>
          <a:p>
            <a:pPr algn="ctr" defTabSz="679743">
              <a:defRPr/>
            </a:pPr>
            <a:r>
              <a:rPr lang="en-US" sz="700" kern="0" dirty="0">
                <a:solidFill>
                  <a:prstClr val="black"/>
                </a:solidFill>
                <a:latin typeface="Calibri" pitchFamily="34" charset="0"/>
              </a:rPr>
              <a:t>- Trigger</a:t>
            </a:r>
          </a:p>
        </p:txBody>
      </p:sp>
      <p:sp>
        <p:nvSpPr>
          <p:cNvPr id="199" name="TextBox 198"/>
          <p:cNvSpPr txBox="1"/>
          <p:nvPr/>
        </p:nvSpPr>
        <p:spPr>
          <a:xfrm>
            <a:off x="2125430" y="1531898"/>
            <a:ext cx="301387" cy="179253"/>
          </a:xfrm>
          <a:prstGeom prst="rect">
            <a:avLst/>
          </a:prstGeom>
          <a:noFill/>
        </p:spPr>
        <p:txBody>
          <a:bodyPr wrap="square" lIns="69882" tIns="34940" rIns="69882" bIns="34940" rtlCol="0">
            <a:spAutoFit/>
          </a:bodyPr>
          <a:lstStyle/>
          <a:p>
            <a:pPr algn="ctr" defTabSz="613833">
              <a:defRPr/>
            </a:pPr>
            <a:r>
              <a:rPr lang="en-US" sz="700" kern="0" dirty="0">
                <a:solidFill>
                  <a:prstClr val="black"/>
                </a:solidFill>
                <a:latin typeface="Calibri" pitchFamily="34" charset="0"/>
              </a:rPr>
              <a:t>Fail</a:t>
            </a:r>
          </a:p>
        </p:txBody>
      </p:sp>
      <p:sp>
        <p:nvSpPr>
          <p:cNvPr id="200" name="TextBox 199"/>
          <p:cNvSpPr txBox="1"/>
          <p:nvPr/>
        </p:nvSpPr>
        <p:spPr>
          <a:xfrm>
            <a:off x="2899902" y="1635722"/>
            <a:ext cx="301387" cy="179253"/>
          </a:xfrm>
          <a:prstGeom prst="rect">
            <a:avLst/>
          </a:prstGeom>
          <a:noFill/>
        </p:spPr>
        <p:txBody>
          <a:bodyPr wrap="square" lIns="69882" tIns="34940" rIns="69882" bIns="34940" rtlCol="0">
            <a:spAutoFit/>
          </a:bodyPr>
          <a:lstStyle/>
          <a:p>
            <a:pPr algn="ctr" defTabSz="613833">
              <a:defRPr/>
            </a:pPr>
            <a:r>
              <a:rPr lang="en-US" sz="700" kern="0" dirty="0">
                <a:solidFill>
                  <a:prstClr val="black"/>
                </a:solidFill>
                <a:latin typeface="Calibri" pitchFamily="34" charset="0"/>
              </a:rPr>
              <a:t>Fail</a:t>
            </a:r>
          </a:p>
        </p:txBody>
      </p:sp>
      <p:sp>
        <p:nvSpPr>
          <p:cNvPr id="201" name="TextBox 200"/>
          <p:cNvSpPr txBox="1"/>
          <p:nvPr/>
        </p:nvSpPr>
        <p:spPr>
          <a:xfrm>
            <a:off x="3523821" y="1613818"/>
            <a:ext cx="301387" cy="179253"/>
          </a:xfrm>
          <a:prstGeom prst="rect">
            <a:avLst/>
          </a:prstGeom>
          <a:noFill/>
        </p:spPr>
        <p:txBody>
          <a:bodyPr wrap="square" lIns="69882" tIns="34940" rIns="69882" bIns="34940" rtlCol="0">
            <a:spAutoFit/>
          </a:bodyPr>
          <a:lstStyle/>
          <a:p>
            <a:pPr algn="ctr" defTabSz="613833">
              <a:defRPr/>
            </a:pPr>
            <a:r>
              <a:rPr lang="en-US" sz="700" kern="0" dirty="0">
                <a:solidFill>
                  <a:prstClr val="black"/>
                </a:solidFill>
                <a:latin typeface="Calibri" pitchFamily="34" charset="0"/>
              </a:rPr>
              <a:t>Fail</a:t>
            </a:r>
          </a:p>
        </p:txBody>
      </p:sp>
      <p:sp>
        <p:nvSpPr>
          <p:cNvPr id="202" name="TextBox 201"/>
          <p:cNvSpPr txBox="1"/>
          <p:nvPr/>
        </p:nvSpPr>
        <p:spPr>
          <a:xfrm>
            <a:off x="4168166" y="1619266"/>
            <a:ext cx="301387" cy="179253"/>
          </a:xfrm>
          <a:prstGeom prst="rect">
            <a:avLst/>
          </a:prstGeom>
          <a:noFill/>
        </p:spPr>
        <p:txBody>
          <a:bodyPr wrap="square" lIns="69882" tIns="34940" rIns="69882" bIns="34940" rtlCol="0">
            <a:spAutoFit/>
          </a:bodyPr>
          <a:lstStyle/>
          <a:p>
            <a:pPr algn="ctr" defTabSz="613833">
              <a:defRPr/>
            </a:pPr>
            <a:r>
              <a:rPr lang="en-US" sz="700" kern="0" dirty="0">
                <a:solidFill>
                  <a:prstClr val="black"/>
                </a:solidFill>
                <a:latin typeface="Calibri" pitchFamily="34" charset="0"/>
              </a:rPr>
              <a:t>Fail</a:t>
            </a:r>
          </a:p>
        </p:txBody>
      </p:sp>
      <p:sp>
        <p:nvSpPr>
          <p:cNvPr id="203" name="TextBox 202"/>
          <p:cNvSpPr txBox="1"/>
          <p:nvPr/>
        </p:nvSpPr>
        <p:spPr>
          <a:xfrm>
            <a:off x="4769025" y="1746982"/>
            <a:ext cx="301387" cy="179253"/>
          </a:xfrm>
          <a:prstGeom prst="rect">
            <a:avLst/>
          </a:prstGeom>
          <a:noFill/>
        </p:spPr>
        <p:txBody>
          <a:bodyPr wrap="square" lIns="69882" tIns="34940" rIns="69882" bIns="34940" rtlCol="0">
            <a:spAutoFit/>
          </a:bodyPr>
          <a:lstStyle/>
          <a:p>
            <a:pPr algn="ctr" defTabSz="613833">
              <a:defRPr/>
            </a:pPr>
            <a:r>
              <a:rPr lang="en-US" sz="700" kern="0" dirty="0">
                <a:solidFill>
                  <a:prstClr val="black"/>
                </a:solidFill>
                <a:latin typeface="Calibri" pitchFamily="34" charset="0"/>
              </a:rPr>
              <a:t>Fail</a:t>
            </a:r>
          </a:p>
        </p:txBody>
      </p:sp>
      <p:sp>
        <p:nvSpPr>
          <p:cNvPr id="204" name="TextBox 203"/>
          <p:cNvSpPr txBox="1"/>
          <p:nvPr/>
        </p:nvSpPr>
        <p:spPr>
          <a:xfrm>
            <a:off x="1804731" y="1989932"/>
            <a:ext cx="301387" cy="179253"/>
          </a:xfrm>
          <a:prstGeom prst="rect">
            <a:avLst/>
          </a:prstGeom>
          <a:noFill/>
        </p:spPr>
        <p:txBody>
          <a:bodyPr wrap="square" lIns="69882" tIns="34940" rIns="69882" bIns="34940" rtlCol="0">
            <a:spAutoFit/>
          </a:bodyPr>
          <a:lstStyle/>
          <a:p>
            <a:pPr algn="ctr" defTabSz="613833">
              <a:defRPr/>
            </a:pPr>
            <a:r>
              <a:rPr lang="en-US" sz="700" kern="0" dirty="0">
                <a:solidFill>
                  <a:prstClr val="black"/>
                </a:solidFill>
                <a:latin typeface="Calibri" pitchFamily="34" charset="0"/>
              </a:rPr>
              <a:t>Pass</a:t>
            </a:r>
          </a:p>
        </p:txBody>
      </p:sp>
      <p:sp>
        <p:nvSpPr>
          <p:cNvPr id="205" name="TextBox 204"/>
          <p:cNvSpPr txBox="1"/>
          <p:nvPr/>
        </p:nvSpPr>
        <p:spPr>
          <a:xfrm>
            <a:off x="2563863" y="2391573"/>
            <a:ext cx="301387" cy="179253"/>
          </a:xfrm>
          <a:prstGeom prst="rect">
            <a:avLst/>
          </a:prstGeom>
          <a:noFill/>
        </p:spPr>
        <p:txBody>
          <a:bodyPr wrap="square" lIns="69882" tIns="34940" rIns="69882" bIns="34940" rtlCol="0">
            <a:spAutoFit/>
          </a:bodyPr>
          <a:lstStyle/>
          <a:p>
            <a:pPr algn="ctr" defTabSz="613833">
              <a:defRPr/>
            </a:pPr>
            <a:r>
              <a:rPr lang="en-US" sz="700" kern="0" dirty="0">
                <a:solidFill>
                  <a:prstClr val="black"/>
                </a:solidFill>
                <a:latin typeface="Calibri" pitchFamily="34" charset="0"/>
              </a:rPr>
              <a:t>Pass</a:t>
            </a:r>
          </a:p>
        </p:txBody>
      </p:sp>
      <p:sp>
        <p:nvSpPr>
          <p:cNvPr id="206" name="TextBox 205"/>
          <p:cNvSpPr txBox="1"/>
          <p:nvPr/>
        </p:nvSpPr>
        <p:spPr>
          <a:xfrm>
            <a:off x="3243841" y="2517477"/>
            <a:ext cx="301387" cy="179253"/>
          </a:xfrm>
          <a:prstGeom prst="rect">
            <a:avLst/>
          </a:prstGeom>
          <a:noFill/>
        </p:spPr>
        <p:txBody>
          <a:bodyPr wrap="square" lIns="69882" tIns="34940" rIns="69882" bIns="34940" rtlCol="0">
            <a:spAutoFit/>
          </a:bodyPr>
          <a:lstStyle/>
          <a:p>
            <a:pPr algn="ctr" defTabSz="613833">
              <a:defRPr/>
            </a:pPr>
            <a:r>
              <a:rPr lang="en-US" sz="700" kern="0" dirty="0">
                <a:solidFill>
                  <a:prstClr val="black"/>
                </a:solidFill>
                <a:latin typeface="Calibri" pitchFamily="34" charset="0"/>
              </a:rPr>
              <a:t>Pass</a:t>
            </a:r>
          </a:p>
        </p:txBody>
      </p:sp>
      <p:sp>
        <p:nvSpPr>
          <p:cNvPr id="207" name="TextBox 206"/>
          <p:cNvSpPr txBox="1"/>
          <p:nvPr/>
        </p:nvSpPr>
        <p:spPr>
          <a:xfrm>
            <a:off x="3883680" y="2527995"/>
            <a:ext cx="301387" cy="179253"/>
          </a:xfrm>
          <a:prstGeom prst="rect">
            <a:avLst/>
          </a:prstGeom>
          <a:noFill/>
        </p:spPr>
        <p:txBody>
          <a:bodyPr wrap="square" lIns="69882" tIns="34940" rIns="69882" bIns="34940" rtlCol="0">
            <a:spAutoFit/>
          </a:bodyPr>
          <a:lstStyle/>
          <a:p>
            <a:pPr algn="ctr" defTabSz="613833">
              <a:defRPr/>
            </a:pPr>
            <a:r>
              <a:rPr lang="en-US" sz="700" kern="0" dirty="0">
                <a:solidFill>
                  <a:prstClr val="black"/>
                </a:solidFill>
                <a:latin typeface="Calibri" pitchFamily="34" charset="0"/>
              </a:rPr>
              <a:t>Pass</a:t>
            </a:r>
          </a:p>
        </p:txBody>
      </p:sp>
      <p:sp>
        <p:nvSpPr>
          <p:cNvPr id="208" name="TextBox 207"/>
          <p:cNvSpPr txBox="1"/>
          <p:nvPr/>
        </p:nvSpPr>
        <p:spPr>
          <a:xfrm>
            <a:off x="4575110" y="2449384"/>
            <a:ext cx="301387" cy="179253"/>
          </a:xfrm>
          <a:prstGeom prst="rect">
            <a:avLst/>
          </a:prstGeom>
          <a:noFill/>
        </p:spPr>
        <p:txBody>
          <a:bodyPr wrap="square" lIns="69882" tIns="34940" rIns="69882" bIns="34940" rtlCol="0">
            <a:spAutoFit/>
          </a:bodyPr>
          <a:lstStyle/>
          <a:p>
            <a:pPr algn="ctr" defTabSz="613833">
              <a:defRPr/>
            </a:pPr>
            <a:r>
              <a:rPr lang="en-US" sz="700" kern="0" dirty="0">
                <a:solidFill>
                  <a:prstClr val="black"/>
                </a:solidFill>
                <a:latin typeface="Calibri" pitchFamily="34" charset="0"/>
              </a:rPr>
              <a:t>Pass</a:t>
            </a:r>
          </a:p>
        </p:txBody>
      </p:sp>
      <p:cxnSp>
        <p:nvCxnSpPr>
          <p:cNvPr id="209" name="Straight Arrow Connector 208"/>
          <p:cNvCxnSpPr/>
          <p:nvPr/>
        </p:nvCxnSpPr>
        <p:spPr>
          <a:xfrm flipH="1" flipV="1">
            <a:off x="5103960" y="1118217"/>
            <a:ext cx="612453" cy="108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0" name="TextBox 239"/>
          <p:cNvSpPr txBox="1"/>
          <p:nvPr/>
        </p:nvSpPr>
        <p:spPr>
          <a:xfrm>
            <a:off x="6957084" y="1423328"/>
            <a:ext cx="869253" cy="259407"/>
          </a:xfrm>
          <a:prstGeom prst="rect">
            <a:avLst/>
          </a:prstGeom>
          <a:noFill/>
        </p:spPr>
        <p:txBody>
          <a:bodyPr wrap="square" lIns="69882" tIns="34940" rIns="69882" bIns="34940" rtlCol="0">
            <a:spAutoFit/>
          </a:bodyPr>
          <a:lstStyle/>
          <a:p>
            <a:pPr defTabSz="613833">
              <a:defRPr/>
            </a:pPr>
            <a:r>
              <a:rPr lang="en-US" sz="600" kern="0" dirty="0">
                <a:solidFill>
                  <a:prstClr val="black"/>
                </a:solidFill>
                <a:latin typeface="Calibri" pitchFamily="34" charset="0"/>
              </a:rPr>
              <a:t>Deployment &amp; testing failures</a:t>
            </a:r>
          </a:p>
        </p:txBody>
      </p:sp>
      <p:cxnSp>
        <p:nvCxnSpPr>
          <p:cNvPr id="255" name="Elbow Connector 52"/>
          <p:cNvCxnSpPr>
            <a:stCxn id="147" idx="0"/>
            <a:endCxn id="153" idx="2"/>
          </p:cNvCxnSpPr>
          <p:nvPr/>
        </p:nvCxnSpPr>
        <p:spPr>
          <a:xfrm rot="5400000" flipH="1" flipV="1">
            <a:off x="6457786" y="3074590"/>
            <a:ext cx="220095" cy="165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7" name="Elbow Connector 52"/>
          <p:cNvCxnSpPr/>
          <p:nvPr/>
        </p:nvCxnSpPr>
        <p:spPr>
          <a:xfrm rot="5400000" flipH="1" flipV="1">
            <a:off x="6421241" y="2484161"/>
            <a:ext cx="300023" cy="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4127" name="Picture 5" descr="E:\Desktop_19-Aug-16\tools_logo\images.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057976" y="987555"/>
            <a:ext cx="573017" cy="338522"/>
          </a:xfrm>
          <a:prstGeom prst="rect">
            <a:avLst/>
          </a:prstGeom>
          <a:noFill/>
          <a:extLst>
            <a:ext uri="{909E8E84-426E-40DD-AFC4-6F175D3DCCD1}">
              <a14:hiddenFill xmlns:a14="http://schemas.microsoft.com/office/drawing/2010/main">
                <a:solidFill>
                  <a:srgbClr val="FFFFFF"/>
                </a:solidFill>
              </a14:hiddenFill>
            </a:ext>
          </a:extLst>
        </p:spPr>
      </p:pic>
      <p:sp>
        <p:nvSpPr>
          <p:cNvPr id="273" name="Title 14"/>
          <p:cNvSpPr txBox="1">
            <a:spLocks/>
          </p:cNvSpPr>
          <p:nvPr/>
        </p:nvSpPr>
        <p:spPr bwMode="gray">
          <a:xfrm>
            <a:off x="124539" y="22578"/>
            <a:ext cx="6631733" cy="462818"/>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spcBef>
                <a:spcPct val="0"/>
              </a:spcBef>
              <a:defRPr sz="2400">
                <a:solidFill>
                  <a:prstClr val="black">
                    <a:lumMod val="65000"/>
                    <a:lumOff val="35000"/>
                  </a:prstClr>
                </a:solidFill>
                <a:latin typeface="Arial" panose="020B0604020202020204" pitchFamily="34" charset="0"/>
                <a:cs typeface="Arial" panose="020B0604020202020204" pitchFamily="34" charset="0"/>
              </a:defRPr>
            </a:lvl1pPr>
          </a:lstStyle>
          <a:p>
            <a:r>
              <a:rPr lang="en-GB" dirty="0" smtClean="0"/>
              <a:t>Phase – 1 : Proposed </a:t>
            </a:r>
            <a:r>
              <a:rPr lang="en-GB" dirty="0"/>
              <a:t>Solution Workflow</a:t>
            </a:r>
          </a:p>
        </p:txBody>
      </p:sp>
      <p:sp>
        <p:nvSpPr>
          <p:cNvPr id="161" name="Rounded Rectangle 160"/>
          <p:cNvSpPr/>
          <p:nvPr/>
        </p:nvSpPr>
        <p:spPr>
          <a:xfrm>
            <a:off x="7010676" y="3185466"/>
            <a:ext cx="847449" cy="701519"/>
          </a:xfrm>
          <a:prstGeom prst="roundRect">
            <a:avLst>
              <a:gd name="adj" fmla="val 3365"/>
            </a:avLst>
          </a:prstGeom>
          <a:solidFill>
            <a:srgbClr val="CCECFF">
              <a:alpha val="14118"/>
            </a:srgbClr>
          </a:solidFill>
          <a:ln>
            <a:solidFill>
              <a:srgbClr val="0070C0"/>
            </a:solidFill>
          </a:ln>
          <a:extLst/>
        </p:spPr>
        <p:style>
          <a:lnRef idx="1">
            <a:schemeClr val="accent6"/>
          </a:lnRef>
          <a:fillRef idx="3">
            <a:schemeClr val="accent6"/>
          </a:fillRef>
          <a:effectRef idx="2">
            <a:schemeClr val="accent6"/>
          </a:effectRef>
          <a:fontRef idx="minor">
            <a:schemeClr val="lt1"/>
          </a:fontRef>
        </p:style>
        <p:txBody>
          <a:bodyPr lIns="77386" tIns="38693" rIns="77386" bIns="38693" rtlCol="0" anchor="t"/>
          <a:lstStyle/>
          <a:p>
            <a:pPr algn="ctr" defTabSz="679743"/>
            <a:r>
              <a:rPr lang="en-US" sz="700" b="1" kern="0" dirty="0" smtClean="0">
                <a:solidFill>
                  <a:schemeClr val="tx1"/>
                </a:solidFill>
                <a:latin typeface="Calibri"/>
              </a:rPr>
              <a:t>Performance Testing </a:t>
            </a:r>
            <a:endParaRPr lang="en-US" sz="700" b="1" kern="0" dirty="0">
              <a:solidFill>
                <a:schemeClr val="tx1"/>
              </a:solidFill>
              <a:latin typeface="Calibri"/>
            </a:endParaRPr>
          </a:p>
          <a:p>
            <a:pPr algn="ctr" defTabSz="679743"/>
            <a:r>
              <a:rPr lang="en-US" sz="700" b="1" kern="0" dirty="0">
                <a:solidFill>
                  <a:schemeClr val="tx1"/>
                </a:solidFill>
                <a:latin typeface="Calibri"/>
              </a:rPr>
              <a:t>(HP </a:t>
            </a:r>
            <a:r>
              <a:rPr lang="en-US" sz="700" b="1" kern="0" dirty="0" smtClean="0">
                <a:solidFill>
                  <a:schemeClr val="tx1"/>
                </a:solidFill>
                <a:latin typeface="Calibri"/>
              </a:rPr>
              <a:t>Loadrunner)</a:t>
            </a:r>
          </a:p>
          <a:p>
            <a:pPr algn="ctr" defTabSz="679743"/>
            <a:r>
              <a:rPr lang="en-US" sz="700" b="1" kern="0" dirty="0" smtClean="0">
                <a:solidFill>
                  <a:schemeClr val="tx1"/>
                </a:solidFill>
                <a:latin typeface="Calibri"/>
              </a:rPr>
              <a:t>Service Virtualization </a:t>
            </a:r>
          </a:p>
          <a:p>
            <a:pPr algn="ctr" defTabSz="679743"/>
            <a:r>
              <a:rPr lang="en-US" sz="700" b="1" kern="0" dirty="0" smtClean="0">
                <a:solidFill>
                  <a:schemeClr val="tx1"/>
                </a:solidFill>
                <a:latin typeface="Calibri"/>
              </a:rPr>
              <a:t>(CA DevTest)</a:t>
            </a:r>
            <a:endParaRPr lang="en-US" sz="700" b="1" kern="0" dirty="0">
              <a:solidFill>
                <a:schemeClr val="tx1"/>
              </a:solidFill>
              <a:latin typeface="Calibri"/>
            </a:endParaRPr>
          </a:p>
        </p:txBody>
      </p:sp>
      <p:cxnSp>
        <p:nvCxnSpPr>
          <p:cNvPr id="163" name="Straight Arrow Connector 162"/>
          <p:cNvCxnSpPr/>
          <p:nvPr/>
        </p:nvCxnSpPr>
        <p:spPr>
          <a:xfrm flipV="1">
            <a:off x="7291595" y="3886985"/>
            <a:ext cx="5101" cy="397488"/>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Group 163"/>
          <p:cNvGrpSpPr/>
          <p:nvPr/>
        </p:nvGrpSpPr>
        <p:grpSpPr>
          <a:xfrm>
            <a:off x="6988339" y="2610339"/>
            <a:ext cx="550216" cy="355032"/>
            <a:chOff x="6841190" y="2814527"/>
            <a:chExt cx="664773" cy="593173"/>
          </a:xfrm>
        </p:grpSpPr>
        <p:sp>
          <p:nvSpPr>
            <p:cNvPr id="165" name="Flowchart: Decision 164"/>
            <p:cNvSpPr>
              <a:spLocks noChangeAspect="1"/>
            </p:cNvSpPr>
            <p:nvPr/>
          </p:nvSpPr>
          <p:spPr>
            <a:xfrm>
              <a:off x="6841190" y="2814527"/>
              <a:ext cx="664773" cy="593173"/>
            </a:xfrm>
            <a:prstGeom prst="flowChartDecision">
              <a:avLst/>
            </a:prstGeom>
            <a:solidFill>
              <a:srgbClr val="0070C0"/>
            </a:solidFill>
            <a:ln>
              <a:solidFill>
                <a:srgbClr val="0070C0"/>
              </a:solidFill>
            </a:ln>
          </p:spPr>
          <p:style>
            <a:lnRef idx="1">
              <a:schemeClr val="accent6"/>
            </a:lnRef>
            <a:fillRef idx="3">
              <a:schemeClr val="accent6"/>
            </a:fillRef>
            <a:effectRef idx="2">
              <a:schemeClr val="accent6"/>
            </a:effectRef>
            <a:fontRef idx="minor">
              <a:schemeClr val="lt1"/>
            </a:fontRef>
          </p:style>
          <p:txBody>
            <a:bodyPr rtlCol="0" anchor="ctr"/>
            <a:lstStyle/>
            <a:p>
              <a:pPr algn="ctr" defTabSz="613833"/>
              <a:endParaRPr lang="en-US" sz="800" b="1" kern="0" dirty="0">
                <a:solidFill>
                  <a:schemeClr val="bg1"/>
                </a:solidFill>
                <a:latin typeface="Calibri" pitchFamily="34" charset="0"/>
              </a:endParaRPr>
            </a:p>
          </p:txBody>
        </p:sp>
        <p:sp>
          <p:nvSpPr>
            <p:cNvPr id="166" name="TextBox 165"/>
            <p:cNvSpPr txBox="1"/>
            <p:nvPr/>
          </p:nvSpPr>
          <p:spPr>
            <a:xfrm>
              <a:off x="6856287" y="2954081"/>
              <a:ext cx="598685" cy="411376"/>
            </a:xfrm>
            <a:prstGeom prst="rect">
              <a:avLst/>
            </a:prstGeom>
            <a:noFill/>
          </p:spPr>
          <p:txBody>
            <a:bodyPr wrap="square" rtlCol="0">
              <a:spAutoFit/>
            </a:bodyPr>
            <a:lstStyle/>
            <a:p>
              <a:pPr algn="ctr" defTabSz="613833">
                <a:defRPr/>
              </a:pPr>
              <a:r>
                <a:rPr lang="en-US" sz="500" kern="0" dirty="0">
                  <a:solidFill>
                    <a:schemeClr val="bg1"/>
                  </a:solidFill>
                  <a:latin typeface="Calibri" pitchFamily="34" charset="0"/>
                </a:rPr>
                <a:t>Quality</a:t>
              </a:r>
            </a:p>
            <a:p>
              <a:pPr algn="ctr" defTabSz="613833">
                <a:defRPr/>
              </a:pPr>
              <a:r>
                <a:rPr lang="en-US" sz="500" kern="0" dirty="0">
                  <a:solidFill>
                    <a:schemeClr val="bg1"/>
                  </a:solidFill>
                  <a:latin typeface="Calibri" pitchFamily="34" charset="0"/>
                </a:rPr>
                <a:t> Gate </a:t>
              </a:r>
              <a:r>
                <a:rPr lang="en-US" sz="500" kern="0" dirty="0" smtClean="0">
                  <a:solidFill>
                    <a:schemeClr val="bg1"/>
                  </a:solidFill>
                  <a:latin typeface="Calibri" pitchFamily="34" charset="0"/>
                </a:rPr>
                <a:t> </a:t>
              </a:r>
              <a:r>
                <a:rPr lang="en-US" sz="500" kern="0" dirty="0" smtClean="0">
                  <a:solidFill>
                    <a:schemeClr val="bg1"/>
                  </a:solidFill>
                  <a:latin typeface="Calibri" pitchFamily="34" charset="0"/>
                </a:rPr>
                <a:t>7</a:t>
              </a:r>
              <a:endParaRPr lang="en-US" sz="500" kern="0" dirty="0">
                <a:solidFill>
                  <a:schemeClr val="bg1"/>
                </a:solidFill>
                <a:latin typeface="Calibri" pitchFamily="34" charset="0"/>
              </a:endParaRPr>
            </a:p>
          </p:txBody>
        </p:sp>
      </p:grpSp>
      <p:cxnSp>
        <p:nvCxnSpPr>
          <p:cNvPr id="167" name="Elbow Connector 52"/>
          <p:cNvCxnSpPr>
            <a:endCxn id="165" idx="2"/>
          </p:cNvCxnSpPr>
          <p:nvPr/>
        </p:nvCxnSpPr>
        <p:spPr>
          <a:xfrm rot="5400000" flipH="1" flipV="1">
            <a:off x="7152571" y="3074590"/>
            <a:ext cx="220095" cy="165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Elbow Connector 52"/>
          <p:cNvCxnSpPr/>
          <p:nvPr/>
        </p:nvCxnSpPr>
        <p:spPr>
          <a:xfrm rot="5400000" flipH="1" flipV="1">
            <a:off x="7116026" y="2474636"/>
            <a:ext cx="300023" cy="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153" idx="3"/>
            <a:endCxn id="161" idx="1"/>
          </p:cNvCxnSpPr>
          <p:nvPr/>
        </p:nvCxnSpPr>
        <p:spPr>
          <a:xfrm>
            <a:off x="6843770" y="2787855"/>
            <a:ext cx="166906" cy="74837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4" name="Elbow Connector 233"/>
          <p:cNvCxnSpPr>
            <a:stCxn id="122" idx="3"/>
            <a:endCxn id="254" idx="3"/>
          </p:cNvCxnSpPr>
          <p:nvPr/>
        </p:nvCxnSpPr>
        <p:spPr>
          <a:xfrm flipH="1">
            <a:off x="8146168" y="1162154"/>
            <a:ext cx="554745" cy="2426734"/>
          </a:xfrm>
          <a:prstGeom prst="bentConnector3">
            <a:avLst>
              <a:gd name="adj1" fmla="val -41208"/>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7435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666" y="5111831"/>
            <a:ext cx="3001143" cy="220510"/>
          </a:xfrm>
          <a:prstGeom prst="rect">
            <a:avLst/>
          </a:prstGeom>
          <a:noFill/>
        </p:spPr>
        <p:txBody>
          <a:bodyPr wrap="none" rtlCol="0">
            <a:spAutoFit/>
          </a:bodyPr>
          <a:lstStyle/>
          <a:p>
            <a:r>
              <a:rPr lang="en-US" sz="833" dirty="0"/>
              <a:t>*Does not include tool license, hardware and infrastructure costs</a:t>
            </a:r>
            <a:endParaRPr lang="en-IN" sz="833" dirty="0"/>
          </a:p>
        </p:txBody>
      </p:sp>
      <p:sp>
        <p:nvSpPr>
          <p:cNvPr id="5" name="Title 1"/>
          <p:cNvSpPr txBox="1">
            <a:spLocks/>
          </p:cNvSpPr>
          <p:nvPr/>
        </p:nvSpPr>
        <p:spPr bwMode="auto">
          <a:xfrm>
            <a:off x="174978" y="576"/>
            <a:ext cx="8158162"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spcBef>
                <a:spcPct val="0"/>
              </a:spcBef>
              <a:defRPr sz="2400">
                <a:solidFill>
                  <a:prstClr val="black">
                    <a:lumMod val="65000"/>
                    <a:lumOff val="35000"/>
                  </a:prstClr>
                </a:solidFill>
                <a:latin typeface="Arial" panose="020B0604020202020204" pitchFamily="34" charset="0"/>
                <a:cs typeface="Arial" panose="020B0604020202020204" pitchFamily="34" charset="0"/>
              </a:defRPr>
            </a:lvl1pPr>
          </a:lstStyle>
          <a:p>
            <a:r>
              <a:rPr lang="en-IN" dirty="0"/>
              <a:t>Scotiabank Mexico – Phase 1 Effort &amp; Commercials</a:t>
            </a:r>
          </a:p>
        </p:txBody>
      </p:sp>
      <p:graphicFrame>
        <p:nvGraphicFramePr>
          <p:cNvPr id="4" name="Table 3"/>
          <p:cNvGraphicFramePr>
            <a:graphicFrameLocks noGrp="1"/>
          </p:cNvGraphicFramePr>
          <p:nvPr>
            <p:extLst>
              <p:ext uri="{D42A27DB-BD31-4B8C-83A1-F6EECF244321}">
                <p14:modId xmlns:p14="http://schemas.microsoft.com/office/powerpoint/2010/main" val="2056843381"/>
              </p:ext>
            </p:extLst>
          </p:nvPr>
        </p:nvGraphicFramePr>
        <p:xfrm>
          <a:off x="457201" y="3063009"/>
          <a:ext cx="8277226" cy="2216227"/>
        </p:xfrm>
        <a:graphic>
          <a:graphicData uri="http://schemas.openxmlformats.org/drawingml/2006/table">
            <a:tbl>
              <a:tblPr/>
              <a:tblGrid>
                <a:gridCol w="2518304"/>
                <a:gridCol w="937046"/>
                <a:gridCol w="937046"/>
                <a:gridCol w="937046"/>
                <a:gridCol w="937046"/>
                <a:gridCol w="2010738"/>
              </a:tblGrid>
              <a:tr h="150202">
                <a:tc gridSpan="6">
                  <a:txBody>
                    <a:bodyPr/>
                    <a:lstStyle/>
                    <a:p>
                      <a:pPr algn="ctr" rtl="0" fontAlgn="b"/>
                      <a:r>
                        <a:rPr lang="en-US" sz="1100" b="1" i="0" u="none" strike="noStrike" dirty="0" smtClean="0">
                          <a:solidFill>
                            <a:srgbClr val="FFFFFF"/>
                          </a:solidFill>
                          <a:effectLst/>
                          <a:latin typeface="Arial"/>
                        </a:rPr>
                        <a:t>`</a:t>
                      </a:r>
                      <a:endParaRPr lang="en-US" sz="1100" b="1" i="0" u="none" strike="noStrike" dirty="0">
                        <a:solidFill>
                          <a:srgbClr val="FFFFFF"/>
                        </a:solidFill>
                        <a:effectLst/>
                        <a:latin typeface="Arial"/>
                      </a:endParaRP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7F7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0202">
                <a:tc rowSpan="2">
                  <a:txBody>
                    <a:bodyPr/>
                    <a:lstStyle/>
                    <a:p>
                      <a:pPr algn="ctr" rtl="0" fontAlgn="b"/>
                      <a:r>
                        <a:rPr lang="en-US" sz="1100" b="1" i="0" u="none" strike="noStrike" dirty="0">
                          <a:solidFill>
                            <a:srgbClr val="FFFFFF"/>
                          </a:solidFill>
                          <a:effectLst/>
                          <a:latin typeface="Arial"/>
                        </a:rPr>
                        <a:t>Role </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rowSpan="2">
                  <a:txBody>
                    <a:bodyPr/>
                    <a:lstStyle/>
                    <a:p>
                      <a:pPr algn="ctr" rtl="0" fontAlgn="b"/>
                      <a:r>
                        <a:rPr lang="en-US" sz="1100" b="1" i="0" u="none" strike="noStrike" dirty="0">
                          <a:solidFill>
                            <a:srgbClr val="FFFFFF"/>
                          </a:solidFill>
                          <a:effectLst/>
                          <a:latin typeface="Arial"/>
                        </a:rPr>
                        <a:t>M1</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rowSpan="2">
                  <a:txBody>
                    <a:bodyPr/>
                    <a:lstStyle/>
                    <a:p>
                      <a:pPr algn="ctr" rtl="0" fontAlgn="b"/>
                      <a:r>
                        <a:rPr lang="en-US" sz="1100" b="1" i="0" u="none" strike="noStrike" dirty="0">
                          <a:solidFill>
                            <a:srgbClr val="FFFFFF"/>
                          </a:solidFill>
                          <a:effectLst/>
                          <a:latin typeface="Arial"/>
                        </a:rPr>
                        <a:t>M2</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rowSpan="2">
                  <a:txBody>
                    <a:bodyPr/>
                    <a:lstStyle/>
                    <a:p>
                      <a:pPr algn="ctr" rtl="0" fontAlgn="b"/>
                      <a:r>
                        <a:rPr lang="en-US" sz="1100" b="1" i="0" u="none" strike="noStrike" dirty="0">
                          <a:solidFill>
                            <a:srgbClr val="FFFFFF"/>
                          </a:solidFill>
                          <a:effectLst/>
                          <a:latin typeface="Arial"/>
                        </a:rPr>
                        <a:t>M3</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rowSpan="2">
                  <a:txBody>
                    <a:bodyPr/>
                    <a:lstStyle/>
                    <a:p>
                      <a:pPr algn="ctr" rtl="0" fontAlgn="b"/>
                      <a:r>
                        <a:rPr lang="en-US" sz="1100" b="1" i="0" u="none" strike="noStrike" dirty="0">
                          <a:solidFill>
                            <a:srgbClr val="FFFFFF"/>
                          </a:solidFill>
                          <a:effectLst/>
                          <a:latin typeface="Arial"/>
                        </a:rPr>
                        <a:t>M4</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ctr" rtl="0" fontAlgn="b"/>
                      <a:r>
                        <a:rPr lang="en-US" sz="1100" b="1" i="0" u="none" strike="noStrike" dirty="0">
                          <a:solidFill>
                            <a:srgbClr val="FFFFFF"/>
                          </a:solidFill>
                          <a:effectLst/>
                          <a:latin typeface="Arial"/>
                        </a:rPr>
                        <a:t>Cost</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04040"/>
                    </a:solidFill>
                  </a:tcPr>
                </a:tc>
              </a:tr>
              <a:tr h="150202">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r>
                        <a:rPr lang="en-US" sz="1100" b="1" i="0" u="none" strike="noStrike" dirty="0">
                          <a:solidFill>
                            <a:srgbClr val="FFFFFF"/>
                          </a:solidFill>
                          <a:effectLst/>
                          <a:latin typeface="Arial"/>
                        </a:rPr>
                        <a:t>(Indicative) in $ USD</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404040"/>
                    </a:solidFill>
                  </a:tcPr>
                </a:tc>
              </a:tr>
              <a:tr h="150202">
                <a:tc gridSpan="6">
                  <a:txBody>
                    <a:bodyPr/>
                    <a:lstStyle/>
                    <a:p>
                      <a:pPr algn="ctr" rtl="0" fontAlgn="ctr"/>
                      <a:r>
                        <a:rPr lang="en-US" sz="1100" b="1" i="0" u="none" strike="noStrike" dirty="0" smtClean="0">
                          <a:solidFill>
                            <a:srgbClr val="FFFFFF"/>
                          </a:solidFill>
                          <a:effectLst/>
                          <a:latin typeface="Arial"/>
                        </a:rPr>
                        <a:t>Continuous</a:t>
                      </a:r>
                      <a:r>
                        <a:rPr lang="en-US" sz="1100" b="1" i="0" u="none" strike="noStrike" baseline="0" dirty="0" smtClean="0">
                          <a:solidFill>
                            <a:srgbClr val="FFFFFF"/>
                          </a:solidFill>
                          <a:effectLst/>
                          <a:latin typeface="Arial"/>
                        </a:rPr>
                        <a:t> Planning &amp; Integration Automation</a:t>
                      </a:r>
                      <a:endParaRPr lang="en-US" sz="1100" b="1" i="0" u="none" strike="noStrike" dirty="0">
                        <a:solidFill>
                          <a:srgbClr val="FFFFFF"/>
                        </a:solidFill>
                        <a:effectLst/>
                        <a:latin typeface="Arial"/>
                      </a:endParaRPr>
                    </a:p>
                  </a:txBody>
                  <a:tcPr marL="2839" marR="2839" marT="2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183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0202">
                <a:tc gridSpan="5">
                  <a:txBody>
                    <a:bodyPr/>
                    <a:lstStyle/>
                    <a:p>
                      <a:pPr algn="ctr" rtl="0" fontAlgn="b"/>
                      <a:r>
                        <a:rPr lang="en-US" sz="1100" b="0" i="0" u="none" strike="noStrike" dirty="0">
                          <a:solidFill>
                            <a:srgbClr val="000000"/>
                          </a:solidFill>
                          <a:effectLst/>
                          <a:latin typeface="Arial"/>
                        </a:rPr>
                        <a:t>Onsite</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6">
                  <a:txBody>
                    <a:bodyPr/>
                    <a:lstStyle/>
                    <a:p>
                      <a:pPr algn="ctr" rtl="0" fontAlgn="ctr"/>
                      <a:r>
                        <a:rPr lang="en-US" sz="1100" b="0" i="0" u="none" strike="noStrike" dirty="0">
                          <a:solidFill>
                            <a:srgbClr val="000000"/>
                          </a:solidFill>
                          <a:effectLst/>
                          <a:latin typeface="Arial"/>
                        </a:rPr>
                        <a:t>TBD</a:t>
                      </a:r>
                    </a:p>
                  </a:txBody>
                  <a:tcPr marL="2839" marR="2839" marT="2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150202">
                <a:tc>
                  <a:txBody>
                    <a:bodyPr/>
                    <a:lstStyle/>
                    <a:p>
                      <a:pPr algn="l" rtl="0" fontAlgn="b"/>
                      <a:r>
                        <a:rPr lang="en-US" sz="1100" b="0" i="0" u="none" strike="noStrike" dirty="0">
                          <a:solidFill>
                            <a:srgbClr val="000000"/>
                          </a:solidFill>
                          <a:effectLst/>
                          <a:latin typeface="Arial"/>
                        </a:rPr>
                        <a:t>DevOps Solution Architect</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1</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1</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1</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1</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50202">
                <a:tc>
                  <a:txBody>
                    <a:bodyPr/>
                    <a:lstStyle/>
                    <a:p>
                      <a:pPr algn="l" rtl="0" fontAlgn="b"/>
                      <a:r>
                        <a:rPr lang="en-US" sz="1100" b="0" i="0" u="none" strike="noStrike" dirty="0">
                          <a:solidFill>
                            <a:srgbClr val="000000"/>
                          </a:solidFill>
                          <a:effectLst/>
                          <a:latin typeface="Arial"/>
                        </a:rPr>
                        <a:t>Continuous Integration SME</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2</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2</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2</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2</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50202">
                <a:tc>
                  <a:txBody>
                    <a:bodyPr/>
                    <a:lstStyle/>
                    <a:p>
                      <a:pPr algn="l" fontAlgn="b"/>
                      <a:r>
                        <a:rPr lang="en-US" sz="1100" b="0" i="0" u="none" strike="noStrike" dirty="0">
                          <a:solidFill>
                            <a:srgbClr val="000000"/>
                          </a:solidFill>
                          <a:effectLst/>
                          <a:latin typeface="Calibri"/>
                        </a:rPr>
                        <a:t>Interpreter</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1</a:t>
                      </a:r>
                    </a:p>
                  </a:txBody>
                  <a:tcPr marL="2839" marR="2839" marT="2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1</a:t>
                      </a:r>
                    </a:p>
                  </a:txBody>
                  <a:tcPr marL="2839" marR="2839" marT="2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1</a:t>
                      </a:r>
                    </a:p>
                  </a:txBody>
                  <a:tcPr marL="2839" marR="2839" marT="2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a:rPr>
                        <a:t>1</a:t>
                      </a:r>
                    </a:p>
                  </a:txBody>
                  <a:tcPr marL="2839" marR="2839" marT="2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50202">
                <a:tc gridSpan="5">
                  <a:txBody>
                    <a:bodyPr/>
                    <a:lstStyle/>
                    <a:p>
                      <a:pPr algn="ctr" rtl="0" fontAlgn="b"/>
                      <a:r>
                        <a:rPr lang="en-US" sz="1100" b="0" i="0" u="none" strike="noStrike" dirty="0">
                          <a:solidFill>
                            <a:srgbClr val="000000"/>
                          </a:solidFill>
                          <a:effectLst/>
                          <a:latin typeface="Arial"/>
                        </a:rPr>
                        <a:t>Offshore</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tr>
              <a:tr h="150202">
                <a:tc>
                  <a:txBody>
                    <a:bodyPr/>
                    <a:lstStyle/>
                    <a:p>
                      <a:pPr algn="l" rtl="0" fontAlgn="b"/>
                      <a:r>
                        <a:rPr lang="en-US" sz="1100" b="0" i="0" u="none" strike="noStrike" dirty="0">
                          <a:solidFill>
                            <a:srgbClr val="000000"/>
                          </a:solidFill>
                          <a:effectLst/>
                          <a:latin typeface="Arial"/>
                        </a:rPr>
                        <a:t>DevOps Engineer’s</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2</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2</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2</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2</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r>
              <a:tr h="150202">
                <a:tc gridSpan="6">
                  <a:txBody>
                    <a:bodyPr/>
                    <a:lstStyle/>
                    <a:p>
                      <a:pPr algn="ctr" rtl="0" fontAlgn="b"/>
                      <a:r>
                        <a:rPr lang="en-US" sz="1100" b="0" i="0" u="none" strike="noStrike" dirty="0">
                          <a:solidFill>
                            <a:srgbClr val="FFFFFF"/>
                          </a:solidFill>
                          <a:effectLst/>
                          <a:latin typeface="Arial"/>
                        </a:rPr>
                        <a:t>Agile Process</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3183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50202">
                <a:tc>
                  <a:txBody>
                    <a:bodyPr/>
                    <a:lstStyle/>
                    <a:p>
                      <a:pPr algn="just" rtl="0" fontAlgn="ctr"/>
                      <a:r>
                        <a:rPr lang="en-US" sz="1100" b="0" i="0" u="none" strike="noStrike" dirty="0">
                          <a:solidFill>
                            <a:srgbClr val="000000"/>
                          </a:solidFill>
                          <a:effectLst/>
                          <a:latin typeface="Arial"/>
                        </a:rPr>
                        <a:t>Agile Coach</a:t>
                      </a:r>
                    </a:p>
                  </a:txBody>
                  <a:tcPr marL="2839" marR="2839" marT="283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1</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1</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1</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1</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100" b="0" i="0" u="none" strike="noStrike" dirty="0">
                          <a:solidFill>
                            <a:srgbClr val="000000"/>
                          </a:solidFill>
                          <a:effectLst/>
                          <a:latin typeface="Arial"/>
                        </a:rPr>
                        <a:t>TBD</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50202">
                <a:tc gridSpan="5">
                  <a:txBody>
                    <a:bodyPr/>
                    <a:lstStyle/>
                    <a:p>
                      <a:pPr algn="r" rtl="0" fontAlgn="b"/>
                      <a:r>
                        <a:rPr lang="en-US" sz="1100" b="1" i="0" u="none" strike="noStrike" dirty="0">
                          <a:solidFill>
                            <a:srgbClr val="000000"/>
                          </a:solidFill>
                          <a:effectLst/>
                          <a:latin typeface="Arial"/>
                        </a:rPr>
                        <a:t> Grand Total</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rtl="0" fontAlgn="b"/>
                      <a:r>
                        <a:rPr lang="en-US" sz="1100" b="0" i="0" u="none" strike="noStrike" dirty="0">
                          <a:solidFill>
                            <a:srgbClr val="000000"/>
                          </a:solidFill>
                          <a:effectLst/>
                          <a:latin typeface="Arial"/>
                        </a:rPr>
                        <a:t>TBD</a:t>
                      </a:r>
                    </a:p>
                  </a:txBody>
                  <a:tcPr marL="2839" marR="2839" marT="283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23896060"/>
              </p:ext>
            </p:extLst>
          </p:nvPr>
        </p:nvGraphicFramePr>
        <p:xfrm>
          <a:off x="403043" y="512669"/>
          <a:ext cx="8302811" cy="2398760"/>
        </p:xfrm>
        <a:graphic>
          <a:graphicData uri="http://schemas.openxmlformats.org/drawingml/2006/table">
            <a:tbl>
              <a:tblPr/>
              <a:tblGrid>
                <a:gridCol w="349432"/>
                <a:gridCol w="3242192"/>
                <a:gridCol w="397806"/>
                <a:gridCol w="230162"/>
                <a:gridCol w="230162"/>
                <a:gridCol w="230162"/>
                <a:gridCol w="230162"/>
                <a:gridCol w="230162"/>
                <a:gridCol w="230162"/>
                <a:gridCol w="230162"/>
                <a:gridCol w="230162"/>
                <a:gridCol w="230162"/>
                <a:gridCol w="295513"/>
                <a:gridCol w="295513"/>
                <a:gridCol w="295513"/>
                <a:gridCol w="318246"/>
                <a:gridCol w="329611"/>
                <a:gridCol w="366552"/>
                <a:gridCol w="340975"/>
              </a:tblGrid>
              <a:tr h="150110">
                <a:tc gridSpan="3">
                  <a:txBody>
                    <a:bodyPr/>
                    <a:lstStyle/>
                    <a:p>
                      <a:pPr algn="ctr" rtl="0" fontAlgn="ctr"/>
                      <a:r>
                        <a:rPr lang="en-US" sz="800" b="1" i="0" u="none" strike="noStrike" dirty="0">
                          <a:solidFill>
                            <a:srgbClr val="FFFFFF"/>
                          </a:solidFill>
                          <a:effectLst/>
                          <a:latin typeface="Arial"/>
                        </a:rPr>
                        <a:t>DevOps Phase-1 Implementation for Scotia</a:t>
                      </a:r>
                    </a:p>
                  </a:txBody>
                  <a:tcPr marL="1850" marR="1850" marT="1850" marB="0" anchor="ctr">
                    <a:lnL>
                      <a:noFill/>
                    </a:lnL>
                    <a:lnR>
                      <a:noFill/>
                    </a:lnR>
                    <a:lnT>
                      <a:noFill/>
                    </a:lnT>
                    <a:lnB>
                      <a:noFill/>
                    </a:lnB>
                    <a:solidFill>
                      <a:srgbClr val="51ACD5"/>
                    </a:solidFill>
                  </a:tcPr>
                </a:tc>
                <a:tc hMerge="1">
                  <a:txBody>
                    <a:bodyPr/>
                    <a:lstStyle/>
                    <a:p>
                      <a:endParaRPr lang="en-US"/>
                    </a:p>
                  </a:txBody>
                  <a:tcPr/>
                </a:tc>
                <a:tc hMerge="1">
                  <a:txBody>
                    <a:bodyPr/>
                    <a:lstStyle/>
                    <a:p>
                      <a:endParaRPr lang="en-US"/>
                    </a:p>
                  </a:txBody>
                  <a:tcPr/>
                </a:tc>
                <a:tc gridSpan="8">
                  <a:txBody>
                    <a:bodyPr/>
                    <a:lstStyle/>
                    <a:p>
                      <a:pPr algn="ctr" fontAlgn="ctr"/>
                      <a:r>
                        <a:rPr lang="en-US" sz="800" b="0" i="0" u="none" strike="noStrike" dirty="0">
                          <a:solidFill>
                            <a:srgbClr val="000000"/>
                          </a:solidFill>
                          <a:effectLst/>
                          <a:latin typeface="Arial"/>
                        </a:rPr>
                        <a:t>CI Platform Building</a:t>
                      </a:r>
                    </a:p>
                  </a:txBody>
                  <a:tcPr marL="1850" marR="1850" marT="1850" marB="0" anchor="ctr">
                    <a:lnL>
                      <a:noFill/>
                    </a:lnL>
                    <a:lnR>
                      <a:noFill/>
                    </a:lnR>
                    <a:lnT>
                      <a:noFill/>
                    </a:lnT>
                    <a:lnB w="6350" cap="flat" cmpd="sng" algn="ctr">
                      <a:solidFill>
                        <a:srgbClr val="000000"/>
                      </a:solidFill>
                      <a:prstDash val="solid"/>
                      <a:round/>
                      <a:headEnd type="none" w="med" len="med"/>
                      <a:tailEnd type="none" w="med" len="med"/>
                    </a:lnB>
                    <a:solidFill>
                      <a:srgbClr val="B7DEE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a:noFill/>
                    </a:lnT>
                    <a:lnB w="6350" cap="flat" cmpd="sng" algn="ctr">
                      <a:solidFill>
                        <a:srgbClr val="000000"/>
                      </a:solidFill>
                      <a:prstDash val="solid"/>
                      <a:round/>
                      <a:headEnd type="none" w="med" len="med"/>
                      <a:tailEnd type="none" w="med" len="med"/>
                    </a:lnB>
                    <a:solidFill>
                      <a:srgbClr val="B7DEE8"/>
                    </a:solidFill>
                  </a:tcPr>
                </a:tc>
                <a:tc gridSpan="4">
                  <a:txBody>
                    <a:bodyPr/>
                    <a:lstStyle/>
                    <a:p>
                      <a:pPr algn="ctr" fontAlgn="ctr"/>
                      <a:r>
                        <a:rPr lang="en-US" sz="800" b="0" i="0" u="none" strike="noStrike" dirty="0">
                          <a:solidFill>
                            <a:srgbClr val="000000"/>
                          </a:solidFill>
                          <a:effectLst/>
                          <a:latin typeface="Arial"/>
                        </a:rPr>
                        <a:t>3 Applications Onboarding</a:t>
                      </a:r>
                    </a:p>
                  </a:txBody>
                  <a:tcPr marL="1850" marR="1850" marT="1850" marB="0" anchor="ctr">
                    <a:lnL>
                      <a:noFill/>
                    </a:lnL>
                    <a:lnR>
                      <a:noFill/>
                    </a:lnR>
                    <a:lnT>
                      <a:noFill/>
                    </a:lnT>
                    <a:lnB w="6350" cap="flat" cmpd="sng" algn="ctr">
                      <a:solidFill>
                        <a:srgbClr val="000000"/>
                      </a:solidFill>
                      <a:prstDash val="solid"/>
                      <a:round/>
                      <a:headEnd type="none" w="med" len="med"/>
                      <a:tailEnd type="none" w="med" len="med"/>
                    </a:lnB>
                    <a:solidFill>
                      <a:srgbClr val="E6B8B7"/>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108791">
                <a:tc>
                  <a:txBody>
                    <a:bodyPr/>
                    <a:lstStyle/>
                    <a:p>
                      <a:pPr algn="l" rtl="0" fontAlgn="ctr"/>
                      <a:r>
                        <a:rPr lang="en-US" sz="800" b="1" i="1" u="none" strike="noStrike" dirty="0">
                          <a:solidFill>
                            <a:srgbClr val="FFFFFF"/>
                          </a:solidFill>
                          <a:effectLst/>
                          <a:latin typeface="Arial"/>
                        </a:rPr>
                        <a:t>Sr. No</a:t>
                      </a:r>
                    </a:p>
                  </a:txBody>
                  <a:tcPr marL="1850" marR="1850" marT="1850"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808080"/>
                    </a:solidFill>
                  </a:tcPr>
                </a:tc>
                <a:tc>
                  <a:txBody>
                    <a:bodyPr/>
                    <a:lstStyle/>
                    <a:p>
                      <a:pPr algn="l" rtl="0" fontAlgn="ctr"/>
                      <a:r>
                        <a:rPr lang="en-US" sz="800" b="1" i="1" u="none" strike="noStrike" dirty="0">
                          <a:solidFill>
                            <a:srgbClr val="FFFFFF"/>
                          </a:solidFill>
                          <a:effectLst/>
                          <a:latin typeface="Arial"/>
                        </a:rPr>
                        <a:t>Activities</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808080"/>
                    </a:solidFill>
                  </a:tcPr>
                </a:tc>
                <a:tc>
                  <a:txBody>
                    <a:bodyPr/>
                    <a:lstStyle/>
                    <a:p>
                      <a:pPr algn="l" fontAlgn="ctr"/>
                      <a:r>
                        <a:rPr lang="en-US" sz="800" b="1" i="0" u="none" strike="noStrike" dirty="0">
                          <a:solidFill>
                            <a:srgbClr val="FFFFFF"/>
                          </a:solidFill>
                          <a:effectLst/>
                          <a:latin typeface="Arial"/>
                        </a:rPr>
                        <a:t>Team</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W1</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W2</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W3</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W4</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W5</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W6</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W7</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W8</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W9</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W10</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W11</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W12</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W13</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W14</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W15</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c>
                  <a:txBody>
                    <a:bodyPr/>
                    <a:lstStyle/>
                    <a:p>
                      <a:pPr algn="ctr" fontAlgn="ctr"/>
                      <a:r>
                        <a:rPr lang="en-US" sz="800" b="1" i="0" u="none" strike="noStrike" dirty="0">
                          <a:solidFill>
                            <a:srgbClr val="FFFFFF"/>
                          </a:solidFill>
                          <a:effectLst/>
                          <a:latin typeface="Arial"/>
                        </a:rPr>
                        <a:t>W16</a:t>
                      </a:r>
                    </a:p>
                  </a:txBody>
                  <a:tcPr marL="1850" marR="1850" marT="18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808080"/>
                    </a:solidFill>
                  </a:tcPr>
                </a:tc>
              </a:tr>
              <a:tr h="108791">
                <a:tc>
                  <a:txBody>
                    <a:bodyPr/>
                    <a:lstStyle/>
                    <a:p>
                      <a:pPr algn="ctr" rtl="0" fontAlgn="ctr"/>
                      <a:r>
                        <a:rPr lang="en-US" sz="800" b="0" i="0" u="none" strike="noStrike" dirty="0">
                          <a:solidFill>
                            <a:srgbClr val="000000"/>
                          </a:solidFill>
                          <a:effectLst/>
                          <a:latin typeface="Arial"/>
                        </a:rPr>
                        <a:t>1</a:t>
                      </a:r>
                    </a:p>
                  </a:txBody>
                  <a:tcPr marL="1850" marR="1850" marT="185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rtl="0" fontAlgn="ctr"/>
                      <a:r>
                        <a:rPr lang="en-US" sz="800" b="0" i="0" u="none" strike="noStrike" dirty="0">
                          <a:solidFill>
                            <a:srgbClr val="000000"/>
                          </a:solidFill>
                          <a:effectLst/>
                          <a:latin typeface="Arial"/>
                        </a:rPr>
                        <a:t>Providing infrastructure and required access</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dirty="0">
                          <a:solidFill>
                            <a:srgbClr val="000000"/>
                          </a:solidFill>
                          <a:effectLst/>
                          <a:latin typeface="Arial"/>
                        </a:rPr>
                        <a:t>Scotia</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0497A"/>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r>
              <a:tr h="150110">
                <a:tc>
                  <a:txBody>
                    <a:bodyPr/>
                    <a:lstStyle/>
                    <a:p>
                      <a:pPr algn="ctr" rtl="0" fontAlgn="ctr"/>
                      <a:r>
                        <a:rPr lang="en-US" sz="800" b="0" i="0" u="none" strike="noStrike" dirty="0">
                          <a:solidFill>
                            <a:srgbClr val="000000"/>
                          </a:solidFill>
                          <a:effectLst/>
                          <a:latin typeface="Arial"/>
                        </a:rPr>
                        <a:t>2</a:t>
                      </a:r>
                    </a:p>
                  </a:txBody>
                  <a:tcPr marL="1850" marR="1850" marT="185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rtl="0" fontAlgn="ctr"/>
                      <a:r>
                        <a:rPr lang="en-US" sz="800" b="0" i="0" u="none" strike="noStrike" dirty="0">
                          <a:solidFill>
                            <a:srgbClr val="000000"/>
                          </a:solidFill>
                          <a:effectLst/>
                          <a:latin typeface="Arial"/>
                        </a:rPr>
                        <a:t>Environment setup &amp; Software installation @ Scotia  Network</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dirty="0">
                          <a:solidFill>
                            <a:srgbClr val="000000"/>
                          </a:solidFill>
                          <a:effectLst/>
                          <a:latin typeface="Arial"/>
                        </a:rPr>
                        <a:t>TechM</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60497A"/>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r>
              <a:tr h="108791">
                <a:tc>
                  <a:txBody>
                    <a:bodyPr/>
                    <a:lstStyle/>
                    <a:p>
                      <a:pPr algn="ctr" rtl="0" fontAlgn="ctr"/>
                      <a:r>
                        <a:rPr lang="en-US" sz="800" b="0" i="0" u="none" strike="noStrike" dirty="0">
                          <a:solidFill>
                            <a:srgbClr val="000000"/>
                          </a:solidFill>
                          <a:effectLst/>
                          <a:latin typeface="Arial"/>
                        </a:rPr>
                        <a:t>3</a:t>
                      </a:r>
                    </a:p>
                  </a:txBody>
                  <a:tcPr marL="1850" marR="1850" marT="185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rtl="0" fontAlgn="t"/>
                      <a:r>
                        <a:rPr lang="en-US" sz="800" b="0" i="0" u="none" strike="noStrike" dirty="0">
                          <a:solidFill>
                            <a:srgbClr val="000000"/>
                          </a:solidFill>
                          <a:effectLst/>
                          <a:latin typeface="Arial"/>
                        </a:rPr>
                        <a:t>Software Configuration for Platform</a:t>
                      </a:r>
                    </a:p>
                  </a:txBody>
                  <a:tcPr marL="1850" marR="1850" marT="18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dirty="0">
                          <a:solidFill>
                            <a:srgbClr val="000000"/>
                          </a:solidFill>
                          <a:effectLst/>
                          <a:latin typeface="Arial"/>
                        </a:rPr>
                        <a:t>TechM</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538DD5"/>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r>
              <a:tr h="108791">
                <a:tc>
                  <a:txBody>
                    <a:bodyPr/>
                    <a:lstStyle/>
                    <a:p>
                      <a:pPr algn="ctr" rtl="0" fontAlgn="ctr"/>
                      <a:r>
                        <a:rPr lang="en-US" sz="800" b="0" i="0" u="none" strike="noStrike" dirty="0">
                          <a:solidFill>
                            <a:srgbClr val="000000"/>
                          </a:solidFill>
                          <a:effectLst/>
                          <a:latin typeface="Arial"/>
                        </a:rPr>
                        <a:t>4</a:t>
                      </a:r>
                    </a:p>
                  </a:txBody>
                  <a:tcPr marL="1850" marR="1850" marT="185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rtl="0" fontAlgn="t"/>
                      <a:r>
                        <a:rPr lang="en-US" sz="800" b="0" i="0" u="none" strike="noStrike" dirty="0" smtClean="0">
                          <a:solidFill>
                            <a:srgbClr val="000000"/>
                          </a:solidFill>
                          <a:effectLst/>
                          <a:latin typeface="Arial"/>
                        </a:rPr>
                        <a:t>Implementing </a:t>
                      </a:r>
                      <a:r>
                        <a:rPr lang="en-US" sz="800" b="0" i="0" u="none" strike="noStrike" dirty="0">
                          <a:solidFill>
                            <a:srgbClr val="000000"/>
                          </a:solidFill>
                          <a:effectLst/>
                          <a:latin typeface="Arial"/>
                        </a:rPr>
                        <a:t>JIRA &amp; enable the Agile process</a:t>
                      </a:r>
                    </a:p>
                  </a:txBody>
                  <a:tcPr marL="1850" marR="1850" marT="18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dirty="0">
                          <a:solidFill>
                            <a:srgbClr val="000000"/>
                          </a:solidFill>
                          <a:effectLst/>
                          <a:latin typeface="Arial"/>
                        </a:rPr>
                        <a:t>TechM</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00000"/>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00000"/>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00000"/>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C00000"/>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r>
              <a:tr h="108791">
                <a:tc>
                  <a:txBody>
                    <a:bodyPr/>
                    <a:lstStyle/>
                    <a:p>
                      <a:pPr algn="ctr" rtl="0" fontAlgn="ctr"/>
                      <a:r>
                        <a:rPr lang="en-US" sz="800" b="0" i="0" u="none" strike="noStrike" dirty="0">
                          <a:solidFill>
                            <a:srgbClr val="000000"/>
                          </a:solidFill>
                          <a:effectLst/>
                          <a:latin typeface="Arial"/>
                        </a:rPr>
                        <a:t>5</a:t>
                      </a:r>
                    </a:p>
                  </a:txBody>
                  <a:tcPr marL="1850" marR="1850" marT="185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rtl="0" fontAlgn="t"/>
                      <a:r>
                        <a:rPr lang="en-US" sz="800" b="0" i="0" u="none" strike="noStrike" dirty="0" smtClean="0">
                          <a:solidFill>
                            <a:srgbClr val="000000"/>
                          </a:solidFill>
                          <a:effectLst/>
                          <a:latin typeface="Arial"/>
                        </a:rPr>
                        <a:t>Implementing </a:t>
                      </a:r>
                      <a:r>
                        <a:rPr lang="en-US" sz="800" b="0" i="0" u="none" strike="noStrike" dirty="0">
                          <a:solidFill>
                            <a:srgbClr val="000000"/>
                          </a:solidFill>
                          <a:effectLst/>
                          <a:latin typeface="Arial"/>
                        </a:rPr>
                        <a:t>Confluence &amp; enable the </a:t>
                      </a:r>
                      <a:r>
                        <a:rPr lang="en-US" sz="800" b="0" i="0" u="none" strike="noStrike" dirty="0" smtClean="0">
                          <a:solidFill>
                            <a:srgbClr val="000000"/>
                          </a:solidFill>
                          <a:effectLst/>
                          <a:latin typeface="Arial"/>
                        </a:rPr>
                        <a:t>Collaboration</a:t>
                      </a:r>
                      <a:endParaRPr lang="en-US" sz="800" b="0" i="0" u="none" strike="noStrike" dirty="0">
                        <a:solidFill>
                          <a:srgbClr val="000000"/>
                        </a:solidFill>
                        <a:effectLst/>
                        <a:latin typeface="Arial"/>
                      </a:endParaRPr>
                    </a:p>
                  </a:txBody>
                  <a:tcPr marL="1850" marR="1850" marT="18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dirty="0">
                          <a:solidFill>
                            <a:srgbClr val="000000"/>
                          </a:solidFill>
                          <a:effectLst/>
                          <a:latin typeface="Arial"/>
                        </a:rPr>
                        <a:t>TechM</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15967"/>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15967"/>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15967"/>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215967"/>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r>
              <a:tr h="225499">
                <a:tc>
                  <a:txBody>
                    <a:bodyPr/>
                    <a:lstStyle/>
                    <a:p>
                      <a:pPr algn="ctr" rtl="0" fontAlgn="ctr"/>
                      <a:r>
                        <a:rPr lang="en-US" sz="800" b="0" i="0" u="none" strike="noStrike" dirty="0">
                          <a:solidFill>
                            <a:srgbClr val="000000"/>
                          </a:solidFill>
                          <a:effectLst/>
                          <a:latin typeface="Arial"/>
                        </a:rPr>
                        <a:t>6</a:t>
                      </a:r>
                    </a:p>
                  </a:txBody>
                  <a:tcPr marL="1850" marR="1850" marT="185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rtl="0" fontAlgn="t"/>
                      <a:r>
                        <a:rPr lang="en-US" sz="800" b="0" i="0" u="none" strike="noStrike" dirty="0">
                          <a:solidFill>
                            <a:srgbClr val="000000"/>
                          </a:solidFill>
                          <a:effectLst/>
                          <a:latin typeface="Arial"/>
                        </a:rPr>
                        <a:t>Enable the automation, Creating adaptors to enable the integration. </a:t>
                      </a:r>
                      <a:br>
                        <a:rPr lang="en-US" sz="800" b="0" i="0" u="none" strike="noStrike" dirty="0">
                          <a:solidFill>
                            <a:srgbClr val="000000"/>
                          </a:solidFill>
                          <a:effectLst/>
                          <a:latin typeface="Arial"/>
                        </a:rPr>
                      </a:br>
                      <a:r>
                        <a:rPr lang="en-US" sz="800" b="0" i="0" u="none" strike="noStrike" dirty="0">
                          <a:solidFill>
                            <a:srgbClr val="000000"/>
                          </a:solidFill>
                          <a:effectLst/>
                          <a:latin typeface="Arial"/>
                        </a:rPr>
                        <a:t>For Ex. Junit Testing status to Jira &amp; SonarQube to Jira</a:t>
                      </a:r>
                    </a:p>
                  </a:txBody>
                  <a:tcPr marL="1850" marR="1850" marT="18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dirty="0">
                          <a:solidFill>
                            <a:srgbClr val="000000"/>
                          </a:solidFill>
                          <a:effectLst/>
                          <a:latin typeface="Arial"/>
                        </a:rPr>
                        <a:t>TechM</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6933C"/>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6933C"/>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6933C"/>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6933C"/>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6933C"/>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6933C"/>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6933C"/>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r>
              <a:tr h="189471">
                <a:tc>
                  <a:txBody>
                    <a:bodyPr/>
                    <a:lstStyle/>
                    <a:p>
                      <a:pPr algn="ctr" rtl="0" fontAlgn="ctr"/>
                      <a:r>
                        <a:rPr lang="en-US" sz="800" b="0" i="0" u="none" strike="noStrike" dirty="0">
                          <a:solidFill>
                            <a:srgbClr val="000000"/>
                          </a:solidFill>
                          <a:effectLst/>
                          <a:latin typeface="Arial"/>
                        </a:rPr>
                        <a:t>7</a:t>
                      </a:r>
                    </a:p>
                  </a:txBody>
                  <a:tcPr marL="1850" marR="1850" marT="185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rtl="0" fontAlgn="t"/>
                      <a:r>
                        <a:rPr lang="en-US" sz="800" b="0" i="0" u="none" strike="noStrike" dirty="0">
                          <a:solidFill>
                            <a:srgbClr val="000000"/>
                          </a:solidFill>
                          <a:effectLst/>
                          <a:latin typeface="Arial"/>
                        </a:rPr>
                        <a:t>Enable the automation,  Customize existing readily available </a:t>
                      </a:r>
                      <a:r>
                        <a:rPr lang="en-US" sz="800" b="0" i="0" u="none" strike="noStrike" dirty="0" smtClean="0">
                          <a:solidFill>
                            <a:srgbClr val="000000"/>
                          </a:solidFill>
                          <a:effectLst/>
                          <a:latin typeface="Arial"/>
                        </a:rPr>
                        <a:t>adaptors.</a:t>
                      </a:r>
                      <a:r>
                        <a:rPr lang="en-US" sz="800" b="0" i="0" u="none" strike="noStrike" baseline="0" dirty="0" smtClean="0">
                          <a:solidFill>
                            <a:srgbClr val="000000"/>
                          </a:solidFill>
                          <a:effectLst/>
                          <a:latin typeface="Arial"/>
                        </a:rPr>
                        <a:t> </a:t>
                      </a:r>
                      <a:r>
                        <a:rPr lang="en-US" sz="800" b="0" i="0" u="none" strike="noStrike" dirty="0" smtClean="0">
                          <a:solidFill>
                            <a:srgbClr val="000000"/>
                          </a:solidFill>
                          <a:effectLst/>
                          <a:latin typeface="Arial"/>
                        </a:rPr>
                        <a:t>For </a:t>
                      </a:r>
                      <a:r>
                        <a:rPr lang="en-US" sz="800" b="0" i="0" u="none" strike="noStrike" dirty="0">
                          <a:solidFill>
                            <a:srgbClr val="000000"/>
                          </a:solidFill>
                          <a:effectLst/>
                          <a:latin typeface="Arial"/>
                        </a:rPr>
                        <a:t>Ex. Confluence &amp; Jira , Jenkins to Jira &amp; BitBucket to Jira</a:t>
                      </a:r>
                    </a:p>
                  </a:txBody>
                  <a:tcPr marL="1850" marR="1850" marT="18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dirty="0">
                          <a:solidFill>
                            <a:srgbClr val="000000"/>
                          </a:solidFill>
                          <a:effectLst/>
                          <a:latin typeface="Arial"/>
                        </a:rPr>
                        <a:t>TechM</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63634"/>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63634"/>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63634"/>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63634"/>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63634"/>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63634"/>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63634"/>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r>
              <a:tr h="108791">
                <a:tc>
                  <a:txBody>
                    <a:bodyPr/>
                    <a:lstStyle/>
                    <a:p>
                      <a:pPr algn="ctr" rtl="0" fontAlgn="ctr"/>
                      <a:r>
                        <a:rPr lang="en-US" sz="800" b="0" i="0" u="none" strike="noStrike" dirty="0">
                          <a:solidFill>
                            <a:srgbClr val="000000"/>
                          </a:solidFill>
                          <a:effectLst/>
                          <a:latin typeface="Arial"/>
                        </a:rPr>
                        <a:t>8</a:t>
                      </a:r>
                    </a:p>
                  </a:txBody>
                  <a:tcPr marL="1850" marR="1850" marT="185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rtl="0" fontAlgn="t"/>
                      <a:r>
                        <a:rPr lang="en-US" sz="800" b="0" i="0" u="none" strike="noStrike" dirty="0">
                          <a:solidFill>
                            <a:srgbClr val="000000"/>
                          </a:solidFill>
                          <a:effectLst/>
                          <a:latin typeface="Arial"/>
                        </a:rPr>
                        <a:t>Build the CI </a:t>
                      </a:r>
                      <a:r>
                        <a:rPr lang="en-US" sz="800" b="0" i="0" u="none" strike="noStrike" dirty="0" smtClean="0">
                          <a:solidFill>
                            <a:srgbClr val="000000"/>
                          </a:solidFill>
                          <a:effectLst/>
                          <a:latin typeface="Arial"/>
                        </a:rPr>
                        <a:t>platform </a:t>
                      </a:r>
                      <a:endParaRPr lang="en-US" sz="800" b="0" i="0" u="none" strike="noStrike" dirty="0">
                        <a:solidFill>
                          <a:srgbClr val="000000"/>
                        </a:solidFill>
                        <a:effectLst/>
                        <a:latin typeface="Arial"/>
                      </a:endParaRPr>
                    </a:p>
                  </a:txBody>
                  <a:tcPr marL="1850" marR="1850" marT="18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dirty="0">
                          <a:solidFill>
                            <a:srgbClr val="000000"/>
                          </a:solidFill>
                          <a:effectLst/>
                          <a:latin typeface="Arial"/>
                        </a:rPr>
                        <a:t>TechM</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2060"/>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2060"/>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2060"/>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r>
              <a:tr h="108791">
                <a:tc>
                  <a:txBody>
                    <a:bodyPr/>
                    <a:lstStyle/>
                    <a:p>
                      <a:pPr algn="ctr" rtl="0" fontAlgn="ctr"/>
                      <a:r>
                        <a:rPr lang="en-US" sz="800" b="0" i="0" u="none" strike="noStrike" dirty="0">
                          <a:solidFill>
                            <a:srgbClr val="000000"/>
                          </a:solidFill>
                          <a:effectLst/>
                          <a:latin typeface="Arial"/>
                        </a:rPr>
                        <a:t>9</a:t>
                      </a:r>
                    </a:p>
                  </a:txBody>
                  <a:tcPr marL="1850" marR="1850" marT="185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rtl="0" fontAlgn="t"/>
                      <a:r>
                        <a:rPr lang="en-US" sz="800" b="0" i="0" u="none" strike="noStrike" dirty="0">
                          <a:solidFill>
                            <a:srgbClr val="000000"/>
                          </a:solidFill>
                          <a:effectLst/>
                          <a:latin typeface="Arial"/>
                        </a:rPr>
                        <a:t>Onboard the initial 3 applications into CI pipeline.</a:t>
                      </a:r>
                    </a:p>
                  </a:txBody>
                  <a:tcPr marL="1850" marR="1850" marT="18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dirty="0">
                          <a:solidFill>
                            <a:srgbClr val="000000"/>
                          </a:solidFill>
                          <a:effectLst/>
                          <a:latin typeface="Arial"/>
                        </a:rPr>
                        <a:t>TechM</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6B0A"/>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6B0A"/>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6B0A"/>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6B0A"/>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6B0A"/>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6B0A"/>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E26B0A"/>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r>
              <a:tr h="108791">
                <a:tc>
                  <a:txBody>
                    <a:bodyPr/>
                    <a:lstStyle/>
                    <a:p>
                      <a:pPr algn="ctr" rtl="0" fontAlgn="ctr"/>
                      <a:r>
                        <a:rPr lang="en-US" sz="800" b="0" i="0" u="none" strike="noStrike" dirty="0">
                          <a:solidFill>
                            <a:srgbClr val="000000"/>
                          </a:solidFill>
                          <a:effectLst/>
                          <a:latin typeface="Arial"/>
                        </a:rPr>
                        <a:t>10</a:t>
                      </a:r>
                    </a:p>
                  </a:txBody>
                  <a:tcPr marL="1850" marR="1850" marT="185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rtl="0" fontAlgn="t"/>
                      <a:r>
                        <a:rPr lang="en-US" sz="800" b="0" i="0" u="none" strike="noStrike" dirty="0">
                          <a:solidFill>
                            <a:srgbClr val="000000"/>
                          </a:solidFill>
                          <a:effectLst/>
                          <a:latin typeface="Arial"/>
                        </a:rPr>
                        <a:t>Integrate the Test automation into CI pipeline</a:t>
                      </a:r>
                    </a:p>
                  </a:txBody>
                  <a:tcPr marL="1850" marR="1850" marT="18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dirty="0">
                          <a:solidFill>
                            <a:srgbClr val="000000"/>
                          </a:solidFill>
                          <a:effectLst/>
                          <a:latin typeface="Arial"/>
                        </a:rPr>
                        <a:t>TechM</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2060"/>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2060"/>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2060"/>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r>
              <a:tr h="108791">
                <a:tc>
                  <a:txBody>
                    <a:bodyPr/>
                    <a:lstStyle/>
                    <a:p>
                      <a:pPr algn="ctr" rtl="0" fontAlgn="ctr"/>
                      <a:r>
                        <a:rPr lang="en-US" sz="800" b="0" i="0" u="none" strike="noStrike" dirty="0">
                          <a:solidFill>
                            <a:srgbClr val="000000"/>
                          </a:solidFill>
                          <a:effectLst/>
                          <a:latin typeface="Arial"/>
                        </a:rPr>
                        <a:t>11</a:t>
                      </a:r>
                    </a:p>
                  </a:txBody>
                  <a:tcPr marL="1850" marR="1850" marT="185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rtl="0" fontAlgn="t"/>
                      <a:r>
                        <a:rPr lang="en-US" sz="800" b="0" i="0" u="none" strike="noStrike" dirty="0">
                          <a:solidFill>
                            <a:srgbClr val="000000"/>
                          </a:solidFill>
                          <a:effectLst/>
                          <a:latin typeface="Arial"/>
                        </a:rPr>
                        <a:t>Customize the Reports</a:t>
                      </a:r>
                    </a:p>
                  </a:txBody>
                  <a:tcPr marL="1850" marR="1850" marT="18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dirty="0">
                          <a:solidFill>
                            <a:srgbClr val="000000"/>
                          </a:solidFill>
                          <a:effectLst/>
                          <a:latin typeface="Arial"/>
                        </a:rPr>
                        <a:t>TechM</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F0"/>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r>
              <a:tr h="108791">
                <a:tc>
                  <a:txBody>
                    <a:bodyPr/>
                    <a:lstStyle/>
                    <a:p>
                      <a:pPr algn="ctr" rtl="0" fontAlgn="ctr"/>
                      <a:r>
                        <a:rPr lang="en-US" sz="800" b="0" i="0" u="none" strike="noStrike" dirty="0">
                          <a:solidFill>
                            <a:srgbClr val="000000"/>
                          </a:solidFill>
                          <a:effectLst/>
                          <a:latin typeface="Arial"/>
                        </a:rPr>
                        <a:t>12</a:t>
                      </a:r>
                    </a:p>
                  </a:txBody>
                  <a:tcPr marL="1850" marR="1850" marT="185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rtl="0" fontAlgn="t"/>
                      <a:r>
                        <a:rPr lang="en-US" sz="800" b="0" i="0" u="none" strike="noStrike" dirty="0">
                          <a:solidFill>
                            <a:srgbClr val="000000"/>
                          </a:solidFill>
                          <a:effectLst/>
                          <a:latin typeface="Arial"/>
                        </a:rPr>
                        <a:t>Access mechanism setup</a:t>
                      </a:r>
                    </a:p>
                  </a:txBody>
                  <a:tcPr marL="1850" marR="1850" marT="18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dirty="0">
                          <a:solidFill>
                            <a:srgbClr val="000000"/>
                          </a:solidFill>
                          <a:effectLst/>
                          <a:latin typeface="Arial"/>
                        </a:rPr>
                        <a:t>TechM</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74706"/>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974706"/>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r>
              <a:tr h="108791">
                <a:tc>
                  <a:txBody>
                    <a:bodyPr/>
                    <a:lstStyle/>
                    <a:p>
                      <a:pPr algn="ctr" rtl="0" fontAlgn="ctr"/>
                      <a:r>
                        <a:rPr lang="en-US" sz="800" b="0" i="0" u="none" strike="noStrike" dirty="0">
                          <a:solidFill>
                            <a:srgbClr val="000000"/>
                          </a:solidFill>
                          <a:effectLst/>
                          <a:latin typeface="Arial"/>
                        </a:rPr>
                        <a:t>13</a:t>
                      </a:r>
                    </a:p>
                  </a:txBody>
                  <a:tcPr marL="1850" marR="1850" marT="185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rtl="0" fontAlgn="t"/>
                      <a:r>
                        <a:rPr lang="en-US" sz="800" b="0" i="0" u="none" strike="noStrike" dirty="0">
                          <a:solidFill>
                            <a:srgbClr val="000000"/>
                          </a:solidFill>
                          <a:effectLst/>
                          <a:latin typeface="Arial"/>
                        </a:rPr>
                        <a:t>Test and validate the CI platform</a:t>
                      </a:r>
                    </a:p>
                  </a:txBody>
                  <a:tcPr marL="1850" marR="1850" marT="18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dirty="0" smtClean="0">
                          <a:solidFill>
                            <a:srgbClr val="000000"/>
                          </a:solidFill>
                          <a:effectLst/>
                          <a:latin typeface="Arial"/>
                        </a:rPr>
                        <a:t>TechM &amp; Scotia</a:t>
                      </a:r>
                      <a:endParaRPr lang="en-US" sz="800" b="0" i="0" u="none" strike="noStrike" dirty="0">
                        <a:solidFill>
                          <a:srgbClr val="000000"/>
                        </a:solidFill>
                        <a:effectLst/>
                        <a:latin typeface="Arial"/>
                      </a:endParaRP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6933C"/>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76933C"/>
                    </a:solidFill>
                  </a:tcPr>
                </a:tc>
              </a:tr>
              <a:tr h="108791">
                <a:tc>
                  <a:txBody>
                    <a:bodyPr/>
                    <a:lstStyle/>
                    <a:p>
                      <a:pPr algn="ctr" rtl="0" fontAlgn="ctr"/>
                      <a:r>
                        <a:rPr lang="en-US" sz="800" b="0" i="0" u="none" strike="noStrike" dirty="0">
                          <a:solidFill>
                            <a:srgbClr val="000000"/>
                          </a:solidFill>
                          <a:effectLst/>
                          <a:latin typeface="Arial"/>
                        </a:rPr>
                        <a:t>14</a:t>
                      </a:r>
                    </a:p>
                  </a:txBody>
                  <a:tcPr marL="1850" marR="1850" marT="1850"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rtl="0" fontAlgn="t"/>
                      <a:r>
                        <a:rPr lang="en-US" sz="800" b="0" i="0" u="none" strike="noStrike" dirty="0">
                          <a:solidFill>
                            <a:srgbClr val="000000"/>
                          </a:solidFill>
                          <a:effectLst/>
                          <a:latin typeface="Arial"/>
                        </a:rPr>
                        <a:t>Go Live</a:t>
                      </a:r>
                    </a:p>
                  </a:txBody>
                  <a:tcPr marL="1850" marR="1850" marT="1850" marB="0">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l" fontAlgn="ctr"/>
                      <a:r>
                        <a:rPr lang="en-US" sz="800" b="0" i="0" u="none" strike="noStrike" dirty="0">
                          <a:solidFill>
                            <a:srgbClr val="000000"/>
                          </a:solidFill>
                          <a:effectLst/>
                          <a:latin typeface="Arial"/>
                        </a:rPr>
                        <a:t>TechM</a:t>
                      </a:r>
                    </a:p>
                  </a:txBody>
                  <a:tcPr marL="1850" marR="1850" marT="1850"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2F2F2"/>
                    </a:solidFill>
                  </a:tcPr>
                </a:tc>
                <a:tc>
                  <a:txBody>
                    <a:bodyPr/>
                    <a:lstStyle/>
                    <a:p>
                      <a:pPr algn="ctr" fontAlgn="ctr"/>
                      <a:r>
                        <a:rPr lang="en-US" sz="800" b="0" i="0" u="none" strike="noStrike" dirty="0">
                          <a:solidFill>
                            <a:srgbClr val="000000"/>
                          </a:solidFill>
                          <a:effectLst/>
                          <a:latin typeface="Arial"/>
                        </a:rPr>
                        <a:t> </a:t>
                      </a:r>
                    </a:p>
                  </a:txBody>
                  <a:tcPr marL="1850" marR="1850" marT="1850" marB="0" anchor="ctr">
                    <a:lnL>
                      <a:noFill/>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B050"/>
                    </a:solidFill>
                  </a:tcPr>
                </a:tc>
              </a:tr>
            </a:tbl>
          </a:graphicData>
        </a:graphic>
      </p:graphicFrame>
    </p:spTree>
    <p:extLst>
      <p:ext uri="{BB962C8B-B14F-4D97-AF65-F5344CB8AC3E}">
        <p14:creationId xmlns:p14="http://schemas.microsoft.com/office/powerpoint/2010/main" val="3281241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p:cNvSpPr txBox="1">
            <a:spLocks/>
          </p:cNvSpPr>
          <p:nvPr/>
        </p:nvSpPr>
        <p:spPr>
          <a:xfrm>
            <a:off x="133350" y="23033"/>
            <a:ext cx="8065911"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spcBef>
                <a:spcPct val="0"/>
              </a:spcBef>
              <a:defRPr sz="2400">
                <a:solidFill>
                  <a:prstClr val="black">
                    <a:lumMod val="65000"/>
                    <a:lumOff val="35000"/>
                  </a:prstClr>
                </a:solidFill>
                <a:latin typeface="Arial" panose="020B0604020202020204" pitchFamily="34" charset="0"/>
                <a:cs typeface="Arial" panose="020B0604020202020204" pitchFamily="34" charset="0"/>
              </a:defRPr>
            </a:lvl1pPr>
          </a:lstStyle>
          <a:p>
            <a:r>
              <a:rPr lang="en-US" dirty="0" smtClean="0"/>
              <a:t>Assumption / Dependencies</a:t>
            </a:r>
            <a:endParaRPr lang="en-IN" dirty="0"/>
          </a:p>
        </p:txBody>
      </p:sp>
      <p:sp>
        <p:nvSpPr>
          <p:cNvPr id="18" name="Rectangle 17"/>
          <p:cNvSpPr/>
          <p:nvPr/>
        </p:nvSpPr>
        <p:spPr>
          <a:xfrm>
            <a:off x="675923" y="883991"/>
            <a:ext cx="7782277" cy="3139321"/>
          </a:xfrm>
          <a:prstGeom prst="rect">
            <a:avLst/>
          </a:prstGeom>
        </p:spPr>
        <p:txBody>
          <a:bodyPr wrap="square">
            <a:spAutoFit/>
          </a:bodyPr>
          <a:lstStyle/>
          <a:p>
            <a:pPr marL="268830" lvl="1" indent="-182554" algn="just" fontAlgn="auto">
              <a:lnSpc>
                <a:spcPct val="110000"/>
              </a:lnSpc>
              <a:buClrTx/>
              <a:buSzTx/>
              <a:buFont typeface="Wingdings" panose="05000000000000000000" pitchFamily="2" charset="2"/>
              <a:buChar char="§"/>
            </a:pPr>
            <a:r>
              <a:rPr lang="en-US" sz="1000" dirty="0" smtClean="0">
                <a:latin typeface="Arial" panose="020B0604020202020204" pitchFamily="34" charset="0"/>
                <a:cs typeface="Arial" panose="020B0604020202020204" pitchFamily="34" charset="0"/>
              </a:rPr>
              <a:t>Scotia </a:t>
            </a:r>
            <a:r>
              <a:rPr lang="en-US" sz="1000" dirty="0">
                <a:latin typeface="Arial" panose="020B0604020202020204" pitchFamily="34" charset="0"/>
                <a:cs typeface="Arial" panose="020B0604020202020204" pitchFamily="34" charset="0"/>
              </a:rPr>
              <a:t>to identify a single point of contact for TechM to facilitate the implementation</a:t>
            </a:r>
          </a:p>
          <a:p>
            <a:pPr marL="268830" lvl="1" indent="-182554" algn="just" fontAlgn="auto">
              <a:lnSpc>
                <a:spcPct val="110000"/>
              </a:lnSpc>
              <a:buClrTx/>
              <a:buSzTx/>
              <a:buFont typeface="Wingdings" panose="05000000000000000000" pitchFamily="2" charset="2"/>
              <a:buChar char="§"/>
            </a:pPr>
            <a:endParaRPr lang="en-US" sz="1000" dirty="0">
              <a:latin typeface="Arial" panose="020B0604020202020204" pitchFamily="34" charset="0"/>
              <a:cs typeface="Arial" panose="020B0604020202020204" pitchFamily="34" charset="0"/>
            </a:endParaRPr>
          </a:p>
          <a:p>
            <a:pPr marL="268830" lvl="1" indent="-182554" algn="just" fontAlgn="auto">
              <a:lnSpc>
                <a:spcPct val="110000"/>
              </a:lnSpc>
              <a:buClrTx/>
              <a:buSzTx/>
              <a:buFont typeface="Wingdings" panose="05000000000000000000" pitchFamily="2" charset="2"/>
              <a:buChar char="§"/>
            </a:pPr>
            <a:r>
              <a:rPr lang="en-US" sz="1000" dirty="0" smtClean="0">
                <a:latin typeface="Arial" panose="020B0604020202020204" pitchFamily="34" charset="0"/>
                <a:cs typeface="Arial" panose="020B0604020202020204" pitchFamily="34" charset="0"/>
              </a:rPr>
              <a:t>Scotia to </a:t>
            </a:r>
            <a:r>
              <a:rPr lang="en-US" sz="1000" dirty="0">
                <a:latin typeface="Arial" panose="020B0604020202020204" pitchFamily="34" charset="0"/>
                <a:cs typeface="Arial" panose="020B0604020202020204" pitchFamily="34" charset="0"/>
              </a:rPr>
              <a:t>provide infrastructure &amp; required software licenses to TechM</a:t>
            </a:r>
          </a:p>
          <a:p>
            <a:pPr marL="268830" lvl="1" indent="-182554" algn="just" fontAlgn="auto">
              <a:lnSpc>
                <a:spcPct val="110000"/>
              </a:lnSpc>
              <a:buClrTx/>
              <a:buSzTx/>
              <a:buFont typeface="Wingdings" panose="05000000000000000000" pitchFamily="2" charset="2"/>
              <a:buChar char="§"/>
            </a:pPr>
            <a:endParaRPr lang="en-US" sz="1000" dirty="0">
              <a:latin typeface="Arial" panose="020B0604020202020204" pitchFamily="34" charset="0"/>
              <a:cs typeface="Arial" panose="020B0604020202020204" pitchFamily="34" charset="0"/>
            </a:endParaRPr>
          </a:p>
          <a:p>
            <a:pPr marL="268830" lvl="1" indent="-182554" algn="just" fontAlgn="auto">
              <a:lnSpc>
                <a:spcPct val="110000"/>
              </a:lnSpc>
              <a:buClrTx/>
              <a:buSzTx/>
              <a:buFont typeface="Wingdings" panose="05000000000000000000" pitchFamily="2" charset="2"/>
              <a:buChar char="§"/>
            </a:pPr>
            <a:r>
              <a:rPr lang="en-US" sz="1000" dirty="0" smtClean="0">
                <a:latin typeface="Arial" panose="020B0604020202020204" pitchFamily="34" charset="0"/>
                <a:cs typeface="Arial" panose="020B0604020202020204" pitchFamily="34" charset="0"/>
              </a:rPr>
              <a:t>Scotia to </a:t>
            </a:r>
            <a:r>
              <a:rPr lang="en-US" sz="1000" dirty="0">
                <a:latin typeface="Arial" panose="020B0604020202020204" pitchFamily="34" charset="0"/>
                <a:cs typeface="Arial" panose="020B0604020202020204" pitchFamily="34" charset="0"/>
              </a:rPr>
              <a:t>provide required </a:t>
            </a:r>
            <a:r>
              <a:rPr lang="en-US" sz="1000" dirty="0" smtClean="0">
                <a:latin typeface="Arial" panose="020B0604020202020204" pitchFamily="34" charset="0"/>
                <a:cs typeface="Arial" panose="020B0604020202020204" pitchFamily="34" charset="0"/>
              </a:rPr>
              <a:t>build, </a:t>
            </a:r>
            <a:r>
              <a:rPr lang="en-US" sz="1000" dirty="0">
                <a:latin typeface="Arial" panose="020B0604020202020204" pitchFamily="34" charset="0"/>
                <a:cs typeface="Arial" panose="020B0604020202020204" pitchFamily="34" charset="0"/>
              </a:rPr>
              <a:t>test, &amp; deployment script for the particular project</a:t>
            </a:r>
          </a:p>
          <a:p>
            <a:pPr marL="268830" lvl="1" indent="-182554" algn="just" fontAlgn="auto">
              <a:lnSpc>
                <a:spcPct val="110000"/>
              </a:lnSpc>
              <a:buClrTx/>
              <a:buSzTx/>
              <a:buFont typeface="Wingdings" panose="05000000000000000000" pitchFamily="2" charset="2"/>
              <a:buChar char="§"/>
            </a:pPr>
            <a:endParaRPr lang="en-US" sz="1000" dirty="0">
              <a:latin typeface="Arial" panose="020B0604020202020204" pitchFamily="34" charset="0"/>
              <a:cs typeface="Arial" panose="020B0604020202020204" pitchFamily="34" charset="0"/>
            </a:endParaRPr>
          </a:p>
          <a:p>
            <a:pPr marL="268830" lvl="1" indent="-182554" algn="just" fontAlgn="auto">
              <a:lnSpc>
                <a:spcPct val="110000"/>
              </a:lnSpc>
              <a:buClrTx/>
              <a:buSzTx/>
              <a:buFont typeface="Wingdings" panose="05000000000000000000" pitchFamily="2" charset="2"/>
              <a:buChar char="§"/>
            </a:pPr>
            <a:r>
              <a:rPr lang="en-US" sz="1000" dirty="0" smtClean="0">
                <a:latin typeface="Arial" panose="020B0604020202020204" pitchFamily="34" charset="0"/>
                <a:cs typeface="Arial" panose="020B0604020202020204" pitchFamily="34" charset="0"/>
              </a:rPr>
              <a:t>Scotia </a:t>
            </a:r>
            <a:r>
              <a:rPr lang="en-US" sz="1000" dirty="0">
                <a:latin typeface="Arial" panose="020B0604020202020204" pitchFamily="34" charset="0"/>
                <a:cs typeface="Arial" panose="020B0604020202020204" pitchFamily="34" charset="0"/>
              </a:rPr>
              <a:t>to review and sign off the </a:t>
            </a:r>
            <a:r>
              <a:rPr lang="en-US" sz="1000" dirty="0" smtClean="0">
                <a:latin typeface="Arial" panose="020B0604020202020204" pitchFamily="34" charset="0"/>
                <a:cs typeface="Arial" panose="020B0604020202020204" pitchFamily="34" charset="0"/>
              </a:rPr>
              <a:t>Phase 1 - CI </a:t>
            </a:r>
            <a:r>
              <a:rPr lang="en-US" sz="1000" dirty="0">
                <a:latin typeface="Arial" panose="020B0604020202020204" pitchFamily="34" charset="0"/>
                <a:cs typeface="Arial" panose="020B0604020202020204" pitchFamily="34" charset="0"/>
              </a:rPr>
              <a:t>platform implementation plans and deliverables</a:t>
            </a:r>
          </a:p>
          <a:p>
            <a:pPr marL="268830" lvl="1" indent="-182554" algn="just" fontAlgn="auto">
              <a:lnSpc>
                <a:spcPct val="110000"/>
              </a:lnSpc>
              <a:buClrTx/>
              <a:buSzTx/>
              <a:buFont typeface="Wingdings" panose="05000000000000000000" pitchFamily="2" charset="2"/>
              <a:buChar char="§"/>
            </a:pPr>
            <a:endParaRPr lang="en-US" sz="1000" dirty="0">
              <a:latin typeface="Arial" panose="020B0604020202020204" pitchFamily="34" charset="0"/>
              <a:cs typeface="Arial" panose="020B0604020202020204" pitchFamily="34" charset="0"/>
            </a:endParaRPr>
          </a:p>
          <a:p>
            <a:pPr marL="268830" lvl="1" indent="-182554" algn="just" fontAlgn="auto">
              <a:lnSpc>
                <a:spcPct val="110000"/>
              </a:lnSpc>
              <a:buClrTx/>
              <a:buSzTx/>
              <a:buFont typeface="Wingdings" panose="05000000000000000000" pitchFamily="2" charset="2"/>
              <a:buChar char="§"/>
            </a:pPr>
            <a:r>
              <a:rPr lang="en-US" sz="1000" dirty="0">
                <a:latin typeface="Arial" panose="020B0604020202020204" pitchFamily="34" charset="0"/>
                <a:cs typeface="Arial" panose="020B0604020202020204" pitchFamily="34" charset="0"/>
              </a:rPr>
              <a:t>Scotia</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to provide the acceptance sign off for the Phase 1 - CI</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platform implementation </a:t>
            </a:r>
          </a:p>
          <a:p>
            <a:pPr marL="268830" lvl="1" indent="-182554" algn="just" fontAlgn="auto">
              <a:lnSpc>
                <a:spcPct val="110000"/>
              </a:lnSpc>
              <a:buClrTx/>
              <a:buSzTx/>
              <a:buFont typeface="Wingdings" panose="05000000000000000000" pitchFamily="2" charset="2"/>
              <a:buChar char="§"/>
            </a:pPr>
            <a:endParaRPr lang="en-US" sz="1000" dirty="0">
              <a:latin typeface="Arial" panose="020B0604020202020204" pitchFamily="34" charset="0"/>
              <a:cs typeface="Arial" panose="020B0604020202020204" pitchFamily="34" charset="0"/>
            </a:endParaRPr>
          </a:p>
          <a:p>
            <a:pPr marL="268830" lvl="1" indent="-182554" algn="just" fontAlgn="auto">
              <a:lnSpc>
                <a:spcPct val="110000"/>
              </a:lnSpc>
              <a:buClrTx/>
              <a:buSzTx/>
              <a:buFont typeface="Wingdings" panose="05000000000000000000" pitchFamily="2" charset="2"/>
              <a:buChar char="§"/>
            </a:pPr>
            <a:r>
              <a:rPr lang="en-US" sz="1000" dirty="0">
                <a:latin typeface="Arial" panose="020B0604020202020204" pitchFamily="34" charset="0"/>
                <a:cs typeface="Arial" panose="020B0604020202020204" pitchFamily="34" charset="0"/>
              </a:rPr>
              <a:t>Provide required access to TechM teams to carry out the Phase 1 - CI platform </a:t>
            </a:r>
            <a:r>
              <a:rPr lang="en-US" sz="1000" dirty="0" smtClean="0">
                <a:latin typeface="Arial" panose="020B0604020202020204" pitchFamily="34" charset="0"/>
                <a:cs typeface="Arial" panose="020B0604020202020204" pitchFamily="34" charset="0"/>
              </a:rPr>
              <a:t> implementation </a:t>
            </a:r>
            <a:endParaRPr lang="en-US" sz="1000" dirty="0">
              <a:latin typeface="Arial" panose="020B0604020202020204" pitchFamily="34" charset="0"/>
              <a:cs typeface="Arial" panose="020B0604020202020204" pitchFamily="34" charset="0"/>
            </a:endParaRPr>
          </a:p>
          <a:p>
            <a:pPr marL="268830" lvl="1" indent="-182554" algn="just" fontAlgn="auto">
              <a:lnSpc>
                <a:spcPct val="110000"/>
              </a:lnSpc>
              <a:buClrTx/>
              <a:buSzTx/>
              <a:buFont typeface="Wingdings" panose="05000000000000000000" pitchFamily="2" charset="2"/>
              <a:buChar char="§"/>
            </a:pPr>
            <a:endParaRPr lang="en-US" sz="1000" dirty="0">
              <a:latin typeface="Arial" panose="020B0604020202020204" pitchFamily="34" charset="0"/>
              <a:cs typeface="Arial" panose="020B0604020202020204" pitchFamily="34" charset="0"/>
            </a:endParaRPr>
          </a:p>
          <a:p>
            <a:pPr marL="268830" lvl="1" indent="-182554" algn="just" fontAlgn="auto">
              <a:lnSpc>
                <a:spcPct val="110000"/>
              </a:lnSpc>
              <a:buClrTx/>
              <a:buSzTx/>
              <a:buFont typeface="Wingdings" panose="05000000000000000000" pitchFamily="2" charset="2"/>
              <a:buChar char="§"/>
            </a:pPr>
            <a:r>
              <a:rPr lang="en-US" sz="1000" dirty="0">
                <a:latin typeface="Arial" panose="020B0604020202020204" pitchFamily="34" charset="0"/>
                <a:cs typeface="Arial" panose="020B0604020202020204" pitchFamily="34" charset="0"/>
              </a:rPr>
              <a:t>Communication on Phase 1 </a:t>
            </a:r>
            <a:r>
              <a:rPr lang="en-US" sz="1000" dirty="0" smtClean="0">
                <a:latin typeface="Arial" panose="020B0604020202020204" pitchFamily="34" charset="0"/>
                <a:cs typeface="Arial" panose="020B0604020202020204" pitchFamily="34" charset="0"/>
              </a:rPr>
              <a:t>– CI platform </a:t>
            </a:r>
            <a:r>
              <a:rPr lang="en-US" sz="1000" dirty="0">
                <a:latin typeface="Arial" panose="020B0604020202020204" pitchFamily="34" charset="0"/>
                <a:cs typeface="Arial" panose="020B0604020202020204" pitchFamily="34" charset="0"/>
              </a:rPr>
              <a:t>implementation updates to </a:t>
            </a:r>
            <a:r>
              <a:rPr lang="en-US" sz="1000" dirty="0" smtClean="0">
                <a:latin typeface="Arial" panose="020B0604020202020204" pitchFamily="34" charset="0"/>
                <a:cs typeface="Arial" panose="020B0604020202020204" pitchFamily="34" charset="0"/>
              </a:rPr>
              <a:t>stakeholders</a:t>
            </a:r>
          </a:p>
          <a:p>
            <a:pPr marL="268830" lvl="1" indent="-182554" algn="just" fontAlgn="auto">
              <a:lnSpc>
                <a:spcPct val="110000"/>
              </a:lnSpc>
              <a:buClrTx/>
              <a:buSzTx/>
              <a:buFont typeface="Wingdings" panose="05000000000000000000" pitchFamily="2" charset="2"/>
              <a:buChar char="§"/>
            </a:pPr>
            <a:endParaRPr lang="en-US" sz="1000" dirty="0" smtClean="0">
              <a:latin typeface="Arial" panose="020B0604020202020204" pitchFamily="34" charset="0"/>
              <a:cs typeface="Arial" panose="020B0604020202020204" pitchFamily="34" charset="0"/>
            </a:endParaRP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Scotia</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will provide the </a:t>
            </a:r>
            <a:r>
              <a:rPr lang="en-US" sz="1000" dirty="0" smtClean="0">
                <a:latin typeface="Arial" panose="020B0604020202020204" pitchFamily="34" charset="0"/>
                <a:cs typeface="Arial" panose="020B0604020202020204" pitchFamily="34" charset="0"/>
              </a:rPr>
              <a:t>application details </a:t>
            </a:r>
            <a:r>
              <a:rPr lang="en-US" sz="1000" dirty="0">
                <a:latin typeface="Arial" panose="020B0604020202020204" pitchFamily="34" charset="0"/>
                <a:cs typeface="Arial" panose="020B0604020202020204" pitchFamily="34" charset="0"/>
              </a:rPr>
              <a:t>, which needs to implement the solution.</a:t>
            </a:r>
          </a:p>
          <a:p>
            <a:pPr marL="268830" lvl="1" indent="-182554" algn="just">
              <a:lnSpc>
                <a:spcPct val="110000"/>
              </a:lnSpc>
              <a:buFont typeface="Wingdings" panose="05000000000000000000" pitchFamily="2" charset="2"/>
              <a:buChar char="§"/>
            </a:pPr>
            <a:endParaRPr lang="en-US" sz="1000" dirty="0" smtClean="0">
              <a:latin typeface="Arial" panose="020B0604020202020204" pitchFamily="34" charset="0"/>
              <a:cs typeface="Arial" panose="020B0604020202020204" pitchFamily="34" charset="0"/>
            </a:endParaRPr>
          </a:p>
          <a:p>
            <a:pPr marL="268830" lvl="1" indent="-182554" algn="just">
              <a:lnSpc>
                <a:spcPct val="110000"/>
              </a:lnSpc>
              <a:buFont typeface="Wingdings" panose="05000000000000000000" pitchFamily="2" charset="2"/>
              <a:buChar char="§"/>
            </a:pPr>
            <a:r>
              <a:rPr lang="en-US" sz="1000" dirty="0">
                <a:latin typeface="Arial" panose="020B0604020202020204" pitchFamily="34" charset="0"/>
                <a:cs typeface="Arial" panose="020B0604020202020204" pitchFamily="34" charset="0"/>
              </a:rPr>
              <a:t>Scotia</a:t>
            </a:r>
            <a:r>
              <a:rPr lang="en-US" sz="1000" dirty="0" smtClean="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will provide the current release planning details.</a:t>
            </a:r>
          </a:p>
          <a:p>
            <a:pPr marL="268830" lvl="1" indent="-182554" algn="just" fontAlgn="auto">
              <a:lnSpc>
                <a:spcPct val="110000"/>
              </a:lnSpc>
              <a:buClrTx/>
              <a:buSzTx/>
              <a:buFont typeface="Wingdings" panose="05000000000000000000" pitchFamily="2" charset="2"/>
              <a:buChar char="§"/>
            </a:pP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47283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5"/>
          <p:cNvSpPr txBox="1">
            <a:spLocks/>
          </p:cNvSpPr>
          <p:nvPr/>
        </p:nvSpPr>
        <p:spPr>
          <a:xfrm>
            <a:off x="3632015" y="2185163"/>
            <a:ext cx="4579902" cy="1526059"/>
          </a:xfrm>
          <a:prstGeom prst="rect">
            <a:avLst/>
          </a:prstGeom>
        </p:spPr>
        <p:txBody>
          <a:bodyPr lIns="76187" tIns="38094" rIns="76187" bIns="38094">
            <a:normAutofit/>
          </a:bodyPr>
          <a:lstStyle>
            <a:lvl1pPr marL="343215" indent="-343215" algn="l" rtl="0" eaLnBrk="1" fontAlgn="base" hangingPunct="1">
              <a:spcBef>
                <a:spcPct val="0"/>
              </a:spcBef>
              <a:spcAft>
                <a:spcPct val="0"/>
              </a:spcAft>
              <a:buClr>
                <a:schemeClr val="bg2"/>
              </a:buClr>
              <a:buSzPct val="120000"/>
              <a:buFont typeface="Wingdings" pitchFamily="2" charset="2"/>
              <a:buChar char="§"/>
              <a:defRPr lang="en-US" sz="2100" b="0" i="0" kern="1200" dirty="0">
                <a:solidFill>
                  <a:schemeClr val="tx1">
                    <a:lumMod val="75000"/>
                    <a:lumOff val="25000"/>
                  </a:schemeClr>
                </a:solidFill>
                <a:latin typeface="+mn-lt"/>
                <a:ea typeface="+mn-ea"/>
                <a:cs typeface="Helvetica"/>
              </a:defRPr>
            </a:lvl1pPr>
            <a:lvl2pPr marL="337586" indent="-337586"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675174" indent="-330085" algn="l" rtl="0" eaLnBrk="1" fontAlgn="base" hangingPunct="1">
              <a:spcBef>
                <a:spcPct val="0"/>
              </a:spcBef>
              <a:spcAft>
                <a:spcPct val="0"/>
              </a:spcAft>
              <a:buClr>
                <a:schemeClr val="bg2"/>
              </a:buClr>
              <a:buSzPct val="90000"/>
              <a:buFont typeface="Arial" charset="0"/>
              <a:buChar char="–"/>
              <a:defRPr lang="en-US" sz="1900" b="0" i="0" kern="1200" dirty="0">
                <a:solidFill>
                  <a:schemeClr val="tx1">
                    <a:lumMod val="75000"/>
                    <a:lumOff val="25000"/>
                  </a:schemeClr>
                </a:solidFill>
                <a:latin typeface="+mn-lt"/>
                <a:ea typeface="+mn-ea"/>
                <a:cs typeface="Helvetica"/>
              </a:defRPr>
            </a:lvl3pPr>
            <a:lvl4pPr marL="1005258" indent="-330085" algn="l" rtl="0" eaLnBrk="1" fontAlgn="base" hangingPunct="1">
              <a:spcBef>
                <a:spcPct val="0"/>
              </a:spcBef>
              <a:spcAft>
                <a:spcPct val="0"/>
              </a:spcAft>
              <a:buClr>
                <a:schemeClr val="bg2"/>
              </a:buClr>
              <a:buSzPct val="80000"/>
              <a:buFont typeface="Wingdings" pitchFamily="2" charset="2"/>
              <a:buChar char="§"/>
              <a:defRPr lang="en-US" sz="1700" b="0" i="0" kern="1200" dirty="0">
                <a:solidFill>
                  <a:schemeClr val="tx1">
                    <a:lumMod val="75000"/>
                    <a:lumOff val="25000"/>
                  </a:schemeClr>
                </a:solidFill>
                <a:latin typeface="+mn-lt"/>
                <a:ea typeface="+mn-ea"/>
                <a:cs typeface="Helvetica"/>
              </a:defRPr>
            </a:lvl4pPr>
            <a:lvl5pPr marL="1342843" indent="-337586" algn="l" defTabSz="1102783" rtl="0" eaLnBrk="1" fontAlgn="base" hangingPunct="1">
              <a:spcBef>
                <a:spcPct val="0"/>
              </a:spcBef>
              <a:spcAft>
                <a:spcPct val="0"/>
              </a:spcAft>
              <a:buClr>
                <a:schemeClr val="bg2"/>
              </a:buClr>
              <a:buSzPct val="70000"/>
              <a:buFont typeface="Arial" charset="0"/>
              <a:buChar char="–"/>
              <a:defRPr lang="en-US" sz="2100" b="0" i="0" kern="1200" dirty="0">
                <a:solidFill>
                  <a:schemeClr val="tx1"/>
                </a:solidFill>
                <a:latin typeface="Helvetica Neue"/>
                <a:ea typeface="+mn-ea"/>
                <a:cs typeface="Helvetica Neue"/>
              </a:defRPr>
            </a:lvl5pPr>
            <a:lvl6pPr marL="1620415" indent="-285074" algn="l" defTabSz="1080279" rtl="0" eaLnBrk="1" latinLnBrk="0" hangingPunct="1">
              <a:spcBef>
                <a:spcPct val="20000"/>
              </a:spcBef>
              <a:buClr>
                <a:schemeClr val="bg2"/>
              </a:buClr>
              <a:buSzPct val="60000"/>
              <a:buFont typeface="Wingdings" pitchFamily="2" charset="2"/>
              <a:buChar char="§"/>
              <a:defRPr sz="2100" b="0" i="0" kern="1200">
                <a:solidFill>
                  <a:schemeClr val="tx1"/>
                </a:solidFill>
                <a:latin typeface="Helvetica Neue"/>
                <a:ea typeface="+mn-ea"/>
                <a:cs typeface="Helvetica Neue"/>
              </a:defRPr>
            </a:lvl6pPr>
            <a:lvl7pPr marL="3510901" indent="-270070" algn="l" defTabSz="1080279"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51040" indent="-270070" algn="l" defTabSz="1080279"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591177" indent="-270070" algn="l" defTabSz="1080279"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indent="0">
              <a:buNone/>
            </a:pPr>
            <a:r>
              <a:rPr lang="en-US" sz="1417" b="1" dirty="0">
                <a:solidFill>
                  <a:schemeClr val="tx1"/>
                </a:solidFill>
                <a:latin typeface="Arial" panose="020B0604020202020204" pitchFamily="34" charset="0"/>
                <a:cs typeface="Arial" panose="020B0604020202020204" pitchFamily="34" charset="0"/>
              </a:rPr>
              <a:t>Review and Feedback on the Assessment Report</a:t>
            </a:r>
          </a:p>
          <a:p>
            <a:pPr marL="0" indent="0">
              <a:buNone/>
            </a:pPr>
            <a:endParaRPr lang="en-US" sz="1417" b="1" dirty="0">
              <a:solidFill>
                <a:schemeClr val="tx1"/>
              </a:solidFill>
              <a:latin typeface="Arial" panose="020B0604020202020204" pitchFamily="34" charset="0"/>
              <a:cs typeface="Arial" panose="020B0604020202020204" pitchFamily="34" charset="0"/>
            </a:endParaRPr>
          </a:p>
          <a:p>
            <a:pPr marL="0" indent="0">
              <a:buNone/>
            </a:pPr>
            <a:r>
              <a:rPr lang="en-US" sz="1417" b="1" dirty="0">
                <a:solidFill>
                  <a:schemeClr val="tx1"/>
                </a:solidFill>
                <a:latin typeface="Arial" panose="020B0604020202020204" pitchFamily="34" charset="0"/>
                <a:cs typeface="Arial" panose="020B0604020202020204" pitchFamily="34" charset="0"/>
              </a:rPr>
              <a:t>Commercial Proposal</a:t>
            </a:r>
          </a:p>
          <a:p>
            <a:pPr marL="0" indent="0">
              <a:buNone/>
            </a:pPr>
            <a:endParaRPr lang="en-US" sz="1417" b="1" dirty="0">
              <a:solidFill>
                <a:schemeClr val="tx1"/>
              </a:solidFill>
              <a:latin typeface="Arial" panose="020B0604020202020204" pitchFamily="34" charset="0"/>
              <a:cs typeface="Arial" panose="020B0604020202020204" pitchFamily="34" charset="0"/>
            </a:endParaRPr>
          </a:p>
        </p:txBody>
      </p:sp>
      <p:sp>
        <p:nvSpPr>
          <p:cNvPr id="19" name="Title 1"/>
          <p:cNvSpPr txBox="1">
            <a:spLocks/>
          </p:cNvSpPr>
          <p:nvPr/>
        </p:nvSpPr>
        <p:spPr>
          <a:xfrm>
            <a:off x="726255" y="2674918"/>
            <a:ext cx="1983078" cy="397427"/>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spcBef>
                <a:spcPct val="0"/>
              </a:spcBef>
              <a:buNone/>
              <a:defRPr sz="2500" b="1">
                <a:solidFill>
                  <a:schemeClr val="tx1">
                    <a:lumMod val="65000"/>
                    <a:lumOff val="35000"/>
                  </a:schemeClr>
                </a:solidFill>
                <a:latin typeface="Aharoni" panose="02010803020104030203" pitchFamily="2" charset="-79"/>
                <a:cs typeface="Aharoni" panose="02010803020104030203" pitchFamily="2" charset="-79"/>
              </a:defRPr>
            </a:lvl1pPr>
          </a:lstStyle>
          <a:p>
            <a:r>
              <a:rPr lang="en-IN" sz="2083" dirty="0">
                <a:solidFill>
                  <a:schemeClr val="bg2"/>
                </a:solidFill>
                <a:latin typeface="Arial" panose="020B0604020202020204" pitchFamily="34" charset="0"/>
                <a:cs typeface="Arial" panose="020B0604020202020204" pitchFamily="34" charset="0"/>
              </a:rPr>
              <a:t>Next Steps</a:t>
            </a:r>
          </a:p>
        </p:txBody>
      </p:sp>
      <p:cxnSp>
        <p:nvCxnSpPr>
          <p:cNvPr id="3" name="Straight Connector 2"/>
          <p:cNvCxnSpPr/>
          <p:nvPr/>
        </p:nvCxnSpPr>
        <p:spPr>
          <a:xfrm>
            <a:off x="2743200" y="2345266"/>
            <a:ext cx="0" cy="119944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632015" y="2517422"/>
            <a:ext cx="4970118" cy="361245"/>
            <a:chOff x="3632015" y="2517422"/>
            <a:chExt cx="4970118" cy="361245"/>
          </a:xfrm>
        </p:grpSpPr>
        <p:cxnSp>
          <p:nvCxnSpPr>
            <p:cNvPr id="5" name="Straight Connector 4"/>
            <p:cNvCxnSpPr/>
            <p:nvPr/>
          </p:nvCxnSpPr>
          <p:spPr>
            <a:xfrm>
              <a:off x="3632015" y="2517422"/>
              <a:ext cx="497011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632015" y="2878667"/>
              <a:ext cx="497011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5868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585007" y="2467369"/>
            <a:ext cx="4202319" cy="467754"/>
            <a:chOff x="2585007" y="2467369"/>
            <a:chExt cx="4202319" cy="467754"/>
          </a:xfrm>
        </p:grpSpPr>
        <p:sp>
          <p:nvSpPr>
            <p:cNvPr id="4" name="Rectangle 3"/>
            <p:cNvSpPr/>
            <p:nvPr/>
          </p:nvSpPr>
          <p:spPr bwMode="auto">
            <a:xfrm>
              <a:off x="3044038" y="2467370"/>
              <a:ext cx="3743288" cy="467753"/>
            </a:xfrm>
            <a:prstGeom prst="rect">
              <a:avLst/>
            </a:prstGeom>
            <a:solidFill>
              <a:schemeClr val="tx1">
                <a:alpha val="80000"/>
              </a:schemeClr>
            </a:solidFill>
            <a:ln w="3175" cap="flat" cmpd="sng" algn="ctr">
              <a:noFill/>
              <a:prstDash val="solid"/>
            </a:ln>
            <a:effectLst>
              <a:outerShdw blurRad="50800" dist="38100" dir="2700000" algn="tl" rotWithShape="0">
                <a:prstClr val="black">
                  <a:alpha val="10000"/>
                </a:prstClr>
              </a:outerShdw>
            </a:effectLst>
          </p:spPr>
          <p:txBody>
            <a:bodyPr lIns="93595" tIns="46796" rIns="93595" bIns="46796" anchor="ctr"/>
            <a:lstStyle/>
            <a:p>
              <a:pPr eaLnBrk="0" hangingPunct="0">
                <a:defRPr/>
              </a:pPr>
              <a:r>
                <a:rPr lang="en-US" sz="2400" kern="0" dirty="0" smtClean="0">
                  <a:solidFill>
                    <a:schemeClr val="bg1"/>
                  </a:solidFill>
                  <a:latin typeface="Arial" panose="020B0604020202020204" pitchFamily="34" charset="0"/>
                  <a:cs typeface="Arial" panose="020B0604020202020204" pitchFamily="34" charset="0"/>
                </a:rPr>
                <a:t>    Appendix </a:t>
              </a:r>
              <a:endParaRPr lang="en-US" sz="2400" kern="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bwMode="auto">
            <a:xfrm>
              <a:off x="2585007" y="2467369"/>
              <a:ext cx="462815" cy="465712"/>
            </a:xfrm>
            <a:prstGeom prst="rect">
              <a:avLst/>
            </a:prstGeom>
            <a:solidFill>
              <a:schemeClr val="accent1"/>
            </a:solidFill>
            <a:ln w="3175">
              <a:noFill/>
              <a:miter lim="800000"/>
              <a:headEnd/>
              <a:tailEnd/>
            </a:ln>
            <a:effectLst/>
          </p:spPr>
          <p:txBody>
            <a:bodyPr wrap="none" lIns="93595" tIns="46796" rIns="93595" bIns="46796" anchor="ctr"/>
            <a:lstStyle/>
            <a:p>
              <a:pPr algn="l" eaLnBrk="0" hangingPunct="0">
                <a:defRPr/>
              </a:pPr>
              <a:endParaRPr lang="en-US" sz="2400" b="1" kern="0" dirty="0">
                <a:solidFill>
                  <a:srgbClr val="FFFF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55588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txBox="1">
            <a:spLocks noChangeArrowheads="1"/>
          </p:cNvSpPr>
          <p:nvPr/>
        </p:nvSpPr>
        <p:spPr>
          <a:xfrm>
            <a:off x="184133" y="50439"/>
            <a:ext cx="6866934"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fontAlgn="base">
              <a:spcBef>
                <a:spcPct val="0"/>
              </a:spcBef>
              <a:spcAft>
                <a:spcPct val="0"/>
              </a:spcAft>
              <a:defRPr sz="2400">
                <a:solidFill>
                  <a:prstClr val="black">
                    <a:lumMod val="65000"/>
                    <a:lumOff val="35000"/>
                  </a:prstClr>
                </a:solidFill>
                <a:latin typeface="Arial" panose="020B0604020202020204" pitchFamily="34" charset="0"/>
                <a:cs typeface="Arial" panose="020B0604020202020204" pitchFamily="34" charset="0"/>
              </a:defRPr>
            </a:lvl1pPr>
          </a:lstStyle>
          <a:p>
            <a:r>
              <a:rPr lang="en-US" altLang="ja-JP" dirty="0" smtClean="0"/>
              <a:t>Assessment Approach</a:t>
            </a:r>
            <a:endParaRPr lang="en-US" dirty="0"/>
          </a:p>
        </p:txBody>
      </p:sp>
      <p:sp>
        <p:nvSpPr>
          <p:cNvPr id="7" name="Text Box 5"/>
          <p:cNvSpPr txBox="1">
            <a:spLocks noChangeArrowheads="1"/>
          </p:cNvSpPr>
          <p:nvPr/>
        </p:nvSpPr>
        <p:spPr bwMode="auto">
          <a:xfrm>
            <a:off x="228621" y="574863"/>
            <a:ext cx="8686799" cy="969316"/>
          </a:xfrm>
          <a:prstGeom prst="rect">
            <a:avLst/>
          </a:prstGeom>
          <a:solidFill>
            <a:schemeClr val="bg2">
              <a:lumMod val="40000"/>
              <a:lumOff val="60000"/>
            </a:schemeClr>
          </a:solidFill>
          <a:ln w="9525" algn="ctr">
            <a:solidFill>
              <a:schemeClr val="bg2">
                <a:lumMod val="20000"/>
                <a:lumOff val="80000"/>
              </a:schemeClr>
            </a:solidFill>
            <a:miter lim="800000"/>
            <a:headEnd/>
            <a:tailEnd/>
          </a:ln>
        </p:spPr>
        <p:txBody>
          <a:bodyPr lIns="41744" tIns="41744" rIns="41744" bIns="41744"/>
          <a:lstStyle/>
          <a:p>
            <a:pPr marL="313077" indent="-313077" algn="just" defTabSz="834877" eaLnBrk="0" hangingPunct="0">
              <a:defRPr/>
            </a:pPr>
            <a:r>
              <a:rPr lang="en-US" sz="1000" b="1" kern="0" dirty="0">
                <a:latin typeface="Arial" panose="020B0604020202020204" pitchFamily="34" charset="0"/>
                <a:cs typeface="Arial" panose="020B0604020202020204" pitchFamily="34" charset="0"/>
              </a:rPr>
              <a:t>Objective: </a:t>
            </a:r>
          </a:p>
          <a:p>
            <a:pPr marL="313077" indent="-313077" algn="just" defTabSz="834877" eaLnBrk="0" hangingPunct="0">
              <a:buFontTx/>
              <a:buChar char="•"/>
              <a:defRPr/>
            </a:pPr>
            <a:r>
              <a:rPr lang="en-US" altLang="ko-KR" sz="1000" kern="0" dirty="0">
                <a:latin typeface="Arial" panose="020B0604020202020204" pitchFamily="34" charset="0"/>
                <a:ea typeface="굴림"/>
                <a:cs typeface="Arial" panose="020B0604020202020204" pitchFamily="34" charset="0"/>
              </a:rPr>
              <a:t>Identify the key improvement areas in the Application Development Life Cycle and provide recommendations on the transformation initiatives to improve the delivery life cycle</a:t>
            </a:r>
          </a:p>
          <a:p>
            <a:pPr marL="313077" indent="-313077" algn="just" defTabSz="834877" eaLnBrk="0" hangingPunct="0">
              <a:buFontTx/>
              <a:buChar char="•"/>
              <a:defRPr/>
            </a:pPr>
            <a:r>
              <a:rPr lang="en-US" altLang="ko-KR" sz="1000" kern="0" dirty="0">
                <a:latin typeface="Arial" panose="020B0604020202020204" pitchFamily="34" charset="0"/>
                <a:ea typeface="굴림"/>
                <a:cs typeface="Arial" panose="020B0604020202020204" pitchFamily="34" charset="0"/>
              </a:rPr>
              <a:t>Provide analysis report aiding in roadmap definition of DevOps (Continuous Delivery)</a:t>
            </a:r>
          </a:p>
          <a:p>
            <a:pPr marL="313077" indent="-313077" algn="just" defTabSz="834877" eaLnBrk="0" hangingPunct="0">
              <a:buFontTx/>
              <a:buChar char="•"/>
              <a:defRPr/>
            </a:pPr>
            <a:endParaRPr lang="en-US" altLang="ko-KR" sz="1000" kern="0" dirty="0">
              <a:solidFill>
                <a:prstClr val="white"/>
              </a:solidFill>
              <a:latin typeface="Arial" panose="020B0604020202020204" pitchFamily="34" charset="0"/>
              <a:ea typeface="굴림"/>
              <a:cs typeface="Arial" panose="020B0604020202020204" pitchFamily="34" charset="0"/>
            </a:endParaRPr>
          </a:p>
          <a:p>
            <a:pPr marL="313077" indent="-313077" algn="just" defTabSz="834877" eaLnBrk="0" hangingPunct="0">
              <a:buFontTx/>
              <a:buChar char="•"/>
              <a:defRPr/>
            </a:pPr>
            <a:endParaRPr lang="en-US" sz="1000" kern="0" dirty="0">
              <a:solidFill>
                <a:prstClr val="white"/>
              </a:solidFill>
              <a:latin typeface="Arial" panose="020B0604020202020204" pitchFamily="34" charset="0"/>
              <a:cs typeface="Arial" panose="020B0604020202020204" pitchFamily="34" charset="0"/>
            </a:endParaRPr>
          </a:p>
        </p:txBody>
      </p:sp>
      <p:sp>
        <p:nvSpPr>
          <p:cNvPr id="8" name="Text Box 6"/>
          <p:cNvSpPr txBox="1">
            <a:spLocks noChangeArrowheads="1"/>
          </p:cNvSpPr>
          <p:nvPr/>
        </p:nvSpPr>
        <p:spPr bwMode="auto">
          <a:xfrm>
            <a:off x="215905" y="1611955"/>
            <a:ext cx="8686800" cy="1343959"/>
          </a:xfrm>
          <a:prstGeom prst="rect">
            <a:avLst/>
          </a:prstGeom>
          <a:solidFill>
            <a:schemeClr val="bg1">
              <a:lumMod val="95000"/>
            </a:schemeClr>
          </a:solidFill>
          <a:ln w="9525" algn="ctr">
            <a:noFill/>
            <a:miter lim="800000"/>
            <a:headEnd/>
            <a:tailEnd/>
          </a:ln>
        </p:spPr>
        <p:txBody>
          <a:bodyPr lIns="41744" tIns="41744" rIns="41744" bIns="41744"/>
          <a:lstStyle/>
          <a:p>
            <a:pPr marL="313077" indent="-313077" algn="just" defTabSz="834877" eaLnBrk="0" hangingPunct="0">
              <a:defRPr/>
            </a:pPr>
            <a:r>
              <a:rPr lang="en-US" sz="1000" b="1" kern="0" dirty="0">
                <a:solidFill>
                  <a:prstClr val="black"/>
                </a:solidFill>
                <a:latin typeface="Arial" panose="020B0604020202020204" pitchFamily="34" charset="0"/>
                <a:ea typeface="굴림" pitchFamily="34" charset="-127"/>
                <a:cs typeface="Arial" panose="020B0604020202020204" pitchFamily="34" charset="0"/>
              </a:rPr>
              <a:t>Methodology:</a:t>
            </a:r>
          </a:p>
          <a:p>
            <a:pPr marL="313077" indent="-313077" algn="just" defTabSz="834877" eaLnBrk="0" hangingPunct="0">
              <a:buFontTx/>
              <a:buChar char="•"/>
            </a:pPr>
            <a:r>
              <a:rPr lang="en-US" altLang="ko-KR" sz="1000" kern="0" dirty="0">
                <a:solidFill>
                  <a:prstClr val="black"/>
                </a:solidFill>
                <a:latin typeface="Arial" panose="020B0604020202020204" pitchFamily="34" charset="0"/>
                <a:ea typeface="굴림"/>
                <a:cs typeface="Arial" panose="020B0604020202020204" pitchFamily="34" charset="0"/>
              </a:rPr>
              <a:t>Predefined questionnaires to measure the current state</a:t>
            </a:r>
          </a:p>
          <a:p>
            <a:pPr marL="313077" indent="-313077" algn="just" defTabSz="834877" eaLnBrk="0" hangingPunct="0">
              <a:buFontTx/>
              <a:buChar char="•"/>
            </a:pPr>
            <a:r>
              <a:rPr lang="en-US" altLang="ko-KR" sz="1000" kern="0" dirty="0">
                <a:solidFill>
                  <a:prstClr val="black"/>
                </a:solidFill>
                <a:latin typeface="Arial" panose="020B0604020202020204" pitchFamily="34" charset="0"/>
                <a:ea typeface="굴림"/>
                <a:cs typeface="Arial" panose="020B0604020202020204" pitchFamily="34" charset="0"/>
              </a:rPr>
              <a:t>Interview the key stakeholders  across the IT landscape</a:t>
            </a:r>
          </a:p>
          <a:p>
            <a:pPr marL="313077" indent="-313077" defTabSz="834877" eaLnBrk="0" hangingPunct="0">
              <a:buFontTx/>
              <a:buChar char="•"/>
            </a:pPr>
            <a:r>
              <a:rPr lang="en-US" altLang="ko-KR" sz="1000" kern="0" dirty="0">
                <a:solidFill>
                  <a:prstClr val="black"/>
                </a:solidFill>
                <a:latin typeface="Arial" panose="020B0604020202020204" pitchFamily="34" charset="0"/>
                <a:ea typeface="굴림"/>
                <a:cs typeface="Arial" panose="020B0604020202020204" pitchFamily="34" charset="0"/>
              </a:rPr>
              <a:t>Understand current process being followed and identify process/system owners</a:t>
            </a:r>
          </a:p>
          <a:p>
            <a:pPr marL="313077" indent="-313077" defTabSz="834877" eaLnBrk="0" hangingPunct="0">
              <a:buFontTx/>
              <a:buChar char="•"/>
            </a:pPr>
            <a:r>
              <a:rPr lang="en-US" altLang="ko-KR" sz="1000" kern="0" dirty="0">
                <a:solidFill>
                  <a:prstClr val="black"/>
                </a:solidFill>
                <a:latin typeface="Arial" panose="020B0604020202020204" pitchFamily="34" charset="0"/>
                <a:ea typeface="굴림"/>
                <a:cs typeface="Arial" panose="020B0604020202020204" pitchFamily="34" charset="0"/>
              </a:rPr>
              <a:t>Understand application landscape and Current (As-Is) organizational structure, functions, IT infrastructure for the organization in scope </a:t>
            </a:r>
          </a:p>
          <a:p>
            <a:pPr marL="313077" indent="-313077" defTabSz="834877" eaLnBrk="0" hangingPunct="0">
              <a:buFontTx/>
              <a:buChar char="•"/>
            </a:pPr>
            <a:r>
              <a:rPr lang="en-US" altLang="ko-KR" sz="1000" kern="0" dirty="0">
                <a:solidFill>
                  <a:prstClr val="black"/>
                </a:solidFill>
                <a:latin typeface="Arial" panose="020B0604020202020204" pitchFamily="34" charset="0"/>
                <a:ea typeface="굴림"/>
                <a:cs typeface="Arial" panose="020B0604020202020204" pitchFamily="34" charset="0"/>
              </a:rPr>
              <a:t>Identify the focus area (planning, Build, delivery, testing, deployment, Tools  and monitoring) that needs immediate attention</a:t>
            </a:r>
          </a:p>
          <a:p>
            <a:pPr marL="313077" indent="-313077" defTabSz="834877" eaLnBrk="0" hangingPunct="0">
              <a:buFontTx/>
              <a:buChar char="•"/>
            </a:pPr>
            <a:r>
              <a:rPr lang="en-US" altLang="ko-KR" sz="1000" kern="0" dirty="0">
                <a:solidFill>
                  <a:prstClr val="black"/>
                </a:solidFill>
                <a:latin typeface="Arial" panose="020B0604020202020204" pitchFamily="34" charset="0"/>
                <a:ea typeface="굴림"/>
                <a:cs typeface="Arial" panose="020B0604020202020204" pitchFamily="34" charset="0"/>
              </a:rPr>
              <a:t>Review the workflows with all stakeholders</a:t>
            </a:r>
          </a:p>
          <a:p>
            <a:pPr marL="313077" indent="-313077" defTabSz="834877" eaLnBrk="0" hangingPunct="0">
              <a:buFontTx/>
              <a:buChar char="•"/>
            </a:pPr>
            <a:endParaRPr lang="en-US" altLang="ko-KR" sz="1000" kern="0" dirty="0">
              <a:solidFill>
                <a:prstClr val="black"/>
              </a:solidFill>
              <a:latin typeface="Arial" panose="020B0604020202020204" pitchFamily="34" charset="0"/>
              <a:ea typeface="굴림"/>
              <a:cs typeface="Arial" panose="020B0604020202020204" pitchFamily="34" charset="0"/>
            </a:endParaRPr>
          </a:p>
          <a:p>
            <a:pPr marL="313077" indent="-313077" defTabSz="834877" eaLnBrk="0" hangingPunct="0">
              <a:buFontTx/>
              <a:buChar char="•"/>
            </a:pPr>
            <a:endParaRPr lang="en-US" altLang="ko-KR" sz="1000" kern="0" dirty="0">
              <a:solidFill>
                <a:prstClr val="black"/>
              </a:solidFill>
              <a:latin typeface="Arial" panose="020B0604020202020204" pitchFamily="34" charset="0"/>
              <a:ea typeface="굴림"/>
              <a:cs typeface="Arial" panose="020B0604020202020204" pitchFamily="34" charset="0"/>
            </a:endParaRPr>
          </a:p>
          <a:p>
            <a:pPr marL="313077" indent="-313077" defTabSz="834877" eaLnBrk="0" hangingPunct="0">
              <a:buFontTx/>
              <a:buChar char="•"/>
            </a:pPr>
            <a:endParaRPr lang="en-US" altLang="ko-KR" sz="1000" kern="0" dirty="0">
              <a:solidFill>
                <a:prstClr val="black"/>
              </a:solidFill>
              <a:latin typeface="Arial" panose="020B0604020202020204" pitchFamily="34" charset="0"/>
              <a:ea typeface="굴림"/>
              <a:cs typeface="Arial" panose="020B0604020202020204" pitchFamily="34" charset="0"/>
            </a:endParaRPr>
          </a:p>
        </p:txBody>
      </p:sp>
      <p:sp>
        <p:nvSpPr>
          <p:cNvPr id="11" name="Text Box 9"/>
          <p:cNvSpPr txBox="1">
            <a:spLocks noChangeArrowheads="1"/>
          </p:cNvSpPr>
          <p:nvPr/>
        </p:nvSpPr>
        <p:spPr bwMode="auto">
          <a:xfrm>
            <a:off x="228601" y="4210233"/>
            <a:ext cx="8686800" cy="864654"/>
          </a:xfrm>
          <a:prstGeom prst="rect">
            <a:avLst/>
          </a:prstGeom>
          <a:solidFill>
            <a:schemeClr val="bg1">
              <a:lumMod val="95000"/>
            </a:schemeClr>
          </a:solidFill>
          <a:ln w="9525" algn="ctr">
            <a:noFill/>
            <a:miter lim="800000"/>
            <a:headEnd/>
            <a:tailEnd/>
          </a:ln>
        </p:spPr>
        <p:txBody>
          <a:bodyPr lIns="41744" tIns="41744" rIns="41744" bIns="41744"/>
          <a:lstStyle>
            <a:defPPr>
              <a:defRPr lang="en-US"/>
            </a:defPPr>
            <a:lvl1pPr marL="416097" indent="-416097" algn="just" defTabSz="1109596" eaLnBrk="0" hangingPunct="0">
              <a:defRPr sz="1600" b="1" kern="0">
                <a:solidFill>
                  <a:prstClr val="black"/>
                </a:solidFill>
                <a:latin typeface="Calibri" panose="020F0502020204030204" pitchFamily="34" charset="0"/>
                <a:ea typeface="굴림" pitchFamily="34" charset="-127"/>
              </a:defRPr>
            </a:lvl1pPr>
          </a:lstStyle>
          <a:p>
            <a:r>
              <a:rPr lang="en-US" sz="1000" dirty="0">
                <a:latin typeface="Arial" panose="020B0604020202020204" pitchFamily="34" charset="0"/>
                <a:cs typeface="Arial" panose="020B0604020202020204" pitchFamily="34" charset="0"/>
              </a:rPr>
              <a:t>Benefits: </a:t>
            </a:r>
            <a:endParaRPr lang="en-US" altLang="ko-KR" sz="1000" dirty="0">
              <a:latin typeface="Arial" panose="020B0604020202020204" pitchFamily="34" charset="0"/>
              <a:cs typeface="Arial" panose="020B0604020202020204" pitchFamily="34" charset="0"/>
            </a:endParaRPr>
          </a:p>
          <a:p>
            <a:pPr>
              <a:buFont typeface="Arial" pitchFamily="34" charset="0"/>
              <a:buChar char="•"/>
            </a:pPr>
            <a:r>
              <a:rPr lang="en-US" altLang="ko-KR" sz="1000" b="0" dirty="0">
                <a:latin typeface="Arial" panose="020B0604020202020204" pitchFamily="34" charset="0"/>
                <a:cs typeface="Arial" panose="020B0604020202020204" pitchFamily="34" charset="0"/>
              </a:rPr>
              <a:t> Focuses on capturing the existing practices of the organization in scope of DevOps</a:t>
            </a:r>
          </a:p>
          <a:p>
            <a:pPr>
              <a:buFont typeface="Arial" pitchFamily="34" charset="0"/>
              <a:buChar char="•"/>
            </a:pPr>
            <a:r>
              <a:rPr lang="en-US" altLang="ko-KR" sz="1000" b="0" dirty="0">
                <a:latin typeface="Arial" panose="020B0604020202020204" pitchFamily="34" charset="0"/>
                <a:cs typeface="Arial" panose="020B0604020202020204" pitchFamily="34" charset="0"/>
              </a:rPr>
              <a:t> Detailed report consisting of gaps and Phase-1  implementation plan along with Scotiabank Tools Set</a:t>
            </a:r>
          </a:p>
          <a:p>
            <a:pPr>
              <a:buFont typeface="Arial" pitchFamily="34" charset="0"/>
              <a:buChar char="•"/>
            </a:pPr>
            <a:r>
              <a:rPr lang="en-US" altLang="ko-KR" sz="1000" b="0" dirty="0">
                <a:latin typeface="Arial" panose="020B0604020202020204" pitchFamily="34" charset="0"/>
                <a:cs typeface="Arial" panose="020B0604020202020204" pitchFamily="34" charset="0"/>
              </a:rPr>
              <a:t> Helps in overall implementation planning  and implementation of DevOps</a:t>
            </a:r>
          </a:p>
          <a:p>
            <a:endParaRPr lang="en-US" altLang="ko-KR" sz="1000" dirty="0">
              <a:latin typeface="Arial" panose="020B0604020202020204" pitchFamily="34" charset="0"/>
              <a:cs typeface="Arial" panose="020B0604020202020204" pitchFamily="34" charset="0"/>
            </a:endParaRPr>
          </a:p>
          <a:p>
            <a:pPr lvl="6"/>
            <a:r>
              <a:rPr lang="en-US" altLang="ko-KR" sz="1000" dirty="0">
                <a:latin typeface="Arial" panose="020B0604020202020204" pitchFamily="34" charset="0"/>
                <a:cs typeface="Arial" panose="020B0604020202020204" pitchFamily="34" charset="0"/>
              </a:rPr>
              <a:t> </a:t>
            </a:r>
          </a:p>
          <a:p>
            <a:r>
              <a:rPr lang="en-US" altLang="ko-KR" sz="1000" dirty="0">
                <a:latin typeface="Arial" panose="020B0604020202020204" pitchFamily="34" charset="0"/>
                <a:cs typeface="Arial" panose="020B0604020202020204" pitchFamily="34" charset="0"/>
              </a:rPr>
              <a:t> </a:t>
            </a:r>
          </a:p>
        </p:txBody>
      </p:sp>
      <p:sp>
        <p:nvSpPr>
          <p:cNvPr id="9" name="Text Box 7"/>
          <p:cNvSpPr txBox="1">
            <a:spLocks noChangeArrowheads="1"/>
          </p:cNvSpPr>
          <p:nvPr/>
        </p:nvSpPr>
        <p:spPr bwMode="auto">
          <a:xfrm>
            <a:off x="215903" y="3013541"/>
            <a:ext cx="4191000" cy="1161090"/>
          </a:xfrm>
          <a:prstGeom prst="rect">
            <a:avLst/>
          </a:prstGeom>
          <a:solidFill>
            <a:schemeClr val="bg2">
              <a:lumMod val="40000"/>
              <a:lumOff val="60000"/>
            </a:schemeClr>
          </a:solidFill>
          <a:ln w="9525" algn="ctr">
            <a:solidFill>
              <a:schemeClr val="bg2">
                <a:lumMod val="20000"/>
                <a:lumOff val="80000"/>
              </a:schemeClr>
            </a:solidFill>
            <a:miter lim="800000"/>
            <a:headEnd/>
            <a:tailEnd/>
          </a:ln>
        </p:spPr>
        <p:txBody>
          <a:bodyPr lIns="41744" tIns="41744" rIns="41744" bIns="41744"/>
          <a:lstStyle/>
          <a:p>
            <a:pPr marL="110158" indent="-110158" algn="just" defTabSz="834877" eaLnBrk="0" hangingPunct="0">
              <a:defRPr/>
            </a:pPr>
            <a:r>
              <a:rPr lang="en-US" sz="1000" b="1" kern="0" dirty="0">
                <a:solidFill>
                  <a:prstClr val="black"/>
                </a:solidFill>
                <a:latin typeface="Arial" panose="020B0604020202020204" pitchFamily="34" charset="0"/>
                <a:cs typeface="Arial" panose="020B0604020202020204" pitchFamily="34" charset="0"/>
              </a:rPr>
              <a:t>TechM's role:</a:t>
            </a:r>
          </a:p>
          <a:p>
            <a:pPr marL="110158" indent="-110158" algn="just" defTabSz="834877" eaLnBrk="0" hangingPunct="0">
              <a:buFontTx/>
              <a:buChar char="•"/>
              <a:defRPr/>
            </a:pPr>
            <a:r>
              <a:rPr lang="en-US" altLang="ko-KR" sz="1000" kern="0" dirty="0">
                <a:solidFill>
                  <a:prstClr val="black"/>
                </a:solidFill>
                <a:latin typeface="Arial" panose="020B0604020202020204" pitchFamily="34" charset="0"/>
                <a:ea typeface="굴림"/>
                <a:cs typeface="Arial" panose="020B0604020202020204" pitchFamily="34" charset="0"/>
              </a:rPr>
              <a:t>Collect As-Is details of the organization’s processes and practices </a:t>
            </a:r>
          </a:p>
          <a:p>
            <a:pPr marL="110158" indent="-110158" algn="just" defTabSz="834877" eaLnBrk="0" hangingPunct="0">
              <a:buFontTx/>
              <a:buChar char="•"/>
              <a:defRPr/>
            </a:pPr>
            <a:r>
              <a:rPr lang="en-US" altLang="ko-KR" sz="1000" kern="0" dirty="0">
                <a:solidFill>
                  <a:prstClr val="black"/>
                </a:solidFill>
                <a:latin typeface="Arial" panose="020B0604020202020204" pitchFamily="34" charset="0"/>
                <a:ea typeface="굴림"/>
                <a:cs typeface="Arial" panose="020B0604020202020204" pitchFamily="34" charset="0"/>
              </a:rPr>
              <a:t>Identify process improvements</a:t>
            </a:r>
          </a:p>
          <a:p>
            <a:pPr marL="110158" indent="-110158" algn="just" defTabSz="834877" eaLnBrk="0" hangingPunct="0">
              <a:buFontTx/>
              <a:buChar char="•"/>
            </a:pPr>
            <a:r>
              <a:rPr lang="en-US" altLang="ko-KR" sz="1000" kern="0" dirty="0">
                <a:solidFill>
                  <a:prstClr val="black"/>
                </a:solidFill>
                <a:latin typeface="Arial" panose="020B0604020202020204" pitchFamily="34" charset="0"/>
                <a:ea typeface="굴림"/>
                <a:cs typeface="Arial" panose="020B0604020202020204" pitchFamily="34" charset="0"/>
              </a:rPr>
              <a:t>Consolidate findings and report existing process strengths, gaps and areas for improvement </a:t>
            </a:r>
          </a:p>
          <a:p>
            <a:pPr marL="110158" indent="-110158" algn="just" defTabSz="834877" eaLnBrk="0" hangingPunct="0">
              <a:buFontTx/>
              <a:buChar char="•"/>
            </a:pPr>
            <a:r>
              <a:rPr lang="en-US" altLang="ko-KR" sz="1000" kern="0" dirty="0">
                <a:solidFill>
                  <a:prstClr val="black"/>
                </a:solidFill>
                <a:latin typeface="Arial" panose="020B0604020202020204" pitchFamily="34" charset="0"/>
                <a:ea typeface="굴림"/>
                <a:cs typeface="Arial" panose="020B0604020202020204" pitchFamily="34" charset="0"/>
              </a:rPr>
              <a:t>Present the Assessment Report </a:t>
            </a:r>
            <a:endParaRPr lang="en-US" sz="1000" kern="0" dirty="0">
              <a:solidFill>
                <a:prstClr val="black"/>
              </a:solidFill>
              <a:latin typeface="Arial" panose="020B0604020202020204" pitchFamily="34" charset="0"/>
              <a:cs typeface="Arial" panose="020B0604020202020204" pitchFamily="34" charset="0"/>
            </a:endParaRPr>
          </a:p>
        </p:txBody>
      </p:sp>
      <p:sp>
        <p:nvSpPr>
          <p:cNvPr id="10" name="Text Box 8"/>
          <p:cNvSpPr txBox="1">
            <a:spLocks noChangeArrowheads="1"/>
          </p:cNvSpPr>
          <p:nvPr/>
        </p:nvSpPr>
        <p:spPr bwMode="auto">
          <a:xfrm>
            <a:off x="4610064" y="3013541"/>
            <a:ext cx="4267200" cy="1161090"/>
          </a:xfrm>
          <a:prstGeom prst="rect">
            <a:avLst/>
          </a:prstGeom>
          <a:solidFill>
            <a:schemeClr val="bg2">
              <a:lumMod val="40000"/>
              <a:lumOff val="60000"/>
            </a:schemeClr>
          </a:solidFill>
          <a:ln w="9525" algn="ctr">
            <a:solidFill>
              <a:schemeClr val="bg2">
                <a:lumMod val="20000"/>
                <a:lumOff val="80000"/>
              </a:schemeClr>
            </a:solidFill>
            <a:miter lim="800000"/>
            <a:headEnd/>
            <a:tailEnd/>
          </a:ln>
        </p:spPr>
        <p:txBody>
          <a:bodyPr lIns="41744" tIns="41744" rIns="41744" bIns="41744"/>
          <a:lstStyle/>
          <a:p>
            <a:pPr marL="110158" indent="-110158" algn="just" defTabSz="834877" eaLnBrk="0" hangingPunct="0">
              <a:defRPr/>
            </a:pPr>
            <a:r>
              <a:rPr lang="en-US" sz="1000" b="1" kern="0" dirty="0">
                <a:solidFill>
                  <a:prstClr val="black"/>
                </a:solidFill>
                <a:latin typeface="Arial" panose="020B0604020202020204" pitchFamily="34" charset="0"/>
                <a:cs typeface="Arial" panose="020B0604020202020204" pitchFamily="34" charset="0"/>
              </a:rPr>
              <a:t>Scotia’srole:</a:t>
            </a:r>
          </a:p>
          <a:p>
            <a:pPr marL="110158" indent="-110158" algn="just" defTabSz="834877" eaLnBrk="0" hangingPunct="0">
              <a:buFontTx/>
              <a:buChar char="•"/>
              <a:defRPr/>
            </a:pPr>
            <a:r>
              <a:rPr lang="en-US" altLang="ko-KR" sz="1000" kern="0" dirty="0">
                <a:solidFill>
                  <a:prstClr val="black"/>
                </a:solidFill>
                <a:latin typeface="Arial" panose="020B0604020202020204" pitchFamily="34" charset="0"/>
                <a:ea typeface="굴림"/>
                <a:cs typeface="Arial" panose="020B0604020202020204" pitchFamily="34" charset="0"/>
              </a:rPr>
              <a:t>Identify a Single Point of Contact (SPoC)</a:t>
            </a:r>
          </a:p>
          <a:p>
            <a:pPr marL="110158" indent="-110158" algn="just" defTabSz="834877" eaLnBrk="0" hangingPunct="0">
              <a:buFontTx/>
              <a:buChar char="•"/>
              <a:defRPr/>
            </a:pPr>
            <a:r>
              <a:rPr lang="en-US" altLang="ko-KR" sz="1000" kern="0" dirty="0">
                <a:solidFill>
                  <a:prstClr val="black"/>
                </a:solidFill>
                <a:latin typeface="Arial" panose="020B0604020202020204" pitchFamily="34" charset="0"/>
                <a:ea typeface="굴림"/>
                <a:cs typeface="Arial" panose="020B0604020202020204" pitchFamily="34" charset="0"/>
              </a:rPr>
              <a:t>Coordinate</a:t>
            </a:r>
            <a:r>
              <a:rPr lang="en-US" altLang="ko-KR" sz="1000" b="1" kern="0" dirty="0">
                <a:solidFill>
                  <a:prstClr val="black"/>
                </a:solidFill>
                <a:latin typeface="Arial" panose="020B0604020202020204" pitchFamily="34" charset="0"/>
                <a:ea typeface="굴림"/>
                <a:cs typeface="Arial" panose="020B0604020202020204" pitchFamily="34" charset="0"/>
              </a:rPr>
              <a:t> </a:t>
            </a:r>
            <a:r>
              <a:rPr lang="en-US" altLang="ko-KR" sz="1000" kern="0" dirty="0">
                <a:solidFill>
                  <a:prstClr val="black"/>
                </a:solidFill>
                <a:latin typeface="Arial" panose="020B0604020202020204" pitchFamily="34" charset="0"/>
                <a:ea typeface="굴림"/>
                <a:cs typeface="Arial" panose="020B0604020202020204" pitchFamily="34" charset="0"/>
              </a:rPr>
              <a:t>the provision of access to the scope related process documents/artifacts/tools </a:t>
            </a:r>
          </a:p>
          <a:p>
            <a:pPr marL="110158" indent="-110158" algn="just" defTabSz="834877" eaLnBrk="0" hangingPunct="0">
              <a:buFontTx/>
              <a:buChar char="•"/>
              <a:defRPr/>
            </a:pPr>
            <a:r>
              <a:rPr lang="en-US" altLang="ko-KR" sz="1000" kern="0" dirty="0">
                <a:solidFill>
                  <a:prstClr val="black"/>
                </a:solidFill>
                <a:latin typeface="Arial" panose="020B0604020202020204" pitchFamily="34" charset="0"/>
                <a:ea typeface="굴림"/>
                <a:cs typeface="Arial" panose="020B0604020202020204" pitchFamily="34" charset="0"/>
              </a:rPr>
              <a:t>Ensure availability of the identified stakeholders</a:t>
            </a:r>
          </a:p>
          <a:p>
            <a:pPr marL="110158" indent="-110158" algn="just" defTabSz="834877" eaLnBrk="0" hangingPunct="0">
              <a:buFontTx/>
              <a:buChar char="•"/>
              <a:defRPr/>
            </a:pPr>
            <a:r>
              <a:rPr lang="en-US" altLang="ko-KR" sz="1000" kern="0" dirty="0">
                <a:solidFill>
                  <a:prstClr val="black"/>
                </a:solidFill>
                <a:latin typeface="Arial" panose="020B0604020202020204" pitchFamily="34" charset="0"/>
                <a:ea typeface="굴림"/>
                <a:cs typeface="Arial" panose="020B0604020202020204" pitchFamily="34" charset="0"/>
              </a:rPr>
              <a:t>Sign-off on the Assessment report </a:t>
            </a:r>
            <a:endParaRPr lang="en-US" sz="1000" kern="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2106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3567" y="106795"/>
            <a:ext cx="4699000"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fontAlgn="base">
              <a:spcBef>
                <a:spcPct val="0"/>
              </a:spcBef>
              <a:spcAft>
                <a:spcPct val="0"/>
              </a:spcAft>
            </a:pPr>
            <a:r>
              <a:rPr lang="en-US" sz="2400" dirty="0" smtClean="0">
                <a:solidFill>
                  <a:prstClr val="black">
                    <a:lumMod val="65000"/>
                    <a:lumOff val="35000"/>
                  </a:prstClr>
                </a:solidFill>
                <a:latin typeface="Arial" panose="020B0604020202020204" pitchFamily="34" charset="0"/>
                <a:cs typeface="Arial" panose="020B0604020202020204" pitchFamily="34" charset="0"/>
              </a:rPr>
              <a:t>Scope Of Engagement</a:t>
            </a:r>
            <a:endParaRPr lang="en-US" sz="2400" dirty="0">
              <a:solidFill>
                <a:prstClr val="black">
                  <a:lumMod val="65000"/>
                  <a:lumOff val="35000"/>
                </a:prstClr>
              </a:solidFill>
              <a:latin typeface="Arial" panose="020B0604020202020204" pitchFamily="34" charset="0"/>
              <a:cs typeface="Arial" panose="020B0604020202020204" pitchFamily="34" charset="0"/>
            </a:endParaRPr>
          </a:p>
        </p:txBody>
      </p:sp>
      <p:sp>
        <p:nvSpPr>
          <p:cNvPr id="7" name="Rectangle 6"/>
          <p:cNvSpPr/>
          <p:nvPr/>
        </p:nvSpPr>
        <p:spPr>
          <a:xfrm>
            <a:off x="241300" y="756355"/>
            <a:ext cx="8318500" cy="3635023"/>
          </a:xfrm>
          <a:prstGeom prst="rect">
            <a:avLst/>
          </a:prstGeom>
          <a:solidFill>
            <a:schemeClr val="tx1">
              <a:alpha val="0"/>
            </a:schemeClr>
          </a:solidFill>
          <a:ln>
            <a:noFill/>
          </a:ln>
          <a:effectLst>
            <a:softEdge rad="127000"/>
          </a:effectLst>
        </p:spPr>
        <p:style>
          <a:lnRef idx="1">
            <a:schemeClr val="accent1"/>
          </a:lnRef>
          <a:fillRef idx="0">
            <a:schemeClr val="accent1"/>
          </a:fillRef>
          <a:effectRef idx="0">
            <a:schemeClr val="accent1"/>
          </a:effectRef>
          <a:fontRef idx="minor">
            <a:schemeClr val="tx1"/>
          </a:fontRef>
        </p:style>
        <p:txBody>
          <a:bodyPr lIns="76145" tIns="38073" rIns="76145" bIns="38073" rtlCol="0" anchor="ctr"/>
          <a:lstStyle/>
          <a:p>
            <a:pPr lvl="0" algn="just">
              <a:spcBef>
                <a:spcPts val="600"/>
              </a:spcBef>
            </a:pPr>
            <a:endParaRPr lang="en-US" sz="1100" dirty="0">
              <a:latin typeface="Arial" panose="020B0604020202020204" pitchFamily="34" charset="0"/>
              <a:cs typeface="Arial" panose="020B0604020202020204" pitchFamily="34" charset="0"/>
            </a:endParaRPr>
          </a:p>
          <a:p>
            <a:pPr marL="285534" indent="-285534">
              <a:spcBef>
                <a:spcPts val="600"/>
              </a:spcBef>
              <a:buFont typeface="+mj-lt"/>
              <a:buAutoNum type="arabicPeriod"/>
            </a:pPr>
            <a:r>
              <a:rPr lang="en-US" sz="1100" b="1" dirty="0">
                <a:latin typeface="Arial" panose="020B0604020202020204" pitchFamily="34" charset="0"/>
                <a:cs typeface="Arial" panose="020B0604020202020204" pitchFamily="34" charset="0"/>
              </a:rPr>
              <a:t>Current State Assessment by following functional areas </a:t>
            </a:r>
          </a:p>
          <a:p>
            <a:pPr marL="666242" lvl="1" indent="-285534">
              <a:spcBef>
                <a:spcPts val="600"/>
              </a:spcBef>
              <a:buFont typeface="+mj-lt"/>
              <a:buAutoNum type="alphaLcPeriod"/>
            </a:pPr>
            <a:r>
              <a:rPr lang="en-US" sz="1100" dirty="0">
                <a:latin typeface="Arial" panose="020B0604020202020204" pitchFamily="34" charset="0"/>
                <a:cs typeface="Arial" panose="020B0604020202020204" pitchFamily="34" charset="0"/>
              </a:rPr>
              <a:t>Application and technology landscape</a:t>
            </a:r>
          </a:p>
          <a:p>
            <a:pPr marL="666242" lvl="1" indent="-285534">
              <a:spcBef>
                <a:spcPts val="600"/>
              </a:spcBef>
              <a:buFont typeface="+mj-lt"/>
              <a:buAutoNum type="alphaLcPeriod"/>
            </a:pPr>
            <a:r>
              <a:rPr lang="en-US" sz="1100" dirty="0">
                <a:latin typeface="Arial" panose="020B0604020202020204" pitchFamily="34" charset="0"/>
                <a:cs typeface="Arial" panose="020B0604020202020204" pitchFamily="34" charset="0"/>
              </a:rPr>
              <a:t>Tools landscape</a:t>
            </a:r>
          </a:p>
          <a:p>
            <a:pPr marL="666242" lvl="1" indent="-285534">
              <a:spcBef>
                <a:spcPts val="600"/>
              </a:spcBef>
              <a:buFont typeface="+mj-lt"/>
              <a:buAutoNum type="alphaLcPeriod"/>
            </a:pPr>
            <a:r>
              <a:rPr lang="en-US" sz="1100" dirty="0">
                <a:latin typeface="Arial" panose="020B0604020202020204" pitchFamily="34" charset="0"/>
                <a:cs typeface="Arial" panose="020B0604020202020204" pitchFamily="34" charset="0"/>
              </a:rPr>
              <a:t>Development processes</a:t>
            </a:r>
          </a:p>
          <a:p>
            <a:pPr marL="666242" lvl="1" indent="-285534">
              <a:spcBef>
                <a:spcPts val="600"/>
              </a:spcBef>
              <a:buFont typeface="+mj-lt"/>
              <a:buAutoNum type="alphaLcPeriod"/>
            </a:pPr>
            <a:r>
              <a:rPr lang="en-US" sz="1100" dirty="0">
                <a:latin typeface="Arial" panose="020B0604020202020204" pitchFamily="34" charset="0"/>
                <a:cs typeface="Arial" panose="020B0604020202020204" pitchFamily="34" charset="0"/>
              </a:rPr>
              <a:t>Deployment and Release Management </a:t>
            </a:r>
          </a:p>
          <a:p>
            <a:pPr marL="666242" lvl="1" indent="-285534">
              <a:spcBef>
                <a:spcPts val="600"/>
              </a:spcBef>
              <a:buFont typeface="+mj-lt"/>
              <a:buAutoNum type="alphaLcPeriod"/>
            </a:pPr>
            <a:r>
              <a:rPr lang="en-US" sz="1100" dirty="0">
                <a:latin typeface="Arial" panose="020B0604020202020204" pitchFamily="34" charset="0"/>
                <a:cs typeface="Arial" panose="020B0604020202020204" pitchFamily="34" charset="0"/>
              </a:rPr>
              <a:t>Environment Management and provisioning </a:t>
            </a:r>
          </a:p>
          <a:p>
            <a:pPr marL="666242" lvl="1" indent="-285534">
              <a:spcBef>
                <a:spcPts val="600"/>
              </a:spcBef>
              <a:buFont typeface="+mj-lt"/>
              <a:buAutoNum type="alphaLcPeriod"/>
            </a:pPr>
            <a:r>
              <a:rPr lang="en-US" sz="1100" dirty="0">
                <a:latin typeface="Arial" panose="020B0604020202020204" pitchFamily="34" charset="0"/>
                <a:cs typeface="Arial" panose="020B0604020202020204" pitchFamily="34" charset="0"/>
              </a:rPr>
              <a:t>Projects (In-Flight and Planned)</a:t>
            </a:r>
          </a:p>
          <a:p>
            <a:pPr marL="666242" lvl="1" indent="-285534">
              <a:spcBef>
                <a:spcPts val="600"/>
              </a:spcBef>
              <a:buFont typeface="+mj-lt"/>
              <a:buAutoNum type="alphaLcPeriod"/>
            </a:pPr>
            <a:r>
              <a:rPr lang="en-US" sz="1100" dirty="0">
                <a:latin typeface="Arial" panose="020B0604020202020204" pitchFamily="34" charset="0"/>
                <a:cs typeface="Arial" panose="020B0604020202020204" pitchFamily="34" charset="0"/>
              </a:rPr>
              <a:t>Testing and Test Automation</a:t>
            </a:r>
          </a:p>
          <a:p>
            <a:pPr marL="666242" lvl="1" indent="-285534">
              <a:spcBef>
                <a:spcPts val="600"/>
              </a:spcBef>
              <a:buFont typeface="+mj-lt"/>
              <a:buAutoNum type="alphaLcPeriod"/>
            </a:pPr>
            <a:r>
              <a:rPr lang="en-US" sz="1100" dirty="0">
                <a:latin typeface="Arial" panose="020B0604020202020204" pitchFamily="34" charset="0"/>
                <a:cs typeface="Arial" panose="020B0604020202020204" pitchFamily="34" charset="0"/>
              </a:rPr>
              <a:t>Metrics</a:t>
            </a:r>
          </a:p>
          <a:p>
            <a:pPr marL="666242" lvl="1" indent="-285534">
              <a:spcBef>
                <a:spcPts val="600"/>
              </a:spcBef>
              <a:buFont typeface="+mj-lt"/>
              <a:buAutoNum type="alphaLcPeriod"/>
            </a:pPr>
            <a:r>
              <a:rPr lang="en-US" sz="1100" dirty="0">
                <a:latin typeface="Arial" panose="020B0604020202020204" pitchFamily="34" charset="0"/>
                <a:cs typeface="Arial" panose="020B0604020202020204" pitchFamily="34" charset="0"/>
              </a:rPr>
              <a:t>Reports and visibility to management </a:t>
            </a:r>
          </a:p>
          <a:p>
            <a:pPr marL="237945" indent="-237945">
              <a:spcBef>
                <a:spcPts val="600"/>
              </a:spcBef>
              <a:buFont typeface="Arial" pitchFamily="34" charset="0"/>
              <a:buChar char="•"/>
            </a:pPr>
            <a:endParaRPr lang="en-US" sz="1100" dirty="0">
              <a:latin typeface="Arial" panose="020B0604020202020204" pitchFamily="34" charset="0"/>
              <a:cs typeface="Arial" panose="020B0604020202020204" pitchFamily="34" charset="0"/>
            </a:endParaRPr>
          </a:p>
          <a:p>
            <a:pPr marL="285534" indent="-285534">
              <a:spcBef>
                <a:spcPts val="600"/>
              </a:spcBef>
              <a:buFont typeface="+mj-lt"/>
              <a:buAutoNum type="arabicPeriod" startAt="2"/>
            </a:pPr>
            <a:r>
              <a:rPr lang="en-US" sz="1100" b="1" dirty="0">
                <a:latin typeface="Arial" panose="020B0604020202020204" pitchFamily="34" charset="0"/>
                <a:cs typeface="Arial" panose="020B0604020202020204" pitchFamily="34" charset="0"/>
              </a:rPr>
              <a:t>Phase 1 Focus Systems</a:t>
            </a:r>
          </a:p>
          <a:p>
            <a:pPr marL="666242" lvl="1" indent="-285534">
              <a:spcBef>
                <a:spcPts val="600"/>
              </a:spcBef>
              <a:buFont typeface="+mj-lt"/>
              <a:buAutoNum type="alphaLcPeriod"/>
            </a:pPr>
            <a:r>
              <a:rPr lang="en-US" sz="1100" dirty="0">
                <a:latin typeface="Arial" panose="020B0604020202020204" pitchFamily="34" charset="0"/>
                <a:cs typeface="Arial" panose="020B0604020202020204" pitchFamily="34" charset="0"/>
              </a:rPr>
              <a:t>ScotiaCred</a:t>
            </a:r>
          </a:p>
          <a:p>
            <a:pPr marL="666242" lvl="1" indent="-285534">
              <a:spcBef>
                <a:spcPts val="600"/>
              </a:spcBef>
              <a:buFont typeface="+mj-lt"/>
              <a:buAutoNum type="alphaLcPeriod"/>
            </a:pPr>
            <a:r>
              <a:rPr lang="en-US" sz="1100" dirty="0">
                <a:latin typeface="Arial" panose="020B0604020202020204" pitchFamily="34" charset="0"/>
                <a:cs typeface="Arial" panose="020B0604020202020204" pitchFamily="34" charset="0"/>
              </a:rPr>
              <a:t>Interactive Teller Platform</a:t>
            </a:r>
          </a:p>
          <a:p>
            <a:pPr marL="666242" lvl="1" indent="-285534">
              <a:spcBef>
                <a:spcPts val="600"/>
              </a:spcBef>
              <a:buFont typeface="+mj-lt"/>
              <a:buAutoNum type="alphaLcPeriod"/>
            </a:pPr>
            <a:r>
              <a:rPr lang="en-US" sz="1100" dirty="0">
                <a:latin typeface="Arial" panose="020B0604020202020204" pitchFamily="34" charset="0"/>
                <a:cs typeface="Arial" panose="020B0604020202020204" pitchFamily="34" charset="0"/>
              </a:rPr>
              <a:t>ScotiaWeb</a:t>
            </a:r>
          </a:p>
          <a:p>
            <a:pPr marL="618652" lvl="1" indent="-237945">
              <a:spcBef>
                <a:spcPts val="600"/>
              </a:spcBef>
              <a:buFontTx/>
              <a:buChar char="-"/>
            </a:pPr>
            <a:endParaRPr lang="en-US" sz="1100" dirty="0">
              <a:latin typeface="Arial" panose="020B0604020202020204" pitchFamily="34" charset="0"/>
              <a:cs typeface="Arial" panose="020B0604020202020204" pitchFamily="34" charset="0"/>
            </a:endParaRPr>
          </a:p>
          <a:p>
            <a:pPr>
              <a:spcBef>
                <a:spcPts val="600"/>
              </a:spcBef>
            </a:pPr>
            <a:endParaRPr lang="en-US"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6940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a:spLocks noGrp="1"/>
          </p:cNvSpPr>
          <p:nvPr>
            <p:ph type="title"/>
          </p:nvPr>
        </p:nvSpPr>
        <p:spPr>
          <a:xfrm>
            <a:off x="289278" y="45318"/>
            <a:ext cx="3429000" cy="446221"/>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defTabSz="914328"/>
            <a:r>
              <a:rPr lang="es-ES_tradnl" sz="2400" dirty="0">
                <a:solidFill>
                  <a:prstClr val="black">
                    <a:lumMod val="65000"/>
                    <a:lumOff val="35000"/>
                  </a:prstClr>
                </a:solidFill>
                <a:latin typeface="Arial" panose="020B0604020202020204" pitchFamily="34" charset="0"/>
                <a:cs typeface="Arial" panose="020B0604020202020204" pitchFamily="34" charset="0"/>
              </a:rPr>
              <a:t>Meetings</a:t>
            </a:r>
            <a:endParaRPr lang="es-MX" sz="2400" dirty="0">
              <a:solidFill>
                <a:prstClr val="black">
                  <a:lumMod val="65000"/>
                  <a:lumOff val="35000"/>
                </a:prstClr>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37186429"/>
              </p:ext>
            </p:extLst>
          </p:nvPr>
        </p:nvGraphicFramePr>
        <p:xfrm>
          <a:off x="359832" y="465669"/>
          <a:ext cx="8569678" cy="4931469"/>
        </p:xfrm>
        <a:graphic>
          <a:graphicData uri="http://schemas.openxmlformats.org/drawingml/2006/table">
            <a:tbl>
              <a:tblPr>
                <a:tableStyleId>{5DA37D80-6434-44D0-A028-1B22A696006F}</a:tableStyleId>
              </a:tblPr>
              <a:tblGrid>
                <a:gridCol w="1983722"/>
                <a:gridCol w="3094606"/>
                <a:gridCol w="3491350"/>
              </a:tblGrid>
              <a:tr h="335842">
                <a:tc>
                  <a:txBody>
                    <a:bodyPr/>
                    <a:lstStyle/>
                    <a:p>
                      <a:pPr marL="0" algn="ctr" defTabSz="914400" rtl="0" eaLnBrk="1" fontAlgn="ctr" latinLnBrk="0" hangingPunct="1"/>
                      <a:r>
                        <a:rPr lang="es-MX" sz="900" b="1" kern="1200" dirty="0">
                          <a:solidFill>
                            <a:schemeClr val="bg1"/>
                          </a:solidFill>
                          <a:latin typeface="Arial" panose="020B0604020202020204" pitchFamily="34" charset="0"/>
                          <a:cs typeface="Arial" panose="020B0604020202020204" pitchFamily="34" charset="0"/>
                        </a:rPr>
                        <a:t>PARTICIPANT</a:t>
                      </a:r>
                      <a:endParaRPr lang="es-MX" sz="900" b="1" kern="1200" dirty="0">
                        <a:solidFill>
                          <a:schemeClr val="bg1"/>
                        </a:solidFill>
                        <a:latin typeface="Arial" panose="020B0604020202020204" pitchFamily="34" charset="0"/>
                        <a:ea typeface="+mn-ea"/>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ctr" defTabSz="914400" rtl="0" eaLnBrk="1" fontAlgn="ctr" latinLnBrk="0" hangingPunct="1"/>
                      <a:r>
                        <a:rPr lang="es-MX" sz="900" b="1" kern="1200" dirty="0">
                          <a:solidFill>
                            <a:schemeClr val="bg1"/>
                          </a:solidFill>
                          <a:latin typeface="Arial" panose="020B0604020202020204" pitchFamily="34" charset="0"/>
                          <a:cs typeface="Arial" panose="020B0604020202020204" pitchFamily="34" charset="0"/>
                        </a:rPr>
                        <a:t>DEPARTMENT</a:t>
                      </a:r>
                      <a:endParaRPr lang="es-MX" sz="900" b="1" kern="1200" dirty="0">
                        <a:solidFill>
                          <a:schemeClr val="bg1"/>
                        </a:solidFill>
                        <a:latin typeface="Arial" panose="020B0604020202020204" pitchFamily="34" charset="0"/>
                        <a:ea typeface="+mn-ea"/>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algn="ctr" defTabSz="914400" rtl="0" eaLnBrk="1" fontAlgn="ctr" latinLnBrk="0" hangingPunct="1"/>
                      <a:r>
                        <a:rPr lang="es-MX" sz="900" b="1" kern="1200" dirty="0">
                          <a:solidFill>
                            <a:schemeClr val="bg1"/>
                          </a:solidFill>
                          <a:latin typeface="Arial" panose="020B0604020202020204" pitchFamily="34" charset="0"/>
                          <a:cs typeface="Arial" panose="020B0604020202020204" pitchFamily="34" charset="0"/>
                        </a:rPr>
                        <a:t>AREA</a:t>
                      </a:r>
                      <a:endParaRPr lang="es-MX" sz="900" b="1" kern="1200" dirty="0">
                        <a:solidFill>
                          <a:schemeClr val="bg1"/>
                        </a:solidFill>
                        <a:latin typeface="Arial" panose="020B0604020202020204" pitchFamily="34" charset="0"/>
                        <a:ea typeface="+mn-ea"/>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65000"/>
                        <a:lumOff val="35000"/>
                      </a:schemeClr>
                    </a:solidFill>
                  </a:tcPr>
                </a:tc>
              </a:tr>
              <a:tr h="206723">
                <a:tc>
                  <a:txBody>
                    <a:bodyPr/>
                    <a:lstStyle/>
                    <a:p>
                      <a:pPr lvl="1" algn="l" fontAlgn="ctr"/>
                      <a:r>
                        <a:rPr lang="es-MX" sz="900" u="none" strike="noStrike" dirty="0">
                          <a:effectLst/>
                          <a:latin typeface="Arial" panose="020B0604020202020204" pitchFamily="34" charset="0"/>
                          <a:cs typeface="Arial" panose="020B0604020202020204" pitchFamily="34" charset="0"/>
                        </a:rPr>
                        <a:t>Susana Porres</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s-ES" sz="900" u="none" strike="noStrike" noProof="0" dirty="0" smtClean="0">
                          <a:effectLst/>
                          <a:latin typeface="Arial" panose="020B0604020202020204" pitchFamily="34" charset="0"/>
                          <a:cs typeface="Arial" panose="020B0604020202020204" pitchFamily="34" charset="0"/>
                        </a:rPr>
                        <a:t>DPS &amp; Scrum Team</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Planning and Requirement Management</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2871">
                <a:tc>
                  <a:txBody>
                    <a:bodyPr/>
                    <a:lstStyle/>
                    <a:p>
                      <a:pPr lvl="1" algn="l" fontAlgn="ctr"/>
                      <a:r>
                        <a:rPr lang="es-MX" sz="900" u="none" strike="noStrike" dirty="0">
                          <a:effectLst/>
                          <a:latin typeface="Arial" panose="020B0604020202020204" pitchFamily="34" charset="0"/>
                          <a:cs typeface="Arial" panose="020B0604020202020204" pitchFamily="34" charset="0"/>
                        </a:rPr>
                        <a:t>Víctor Sánchez</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Solution Architect</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Application Landscape and architecture</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2871">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Juan Carlos</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Solution Architect</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Application Landscape and architecture</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2871">
                <a:tc>
                  <a:txBody>
                    <a:bodyPr/>
                    <a:lstStyle/>
                    <a:p>
                      <a:pPr lvl="1" algn="l" fontAlgn="ctr"/>
                      <a:r>
                        <a:rPr lang="es-MX" sz="900" u="none" strike="noStrike" dirty="0">
                          <a:effectLst/>
                          <a:latin typeface="Arial" panose="020B0604020202020204" pitchFamily="34" charset="0"/>
                          <a:cs typeface="Arial" panose="020B0604020202020204" pitchFamily="34" charset="0"/>
                        </a:rPr>
                        <a:t>Saúl Villagómez </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s-MX" sz="900" u="none" strike="noStrike" dirty="0" smtClean="0">
                          <a:effectLst/>
                          <a:latin typeface="Arial" panose="020B0604020202020204" pitchFamily="34" charset="0"/>
                          <a:cs typeface="Arial" panose="020B0604020202020204" pitchFamily="34" charset="0"/>
                        </a:rPr>
                        <a:t>Application </a:t>
                      </a:r>
                      <a:r>
                        <a:rPr lang="en-US" sz="900" u="none" strike="noStrike" noProof="0" dirty="0" smtClean="0">
                          <a:effectLst/>
                          <a:latin typeface="Arial" panose="020B0604020202020204" pitchFamily="34" charset="0"/>
                          <a:cs typeface="Arial" panose="020B0604020202020204" pitchFamily="34" charset="0"/>
                        </a:rPr>
                        <a:t>Support &amp; Solution </a:t>
                      </a:r>
                      <a:r>
                        <a:rPr lang="es-MX" sz="900" u="none" strike="noStrike" dirty="0" smtClean="0">
                          <a:effectLst/>
                          <a:latin typeface="Arial" panose="020B0604020202020204" pitchFamily="34" charset="0"/>
                          <a:cs typeface="Arial" panose="020B0604020202020204" pitchFamily="34" charset="0"/>
                        </a:rPr>
                        <a:t>Factory</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Production Support</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2871">
                <a:tc>
                  <a:txBody>
                    <a:bodyPr/>
                    <a:lstStyle/>
                    <a:p>
                      <a:pPr lvl="1" algn="l" fontAlgn="ctr"/>
                      <a:r>
                        <a:rPr lang="es-MX" sz="900" u="none" strike="noStrike" dirty="0">
                          <a:effectLst/>
                          <a:latin typeface="Arial" panose="020B0604020202020204" pitchFamily="34" charset="0"/>
                          <a:cs typeface="Arial" panose="020B0604020202020204" pitchFamily="34" charset="0"/>
                        </a:rPr>
                        <a:t>Jorge Castro</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s-MX" sz="900" u="none" strike="noStrike" dirty="0" smtClean="0">
                          <a:effectLst/>
                          <a:latin typeface="Arial" panose="020B0604020202020204" pitchFamily="34" charset="0"/>
                          <a:cs typeface="Arial" panose="020B0604020202020204" pitchFamily="34" charset="0"/>
                        </a:rPr>
                        <a:t>IST </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Development Processes </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2871">
                <a:tc>
                  <a:txBody>
                    <a:bodyPr/>
                    <a:lstStyle/>
                    <a:p>
                      <a:pPr lvl="1" algn="l" fontAlgn="ctr"/>
                      <a:r>
                        <a:rPr lang="es-MX" sz="900" u="none" strike="noStrike" dirty="0">
                          <a:effectLst/>
                          <a:latin typeface="Arial" panose="020B0604020202020204" pitchFamily="34" charset="0"/>
                          <a:cs typeface="Arial" panose="020B0604020202020204" pitchFamily="34" charset="0"/>
                        </a:rPr>
                        <a:t>Rene Rodríguez</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s-MX" sz="900" u="none" strike="noStrike" dirty="0">
                          <a:effectLst/>
                          <a:latin typeface="Arial" panose="020B0604020202020204" pitchFamily="34" charset="0"/>
                          <a:cs typeface="Arial" panose="020B0604020202020204" pitchFamily="34" charset="0"/>
                        </a:rPr>
                        <a:t>IST</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s-MX" sz="900" u="none" strike="noStrike" dirty="0">
                          <a:effectLst/>
                          <a:latin typeface="Arial" panose="020B0604020202020204" pitchFamily="34" charset="0"/>
                          <a:cs typeface="Arial" panose="020B0604020202020204" pitchFamily="34" charset="0"/>
                        </a:rPr>
                        <a:t>Development </a:t>
                      </a:r>
                      <a:r>
                        <a:rPr lang="es-MX" sz="900" u="none" strike="noStrike" dirty="0" smtClean="0">
                          <a:effectLst/>
                          <a:latin typeface="Arial" panose="020B0604020202020204" pitchFamily="34" charset="0"/>
                          <a:cs typeface="Arial" panose="020B0604020202020204" pitchFamily="34" charset="0"/>
                        </a:rPr>
                        <a:t>Proceses </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2871">
                <a:tc>
                  <a:txBody>
                    <a:bodyPr/>
                    <a:lstStyle/>
                    <a:p>
                      <a:pPr lvl="1" algn="l" fontAlgn="ctr"/>
                      <a:r>
                        <a:rPr lang="es-MX" sz="900" u="none" strike="noStrike" dirty="0">
                          <a:effectLst/>
                          <a:latin typeface="Arial" panose="020B0604020202020204" pitchFamily="34" charset="0"/>
                          <a:cs typeface="Arial" panose="020B0604020202020204" pitchFamily="34" charset="0"/>
                        </a:rPr>
                        <a:t>Beatriz  Fuentes</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s-MX" sz="900" u="none" strike="noStrike" dirty="0">
                          <a:effectLst/>
                          <a:latin typeface="Arial" panose="020B0604020202020204" pitchFamily="34" charset="0"/>
                          <a:cs typeface="Arial" panose="020B0604020202020204" pitchFamily="34" charset="0"/>
                        </a:rPr>
                        <a:t>IST</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Application Team – SEL</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2871">
                <a:tc>
                  <a:txBody>
                    <a:bodyPr/>
                    <a:lstStyle/>
                    <a:p>
                      <a:pPr lvl="1" algn="l" fontAlgn="ctr"/>
                      <a:r>
                        <a:rPr lang="es-MX" sz="900" u="none" strike="noStrike" dirty="0">
                          <a:effectLst/>
                          <a:latin typeface="Arial" panose="020B0604020202020204" pitchFamily="34" charset="0"/>
                          <a:cs typeface="Arial" panose="020B0604020202020204" pitchFamily="34" charset="0"/>
                        </a:rPr>
                        <a:t>Norma Hernández</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s-MX" sz="900" u="none" strike="noStrike" dirty="0">
                          <a:effectLst/>
                          <a:latin typeface="Arial" panose="020B0604020202020204" pitchFamily="34" charset="0"/>
                          <a:cs typeface="Arial" panose="020B0604020202020204" pitchFamily="34" charset="0"/>
                        </a:rPr>
                        <a:t>IST</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Application Team – ScotiaCred</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2871">
                <a:tc>
                  <a:txBody>
                    <a:bodyPr/>
                    <a:lstStyle/>
                    <a:p>
                      <a:pPr lvl="1" algn="l" fontAlgn="ctr"/>
                      <a:r>
                        <a:rPr lang="es-MX" sz="900" u="none" strike="noStrike" dirty="0">
                          <a:effectLst/>
                          <a:latin typeface="Arial" panose="020B0604020202020204" pitchFamily="34" charset="0"/>
                          <a:cs typeface="Arial" panose="020B0604020202020204" pitchFamily="34" charset="0"/>
                        </a:rPr>
                        <a:t>Julio Cesar Hernández</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s-MX" sz="900" u="none" strike="noStrike" dirty="0">
                          <a:effectLst/>
                          <a:latin typeface="Arial" panose="020B0604020202020204" pitchFamily="34" charset="0"/>
                          <a:cs typeface="Arial" panose="020B0604020202020204" pitchFamily="34" charset="0"/>
                        </a:rPr>
                        <a:t>IST</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Application Team – ITP</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43828">
                <a:tc>
                  <a:txBody>
                    <a:bodyPr/>
                    <a:lstStyle/>
                    <a:p>
                      <a:pPr lvl="1" algn="l" fontAlgn="ctr"/>
                      <a:r>
                        <a:rPr lang="es-MX" sz="900" u="none" strike="noStrike" dirty="0">
                          <a:effectLst/>
                          <a:latin typeface="Arial" panose="020B0604020202020204" pitchFamily="34" charset="0"/>
                          <a:cs typeface="Arial" panose="020B0604020202020204" pitchFamily="34" charset="0"/>
                        </a:rPr>
                        <a:t>Rogelio Rangel</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dirty="0">
                          <a:effectLst/>
                          <a:latin typeface="Arial" panose="020B0604020202020204" pitchFamily="34" charset="0"/>
                          <a:cs typeface="Arial" panose="020B0604020202020204" pitchFamily="34" charset="0"/>
                        </a:rPr>
                        <a:t>Information Security [Static Code Analysis]</a:t>
                      </a:r>
                      <a:endParaRPr lang="en-US"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Development Processes </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43828">
                <a:tc>
                  <a:txBody>
                    <a:bodyPr/>
                    <a:lstStyle/>
                    <a:p>
                      <a:pPr lvl="1" algn="l" fontAlgn="ctr"/>
                      <a:r>
                        <a:rPr lang="es-MX" sz="900" u="none" strike="noStrike" dirty="0">
                          <a:effectLst/>
                          <a:latin typeface="Arial" panose="020B0604020202020204" pitchFamily="34" charset="0"/>
                          <a:cs typeface="Arial" panose="020B0604020202020204" pitchFamily="34" charset="0"/>
                        </a:rPr>
                        <a:t>Ignacio Quintanar </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Information Security [Change Control]</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Source Code Management [Production</a:t>
                      </a:r>
                      <a:r>
                        <a:rPr lang="en-US" sz="900" u="none" strike="noStrike" baseline="0" noProof="0" dirty="0" smtClean="0">
                          <a:effectLst/>
                          <a:latin typeface="Arial" panose="020B0604020202020204" pitchFamily="34" charset="0"/>
                          <a:cs typeface="Arial" panose="020B0604020202020204" pitchFamily="34" charset="0"/>
                        </a:rPr>
                        <a:t> Env]</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43828">
                <a:tc>
                  <a:txBody>
                    <a:bodyPr/>
                    <a:lstStyle/>
                    <a:p>
                      <a:pPr lvl="1" algn="l" fontAlgn="ctr"/>
                      <a:r>
                        <a:rPr lang="es-MX" sz="900" u="none" strike="noStrike" dirty="0">
                          <a:effectLst/>
                          <a:latin typeface="Arial" panose="020B0604020202020204" pitchFamily="34" charset="0"/>
                          <a:cs typeface="Arial" panose="020B0604020202020204" pitchFamily="34" charset="0"/>
                        </a:rPr>
                        <a:t>Fernando Trejo</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Information Security [Change Control]</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Source Code Management [Production</a:t>
                      </a:r>
                      <a:r>
                        <a:rPr lang="en-US" sz="900" u="none" strike="noStrike" baseline="0" noProof="0" dirty="0" smtClean="0">
                          <a:effectLst/>
                          <a:latin typeface="Arial" panose="020B0604020202020204" pitchFamily="34" charset="0"/>
                          <a:cs typeface="Arial" panose="020B0604020202020204" pitchFamily="34" charset="0"/>
                        </a:rPr>
                        <a:t> Env]</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43828">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Gustavo Castellano</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Code Control</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Source Code Management [Non -Production</a:t>
                      </a:r>
                      <a:r>
                        <a:rPr lang="en-US" sz="900" u="none" strike="noStrike" baseline="0" noProof="0" dirty="0" smtClean="0">
                          <a:effectLst/>
                          <a:latin typeface="Arial" panose="020B0604020202020204" pitchFamily="34" charset="0"/>
                          <a:cs typeface="Arial" panose="020B0604020202020204" pitchFamily="34" charset="0"/>
                        </a:rPr>
                        <a:t> Env]</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43828">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Jesús Sánchez Mujica</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Code Control</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457163" marR="0" lvl="1" indent="0" algn="l" defTabSz="914400" rtl="0" eaLnBrk="1" fontAlgn="ctr" latinLnBrk="0" hangingPunct="1">
                        <a:lnSpc>
                          <a:spcPct val="100000"/>
                        </a:lnSpc>
                        <a:spcBef>
                          <a:spcPts val="0"/>
                        </a:spcBef>
                        <a:spcAft>
                          <a:spcPts val="0"/>
                        </a:spcAft>
                        <a:buClrTx/>
                        <a:buSzTx/>
                        <a:buFontTx/>
                        <a:buNone/>
                        <a:tabLst/>
                        <a:defRPr/>
                      </a:pPr>
                      <a:r>
                        <a:rPr lang="en-US" sz="900" u="none" strike="noStrike" noProof="0" dirty="0" smtClean="0">
                          <a:effectLst/>
                          <a:latin typeface="Arial" panose="020B0604020202020204" pitchFamily="34" charset="0"/>
                          <a:cs typeface="Arial" panose="020B0604020202020204" pitchFamily="34" charset="0"/>
                        </a:rPr>
                        <a:t>Source Code Management [Non -Production</a:t>
                      </a:r>
                      <a:r>
                        <a:rPr lang="en-US" sz="900" u="none" strike="noStrike" baseline="0" noProof="0" dirty="0" smtClean="0">
                          <a:effectLst/>
                          <a:latin typeface="Arial" panose="020B0604020202020204" pitchFamily="34" charset="0"/>
                          <a:cs typeface="Arial" panose="020B0604020202020204" pitchFamily="34" charset="0"/>
                        </a:rPr>
                        <a:t> Env]</a:t>
                      </a:r>
                      <a:endParaRPr lang="en-US" sz="900" b="0" i="0" u="none" strike="noStrike" noProof="0" dirty="0" smtClean="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43828">
                <a:tc>
                  <a:txBody>
                    <a:bodyPr/>
                    <a:lstStyle/>
                    <a:p>
                      <a:pPr lvl="1" algn="l" fontAlgn="ctr"/>
                      <a:r>
                        <a:rPr lang="es-MX" sz="900" u="none" strike="noStrike" dirty="0">
                          <a:effectLst/>
                          <a:latin typeface="Arial" panose="020B0604020202020204" pitchFamily="34" charset="0"/>
                          <a:cs typeface="Arial" panose="020B0604020202020204" pitchFamily="34" charset="0"/>
                        </a:rPr>
                        <a:t>Daniel Partida</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Quality Assurance &amp; Quality </a:t>
                      </a:r>
                      <a:r>
                        <a:rPr lang="es-MX" sz="900" u="none" strike="noStrike" dirty="0" smtClean="0">
                          <a:effectLst/>
                          <a:latin typeface="Arial" panose="020B0604020202020204" pitchFamily="34" charset="0"/>
                          <a:cs typeface="Arial" panose="020B0604020202020204" pitchFamily="34" charset="0"/>
                        </a:rPr>
                        <a:t>Control </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Testing</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2871">
                <a:tc>
                  <a:txBody>
                    <a:bodyPr/>
                    <a:lstStyle/>
                    <a:p>
                      <a:pPr lvl="1" algn="l" fontAlgn="ctr"/>
                      <a:r>
                        <a:rPr lang="es-MX" sz="900" u="none" strike="noStrike" dirty="0">
                          <a:effectLst/>
                          <a:latin typeface="Arial" panose="020B0604020202020204" pitchFamily="34" charset="0"/>
                          <a:cs typeface="Arial" panose="020B0604020202020204" pitchFamily="34" charset="0"/>
                        </a:rPr>
                        <a:t>Alejandro Gasca</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s-MX" sz="900" u="none" strike="noStrike" dirty="0">
                          <a:effectLst/>
                          <a:latin typeface="Arial" panose="020B0604020202020204" pitchFamily="34" charset="0"/>
                          <a:cs typeface="Arial" panose="020B0604020202020204" pitchFamily="34" charset="0"/>
                        </a:rPr>
                        <a:t>Quality Assurance &amp; Quality Control </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Testing</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43828">
                <a:tc>
                  <a:txBody>
                    <a:bodyPr/>
                    <a:lstStyle/>
                    <a:p>
                      <a:pPr lvl="1" algn="l" fontAlgn="ctr"/>
                      <a:r>
                        <a:rPr lang="es-MX" sz="900" u="none" strike="noStrike" dirty="0">
                          <a:effectLst/>
                          <a:latin typeface="Arial" panose="020B0604020202020204" pitchFamily="34" charset="0"/>
                          <a:cs typeface="Arial" panose="020B0604020202020204" pitchFamily="34" charset="0"/>
                        </a:rPr>
                        <a:t>Salvador Sierra</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s-MX" sz="900" u="none" strike="noStrike" dirty="0">
                          <a:effectLst/>
                          <a:latin typeface="Arial" panose="020B0604020202020204" pitchFamily="34" charset="0"/>
                          <a:cs typeface="Arial" panose="020B0604020202020204" pitchFamily="34" charset="0"/>
                        </a:rPr>
                        <a:t>Non Production Environment Management</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Environment Management and provisioning</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2871">
                <a:tc>
                  <a:txBody>
                    <a:bodyPr/>
                    <a:lstStyle/>
                    <a:p>
                      <a:pPr lvl="1" algn="l" fontAlgn="ctr"/>
                      <a:r>
                        <a:rPr lang="es-MX" sz="900" u="none" strike="noStrike" dirty="0" smtClean="0">
                          <a:effectLst/>
                          <a:latin typeface="Arial" panose="020B0604020202020204" pitchFamily="34" charset="0"/>
                          <a:cs typeface="Arial" panose="020B0604020202020204" pitchFamily="34" charset="0"/>
                        </a:rPr>
                        <a:t>Rodrigo Campos</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s-MX" sz="900" u="none" strike="noStrike" dirty="0">
                          <a:effectLst/>
                          <a:latin typeface="Arial" panose="020B0604020202020204" pitchFamily="34" charset="0"/>
                          <a:cs typeface="Arial" panose="020B0604020202020204" pitchFamily="34" charset="0"/>
                        </a:rPr>
                        <a:t>Non Production Environment Management</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Environment Management and provisioning</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2871">
                <a:tc>
                  <a:txBody>
                    <a:bodyPr/>
                    <a:lstStyle/>
                    <a:p>
                      <a:pPr lvl="1" algn="l" fontAlgn="ctr"/>
                      <a:r>
                        <a:rPr lang="es-MX" sz="900" u="none" strike="noStrike" dirty="0">
                          <a:effectLst/>
                          <a:latin typeface="Arial" panose="020B0604020202020204" pitchFamily="34" charset="0"/>
                          <a:cs typeface="Arial" panose="020B0604020202020204" pitchFamily="34" charset="0"/>
                        </a:rPr>
                        <a:t>Mayra Ramirez</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Infrastructure</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Environment Management and provisioning</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43828">
                <a:tc>
                  <a:txBody>
                    <a:bodyPr/>
                    <a:lstStyle/>
                    <a:p>
                      <a:pPr lvl="1" algn="l" fontAlgn="ctr"/>
                      <a:r>
                        <a:rPr lang="es-MX" sz="900" u="none" strike="noStrike" dirty="0">
                          <a:effectLst/>
                          <a:latin typeface="Arial" panose="020B0604020202020204" pitchFamily="34" charset="0"/>
                          <a:cs typeface="Arial" panose="020B0604020202020204" pitchFamily="34" charset="0"/>
                        </a:rPr>
                        <a:t>Rosa </a:t>
                      </a:r>
                      <a:r>
                        <a:rPr lang="es-MX" sz="900" u="none" strike="noStrike" dirty="0" smtClean="0">
                          <a:effectLst/>
                          <a:latin typeface="Arial" panose="020B0604020202020204" pitchFamily="34" charset="0"/>
                          <a:cs typeface="Arial" panose="020B0604020202020204" pitchFamily="34" charset="0"/>
                        </a:rPr>
                        <a:t>María  </a:t>
                      </a:r>
                      <a:r>
                        <a:rPr lang="es-MX" sz="900" u="none" strike="noStrike" dirty="0">
                          <a:effectLst/>
                          <a:latin typeface="Arial" panose="020B0604020202020204" pitchFamily="34" charset="0"/>
                          <a:cs typeface="Arial" panose="020B0604020202020204" pitchFamily="34" charset="0"/>
                        </a:rPr>
                        <a:t>Alfaro</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s-MX" sz="900" u="none" strike="noStrike" dirty="0">
                          <a:effectLst/>
                          <a:latin typeface="Arial" panose="020B0604020202020204" pitchFamily="34" charset="0"/>
                          <a:cs typeface="Arial" panose="020B0604020202020204" pitchFamily="34" charset="0"/>
                        </a:rPr>
                        <a:t>Change Management</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Operation</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82871">
                <a:tc>
                  <a:txBody>
                    <a:bodyPr/>
                    <a:lstStyle/>
                    <a:p>
                      <a:pPr lvl="1" algn="l" fontAlgn="ctr"/>
                      <a:r>
                        <a:rPr lang="es-MX" sz="900" u="none" strike="noStrike" dirty="0">
                          <a:effectLst/>
                          <a:latin typeface="Arial" panose="020B0604020202020204" pitchFamily="34" charset="0"/>
                          <a:cs typeface="Arial" panose="020B0604020202020204" pitchFamily="34" charset="0"/>
                        </a:rPr>
                        <a:t>Eduardo Mactotela</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Operation</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Operation</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43828">
                <a:tc>
                  <a:txBody>
                    <a:bodyPr/>
                    <a:lstStyle/>
                    <a:p>
                      <a:pPr lvl="1" algn="l" fontAlgn="ctr"/>
                      <a:r>
                        <a:rPr lang="es-MX" sz="900" u="none" strike="noStrike" dirty="0" smtClean="0">
                          <a:effectLst/>
                          <a:latin typeface="Arial" panose="020B0604020202020204" pitchFamily="34" charset="0"/>
                          <a:cs typeface="Arial" panose="020B0604020202020204" pitchFamily="34" charset="0"/>
                        </a:rPr>
                        <a:t>Héctor </a:t>
                      </a:r>
                      <a:r>
                        <a:rPr lang="es-MX" sz="900" u="none" strike="noStrike" dirty="0">
                          <a:effectLst/>
                          <a:latin typeface="Arial" panose="020B0604020202020204" pitchFamily="34" charset="0"/>
                          <a:cs typeface="Arial" panose="020B0604020202020204" pitchFamily="34" charset="0"/>
                        </a:rPr>
                        <a:t>Sanchez</a:t>
                      </a:r>
                      <a:endParaRPr lang="es-MX" sz="900" b="0" i="0" u="none" strike="noStrike"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Monitoring</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lvl="1" algn="l" fontAlgn="ctr"/>
                      <a:r>
                        <a:rPr lang="en-US" sz="900" u="none" strike="noStrike" noProof="0" dirty="0" smtClean="0">
                          <a:effectLst/>
                          <a:latin typeface="Arial" panose="020B0604020202020204" pitchFamily="34" charset="0"/>
                          <a:cs typeface="Arial" panose="020B0604020202020204" pitchFamily="34" charset="0"/>
                        </a:rPr>
                        <a:t>Monitoring</a:t>
                      </a:r>
                      <a:endParaRPr lang="en-US" sz="900" b="0" i="0" u="none" strike="noStrike" noProof="0" dirty="0">
                        <a:solidFill>
                          <a:srgbClr val="000000"/>
                        </a:solidFill>
                        <a:effectLst/>
                        <a:latin typeface="Arial" panose="020B0604020202020204" pitchFamily="34" charset="0"/>
                        <a:cs typeface="Arial" panose="020B0604020202020204" pitchFamily="34" charset="0"/>
                      </a:endParaRPr>
                    </a:p>
                  </a:txBody>
                  <a:tcPr marL="4016" marR="4016" marT="321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9758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7"/>
          <p:cNvSpPr txBox="1">
            <a:spLocks noChangeArrowheads="1"/>
          </p:cNvSpPr>
          <p:nvPr/>
        </p:nvSpPr>
        <p:spPr>
          <a:xfrm>
            <a:off x="127688" y="5278"/>
            <a:ext cx="6866934"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fontAlgn="base">
              <a:spcBef>
                <a:spcPct val="0"/>
              </a:spcBef>
              <a:spcAft>
                <a:spcPct val="0"/>
              </a:spcAft>
              <a:defRPr sz="2400">
                <a:solidFill>
                  <a:prstClr val="black">
                    <a:lumMod val="65000"/>
                    <a:lumOff val="35000"/>
                  </a:prstClr>
                </a:solidFill>
                <a:latin typeface="Arial" panose="020B0604020202020204" pitchFamily="34" charset="0"/>
                <a:cs typeface="Arial" panose="020B0604020202020204" pitchFamily="34" charset="0"/>
              </a:defRPr>
            </a:lvl1pPr>
          </a:lstStyle>
          <a:p>
            <a:r>
              <a:rPr lang="en-US" altLang="ja-JP" dirty="0" smtClean="0"/>
              <a:t>Interviews – Completed</a:t>
            </a:r>
            <a:endParaRPr lang="en-US" altLang="ja-JP" dirty="0"/>
          </a:p>
        </p:txBody>
      </p:sp>
      <p:graphicFrame>
        <p:nvGraphicFramePr>
          <p:cNvPr id="4" name="Table 3"/>
          <p:cNvGraphicFramePr>
            <a:graphicFrameLocks noGrp="1"/>
          </p:cNvGraphicFramePr>
          <p:nvPr>
            <p:extLst>
              <p:ext uri="{D42A27DB-BD31-4B8C-83A1-F6EECF244321}">
                <p14:modId xmlns:p14="http://schemas.microsoft.com/office/powerpoint/2010/main" val="1098655658"/>
              </p:ext>
            </p:extLst>
          </p:nvPr>
        </p:nvGraphicFramePr>
        <p:xfrm>
          <a:off x="183441" y="515145"/>
          <a:ext cx="8791227" cy="4666068"/>
        </p:xfrm>
        <a:graphic>
          <a:graphicData uri="http://schemas.openxmlformats.org/drawingml/2006/table">
            <a:tbl>
              <a:tblPr/>
              <a:tblGrid>
                <a:gridCol w="517131"/>
                <a:gridCol w="517131"/>
                <a:gridCol w="517131"/>
                <a:gridCol w="517131"/>
                <a:gridCol w="517131"/>
                <a:gridCol w="517131"/>
                <a:gridCol w="517131"/>
                <a:gridCol w="517131"/>
                <a:gridCol w="517131"/>
                <a:gridCol w="517131"/>
                <a:gridCol w="517131"/>
                <a:gridCol w="517131"/>
                <a:gridCol w="517131"/>
                <a:gridCol w="517131"/>
                <a:gridCol w="517131"/>
                <a:gridCol w="517131"/>
                <a:gridCol w="517131"/>
              </a:tblGrid>
              <a:tr h="114206">
                <a:tc rowSpan="2">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S.Num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Scotia Team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TechM Team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Date / Time</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9:00 AM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10:00 AM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11:00 AM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12:00 PM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1:00 PM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2:00 PM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3:00 PM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4:00 PM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5:00 PM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6:00 PM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11420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r>
                        <a:rPr lang="en-US" sz="700" b="0" i="0" u="none" strike="noStrike" dirty="0">
                          <a:solidFill>
                            <a:srgbClr val="000000"/>
                          </a:solidFill>
                          <a:effectLst/>
                          <a:latin typeface="Arial" panose="020B0604020202020204" pitchFamily="34" charset="0"/>
                          <a:cs typeface="Arial" panose="020B0604020202020204" pitchFamily="34" charset="0"/>
                        </a:rPr>
                        <a:t>9 to 10</a:t>
                      </a:r>
                    </a:p>
                  </a:txBody>
                  <a:tcPr marL="1532" marR="1532" marT="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0" i="0" u="none" strike="noStrike" dirty="0">
                          <a:solidFill>
                            <a:srgbClr val="000000"/>
                          </a:solidFill>
                          <a:effectLst/>
                          <a:latin typeface="Arial" panose="020B0604020202020204" pitchFamily="34" charset="0"/>
                          <a:cs typeface="Arial" panose="020B0604020202020204" pitchFamily="34" charset="0"/>
                        </a:rPr>
                        <a:t>10 to 11</a:t>
                      </a:r>
                    </a:p>
                  </a:txBody>
                  <a:tcPr marL="1532" marR="1532" marT="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0" i="0" u="none" strike="noStrike" dirty="0">
                          <a:solidFill>
                            <a:srgbClr val="000000"/>
                          </a:solidFill>
                          <a:effectLst/>
                          <a:latin typeface="Arial" panose="020B0604020202020204" pitchFamily="34" charset="0"/>
                          <a:cs typeface="Arial" panose="020B0604020202020204" pitchFamily="34" charset="0"/>
                        </a:rPr>
                        <a:t>11 to 12</a:t>
                      </a:r>
                    </a:p>
                  </a:txBody>
                  <a:tcPr marL="1532" marR="1532" marT="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0" i="0" u="none" strike="noStrike" dirty="0">
                          <a:solidFill>
                            <a:srgbClr val="000000"/>
                          </a:solidFill>
                          <a:effectLst/>
                          <a:latin typeface="Arial" panose="020B0604020202020204" pitchFamily="34" charset="0"/>
                          <a:cs typeface="Arial" panose="020B0604020202020204" pitchFamily="34" charset="0"/>
                        </a:rPr>
                        <a:t>12 to 1</a:t>
                      </a:r>
                    </a:p>
                  </a:txBody>
                  <a:tcPr marL="1532" marR="1532" marT="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rtl="0" fontAlgn="b"/>
                      <a:r>
                        <a:rPr lang="en-US" sz="700" b="0" i="0" u="none" strike="noStrike" dirty="0">
                          <a:solidFill>
                            <a:srgbClr val="000000"/>
                          </a:solidFill>
                          <a:effectLst/>
                          <a:latin typeface="Arial" panose="020B0604020202020204" pitchFamily="34" charset="0"/>
                          <a:cs typeface="Arial" panose="020B0604020202020204" pitchFamily="34" charset="0"/>
                        </a:rPr>
                        <a:t>1 to 2</a:t>
                      </a:r>
                    </a:p>
                  </a:txBody>
                  <a:tcPr marL="1532" marR="1532" marT="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rtl="0" fontAlgn="b"/>
                      <a:r>
                        <a:rPr lang="en-US" sz="700" b="0" i="0" u="none" strike="noStrike" dirty="0">
                          <a:solidFill>
                            <a:srgbClr val="000000"/>
                          </a:solidFill>
                          <a:effectLst/>
                          <a:latin typeface="Arial" panose="020B0604020202020204" pitchFamily="34" charset="0"/>
                          <a:cs typeface="Arial" panose="020B0604020202020204" pitchFamily="34" charset="0"/>
                        </a:rPr>
                        <a:t>2 to 3</a:t>
                      </a:r>
                    </a:p>
                  </a:txBody>
                  <a:tcPr marL="1532" marR="1532" marT="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rtl="0" fontAlgn="b"/>
                      <a:r>
                        <a:rPr lang="en-US" sz="700" b="0" i="0" u="none" strike="noStrike" dirty="0">
                          <a:solidFill>
                            <a:srgbClr val="000000"/>
                          </a:solidFill>
                          <a:effectLst/>
                          <a:latin typeface="Arial" panose="020B0604020202020204" pitchFamily="34" charset="0"/>
                          <a:cs typeface="Arial" panose="020B0604020202020204" pitchFamily="34" charset="0"/>
                        </a:rPr>
                        <a:t>3 to 4</a:t>
                      </a:r>
                    </a:p>
                  </a:txBody>
                  <a:tcPr marL="1532" marR="1532" marT="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0" i="0" u="none" strike="noStrike" dirty="0">
                          <a:solidFill>
                            <a:srgbClr val="000000"/>
                          </a:solidFill>
                          <a:effectLst/>
                          <a:latin typeface="Arial" panose="020B0604020202020204" pitchFamily="34" charset="0"/>
                          <a:cs typeface="Arial" panose="020B0604020202020204" pitchFamily="34" charset="0"/>
                        </a:rPr>
                        <a:t>4 to 5</a:t>
                      </a:r>
                    </a:p>
                  </a:txBody>
                  <a:tcPr marL="1532" marR="1532" marT="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700" b="0" i="0" u="none" strike="noStrike" dirty="0">
                          <a:solidFill>
                            <a:srgbClr val="000000"/>
                          </a:solidFill>
                          <a:effectLst/>
                          <a:latin typeface="Arial" panose="020B0604020202020204" pitchFamily="34" charset="0"/>
                          <a:cs typeface="Arial" panose="020B0604020202020204" pitchFamily="34" charset="0"/>
                        </a:rPr>
                        <a:t>5 to 6</a:t>
                      </a:r>
                    </a:p>
                  </a:txBody>
                  <a:tcPr marL="1532" marR="1532" marT="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l" rtl="0" fontAlgn="ctr"/>
                      <a:r>
                        <a:rPr lang="en-US" sz="700" b="0" i="0" u="none" strike="noStrike" dirty="0">
                          <a:solidFill>
                            <a:srgbClr val="000000"/>
                          </a:solidFill>
                          <a:effectLst/>
                          <a:latin typeface="Arial" panose="020B0604020202020204" pitchFamily="34" charset="0"/>
                          <a:cs typeface="Arial" panose="020B0604020202020204" pitchFamily="34" charset="0"/>
                        </a:rPr>
                        <a:t>6 to 7</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903726">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1</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Scotia Senior management</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TechM DevOps Team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22-Aug-16</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Internal TechM Review</a:t>
                      </a:r>
                    </a:p>
                  </a:txBody>
                  <a:tcPr marL="1532" marR="1532" marT="1532" marB="0" anchor="ctr">
                    <a:lnL>
                      <a:noFill/>
                    </a:lnL>
                    <a:lnR>
                      <a:noFill/>
                    </a:lnR>
                    <a:lnT w="6350" cap="flat" cmpd="sng" algn="ctr">
                      <a:solidFill>
                        <a:srgbClr val="000000"/>
                      </a:solidFill>
                      <a:prstDash val="solid"/>
                      <a:round/>
                      <a:headEnd type="none" w="med" len="med"/>
                      <a:tailEnd type="none" w="med" len="med"/>
                    </a:lnT>
                    <a:lnB>
                      <a:noFill/>
                    </a:lnB>
                    <a:solidFill>
                      <a:srgbClr val="92D050"/>
                    </a:solidFill>
                  </a:tcPr>
                </a:tc>
                <a:tc hMerge="1">
                  <a:txBody>
                    <a:bodyPr/>
                    <a:lstStyle/>
                    <a:p>
                      <a:endParaRPr lang="en-US"/>
                    </a:p>
                  </a:txBody>
                  <a:tcPr/>
                </a:tc>
                <a:tc gridSpan="2">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rtl="0" fontAlgn="ctr"/>
                      <a:r>
                        <a:rPr lang="en-US" sz="700" b="0" i="0" u="none" strike="noStrike" dirty="0">
                          <a:solidFill>
                            <a:srgbClr val="000000"/>
                          </a:solidFill>
                          <a:effectLst/>
                          <a:latin typeface="Arial" panose="020B0604020202020204" pitchFamily="34" charset="0"/>
                          <a:cs typeface="Arial" panose="020B0604020202020204" pitchFamily="34" charset="0"/>
                        </a:rPr>
                        <a:t>Scotia Team is fine with Techm  approach and approved to start the assessment.</a:t>
                      </a:r>
                    </a:p>
                  </a:txBody>
                  <a:tcPr marL="1532" marR="1532" marT="1532" marB="0" anchor="ctr">
                    <a:lnL>
                      <a:noFill/>
                    </a:lnL>
                    <a:lnR>
                      <a:noFill/>
                    </a:lnR>
                    <a:lnT w="6350" cap="flat" cmpd="sng" algn="ctr">
                      <a:solidFill>
                        <a:srgbClr val="000000"/>
                      </a:solidFill>
                      <a:prstDash val="solid"/>
                      <a:round/>
                      <a:headEnd type="none" w="med" len="med"/>
                      <a:tailEnd type="none" w="med" len="med"/>
                    </a:lnT>
                    <a:lnB>
                      <a:noFill/>
                    </a:lnB>
                    <a:solidFill>
                      <a:srgbClr val="92D050"/>
                    </a:solidFill>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algn="l" rtl="0"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r>
              <a:tr h="339783">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2</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Scotia DevOps Spoc</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TechM DevOps Team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23-Aug-16</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3">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No Schedules</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9783">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3</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Scotia DevOps Spoc</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TechM DevOps Team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24-Aug-16</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ctr">
                    <a:lnL w="6350" cap="flat" cmpd="sng" algn="ctr">
                      <a:solidFill>
                        <a:srgbClr val="000000"/>
                      </a:solidFill>
                      <a:prstDash val="solid"/>
                      <a:round/>
                      <a:headEnd type="none" w="med" len="med"/>
                      <a:tailEnd type="none" w="med" len="med"/>
                    </a:lnL>
                    <a:lnR>
                      <a:noFill/>
                    </a:lnR>
                    <a:lnT>
                      <a:noFill/>
                    </a:lnT>
                    <a:lnB>
                      <a:noFill/>
                    </a:lnB>
                  </a:tcPr>
                </a:tc>
                <a:tc gridSpan="3">
                  <a:txBody>
                    <a:bodyPr/>
                    <a:lstStyle/>
                    <a:p>
                      <a:pPr algn="l" rtl="0" fontAlgn="ctr"/>
                      <a:r>
                        <a:rPr lang="en-US" sz="700" b="0" i="0" u="none" strike="noStrike" dirty="0">
                          <a:solidFill>
                            <a:srgbClr val="000000"/>
                          </a:solidFill>
                          <a:effectLst/>
                          <a:latin typeface="Arial" panose="020B0604020202020204" pitchFamily="34" charset="0"/>
                          <a:cs typeface="Arial" panose="020B0604020202020204" pitchFamily="34" charset="0"/>
                        </a:rPr>
                        <a:t>Explained about DevOps &amp; Assessment plan to Scotia Spoc</a:t>
                      </a:r>
                    </a:p>
                  </a:txBody>
                  <a:tcPr marL="1532" marR="1532" marT="1532" marB="0" anchor="ctr">
                    <a:lnL>
                      <a:noFill/>
                    </a:lnL>
                    <a:lnR>
                      <a:noFill/>
                    </a:lnR>
                    <a:lnT>
                      <a:noFill/>
                    </a:lnT>
                    <a:lnB>
                      <a:noFill/>
                    </a:lnB>
                    <a:solidFill>
                      <a:srgbClr val="92D050"/>
                    </a:solidFill>
                  </a:tcPr>
                </a:tc>
                <a:tc hMerge="1">
                  <a:txBody>
                    <a:bodyPr/>
                    <a:lstStyle/>
                    <a:p>
                      <a:endParaRPr lang="en-US"/>
                    </a:p>
                  </a:txBody>
                  <a:tcPr/>
                </a:tc>
                <a:tc hMerge="1">
                  <a:txBody>
                    <a:bodyPr/>
                    <a:lstStyle/>
                    <a:p>
                      <a:endParaRPr lang="en-US"/>
                    </a:p>
                  </a:txBody>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gridSpan="2">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hMerge="1">
                  <a:txBody>
                    <a:bodyPr/>
                    <a:lstStyle/>
                    <a:p>
                      <a:endParaRPr lang="en-US"/>
                    </a:p>
                  </a:txBody>
                  <a:tcPr/>
                </a:tc>
                <a:tc gridSpan="2">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hMerge="1">
                  <a:txBody>
                    <a:bodyPr/>
                    <a:lstStyle/>
                    <a:p>
                      <a:endParaRPr lang="en-US"/>
                    </a:p>
                  </a:txBody>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gridSpan="2">
                  <a:txBody>
                    <a:bodyPr/>
                    <a:lstStyle/>
                    <a:p>
                      <a:pPr algn="l" rtl="0" fontAlgn="ctr"/>
                      <a:r>
                        <a:rPr lang="en-US" sz="700" b="0" i="0" u="none" strike="noStrike" dirty="0">
                          <a:solidFill>
                            <a:srgbClr val="000000"/>
                          </a:solidFill>
                          <a:effectLst/>
                          <a:latin typeface="Arial" panose="020B0604020202020204" pitchFamily="34" charset="0"/>
                          <a:cs typeface="Arial" panose="020B0604020202020204" pitchFamily="34" charset="0"/>
                        </a:rPr>
                        <a:t>ENVIRONMENT MANAGEMENT &amp; PROVISIONING </a:t>
                      </a:r>
                    </a:p>
                  </a:txBody>
                  <a:tcPr marL="1532" marR="1532" marT="1532" marB="0" anchor="ctr">
                    <a:lnL>
                      <a:noFill/>
                    </a:lnL>
                    <a:lnR>
                      <a:noFill/>
                    </a:lnR>
                    <a:lnT>
                      <a:noFill/>
                    </a:lnT>
                    <a:lnB>
                      <a:noFill/>
                    </a:lnB>
                    <a:solidFill>
                      <a:srgbClr val="6699FF"/>
                    </a:solidFill>
                  </a:tcPr>
                </a:tc>
                <a:tc hMerge="1">
                  <a:txBody>
                    <a:bodyPr/>
                    <a:lstStyle/>
                    <a:p>
                      <a:endParaRPr lang="en-US"/>
                    </a:p>
                  </a:txBody>
                  <a:tcPr/>
                </a:tc>
                <a:tc>
                  <a:txBody>
                    <a:bodyPr/>
                    <a:lstStyle/>
                    <a:p>
                      <a:pPr algn="l" rtl="0"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w="6350" cap="flat" cmpd="sng" algn="ctr">
                      <a:solidFill>
                        <a:srgbClr val="000000"/>
                      </a:solidFill>
                      <a:prstDash val="solid"/>
                      <a:round/>
                      <a:headEnd type="none" w="med" len="med"/>
                      <a:tailEnd type="none" w="med" len="med"/>
                    </a:lnR>
                    <a:lnT>
                      <a:noFill/>
                    </a:lnT>
                    <a:lnB>
                      <a:noFill/>
                    </a:lnB>
                  </a:tcPr>
                </a:tc>
              </a:tr>
              <a:tr h="1016515">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4</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9">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Scotia Spoc &amp; Team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9">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TechM DevOps Team</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25-Aug-16</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User Cancelled</a:t>
                      </a:r>
                    </a:p>
                  </a:txBody>
                  <a:tcPr marL="1532" marR="1532" marT="1532" marB="0" anchor="ctr">
                    <a:lnL w="6350" cap="flat" cmpd="sng" algn="ctr">
                      <a:solidFill>
                        <a:srgbClr val="000000"/>
                      </a:solidFill>
                      <a:prstDash val="solid"/>
                      <a:round/>
                      <a:headEnd type="none" w="med" len="med"/>
                      <a:tailEnd type="none" w="med" len="med"/>
                    </a:lnL>
                    <a:lnR>
                      <a:noFill/>
                    </a:lnR>
                    <a:lnT>
                      <a:noFill/>
                    </a:lnT>
                    <a:lnB>
                      <a:noFill/>
                    </a:lnB>
                    <a:solidFill>
                      <a:srgbClr val="FFFF99"/>
                    </a:solidFill>
                  </a:tcPr>
                </a:tc>
                <a:tc>
                  <a:txBody>
                    <a:bodyPr/>
                    <a:lstStyle/>
                    <a:p>
                      <a:pPr algn="l" rtl="0" fontAlgn="ctr"/>
                      <a:r>
                        <a:rPr lang="en-US" sz="700" b="0" i="0" u="none" strike="noStrike" dirty="0">
                          <a:solidFill>
                            <a:srgbClr val="000000"/>
                          </a:solidFill>
                          <a:effectLst/>
                          <a:latin typeface="Arial" panose="020B0604020202020204" pitchFamily="34" charset="0"/>
                          <a:cs typeface="Arial" panose="020B0604020202020204" pitchFamily="34" charset="0"/>
                        </a:rPr>
                        <a:t>ENVIRONMENT MANAGEMENT &amp; PROVISIONING</a:t>
                      </a:r>
                    </a:p>
                  </a:txBody>
                  <a:tcPr marL="1532" marR="1532" marT="1532" marB="0" anchor="ctr">
                    <a:lnL>
                      <a:noFill/>
                    </a:lnL>
                    <a:lnR>
                      <a:noFill/>
                    </a:lnR>
                    <a:lnT>
                      <a:noFill/>
                    </a:lnT>
                    <a:lnB>
                      <a:noFill/>
                    </a:lnB>
                    <a:solidFill>
                      <a:srgbClr val="6699FF"/>
                    </a:solidFill>
                  </a:tcPr>
                </a:tc>
                <a:tc>
                  <a:txBody>
                    <a:bodyPr/>
                    <a:lstStyle/>
                    <a:p>
                      <a:pPr algn="l" rtl="0" fontAlgn="ctr"/>
                      <a:r>
                        <a:rPr lang="en-US" sz="700" b="0" i="0" u="none" strike="noStrike" dirty="0">
                          <a:solidFill>
                            <a:srgbClr val="000000"/>
                          </a:solidFill>
                          <a:effectLst/>
                          <a:latin typeface="Arial" panose="020B0604020202020204" pitchFamily="34" charset="0"/>
                          <a:cs typeface="Arial" panose="020B0604020202020204" pitchFamily="34" charset="0"/>
                        </a:rPr>
                        <a:t> CONFIGURATION &amp; BUILD MANAGEMENT, CODE REVIEWS [Mainframe]</a:t>
                      </a:r>
                    </a:p>
                  </a:txBody>
                  <a:tcPr marL="1532" marR="1532" marT="1532" marB="0" anchor="ctr">
                    <a:lnL>
                      <a:noFill/>
                    </a:lnL>
                    <a:lnR>
                      <a:noFill/>
                    </a:lnR>
                    <a:lnT>
                      <a:noFill/>
                    </a:lnT>
                    <a:lnB>
                      <a:noFill/>
                    </a:lnB>
                    <a:solidFill>
                      <a:srgbClr val="FF99FF"/>
                    </a:solidFill>
                  </a:tcPr>
                </a:tc>
                <a:tc gridSpan="2">
                  <a:txBody>
                    <a:bodyPr/>
                    <a:lstStyle/>
                    <a:p>
                      <a:pPr algn="l" rtl="0" fontAlgn="ctr"/>
                      <a:r>
                        <a:rPr lang="en-US" sz="700" b="0" i="0" u="none" strike="noStrike" dirty="0">
                          <a:solidFill>
                            <a:srgbClr val="FFFFFF"/>
                          </a:solidFill>
                          <a:effectLst/>
                          <a:latin typeface="Arial" panose="020B0604020202020204" pitchFamily="34" charset="0"/>
                          <a:cs typeface="Arial" panose="020B0604020202020204" pitchFamily="34" charset="0"/>
                        </a:rPr>
                        <a:t>MONITORING</a:t>
                      </a:r>
                    </a:p>
                  </a:txBody>
                  <a:tcPr marL="1532" marR="1532" marT="1532" marB="0" anchor="ctr">
                    <a:lnL>
                      <a:noFill/>
                    </a:lnL>
                    <a:lnR>
                      <a:noFill/>
                    </a:lnR>
                    <a:lnT>
                      <a:noFill/>
                    </a:lnT>
                    <a:lnB>
                      <a:noFill/>
                    </a:lnB>
                    <a:solidFill>
                      <a:srgbClr val="008080"/>
                    </a:solidFill>
                  </a:tcPr>
                </a:tc>
                <a:tc hMerge="1">
                  <a:txBody>
                    <a:bodyPr/>
                    <a:lstStyle/>
                    <a:p>
                      <a:endParaRPr lang="en-US"/>
                    </a:p>
                  </a:txBody>
                  <a:tcPr/>
                </a:tc>
                <a:tc gridSpan="2">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hMerge="1">
                  <a:txBody>
                    <a:bodyPr/>
                    <a:lstStyle/>
                    <a:p>
                      <a:endParaRPr lang="en-US"/>
                    </a:p>
                  </a:txBody>
                  <a:tcPr/>
                </a:tc>
                <a:tc gridSpan="3">
                  <a:txBody>
                    <a:bodyPr/>
                    <a:lstStyle/>
                    <a:p>
                      <a:pPr algn="l" rtl="0" fontAlgn="ctr"/>
                      <a:r>
                        <a:rPr lang="en-US" sz="700" b="0" i="0" u="none" strike="noStrike" dirty="0">
                          <a:solidFill>
                            <a:srgbClr val="000000"/>
                          </a:solidFill>
                          <a:effectLst/>
                          <a:latin typeface="Arial" panose="020B0604020202020204" pitchFamily="34" charset="0"/>
                          <a:cs typeface="Arial" panose="020B0604020202020204" pitchFamily="34" charset="0"/>
                        </a:rPr>
                        <a:t>CONFIGURATION &amp; BUILD MANAGEMENT, CODE REVIEWS [Java, .NET, VB, ASP..Etc....]</a:t>
                      </a:r>
                    </a:p>
                  </a:txBody>
                  <a:tcPr marL="1532" marR="1532" marT="1532" marB="0" anchor="ctr">
                    <a:lnL>
                      <a:noFill/>
                    </a:lnL>
                    <a:lnR>
                      <a:noFill/>
                    </a:lnR>
                    <a:lnT>
                      <a:noFill/>
                    </a:lnT>
                    <a:lnB>
                      <a:noFill/>
                    </a:lnB>
                    <a:solidFill>
                      <a:srgbClr val="FF99FF"/>
                    </a:solidFill>
                  </a:tcPr>
                </a:tc>
                <a:tc hMerge="1">
                  <a:txBody>
                    <a:bodyPr/>
                    <a:lstStyle/>
                    <a:p>
                      <a:endParaRPr lang="en-US"/>
                    </a:p>
                  </a:txBody>
                  <a:tcPr/>
                </a:tc>
                <a:tc hMerge="1">
                  <a:txBody>
                    <a:bodyPr/>
                    <a:lstStyle/>
                    <a:p>
                      <a:endParaRPr lang="en-US"/>
                    </a:p>
                  </a:txBody>
                  <a:tcPr/>
                </a:tc>
                <a:tc gridSpan="2">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hMerge="1">
                  <a:txBody>
                    <a:bodyPr/>
                    <a:lstStyle/>
                    <a:p>
                      <a:endParaRPr lang="en-US"/>
                    </a:p>
                  </a:txBody>
                  <a:tcPr/>
                </a:tc>
                <a:tc>
                  <a:txBody>
                    <a:bodyPr/>
                    <a:lstStyle/>
                    <a:p>
                      <a:pPr algn="l" rtl="0"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w="6350" cap="flat" cmpd="sng" algn="ctr">
                      <a:solidFill>
                        <a:srgbClr val="000000"/>
                      </a:solidFill>
                      <a:prstDash val="solid"/>
                      <a:round/>
                      <a:headEnd type="none" w="med" len="med"/>
                      <a:tailEnd type="none" w="med" len="med"/>
                    </a:lnR>
                    <a:lnT>
                      <a:noFill/>
                    </a:lnT>
                    <a:lnB>
                      <a:noFill/>
                    </a:lnB>
                  </a:tcPr>
                </a:tc>
              </a:tr>
              <a:tr h="114206">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6</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26-Aug-16</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3">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No Schedules</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50730">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7</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29-Aug-16</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rtl="0" fontAlgn="b"/>
                      <a:r>
                        <a:rPr lang="en-US" sz="700" b="0" i="0" u="none" strike="noStrike" dirty="0">
                          <a:solidFill>
                            <a:srgbClr val="000000"/>
                          </a:solidFill>
                          <a:effectLst/>
                          <a:latin typeface="Arial" panose="020B0604020202020204" pitchFamily="34" charset="0"/>
                          <a:cs typeface="Arial" panose="020B0604020202020204" pitchFamily="34" charset="0"/>
                        </a:rPr>
                        <a:t>Requirement Gathering &amp; Planning</a:t>
                      </a:r>
                    </a:p>
                  </a:txBody>
                  <a:tcPr marL="1532" marR="1532" marT="1532" marB="0" anchor="b">
                    <a:lnL>
                      <a:noFill/>
                    </a:lnL>
                    <a:lnR>
                      <a:noFill/>
                    </a:lnR>
                    <a:lnT>
                      <a:noFill/>
                    </a:lnT>
                    <a:lnB>
                      <a:noFill/>
                    </a:lnB>
                    <a:solidFill>
                      <a:srgbClr val="FABF8F"/>
                    </a:solidFill>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gridSpan="2">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hMerge="1">
                  <a:txBody>
                    <a:bodyPr/>
                    <a:lstStyle/>
                    <a:p>
                      <a:endParaRPr lang="en-US"/>
                    </a:p>
                  </a:txBody>
                  <a:tcPr/>
                </a:tc>
                <a:tc gridSpan="2">
                  <a:txBody>
                    <a:bodyPr/>
                    <a:lstStyle/>
                    <a:p>
                      <a:pPr algn="l" rtl="0" fontAlgn="b"/>
                      <a:r>
                        <a:rPr lang="en-US" sz="700" b="0" i="0" u="none" strike="noStrike" dirty="0">
                          <a:solidFill>
                            <a:srgbClr val="000000"/>
                          </a:solidFill>
                          <a:effectLst/>
                          <a:latin typeface="Arial" panose="020B0604020202020204" pitchFamily="34" charset="0"/>
                          <a:cs typeface="Arial" panose="020B0604020202020204" pitchFamily="34" charset="0"/>
                        </a:rPr>
                        <a:t>Scrum Team</a:t>
                      </a:r>
                    </a:p>
                  </a:txBody>
                  <a:tcPr marL="1532" marR="1532" marT="1532" marB="0" anchor="b">
                    <a:lnL>
                      <a:noFill/>
                    </a:lnL>
                    <a:lnR>
                      <a:noFill/>
                    </a:lnR>
                    <a:lnT>
                      <a:noFill/>
                    </a:lnT>
                    <a:lnB>
                      <a:noFill/>
                    </a:lnB>
                    <a:solidFill>
                      <a:srgbClr val="A6A6A6"/>
                    </a:solidFill>
                  </a:tcPr>
                </a:tc>
                <a:tc hMerge="1">
                  <a:txBody>
                    <a:bodyPr/>
                    <a:lstStyle/>
                    <a:p>
                      <a:endParaRPr lang="en-US"/>
                    </a:p>
                  </a:txBody>
                  <a:tcPr/>
                </a:tc>
                <a:tc>
                  <a:txBody>
                    <a:bodyPr/>
                    <a:lstStyle/>
                    <a:p>
                      <a:pPr algn="l" rtl="0" fontAlgn="b"/>
                      <a:r>
                        <a:rPr lang="en-US" sz="700" b="0" i="0" u="none" strike="noStrike" dirty="0">
                          <a:solidFill>
                            <a:srgbClr val="000000"/>
                          </a:solidFill>
                          <a:effectLst/>
                          <a:latin typeface="Arial" panose="020B0604020202020204" pitchFamily="34" charset="0"/>
                          <a:cs typeface="Arial" panose="020B0604020202020204" pitchFamily="34" charset="0"/>
                        </a:rPr>
                        <a:t>Requirement Gathering &amp; Planning</a:t>
                      </a:r>
                    </a:p>
                  </a:txBody>
                  <a:tcPr marL="1532" marR="1532" marT="1532" marB="0" anchor="b">
                    <a:lnL>
                      <a:noFill/>
                    </a:lnL>
                    <a:lnR>
                      <a:noFill/>
                    </a:lnR>
                    <a:lnT>
                      <a:noFill/>
                    </a:lnT>
                    <a:lnB>
                      <a:noFill/>
                    </a:lnB>
                    <a:solidFill>
                      <a:srgbClr val="FABF8F"/>
                    </a:solidFill>
                  </a:tcPr>
                </a:tc>
                <a:tc gridSpan="2">
                  <a:txBody>
                    <a:bodyPr/>
                    <a:lstStyle/>
                    <a:p>
                      <a:pPr algn="l" rtl="0" fontAlgn="ctr"/>
                      <a:r>
                        <a:rPr lang="en-US" sz="700" b="0" i="0" u="none" strike="noStrike" dirty="0">
                          <a:solidFill>
                            <a:srgbClr val="000000"/>
                          </a:solidFill>
                          <a:effectLst/>
                          <a:latin typeface="Arial" panose="020B0604020202020204" pitchFamily="34" charset="0"/>
                          <a:cs typeface="Arial" panose="020B0604020202020204" pitchFamily="34" charset="0"/>
                        </a:rPr>
                        <a:t>Application Support</a:t>
                      </a:r>
                    </a:p>
                  </a:txBody>
                  <a:tcPr marL="1532" marR="1532" marT="1532" marB="0" anchor="ctr">
                    <a:lnL>
                      <a:noFill/>
                    </a:lnL>
                    <a:lnR>
                      <a:noFill/>
                    </a:lnR>
                    <a:lnT>
                      <a:noFill/>
                    </a:lnT>
                    <a:lnB>
                      <a:noFill/>
                    </a:lnB>
                    <a:solidFill>
                      <a:srgbClr val="CCC0DA"/>
                    </a:solidFill>
                  </a:tcPr>
                </a:tc>
                <a:tc hMerge="1">
                  <a:txBody>
                    <a:bodyPr/>
                    <a:lstStyle/>
                    <a:p>
                      <a:endParaRPr lang="en-US"/>
                    </a:p>
                  </a:txBody>
                  <a:tcPr/>
                </a:tc>
                <a:tc>
                  <a:txBody>
                    <a:bodyPr/>
                    <a:lstStyle/>
                    <a:p>
                      <a:pPr algn="l" rtl="0"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w="6350" cap="flat" cmpd="sng" algn="ctr">
                      <a:solidFill>
                        <a:srgbClr val="000000"/>
                      </a:solidFill>
                      <a:prstDash val="solid"/>
                      <a:round/>
                      <a:headEnd type="none" w="med" len="med"/>
                      <a:tailEnd type="none" w="med" len="med"/>
                    </a:lnR>
                    <a:lnT>
                      <a:noFill/>
                    </a:lnT>
                    <a:lnB>
                      <a:noFill/>
                    </a:lnB>
                  </a:tcPr>
                </a:tc>
              </a:tr>
              <a:tr h="350730">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8</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30-Aug-16</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ctr"/>
                      <a:r>
                        <a:rPr lang="en-US" sz="700" b="0" i="0" u="none" strike="noStrike" dirty="0">
                          <a:solidFill>
                            <a:srgbClr val="000000"/>
                          </a:solidFill>
                          <a:effectLst/>
                          <a:latin typeface="Arial" panose="020B0604020202020204" pitchFamily="34" charset="0"/>
                          <a:cs typeface="Arial" panose="020B0604020202020204" pitchFamily="34" charset="0"/>
                        </a:rPr>
                        <a:t>Requirement Gathering &amp; Planning</a:t>
                      </a:r>
                    </a:p>
                  </a:txBody>
                  <a:tcPr marL="1532" marR="1532" marT="1532" marB="0" anchor="ctr">
                    <a:lnL w="6350" cap="flat" cmpd="sng" algn="ctr">
                      <a:solidFill>
                        <a:srgbClr val="000000"/>
                      </a:solidFill>
                      <a:prstDash val="solid"/>
                      <a:round/>
                      <a:headEnd type="none" w="med" len="med"/>
                      <a:tailEnd type="none" w="med" len="med"/>
                    </a:lnL>
                    <a:lnR>
                      <a:noFill/>
                    </a:lnR>
                    <a:lnT>
                      <a:noFill/>
                    </a:lnT>
                    <a:lnB>
                      <a:noFill/>
                    </a:lnB>
                    <a:solidFill>
                      <a:srgbClr val="FABF8F"/>
                    </a:solidFill>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gridSpan="2">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hMerge="1">
                  <a:txBody>
                    <a:bodyPr/>
                    <a:lstStyle/>
                    <a:p>
                      <a:endParaRPr lang="en-US"/>
                    </a:p>
                  </a:txBody>
                  <a:tcPr/>
                </a:tc>
                <a:tc gridSpan="5">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Code Control [2 teams]</a:t>
                      </a:r>
                    </a:p>
                  </a:txBody>
                  <a:tcPr marL="1532" marR="1532" marT="1532" marB="0" anchor="ctr">
                    <a:lnL>
                      <a:noFill/>
                    </a:lnL>
                    <a:lnR>
                      <a:noFill/>
                    </a:lnR>
                    <a:lnT>
                      <a:noFill/>
                    </a:lnT>
                    <a:lnB>
                      <a:noFill/>
                    </a:lnB>
                    <a:solidFill>
                      <a:srgbClr val="76933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rtl="0"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w="6350" cap="flat" cmpd="sng" algn="ctr">
                      <a:solidFill>
                        <a:srgbClr val="000000"/>
                      </a:solidFill>
                      <a:prstDash val="solid"/>
                      <a:round/>
                      <a:headEnd type="none" w="med" len="med"/>
                      <a:tailEnd type="none" w="med" len="med"/>
                    </a:lnR>
                    <a:lnT>
                      <a:noFill/>
                    </a:lnT>
                    <a:lnB>
                      <a:noFill/>
                    </a:lnB>
                  </a:tcPr>
                </a:tc>
              </a:tr>
              <a:tr h="226994">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9</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31-Aug-16</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700" b="0" i="0" u="none" strike="noStrike" dirty="0">
                          <a:solidFill>
                            <a:srgbClr val="FFFFFF"/>
                          </a:solidFill>
                          <a:effectLst/>
                          <a:latin typeface="Arial" panose="020B0604020202020204" pitchFamily="34" charset="0"/>
                          <a:cs typeface="Arial" panose="020B0604020202020204" pitchFamily="34" charset="0"/>
                        </a:rPr>
                        <a:t>Architecture</a:t>
                      </a:r>
                    </a:p>
                  </a:txBody>
                  <a:tcPr marL="1532" marR="1532" marT="1532" marB="0" anchor="ctr">
                    <a:lnL w="6350" cap="flat" cmpd="sng" algn="ctr">
                      <a:solidFill>
                        <a:srgbClr val="000000"/>
                      </a:solidFill>
                      <a:prstDash val="solid"/>
                      <a:round/>
                      <a:headEnd type="none" w="med" len="med"/>
                      <a:tailEnd type="none" w="med" len="med"/>
                    </a:lnL>
                    <a:lnR>
                      <a:noFill/>
                    </a:lnR>
                    <a:lnT>
                      <a:noFill/>
                    </a:lnT>
                    <a:lnB>
                      <a:noFill/>
                    </a:lnB>
                    <a:solidFill>
                      <a:srgbClr val="16365C"/>
                    </a:solidFill>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gridSpan="2">
                  <a:txBody>
                    <a:bodyPr/>
                    <a:lstStyle/>
                    <a:p>
                      <a:pPr algn="ctr" rtl="0" fontAlgn="b"/>
                      <a:r>
                        <a:rPr lang="en-US" sz="700" b="0" i="0" u="none" strike="noStrike" dirty="0">
                          <a:solidFill>
                            <a:srgbClr val="000000"/>
                          </a:solidFill>
                          <a:effectLst/>
                          <a:latin typeface="Arial" panose="020B0604020202020204" pitchFamily="34" charset="0"/>
                          <a:cs typeface="Arial" panose="020B0604020202020204" pitchFamily="34" charset="0"/>
                        </a:rPr>
                        <a:t>Application - SEL </a:t>
                      </a:r>
                    </a:p>
                  </a:txBody>
                  <a:tcPr marL="1532" marR="1532" marT="1532" marB="0" anchor="b">
                    <a:lnL>
                      <a:noFill/>
                    </a:lnL>
                    <a:lnR>
                      <a:noFill/>
                    </a:lnR>
                    <a:lnT>
                      <a:noFill/>
                    </a:lnT>
                    <a:lnB>
                      <a:noFill/>
                    </a:lnB>
                    <a:solidFill>
                      <a:srgbClr val="FF6600"/>
                    </a:solidFill>
                  </a:tcPr>
                </a:tc>
                <a:tc hMerge="1">
                  <a:txBody>
                    <a:bodyPr/>
                    <a:lstStyle/>
                    <a:p>
                      <a:endParaRPr lang="en-US"/>
                    </a:p>
                  </a:txBody>
                  <a:tcPr/>
                </a:tc>
                <a:tc gridSpan="2">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hMerge="1">
                  <a:txBody>
                    <a:bodyPr/>
                    <a:lstStyle/>
                    <a:p>
                      <a:endParaRPr lang="en-US"/>
                    </a:p>
                  </a:txBody>
                  <a:tcPr/>
                </a:tc>
                <a:tc gridSpan="3">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Application - ITP</a:t>
                      </a:r>
                    </a:p>
                  </a:txBody>
                  <a:tcPr marL="1532" marR="1532" marT="1532" marB="0" anchor="ctr">
                    <a:lnL>
                      <a:noFill/>
                    </a:lnL>
                    <a:lnR>
                      <a:noFill/>
                    </a:lnR>
                    <a:lnT>
                      <a:noFill/>
                    </a:lnT>
                    <a:lnB>
                      <a:noFill/>
                    </a:lnB>
                    <a:solidFill>
                      <a:srgbClr val="FF6600"/>
                    </a:solidFill>
                  </a:tcPr>
                </a:tc>
                <a:tc hMerge="1">
                  <a:txBody>
                    <a:bodyPr/>
                    <a:lstStyle/>
                    <a:p>
                      <a:endParaRPr lang="en-US"/>
                    </a:p>
                  </a:txBody>
                  <a:tcPr/>
                </a:tc>
                <a:tc hMerge="1">
                  <a:txBody>
                    <a:bodyPr/>
                    <a:lstStyle/>
                    <a:p>
                      <a:endParaRPr lang="en-US"/>
                    </a:p>
                  </a:txBody>
                  <a:tcPr/>
                </a:tc>
                <a:tc gridSpan="2">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hMerge="1">
                  <a:txBody>
                    <a:bodyPr/>
                    <a:lstStyle/>
                    <a:p>
                      <a:endParaRPr lang="en-US"/>
                    </a:p>
                  </a:txBody>
                  <a:tcPr/>
                </a:tc>
                <a:tc>
                  <a:txBody>
                    <a:bodyPr/>
                    <a:lstStyle/>
                    <a:p>
                      <a:pPr algn="l" rtl="0"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w="6350" cap="flat" cmpd="sng" algn="ctr">
                      <a:solidFill>
                        <a:srgbClr val="000000"/>
                      </a:solidFill>
                      <a:prstDash val="solid"/>
                      <a:round/>
                      <a:headEnd type="none" w="med" len="med"/>
                      <a:tailEnd type="none" w="med" len="med"/>
                    </a:lnR>
                    <a:lnT>
                      <a:noFill/>
                    </a:lnT>
                    <a:lnB>
                      <a:noFill/>
                    </a:lnB>
                  </a:tcPr>
                </a:tc>
              </a:tr>
              <a:tr h="339783">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10</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1-Sep-16</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rtl="0" fontAlgn="ctr"/>
                      <a:r>
                        <a:rPr lang="en-US" sz="700" b="0" i="0" u="none" strike="noStrike" dirty="0">
                          <a:solidFill>
                            <a:srgbClr val="FFFFFF"/>
                          </a:solidFill>
                          <a:effectLst/>
                          <a:latin typeface="Arial" panose="020B0604020202020204" pitchFamily="34" charset="0"/>
                          <a:cs typeface="Arial" panose="020B0604020202020204" pitchFamily="34" charset="0"/>
                        </a:rPr>
                        <a:t>Architecture</a:t>
                      </a:r>
                    </a:p>
                  </a:txBody>
                  <a:tcPr marL="1532" marR="1532" marT="1532" marB="0" anchor="ctr">
                    <a:lnL w="6350" cap="flat" cmpd="sng" algn="ctr">
                      <a:solidFill>
                        <a:srgbClr val="000000"/>
                      </a:solidFill>
                      <a:prstDash val="solid"/>
                      <a:round/>
                      <a:headEnd type="none" w="med" len="med"/>
                      <a:tailEnd type="none" w="med" len="med"/>
                    </a:lnL>
                    <a:lnR>
                      <a:noFill/>
                    </a:lnR>
                    <a:lnT>
                      <a:noFill/>
                    </a:lnT>
                    <a:lnB>
                      <a:noFill/>
                    </a:lnB>
                    <a:solidFill>
                      <a:srgbClr val="16365C"/>
                    </a:solidFill>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a:txBody>
                    <a:bodyPr/>
                    <a:lstStyle/>
                    <a:p>
                      <a:pPr algn="l" rtl="0" fontAlgn="b"/>
                      <a:r>
                        <a:rPr lang="en-US" sz="700" b="0" i="0" u="none" strike="noStrike" dirty="0">
                          <a:solidFill>
                            <a:srgbClr val="000000"/>
                          </a:solidFill>
                          <a:effectLst/>
                          <a:latin typeface="Arial" panose="020B0604020202020204" pitchFamily="34" charset="0"/>
                          <a:cs typeface="Arial" panose="020B0604020202020204" pitchFamily="34" charset="0"/>
                        </a:rPr>
                        <a:t>INFORMATION SEGURITY</a:t>
                      </a:r>
                    </a:p>
                  </a:txBody>
                  <a:tcPr marL="1532" marR="1532" marT="1532" marB="0" anchor="b">
                    <a:lnL>
                      <a:noFill/>
                    </a:lnL>
                    <a:lnR>
                      <a:noFill/>
                    </a:lnR>
                    <a:lnT>
                      <a:noFill/>
                    </a:lnT>
                    <a:lnB>
                      <a:noFill/>
                    </a:lnB>
                    <a:solidFill>
                      <a:srgbClr val="DA9694"/>
                    </a:solidFill>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gridSpan="2">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hMerge="1">
                  <a:txBody>
                    <a:bodyPr/>
                    <a:lstStyle/>
                    <a:p>
                      <a:endParaRPr lang="en-US"/>
                    </a:p>
                  </a:txBody>
                  <a:tcPr/>
                </a:tc>
                <a:tc gridSpan="2">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hMerge="1">
                  <a:txBody>
                    <a:bodyPr/>
                    <a:lstStyle/>
                    <a:p>
                      <a:endParaRPr lang="en-US"/>
                    </a:p>
                  </a:txBody>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DEVELOPMENT </a:t>
                      </a:r>
                    </a:p>
                  </a:txBody>
                  <a:tcPr marL="1532" marR="1532" marT="1532" marB="0" anchor="ctr">
                    <a:lnL>
                      <a:noFill/>
                    </a:lnL>
                    <a:lnR>
                      <a:noFill/>
                    </a:lnR>
                    <a:lnT>
                      <a:noFill/>
                    </a:lnT>
                    <a:lnB>
                      <a:noFill/>
                    </a:lnB>
                    <a:solidFill>
                      <a:srgbClr val="FF99FF"/>
                    </a:solidFill>
                  </a:tcPr>
                </a:tc>
                <a:tc gridSpan="2">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Testing</a:t>
                      </a:r>
                    </a:p>
                  </a:txBody>
                  <a:tcPr marL="1532" marR="1532" marT="1532" marB="0" anchor="ctr">
                    <a:lnL>
                      <a:noFill/>
                    </a:lnL>
                    <a:lnR>
                      <a:noFill/>
                    </a:lnR>
                    <a:lnT>
                      <a:noFill/>
                    </a:lnT>
                    <a:lnB>
                      <a:noFill/>
                    </a:lnB>
                    <a:solidFill>
                      <a:srgbClr val="00B050"/>
                    </a:solidFill>
                  </a:tcPr>
                </a:tc>
                <a:tc hMerge="1">
                  <a:txBody>
                    <a:bodyPr/>
                    <a:lstStyle/>
                    <a:p>
                      <a:endParaRPr lang="en-US"/>
                    </a:p>
                  </a:txBody>
                  <a:tcPr/>
                </a:tc>
                <a:tc>
                  <a:txBody>
                    <a:bodyPr/>
                    <a:lstStyle/>
                    <a:p>
                      <a:pPr algn="l" rtl="0"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w="6350" cap="flat" cmpd="sng" algn="ctr">
                      <a:solidFill>
                        <a:srgbClr val="000000"/>
                      </a:solidFill>
                      <a:prstDash val="solid"/>
                      <a:round/>
                      <a:headEnd type="none" w="med" len="med"/>
                      <a:tailEnd type="none" w="med" len="med"/>
                    </a:lnR>
                    <a:lnT>
                      <a:noFill/>
                    </a:lnT>
                    <a:lnB>
                      <a:noFill/>
                    </a:lnB>
                  </a:tcPr>
                </a:tc>
              </a:tr>
              <a:tr h="114206">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11</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2-Sep-16</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13">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No Schedules</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6994">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12</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r" fontAlgn="b"/>
                      <a:r>
                        <a:rPr lang="en-US" sz="700" b="0" i="0" u="none" strike="noStrike" dirty="0">
                          <a:solidFill>
                            <a:srgbClr val="000000"/>
                          </a:solidFill>
                          <a:effectLst/>
                          <a:latin typeface="Arial" panose="020B0604020202020204" pitchFamily="34" charset="0"/>
                          <a:cs typeface="Arial" panose="020B0604020202020204" pitchFamily="34" charset="0"/>
                        </a:rPr>
                        <a:t>5-Sep-16</a:t>
                      </a:r>
                    </a:p>
                  </a:txBody>
                  <a:tcPr marL="1532" marR="1532" marT="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User Cancelled</a:t>
                      </a:r>
                    </a:p>
                  </a:txBody>
                  <a:tcPr marL="1532" marR="1532" marT="1532" marB="0" anchor="b">
                    <a:lnL>
                      <a:noFill/>
                    </a:lnL>
                    <a:lnR>
                      <a:noFill/>
                    </a:lnR>
                    <a:lnT>
                      <a:noFill/>
                    </a:lnT>
                    <a:lnB>
                      <a:noFill/>
                    </a:lnB>
                    <a:solidFill>
                      <a:srgbClr val="FFFF99"/>
                    </a:solidFill>
                  </a:tcPr>
                </a:tc>
                <a:tc>
                  <a:txBody>
                    <a:bodyPr/>
                    <a:lstStyle/>
                    <a:p>
                      <a:pPr algn="ctr" fontAlgn="ctr"/>
                      <a:r>
                        <a:rPr lang="en-US" sz="700" b="0" i="0" u="none" strike="noStrike" dirty="0">
                          <a:solidFill>
                            <a:srgbClr val="000000"/>
                          </a:solidFill>
                          <a:effectLst/>
                          <a:latin typeface="Arial" panose="020B0604020202020204" pitchFamily="34" charset="0"/>
                          <a:cs typeface="Arial" panose="020B0604020202020204" pitchFamily="34" charset="0"/>
                        </a:rPr>
                        <a:t>Testing</a:t>
                      </a:r>
                    </a:p>
                  </a:txBody>
                  <a:tcPr marL="1532" marR="1532" marT="1532" marB="0" anchor="ctr">
                    <a:lnL>
                      <a:noFill/>
                    </a:lnL>
                    <a:lnR>
                      <a:noFill/>
                    </a:lnR>
                    <a:lnT>
                      <a:noFill/>
                    </a:lnT>
                    <a:lnB>
                      <a:noFill/>
                    </a:lnB>
                    <a:solidFill>
                      <a:srgbClr val="00B050"/>
                    </a:solidFill>
                  </a:tcPr>
                </a:tc>
                <a:tc>
                  <a:txBody>
                    <a:bodyPr/>
                    <a:lstStyle/>
                    <a:p>
                      <a:pPr algn="ctr" fontAlgn="ctr"/>
                      <a:r>
                        <a:rPr lang="en-US" sz="700" b="0" i="0" u="none" strike="noStrike" dirty="0">
                          <a:solidFill>
                            <a:srgbClr val="000000"/>
                          </a:solidFill>
                          <a:effectLst/>
                          <a:latin typeface="Arial" panose="020B0604020202020204" pitchFamily="34" charset="0"/>
                          <a:cs typeface="Arial" panose="020B0604020202020204" pitchFamily="34" charset="0"/>
                        </a:rPr>
                        <a:t>Operations</a:t>
                      </a:r>
                    </a:p>
                  </a:txBody>
                  <a:tcPr marL="1532" marR="1532" marT="1532" marB="0" anchor="ctr">
                    <a:lnL>
                      <a:noFill/>
                    </a:lnL>
                    <a:lnR>
                      <a:noFill/>
                    </a:lnR>
                    <a:lnT>
                      <a:noFill/>
                    </a:lnT>
                    <a:lnB>
                      <a:noFill/>
                    </a:lnB>
                    <a:solidFill>
                      <a:srgbClr val="948A54"/>
                    </a:solidFill>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User Cancelled</a:t>
                      </a:r>
                    </a:p>
                  </a:txBody>
                  <a:tcPr marL="1532" marR="1532" marT="1532" marB="0" anchor="b">
                    <a:lnL>
                      <a:noFill/>
                    </a:lnL>
                    <a:lnR>
                      <a:noFill/>
                    </a:lnR>
                    <a:lnT>
                      <a:noFill/>
                    </a:lnT>
                    <a:lnB>
                      <a:noFill/>
                    </a:lnB>
                    <a:solidFill>
                      <a:srgbClr val="FFFF99"/>
                    </a:solidFill>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a:txBody>
                    <a:bodyPr/>
                    <a:lstStyle/>
                    <a:p>
                      <a:pPr algn="l" fontAlgn="b"/>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532" marR="1532" marT="1532" marB="0" anchor="b">
                    <a:lnL>
                      <a:noFill/>
                    </a:lnL>
                    <a:lnR>
                      <a:noFill/>
                    </a:lnR>
                    <a:lnT>
                      <a:noFill/>
                    </a:lnT>
                    <a:lnB>
                      <a:noFill/>
                    </a:lnB>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w="6350" cap="flat" cmpd="sng" algn="ctr">
                      <a:solidFill>
                        <a:srgbClr val="000000"/>
                      </a:solidFill>
                      <a:prstDash val="solid"/>
                      <a:round/>
                      <a:headEnd type="none" w="med" len="med"/>
                      <a:tailEnd type="none" w="med" len="med"/>
                    </a:lnR>
                    <a:lnT>
                      <a:noFill/>
                    </a:lnT>
                    <a:lnB>
                      <a:noFill/>
                    </a:lnB>
                  </a:tcPr>
                </a:tc>
              </a:tr>
              <a:tr h="114206">
                <a:tc>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13</a:t>
                      </a:r>
                    </a:p>
                  </a:txBody>
                  <a:tcPr marL="1532" marR="1532" marT="153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r" fontAlgn="b"/>
                      <a:r>
                        <a:rPr lang="en-US" sz="700" b="0" i="0" u="none" strike="noStrike" dirty="0">
                          <a:solidFill>
                            <a:srgbClr val="000000"/>
                          </a:solidFill>
                          <a:effectLst/>
                          <a:latin typeface="Arial" panose="020B0604020202020204" pitchFamily="34" charset="0"/>
                          <a:cs typeface="Arial" panose="020B0604020202020204" pitchFamily="34" charset="0"/>
                        </a:rPr>
                        <a:t>6-Sep-16</a:t>
                      </a:r>
                    </a:p>
                  </a:txBody>
                  <a:tcPr marL="1532" marR="1532" marT="15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Operations</a:t>
                      </a:r>
                    </a:p>
                  </a:txBody>
                  <a:tcPr marL="1532" marR="1532" marT="1532" marB="0" anchor="b">
                    <a:lnL>
                      <a:noFill/>
                    </a:lnL>
                    <a:lnR>
                      <a:noFill/>
                    </a:lnR>
                    <a:lnT>
                      <a:noFill/>
                    </a:lnT>
                    <a:lnB w="6350" cap="flat" cmpd="sng" algn="ctr">
                      <a:solidFill>
                        <a:srgbClr val="000000"/>
                      </a:solidFill>
                      <a:prstDash val="solid"/>
                      <a:round/>
                      <a:headEnd type="none" w="med" len="med"/>
                      <a:tailEnd type="none" w="med" len="med"/>
                    </a:lnB>
                    <a:solidFill>
                      <a:srgbClr val="948A54"/>
                    </a:solidFill>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a:noFill/>
                    </a:lnR>
                    <a:lnT>
                      <a:noFill/>
                    </a:lnT>
                    <a:lnB w="6350" cap="flat" cmpd="sng" algn="ctr">
                      <a:solidFill>
                        <a:srgbClr val="000000"/>
                      </a:solidFill>
                      <a:prstDash val="solid"/>
                      <a:round/>
                      <a:headEnd type="none" w="med" len="med"/>
                      <a:tailEnd type="none" w="med" len="med"/>
                    </a:lnB>
                  </a:tcPr>
                </a:tc>
                <a:tc gridSpan="3">
                  <a:txBody>
                    <a:bodyPr/>
                    <a:lstStyle/>
                    <a:p>
                      <a:pPr algn="ctr" rtl="0" fontAlgn="ctr"/>
                      <a:r>
                        <a:rPr lang="en-US" sz="700" b="0" i="0" u="none" strike="noStrike" dirty="0">
                          <a:solidFill>
                            <a:srgbClr val="000000"/>
                          </a:solidFill>
                          <a:effectLst/>
                          <a:latin typeface="Arial" panose="020B0604020202020204" pitchFamily="34" charset="0"/>
                          <a:cs typeface="Arial" panose="020B0604020202020204" pitchFamily="34" charset="0"/>
                        </a:rPr>
                        <a:t>Application - ScotiaCred</a:t>
                      </a:r>
                    </a:p>
                  </a:txBody>
                  <a:tcPr marL="1532" marR="1532" marT="1532" marB="0" anchor="ctr">
                    <a:lnL>
                      <a:noFill/>
                    </a:lnL>
                    <a:lnR>
                      <a:noFill/>
                    </a:lnR>
                    <a:lnT>
                      <a:noFill/>
                    </a:lnT>
                    <a:lnB>
                      <a:noFill/>
                    </a:lnB>
                    <a:solidFill>
                      <a:srgbClr val="FF6600"/>
                    </a:solidFill>
                  </a:tcPr>
                </a:tc>
                <a:tc hMerge="1">
                  <a:txBody>
                    <a:bodyPr/>
                    <a:lstStyle/>
                    <a:p>
                      <a:endParaRPr lang="en-US"/>
                    </a:p>
                  </a:txBody>
                  <a:tcPr/>
                </a:tc>
                <a:tc hMerge="1">
                  <a:txBody>
                    <a:bodyPr/>
                    <a:lstStyle/>
                    <a:p>
                      <a:endParaRPr lang="en-US"/>
                    </a:p>
                  </a:txBody>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700" b="0" i="0" u="none" strike="noStrike" dirty="0">
                          <a:solidFill>
                            <a:srgbClr val="000000"/>
                          </a:solidFill>
                          <a:effectLst/>
                          <a:latin typeface="Arial" panose="020B0604020202020204" pitchFamily="34" charset="0"/>
                          <a:cs typeface="Arial" panose="020B0604020202020204" pitchFamily="34" charset="0"/>
                        </a:rPr>
                        <a:t> </a:t>
                      </a:r>
                    </a:p>
                  </a:txBody>
                  <a:tcPr marL="1532" marR="1532" marT="153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15140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p:cNvSpPr>
          <p:nvPr>
            <p:ph type="title"/>
          </p:nvPr>
        </p:nvSpPr>
        <p:spPr>
          <a:xfrm>
            <a:off x="481012" y="469900"/>
            <a:ext cx="8787166" cy="461665"/>
          </a:xfrm>
          <a:noFill/>
          <a:ln>
            <a:noFill/>
          </a:ln>
        </p:spPr>
        <p:style>
          <a:lnRef idx="2">
            <a:schemeClr val="accent5"/>
          </a:lnRef>
          <a:fillRef idx="1">
            <a:schemeClr val="lt1"/>
          </a:fillRef>
          <a:effectRef idx="0">
            <a:schemeClr val="accent5"/>
          </a:effectRef>
          <a:fontRef idx="minor">
            <a:schemeClr val="dk1"/>
          </a:fontRef>
        </p:style>
        <p:txBody>
          <a:bodyPr/>
          <a:lstStyle/>
          <a:p>
            <a:r>
              <a:rPr lang="en-US" sz="1500" dirty="0">
                <a:solidFill>
                  <a:srgbClr val="FF0000"/>
                </a:solidFill>
              </a:rPr>
              <a:t>“We are committed to enable </a:t>
            </a:r>
            <a:r>
              <a:rPr lang="en-US" sz="1500" dirty="0">
                <a:solidFill>
                  <a:schemeClr val="tx1">
                    <a:lumMod val="65000"/>
                    <a:lumOff val="35000"/>
                  </a:schemeClr>
                </a:solidFill>
              </a:rPr>
              <a:t>Speed, Efficiency and Innovation</a:t>
            </a:r>
            <a:r>
              <a:rPr lang="en-US" sz="1500" dirty="0">
                <a:solidFill>
                  <a:srgbClr val="FF0000"/>
                </a:solidFill>
              </a:rPr>
              <a:t> at Scotiabank Mexico by driving </a:t>
            </a:r>
            <a:br>
              <a:rPr lang="en-US" sz="1500" dirty="0">
                <a:solidFill>
                  <a:srgbClr val="FF0000"/>
                </a:solidFill>
              </a:rPr>
            </a:br>
            <a:r>
              <a:rPr lang="en-US" sz="1500" dirty="0">
                <a:solidFill>
                  <a:srgbClr val="FF0000"/>
                </a:solidFill>
              </a:rPr>
              <a:t>DevOps adoption through a mature delivery model”</a:t>
            </a:r>
          </a:p>
        </p:txBody>
      </p:sp>
      <p:sp>
        <p:nvSpPr>
          <p:cNvPr id="9" name="Title 1"/>
          <p:cNvSpPr txBox="1">
            <a:spLocks/>
          </p:cNvSpPr>
          <p:nvPr/>
        </p:nvSpPr>
        <p:spPr bwMode="gray">
          <a:xfrm>
            <a:off x="162276" y="-1984"/>
            <a:ext cx="5379158" cy="507777"/>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lvl1pPr>
              <a:spcBef>
                <a:spcPct val="0"/>
              </a:spcBef>
              <a:buNone/>
              <a:defRPr lang="en-US" sz="2500" b="1" dirty="0">
                <a:solidFill>
                  <a:schemeClr val="tx1">
                    <a:lumMod val="65000"/>
                    <a:lumOff val="35000"/>
                  </a:schemeClr>
                </a:solidFill>
                <a:latin typeface="Aharoni" panose="02010803020104030203" pitchFamily="2" charset="-79"/>
                <a:cs typeface="Aharoni" panose="02010803020104030203" pitchFamily="2" charset="-79"/>
              </a:defRPr>
            </a:lvl1pPr>
          </a:lstStyle>
          <a:p>
            <a:pPr algn="ctr"/>
            <a:r>
              <a:rPr sz="2800" b="0" dirty="0">
                <a:solidFill>
                  <a:prstClr val="black">
                    <a:lumMod val="65000"/>
                    <a:lumOff val="35000"/>
                  </a:prstClr>
                </a:solidFill>
                <a:latin typeface="Arial" panose="020B0604020202020204" pitchFamily="34" charset="0"/>
                <a:cs typeface="Arial" panose="020B0604020202020204" pitchFamily="34" charset="0"/>
              </a:rPr>
              <a:t>Assessment Activity Summary</a:t>
            </a:r>
          </a:p>
        </p:txBody>
      </p:sp>
      <p:sp>
        <p:nvSpPr>
          <p:cNvPr id="16" name="Freeform 5"/>
          <p:cNvSpPr>
            <a:spLocks/>
          </p:cNvSpPr>
          <p:nvPr/>
        </p:nvSpPr>
        <p:spPr bwMode="auto">
          <a:xfrm>
            <a:off x="519939" y="1227553"/>
            <a:ext cx="2791358" cy="1176242"/>
          </a:xfrm>
          <a:custGeom>
            <a:avLst/>
            <a:gdLst>
              <a:gd name="T0" fmla="*/ 1 w 1571"/>
              <a:gd name="T1" fmla="*/ 0 h 662"/>
              <a:gd name="T2" fmla="*/ 1571 w 1571"/>
              <a:gd name="T3" fmla="*/ 0 h 662"/>
              <a:gd name="T4" fmla="*/ 1571 w 1571"/>
              <a:gd name="T5" fmla="*/ 392 h 662"/>
              <a:gd name="T6" fmla="*/ 789 w 1571"/>
              <a:gd name="T7" fmla="*/ 662 h 662"/>
              <a:gd name="T8" fmla="*/ 0 w 1571"/>
              <a:gd name="T9" fmla="*/ 394 h 662"/>
              <a:gd name="T10" fmla="*/ 1 w 1571"/>
              <a:gd name="T11" fmla="*/ 0 h 662"/>
              <a:gd name="T12" fmla="*/ 1 w 1571"/>
              <a:gd name="T13" fmla="*/ 0 h 662"/>
              <a:gd name="T14" fmla="*/ 1 w 1571"/>
              <a:gd name="T15" fmla="*/ 0 h 6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71" h="662">
                <a:moveTo>
                  <a:pt x="1" y="0"/>
                </a:moveTo>
                <a:lnTo>
                  <a:pt x="1571" y="0"/>
                </a:lnTo>
                <a:lnTo>
                  <a:pt x="1571" y="392"/>
                </a:lnTo>
                <a:lnTo>
                  <a:pt x="789" y="662"/>
                </a:lnTo>
                <a:lnTo>
                  <a:pt x="0" y="394"/>
                </a:lnTo>
                <a:lnTo>
                  <a:pt x="1" y="0"/>
                </a:lnTo>
                <a:lnTo>
                  <a:pt x="1" y="0"/>
                </a:lnTo>
                <a:lnTo>
                  <a:pt x="1" y="0"/>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8" name="Freeform 6"/>
          <p:cNvSpPr>
            <a:spLocks/>
          </p:cNvSpPr>
          <p:nvPr/>
        </p:nvSpPr>
        <p:spPr bwMode="auto">
          <a:xfrm>
            <a:off x="519940" y="1981187"/>
            <a:ext cx="2791356" cy="1105170"/>
          </a:xfrm>
          <a:custGeom>
            <a:avLst/>
            <a:gdLst>
              <a:gd name="T0" fmla="*/ 1571 w 1571"/>
              <a:gd name="T1" fmla="*/ 0 h 622"/>
              <a:gd name="T2" fmla="*/ 789 w 1571"/>
              <a:gd name="T3" fmla="*/ 270 h 622"/>
              <a:gd name="T4" fmla="*/ 1 w 1571"/>
              <a:gd name="T5" fmla="*/ 3 h 622"/>
              <a:gd name="T6" fmla="*/ 0 w 1571"/>
              <a:gd name="T7" fmla="*/ 355 h 622"/>
              <a:gd name="T8" fmla="*/ 789 w 1571"/>
              <a:gd name="T9" fmla="*/ 622 h 622"/>
              <a:gd name="T10" fmla="*/ 1571 w 1571"/>
              <a:gd name="T11" fmla="*/ 352 h 622"/>
              <a:gd name="T12" fmla="*/ 1571 w 1571"/>
              <a:gd name="T13" fmla="*/ 0 h 622"/>
              <a:gd name="T14" fmla="*/ 1571 w 1571"/>
              <a:gd name="T15" fmla="*/ 0 h 622"/>
              <a:gd name="T16" fmla="*/ 1571 w 1571"/>
              <a:gd name="T17"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1" h="622">
                <a:moveTo>
                  <a:pt x="1571" y="0"/>
                </a:moveTo>
                <a:lnTo>
                  <a:pt x="789" y="270"/>
                </a:lnTo>
                <a:lnTo>
                  <a:pt x="1" y="3"/>
                </a:lnTo>
                <a:lnTo>
                  <a:pt x="0" y="355"/>
                </a:lnTo>
                <a:lnTo>
                  <a:pt x="789" y="622"/>
                </a:lnTo>
                <a:lnTo>
                  <a:pt x="1571" y="352"/>
                </a:lnTo>
                <a:lnTo>
                  <a:pt x="1571" y="0"/>
                </a:lnTo>
                <a:lnTo>
                  <a:pt x="1571" y="0"/>
                </a:lnTo>
                <a:lnTo>
                  <a:pt x="1571" y="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19" name="Freeform 7"/>
          <p:cNvSpPr>
            <a:spLocks/>
          </p:cNvSpPr>
          <p:nvPr/>
        </p:nvSpPr>
        <p:spPr bwMode="auto">
          <a:xfrm>
            <a:off x="519940" y="2663469"/>
            <a:ext cx="2791356" cy="1106946"/>
          </a:xfrm>
          <a:custGeom>
            <a:avLst/>
            <a:gdLst>
              <a:gd name="T0" fmla="*/ 1571 w 1571"/>
              <a:gd name="T1" fmla="*/ 0 h 623"/>
              <a:gd name="T2" fmla="*/ 789 w 1571"/>
              <a:gd name="T3" fmla="*/ 271 h 623"/>
              <a:gd name="T4" fmla="*/ 1 w 1571"/>
              <a:gd name="T5" fmla="*/ 4 h 623"/>
              <a:gd name="T6" fmla="*/ 0 w 1571"/>
              <a:gd name="T7" fmla="*/ 355 h 623"/>
              <a:gd name="T8" fmla="*/ 789 w 1571"/>
              <a:gd name="T9" fmla="*/ 623 h 623"/>
              <a:gd name="T10" fmla="*/ 1571 w 1571"/>
              <a:gd name="T11" fmla="*/ 352 h 623"/>
              <a:gd name="T12" fmla="*/ 1571 w 1571"/>
              <a:gd name="T13" fmla="*/ 0 h 623"/>
              <a:gd name="T14" fmla="*/ 1571 w 1571"/>
              <a:gd name="T15" fmla="*/ 0 h 623"/>
              <a:gd name="T16" fmla="*/ 1571 w 1571"/>
              <a:gd name="T17" fmla="*/ 0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1" h="623">
                <a:moveTo>
                  <a:pt x="1571" y="0"/>
                </a:moveTo>
                <a:lnTo>
                  <a:pt x="789" y="271"/>
                </a:lnTo>
                <a:lnTo>
                  <a:pt x="1" y="4"/>
                </a:lnTo>
                <a:lnTo>
                  <a:pt x="0" y="355"/>
                </a:lnTo>
                <a:lnTo>
                  <a:pt x="789" y="623"/>
                </a:lnTo>
                <a:lnTo>
                  <a:pt x="1571" y="352"/>
                </a:lnTo>
                <a:lnTo>
                  <a:pt x="1571" y="0"/>
                </a:lnTo>
                <a:lnTo>
                  <a:pt x="1571" y="0"/>
                </a:lnTo>
                <a:lnTo>
                  <a:pt x="1571" y="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0" name="Freeform 8"/>
          <p:cNvSpPr>
            <a:spLocks/>
          </p:cNvSpPr>
          <p:nvPr/>
        </p:nvSpPr>
        <p:spPr bwMode="auto">
          <a:xfrm>
            <a:off x="519939" y="3352553"/>
            <a:ext cx="2791358" cy="1101616"/>
          </a:xfrm>
          <a:custGeom>
            <a:avLst/>
            <a:gdLst>
              <a:gd name="T0" fmla="*/ 1571 w 1571"/>
              <a:gd name="T1" fmla="*/ 0 h 620"/>
              <a:gd name="T2" fmla="*/ 789 w 1571"/>
              <a:gd name="T3" fmla="*/ 270 h 620"/>
              <a:gd name="T4" fmla="*/ 1 w 1571"/>
              <a:gd name="T5" fmla="*/ 2 h 620"/>
              <a:gd name="T6" fmla="*/ 0 w 1571"/>
              <a:gd name="T7" fmla="*/ 354 h 620"/>
              <a:gd name="T8" fmla="*/ 789 w 1571"/>
              <a:gd name="T9" fmla="*/ 620 h 620"/>
              <a:gd name="T10" fmla="*/ 1571 w 1571"/>
              <a:gd name="T11" fmla="*/ 350 h 620"/>
              <a:gd name="T12" fmla="*/ 1571 w 1571"/>
              <a:gd name="T13" fmla="*/ 0 h 620"/>
              <a:gd name="T14" fmla="*/ 1571 w 1571"/>
              <a:gd name="T15" fmla="*/ 0 h 620"/>
              <a:gd name="T16" fmla="*/ 1571 w 1571"/>
              <a:gd name="T17" fmla="*/ 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1" h="620">
                <a:moveTo>
                  <a:pt x="1571" y="0"/>
                </a:moveTo>
                <a:lnTo>
                  <a:pt x="789" y="270"/>
                </a:lnTo>
                <a:lnTo>
                  <a:pt x="1" y="2"/>
                </a:lnTo>
                <a:lnTo>
                  <a:pt x="0" y="354"/>
                </a:lnTo>
                <a:lnTo>
                  <a:pt x="789" y="620"/>
                </a:lnTo>
                <a:lnTo>
                  <a:pt x="1571" y="350"/>
                </a:lnTo>
                <a:lnTo>
                  <a:pt x="1571" y="0"/>
                </a:lnTo>
                <a:lnTo>
                  <a:pt x="1571" y="0"/>
                </a:lnTo>
                <a:lnTo>
                  <a:pt x="1571" y="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21" name="Freeform 9"/>
          <p:cNvSpPr>
            <a:spLocks/>
          </p:cNvSpPr>
          <p:nvPr/>
        </p:nvSpPr>
        <p:spPr bwMode="auto">
          <a:xfrm>
            <a:off x="519940" y="4033133"/>
            <a:ext cx="2791356" cy="1105170"/>
          </a:xfrm>
          <a:custGeom>
            <a:avLst/>
            <a:gdLst>
              <a:gd name="T0" fmla="*/ 1571 w 1571"/>
              <a:gd name="T1" fmla="*/ 0 h 622"/>
              <a:gd name="T2" fmla="*/ 789 w 1571"/>
              <a:gd name="T3" fmla="*/ 270 h 622"/>
              <a:gd name="T4" fmla="*/ 1 w 1571"/>
              <a:gd name="T5" fmla="*/ 4 h 622"/>
              <a:gd name="T6" fmla="*/ 0 w 1571"/>
              <a:gd name="T7" fmla="*/ 355 h 622"/>
              <a:gd name="T8" fmla="*/ 789 w 1571"/>
              <a:gd name="T9" fmla="*/ 622 h 622"/>
              <a:gd name="T10" fmla="*/ 1571 w 1571"/>
              <a:gd name="T11" fmla="*/ 352 h 622"/>
              <a:gd name="T12" fmla="*/ 1571 w 1571"/>
              <a:gd name="T13" fmla="*/ 0 h 622"/>
              <a:gd name="T14" fmla="*/ 1571 w 1571"/>
              <a:gd name="T15" fmla="*/ 0 h 622"/>
              <a:gd name="T16" fmla="*/ 1571 w 1571"/>
              <a:gd name="T17"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1" h="622">
                <a:moveTo>
                  <a:pt x="1571" y="0"/>
                </a:moveTo>
                <a:lnTo>
                  <a:pt x="789" y="270"/>
                </a:lnTo>
                <a:lnTo>
                  <a:pt x="1" y="4"/>
                </a:lnTo>
                <a:lnTo>
                  <a:pt x="0" y="355"/>
                </a:lnTo>
                <a:lnTo>
                  <a:pt x="789" y="622"/>
                </a:lnTo>
                <a:lnTo>
                  <a:pt x="1571" y="352"/>
                </a:lnTo>
                <a:lnTo>
                  <a:pt x="1571" y="0"/>
                </a:lnTo>
                <a:lnTo>
                  <a:pt x="1571" y="0"/>
                </a:lnTo>
                <a:lnTo>
                  <a:pt x="1571" y="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GB" dirty="0">
              <a:solidFill>
                <a:prstClr val="black"/>
              </a:solidFill>
            </a:endParaRPr>
          </a:p>
        </p:txBody>
      </p:sp>
      <p:sp>
        <p:nvSpPr>
          <p:cNvPr id="30" name="Freeform 29"/>
          <p:cNvSpPr/>
          <p:nvPr/>
        </p:nvSpPr>
        <p:spPr>
          <a:xfrm>
            <a:off x="3437464" y="1262651"/>
            <a:ext cx="5300077" cy="535657"/>
          </a:xfrm>
          <a:custGeom>
            <a:avLst/>
            <a:gdLst>
              <a:gd name="connsiteX0" fmla="*/ 0 w 5628773"/>
              <a:gd name="connsiteY0" fmla="*/ 0 h 817829"/>
              <a:gd name="connsiteX1" fmla="*/ 5628773 w 5628773"/>
              <a:gd name="connsiteY1" fmla="*/ 0 h 817829"/>
              <a:gd name="connsiteX2" fmla="*/ 5628773 w 5628773"/>
              <a:gd name="connsiteY2" fmla="*/ 817829 h 817829"/>
              <a:gd name="connsiteX3" fmla="*/ 0 w 5628773"/>
              <a:gd name="connsiteY3" fmla="*/ 817829 h 817829"/>
              <a:gd name="connsiteX4" fmla="*/ 0 w 5628773"/>
              <a:gd name="connsiteY4" fmla="*/ 0 h 81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8773" h="817829">
                <a:moveTo>
                  <a:pt x="0" y="0"/>
                </a:moveTo>
                <a:lnTo>
                  <a:pt x="5628773" y="0"/>
                </a:lnTo>
                <a:lnTo>
                  <a:pt x="5628773" y="817829"/>
                </a:lnTo>
                <a:lnTo>
                  <a:pt x="0" y="817829"/>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094" tIns="38094" rIns="38094" bIns="38094" numCol="1" spcCol="1270" anchor="t" anchorCtr="0">
            <a:noAutofit/>
          </a:bodyPr>
          <a:lstStyle/>
          <a:p>
            <a:pPr marL="142869" indent="-142869" algn="just" defTabSz="444407">
              <a:lnSpc>
                <a:spcPct val="90000"/>
              </a:lnSpc>
              <a:spcBef>
                <a:spcPct val="0"/>
              </a:spcBef>
              <a:spcAft>
                <a:spcPts val="1000"/>
              </a:spcAft>
              <a:buFont typeface="Arial" pitchFamily="34" charset="0"/>
              <a:buChar char="•"/>
            </a:pPr>
            <a:r>
              <a:rPr lang="en-US" sz="1100" dirty="0">
                <a:solidFill>
                  <a:prstClr val="black">
                    <a:hueOff val="0"/>
                    <a:satOff val="0"/>
                    <a:lumOff val="0"/>
                    <a:alphaOff val="0"/>
                  </a:prstClr>
                </a:solidFill>
                <a:latin typeface="Arial" panose="020B0604020202020204" pitchFamily="34" charset="0"/>
                <a:cs typeface="Arial" panose="020B0604020202020204" pitchFamily="34" charset="0"/>
              </a:rPr>
              <a:t>Understand the current as-is process , technology &amp; tools landscape.</a:t>
            </a:r>
          </a:p>
          <a:p>
            <a:pPr marL="142869" indent="-142869" algn="just" defTabSz="444407">
              <a:lnSpc>
                <a:spcPct val="90000"/>
              </a:lnSpc>
              <a:spcBef>
                <a:spcPct val="0"/>
              </a:spcBef>
              <a:spcAft>
                <a:spcPts val="1000"/>
              </a:spcAft>
              <a:buFont typeface="Arial" pitchFamily="34" charset="0"/>
              <a:buChar char="•"/>
            </a:pPr>
            <a:r>
              <a:rPr lang="en-IN" sz="1100" dirty="0">
                <a:solidFill>
                  <a:prstClr val="black">
                    <a:hueOff val="0"/>
                    <a:satOff val="0"/>
                    <a:lumOff val="0"/>
                    <a:alphaOff val="0"/>
                  </a:prstClr>
                </a:solidFill>
                <a:latin typeface="Arial" panose="020B0604020202020204" pitchFamily="34" charset="0"/>
                <a:cs typeface="Arial" panose="020B0604020202020204" pitchFamily="34" charset="0"/>
              </a:rPr>
              <a:t>Interviewed ~21 SME’s from different  areas in Scotiabank (~ 30 hrs).</a:t>
            </a:r>
            <a:endParaRPr lang="en-US" sz="1100" dirty="0">
              <a:solidFill>
                <a:prstClr val="black">
                  <a:hueOff val="0"/>
                  <a:satOff val="0"/>
                  <a:lumOff val="0"/>
                  <a:alphaOff val="0"/>
                </a:prstClr>
              </a:solidFill>
              <a:latin typeface="Arial" panose="020B0604020202020204" pitchFamily="34" charset="0"/>
              <a:cs typeface="Arial" panose="020B0604020202020204" pitchFamily="34" charset="0"/>
            </a:endParaRPr>
          </a:p>
        </p:txBody>
      </p:sp>
      <p:sp>
        <p:nvSpPr>
          <p:cNvPr id="31" name="Freeform 30"/>
          <p:cNvSpPr/>
          <p:nvPr/>
        </p:nvSpPr>
        <p:spPr>
          <a:xfrm>
            <a:off x="3437467" y="1966963"/>
            <a:ext cx="5277555" cy="518555"/>
          </a:xfrm>
          <a:custGeom>
            <a:avLst/>
            <a:gdLst>
              <a:gd name="connsiteX0" fmla="*/ 0 w 5628773"/>
              <a:gd name="connsiteY0" fmla="*/ 0 h 817829"/>
              <a:gd name="connsiteX1" fmla="*/ 5628773 w 5628773"/>
              <a:gd name="connsiteY1" fmla="*/ 0 h 817829"/>
              <a:gd name="connsiteX2" fmla="*/ 5628773 w 5628773"/>
              <a:gd name="connsiteY2" fmla="*/ 817829 h 817829"/>
              <a:gd name="connsiteX3" fmla="*/ 0 w 5628773"/>
              <a:gd name="connsiteY3" fmla="*/ 817829 h 817829"/>
              <a:gd name="connsiteX4" fmla="*/ 0 w 5628773"/>
              <a:gd name="connsiteY4" fmla="*/ 0 h 81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8773" h="817829">
                <a:moveTo>
                  <a:pt x="0" y="0"/>
                </a:moveTo>
                <a:lnTo>
                  <a:pt x="5628773" y="0"/>
                </a:lnTo>
                <a:lnTo>
                  <a:pt x="5628773" y="817829"/>
                </a:lnTo>
                <a:lnTo>
                  <a:pt x="0" y="817829"/>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094" tIns="38094" rIns="38094" bIns="38094" numCol="1" spcCol="1270" anchor="t" anchorCtr="0">
            <a:noAutofit/>
          </a:bodyPr>
          <a:lstStyle/>
          <a:p>
            <a:pPr marL="142869" indent="-142869" algn="just" defTabSz="444407">
              <a:lnSpc>
                <a:spcPct val="90000"/>
              </a:lnSpc>
              <a:spcBef>
                <a:spcPct val="0"/>
              </a:spcBef>
              <a:spcAft>
                <a:spcPts val="1000"/>
              </a:spcAft>
              <a:buFont typeface="Arial" pitchFamily="34" charset="0"/>
              <a:buChar char="•"/>
            </a:pPr>
            <a:r>
              <a:rPr lang="en-US" sz="1100" dirty="0">
                <a:solidFill>
                  <a:prstClr val="black">
                    <a:hueOff val="0"/>
                    <a:satOff val="0"/>
                    <a:lumOff val="0"/>
                    <a:alphaOff val="0"/>
                  </a:prstClr>
                </a:solidFill>
                <a:latin typeface="Arial" panose="020B0604020202020204" pitchFamily="34" charset="0"/>
                <a:cs typeface="Arial" panose="020B0604020202020204" pitchFamily="34" charset="0"/>
              </a:rPr>
              <a:t>Performed the Gap analysis . </a:t>
            </a:r>
          </a:p>
          <a:p>
            <a:pPr marL="142869" indent="-142869" algn="just" defTabSz="444407">
              <a:lnSpc>
                <a:spcPct val="90000"/>
              </a:lnSpc>
              <a:spcBef>
                <a:spcPct val="0"/>
              </a:spcBef>
              <a:spcAft>
                <a:spcPts val="1000"/>
              </a:spcAft>
              <a:buFont typeface="Arial" pitchFamily="34" charset="0"/>
              <a:buChar char="•"/>
            </a:pPr>
            <a:r>
              <a:rPr lang="en-US" sz="1100" dirty="0">
                <a:solidFill>
                  <a:prstClr val="black">
                    <a:hueOff val="0"/>
                    <a:satOff val="0"/>
                    <a:lumOff val="0"/>
                    <a:alphaOff val="0"/>
                  </a:prstClr>
                </a:solidFill>
                <a:latin typeface="Arial" panose="020B0604020202020204" pitchFamily="34" charset="0"/>
                <a:cs typeface="Arial" panose="020B0604020202020204" pitchFamily="34" charset="0"/>
              </a:rPr>
              <a:t>Identified the key improvement areas in the Application Development Life Cycle.</a:t>
            </a:r>
          </a:p>
        </p:txBody>
      </p:sp>
      <p:sp>
        <p:nvSpPr>
          <p:cNvPr id="32" name="Freeform 31"/>
          <p:cNvSpPr/>
          <p:nvPr/>
        </p:nvSpPr>
        <p:spPr>
          <a:xfrm>
            <a:off x="3426178" y="2716430"/>
            <a:ext cx="5706533" cy="437955"/>
          </a:xfrm>
          <a:custGeom>
            <a:avLst/>
            <a:gdLst>
              <a:gd name="connsiteX0" fmla="*/ 0 w 5628773"/>
              <a:gd name="connsiteY0" fmla="*/ 0 h 817829"/>
              <a:gd name="connsiteX1" fmla="*/ 5628773 w 5628773"/>
              <a:gd name="connsiteY1" fmla="*/ 0 h 817829"/>
              <a:gd name="connsiteX2" fmla="*/ 5628773 w 5628773"/>
              <a:gd name="connsiteY2" fmla="*/ 817829 h 817829"/>
              <a:gd name="connsiteX3" fmla="*/ 0 w 5628773"/>
              <a:gd name="connsiteY3" fmla="*/ 817829 h 817829"/>
              <a:gd name="connsiteX4" fmla="*/ 0 w 5628773"/>
              <a:gd name="connsiteY4" fmla="*/ 0 h 81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8773" h="817829">
                <a:moveTo>
                  <a:pt x="0" y="0"/>
                </a:moveTo>
                <a:lnTo>
                  <a:pt x="5628773" y="0"/>
                </a:lnTo>
                <a:lnTo>
                  <a:pt x="5628773" y="817829"/>
                </a:lnTo>
                <a:lnTo>
                  <a:pt x="0" y="817829"/>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094" tIns="38094" rIns="38094" bIns="38094" numCol="1" spcCol="1270" anchor="t" anchorCtr="0">
            <a:noAutofit/>
          </a:bodyPr>
          <a:lstStyle/>
          <a:p>
            <a:pPr marL="142869" indent="-142869" algn="just" defTabSz="444407">
              <a:lnSpc>
                <a:spcPct val="90000"/>
              </a:lnSpc>
              <a:spcBef>
                <a:spcPct val="0"/>
              </a:spcBef>
              <a:spcAft>
                <a:spcPts val="1000"/>
              </a:spcAft>
              <a:buFont typeface="Arial" pitchFamily="34" charset="0"/>
              <a:buChar char="•"/>
            </a:pPr>
            <a:r>
              <a:rPr lang="en-US" sz="1100" dirty="0">
                <a:solidFill>
                  <a:prstClr val="black">
                    <a:hueOff val="0"/>
                    <a:satOff val="0"/>
                    <a:lumOff val="0"/>
                    <a:alphaOff val="0"/>
                  </a:prstClr>
                </a:solidFill>
                <a:latin typeface="Arial" panose="020B0604020202020204" pitchFamily="34" charset="0"/>
                <a:cs typeface="Arial" panose="020B0604020202020204" pitchFamily="34" charset="0"/>
              </a:rPr>
              <a:t>Provided analysis report aiding in roadmap definition of DevOps (Continuous Delivery).</a:t>
            </a:r>
          </a:p>
          <a:p>
            <a:pPr marL="142869" indent="-142869" algn="just" defTabSz="444407">
              <a:lnSpc>
                <a:spcPct val="90000"/>
              </a:lnSpc>
              <a:spcBef>
                <a:spcPct val="0"/>
              </a:spcBef>
              <a:spcAft>
                <a:spcPts val="1000"/>
              </a:spcAft>
              <a:buFont typeface="Arial" pitchFamily="34" charset="0"/>
              <a:buChar char="•"/>
            </a:pPr>
            <a:r>
              <a:rPr lang="en-US" sz="1100" dirty="0">
                <a:solidFill>
                  <a:prstClr val="black">
                    <a:hueOff val="0"/>
                    <a:satOff val="0"/>
                    <a:lumOff val="0"/>
                    <a:alphaOff val="0"/>
                  </a:prstClr>
                </a:solidFill>
                <a:latin typeface="Arial" panose="020B0604020202020204" pitchFamily="34" charset="0"/>
                <a:cs typeface="Arial" panose="020B0604020202020204" pitchFamily="34" charset="0"/>
              </a:rPr>
              <a:t>Provided recommendations on the transformation initiatives to improve the delivery life. </a:t>
            </a:r>
          </a:p>
        </p:txBody>
      </p:sp>
      <p:sp>
        <p:nvSpPr>
          <p:cNvPr id="33" name="Freeform 32"/>
          <p:cNvSpPr/>
          <p:nvPr/>
        </p:nvSpPr>
        <p:spPr>
          <a:xfrm>
            <a:off x="3471276" y="4042834"/>
            <a:ext cx="5277555" cy="411335"/>
          </a:xfrm>
          <a:custGeom>
            <a:avLst/>
            <a:gdLst>
              <a:gd name="connsiteX0" fmla="*/ 0 w 5628773"/>
              <a:gd name="connsiteY0" fmla="*/ 0 h 817829"/>
              <a:gd name="connsiteX1" fmla="*/ 5628773 w 5628773"/>
              <a:gd name="connsiteY1" fmla="*/ 0 h 817829"/>
              <a:gd name="connsiteX2" fmla="*/ 5628773 w 5628773"/>
              <a:gd name="connsiteY2" fmla="*/ 817829 h 817829"/>
              <a:gd name="connsiteX3" fmla="*/ 0 w 5628773"/>
              <a:gd name="connsiteY3" fmla="*/ 817829 h 817829"/>
              <a:gd name="connsiteX4" fmla="*/ 0 w 5628773"/>
              <a:gd name="connsiteY4" fmla="*/ 0 h 81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8773" h="817829">
                <a:moveTo>
                  <a:pt x="0" y="0"/>
                </a:moveTo>
                <a:lnTo>
                  <a:pt x="5628773" y="0"/>
                </a:lnTo>
                <a:lnTo>
                  <a:pt x="5628773" y="817829"/>
                </a:lnTo>
                <a:lnTo>
                  <a:pt x="0" y="817829"/>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094" tIns="38094" rIns="38094" bIns="38094" numCol="1" spcCol="1270" anchor="t" anchorCtr="0">
            <a:noAutofit/>
          </a:bodyPr>
          <a:lstStyle/>
          <a:p>
            <a:pPr marL="142869" indent="-142869" algn="just" defTabSz="444407">
              <a:lnSpc>
                <a:spcPct val="90000"/>
              </a:lnSpc>
              <a:spcBef>
                <a:spcPct val="0"/>
              </a:spcBef>
              <a:spcAft>
                <a:spcPts val="400"/>
              </a:spcAft>
              <a:buFont typeface="Arial" pitchFamily="34" charset="0"/>
              <a:buChar char="•"/>
            </a:pPr>
            <a:r>
              <a:rPr lang="en-IN" sz="1100" dirty="0" smtClean="0">
                <a:solidFill>
                  <a:prstClr val="black">
                    <a:hueOff val="0"/>
                    <a:satOff val="0"/>
                    <a:lumOff val="0"/>
                    <a:alphaOff val="0"/>
                  </a:prstClr>
                </a:solidFill>
                <a:latin typeface="Arial" panose="020B0604020202020204" pitchFamily="34" charset="0"/>
                <a:cs typeface="Arial" panose="020B0604020202020204" pitchFamily="34" charset="0"/>
              </a:rPr>
              <a:t>Accelerate the point </a:t>
            </a:r>
            <a:r>
              <a:rPr lang="en-IN" sz="1100" dirty="0">
                <a:solidFill>
                  <a:prstClr val="black">
                    <a:hueOff val="0"/>
                    <a:satOff val="0"/>
                    <a:lumOff val="0"/>
                    <a:alphaOff val="0"/>
                  </a:prstClr>
                </a:solidFill>
                <a:latin typeface="Arial" panose="020B0604020202020204" pitchFamily="34" charset="0"/>
                <a:cs typeface="Arial" panose="020B0604020202020204" pitchFamily="34" charset="0"/>
              </a:rPr>
              <a:t>solution implementation</a:t>
            </a:r>
          </a:p>
          <a:p>
            <a:pPr marL="142869" indent="-142869" algn="just" defTabSz="444407">
              <a:lnSpc>
                <a:spcPct val="90000"/>
              </a:lnSpc>
              <a:spcBef>
                <a:spcPct val="0"/>
              </a:spcBef>
              <a:spcAft>
                <a:spcPts val="400"/>
              </a:spcAft>
              <a:buFont typeface="Arial" pitchFamily="34" charset="0"/>
              <a:buChar char="•"/>
            </a:pPr>
            <a:r>
              <a:rPr lang="en-IN" sz="1100" dirty="0">
                <a:solidFill>
                  <a:prstClr val="black">
                    <a:hueOff val="0"/>
                    <a:satOff val="0"/>
                    <a:lumOff val="0"/>
                    <a:alphaOff val="0"/>
                  </a:prstClr>
                </a:solidFill>
                <a:latin typeface="Arial" panose="020B0604020202020204" pitchFamily="34" charset="0"/>
                <a:cs typeface="Arial" panose="020B0604020202020204" pitchFamily="34" charset="0"/>
              </a:rPr>
              <a:t>Provided Phase – 1 Implementation plan </a:t>
            </a:r>
          </a:p>
          <a:p>
            <a:pPr marL="142869" indent="-142869" algn="just" defTabSz="444407">
              <a:lnSpc>
                <a:spcPct val="90000"/>
              </a:lnSpc>
              <a:spcBef>
                <a:spcPct val="0"/>
              </a:spcBef>
              <a:spcAft>
                <a:spcPts val="400"/>
              </a:spcAft>
              <a:buFont typeface="Arial" pitchFamily="34" charset="0"/>
              <a:buChar char="•"/>
            </a:pPr>
            <a:r>
              <a:rPr lang="en-IN" sz="1100" dirty="0">
                <a:solidFill>
                  <a:prstClr val="black">
                    <a:hueOff val="0"/>
                    <a:satOff val="0"/>
                    <a:lumOff val="0"/>
                    <a:alphaOff val="0"/>
                  </a:prstClr>
                </a:solidFill>
                <a:latin typeface="Arial" panose="020B0604020202020204" pitchFamily="34" charset="0"/>
                <a:cs typeface="Arial" panose="020B0604020202020204" pitchFamily="34" charset="0"/>
              </a:rPr>
              <a:t>4 Months for first set of 3 applications  ITP , ScotiaCred &amp; SEL. </a:t>
            </a:r>
          </a:p>
          <a:p>
            <a:pPr marL="142869" indent="-142869" algn="just" defTabSz="444407">
              <a:lnSpc>
                <a:spcPct val="90000"/>
              </a:lnSpc>
              <a:spcBef>
                <a:spcPct val="0"/>
              </a:spcBef>
              <a:spcAft>
                <a:spcPts val="400"/>
              </a:spcAft>
              <a:buFont typeface="Arial" pitchFamily="34" charset="0"/>
              <a:buChar char="•"/>
            </a:pPr>
            <a:r>
              <a:rPr lang="en-IN" sz="1100" dirty="0">
                <a:solidFill>
                  <a:prstClr val="black">
                    <a:hueOff val="0"/>
                    <a:satOff val="0"/>
                    <a:lumOff val="0"/>
                    <a:alphaOff val="0"/>
                  </a:prstClr>
                </a:solidFill>
                <a:latin typeface="Arial" panose="020B0604020202020204" pitchFamily="34" charset="0"/>
                <a:cs typeface="Arial" panose="020B0604020202020204" pitchFamily="34" charset="0"/>
              </a:rPr>
              <a:t>Phase 1 – Scope </a:t>
            </a:r>
            <a:r>
              <a:rPr lang="en-IN" sz="1100" dirty="0" smtClean="0">
                <a:solidFill>
                  <a:prstClr val="black">
                    <a:hueOff val="0"/>
                    <a:satOff val="0"/>
                    <a:lumOff val="0"/>
                    <a:alphaOff val="0"/>
                  </a:prstClr>
                </a:solidFill>
                <a:latin typeface="Arial" panose="020B0604020202020204" pitchFamily="34" charset="0"/>
                <a:cs typeface="Arial" panose="020B0604020202020204" pitchFamily="34" charset="0"/>
              </a:rPr>
              <a:t>, </a:t>
            </a:r>
            <a:r>
              <a:rPr lang="en-IN" sz="1100" dirty="0">
                <a:solidFill>
                  <a:prstClr val="black">
                    <a:hueOff val="0"/>
                    <a:satOff val="0"/>
                    <a:lumOff val="0"/>
                    <a:alphaOff val="0"/>
                  </a:prstClr>
                </a:solidFill>
                <a:latin typeface="Arial" panose="020B0604020202020204" pitchFamily="34" charset="0"/>
                <a:cs typeface="Arial" panose="020B0604020202020204" pitchFamily="34" charset="0"/>
              </a:rPr>
              <a:t>Plan &amp; Timeline.</a:t>
            </a:r>
            <a:endParaRPr lang="en-US" sz="1100" dirty="0">
              <a:solidFill>
                <a:prstClr val="black">
                  <a:hueOff val="0"/>
                  <a:satOff val="0"/>
                  <a:lumOff val="0"/>
                  <a:alphaOff val="0"/>
                </a:prstClr>
              </a:solidFill>
              <a:latin typeface="Arial" panose="020B0604020202020204" pitchFamily="34" charset="0"/>
              <a:cs typeface="Arial" panose="020B0604020202020204" pitchFamily="34" charset="0"/>
            </a:endParaRPr>
          </a:p>
        </p:txBody>
      </p:sp>
      <p:sp>
        <p:nvSpPr>
          <p:cNvPr id="34" name="Freeform 33"/>
          <p:cNvSpPr/>
          <p:nvPr/>
        </p:nvSpPr>
        <p:spPr>
          <a:xfrm>
            <a:off x="3460045" y="3373457"/>
            <a:ext cx="5277555" cy="437955"/>
          </a:xfrm>
          <a:custGeom>
            <a:avLst/>
            <a:gdLst>
              <a:gd name="connsiteX0" fmla="*/ 0 w 5628773"/>
              <a:gd name="connsiteY0" fmla="*/ 0 h 817829"/>
              <a:gd name="connsiteX1" fmla="*/ 5628773 w 5628773"/>
              <a:gd name="connsiteY1" fmla="*/ 0 h 817829"/>
              <a:gd name="connsiteX2" fmla="*/ 5628773 w 5628773"/>
              <a:gd name="connsiteY2" fmla="*/ 817829 h 817829"/>
              <a:gd name="connsiteX3" fmla="*/ 0 w 5628773"/>
              <a:gd name="connsiteY3" fmla="*/ 817829 h 817829"/>
              <a:gd name="connsiteX4" fmla="*/ 0 w 5628773"/>
              <a:gd name="connsiteY4" fmla="*/ 0 h 817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8773" h="817829">
                <a:moveTo>
                  <a:pt x="0" y="0"/>
                </a:moveTo>
                <a:lnTo>
                  <a:pt x="5628773" y="0"/>
                </a:lnTo>
                <a:lnTo>
                  <a:pt x="5628773" y="817829"/>
                </a:lnTo>
                <a:lnTo>
                  <a:pt x="0" y="817829"/>
                </a:lnTo>
                <a:lnTo>
                  <a:pt x="0" y="0"/>
                </a:lnTo>
                <a:close/>
              </a:path>
            </a:pathLst>
          </a:custGeom>
          <a:no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094" tIns="38094" rIns="38094" bIns="38094" numCol="1" spcCol="1270" anchor="t" anchorCtr="0">
            <a:noAutofit/>
          </a:bodyPr>
          <a:lstStyle/>
          <a:p>
            <a:pPr marL="142869" indent="-142869" algn="just" defTabSz="444407">
              <a:lnSpc>
                <a:spcPct val="90000"/>
              </a:lnSpc>
              <a:spcBef>
                <a:spcPct val="0"/>
              </a:spcBef>
              <a:spcAft>
                <a:spcPts val="1000"/>
              </a:spcAft>
              <a:buFont typeface="Arial" pitchFamily="34" charset="0"/>
              <a:buChar char="•"/>
            </a:pPr>
            <a:r>
              <a:rPr lang="en-US" sz="1100" dirty="0">
                <a:solidFill>
                  <a:prstClr val="black">
                    <a:hueOff val="0"/>
                    <a:satOff val="0"/>
                    <a:lumOff val="0"/>
                    <a:alphaOff val="0"/>
                  </a:prstClr>
                </a:solidFill>
                <a:latin typeface="Arial" panose="020B0604020202020204" pitchFamily="34" charset="0"/>
                <a:cs typeface="Arial" panose="020B0604020202020204" pitchFamily="34" charset="0"/>
              </a:rPr>
              <a:t>Proposed implementation Plan</a:t>
            </a:r>
          </a:p>
          <a:p>
            <a:pPr marL="142869" indent="-142869" algn="just" defTabSz="444407">
              <a:lnSpc>
                <a:spcPct val="90000"/>
              </a:lnSpc>
              <a:spcBef>
                <a:spcPct val="0"/>
              </a:spcBef>
              <a:spcAft>
                <a:spcPts val="1000"/>
              </a:spcAft>
              <a:buFont typeface="Arial" pitchFamily="34" charset="0"/>
              <a:buChar char="•"/>
            </a:pPr>
            <a:r>
              <a:rPr lang="en-US" sz="1100" dirty="0">
                <a:solidFill>
                  <a:prstClr val="black">
                    <a:hueOff val="0"/>
                    <a:satOff val="0"/>
                    <a:lumOff val="0"/>
                    <a:alphaOff val="0"/>
                  </a:prstClr>
                </a:solidFill>
                <a:latin typeface="Arial" panose="020B0604020202020204" pitchFamily="34" charset="0"/>
                <a:cs typeface="Arial" panose="020B0604020202020204" pitchFamily="34" charset="0"/>
              </a:rPr>
              <a:t>Proposed Implementation Solution</a:t>
            </a:r>
          </a:p>
        </p:txBody>
      </p:sp>
      <p:grpSp>
        <p:nvGrpSpPr>
          <p:cNvPr id="10" name="Group 9"/>
          <p:cNvGrpSpPr/>
          <p:nvPr/>
        </p:nvGrpSpPr>
        <p:grpSpPr>
          <a:xfrm>
            <a:off x="3307644" y="1907823"/>
            <a:ext cx="5712178" cy="2043288"/>
            <a:chOff x="3601156" y="1907823"/>
            <a:chExt cx="3793067" cy="2043288"/>
          </a:xfrm>
        </p:grpSpPr>
        <p:cxnSp>
          <p:nvCxnSpPr>
            <p:cNvPr id="8" name="Straight Connector 7"/>
            <p:cNvCxnSpPr/>
            <p:nvPr/>
          </p:nvCxnSpPr>
          <p:spPr>
            <a:xfrm>
              <a:off x="3601156" y="1907823"/>
              <a:ext cx="3793067"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601156" y="2573867"/>
              <a:ext cx="3793067"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601156" y="3262489"/>
              <a:ext cx="3793067"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601156" y="3951111"/>
              <a:ext cx="3793067" cy="0"/>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grpSp>
      <p:sp>
        <p:nvSpPr>
          <p:cNvPr id="11" name="Rectangle 10"/>
          <p:cNvSpPr/>
          <p:nvPr/>
        </p:nvSpPr>
        <p:spPr>
          <a:xfrm>
            <a:off x="1332060" y="1490581"/>
            <a:ext cx="1239250" cy="276999"/>
          </a:xfrm>
          <a:prstGeom prst="rect">
            <a:avLst/>
          </a:prstGeom>
        </p:spPr>
        <p:txBody>
          <a:bodyPr wrap="none">
            <a:spAutoFit/>
          </a:bodyPr>
          <a:lstStyle/>
          <a:p>
            <a:r>
              <a:rPr lang="en-US" sz="1200" b="1" dirty="0" smtClean="0">
                <a:solidFill>
                  <a:prstClr val="white"/>
                </a:solidFill>
                <a:latin typeface="Arial" panose="020B0604020202020204" pitchFamily="34" charset="0"/>
                <a:cs typeface="Arial" panose="020B0604020202020204" pitchFamily="34" charset="0"/>
              </a:rPr>
              <a:t>UNDERSTAND</a:t>
            </a:r>
            <a:endParaRPr lang="en-IN" sz="1200" b="1" dirty="0">
              <a:solidFill>
                <a:prstClr val="white"/>
              </a:solidFill>
            </a:endParaRPr>
          </a:p>
        </p:txBody>
      </p:sp>
      <p:sp>
        <p:nvSpPr>
          <p:cNvPr id="40" name="Rectangle 39"/>
          <p:cNvSpPr/>
          <p:nvPr/>
        </p:nvSpPr>
        <p:spPr>
          <a:xfrm>
            <a:off x="1422372" y="2585604"/>
            <a:ext cx="948016" cy="276999"/>
          </a:xfrm>
          <a:prstGeom prst="rect">
            <a:avLst/>
          </a:prstGeom>
        </p:spPr>
        <p:txBody>
          <a:bodyPr wrap="none">
            <a:spAutoFit/>
          </a:bodyPr>
          <a:lstStyle/>
          <a:p>
            <a:r>
              <a:rPr lang="en-US" sz="1200" b="1" dirty="0" smtClean="0">
                <a:solidFill>
                  <a:prstClr val="white"/>
                </a:solidFill>
                <a:latin typeface="Arial" panose="020B0604020202020204" pitchFamily="34" charset="0"/>
                <a:cs typeface="Arial" panose="020B0604020202020204" pitchFamily="34" charset="0"/>
              </a:rPr>
              <a:t>ANALYSIS</a:t>
            </a:r>
            <a:endParaRPr lang="en-IN" sz="1200" b="1" dirty="0">
              <a:solidFill>
                <a:prstClr val="white"/>
              </a:solidFill>
            </a:endParaRPr>
          </a:p>
        </p:txBody>
      </p:sp>
      <p:sp>
        <p:nvSpPr>
          <p:cNvPr id="41" name="Rectangle 40"/>
          <p:cNvSpPr/>
          <p:nvPr/>
        </p:nvSpPr>
        <p:spPr>
          <a:xfrm>
            <a:off x="1064089" y="3193441"/>
            <a:ext cx="1779461" cy="276999"/>
          </a:xfrm>
          <a:prstGeom prst="rect">
            <a:avLst/>
          </a:prstGeom>
        </p:spPr>
        <p:txBody>
          <a:bodyPr wrap="none">
            <a:spAutoFit/>
          </a:bodyPr>
          <a:lstStyle/>
          <a:p>
            <a:r>
              <a:rPr lang="en-US" sz="1200" b="1" dirty="0" smtClean="0">
                <a:solidFill>
                  <a:prstClr val="white"/>
                </a:solidFill>
                <a:latin typeface="Arial" panose="020B0604020202020204" pitchFamily="34" charset="0"/>
                <a:cs typeface="Arial" panose="020B0604020202020204" pitchFamily="34" charset="0"/>
              </a:rPr>
              <a:t>RECOMMENDATIONS</a:t>
            </a:r>
            <a:endParaRPr lang="en-IN" sz="1200" b="1" dirty="0">
              <a:solidFill>
                <a:prstClr val="white"/>
              </a:solidFill>
            </a:endParaRPr>
          </a:p>
        </p:txBody>
      </p:sp>
      <p:sp>
        <p:nvSpPr>
          <p:cNvPr id="42" name="Rectangle 41"/>
          <p:cNvSpPr/>
          <p:nvPr/>
        </p:nvSpPr>
        <p:spPr>
          <a:xfrm>
            <a:off x="1480579" y="3951560"/>
            <a:ext cx="981359" cy="276999"/>
          </a:xfrm>
          <a:prstGeom prst="rect">
            <a:avLst/>
          </a:prstGeom>
        </p:spPr>
        <p:txBody>
          <a:bodyPr wrap="none">
            <a:spAutoFit/>
          </a:bodyPr>
          <a:lstStyle/>
          <a:p>
            <a:r>
              <a:rPr lang="en-US" sz="1200" b="1" dirty="0" smtClean="0">
                <a:solidFill>
                  <a:prstClr val="white"/>
                </a:solidFill>
                <a:latin typeface="Arial" panose="020B0604020202020204" pitchFamily="34" charset="0"/>
                <a:cs typeface="Arial" panose="020B0604020202020204" pitchFamily="34" charset="0"/>
              </a:rPr>
              <a:t>SOLUTION</a:t>
            </a:r>
            <a:endParaRPr lang="en-IN" sz="1200" b="1" dirty="0">
              <a:solidFill>
                <a:prstClr val="white"/>
              </a:solidFill>
            </a:endParaRPr>
          </a:p>
        </p:txBody>
      </p:sp>
      <p:sp>
        <p:nvSpPr>
          <p:cNvPr id="43" name="Rectangle 42"/>
          <p:cNvSpPr/>
          <p:nvPr/>
        </p:nvSpPr>
        <p:spPr>
          <a:xfrm>
            <a:off x="1338736" y="4574511"/>
            <a:ext cx="1223220" cy="276999"/>
          </a:xfrm>
          <a:prstGeom prst="rect">
            <a:avLst/>
          </a:prstGeom>
        </p:spPr>
        <p:txBody>
          <a:bodyPr wrap="none">
            <a:spAutoFit/>
          </a:bodyPr>
          <a:lstStyle/>
          <a:p>
            <a:r>
              <a:rPr lang="en-US" sz="1200" b="1" dirty="0" smtClean="0">
                <a:solidFill>
                  <a:prstClr val="white"/>
                </a:solidFill>
                <a:latin typeface="Arial" panose="020B0604020202020204" pitchFamily="34" charset="0"/>
                <a:cs typeface="Arial" panose="020B0604020202020204" pitchFamily="34" charset="0"/>
              </a:rPr>
              <a:t>ACCELERATE</a:t>
            </a:r>
            <a:endParaRPr lang="en-IN" sz="1200" b="1" dirty="0">
              <a:solidFill>
                <a:prstClr val="white"/>
              </a:solidFill>
            </a:endParaRPr>
          </a:p>
        </p:txBody>
      </p:sp>
      <p:sp>
        <p:nvSpPr>
          <p:cNvPr id="24" name="Rectangle 23"/>
          <p:cNvSpPr/>
          <p:nvPr/>
        </p:nvSpPr>
        <p:spPr>
          <a:xfrm>
            <a:off x="6076244" y="4755875"/>
            <a:ext cx="3063133" cy="707872"/>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lIns="91424" tIns="45713" rIns="91424" bIns="45713">
            <a:spAutoFit/>
          </a:bodyPr>
          <a:lstStyle/>
          <a:p>
            <a:r>
              <a:rPr lang="en-US" sz="1000" dirty="0">
                <a:latin typeface="Arial" pitchFamily="34" charset="0"/>
                <a:cs typeface="Arial" pitchFamily="34" charset="0"/>
              </a:rPr>
              <a:t>Scotiabank DevOps  Champion – Mayra Ramirez</a:t>
            </a:r>
          </a:p>
          <a:p>
            <a:r>
              <a:rPr lang="en-US" sz="1000" dirty="0" smtClean="0">
                <a:latin typeface="Arial" pitchFamily="34" charset="0"/>
                <a:cs typeface="Arial" pitchFamily="34" charset="0"/>
              </a:rPr>
              <a:t>DevOps </a:t>
            </a:r>
            <a:r>
              <a:rPr lang="en-US" sz="1000" dirty="0">
                <a:latin typeface="Arial" pitchFamily="34" charset="0"/>
                <a:cs typeface="Arial" pitchFamily="34" charset="0"/>
              </a:rPr>
              <a:t>Solution Architect  –  Gnanaguru Raja</a:t>
            </a:r>
          </a:p>
          <a:p>
            <a:r>
              <a:rPr lang="en-US" sz="1000" dirty="0">
                <a:latin typeface="Arial" pitchFamily="34" charset="0"/>
                <a:cs typeface="Arial" pitchFamily="34" charset="0"/>
              </a:rPr>
              <a:t>Project </a:t>
            </a:r>
            <a:r>
              <a:rPr lang="en-US" sz="1000" dirty="0" smtClean="0">
                <a:latin typeface="Arial" pitchFamily="34" charset="0"/>
                <a:cs typeface="Arial" pitchFamily="34" charset="0"/>
              </a:rPr>
              <a:t>Manager–  </a:t>
            </a:r>
            <a:r>
              <a:rPr lang="en-US" sz="1000" dirty="0">
                <a:latin typeface="Arial" pitchFamily="34" charset="0"/>
                <a:cs typeface="Arial" pitchFamily="34" charset="0"/>
              </a:rPr>
              <a:t>Cecilia Gutierrez</a:t>
            </a:r>
          </a:p>
          <a:p>
            <a:r>
              <a:rPr lang="en-US" sz="1000" dirty="0">
                <a:latin typeface="Arial" pitchFamily="34" charset="0"/>
                <a:cs typeface="Arial" pitchFamily="34" charset="0"/>
              </a:rPr>
              <a:t>Interpreter  – Edwin Sanchez</a:t>
            </a:r>
          </a:p>
        </p:txBody>
      </p:sp>
    </p:spTree>
    <p:extLst>
      <p:ext uri="{BB962C8B-B14F-4D97-AF65-F5344CB8AC3E}">
        <p14:creationId xmlns:p14="http://schemas.microsoft.com/office/powerpoint/2010/main" val="2685920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8" y="-21105"/>
            <a:ext cx="8272207" cy="446221"/>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defTabSz="914328"/>
            <a:r>
              <a:rPr lang="en-US" sz="2400" dirty="0">
                <a:solidFill>
                  <a:prstClr val="black">
                    <a:lumMod val="65000"/>
                    <a:lumOff val="35000"/>
                  </a:prstClr>
                </a:solidFill>
                <a:latin typeface="Arial" panose="020B0604020202020204" pitchFamily="34" charset="0"/>
                <a:cs typeface="Arial" panose="020B0604020202020204" pitchFamily="34" charset="0"/>
              </a:rPr>
              <a:t>Current State: Team Activity &amp; Automation level</a:t>
            </a:r>
          </a:p>
        </p:txBody>
      </p:sp>
      <p:graphicFrame>
        <p:nvGraphicFramePr>
          <p:cNvPr id="7" name="Table 6"/>
          <p:cNvGraphicFramePr>
            <a:graphicFrameLocks noGrp="1"/>
          </p:cNvGraphicFramePr>
          <p:nvPr>
            <p:extLst>
              <p:ext uri="{D42A27DB-BD31-4B8C-83A1-F6EECF244321}">
                <p14:modId xmlns:p14="http://schemas.microsoft.com/office/powerpoint/2010/main" val="1508949118"/>
              </p:ext>
            </p:extLst>
          </p:nvPr>
        </p:nvGraphicFramePr>
        <p:xfrm>
          <a:off x="194735" y="503592"/>
          <a:ext cx="8678333" cy="4678011"/>
        </p:xfrm>
        <a:graphic>
          <a:graphicData uri="http://schemas.openxmlformats.org/drawingml/2006/table">
            <a:tbl>
              <a:tblPr/>
              <a:tblGrid>
                <a:gridCol w="1009332"/>
                <a:gridCol w="422957"/>
                <a:gridCol w="907387"/>
                <a:gridCol w="2591633"/>
                <a:gridCol w="1641252"/>
                <a:gridCol w="2105772"/>
              </a:tblGrid>
              <a:tr h="547156">
                <a:tc>
                  <a:txBody>
                    <a:bodyPr/>
                    <a:lstStyle/>
                    <a:p>
                      <a:pPr algn="ctr" rtl="0" fontAlgn="ctr"/>
                      <a:r>
                        <a:rPr lang="en-US" sz="1000" b="1" i="0" u="none" strike="noStrike" dirty="0">
                          <a:solidFill>
                            <a:srgbClr val="FFFFFF"/>
                          </a:solidFill>
                          <a:effectLst/>
                          <a:latin typeface="Arial" panose="020B0604020202020204" pitchFamily="34" charset="0"/>
                          <a:cs typeface="Arial" panose="020B0604020202020204" pitchFamily="34" charset="0"/>
                        </a:rPr>
                        <a:t>Team Name</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1000" b="1" i="0" u="none" strike="noStrike" dirty="0" smtClean="0">
                          <a:solidFill>
                            <a:srgbClr val="FFFFFF"/>
                          </a:solidFill>
                          <a:effectLst/>
                          <a:latin typeface="Arial" panose="020B0604020202020204" pitchFamily="34" charset="0"/>
                          <a:cs typeface="Arial" panose="020B0604020202020204" pitchFamily="34" charset="0"/>
                        </a:rPr>
                        <a:t>Team Size</a:t>
                      </a:r>
                      <a:endParaRPr lang="en-US" sz="1000" b="1" i="0" u="none" strike="noStrike" dirty="0">
                        <a:solidFill>
                          <a:srgbClr val="FFFFFF"/>
                        </a:solidFill>
                        <a:effectLst/>
                        <a:latin typeface="Arial" panose="020B0604020202020204" pitchFamily="34" charset="0"/>
                        <a:cs typeface="Arial" panose="020B0604020202020204" pitchFamily="34" charset="0"/>
                      </a:endParaRP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1000" b="1" i="0" u="none" strike="noStrike" dirty="0">
                          <a:solidFill>
                            <a:srgbClr val="FFFFFF"/>
                          </a:solidFill>
                          <a:effectLst/>
                          <a:latin typeface="Arial" panose="020B0604020202020204" pitchFamily="34" charset="0"/>
                          <a:cs typeface="Arial" panose="020B0604020202020204" pitchFamily="34" charset="0"/>
                        </a:rPr>
                        <a:t>No.Of Applications Approximately</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1000" b="1" i="0" u="none" strike="noStrike" dirty="0">
                          <a:solidFill>
                            <a:srgbClr val="FFFFFF"/>
                          </a:solidFill>
                          <a:effectLst/>
                          <a:latin typeface="Arial" panose="020B0604020202020204" pitchFamily="34" charset="0"/>
                          <a:cs typeface="Arial" panose="020B0604020202020204" pitchFamily="34" charset="0"/>
                        </a:rPr>
                        <a:t>Activity Details</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1000" b="1" i="0" u="none" strike="noStrike" dirty="0">
                          <a:solidFill>
                            <a:srgbClr val="FFFFFF"/>
                          </a:solidFill>
                          <a:effectLst/>
                          <a:latin typeface="Arial" panose="020B0604020202020204" pitchFamily="34" charset="0"/>
                          <a:cs typeface="Arial" panose="020B0604020202020204" pitchFamily="34" charset="0"/>
                        </a:rPr>
                        <a:t>Automation Percentage</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1000" b="1" i="0" u="none" strike="noStrike" dirty="0">
                          <a:solidFill>
                            <a:srgbClr val="FFFFFF"/>
                          </a:solidFill>
                          <a:effectLst/>
                          <a:latin typeface="Arial" panose="020B0604020202020204" pitchFamily="34" charset="0"/>
                          <a:cs typeface="Arial" panose="020B0604020202020204" pitchFamily="34" charset="0"/>
                        </a:rPr>
                        <a:t>Remarks</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solidFill>
                      <a:srgbClr val="E31837"/>
                    </a:solidFill>
                  </a:tcPr>
                </a:tc>
              </a:tr>
              <a:tr h="1091288">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Information Security</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3</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marL="0" algn="ctr" defTabSz="913894" rtl="0" eaLnBrk="1" fontAlgn="ctr" latinLnBrk="0" hangingPunct="1"/>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150</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 Source Code Management</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 User Access Control</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Jobs configurations for Build  &amp; Deployment automation </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Build Automation - 55 %</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smtClean="0">
                          <a:solidFill>
                            <a:srgbClr val="000000"/>
                          </a:solidFill>
                          <a:effectLst/>
                          <a:latin typeface="Arial" panose="020B0604020202020204" pitchFamily="34" charset="0"/>
                          <a:cs typeface="Arial" panose="020B0604020202020204" pitchFamily="34" charset="0"/>
                        </a:rPr>
                        <a:t>Non Production Deployment </a:t>
                      </a:r>
                      <a:r>
                        <a:rPr lang="en-US" sz="1000" b="0" i="0" u="none" strike="noStrike" dirty="0">
                          <a:solidFill>
                            <a:srgbClr val="000000"/>
                          </a:solidFill>
                          <a:effectLst/>
                          <a:latin typeface="Arial" panose="020B0604020202020204" pitchFamily="34" charset="0"/>
                          <a:cs typeface="Arial" panose="020B0604020202020204" pitchFamily="34" charset="0"/>
                        </a:rPr>
                        <a:t>Automation </a:t>
                      </a:r>
                      <a:r>
                        <a:rPr lang="en-US" sz="1000" b="0" i="0" u="none" strike="noStrike" dirty="0" smtClean="0">
                          <a:solidFill>
                            <a:srgbClr val="000000"/>
                          </a:solidFill>
                          <a:effectLst/>
                          <a:latin typeface="Arial" panose="020B0604020202020204" pitchFamily="34" charset="0"/>
                          <a:cs typeface="Arial" panose="020B0604020202020204" pitchFamily="34" charset="0"/>
                        </a:rPr>
                        <a:t> - 55 </a:t>
                      </a:r>
                      <a:r>
                        <a:rPr lang="en-US" sz="1000" b="0" i="0" u="none" strike="noStrike" dirty="0">
                          <a:solidFill>
                            <a:srgbClr val="000000"/>
                          </a:solidFill>
                          <a:effectLst/>
                          <a:latin typeface="Arial" panose="020B0604020202020204" pitchFamily="34" charset="0"/>
                          <a:cs typeface="Arial" panose="020B0604020202020204" pitchFamily="34" charset="0"/>
                        </a:rPr>
                        <a:t>%</a:t>
                      </a:r>
                      <a:br>
                        <a:rPr lang="en-US" sz="1000" b="0" i="0" u="none" strike="noStrike" dirty="0">
                          <a:solidFill>
                            <a:srgbClr val="000000"/>
                          </a:solidFill>
                          <a:effectLst/>
                          <a:latin typeface="Arial" panose="020B0604020202020204" pitchFamily="34" charset="0"/>
                          <a:cs typeface="Arial" panose="020B0604020202020204" pitchFamily="34" charset="0"/>
                        </a:rPr>
                      </a:b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All the Build &amp; Deployment Jobs are configured in Dimensions tool for the following Environment </a:t>
                      </a:r>
                      <a:r>
                        <a:rPr lang="en-US" sz="1000" b="0" i="0" u="none" strike="noStrike" dirty="0" smtClean="0">
                          <a:solidFill>
                            <a:srgbClr val="000000"/>
                          </a:solidFill>
                          <a:effectLst/>
                          <a:latin typeface="Arial" panose="020B0604020202020204" pitchFamily="34" charset="0"/>
                          <a:cs typeface="Arial" panose="020B0604020202020204" pitchFamily="34" charset="0"/>
                        </a:rPr>
                        <a:t>IST / Dev</a:t>
                      </a:r>
                      <a:r>
                        <a:rPr lang="en-US" sz="1000" b="0" i="0" u="none" strike="noStrike" dirty="0">
                          <a:solidFill>
                            <a:srgbClr val="000000"/>
                          </a:solidFill>
                          <a:effectLst/>
                          <a:latin typeface="Arial" panose="020B0604020202020204" pitchFamily="34" charset="0"/>
                          <a:cs typeface="Arial" panose="020B0604020202020204" pitchFamily="34" charset="0"/>
                        </a:rPr>
                        <a:t>, QAT &amp; Production.</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Development Team Provides the Build &amp; Deployment Scripts.</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547156">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Code Control</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marL="0" algn="ctr" defTabSz="913894" rtl="0" eaLnBrk="1" fontAlgn="ctr" latinLnBrk="0" hangingPunct="1"/>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 </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Handling </a:t>
                      </a:r>
                      <a:r>
                        <a:rPr lang="en-US" sz="1000" b="0" i="0" u="none" strike="noStrike" dirty="0" smtClean="0">
                          <a:solidFill>
                            <a:srgbClr val="000000"/>
                          </a:solidFill>
                          <a:effectLst/>
                          <a:latin typeface="Arial" panose="020B0604020202020204" pitchFamily="34" charset="0"/>
                          <a:cs typeface="Arial" panose="020B0604020202020204" pitchFamily="34" charset="0"/>
                        </a:rPr>
                        <a:t> Code Merge Issues,  Code </a:t>
                      </a:r>
                      <a:r>
                        <a:rPr lang="en-US" sz="1000" b="0" i="0" u="none" strike="noStrike" dirty="0">
                          <a:solidFill>
                            <a:srgbClr val="000000"/>
                          </a:solidFill>
                          <a:effectLst/>
                          <a:latin typeface="Arial" panose="020B0604020202020204" pitchFamily="34" charset="0"/>
                          <a:cs typeface="Arial" panose="020B0604020202020204" pitchFamily="34" charset="0"/>
                        </a:rPr>
                        <a:t>Review</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Review the Static Security &amp; Vulnerability </a:t>
                      </a:r>
                      <a:r>
                        <a:rPr lang="en-US" sz="1000" b="0" i="0" u="none" strike="noStrike" dirty="0" smtClean="0">
                          <a:solidFill>
                            <a:srgbClr val="000000"/>
                          </a:solidFill>
                          <a:effectLst/>
                          <a:latin typeface="Arial" panose="020B0604020202020204" pitchFamily="34" charset="0"/>
                          <a:cs typeface="Arial" panose="020B0604020202020204" pitchFamily="34" charset="0"/>
                        </a:rPr>
                        <a:t>reports and  Provide </a:t>
                      </a:r>
                      <a:r>
                        <a:rPr lang="en-US" sz="1000" b="0" i="0" u="none" strike="noStrike" dirty="0">
                          <a:solidFill>
                            <a:srgbClr val="000000"/>
                          </a:solidFill>
                          <a:effectLst/>
                          <a:latin typeface="Arial" panose="020B0604020202020204" pitchFamily="34" charset="0"/>
                          <a:cs typeface="Arial" panose="020B0604020202020204" pitchFamily="34" charset="0"/>
                        </a:rPr>
                        <a:t>QAT </a:t>
                      </a:r>
                      <a:r>
                        <a:rPr lang="en-US" sz="1000" b="0" i="0" u="none" strike="noStrike" dirty="0" smtClean="0">
                          <a:solidFill>
                            <a:srgbClr val="000000"/>
                          </a:solidFill>
                          <a:effectLst/>
                          <a:latin typeface="Arial" panose="020B0604020202020204" pitchFamily="34" charset="0"/>
                          <a:cs typeface="Arial" panose="020B0604020202020204" pitchFamily="34" charset="0"/>
                        </a:rPr>
                        <a:t>approval.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 </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Day by Day - Manual</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Scotia Pro - Aldon tools are used</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547156">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Testing Team</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50</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marL="0" algn="ctr" defTabSz="913894" rtl="0" eaLnBrk="1" fontAlgn="ctr" latinLnBrk="0" hangingPunct="1"/>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149</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Test Management</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4 %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 Test automation Started only last 6 months and 5 applications are automated.</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547156">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Environment Management</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11</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marL="0" algn="ctr" defTabSz="913894" rtl="0" eaLnBrk="1" fontAlgn="ctr" latinLnBrk="0" hangingPunct="1"/>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30</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Non Production Environment Deployment &amp; Configuration Management</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Provides the Test data for testing</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No Or Very Minimal</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Manual </a:t>
                      </a:r>
                      <a:r>
                        <a:rPr lang="en-US" sz="1000" b="0" i="0" u="none" strike="noStrike" dirty="0" smtClean="0">
                          <a:solidFill>
                            <a:srgbClr val="000000"/>
                          </a:solidFill>
                          <a:effectLst/>
                          <a:latin typeface="Arial" panose="020B0604020202020204" pitchFamily="34" charset="0"/>
                          <a:cs typeface="Arial" panose="020B0604020202020204" pitchFamily="34" charset="0"/>
                        </a:rPr>
                        <a:t>Activities . Remaining applications are handled by application Development teams.</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365779">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Monitoring</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5</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marL="0" algn="ctr" defTabSz="913894" rtl="0" eaLnBrk="1" fontAlgn="ctr" latinLnBrk="0" hangingPunct="1"/>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200</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Application, Infrastructure, Database, Network , etc. Monitoring</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1000" b="0" i="0" u="none" strike="noStrike" dirty="0" smtClean="0">
                          <a:solidFill>
                            <a:srgbClr val="000000"/>
                          </a:solidFill>
                          <a:effectLst/>
                          <a:latin typeface="Arial" panose="020B0604020202020204" pitchFamily="34" charset="0"/>
                          <a:cs typeface="Arial" panose="020B0604020202020204" pitchFamily="34" charset="0"/>
                        </a:rPr>
                        <a:t>80 %</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fr-FR" sz="1000" b="0" i="0" u="none" strike="noStrike" dirty="0">
                          <a:solidFill>
                            <a:srgbClr val="000000"/>
                          </a:solidFill>
                          <a:effectLst/>
                          <a:latin typeface="Arial" panose="020B0604020202020204" pitchFamily="34" charset="0"/>
                          <a:cs typeface="Arial" panose="020B0604020202020204" pitchFamily="34" charset="0"/>
                        </a:rPr>
                        <a:t> Infrastructure - 100 % , </a:t>
                      </a:r>
                      <a:r>
                        <a:rPr lang="fr-FR" sz="1000" b="0" i="0" u="none" strike="noStrike" dirty="0" smtClean="0">
                          <a:solidFill>
                            <a:srgbClr val="000000"/>
                          </a:solidFill>
                          <a:effectLst/>
                          <a:latin typeface="Arial" panose="020B0604020202020204" pitchFamily="34" charset="0"/>
                          <a:cs typeface="Arial" panose="020B0604020202020204" pitchFamily="34" charset="0"/>
                        </a:rPr>
                        <a:t>Database </a:t>
                      </a:r>
                      <a:r>
                        <a:rPr lang="fr-FR" sz="1000" b="0" i="0" u="none" strike="noStrike" dirty="0">
                          <a:solidFill>
                            <a:srgbClr val="000000"/>
                          </a:solidFill>
                          <a:effectLst/>
                          <a:latin typeface="Arial" panose="020B0604020202020204" pitchFamily="34" charset="0"/>
                          <a:cs typeface="Arial" panose="020B0604020202020204" pitchFamily="34" charset="0"/>
                        </a:rPr>
                        <a:t>- 100 % &amp; Application - 16 %</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485164">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Application Support</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15</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marL="0" algn="ctr" defTabSz="913894" rtl="0" eaLnBrk="1" fontAlgn="ctr" latinLnBrk="0" hangingPunct="1"/>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200</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Handle Only  Production Severity 1 issues</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 </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IBM Maximo Tool for tracking Production issues &amp; Change management</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547156">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Solution Factory</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30</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marL="0" algn="ctr" defTabSz="913894" rtl="0" eaLnBrk="1" fontAlgn="ctr" latinLnBrk="0" hangingPunct="1"/>
                      <a:r>
                        <a:rPr lang="en-US" sz="1000" b="0" i="0" u="none" strike="noStrike" kern="1200" dirty="0">
                          <a:solidFill>
                            <a:srgbClr val="000000"/>
                          </a:solidFill>
                          <a:effectLst/>
                          <a:latin typeface="Arial" panose="020B0604020202020204" pitchFamily="34" charset="0"/>
                          <a:ea typeface="+mn-ea"/>
                          <a:cs typeface="Arial" panose="020B0604020202020204" pitchFamily="34" charset="0"/>
                        </a:rPr>
                        <a:t>200</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Handle  Production Severity 2 &amp; 3 issues</a:t>
                      </a:r>
                      <a:br>
                        <a:rPr lang="en-US" sz="1000" b="0" i="0" u="none" strike="noStrike" dirty="0">
                          <a:solidFill>
                            <a:srgbClr val="000000"/>
                          </a:solidFill>
                          <a:effectLst/>
                          <a:latin typeface="Arial" panose="020B0604020202020204" pitchFamily="34" charset="0"/>
                          <a:cs typeface="Arial" panose="020B0604020202020204" pitchFamily="34" charset="0"/>
                        </a:rPr>
                      </a:br>
                      <a:r>
                        <a:rPr lang="en-US" sz="1000" b="0" i="0" u="none" strike="noStrike" dirty="0">
                          <a:solidFill>
                            <a:srgbClr val="000000"/>
                          </a:solidFill>
                          <a:effectLst/>
                          <a:latin typeface="Arial" panose="020B0604020202020204" pitchFamily="34" charset="0"/>
                          <a:cs typeface="Arial" panose="020B0604020202020204" pitchFamily="34" charset="0"/>
                        </a:rPr>
                        <a:t>Involves minor production application changes [Low Complex]</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1000" b="0" i="0" u="none" strike="noStrike" dirty="0">
                          <a:solidFill>
                            <a:srgbClr val="000000"/>
                          </a:solidFill>
                          <a:effectLst/>
                          <a:latin typeface="Arial" panose="020B0604020202020204" pitchFamily="34" charset="0"/>
                          <a:cs typeface="Arial" panose="020B0604020202020204" pitchFamily="34" charset="0"/>
                        </a:rPr>
                        <a:t> </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1000" b="0" i="0" u="none" strike="noStrike" dirty="0">
                          <a:solidFill>
                            <a:srgbClr val="000000"/>
                          </a:solidFill>
                          <a:effectLst/>
                          <a:latin typeface="Arial" panose="020B0604020202020204" pitchFamily="34" charset="0"/>
                          <a:cs typeface="Arial" panose="020B0604020202020204" pitchFamily="34" charset="0"/>
                        </a:rPr>
                        <a:t>IBM Maximo Tool for tracking Production issues &amp; Change management</a:t>
                      </a:r>
                    </a:p>
                  </a:txBody>
                  <a:tcPr marL="2223" marR="2223" marT="2223"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bl>
          </a:graphicData>
        </a:graphic>
      </p:graphicFrame>
    </p:spTree>
    <p:extLst>
      <p:ext uri="{BB962C8B-B14F-4D97-AF65-F5344CB8AC3E}">
        <p14:creationId xmlns:p14="http://schemas.microsoft.com/office/powerpoint/2010/main" val="669777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648714428"/>
              </p:ext>
            </p:extLst>
          </p:nvPr>
        </p:nvGraphicFramePr>
        <p:xfrm>
          <a:off x="301980" y="1380775"/>
          <a:ext cx="2981677" cy="2623281"/>
        </p:xfrm>
        <a:graphic>
          <a:graphicData uri="http://schemas.openxmlformats.org/drawingml/2006/table">
            <a:tbl>
              <a:tblPr/>
              <a:tblGrid>
                <a:gridCol w="1612316"/>
                <a:gridCol w="1369361"/>
              </a:tblGrid>
              <a:tr h="340258">
                <a:tc gridSpan="2">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Approx. Application Count</a:t>
                      </a: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r>
              <a:tr h="219964">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Technology</a:t>
                      </a: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Count</a:t>
                      </a: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19964">
                <a:tc>
                  <a:txBody>
                    <a:bodyPr/>
                    <a:lstStyle/>
                    <a:p>
                      <a:pPr algn="ctr" fontAlgn="b"/>
                      <a:r>
                        <a:rPr lang="en-US" sz="1000" b="0" i="0" u="none" strike="noStrike" dirty="0">
                          <a:solidFill>
                            <a:srgbClr val="000000"/>
                          </a:solidFill>
                          <a:effectLst/>
                          <a:latin typeface="Arial" panose="020B0604020202020204" pitchFamily="34" charset="0"/>
                          <a:cs typeface="Arial" panose="020B0604020202020204" pitchFamily="34" charset="0"/>
                        </a:rPr>
                        <a:t>Java</a:t>
                      </a: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39</a:t>
                      </a: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19964">
                <a:tc>
                  <a:txBody>
                    <a:bodyPr/>
                    <a:lstStyle/>
                    <a:p>
                      <a:pPr algn="ctr" fontAlgn="b"/>
                      <a:r>
                        <a:rPr lang="en-US" sz="1000" b="0" i="0" u="none" strike="noStrike" dirty="0">
                          <a:solidFill>
                            <a:srgbClr val="000000"/>
                          </a:solidFill>
                          <a:effectLst/>
                          <a:latin typeface="Arial" panose="020B0604020202020204" pitchFamily="34" charset="0"/>
                          <a:cs typeface="Arial" panose="020B0604020202020204" pitchFamily="34" charset="0"/>
                        </a:rPr>
                        <a:t>.Net</a:t>
                      </a: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19964">
                <a:tc>
                  <a:txBody>
                    <a:bodyPr/>
                    <a:lstStyle/>
                    <a:p>
                      <a:pPr algn="ctr" fontAlgn="b"/>
                      <a:r>
                        <a:rPr lang="en-US" sz="1000" b="0" i="0" u="none" strike="noStrike" dirty="0">
                          <a:solidFill>
                            <a:srgbClr val="000000"/>
                          </a:solidFill>
                          <a:effectLst/>
                          <a:latin typeface="Arial" panose="020B0604020202020204" pitchFamily="34" charset="0"/>
                          <a:cs typeface="Arial" panose="020B0604020202020204" pitchFamily="34" charset="0"/>
                        </a:rPr>
                        <a:t>ASP &amp; VB</a:t>
                      </a: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80</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19964">
                <a:tc>
                  <a:txBody>
                    <a:bodyPr/>
                    <a:lstStyle/>
                    <a:p>
                      <a:pPr algn="ctr" fontAlgn="b"/>
                      <a:r>
                        <a:rPr lang="en-US" sz="1000" b="0" i="0" u="none" strike="noStrike" dirty="0">
                          <a:solidFill>
                            <a:srgbClr val="000000"/>
                          </a:solidFill>
                          <a:effectLst/>
                          <a:latin typeface="Arial" panose="020B0604020202020204" pitchFamily="34" charset="0"/>
                          <a:cs typeface="Arial" panose="020B0604020202020204" pitchFamily="34" charset="0"/>
                        </a:rPr>
                        <a:t>VB  &amp; C</a:t>
                      </a: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03347">
                <a:tc>
                  <a:txBody>
                    <a:bodyPr/>
                    <a:lstStyle/>
                    <a:p>
                      <a:pPr algn="ctr" fontAlgn="b"/>
                      <a:r>
                        <a:rPr lang="en-US" sz="1000" b="0" i="0" u="none" strike="noStrike" dirty="0">
                          <a:solidFill>
                            <a:srgbClr val="000000"/>
                          </a:solidFill>
                          <a:effectLst/>
                          <a:latin typeface="Arial" panose="020B0604020202020204" pitchFamily="34" charset="0"/>
                          <a:cs typeface="Arial" panose="020B0604020202020204" pitchFamily="34" charset="0"/>
                        </a:rPr>
                        <a:t>VCC++</a:t>
                      </a: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1</a:t>
                      </a: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19964">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C &amp; Tandem</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19964">
                <a:tc>
                  <a:txBody>
                    <a:bodyPr/>
                    <a:lstStyle/>
                    <a:p>
                      <a:pPr algn="ctr" fontAlgn="b"/>
                      <a:r>
                        <a:rPr lang="en-US" sz="1000" b="0" i="0" u="none" strike="noStrike" dirty="0" smtClean="0">
                          <a:solidFill>
                            <a:srgbClr val="000000"/>
                          </a:solidFill>
                          <a:effectLst/>
                          <a:latin typeface="Arial" panose="020B0604020202020204" pitchFamily="34" charset="0"/>
                          <a:cs typeface="Arial" panose="020B0604020202020204" pitchFamily="34" charset="0"/>
                        </a:rPr>
                        <a:t>Unknown</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26</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19964">
                <a:tc>
                  <a:txBody>
                    <a:bodyPr/>
                    <a:lstStyle/>
                    <a:p>
                      <a:pPr algn="ctr" fontAlgn="b"/>
                      <a:r>
                        <a:rPr lang="en-US" sz="1000" b="0" i="0" u="none" strike="noStrike" dirty="0">
                          <a:solidFill>
                            <a:srgbClr val="000000"/>
                          </a:solidFill>
                          <a:effectLst/>
                          <a:latin typeface="Arial" panose="020B0604020202020204" pitchFamily="34" charset="0"/>
                          <a:cs typeface="Arial" panose="020B0604020202020204" pitchFamily="34" charset="0"/>
                        </a:rPr>
                        <a:t>Mainframe</a:t>
                      </a: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25</a:t>
                      </a: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19964">
                <a:tc>
                  <a:txBody>
                    <a:bodyPr/>
                    <a:lstStyle/>
                    <a:p>
                      <a:pPr algn="ctr" fontAlgn="ctr"/>
                      <a:r>
                        <a:rPr lang="en-US" sz="1000" b="1" i="0" u="none" strike="noStrike" dirty="0">
                          <a:solidFill>
                            <a:srgbClr val="000000"/>
                          </a:solidFill>
                          <a:effectLst/>
                          <a:latin typeface="Arial" panose="020B0604020202020204" pitchFamily="34" charset="0"/>
                          <a:cs typeface="Arial" panose="020B0604020202020204" pitchFamily="34" charset="0"/>
                        </a:rPr>
                        <a:t>Total</a:t>
                      </a: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1" i="0" u="none" strike="noStrike" dirty="0" smtClean="0">
                          <a:solidFill>
                            <a:srgbClr val="000000"/>
                          </a:solidFill>
                          <a:effectLst/>
                          <a:latin typeface="Arial" panose="020B0604020202020204" pitchFamily="34" charset="0"/>
                          <a:cs typeface="Arial" panose="020B0604020202020204" pitchFamily="34" charset="0"/>
                        </a:rPr>
                        <a:t>~185</a:t>
                      </a: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4064" marR="4064" marT="4064"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433078606"/>
              </p:ext>
            </p:extLst>
          </p:nvPr>
        </p:nvGraphicFramePr>
        <p:xfrm>
          <a:off x="283633" y="568415"/>
          <a:ext cx="2963333" cy="671514"/>
        </p:xfrm>
        <a:graphic>
          <a:graphicData uri="http://schemas.openxmlformats.org/drawingml/2006/table">
            <a:tbl>
              <a:tblPr/>
              <a:tblGrid>
                <a:gridCol w="1968500"/>
                <a:gridCol w="994833"/>
              </a:tblGrid>
              <a:tr h="223838">
                <a:tc>
                  <a:txBody>
                    <a:bodyPr/>
                    <a:lstStyle/>
                    <a:p>
                      <a:pPr algn="l" fontAlgn="ctr"/>
                      <a:r>
                        <a:rPr lang="en-US" sz="1000" b="0" i="0" u="none" strike="noStrike" dirty="0">
                          <a:effectLst/>
                          <a:latin typeface="Arial" panose="020B0604020202020204" pitchFamily="34" charset="0"/>
                          <a:cs typeface="Arial" panose="020B0604020202020204" pitchFamily="34" charset="0"/>
                        </a:rPr>
                        <a:t>Portfolio Owner</a:t>
                      </a: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ctr"/>
                      <a:r>
                        <a:rPr lang="en-US" sz="1000" b="0" i="0" u="none" strike="noStrike" dirty="0">
                          <a:effectLst/>
                          <a:latin typeface="Arial" panose="020B0604020202020204" pitchFamily="34" charset="0"/>
                          <a:cs typeface="Arial" panose="020B0604020202020204" pitchFamily="34" charset="0"/>
                        </a:rPr>
                        <a:t>Patel, Sanjiv</a:t>
                      </a: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r>
              <a:tr h="223838">
                <a:tc>
                  <a:txBody>
                    <a:bodyPr/>
                    <a:lstStyle/>
                    <a:p>
                      <a:pPr algn="l" fontAlgn="ctr"/>
                      <a:r>
                        <a:rPr lang="en-US" sz="1000" b="0" i="0" u="none" strike="noStrike" dirty="0">
                          <a:effectLst/>
                          <a:latin typeface="Arial" panose="020B0604020202020204" pitchFamily="34" charset="0"/>
                          <a:cs typeface="Arial" panose="020B0604020202020204" pitchFamily="34" charset="0"/>
                        </a:rPr>
                        <a:t>Total No.Of Business Unit</a:t>
                      </a: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smtClean="0">
                          <a:effectLst/>
                          <a:latin typeface="Arial" panose="020B0604020202020204" pitchFamily="34" charset="0"/>
                          <a:cs typeface="Arial" panose="020B0604020202020204" pitchFamily="34" charset="0"/>
                        </a:rPr>
                        <a:t>15</a:t>
                      </a:r>
                      <a:endParaRPr lang="en-US" sz="1000" b="0" i="0" u="none" strike="noStrike" dirty="0">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23838">
                <a:tc>
                  <a:txBody>
                    <a:bodyPr/>
                    <a:lstStyle/>
                    <a:p>
                      <a:pPr algn="l" fontAlgn="ctr"/>
                      <a:r>
                        <a:rPr lang="en-US" sz="1000" b="0" i="0" u="none" strike="noStrike" dirty="0">
                          <a:effectLst/>
                          <a:latin typeface="Arial" panose="020B0604020202020204" pitchFamily="34" charset="0"/>
                          <a:cs typeface="Arial" panose="020B0604020202020204" pitchFamily="34" charset="0"/>
                        </a:rPr>
                        <a:t>Total No.Of Applications</a:t>
                      </a: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smtClean="0">
                          <a:effectLst/>
                          <a:latin typeface="Arial" panose="020B0604020202020204" pitchFamily="34" charset="0"/>
                          <a:cs typeface="Arial" panose="020B0604020202020204" pitchFamily="34" charset="0"/>
                        </a:rPr>
                        <a:t>185</a:t>
                      </a:r>
                      <a:endParaRPr lang="en-US" sz="1000" b="0" i="0" u="none" strike="noStrike" dirty="0">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16" name="Title 1"/>
          <p:cNvSpPr txBox="1">
            <a:spLocks/>
          </p:cNvSpPr>
          <p:nvPr/>
        </p:nvSpPr>
        <p:spPr bwMode="gray">
          <a:xfrm>
            <a:off x="225780" y="37729"/>
            <a:ext cx="6256337"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fontAlgn="base">
              <a:spcBef>
                <a:spcPct val="0"/>
              </a:spcBef>
              <a:spcAft>
                <a:spcPct val="0"/>
              </a:spcAft>
              <a:defRPr sz="2400">
                <a:solidFill>
                  <a:prstClr val="black">
                    <a:lumMod val="65000"/>
                    <a:lumOff val="35000"/>
                  </a:prstClr>
                </a:solidFill>
                <a:latin typeface="Arial" panose="020B0604020202020204" pitchFamily="34" charset="0"/>
                <a:cs typeface="Arial" panose="020B0604020202020204" pitchFamily="34" charset="0"/>
              </a:defRPr>
            </a:lvl1pPr>
          </a:lstStyle>
          <a:p>
            <a:r>
              <a:rPr dirty="0"/>
              <a:t>Applications  Analysis</a:t>
            </a:r>
          </a:p>
        </p:txBody>
      </p:sp>
      <p:graphicFrame>
        <p:nvGraphicFramePr>
          <p:cNvPr id="3" name="Table 2"/>
          <p:cNvGraphicFramePr>
            <a:graphicFrameLocks noGrp="1"/>
          </p:cNvGraphicFramePr>
          <p:nvPr>
            <p:extLst>
              <p:ext uri="{D42A27DB-BD31-4B8C-83A1-F6EECF244321}">
                <p14:modId xmlns:p14="http://schemas.microsoft.com/office/powerpoint/2010/main" val="1429116804"/>
              </p:ext>
            </p:extLst>
          </p:nvPr>
        </p:nvGraphicFramePr>
        <p:xfrm>
          <a:off x="277725" y="4120444"/>
          <a:ext cx="3000023" cy="1029888"/>
        </p:xfrm>
        <a:graphic>
          <a:graphicData uri="http://schemas.openxmlformats.org/drawingml/2006/table">
            <a:tbl>
              <a:tblPr/>
              <a:tblGrid>
                <a:gridCol w="1278893"/>
                <a:gridCol w="573710"/>
                <a:gridCol w="573710"/>
                <a:gridCol w="573710"/>
              </a:tblGrid>
              <a:tr h="292582">
                <a:tc gridSpan="4">
                  <a:txBody>
                    <a:bodyPr/>
                    <a:lstStyle/>
                    <a:p>
                      <a:pPr algn="ctr" fontAlgn="b"/>
                      <a:r>
                        <a:rPr lang="en-US" sz="1000" b="0" i="0" u="none" strike="noStrike" dirty="0">
                          <a:solidFill>
                            <a:srgbClr val="000000"/>
                          </a:solidFill>
                          <a:effectLst/>
                          <a:latin typeface="Arial" panose="020B0604020202020204" pitchFamily="34" charset="0"/>
                          <a:cs typeface="Arial" panose="020B0604020202020204" pitchFamily="34" charset="0"/>
                        </a:rPr>
                        <a:t>Application Criticality level</a:t>
                      </a: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444724">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No.Of Applications Approximately</a:t>
                      </a: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High</a:t>
                      </a: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Medium</a:t>
                      </a: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Arial" panose="020B0604020202020204" pitchFamily="34" charset="0"/>
                          <a:cs typeface="Arial" panose="020B0604020202020204" pitchFamily="34" charset="0"/>
                        </a:rPr>
                        <a:t>Low</a:t>
                      </a: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92582">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~185</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~97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~51</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1000" b="0" i="0" u="none" strike="noStrike" dirty="0" smtClean="0">
                          <a:solidFill>
                            <a:srgbClr val="000000"/>
                          </a:solidFill>
                          <a:effectLst/>
                          <a:latin typeface="Arial" panose="020B0604020202020204" pitchFamily="34" charset="0"/>
                          <a:cs typeface="Arial" panose="020B0604020202020204" pitchFamily="34" charset="0"/>
                        </a:rPr>
                        <a:t>~37</a:t>
                      </a: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77328908"/>
              </p:ext>
            </p:extLst>
          </p:nvPr>
        </p:nvGraphicFramePr>
        <p:xfrm>
          <a:off x="4410075" y="600074"/>
          <a:ext cx="4362450" cy="4356884"/>
        </p:xfrm>
        <a:graphic>
          <a:graphicData uri="http://schemas.openxmlformats.org/drawingml/2006/table">
            <a:tbl>
              <a:tblPr/>
              <a:tblGrid>
                <a:gridCol w="3041131"/>
                <a:gridCol w="1321319"/>
              </a:tblGrid>
              <a:tr h="365424">
                <a:tc>
                  <a:txBody>
                    <a:bodyPr/>
                    <a:lstStyle/>
                    <a:p>
                      <a:pPr algn="ctr" fontAlgn="b"/>
                      <a:r>
                        <a:rPr lang="en-US" sz="900" b="0" i="0" u="none" strike="noStrike" dirty="0" smtClean="0">
                          <a:effectLst/>
                          <a:latin typeface="Arial" pitchFamily="34" charset="0"/>
                          <a:cs typeface="Arial" pitchFamily="34" charset="0"/>
                        </a:rPr>
                        <a:t>Business </a:t>
                      </a:r>
                      <a:r>
                        <a:rPr lang="en-US" sz="900" b="0" i="0" u="none" strike="noStrike" dirty="0" smtClean="0">
                          <a:effectLst/>
                          <a:latin typeface="Arial" pitchFamily="34" charset="0"/>
                          <a:cs typeface="Arial" pitchFamily="34" charset="0"/>
                        </a:rPr>
                        <a:t>units</a:t>
                      </a:r>
                      <a:endParaRPr lang="en-US" sz="900" b="0" i="0" u="none" strike="noStrike" dirty="0">
                        <a:effectLst/>
                        <a:latin typeface="Arial" pitchFamily="34" charset="0"/>
                        <a:cs typeface="Arial" pitchFamily="34" charset="0"/>
                      </a:endParaRPr>
                    </a:p>
                  </a:txBody>
                  <a:tcPr marL="3136" marR="3136" marT="31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effectLst/>
                          <a:latin typeface="Arial" pitchFamily="34" charset="0"/>
                          <a:cs typeface="Arial" pitchFamily="34" charset="0"/>
                        </a:rPr>
                        <a:t>Total No.of </a:t>
                      </a:r>
                      <a:r>
                        <a:rPr lang="en-US" sz="900" b="0" i="0" u="none" strike="noStrike" dirty="0" smtClean="0">
                          <a:effectLst/>
                          <a:latin typeface="Arial" pitchFamily="34" charset="0"/>
                          <a:cs typeface="Arial" pitchFamily="34" charset="0"/>
                        </a:rPr>
                        <a:t>shared Applications</a:t>
                      </a:r>
                      <a:endParaRPr lang="en-US" sz="900" b="0" i="0" u="none" strike="noStrike" dirty="0">
                        <a:effectLst/>
                        <a:latin typeface="Arial" pitchFamily="34" charset="0"/>
                        <a:cs typeface="Arial" pitchFamily="34" charset="0"/>
                      </a:endParaRPr>
                    </a:p>
                  </a:txBody>
                  <a:tcPr marL="3136" marR="3136" marT="313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8897">
                <a:tc>
                  <a:txBody>
                    <a:bodyPr/>
                    <a:lstStyle/>
                    <a:p>
                      <a:pPr algn="l" fontAlgn="b"/>
                      <a:r>
                        <a:rPr lang="en-US" sz="900" b="0" i="0" u="none" strike="noStrike" dirty="0" smtClean="0">
                          <a:effectLst/>
                          <a:latin typeface="Arial" pitchFamily="34" charset="0"/>
                          <a:cs typeface="Arial" pitchFamily="34" charset="0"/>
                        </a:rPr>
                        <a:t>CIF, Satellites, CDs, Savings, Bank </a:t>
                      </a:r>
                      <a:r>
                        <a:rPr lang="en-US" sz="900" b="0" i="0" u="none" strike="noStrike" dirty="0" err="1" smtClean="0">
                          <a:effectLst/>
                          <a:latin typeface="Arial" pitchFamily="34" charset="0"/>
                          <a:cs typeface="Arial" pitchFamily="34" charset="0"/>
                        </a:rPr>
                        <a:t>Cheques</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12</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431">
                <a:tc>
                  <a:txBody>
                    <a:bodyPr/>
                    <a:lstStyle/>
                    <a:p>
                      <a:pPr algn="l" fontAlgn="b"/>
                      <a:r>
                        <a:rPr lang="en-US" sz="900" b="0" i="0" u="none" strike="noStrike" dirty="0" smtClean="0">
                          <a:effectLst/>
                          <a:latin typeface="Arial" pitchFamily="34" charset="0"/>
                          <a:cs typeface="Arial" pitchFamily="34" charset="0"/>
                        </a:rPr>
                        <a:t>CIF, Satellites, CDs, Savings, Bank </a:t>
                      </a:r>
                      <a:r>
                        <a:rPr lang="en-US" sz="900" b="0" i="0" u="none" strike="noStrike" dirty="0" err="1" smtClean="0">
                          <a:effectLst/>
                          <a:latin typeface="Arial" pitchFamily="34" charset="0"/>
                          <a:cs typeface="Arial" pitchFamily="34" charset="0"/>
                        </a:rPr>
                        <a:t>Cheques</a:t>
                      </a:r>
                      <a:r>
                        <a:rPr lang="en-US" sz="900" b="0" i="0" u="none" strike="noStrike" dirty="0" smtClean="0">
                          <a:effectLst/>
                          <a:latin typeface="Arial" pitchFamily="34" charset="0"/>
                          <a:cs typeface="Arial" pitchFamily="34" charset="0"/>
                        </a:rPr>
                        <a:t>, Commercial</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1</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12">
                <a:tc>
                  <a:txBody>
                    <a:bodyPr/>
                    <a:lstStyle/>
                    <a:p>
                      <a:pPr algn="l" fontAlgn="b"/>
                      <a:r>
                        <a:rPr lang="en-US" sz="900" b="0" i="0" u="none" strike="noStrike" dirty="0" smtClean="0">
                          <a:effectLst/>
                          <a:latin typeface="Arial" pitchFamily="34" charset="0"/>
                          <a:cs typeface="Arial" pitchFamily="34" charset="0"/>
                        </a:rPr>
                        <a:t>CIF, Loans retail and Commercial</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1</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207">
                <a:tc>
                  <a:txBody>
                    <a:bodyPr/>
                    <a:lstStyle/>
                    <a:p>
                      <a:pPr algn="l" fontAlgn="b"/>
                      <a:r>
                        <a:rPr lang="en-US" sz="900" b="0" i="0" u="none" strike="noStrike" dirty="0" smtClean="0">
                          <a:effectLst/>
                          <a:latin typeface="Arial" pitchFamily="34" charset="0"/>
                          <a:cs typeface="Arial" pitchFamily="34" charset="0"/>
                        </a:rPr>
                        <a:t>CIF, Deposits, Payments, ACH, Debit Card, Credit Card, Tellers, Transfers</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14</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12">
                <a:tc>
                  <a:txBody>
                    <a:bodyPr/>
                    <a:lstStyle/>
                    <a:p>
                      <a:pPr algn="l" fontAlgn="b"/>
                      <a:r>
                        <a:rPr lang="en-US" sz="900" b="0" i="0" u="none" strike="noStrike" dirty="0" smtClean="0">
                          <a:effectLst/>
                          <a:latin typeface="Arial" pitchFamily="34" charset="0"/>
                          <a:cs typeface="Arial" pitchFamily="34" charset="0"/>
                        </a:rPr>
                        <a:t>CIF, Deposits, Loans retail and Commercial</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1</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12">
                <a:tc>
                  <a:txBody>
                    <a:bodyPr/>
                    <a:lstStyle/>
                    <a:p>
                      <a:pPr algn="l" fontAlgn="b"/>
                      <a:r>
                        <a:rPr lang="en-US" sz="900" b="0" i="0" u="none" strike="noStrike" dirty="0" smtClean="0">
                          <a:effectLst/>
                          <a:latin typeface="Arial" pitchFamily="34" charset="0"/>
                          <a:cs typeface="Arial" pitchFamily="34" charset="0"/>
                        </a:rPr>
                        <a:t>CIF, Loans retail and commercial</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19</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207">
                <a:tc>
                  <a:txBody>
                    <a:bodyPr/>
                    <a:lstStyle/>
                    <a:p>
                      <a:pPr algn="l" fontAlgn="b"/>
                      <a:r>
                        <a:rPr lang="en-US" sz="900" b="0" i="0" u="none" strike="noStrike" dirty="0" smtClean="0">
                          <a:effectLst/>
                          <a:latin typeface="Arial" pitchFamily="34" charset="0"/>
                          <a:cs typeface="Arial" pitchFamily="34" charset="0"/>
                        </a:rPr>
                        <a:t>Deposits, Payments, ACH, Debit Card, Credit Card, Tellers, Transfers</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45</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12">
                <a:tc>
                  <a:txBody>
                    <a:bodyPr/>
                    <a:lstStyle/>
                    <a:p>
                      <a:pPr algn="l" fontAlgn="b"/>
                      <a:r>
                        <a:rPr lang="en-US" sz="900" b="0" i="0" u="none" strike="noStrike" dirty="0" smtClean="0">
                          <a:effectLst/>
                          <a:latin typeface="Arial" pitchFamily="34" charset="0"/>
                          <a:cs typeface="Arial" pitchFamily="34" charset="0"/>
                        </a:rPr>
                        <a:t>GL</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2</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12">
                <a:tc>
                  <a:txBody>
                    <a:bodyPr/>
                    <a:lstStyle/>
                    <a:p>
                      <a:pPr algn="l" fontAlgn="b"/>
                      <a:r>
                        <a:rPr lang="en-US" sz="900" b="0" i="0" u="none" strike="noStrike" dirty="0" smtClean="0">
                          <a:effectLst/>
                          <a:latin typeface="Arial" pitchFamily="34" charset="0"/>
                          <a:cs typeface="Arial" pitchFamily="34" charset="0"/>
                        </a:rPr>
                        <a:t>GL, CIF, Satellites, CDs, Savings, Bank </a:t>
                      </a:r>
                      <a:r>
                        <a:rPr lang="en-US" sz="900" b="0" i="0" u="none" strike="noStrike" dirty="0" err="1" smtClean="0">
                          <a:effectLst/>
                          <a:latin typeface="Arial" pitchFamily="34" charset="0"/>
                          <a:cs typeface="Arial" pitchFamily="34" charset="0"/>
                        </a:rPr>
                        <a:t>Cheques</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15</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207">
                <a:tc>
                  <a:txBody>
                    <a:bodyPr/>
                    <a:lstStyle/>
                    <a:p>
                      <a:pPr algn="l" fontAlgn="b"/>
                      <a:r>
                        <a:rPr lang="en-US" sz="900" b="0" i="0" u="none" strike="noStrike" dirty="0" smtClean="0">
                          <a:effectLst/>
                          <a:latin typeface="Arial" pitchFamily="34" charset="0"/>
                          <a:cs typeface="Arial" pitchFamily="34" charset="0"/>
                        </a:rPr>
                        <a:t>GL, CIF, Deposits, Payments, ACH, Debit Card, Credit Card, Tellers, Transfers</a:t>
                      </a:r>
                      <a:endParaRPr lang="pt-BR"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1</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207">
                <a:tc>
                  <a:txBody>
                    <a:bodyPr/>
                    <a:lstStyle/>
                    <a:p>
                      <a:pPr algn="l" fontAlgn="b"/>
                      <a:r>
                        <a:rPr lang="en-US" sz="900" b="0" i="0" u="none" strike="noStrike" dirty="0" smtClean="0">
                          <a:effectLst/>
                          <a:latin typeface="Arial" pitchFamily="34" charset="0"/>
                          <a:cs typeface="Arial" pitchFamily="34" charset="0"/>
                        </a:rPr>
                        <a:t>GL, Deposits, Payments, ACH, Debit Card, Credit Card, Tellers, Transfers</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3</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12">
                <a:tc>
                  <a:txBody>
                    <a:bodyPr/>
                    <a:lstStyle/>
                    <a:p>
                      <a:pPr algn="l" fontAlgn="b"/>
                      <a:r>
                        <a:rPr lang="en-US" sz="900" b="0" i="0" u="none" strike="noStrike" dirty="0" smtClean="0">
                          <a:effectLst/>
                          <a:latin typeface="Arial" pitchFamily="34" charset="0"/>
                          <a:cs typeface="Arial" pitchFamily="34" charset="0"/>
                        </a:rPr>
                        <a:t>GL, Loans retail and Commercial</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1</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207">
                <a:tc>
                  <a:txBody>
                    <a:bodyPr/>
                    <a:lstStyle/>
                    <a:p>
                      <a:pPr algn="l" fontAlgn="b"/>
                      <a:r>
                        <a:rPr lang="en-US" sz="900" b="0" i="0" u="none" strike="noStrike" dirty="0" smtClean="0">
                          <a:effectLst/>
                          <a:latin typeface="Arial" pitchFamily="34" charset="0"/>
                          <a:cs typeface="Arial" pitchFamily="34" charset="0"/>
                        </a:rPr>
                        <a:t>GL, CIF, Deposits, Payments, ACH, Debit Card, Credit Card, Tellers, Transfers</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1</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8025">
                <a:tc>
                  <a:txBody>
                    <a:bodyPr/>
                    <a:lstStyle/>
                    <a:p>
                      <a:pPr algn="l" fontAlgn="b"/>
                      <a:r>
                        <a:rPr lang="en-US" sz="900" b="0" i="0" u="none" strike="noStrike" dirty="0" smtClean="0">
                          <a:effectLst/>
                          <a:latin typeface="Arial" pitchFamily="34" charset="0"/>
                          <a:cs typeface="Arial" pitchFamily="34" charset="0"/>
                        </a:rPr>
                        <a:t>GL, CIF, Loans retail and Commercial</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1</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12">
                <a:tc>
                  <a:txBody>
                    <a:bodyPr/>
                    <a:lstStyle/>
                    <a:p>
                      <a:pPr algn="l" fontAlgn="b"/>
                      <a:r>
                        <a:rPr lang="en-US" sz="900" b="0" i="0" u="none" strike="noStrike" dirty="0" smtClean="0">
                          <a:effectLst/>
                          <a:latin typeface="Arial" pitchFamily="34" charset="0"/>
                          <a:cs typeface="Arial" pitchFamily="34" charset="0"/>
                        </a:rPr>
                        <a:t>Loans retail and commercial</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32</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12">
                <a:tc>
                  <a:txBody>
                    <a:bodyPr/>
                    <a:lstStyle/>
                    <a:p>
                      <a:pPr algn="l" fontAlgn="b"/>
                      <a:r>
                        <a:rPr lang="en-US" sz="900" b="0" i="0" u="none" strike="noStrike" dirty="0" smtClean="0">
                          <a:effectLst/>
                          <a:latin typeface="Arial" pitchFamily="34" charset="0"/>
                          <a:cs typeface="Arial" pitchFamily="34" charset="0"/>
                        </a:rPr>
                        <a:t>Satellites, CDs, Savings, Bank </a:t>
                      </a:r>
                      <a:r>
                        <a:rPr lang="en-US" sz="900" b="0" i="0" u="none" strike="noStrike" dirty="0" err="1" smtClean="0">
                          <a:effectLst/>
                          <a:latin typeface="Arial" pitchFamily="34" charset="0"/>
                          <a:cs typeface="Arial" pitchFamily="34" charset="0"/>
                        </a:rPr>
                        <a:t>Cheques</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1</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12">
                <a:tc>
                  <a:txBody>
                    <a:bodyPr/>
                    <a:lstStyle/>
                    <a:p>
                      <a:pPr algn="l" fontAlgn="b"/>
                      <a:r>
                        <a:rPr lang="en-US" sz="900" b="0" i="0" u="none" strike="noStrike" dirty="0" smtClean="0">
                          <a:effectLst/>
                          <a:latin typeface="Arial" pitchFamily="34" charset="0"/>
                          <a:cs typeface="Arial" pitchFamily="34" charset="0"/>
                        </a:rPr>
                        <a:t>No Core</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26</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12">
                <a:tc>
                  <a:txBody>
                    <a:bodyPr/>
                    <a:lstStyle/>
                    <a:p>
                      <a:pPr algn="l" fontAlgn="b"/>
                      <a:r>
                        <a:rPr lang="en-US" sz="900" b="0" i="0" u="none" strike="noStrike" dirty="0" smtClean="0">
                          <a:effectLst/>
                          <a:latin typeface="Arial" pitchFamily="34" charset="0"/>
                          <a:cs typeface="Arial" pitchFamily="34" charset="0"/>
                        </a:rPr>
                        <a:t>To Remove</a:t>
                      </a:r>
                      <a:endParaRPr lang="en-US" sz="900" b="0"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9</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2712">
                <a:tc>
                  <a:txBody>
                    <a:bodyPr/>
                    <a:lstStyle/>
                    <a:p>
                      <a:pPr algn="l" fontAlgn="b"/>
                      <a:r>
                        <a:rPr lang="en-US" sz="1000" b="1" i="0" u="none" strike="noStrike" dirty="0" smtClean="0">
                          <a:effectLst/>
                          <a:latin typeface="Arial" pitchFamily="34" charset="0"/>
                          <a:cs typeface="Arial" pitchFamily="34" charset="0"/>
                        </a:rPr>
                        <a:t>Total</a:t>
                      </a:r>
                      <a:endParaRPr lang="en-US" sz="1000" b="1" i="0" u="none" strike="noStrike" dirty="0">
                        <a:effectLst/>
                        <a:latin typeface="Arial" pitchFamily="34" charset="0"/>
                        <a:cs typeface="Arial" pitchFamily="34" charset="0"/>
                      </a:endParaRPr>
                    </a:p>
                  </a:txBody>
                  <a:tcPr marL="28218"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smtClean="0">
                          <a:effectLst/>
                          <a:latin typeface="Arial" pitchFamily="34" charset="0"/>
                          <a:cs typeface="Arial" pitchFamily="34" charset="0"/>
                        </a:rPr>
                        <a:t>~185</a:t>
                      </a:r>
                      <a:endParaRPr lang="en-US" sz="900" b="0" i="0" u="none" strike="noStrike" dirty="0">
                        <a:effectLst/>
                        <a:latin typeface="Arial" pitchFamily="34" charset="0"/>
                        <a:cs typeface="Arial" pitchFamily="34" charset="0"/>
                      </a:endParaRPr>
                    </a:p>
                  </a:txBody>
                  <a:tcPr marL="3136" marR="3136" marT="313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57705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01" y="28286"/>
            <a:ext cx="8274588" cy="446221"/>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defTabSz="914328"/>
            <a:r>
              <a:rPr lang="en-US" sz="2400" dirty="0">
                <a:solidFill>
                  <a:prstClr val="black">
                    <a:lumMod val="65000"/>
                    <a:lumOff val="35000"/>
                  </a:prstClr>
                </a:solidFill>
                <a:latin typeface="Arial" panose="020B0604020202020204" pitchFamily="34" charset="0"/>
                <a:cs typeface="Arial" panose="020B0604020202020204" pitchFamily="34" charset="0"/>
              </a:rPr>
              <a:t>Requirement Gathering &amp; Planning – Current Process Flow</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21" y="551746"/>
            <a:ext cx="8675636" cy="4753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5850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946" y="28286"/>
            <a:ext cx="6923220" cy="446221"/>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defTabSz="914328"/>
            <a:r>
              <a:rPr lang="en-US" sz="2400" dirty="0">
                <a:solidFill>
                  <a:prstClr val="black">
                    <a:lumMod val="65000"/>
                    <a:lumOff val="35000"/>
                  </a:prstClr>
                </a:solidFill>
                <a:latin typeface="Arial" panose="020B0604020202020204" pitchFamily="34" charset="0"/>
                <a:cs typeface="Arial" panose="020B0604020202020204" pitchFamily="34" charset="0"/>
              </a:rPr>
              <a:t>Code Development Phase– Current Process Flow</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45" y="551748"/>
            <a:ext cx="8636000" cy="475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3591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799" y="18202"/>
            <a:ext cx="7938912" cy="815553"/>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defTabSz="914328"/>
            <a:r>
              <a:rPr lang="en-US" sz="2400" dirty="0">
                <a:solidFill>
                  <a:prstClr val="black">
                    <a:lumMod val="65000"/>
                    <a:lumOff val="35000"/>
                  </a:prstClr>
                </a:solidFill>
                <a:latin typeface="Arial" panose="020B0604020202020204" pitchFamily="34" charset="0"/>
                <a:cs typeface="Arial" panose="020B0604020202020204" pitchFamily="34" charset="0"/>
              </a:rPr>
              <a:t>Vulnerability Test &amp; QAT Deployment – Current Process Flow</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12" y="784578"/>
            <a:ext cx="8650110" cy="450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2769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itle 1"/>
          <p:cNvSpPr>
            <a:spLocks noGrp="1"/>
          </p:cNvSpPr>
          <p:nvPr>
            <p:ph type="title"/>
          </p:nvPr>
        </p:nvSpPr>
        <p:spPr>
          <a:xfrm>
            <a:off x="228600" y="232081"/>
            <a:ext cx="8758130" cy="446221"/>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defTabSz="914328"/>
            <a:r>
              <a:rPr lang="es-ES_tradnl" sz="2400" dirty="0" smtClean="0">
                <a:solidFill>
                  <a:prstClr val="black">
                    <a:lumMod val="65000"/>
                    <a:lumOff val="35000"/>
                  </a:prstClr>
                </a:solidFill>
                <a:latin typeface="Arial" panose="020B0604020202020204" pitchFamily="34" charset="0"/>
                <a:ea typeface="+mn-ea"/>
                <a:cs typeface="Arial" panose="020B0604020202020204" pitchFamily="34" charset="0"/>
              </a:rPr>
              <a:t>Complete End To End Release Cycle</a:t>
            </a:r>
            <a:endParaRPr lang="es-MX" sz="2400" dirty="0">
              <a:solidFill>
                <a:prstClr val="black">
                  <a:lumMod val="65000"/>
                  <a:lumOff val="35000"/>
                </a:prstClr>
              </a:solidFill>
              <a:latin typeface="Arial" panose="020B0604020202020204" pitchFamily="34" charset="0"/>
              <a:ea typeface="+mn-ea"/>
              <a:cs typeface="Arial" panose="020B0604020202020204" pitchFamily="34" charset="0"/>
            </a:endParaRPr>
          </a:p>
        </p:txBody>
      </p:sp>
      <p:grpSp>
        <p:nvGrpSpPr>
          <p:cNvPr id="4" name="Group 3"/>
          <p:cNvGrpSpPr/>
          <p:nvPr/>
        </p:nvGrpSpPr>
        <p:grpSpPr>
          <a:xfrm>
            <a:off x="321097" y="719476"/>
            <a:ext cx="8686800" cy="4449865"/>
            <a:chOff x="230786" y="967832"/>
            <a:chExt cx="8686800" cy="4449865"/>
          </a:xfrm>
        </p:grpSpPr>
        <p:sp>
          <p:nvSpPr>
            <p:cNvPr id="90" name="Rectangle 89"/>
            <p:cNvSpPr/>
            <p:nvPr/>
          </p:nvSpPr>
          <p:spPr>
            <a:xfrm>
              <a:off x="230786" y="3480504"/>
              <a:ext cx="8686800" cy="1937193"/>
            </a:xfrm>
            <a:prstGeom prst="rect">
              <a:avLst/>
            </a:prstGeom>
            <a:solidFill>
              <a:schemeClr val="bg1">
                <a:lumMod val="95000"/>
              </a:schemeClr>
            </a:solidFill>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endParaRPr lang="es-MX" sz="1500" dirty="0">
                <a:solidFill>
                  <a:prstClr val="black"/>
                </a:solidFill>
                <a:latin typeface="Calibri" panose="020F0502020204030204" pitchFamily="34" charset="0"/>
              </a:endParaRPr>
            </a:p>
          </p:txBody>
        </p:sp>
        <p:sp>
          <p:nvSpPr>
            <p:cNvPr id="6" name="Rectangle 5"/>
            <p:cNvSpPr/>
            <p:nvPr/>
          </p:nvSpPr>
          <p:spPr>
            <a:xfrm>
              <a:off x="230786" y="967832"/>
              <a:ext cx="8686800" cy="2436710"/>
            </a:xfrm>
            <a:prstGeom prst="rect">
              <a:avLst/>
            </a:prstGeom>
            <a:solidFill>
              <a:schemeClr val="bg1">
                <a:lumMod val="95000"/>
              </a:schemeClr>
            </a:solidFill>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endParaRPr lang="es-MX" sz="1500" dirty="0">
                <a:solidFill>
                  <a:prstClr val="black"/>
                </a:solidFill>
                <a:latin typeface="Calibri" panose="020F0502020204030204" pitchFamily="34" charset="0"/>
              </a:endParaRPr>
            </a:p>
          </p:txBody>
        </p:sp>
        <p:sp>
          <p:nvSpPr>
            <p:cNvPr id="54" name="Flowchart: Decision 53"/>
            <p:cNvSpPr/>
            <p:nvPr/>
          </p:nvSpPr>
          <p:spPr>
            <a:xfrm>
              <a:off x="762000" y="1514423"/>
              <a:ext cx="914400" cy="370344"/>
            </a:xfrm>
            <a:prstGeom prst="flowChartDecision">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29995" rtlCol="0" anchor="ctr"/>
            <a:lstStyle/>
            <a:p>
              <a:pPr algn="ctr"/>
              <a:endParaRPr lang="es-MX" sz="1167" b="1" dirty="0">
                <a:solidFill>
                  <a:prstClr val="white"/>
                </a:solidFill>
                <a:latin typeface="Calibri" panose="020F0502020204030204" pitchFamily="34" charset="0"/>
              </a:endParaRPr>
            </a:p>
          </p:txBody>
        </p:sp>
        <p:cxnSp>
          <p:nvCxnSpPr>
            <p:cNvPr id="59" name="Straight Arrow Connector 58"/>
            <p:cNvCxnSpPr>
              <a:stCxn id="54" idx="2"/>
              <a:endCxn id="74" idx="0"/>
            </p:cNvCxnSpPr>
            <p:nvPr/>
          </p:nvCxnSpPr>
          <p:spPr>
            <a:xfrm>
              <a:off x="1219200" y="1884766"/>
              <a:ext cx="0" cy="173669"/>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Flowchart: Predefined Process 70"/>
            <p:cNvSpPr/>
            <p:nvPr/>
          </p:nvSpPr>
          <p:spPr>
            <a:xfrm>
              <a:off x="3048000" y="2063035"/>
              <a:ext cx="914400" cy="365743"/>
            </a:xfrm>
            <a:prstGeom prst="flowChartPredefinedProcess">
              <a:avLst/>
            </a:prstGeom>
            <a:solidFill>
              <a:srgbClr val="FF0000">
                <a:alpha val="46000"/>
              </a:srgbClr>
            </a:solidFill>
            <a:ln>
              <a:solidFill>
                <a:srgbClr val="FF0000"/>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r>
                <a:rPr lang="en-US" sz="583" b="1" dirty="0">
                  <a:solidFill>
                    <a:schemeClr val="bg1"/>
                  </a:solidFill>
                </a:rPr>
                <a:t>Design</a:t>
              </a:r>
            </a:p>
            <a:p>
              <a:pPr algn="ctr"/>
              <a:r>
                <a:rPr lang="en-US" sz="583" b="1" dirty="0">
                  <a:solidFill>
                    <a:schemeClr val="bg1"/>
                  </a:solidFill>
                </a:rPr>
                <a:t>Waterfall</a:t>
              </a:r>
              <a:endParaRPr lang="es-MX" sz="1333" b="1" dirty="0"/>
            </a:p>
          </p:txBody>
        </p:sp>
        <p:sp>
          <p:nvSpPr>
            <p:cNvPr id="72" name="Flowchart: Predefined Process 71"/>
            <p:cNvSpPr/>
            <p:nvPr/>
          </p:nvSpPr>
          <p:spPr>
            <a:xfrm>
              <a:off x="1905000" y="2063035"/>
              <a:ext cx="914400" cy="365743"/>
            </a:xfrm>
            <a:prstGeom prst="flowChartPredefinedProcess">
              <a:avLst/>
            </a:prstGeom>
            <a:solidFill>
              <a:srgbClr val="FF0000">
                <a:alpha val="46000"/>
              </a:srgbClr>
            </a:solidFill>
            <a:ln>
              <a:solidFill>
                <a:srgbClr val="FF0000"/>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r>
                <a:rPr lang="en-US" sz="583" b="1" dirty="0">
                  <a:solidFill>
                    <a:schemeClr val="bg1"/>
                  </a:solidFill>
                </a:rPr>
                <a:t>Req. Gathering &amp; Planning</a:t>
              </a:r>
            </a:p>
            <a:p>
              <a:pPr algn="ctr"/>
              <a:r>
                <a:rPr lang="en-US" sz="583" b="1" dirty="0">
                  <a:solidFill>
                    <a:schemeClr val="bg1"/>
                  </a:solidFill>
                </a:rPr>
                <a:t>Waterfall</a:t>
              </a:r>
              <a:endParaRPr lang="es-MX" sz="1333" b="1" dirty="0"/>
            </a:p>
          </p:txBody>
        </p:sp>
        <p:sp>
          <p:nvSpPr>
            <p:cNvPr id="73" name="Flowchart: Predefined Process 72"/>
            <p:cNvSpPr/>
            <p:nvPr/>
          </p:nvSpPr>
          <p:spPr>
            <a:xfrm>
              <a:off x="4191000" y="2063035"/>
              <a:ext cx="914400" cy="365743"/>
            </a:xfrm>
            <a:prstGeom prst="flowChartPredefinedProcess">
              <a:avLst/>
            </a:prstGeom>
            <a:solidFill>
              <a:srgbClr val="FF0000">
                <a:alpha val="46000"/>
              </a:srgbClr>
            </a:solidFill>
            <a:ln>
              <a:solidFill>
                <a:srgbClr val="FF0000"/>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r>
                <a:rPr lang="en-US" sz="500" b="1" dirty="0">
                  <a:solidFill>
                    <a:schemeClr val="bg1"/>
                  </a:solidFill>
                </a:rPr>
                <a:t>Development</a:t>
              </a:r>
            </a:p>
            <a:p>
              <a:pPr algn="ctr"/>
              <a:r>
                <a:rPr lang="en-US" sz="583" b="1" dirty="0">
                  <a:solidFill>
                    <a:schemeClr val="bg1"/>
                  </a:solidFill>
                </a:rPr>
                <a:t>Waterfall</a:t>
              </a:r>
              <a:endParaRPr lang="es-MX" sz="1333" b="1" dirty="0"/>
            </a:p>
          </p:txBody>
        </p:sp>
        <p:sp>
          <p:nvSpPr>
            <p:cNvPr id="82" name="Flowchart: Predefined Process 81"/>
            <p:cNvSpPr/>
            <p:nvPr/>
          </p:nvSpPr>
          <p:spPr>
            <a:xfrm>
              <a:off x="6477000" y="2063035"/>
              <a:ext cx="914400" cy="365743"/>
            </a:xfrm>
            <a:prstGeom prst="flowChartPredefinedProcess">
              <a:avLst/>
            </a:prstGeom>
            <a:solidFill>
              <a:srgbClr val="FF0000">
                <a:alpha val="46000"/>
              </a:srgbClr>
            </a:solidFill>
            <a:ln>
              <a:solidFill>
                <a:srgbClr val="FF0000"/>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r>
                <a:rPr lang="en-US" sz="500" b="1" dirty="0">
                  <a:solidFill>
                    <a:schemeClr val="bg1"/>
                  </a:solidFill>
                </a:rPr>
                <a:t>Deployment</a:t>
              </a:r>
            </a:p>
            <a:p>
              <a:pPr algn="ctr"/>
              <a:r>
                <a:rPr lang="en-US" sz="583" b="1" dirty="0">
                  <a:solidFill>
                    <a:schemeClr val="bg1"/>
                  </a:solidFill>
                </a:rPr>
                <a:t>Waterfall</a:t>
              </a:r>
              <a:endParaRPr lang="es-MX" sz="1333" b="1" dirty="0"/>
            </a:p>
          </p:txBody>
        </p:sp>
        <p:sp>
          <p:nvSpPr>
            <p:cNvPr id="83" name="Flowchart: Predefined Process 82"/>
            <p:cNvSpPr/>
            <p:nvPr/>
          </p:nvSpPr>
          <p:spPr>
            <a:xfrm>
              <a:off x="5334000" y="2063035"/>
              <a:ext cx="914400" cy="365743"/>
            </a:xfrm>
            <a:prstGeom prst="flowChartPredefinedProcess">
              <a:avLst/>
            </a:prstGeom>
            <a:solidFill>
              <a:srgbClr val="FF0000">
                <a:alpha val="46000"/>
              </a:srgbClr>
            </a:solidFill>
            <a:ln>
              <a:solidFill>
                <a:srgbClr val="FF0000"/>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r>
                <a:rPr lang="en-US" sz="583" b="1" dirty="0">
                  <a:solidFill>
                    <a:schemeClr val="bg1"/>
                  </a:solidFill>
                </a:rPr>
                <a:t>Test </a:t>
              </a:r>
            </a:p>
            <a:p>
              <a:pPr algn="ctr"/>
              <a:r>
                <a:rPr lang="en-US" sz="583" b="1" dirty="0">
                  <a:solidFill>
                    <a:schemeClr val="bg1"/>
                  </a:solidFill>
                </a:rPr>
                <a:t>Waterfall</a:t>
              </a:r>
              <a:endParaRPr lang="es-MX" sz="1333" b="1" dirty="0"/>
            </a:p>
          </p:txBody>
        </p:sp>
        <p:sp>
          <p:nvSpPr>
            <p:cNvPr id="1034" name="Rectangle 1033"/>
            <p:cNvSpPr/>
            <p:nvPr/>
          </p:nvSpPr>
          <p:spPr>
            <a:xfrm>
              <a:off x="7620000" y="2050064"/>
              <a:ext cx="914400" cy="378714"/>
            </a:xfrm>
            <a:prstGeom prst="rect">
              <a:avLst/>
            </a:prstGeom>
            <a:solidFill>
              <a:srgbClr val="FF0000">
                <a:alpha val="46000"/>
              </a:srgbClr>
            </a:solidFill>
            <a:ln>
              <a:solidFill>
                <a:srgbClr val="FF0000"/>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r>
                <a:rPr lang="en-US" sz="583" b="1" dirty="0">
                  <a:solidFill>
                    <a:schemeClr val="bg1"/>
                  </a:solidFill>
                </a:rPr>
                <a:t>Warranty Period</a:t>
              </a:r>
            </a:p>
            <a:p>
              <a:pPr algn="ctr"/>
              <a:r>
                <a:rPr lang="en-US" sz="583" b="1" dirty="0">
                  <a:solidFill>
                    <a:schemeClr val="bg1"/>
                  </a:solidFill>
                </a:rPr>
                <a:t>Waterfall</a:t>
              </a:r>
              <a:endParaRPr lang="es-MX" sz="1333" b="1" dirty="0"/>
            </a:p>
          </p:txBody>
        </p:sp>
        <p:cxnSp>
          <p:nvCxnSpPr>
            <p:cNvPr id="1036" name="Straight Connector 1035"/>
            <p:cNvCxnSpPr>
              <a:stCxn id="74" idx="3"/>
              <a:endCxn id="72" idx="1"/>
            </p:cNvCxnSpPr>
            <p:nvPr/>
          </p:nvCxnSpPr>
          <p:spPr>
            <a:xfrm>
              <a:off x="1676400" y="2243608"/>
              <a:ext cx="228600" cy="2300"/>
            </a:xfrm>
            <a:prstGeom prst="line">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38" name="Straight Connector 1037"/>
            <p:cNvCxnSpPr>
              <a:stCxn id="72" idx="3"/>
              <a:endCxn id="71" idx="1"/>
            </p:cNvCxnSpPr>
            <p:nvPr/>
          </p:nvCxnSpPr>
          <p:spPr>
            <a:xfrm>
              <a:off x="2819400" y="2245905"/>
              <a:ext cx="228600" cy="0"/>
            </a:xfrm>
            <a:prstGeom prst="line">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0" name="Straight Connector 1039"/>
            <p:cNvCxnSpPr>
              <a:stCxn id="71" idx="3"/>
              <a:endCxn id="73" idx="1"/>
            </p:cNvCxnSpPr>
            <p:nvPr/>
          </p:nvCxnSpPr>
          <p:spPr>
            <a:xfrm>
              <a:off x="3962400" y="2245905"/>
              <a:ext cx="228600" cy="0"/>
            </a:xfrm>
            <a:prstGeom prst="line">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2" name="Straight Connector 1041"/>
            <p:cNvCxnSpPr>
              <a:stCxn id="73" idx="3"/>
              <a:endCxn id="83" idx="1"/>
            </p:cNvCxnSpPr>
            <p:nvPr/>
          </p:nvCxnSpPr>
          <p:spPr>
            <a:xfrm>
              <a:off x="5105400" y="2245905"/>
              <a:ext cx="228600" cy="0"/>
            </a:xfrm>
            <a:prstGeom prst="line">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4" name="Straight Connector 1043"/>
            <p:cNvCxnSpPr>
              <a:stCxn id="83" idx="3"/>
              <a:endCxn id="82" idx="1"/>
            </p:cNvCxnSpPr>
            <p:nvPr/>
          </p:nvCxnSpPr>
          <p:spPr>
            <a:xfrm>
              <a:off x="6248400" y="2245905"/>
              <a:ext cx="228600" cy="0"/>
            </a:xfrm>
            <a:prstGeom prst="line">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46" name="Straight Connector 1045"/>
            <p:cNvCxnSpPr>
              <a:stCxn id="82" idx="3"/>
              <a:endCxn id="1034" idx="1"/>
            </p:cNvCxnSpPr>
            <p:nvPr/>
          </p:nvCxnSpPr>
          <p:spPr>
            <a:xfrm flipV="1">
              <a:off x="7391400" y="2239425"/>
              <a:ext cx="228600" cy="6486"/>
            </a:xfrm>
            <a:prstGeom prst="line">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Flowchart: Terminator 69"/>
            <p:cNvSpPr/>
            <p:nvPr/>
          </p:nvSpPr>
          <p:spPr>
            <a:xfrm>
              <a:off x="876300" y="1087721"/>
              <a:ext cx="685800" cy="243828"/>
            </a:xfrm>
            <a:prstGeom prst="flowChartTerminator">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29995" rtlCol="0" anchor="ctr"/>
            <a:lstStyle/>
            <a:p>
              <a:pPr algn="ctr"/>
              <a:r>
                <a:rPr lang="en-US" sz="917" b="1" dirty="0">
                  <a:solidFill>
                    <a:prstClr val="white"/>
                  </a:solidFill>
                  <a:latin typeface="Calibri" panose="020F0502020204030204" pitchFamily="34" charset="0"/>
                </a:rPr>
                <a:t>START</a:t>
              </a:r>
              <a:endParaRPr lang="es-MX" sz="917" b="1" dirty="0">
                <a:solidFill>
                  <a:prstClr val="white"/>
                </a:solidFill>
                <a:latin typeface="Calibri" panose="020F0502020204030204" pitchFamily="34" charset="0"/>
              </a:endParaRPr>
            </a:p>
          </p:txBody>
        </p:sp>
        <p:cxnSp>
          <p:nvCxnSpPr>
            <p:cNvPr id="114" name="Straight Arrow Connector 113"/>
            <p:cNvCxnSpPr>
              <a:stCxn id="70" idx="2"/>
              <a:endCxn id="54" idx="0"/>
            </p:cNvCxnSpPr>
            <p:nvPr/>
          </p:nvCxnSpPr>
          <p:spPr>
            <a:xfrm>
              <a:off x="1219200" y="1331552"/>
              <a:ext cx="0" cy="18287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7" name="Rectangle 116"/>
            <p:cNvSpPr/>
            <p:nvPr/>
          </p:nvSpPr>
          <p:spPr>
            <a:xfrm>
              <a:off x="1925847" y="2727918"/>
              <a:ext cx="914400" cy="378714"/>
            </a:xfrm>
            <a:prstGeom prst="rect">
              <a:avLst/>
            </a:prstGeom>
            <a:solidFill>
              <a:srgbClr val="FFC000">
                <a:alpha val="77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29995" rtlCol="0" anchor="t" anchorCtr="0"/>
            <a:lstStyle/>
            <a:p>
              <a:pPr algn="ctr"/>
              <a:r>
                <a:rPr lang="en-US" sz="750" b="1" dirty="0">
                  <a:solidFill>
                    <a:prstClr val="white"/>
                  </a:solidFill>
                  <a:latin typeface="Calibri" panose="020F0502020204030204" pitchFamily="34" charset="0"/>
                </a:rPr>
                <a:t>Include in Product Backlog</a:t>
              </a:r>
              <a:endParaRPr lang="es-MX" sz="750" b="1" dirty="0">
                <a:solidFill>
                  <a:prstClr val="white"/>
                </a:solidFill>
                <a:latin typeface="Calibri" panose="020F0502020204030204" pitchFamily="34" charset="0"/>
              </a:endParaRPr>
            </a:p>
          </p:txBody>
        </p:sp>
        <p:sp>
          <p:nvSpPr>
            <p:cNvPr id="118" name="Rectangle 117"/>
            <p:cNvSpPr/>
            <p:nvPr/>
          </p:nvSpPr>
          <p:spPr>
            <a:xfrm>
              <a:off x="3048000" y="2720591"/>
              <a:ext cx="914400" cy="378714"/>
            </a:xfrm>
            <a:prstGeom prst="rect">
              <a:avLst/>
            </a:prstGeom>
            <a:solidFill>
              <a:srgbClr val="FFC000">
                <a:alpha val="77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29995" rtlCol="0" anchor="t" anchorCtr="0"/>
            <a:lstStyle/>
            <a:p>
              <a:pPr algn="ctr"/>
              <a:r>
                <a:rPr lang="en-US" sz="750" b="1" dirty="0">
                  <a:solidFill>
                    <a:prstClr val="white"/>
                  </a:solidFill>
                  <a:latin typeface="Calibri" panose="020F0502020204030204" pitchFamily="34" charset="0"/>
                </a:rPr>
                <a:t>Sprint  Planning Meeting</a:t>
              </a:r>
              <a:endParaRPr lang="es-MX" sz="750" b="1" dirty="0">
                <a:solidFill>
                  <a:prstClr val="white"/>
                </a:solidFill>
                <a:latin typeface="Calibri" panose="020F0502020204030204" pitchFamily="34" charset="0"/>
              </a:endParaRPr>
            </a:p>
          </p:txBody>
        </p:sp>
        <p:cxnSp>
          <p:nvCxnSpPr>
            <p:cNvPr id="119" name="Straight Connector 118"/>
            <p:cNvCxnSpPr>
              <a:stCxn id="117" idx="3"/>
              <a:endCxn id="118" idx="1"/>
            </p:cNvCxnSpPr>
            <p:nvPr/>
          </p:nvCxnSpPr>
          <p:spPr>
            <a:xfrm flipV="1">
              <a:off x="2840249" y="2909951"/>
              <a:ext cx="207753" cy="7324"/>
            </a:xfrm>
            <a:prstGeom prst="line">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859049" y="1601108"/>
              <a:ext cx="703053" cy="17940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583" b="1" dirty="0">
                  <a:solidFill>
                    <a:schemeClr val="tx1">
                      <a:lumMod val="65000"/>
                      <a:lumOff val="35000"/>
                    </a:schemeClr>
                  </a:solidFill>
                  <a:latin typeface="+mj-lt"/>
                </a:rPr>
                <a:t>Is it a New Requirement?</a:t>
              </a:r>
              <a:endParaRPr lang="es-MX" sz="583" b="1" dirty="0">
                <a:solidFill>
                  <a:schemeClr val="tx1">
                    <a:lumMod val="65000"/>
                    <a:lumOff val="35000"/>
                  </a:schemeClr>
                </a:solidFill>
                <a:latin typeface="+mj-lt"/>
              </a:endParaRPr>
            </a:p>
          </p:txBody>
        </p:sp>
        <p:sp>
          <p:nvSpPr>
            <p:cNvPr id="123" name="TextBox 122"/>
            <p:cNvSpPr txBox="1"/>
            <p:nvPr/>
          </p:nvSpPr>
          <p:spPr>
            <a:xfrm>
              <a:off x="1227612" y="1910973"/>
              <a:ext cx="237227" cy="8970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583" b="1" dirty="0">
                  <a:solidFill>
                    <a:schemeClr val="bg1">
                      <a:lumMod val="50000"/>
                    </a:schemeClr>
                  </a:solidFill>
                  <a:latin typeface="+mj-lt"/>
                </a:rPr>
                <a:t>YES</a:t>
              </a:r>
              <a:endParaRPr lang="es-MX" sz="583" b="1" dirty="0">
                <a:solidFill>
                  <a:schemeClr val="bg1">
                    <a:lumMod val="50000"/>
                  </a:schemeClr>
                </a:solidFill>
                <a:latin typeface="+mj-lt"/>
              </a:endParaRPr>
            </a:p>
          </p:txBody>
        </p:sp>
        <p:sp>
          <p:nvSpPr>
            <p:cNvPr id="124" name="TextBox 123"/>
            <p:cNvSpPr txBox="1"/>
            <p:nvPr/>
          </p:nvSpPr>
          <p:spPr>
            <a:xfrm>
              <a:off x="1621047" y="2123992"/>
              <a:ext cx="237227" cy="8970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583" b="1" dirty="0">
                  <a:solidFill>
                    <a:schemeClr val="bg1">
                      <a:lumMod val="50000"/>
                    </a:schemeClr>
                  </a:solidFill>
                  <a:latin typeface="+mj-lt"/>
                </a:rPr>
                <a:t>NO</a:t>
              </a:r>
              <a:endParaRPr lang="es-MX" sz="583" b="1" dirty="0">
                <a:solidFill>
                  <a:schemeClr val="bg1">
                    <a:lumMod val="50000"/>
                  </a:schemeClr>
                </a:solidFill>
                <a:latin typeface="+mj-lt"/>
              </a:endParaRPr>
            </a:p>
          </p:txBody>
        </p:sp>
        <p:grpSp>
          <p:nvGrpSpPr>
            <p:cNvPr id="96" name="Group 95"/>
            <p:cNvGrpSpPr/>
            <p:nvPr/>
          </p:nvGrpSpPr>
          <p:grpSpPr>
            <a:xfrm>
              <a:off x="762000" y="2058436"/>
              <a:ext cx="914400" cy="370344"/>
              <a:chOff x="588753" y="2204049"/>
              <a:chExt cx="914400" cy="462951"/>
            </a:xfrm>
          </p:grpSpPr>
          <p:sp>
            <p:nvSpPr>
              <p:cNvPr id="74" name="Flowchart: Decision 73"/>
              <p:cNvSpPr/>
              <p:nvPr/>
            </p:nvSpPr>
            <p:spPr>
              <a:xfrm>
                <a:off x="588753" y="2204049"/>
                <a:ext cx="914400" cy="462951"/>
              </a:xfrm>
              <a:prstGeom prst="flowChartDecision">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bIns="30000" rtlCol="0" anchor="ctr"/>
              <a:lstStyle/>
              <a:p>
                <a:pPr algn="ctr"/>
                <a:endParaRPr lang="es-MX" sz="417" b="1" dirty="0">
                  <a:solidFill>
                    <a:prstClr val="white"/>
                  </a:solidFill>
                  <a:latin typeface="Calibri" panose="020F0502020204030204" pitchFamily="34" charset="0"/>
                </a:endParaRPr>
              </a:p>
            </p:txBody>
          </p:sp>
          <p:sp>
            <p:nvSpPr>
              <p:cNvPr id="125" name="TextBox 124"/>
              <p:cNvSpPr txBox="1"/>
              <p:nvPr/>
            </p:nvSpPr>
            <p:spPr>
              <a:xfrm>
                <a:off x="685800" y="2292823"/>
                <a:ext cx="703053" cy="22427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defPPr>
                  <a:defRPr lang="en-US"/>
                </a:defPPr>
                <a:lvl1pPr algn="ctr" fontAlgn="base">
                  <a:buClr>
                    <a:schemeClr val="tx2"/>
                  </a:buClr>
                  <a:defRPr sz="700" b="1">
                    <a:solidFill>
                      <a:schemeClr val="tx1">
                        <a:lumMod val="65000"/>
                        <a:lumOff val="35000"/>
                      </a:schemeClr>
                    </a:solidFill>
                    <a:latin typeface="+mj-lt"/>
                  </a:defRPr>
                </a:lvl1pPr>
              </a:lstStyle>
              <a:p>
                <a:r>
                  <a:rPr lang="en-US" sz="583" dirty="0"/>
                  <a:t>Is it a New Req. for Scrum Team?</a:t>
                </a:r>
                <a:endParaRPr lang="es-MX" sz="583" dirty="0"/>
              </a:p>
            </p:txBody>
          </p:sp>
        </p:grpSp>
        <p:cxnSp>
          <p:nvCxnSpPr>
            <p:cNvPr id="87" name="Elbow Connector 86"/>
            <p:cNvCxnSpPr>
              <a:endCxn id="117" idx="1"/>
            </p:cNvCxnSpPr>
            <p:nvPr/>
          </p:nvCxnSpPr>
          <p:spPr>
            <a:xfrm>
              <a:off x="1240047" y="2428775"/>
              <a:ext cx="685800" cy="488495"/>
            </a:xfrm>
            <a:prstGeom prst="bentConnector3">
              <a:avLst>
                <a:gd name="adj1" fmla="val -174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1240713" y="2823774"/>
              <a:ext cx="237227" cy="8970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583" b="1" dirty="0">
                  <a:solidFill>
                    <a:schemeClr val="bg1">
                      <a:lumMod val="50000"/>
                    </a:schemeClr>
                  </a:solidFill>
                  <a:latin typeface="+mj-lt"/>
                </a:rPr>
                <a:t>YES</a:t>
              </a:r>
              <a:endParaRPr lang="es-MX" sz="583" b="1" dirty="0">
                <a:solidFill>
                  <a:schemeClr val="bg1">
                    <a:lumMod val="50000"/>
                  </a:schemeClr>
                </a:solidFill>
                <a:latin typeface="+mj-lt"/>
              </a:endParaRPr>
            </a:p>
          </p:txBody>
        </p:sp>
        <p:grpSp>
          <p:nvGrpSpPr>
            <p:cNvPr id="95" name="Group 94"/>
            <p:cNvGrpSpPr/>
            <p:nvPr/>
          </p:nvGrpSpPr>
          <p:grpSpPr>
            <a:xfrm>
              <a:off x="753373" y="3588986"/>
              <a:ext cx="914400" cy="370344"/>
              <a:chOff x="580126" y="3804249"/>
              <a:chExt cx="914400" cy="462951"/>
            </a:xfrm>
          </p:grpSpPr>
          <p:sp>
            <p:nvSpPr>
              <p:cNvPr id="131" name="Flowchart: Decision 130"/>
              <p:cNvSpPr/>
              <p:nvPr/>
            </p:nvSpPr>
            <p:spPr>
              <a:xfrm>
                <a:off x="580126" y="3804249"/>
                <a:ext cx="914400" cy="462951"/>
              </a:xfrm>
              <a:prstGeom prst="flowChartDecision">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bIns="30000" rtlCol="0" anchor="ctr"/>
              <a:lstStyle/>
              <a:p>
                <a:pPr algn="ctr"/>
                <a:endParaRPr lang="es-MX" sz="1167" b="1" dirty="0">
                  <a:solidFill>
                    <a:prstClr val="white"/>
                  </a:solidFill>
                  <a:latin typeface="Calibri" panose="020F0502020204030204" pitchFamily="34" charset="0"/>
                </a:endParaRPr>
              </a:p>
            </p:txBody>
          </p:sp>
          <p:sp>
            <p:nvSpPr>
              <p:cNvPr id="132" name="TextBox 131"/>
              <p:cNvSpPr txBox="1"/>
              <p:nvPr/>
            </p:nvSpPr>
            <p:spPr>
              <a:xfrm>
                <a:off x="677173" y="3862084"/>
                <a:ext cx="703053" cy="22427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defPPr>
                  <a:defRPr lang="en-US"/>
                </a:defPPr>
                <a:lvl1pPr algn="ctr" fontAlgn="base">
                  <a:buClr>
                    <a:schemeClr val="tx2"/>
                  </a:buClr>
                  <a:defRPr sz="700" b="1">
                    <a:solidFill>
                      <a:schemeClr val="tx1">
                        <a:lumMod val="65000"/>
                        <a:lumOff val="35000"/>
                      </a:schemeClr>
                    </a:solidFill>
                    <a:latin typeface="+mj-lt"/>
                  </a:defRPr>
                </a:lvl1pPr>
              </a:lstStyle>
              <a:p>
                <a:r>
                  <a:rPr lang="en-US" sz="583" dirty="0"/>
                  <a:t>Is it a Production  Incident or OT?</a:t>
                </a:r>
                <a:endParaRPr lang="es-MX" sz="583" dirty="0"/>
              </a:p>
            </p:txBody>
          </p:sp>
        </p:grpSp>
        <p:cxnSp>
          <p:nvCxnSpPr>
            <p:cNvPr id="91" name="Elbow Connector 90"/>
            <p:cNvCxnSpPr>
              <a:stCxn id="54" idx="1"/>
              <a:endCxn id="131" idx="1"/>
            </p:cNvCxnSpPr>
            <p:nvPr/>
          </p:nvCxnSpPr>
          <p:spPr>
            <a:xfrm rot="10800000" flipV="1">
              <a:off x="753377" y="1699595"/>
              <a:ext cx="8627" cy="2074563"/>
            </a:xfrm>
            <a:prstGeom prst="bentConnector3">
              <a:avLst>
                <a:gd name="adj1" fmla="val 2749820"/>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524777" y="2629938"/>
              <a:ext cx="237227" cy="8970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583" b="1" dirty="0">
                  <a:solidFill>
                    <a:schemeClr val="bg1">
                      <a:lumMod val="50000"/>
                    </a:schemeClr>
                  </a:solidFill>
                  <a:latin typeface="+mj-lt"/>
                </a:rPr>
                <a:t>NO</a:t>
              </a:r>
              <a:endParaRPr lang="es-MX" sz="583" b="1" dirty="0">
                <a:solidFill>
                  <a:schemeClr val="bg1">
                    <a:lumMod val="50000"/>
                  </a:schemeClr>
                </a:solidFill>
                <a:latin typeface="+mj-lt"/>
              </a:endParaRPr>
            </a:p>
          </p:txBody>
        </p:sp>
        <p:grpSp>
          <p:nvGrpSpPr>
            <p:cNvPr id="94" name="Group 93"/>
            <p:cNvGrpSpPr/>
            <p:nvPr/>
          </p:nvGrpSpPr>
          <p:grpSpPr>
            <a:xfrm>
              <a:off x="7595436" y="1514423"/>
              <a:ext cx="914400" cy="370344"/>
              <a:chOff x="609600" y="4490049"/>
              <a:chExt cx="914400" cy="462951"/>
            </a:xfrm>
          </p:grpSpPr>
          <p:sp>
            <p:nvSpPr>
              <p:cNvPr id="136" name="Flowchart: Decision 135"/>
              <p:cNvSpPr/>
              <p:nvPr/>
            </p:nvSpPr>
            <p:spPr>
              <a:xfrm>
                <a:off x="609600" y="4490049"/>
                <a:ext cx="914400" cy="462951"/>
              </a:xfrm>
              <a:prstGeom prst="flowChartDecision">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bIns="30000" rtlCol="0" anchor="ctr"/>
              <a:lstStyle/>
              <a:p>
                <a:pPr algn="ctr"/>
                <a:endParaRPr lang="es-MX" sz="1167" b="1" dirty="0">
                  <a:solidFill>
                    <a:prstClr val="white"/>
                  </a:solidFill>
                  <a:latin typeface="Calibri" panose="020F0502020204030204" pitchFamily="34" charset="0"/>
                </a:endParaRPr>
              </a:p>
            </p:txBody>
          </p:sp>
          <p:sp>
            <p:nvSpPr>
              <p:cNvPr id="137" name="TextBox 136"/>
              <p:cNvSpPr txBox="1"/>
              <p:nvPr/>
            </p:nvSpPr>
            <p:spPr>
              <a:xfrm>
                <a:off x="739837" y="4613805"/>
                <a:ext cx="703053" cy="11213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defPPr>
                  <a:defRPr lang="en-US"/>
                </a:defPPr>
                <a:lvl1pPr algn="ctr" fontAlgn="base">
                  <a:buClr>
                    <a:schemeClr val="tx2"/>
                  </a:buClr>
                  <a:defRPr sz="700" b="1">
                    <a:solidFill>
                      <a:schemeClr val="tx1">
                        <a:lumMod val="65000"/>
                        <a:lumOff val="35000"/>
                      </a:schemeClr>
                    </a:solidFill>
                    <a:latin typeface="+mj-lt"/>
                  </a:defRPr>
                </a:lvl1pPr>
              </a:lstStyle>
              <a:p>
                <a:r>
                  <a:rPr lang="en-US" sz="583" dirty="0"/>
                  <a:t>Warranty’s Defects?</a:t>
                </a:r>
                <a:endParaRPr lang="es-MX" sz="583" dirty="0"/>
              </a:p>
            </p:txBody>
          </p:sp>
        </p:grpSp>
        <p:sp>
          <p:nvSpPr>
            <p:cNvPr id="144" name="TextBox 143"/>
            <p:cNvSpPr txBox="1"/>
            <p:nvPr/>
          </p:nvSpPr>
          <p:spPr>
            <a:xfrm>
              <a:off x="1227612" y="4006690"/>
              <a:ext cx="237227" cy="8970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583" b="1" dirty="0">
                  <a:solidFill>
                    <a:schemeClr val="bg1">
                      <a:lumMod val="50000"/>
                    </a:schemeClr>
                  </a:solidFill>
                  <a:latin typeface="+mj-lt"/>
                </a:rPr>
                <a:t>YES</a:t>
              </a:r>
              <a:endParaRPr lang="es-MX" sz="583" b="1" dirty="0">
                <a:solidFill>
                  <a:schemeClr val="bg1">
                    <a:lumMod val="50000"/>
                  </a:schemeClr>
                </a:solidFill>
                <a:latin typeface="+mj-lt"/>
              </a:endParaRPr>
            </a:p>
          </p:txBody>
        </p:sp>
        <p:sp>
          <p:nvSpPr>
            <p:cNvPr id="154" name="TextBox 153"/>
            <p:cNvSpPr txBox="1"/>
            <p:nvPr/>
          </p:nvSpPr>
          <p:spPr>
            <a:xfrm>
              <a:off x="6239773" y="1612243"/>
              <a:ext cx="237227" cy="8970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583" b="1" dirty="0">
                  <a:solidFill>
                    <a:schemeClr val="bg1">
                      <a:lumMod val="50000"/>
                    </a:schemeClr>
                  </a:solidFill>
                  <a:latin typeface="+mj-lt"/>
                </a:rPr>
                <a:t>YES</a:t>
              </a:r>
              <a:endParaRPr lang="es-MX" sz="583" b="1" dirty="0">
                <a:solidFill>
                  <a:schemeClr val="bg1">
                    <a:lumMod val="50000"/>
                  </a:schemeClr>
                </a:solidFill>
                <a:latin typeface="+mj-lt"/>
              </a:endParaRPr>
            </a:p>
          </p:txBody>
        </p:sp>
        <p:grpSp>
          <p:nvGrpSpPr>
            <p:cNvPr id="155" name="Group 154"/>
            <p:cNvGrpSpPr/>
            <p:nvPr/>
          </p:nvGrpSpPr>
          <p:grpSpPr>
            <a:xfrm>
              <a:off x="755176" y="4198557"/>
              <a:ext cx="914400" cy="370344"/>
              <a:chOff x="609600" y="4490049"/>
              <a:chExt cx="914400" cy="462951"/>
            </a:xfrm>
          </p:grpSpPr>
          <p:sp>
            <p:nvSpPr>
              <p:cNvPr id="156" name="Flowchart: Decision 155"/>
              <p:cNvSpPr/>
              <p:nvPr/>
            </p:nvSpPr>
            <p:spPr>
              <a:xfrm>
                <a:off x="609600" y="4490049"/>
                <a:ext cx="914400" cy="462951"/>
              </a:xfrm>
              <a:prstGeom prst="flowChartDecision">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bIns="30000" rtlCol="0" anchor="ctr"/>
              <a:lstStyle/>
              <a:p>
                <a:pPr algn="ctr"/>
                <a:endParaRPr lang="es-MX" sz="1167" b="1" dirty="0">
                  <a:solidFill>
                    <a:prstClr val="white"/>
                  </a:solidFill>
                  <a:latin typeface="Calibri" panose="020F0502020204030204" pitchFamily="34" charset="0"/>
                </a:endParaRPr>
              </a:p>
            </p:txBody>
          </p:sp>
          <p:sp>
            <p:nvSpPr>
              <p:cNvPr id="157" name="TextBox 156"/>
              <p:cNvSpPr txBox="1"/>
              <p:nvPr/>
            </p:nvSpPr>
            <p:spPr>
              <a:xfrm>
                <a:off x="692624" y="4642448"/>
                <a:ext cx="703053" cy="11213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defPPr>
                  <a:defRPr lang="en-US"/>
                </a:defPPr>
                <a:lvl1pPr algn="ctr" fontAlgn="base">
                  <a:buClr>
                    <a:schemeClr val="tx2"/>
                  </a:buClr>
                  <a:defRPr sz="700" b="1">
                    <a:solidFill>
                      <a:schemeClr val="tx1">
                        <a:lumMod val="65000"/>
                        <a:lumOff val="35000"/>
                      </a:schemeClr>
                    </a:solidFill>
                    <a:latin typeface="+mj-lt"/>
                  </a:defRPr>
                </a:lvl1pPr>
              </a:lstStyle>
              <a:p>
                <a:r>
                  <a:rPr lang="en-US" sz="583" dirty="0"/>
                  <a:t>Severity 2, 3 or OT?</a:t>
                </a:r>
                <a:endParaRPr lang="es-MX" sz="583" dirty="0"/>
              </a:p>
            </p:txBody>
          </p:sp>
        </p:grpSp>
        <p:sp>
          <p:nvSpPr>
            <p:cNvPr id="164" name="Flowchart: Predefined Process 163"/>
            <p:cNvSpPr/>
            <p:nvPr/>
          </p:nvSpPr>
          <p:spPr>
            <a:xfrm>
              <a:off x="2029725" y="4198557"/>
              <a:ext cx="914400" cy="365743"/>
            </a:xfrm>
            <a:prstGeom prst="flowChartPredefinedProcess">
              <a:avLst/>
            </a:prstGeom>
            <a:solidFill>
              <a:srgbClr val="00B0F0"/>
            </a:solidFill>
            <a:ln>
              <a:solidFill>
                <a:srgbClr val="0070C0"/>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r>
                <a:rPr lang="en-US" sz="583" b="1" dirty="0">
                  <a:solidFill>
                    <a:schemeClr val="bg1"/>
                  </a:solidFill>
                </a:rPr>
                <a:t>Solution Factory’s Resolution</a:t>
              </a:r>
              <a:endParaRPr lang="es-MX" sz="1333" b="1" dirty="0"/>
            </a:p>
          </p:txBody>
        </p:sp>
        <p:cxnSp>
          <p:nvCxnSpPr>
            <p:cNvPr id="165" name="Straight Connector 164"/>
            <p:cNvCxnSpPr>
              <a:stCxn id="156" idx="3"/>
              <a:endCxn id="164" idx="1"/>
            </p:cNvCxnSpPr>
            <p:nvPr/>
          </p:nvCxnSpPr>
          <p:spPr>
            <a:xfrm flipV="1">
              <a:off x="1669580" y="4381429"/>
              <a:ext cx="360149" cy="2301"/>
            </a:xfrm>
            <a:prstGeom prst="line">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8" name="TextBox 167"/>
            <p:cNvSpPr txBox="1"/>
            <p:nvPr/>
          </p:nvSpPr>
          <p:spPr>
            <a:xfrm>
              <a:off x="1660286" y="4273813"/>
              <a:ext cx="265564" cy="8970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583" b="1" dirty="0">
                  <a:solidFill>
                    <a:schemeClr val="bg1">
                      <a:lumMod val="50000"/>
                    </a:schemeClr>
                  </a:solidFill>
                  <a:latin typeface="+mj-lt"/>
                </a:rPr>
                <a:t>YES</a:t>
              </a:r>
              <a:endParaRPr lang="es-MX" sz="583" b="1" dirty="0">
                <a:solidFill>
                  <a:schemeClr val="bg1">
                    <a:lumMod val="50000"/>
                  </a:schemeClr>
                </a:solidFill>
                <a:latin typeface="+mj-lt"/>
              </a:endParaRPr>
            </a:p>
          </p:txBody>
        </p:sp>
        <p:sp>
          <p:nvSpPr>
            <p:cNvPr id="169" name="Flowchart: Predefined Process 168"/>
            <p:cNvSpPr/>
            <p:nvPr/>
          </p:nvSpPr>
          <p:spPr>
            <a:xfrm>
              <a:off x="3124200" y="4564299"/>
              <a:ext cx="914400" cy="365743"/>
            </a:xfrm>
            <a:prstGeom prst="flowChartPredefinedProcess">
              <a:avLst/>
            </a:prstGeom>
            <a:solidFill>
              <a:srgbClr val="00B0F0"/>
            </a:solidFill>
            <a:ln>
              <a:solidFill>
                <a:srgbClr val="0070C0"/>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r>
                <a:rPr lang="en-US" sz="583" b="1" dirty="0">
                  <a:solidFill>
                    <a:schemeClr val="bg1"/>
                  </a:solidFill>
                </a:rPr>
                <a:t>MQC Test</a:t>
              </a:r>
              <a:endParaRPr lang="es-MX" sz="583" b="1" dirty="0">
                <a:solidFill>
                  <a:schemeClr val="bg1"/>
                </a:solidFill>
              </a:endParaRPr>
            </a:p>
          </p:txBody>
        </p:sp>
        <p:cxnSp>
          <p:nvCxnSpPr>
            <p:cNvPr id="173" name="Elbow Connector 172"/>
            <p:cNvCxnSpPr>
              <a:stCxn id="169" idx="3"/>
              <a:endCxn id="82" idx="2"/>
            </p:cNvCxnSpPr>
            <p:nvPr/>
          </p:nvCxnSpPr>
          <p:spPr>
            <a:xfrm flipV="1">
              <a:off x="4038600" y="2428779"/>
              <a:ext cx="2895600" cy="2318392"/>
            </a:xfrm>
            <a:prstGeom prst="bentConnector2">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6" name="Flowchart: Predefined Process 175"/>
            <p:cNvSpPr/>
            <p:nvPr/>
          </p:nvSpPr>
          <p:spPr>
            <a:xfrm>
              <a:off x="2029725" y="4930042"/>
              <a:ext cx="914400" cy="365743"/>
            </a:xfrm>
            <a:prstGeom prst="flowChartPredefinedProcess">
              <a:avLst/>
            </a:prstGeom>
            <a:solidFill>
              <a:srgbClr val="00CC00"/>
            </a:solidFill>
            <a:ln>
              <a:solidFill>
                <a:srgbClr val="006600"/>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r>
                <a:rPr lang="en-US" sz="583" b="1" dirty="0">
                  <a:solidFill>
                    <a:schemeClr val="bg1"/>
                  </a:solidFill>
                </a:rPr>
                <a:t>Application Supports' Resolution</a:t>
              </a:r>
              <a:endParaRPr lang="es-MX" sz="1333" b="1" dirty="0"/>
            </a:p>
          </p:txBody>
        </p:sp>
        <p:cxnSp>
          <p:nvCxnSpPr>
            <p:cNvPr id="177" name="Elbow Connector 176"/>
            <p:cNvCxnSpPr>
              <a:stCxn id="156" idx="2"/>
              <a:endCxn id="176" idx="1"/>
            </p:cNvCxnSpPr>
            <p:nvPr/>
          </p:nvCxnSpPr>
          <p:spPr>
            <a:xfrm rot="16200000" flipH="1">
              <a:off x="1349044" y="4432234"/>
              <a:ext cx="544013" cy="817349"/>
            </a:xfrm>
            <a:prstGeom prst="bentConnector2">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0" name="TextBox 179"/>
            <p:cNvSpPr txBox="1"/>
            <p:nvPr/>
          </p:nvSpPr>
          <p:spPr>
            <a:xfrm>
              <a:off x="1240047" y="5008867"/>
              <a:ext cx="237227" cy="8970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fontAlgn="base">
                <a:buClr>
                  <a:schemeClr val="tx2"/>
                </a:buClr>
              </a:pPr>
              <a:r>
                <a:rPr lang="en-US" sz="583" b="1" dirty="0">
                  <a:solidFill>
                    <a:schemeClr val="bg1">
                      <a:lumMod val="50000"/>
                    </a:schemeClr>
                  </a:solidFill>
                  <a:latin typeface="+mj-lt"/>
                </a:rPr>
                <a:t>NO</a:t>
              </a:r>
              <a:endParaRPr lang="es-MX" sz="583" b="1" dirty="0">
                <a:solidFill>
                  <a:schemeClr val="bg1">
                    <a:lumMod val="50000"/>
                  </a:schemeClr>
                </a:solidFill>
                <a:latin typeface="+mj-lt"/>
              </a:endParaRPr>
            </a:p>
          </p:txBody>
        </p:sp>
        <p:sp>
          <p:nvSpPr>
            <p:cNvPr id="189" name="Flowchart: Terminator 188"/>
            <p:cNvSpPr/>
            <p:nvPr/>
          </p:nvSpPr>
          <p:spPr>
            <a:xfrm>
              <a:off x="7717047" y="4808125"/>
              <a:ext cx="685800" cy="243828"/>
            </a:xfrm>
            <a:prstGeom prst="flowChartTerminator">
              <a:avLst/>
            </a:prstGeom>
            <a:solidFill>
              <a:schemeClr val="bg1">
                <a:lumMod val="5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29995" rtlCol="0" anchor="ctr"/>
            <a:lstStyle/>
            <a:p>
              <a:pPr algn="ctr"/>
              <a:r>
                <a:rPr lang="en-US" sz="917" b="1" dirty="0">
                  <a:solidFill>
                    <a:prstClr val="white"/>
                  </a:solidFill>
                  <a:latin typeface="Calibri" panose="020F0502020204030204" pitchFamily="34" charset="0"/>
                </a:rPr>
                <a:t>END</a:t>
              </a:r>
              <a:endParaRPr lang="es-MX" sz="917" b="1" dirty="0">
                <a:solidFill>
                  <a:prstClr val="white"/>
                </a:solidFill>
                <a:latin typeface="Calibri" panose="020F0502020204030204" pitchFamily="34" charset="0"/>
              </a:endParaRPr>
            </a:p>
          </p:txBody>
        </p:sp>
        <p:cxnSp>
          <p:nvCxnSpPr>
            <p:cNvPr id="193" name="Straight Connector 192"/>
            <p:cNvCxnSpPr>
              <a:stCxn id="1034" idx="2"/>
              <a:endCxn id="189" idx="0"/>
            </p:cNvCxnSpPr>
            <p:nvPr/>
          </p:nvCxnSpPr>
          <p:spPr>
            <a:xfrm flipH="1">
              <a:off x="8059949" y="2428779"/>
              <a:ext cx="17253" cy="2379347"/>
            </a:xfrm>
            <a:prstGeom prst="line">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118" idx="3"/>
            </p:cNvCxnSpPr>
            <p:nvPr/>
          </p:nvCxnSpPr>
          <p:spPr>
            <a:xfrm>
              <a:off x="3962400" y="2909947"/>
              <a:ext cx="310773" cy="0"/>
            </a:xfrm>
            <a:prstGeom prst="line">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82" idx="2"/>
            </p:cNvCxnSpPr>
            <p:nvPr/>
          </p:nvCxnSpPr>
          <p:spPr>
            <a:xfrm rot="5400000">
              <a:off x="5853587" y="1832992"/>
              <a:ext cx="484833" cy="1676400"/>
            </a:xfrm>
            <a:prstGeom prst="bentConnector2">
              <a:avLst/>
            </a:prstGeom>
            <a:ln w="1905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226867" y="2549739"/>
              <a:ext cx="1126620" cy="632548"/>
              <a:chOff x="4359780" y="2767816"/>
              <a:chExt cx="1126620" cy="790723"/>
            </a:xfrm>
          </p:grpSpPr>
          <p:sp>
            <p:nvSpPr>
              <p:cNvPr id="76" name="Right Arrow 75"/>
              <p:cNvSpPr/>
              <p:nvPr/>
            </p:nvSpPr>
            <p:spPr>
              <a:xfrm>
                <a:off x="5202447" y="3324728"/>
                <a:ext cx="283953" cy="205739"/>
              </a:xfrm>
              <a:prstGeom prst="rightArrow">
                <a:avLst/>
              </a:prstGeom>
              <a:solidFill>
                <a:srgbClr val="FFC000"/>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rtlCol="0" anchor="ctr"/>
              <a:lstStyle/>
              <a:p>
                <a:pPr algn="ctr"/>
                <a:endParaRPr lang="en-US" sz="1000" dirty="0">
                  <a:solidFill>
                    <a:prstClr val="white"/>
                  </a:solidFill>
                  <a:ea typeface="Arial" charset="0"/>
                  <a:cs typeface="Arial" charset="0"/>
                </a:endParaRPr>
              </a:p>
            </p:txBody>
          </p:sp>
          <p:grpSp>
            <p:nvGrpSpPr>
              <p:cNvPr id="7" name="Group 6"/>
              <p:cNvGrpSpPr/>
              <p:nvPr/>
            </p:nvGrpSpPr>
            <p:grpSpPr>
              <a:xfrm>
                <a:off x="4359780" y="2767816"/>
                <a:ext cx="945645" cy="790723"/>
                <a:chOff x="4359780" y="2767816"/>
                <a:chExt cx="945645" cy="790723"/>
              </a:xfrm>
            </p:grpSpPr>
            <p:grpSp>
              <p:nvGrpSpPr>
                <p:cNvPr id="5" name="Group 4"/>
                <p:cNvGrpSpPr/>
                <p:nvPr/>
              </p:nvGrpSpPr>
              <p:grpSpPr>
                <a:xfrm>
                  <a:off x="4416724" y="2775646"/>
                  <a:ext cx="888701" cy="782893"/>
                  <a:chOff x="4416724" y="2775646"/>
                  <a:chExt cx="888701" cy="782893"/>
                </a:xfrm>
              </p:grpSpPr>
              <p:grpSp>
                <p:nvGrpSpPr>
                  <p:cNvPr id="3" name="Group 2"/>
                  <p:cNvGrpSpPr/>
                  <p:nvPr/>
                </p:nvGrpSpPr>
                <p:grpSpPr>
                  <a:xfrm>
                    <a:off x="4416724" y="2775646"/>
                    <a:ext cx="888701" cy="782893"/>
                    <a:chOff x="4416724" y="2775646"/>
                    <a:chExt cx="888701" cy="782893"/>
                  </a:xfrm>
                </p:grpSpPr>
                <p:grpSp>
                  <p:nvGrpSpPr>
                    <p:cNvPr id="66" name="Group 65"/>
                    <p:cNvGrpSpPr/>
                    <p:nvPr/>
                  </p:nvGrpSpPr>
                  <p:grpSpPr>
                    <a:xfrm rot="20845133" flipH="1" flipV="1">
                      <a:off x="4442290" y="2775646"/>
                      <a:ext cx="389877" cy="375388"/>
                      <a:chOff x="2613331" y="2175413"/>
                      <a:chExt cx="5079187" cy="5080317"/>
                    </a:xfrm>
                  </p:grpSpPr>
                  <p:sp>
                    <p:nvSpPr>
                      <p:cNvPr id="67" name="Circular Arrow 66"/>
                      <p:cNvSpPr/>
                      <p:nvPr/>
                    </p:nvSpPr>
                    <p:spPr>
                      <a:xfrm>
                        <a:off x="2613331" y="2175413"/>
                        <a:ext cx="5079187" cy="5080317"/>
                      </a:xfrm>
                      <a:prstGeom prst="circularArrow">
                        <a:avLst>
                          <a:gd name="adj1" fmla="val 10980"/>
                          <a:gd name="adj2" fmla="val 1142322"/>
                          <a:gd name="adj3" fmla="val 9000000"/>
                          <a:gd name="adj4" fmla="val 10800000"/>
                          <a:gd name="adj5" fmla="val 12500"/>
                        </a:avLst>
                      </a:prstGeom>
                      <a:solidFill>
                        <a:srgbClr val="FFC000"/>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68" name="Freeform 67"/>
                      <p:cNvSpPr/>
                      <p:nvPr/>
                    </p:nvSpPr>
                    <p:spPr>
                      <a:xfrm>
                        <a:off x="4528168" y="3282551"/>
                        <a:ext cx="2834233" cy="1416900"/>
                      </a:xfrm>
                      <a:custGeom>
                        <a:avLst/>
                        <a:gdLst>
                          <a:gd name="connsiteX0" fmla="*/ 0 w 2834233"/>
                          <a:gd name="connsiteY0" fmla="*/ 0 h 1416900"/>
                          <a:gd name="connsiteX1" fmla="*/ 2834233 w 2834233"/>
                          <a:gd name="connsiteY1" fmla="*/ 0 h 1416900"/>
                          <a:gd name="connsiteX2" fmla="*/ 2834233 w 2834233"/>
                          <a:gd name="connsiteY2" fmla="*/ 1416900 h 1416900"/>
                          <a:gd name="connsiteX3" fmla="*/ 0 w 2834233"/>
                          <a:gd name="connsiteY3" fmla="*/ 1416900 h 1416900"/>
                          <a:gd name="connsiteX4" fmla="*/ 0 w 2834233"/>
                          <a:gd name="connsiteY4" fmla="*/ 0 h 141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233" h="1416900">
                            <a:moveTo>
                              <a:pt x="0" y="0"/>
                            </a:moveTo>
                            <a:lnTo>
                              <a:pt x="2834233" y="0"/>
                            </a:lnTo>
                            <a:lnTo>
                              <a:pt x="2834233" y="1416900"/>
                            </a:lnTo>
                            <a:lnTo>
                              <a:pt x="0" y="1416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4396" tIns="34396" rIns="34396" bIns="34396" numCol="1" spcCol="1270" anchor="ctr" anchorCtr="0">
                        <a:noAutofit/>
                      </a:bodyPr>
                      <a:lstStyle/>
                      <a:p>
                        <a:pPr algn="ctr" defTabSz="2407209">
                          <a:lnSpc>
                            <a:spcPct val="90000"/>
                          </a:lnSpc>
                          <a:spcBef>
                            <a:spcPct val="0"/>
                          </a:spcBef>
                          <a:spcAft>
                            <a:spcPct val="35000"/>
                          </a:spcAft>
                        </a:pPr>
                        <a:endParaRPr lang="en-US" sz="5416" dirty="0">
                          <a:solidFill>
                            <a:prstClr val="black">
                              <a:hueOff val="0"/>
                              <a:satOff val="0"/>
                              <a:lumOff val="0"/>
                              <a:alphaOff val="0"/>
                            </a:prstClr>
                          </a:solidFill>
                        </a:endParaRPr>
                      </a:p>
                    </p:txBody>
                  </p:sp>
                </p:grpSp>
                <p:grpSp>
                  <p:nvGrpSpPr>
                    <p:cNvPr id="2" name="Group 1"/>
                    <p:cNvGrpSpPr/>
                    <p:nvPr/>
                  </p:nvGrpSpPr>
                  <p:grpSpPr>
                    <a:xfrm>
                      <a:off x="4416724" y="2819400"/>
                      <a:ext cx="888701" cy="739139"/>
                      <a:chOff x="4416724" y="2819400"/>
                      <a:chExt cx="888701" cy="739139"/>
                    </a:xfrm>
                  </p:grpSpPr>
                  <p:sp>
                    <p:nvSpPr>
                      <p:cNvPr id="79" name="Rectangle 78"/>
                      <p:cNvSpPr/>
                      <p:nvPr/>
                    </p:nvSpPr>
                    <p:spPr>
                      <a:xfrm>
                        <a:off x="4416724" y="3354244"/>
                        <a:ext cx="522000" cy="129600"/>
                      </a:xfrm>
                      <a:prstGeom prst="rect">
                        <a:avLst/>
                      </a:prstGeom>
                      <a:solidFill>
                        <a:srgbClr val="FFC000"/>
                      </a:solidFill>
                      <a:ln>
                        <a:solidFill>
                          <a:srgbClr val="FFC000"/>
                        </a:solidFill>
                      </a:ln>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rtlCol="0" anchor="ctr"/>
                      <a:lstStyle/>
                      <a:p>
                        <a:pPr algn="ctr"/>
                        <a:endParaRPr lang="es-MX" sz="1500" dirty="0">
                          <a:solidFill>
                            <a:prstClr val="white"/>
                          </a:solidFill>
                        </a:endParaRPr>
                      </a:p>
                    </p:txBody>
                  </p:sp>
                  <p:sp>
                    <p:nvSpPr>
                      <p:cNvPr id="75" name="Circular Arrow 74"/>
                      <p:cNvSpPr/>
                      <p:nvPr/>
                    </p:nvSpPr>
                    <p:spPr>
                      <a:xfrm rot="16200000" flipV="1">
                        <a:off x="4557294" y="2810408"/>
                        <a:ext cx="739139" cy="757123"/>
                      </a:xfrm>
                      <a:prstGeom prst="circularArrow">
                        <a:avLst>
                          <a:gd name="adj1" fmla="val 19040"/>
                          <a:gd name="adj2" fmla="val 1142322"/>
                          <a:gd name="adj3" fmla="val 7567651"/>
                          <a:gd name="adj4" fmla="val 10800000"/>
                          <a:gd name="adj5" fmla="val 18364"/>
                        </a:avLst>
                      </a:prstGeom>
                      <a:solidFill>
                        <a:srgbClr val="FFC000"/>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grpSp>
              </p:grpSp>
              <p:sp>
                <p:nvSpPr>
                  <p:cNvPr id="69" name="TextBox 68"/>
                  <p:cNvSpPr txBox="1"/>
                  <p:nvPr/>
                </p:nvSpPr>
                <p:spPr>
                  <a:xfrm>
                    <a:off x="4624863" y="2966145"/>
                    <a:ext cx="623050" cy="403976"/>
                  </a:xfrm>
                  <a:prstGeom prst="rect">
                    <a:avLst/>
                  </a:prstGeom>
                  <a:noFill/>
                </p:spPr>
                <p:txBody>
                  <a:bodyPr wrap="square" rtlCol="0" anchor="ctr">
                    <a:spAutoFit/>
                  </a:bodyPr>
                  <a:lstStyle/>
                  <a:p>
                    <a:pPr algn="ctr"/>
                    <a:r>
                      <a:rPr lang="en-US" sz="500" b="1" dirty="0">
                        <a:solidFill>
                          <a:prstClr val="black">
                            <a:lumMod val="75000"/>
                            <a:lumOff val="25000"/>
                          </a:prstClr>
                        </a:solidFill>
                      </a:rPr>
                      <a:t>Sprint 1</a:t>
                    </a:r>
                    <a:r>
                      <a:rPr lang="es-ES" sz="500" b="1" dirty="0">
                        <a:solidFill>
                          <a:prstClr val="black">
                            <a:lumMod val="75000"/>
                            <a:lumOff val="25000"/>
                          </a:prstClr>
                        </a:solidFill>
                      </a:rPr>
                      <a:t> ~ 4 </a:t>
                    </a:r>
                  </a:p>
                  <a:p>
                    <a:pPr algn="ctr"/>
                    <a:r>
                      <a:rPr lang="en-US" sz="500" b="1" dirty="0">
                        <a:solidFill>
                          <a:prstClr val="black">
                            <a:lumMod val="75000"/>
                            <a:lumOff val="25000"/>
                          </a:prstClr>
                        </a:solidFill>
                      </a:rPr>
                      <a:t>Weeks</a:t>
                    </a:r>
                  </a:p>
                  <a:p>
                    <a:pPr algn="ctr"/>
                    <a:r>
                      <a:rPr lang="en-US" sz="500" b="1" dirty="0">
                        <a:solidFill>
                          <a:prstClr val="black">
                            <a:lumMod val="75000"/>
                            <a:lumOff val="25000"/>
                          </a:prstClr>
                        </a:solidFill>
                      </a:rPr>
                      <a:t>Iteration</a:t>
                    </a:r>
                  </a:p>
                </p:txBody>
              </p:sp>
            </p:grpSp>
            <p:sp>
              <p:nvSpPr>
                <p:cNvPr id="78" name="TextBox 77"/>
                <p:cNvSpPr txBox="1"/>
                <p:nvPr/>
              </p:nvSpPr>
              <p:spPr>
                <a:xfrm>
                  <a:off x="4359780" y="2767816"/>
                  <a:ext cx="530166" cy="307551"/>
                </a:xfrm>
                <a:prstGeom prst="rect">
                  <a:avLst/>
                </a:prstGeom>
                <a:noFill/>
              </p:spPr>
              <p:txBody>
                <a:bodyPr wrap="square" rtlCol="0" anchor="ctr">
                  <a:spAutoFit/>
                </a:bodyPr>
                <a:lstStyle>
                  <a:defPPr>
                    <a:defRPr lang="en-US"/>
                  </a:defPPr>
                  <a:lvl1pPr algn="ctr">
                    <a:defRPr sz="1400" b="1">
                      <a:solidFill>
                        <a:schemeClr val="tx1">
                          <a:lumMod val="75000"/>
                          <a:lumOff val="25000"/>
                        </a:schemeClr>
                      </a:solidFill>
                    </a:defRPr>
                  </a:lvl1pPr>
                </a:lstStyle>
                <a:p>
                  <a:r>
                    <a:rPr lang="en-US" sz="333" dirty="0">
                      <a:solidFill>
                        <a:prstClr val="black">
                          <a:lumMod val="75000"/>
                          <a:lumOff val="25000"/>
                        </a:prstClr>
                      </a:solidFill>
                    </a:rPr>
                    <a:t>Daily </a:t>
                  </a:r>
                </a:p>
                <a:p>
                  <a:r>
                    <a:rPr lang="es-ES" sz="333" dirty="0">
                      <a:solidFill>
                        <a:prstClr val="black">
                          <a:lumMod val="75000"/>
                          <a:lumOff val="25000"/>
                        </a:prstClr>
                      </a:solidFill>
                    </a:rPr>
                    <a:t>stand-up</a:t>
                  </a:r>
                </a:p>
                <a:p>
                  <a:r>
                    <a:rPr lang="es-ES" sz="333" dirty="0">
                      <a:solidFill>
                        <a:prstClr val="black">
                          <a:lumMod val="75000"/>
                          <a:lumOff val="25000"/>
                        </a:prstClr>
                      </a:solidFill>
                    </a:rPr>
                    <a:t>meeting</a:t>
                  </a:r>
                </a:p>
              </p:txBody>
            </p:sp>
          </p:grpSp>
        </p:grpSp>
        <p:cxnSp>
          <p:nvCxnSpPr>
            <p:cNvPr id="85" name="Straight Arrow Connector 84"/>
            <p:cNvCxnSpPr>
              <a:stCxn id="131" idx="2"/>
              <a:endCxn id="156" idx="0"/>
            </p:cNvCxnSpPr>
            <p:nvPr/>
          </p:nvCxnSpPr>
          <p:spPr>
            <a:xfrm>
              <a:off x="1210574" y="3959329"/>
              <a:ext cx="1803" cy="239228"/>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endCxn id="136" idx="2"/>
            </p:cNvCxnSpPr>
            <p:nvPr/>
          </p:nvCxnSpPr>
          <p:spPr>
            <a:xfrm flipV="1">
              <a:off x="8052636" y="1884769"/>
              <a:ext cx="0" cy="165298"/>
            </a:xfrm>
            <a:prstGeom prst="line">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36" idx="1"/>
              <a:endCxn id="73" idx="0"/>
            </p:cNvCxnSpPr>
            <p:nvPr/>
          </p:nvCxnSpPr>
          <p:spPr>
            <a:xfrm rot="10800000" flipV="1">
              <a:off x="4648200" y="1699595"/>
              <a:ext cx="2947236" cy="363442"/>
            </a:xfrm>
            <a:prstGeom prst="bentConnector2">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733798" y="1014693"/>
              <a:ext cx="2133602" cy="17960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defPPr>
                <a:defRPr lang="en-US"/>
              </a:defPPr>
              <a:lvl1pPr algn="ctr" fontAlgn="base">
                <a:buClr>
                  <a:schemeClr val="tx2"/>
                </a:buClr>
                <a:defRPr sz="1200" b="1" u="sng">
                  <a:ln w="0"/>
                  <a:solidFill>
                    <a:srgbClr val="FFFFFF"/>
                  </a:solidFill>
                  <a:latin typeface="Calibri" panose="020F0502020204030204" pitchFamily="34" charset="0"/>
                  <a:cs typeface="Aharoni" panose="02010803020104030203" pitchFamily="2" charset="-79"/>
                </a:defRPr>
              </a:lvl1pPr>
            </a:lstStyle>
            <a:p>
              <a:r>
                <a:rPr lang="en-IN" sz="1167" dirty="0">
                  <a:solidFill>
                    <a:schemeClr val="bg1">
                      <a:lumMod val="50000"/>
                    </a:schemeClr>
                  </a:solidFill>
                </a:rPr>
                <a:t>RELEASE PROCESS</a:t>
              </a:r>
            </a:p>
          </p:txBody>
        </p:sp>
        <p:sp>
          <p:nvSpPr>
            <p:cNvPr id="93" name="TextBox 92"/>
            <p:cNvSpPr txBox="1"/>
            <p:nvPr/>
          </p:nvSpPr>
          <p:spPr>
            <a:xfrm>
              <a:off x="3200404" y="3601848"/>
              <a:ext cx="3359451" cy="17960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defPPr>
                <a:defRPr lang="en-US"/>
              </a:defPPr>
              <a:lvl1pPr algn="ctr" fontAlgn="base">
                <a:buClr>
                  <a:schemeClr val="tx2"/>
                </a:buClr>
                <a:defRPr sz="1200" b="1" u="sng">
                  <a:ln w="0"/>
                  <a:solidFill>
                    <a:srgbClr val="FFFFFF"/>
                  </a:solidFill>
                  <a:latin typeface="Calibri" panose="020F0502020204030204" pitchFamily="34" charset="0"/>
                  <a:cs typeface="Aharoni" panose="02010803020104030203" pitchFamily="2" charset="-79"/>
                </a:defRPr>
              </a:lvl1pPr>
            </a:lstStyle>
            <a:p>
              <a:r>
                <a:rPr lang="en-IN" sz="1167" dirty="0">
                  <a:solidFill>
                    <a:schemeClr val="bg1">
                      <a:lumMod val="50000"/>
                    </a:schemeClr>
                  </a:solidFill>
                </a:rPr>
                <a:t>APPLICATION SUPPORT PROCESS</a:t>
              </a:r>
            </a:p>
          </p:txBody>
        </p:sp>
        <p:sp>
          <p:nvSpPr>
            <p:cNvPr id="97" name="Rectangle 96"/>
            <p:cNvSpPr/>
            <p:nvPr/>
          </p:nvSpPr>
          <p:spPr>
            <a:xfrm>
              <a:off x="4724400" y="3021705"/>
              <a:ext cx="77166" cy="103708"/>
            </a:xfrm>
            <a:prstGeom prst="rect">
              <a:avLst/>
            </a:prstGeom>
            <a:solidFill>
              <a:srgbClr val="FFC000"/>
            </a:solidFill>
            <a:ln>
              <a:no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endParaRPr lang="es-MX" sz="1500" dirty="0"/>
            </a:p>
          </p:txBody>
        </p:sp>
        <p:cxnSp>
          <p:nvCxnSpPr>
            <p:cNvPr id="88" name="Elbow Connector 87"/>
            <p:cNvCxnSpPr>
              <a:stCxn id="164" idx="3"/>
              <a:endCxn id="169" idx="0"/>
            </p:cNvCxnSpPr>
            <p:nvPr/>
          </p:nvCxnSpPr>
          <p:spPr>
            <a:xfrm>
              <a:off x="2944128" y="4381429"/>
              <a:ext cx="637275" cy="182871"/>
            </a:xfrm>
            <a:prstGeom prst="bentConnector2">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176" idx="3"/>
              <a:endCxn id="169" idx="2"/>
            </p:cNvCxnSpPr>
            <p:nvPr/>
          </p:nvCxnSpPr>
          <p:spPr>
            <a:xfrm flipV="1">
              <a:off x="2944128" y="4930042"/>
              <a:ext cx="637275" cy="182871"/>
            </a:xfrm>
            <a:prstGeom prst="bentConnector2">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8548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19075" y="81375"/>
            <a:ext cx="7956550" cy="447429"/>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7343" tIns="38671" rIns="77343" bIns="38671" numCol="1" rtlCol="0" anchor="ctr" anchorCtr="0" compatLnSpc="1">
            <a:prstTxWarp prst="textNoShape">
              <a:avLst/>
            </a:prstTxWarp>
            <a:spAutoFit/>
          </a:bodyPr>
          <a:lstStyle/>
          <a:p>
            <a:r>
              <a:rPr lang="en-US" sz="2400" dirty="0">
                <a:solidFill>
                  <a:schemeClr val="tx1">
                    <a:lumMod val="65000"/>
                    <a:lumOff val="35000"/>
                  </a:schemeClr>
                </a:solidFill>
                <a:ea typeface="+mn-ea"/>
              </a:rPr>
              <a:t>Current State: High-level Overview – Application ITP</a:t>
            </a:r>
          </a:p>
        </p:txBody>
      </p:sp>
      <p:sp>
        <p:nvSpPr>
          <p:cNvPr id="6" name="TextBox 5"/>
          <p:cNvSpPr txBox="1"/>
          <p:nvPr/>
        </p:nvSpPr>
        <p:spPr>
          <a:xfrm>
            <a:off x="508000" y="674582"/>
            <a:ext cx="7192652" cy="3897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defTabSz="773709" fontAlgn="base">
              <a:lnSpc>
                <a:spcPct val="150000"/>
              </a:lnSpc>
              <a:buClr>
                <a:srgbClr val="6D6E71"/>
              </a:buClr>
            </a:pPr>
            <a:r>
              <a:rPr lang="en-US" sz="900" b="1" dirty="0">
                <a:solidFill>
                  <a:prstClr val="black"/>
                </a:solidFill>
                <a:latin typeface="Arial" pitchFamily="34" charset="0"/>
                <a:cs typeface="Arial" pitchFamily="34" charset="0"/>
              </a:rPr>
              <a:t>Technology:</a:t>
            </a:r>
            <a:r>
              <a:rPr lang="en-US" sz="900" dirty="0">
                <a:solidFill>
                  <a:prstClr val="black"/>
                </a:solidFill>
                <a:latin typeface="Arial" pitchFamily="34" charset="0"/>
                <a:cs typeface="Arial" pitchFamily="34" charset="0"/>
              </a:rPr>
              <a:t> Java 1.7,  JSF , </a:t>
            </a:r>
            <a:r>
              <a:rPr lang="en-US" sz="900" b="1" dirty="0">
                <a:solidFill>
                  <a:prstClr val="black"/>
                </a:solidFill>
                <a:latin typeface="Arial" pitchFamily="34" charset="0"/>
                <a:cs typeface="Arial" pitchFamily="34" charset="0"/>
              </a:rPr>
              <a:t>Data Base: </a:t>
            </a:r>
            <a:r>
              <a:rPr lang="en-US" sz="900" dirty="0">
                <a:solidFill>
                  <a:prstClr val="black"/>
                </a:solidFill>
                <a:latin typeface="Arial" pitchFamily="34" charset="0"/>
                <a:cs typeface="Arial" pitchFamily="34" charset="0"/>
              </a:rPr>
              <a:t>DB2 10.5 , </a:t>
            </a:r>
            <a:r>
              <a:rPr lang="en-US" sz="900" b="1" dirty="0">
                <a:solidFill>
                  <a:prstClr val="black"/>
                </a:solidFill>
                <a:latin typeface="Arial" pitchFamily="34" charset="0"/>
                <a:cs typeface="Arial" pitchFamily="34" charset="0"/>
              </a:rPr>
              <a:t>Domain:</a:t>
            </a:r>
            <a:r>
              <a:rPr lang="en-US" sz="900" dirty="0">
                <a:solidFill>
                  <a:prstClr val="black"/>
                </a:solidFill>
                <a:latin typeface="Arial" pitchFamily="34" charset="0"/>
                <a:cs typeface="Arial" pitchFamily="34" charset="0"/>
              </a:rPr>
              <a:t> Channel’s , </a:t>
            </a:r>
            <a:r>
              <a:rPr lang="en-US" sz="900" b="1" dirty="0">
                <a:solidFill>
                  <a:prstClr val="black"/>
                </a:solidFill>
                <a:latin typeface="Arial" pitchFamily="34" charset="0"/>
                <a:cs typeface="Arial" pitchFamily="34" charset="0"/>
              </a:rPr>
              <a:t>Environments:  </a:t>
            </a:r>
            <a:r>
              <a:rPr lang="en-US" sz="900" dirty="0">
                <a:solidFill>
                  <a:prstClr val="black"/>
                </a:solidFill>
                <a:latin typeface="Arial" pitchFamily="34" charset="0"/>
                <a:cs typeface="Arial" pitchFamily="34" charset="0"/>
              </a:rPr>
              <a:t>Dev, QAT, Production [Datacenter model] and </a:t>
            </a:r>
          </a:p>
          <a:p>
            <a:pPr defTabSz="773709" fontAlgn="base">
              <a:lnSpc>
                <a:spcPct val="150000"/>
              </a:lnSpc>
              <a:buClr>
                <a:srgbClr val="6D6E71"/>
              </a:buClr>
            </a:pPr>
            <a:r>
              <a:rPr lang="en-US" sz="900" b="1" dirty="0">
                <a:solidFill>
                  <a:prstClr val="black"/>
                </a:solidFill>
                <a:latin typeface="Arial" pitchFamily="34" charset="0"/>
                <a:cs typeface="Arial" pitchFamily="34" charset="0"/>
              </a:rPr>
              <a:t>Application Type &amp; Server :</a:t>
            </a:r>
            <a:r>
              <a:rPr lang="en-US" sz="900" dirty="0">
                <a:solidFill>
                  <a:prstClr val="black"/>
                </a:solidFill>
                <a:latin typeface="Arial" pitchFamily="34" charset="0"/>
                <a:cs typeface="Arial" pitchFamily="34" charset="0"/>
              </a:rPr>
              <a:t> Web application and WAS 8.5 in AIX 7 Operative System</a:t>
            </a:r>
          </a:p>
        </p:txBody>
      </p:sp>
      <p:sp>
        <p:nvSpPr>
          <p:cNvPr id="7" name="TextBox 6"/>
          <p:cNvSpPr txBox="1"/>
          <p:nvPr/>
        </p:nvSpPr>
        <p:spPr>
          <a:xfrm>
            <a:off x="5715000" y="1137625"/>
            <a:ext cx="3302000" cy="3872855"/>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defTabSz="773709">
              <a:spcAft>
                <a:spcPts val="508"/>
              </a:spcAft>
              <a:buSzPct val="100000"/>
            </a:pPr>
            <a:r>
              <a:rPr lang="en-US" sz="900" b="1" dirty="0">
                <a:solidFill>
                  <a:prstClr val="black"/>
                </a:solidFill>
                <a:latin typeface="Arial" pitchFamily="34" charset="0"/>
                <a:cs typeface="Arial" pitchFamily="34" charset="0"/>
              </a:rPr>
              <a:t>Key Observations:</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The development process follows waterfall model. Test preparation runs in parallel with development.</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The code versions used day by day are maintained in SVN by the ITP’s team internally. </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The SVN is installed in a development server.</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In SVN, the ITP’s development team aren't using branches, they  avoid parallel development to avoid performing the merge.</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The code versions used to promote to non-production and production environments are maintained in Serena Dimensions as a part of waterfall process.</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Unit testing's are performed manually, based on test cases requested to QC.</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In case of defects in unitary tests, the follow-up is by mail.</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The build process is semi automated performed, by ant’s script configured in Serena Dimensions to generate 3 different packages for different environments ( Dev, QAT &amp; Production).</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Every single time that build process is executed, generate 3 different packages for different environments, in case there are no issues, this version goes into production.</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In some cases versions are being generated incorrectly by the semi automated build process. The deployment process is semi automated performed.</a:t>
            </a:r>
          </a:p>
        </p:txBody>
      </p:sp>
      <p:graphicFrame>
        <p:nvGraphicFramePr>
          <p:cNvPr id="8" name="Table 7"/>
          <p:cNvGraphicFramePr>
            <a:graphicFrameLocks noGrp="1"/>
          </p:cNvGraphicFramePr>
          <p:nvPr>
            <p:extLst>
              <p:ext uri="{D42A27DB-BD31-4B8C-83A1-F6EECF244321}">
                <p14:modId xmlns:p14="http://schemas.microsoft.com/office/powerpoint/2010/main" val="40520647"/>
              </p:ext>
            </p:extLst>
          </p:nvPr>
        </p:nvGraphicFramePr>
        <p:xfrm>
          <a:off x="444498" y="1203774"/>
          <a:ext cx="5080000" cy="4081128"/>
        </p:xfrm>
        <a:graphic>
          <a:graphicData uri="http://schemas.openxmlformats.org/drawingml/2006/table">
            <a:tbl>
              <a:tblPr/>
              <a:tblGrid>
                <a:gridCol w="1249424"/>
                <a:gridCol w="1607630"/>
                <a:gridCol w="550207"/>
                <a:gridCol w="466239"/>
                <a:gridCol w="635000"/>
                <a:gridCol w="571500"/>
              </a:tblGrid>
              <a:tr h="281389">
                <a:tc>
                  <a:txBody>
                    <a:bodyPr/>
                    <a:lstStyle/>
                    <a:p>
                      <a:pPr algn="ctr" rtl="0" fontAlgn="ctr"/>
                      <a:r>
                        <a:rPr lang="en-US" sz="900" b="1" i="0" u="none" strike="noStrike" dirty="0">
                          <a:solidFill>
                            <a:srgbClr val="FFFFFF"/>
                          </a:solidFill>
                          <a:effectLst/>
                          <a:latin typeface="Calibri" pitchFamily="34" charset="0"/>
                        </a:rPr>
                        <a:t>Process Area</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900" b="1" i="0" u="none" strike="noStrike" dirty="0">
                          <a:solidFill>
                            <a:srgbClr val="FFFFFF"/>
                          </a:solidFill>
                          <a:effectLst/>
                          <a:latin typeface="Calibri" pitchFamily="34" charset="0"/>
                        </a:rPr>
                        <a:t>Tools</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900" b="1" i="0" u="none" strike="noStrike" dirty="0">
                          <a:solidFill>
                            <a:srgbClr val="FFFFFF"/>
                          </a:solidFill>
                          <a:effectLst/>
                          <a:latin typeface="Calibri" pitchFamily="34" charset="0"/>
                        </a:rPr>
                        <a:t>Not </a:t>
                      </a:r>
                      <a:r>
                        <a:rPr lang="en-US" sz="900" b="1" i="0" u="none" strike="noStrike" dirty="0" smtClean="0">
                          <a:solidFill>
                            <a:srgbClr val="FFFFFF"/>
                          </a:solidFill>
                          <a:effectLst/>
                          <a:latin typeface="Calibri" pitchFamily="34" charset="0"/>
                        </a:rPr>
                        <a:t>Existing</a:t>
                      </a:r>
                      <a:endParaRPr lang="en-US" sz="900" b="1" i="0" u="none" strike="noStrike" dirty="0">
                        <a:solidFill>
                          <a:srgbClr val="FFFFFF"/>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900" b="1" i="0" u="none" strike="noStrike" dirty="0">
                          <a:solidFill>
                            <a:srgbClr val="FFFFFF"/>
                          </a:solidFill>
                          <a:effectLst/>
                          <a:latin typeface="Calibri" pitchFamily="34" charset="0"/>
                        </a:rPr>
                        <a:t>Manual</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900" b="1" i="0" u="none" strike="noStrike" dirty="0">
                          <a:solidFill>
                            <a:srgbClr val="FFFFFF"/>
                          </a:solidFill>
                          <a:effectLst/>
                          <a:latin typeface="Calibri" pitchFamily="34" charset="0"/>
                        </a:rPr>
                        <a:t>Semi Automated</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900" b="1" i="0" u="none" strike="noStrike" dirty="0">
                          <a:solidFill>
                            <a:srgbClr val="FFFFFF"/>
                          </a:solidFill>
                          <a:effectLst/>
                          <a:latin typeface="Calibri" pitchFamily="34" charset="0"/>
                        </a:rPr>
                        <a:t>Automated</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r>
              <a:tr h="146629">
                <a:tc>
                  <a:txBody>
                    <a:bodyPr/>
                    <a:lstStyle/>
                    <a:p>
                      <a:pPr algn="l" rtl="0" fontAlgn="ctr"/>
                      <a:r>
                        <a:rPr lang="en-US" sz="900" b="0" i="0" u="none" strike="noStrike" dirty="0">
                          <a:solidFill>
                            <a:srgbClr val="000000"/>
                          </a:solidFill>
                          <a:effectLst/>
                          <a:latin typeface="Calibri" pitchFamily="34" charset="0"/>
                        </a:rPr>
                        <a:t>Requirement gathering</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pitchFamily="34" charset="0"/>
                        </a:rPr>
                        <a:t>MS Excel ,  MS Word</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1</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281389">
                <a:tc>
                  <a:txBody>
                    <a:bodyPr/>
                    <a:lstStyle/>
                    <a:p>
                      <a:pPr algn="l" rtl="0" fontAlgn="ctr"/>
                      <a:r>
                        <a:rPr lang="en-US" sz="900" b="0" i="0" u="none" strike="noStrike" dirty="0">
                          <a:solidFill>
                            <a:srgbClr val="000000"/>
                          </a:solidFill>
                          <a:effectLst/>
                          <a:latin typeface="Calibri" pitchFamily="34" charset="0"/>
                        </a:rPr>
                        <a:t>Program/Project Management</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pitchFamily="34" charset="0"/>
                        </a:rPr>
                        <a:t>MS Excel</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146629">
                <a:tc>
                  <a:txBody>
                    <a:bodyPr/>
                    <a:lstStyle/>
                    <a:p>
                      <a:pPr algn="l" rtl="0" fontAlgn="ctr"/>
                      <a:r>
                        <a:rPr lang="en-US" sz="900" b="0" i="0" u="none" strike="noStrike" dirty="0">
                          <a:solidFill>
                            <a:srgbClr val="000000"/>
                          </a:solidFill>
                          <a:effectLst/>
                          <a:latin typeface="Calibri" pitchFamily="34" charset="0"/>
                        </a:rPr>
                        <a:t>Design Phase</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pitchFamily="34" charset="0"/>
                        </a:rPr>
                        <a:t>MS Visio, IBM </a:t>
                      </a:r>
                      <a:r>
                        <a:rPr lang="en-US" sz="900" b="0" i="0" u="none" strike="noStrike" dirty="0" smtClean="0">
                          <a:solidFill>
                            <a:srgbClr val="000000"/>
                          </a:solidFill>
                          <a:effectLst/>
                          <a:latin typeface="Calibri" pitchFamily="34" charset="0"/>
                        </a:rPr>
                        <a:t>  EA</a:t>
                      </a: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78052">
                <a:tc>
                  <a:txBody>
                    <a:bodyPr/>
                    <a:lstStyle/>
                    <a:p>
                      <a:pPr algn="l" rtl="0" fontAlgn="ctr"/>
                      <a:r>
                        <a:rPr lang="en-US" sz="900" b="0" i="0" u="none" strike="noStrike" dirty="0">
                          <a:solidFill>
                            <a:srgbClr val="000000"/>
                          </a:solidFill>
                          <a:effectLst/>
                          <a:latin typeface="Calibri" pitchFamily="34" charset="0"/>
                        </a:rPr>
                        <a:t>Source Code Management</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pitchFamily="34" charset="0"/>
                        </a:rPr>
                        <a:t>Serena Dimension, SVN</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157105">
                <a:tc>
                  <a:txBody>
                    <a:bodyPr/>
                    <a:lstStyle/>
                    <a:p>
                      <a:pPr algn="l" rtl="0" fontAlgn="ctr"/>
                      <a:r>
                        <a:rPr lang="en-US" sz="900" b="0" i="0" u="none" strike="noStrike" dirty="0">
                          <a:solidFill>
                            <a:srgbClr val="000000"/>
                          </a:solidFill>
                          <a:effectLst/>
                          <a:latin typeface="Calibri" pitchFamily="34" charset="0"/>
                        </a:rPr>
                        <a:t>Developer IDE</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pitchFamily="34" charset="0"/>
                        </a:rPr>
                        <a:t>Eclipse</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57105">
                <a:tc>
                  <a:txBody>
                    <a:bodyPr/>
                    <a:lstStyle/>
                    <a:p>
                      <a:pPr algn="l" rtl="0" fontAlgn="ctr"/>
                      <a:r>
                        <a:rPr lang="en-US" sz="900" b="0" i="0" u="none" strike="noStrike" dirty="0">
                          <a:solidFill>
                            <a:srgbClr val="000000"/>
                          </a:solidFill>
                          <a:effectLst/>
                          <a:latin typeface="Calibri" pitchFamily="34" charset="0"/>
                        </a:rPr>
                        <a:t>Unit Testing</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pitchFamily="34" charset="0"/>
                        </a:rPr>
                        <a:t>MS Word</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146629">
                <a:tc>
                  <a:txBody>
                    <a:bodyPr/>
                    <a:lstStyle/>
                    <a:p>
                      <a:pPr algn="l" rtl="0" fontAlgn="ctr"/>
                      <a:r>
                        <a:rPr lang="en-US" sz="900" b="0" i="0" u="none" strike="noStrike" dirty="0">
                          <a:solidFill>
                            <a:srgbClr val="000000"/>
                          </a:solidFill>
                          <a:effectLst/>
                          <a:latin typeface="Calibri" pitchFamily="34" charset="0"/>
                        </a:rPr>
                        <a:t>Code Coverage</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pitchFamily="34" charset="0"/>
                        </a:rPr>
                        <a:t>NA</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44536">
                <a:tc>
                  <a:txBody>
                    <a:bodyPr/>
                    <a:lstStyle/>
                    <a:p>
                      <a:pPr algn="l" rtl="0" fontAlgn="ctr"/>
                      <a:r>
                        <a:rPr lang="en-US" sz="900" b="0" i="0" u="none" strike="noStrike" dirty="0">
                          <a:solidFill>
                            <a:srgbClr val="000000"/>
                          </a:solidFill>
                          <a:effectLst/>
                          <a:latin typeface="Calibri" pitchFamily="34" charset="0"/>
                        </a:rPr>
                        <a:t>Code Review</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pitchFamily="34" charset="0"/>
                        </a:rPr>
                        <a:t>NA</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281389">
                <a:tc>
                  <a:txBody>
                    <a:bodyPr/>
                    <a:lstStyle/>
                    <a:p>
                      <a:pPr algn="l" rtl="0" fontAlgn="ctr"/>
                      <a:r>
                        <a:rPr lang="en-US" sz="900" b="0" i="0" u="none" strike="noStrike" dirty="0">
                          <a:solidFill>
                            <a:srgbClr val="000000"/>
                          </a:solidFill>
                          <a:effectLst/>
                          <a:latin typeface="Calibri" pitchFamily="34" charset="0"/>
                        </a:rPr>
                        <a:t>Static application security &amp; Vulnerability</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pitchFamily="34" charset="0"/>
                        </a:rPr>
                        <a:t>HP Fortify &amp; Web Inspector</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44536">
                <a:tc>
                  <a:txBody>
                    <a:bodyPr/>
                    <a:lstStyle/>
                    <a:p>
                      <a:pPr algn="l" rtl="0" fontAlgn="ctr"/>
                      <a:r>
                        <a:rPr lang="en-US" sz="900" b="0" i="0" u="none" strike="noStrike" dirty="0">
                          <a:solidFill>
                            <a:srgbClr val="000000"/>
                          </a:solidFill>
                          <a:effectLst/>
                          <a:latin typeface="Calibri" pitchFamily="34" charset="0"/>
                        </a:rPr>
                        <a:t>Build Process</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pitchFamily="34" charset="0"/>
                        </a:rPr>
                        <a:t>Serena Dimension</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146629">
                <a:tc>
                  <a:txBody>
                    <a:bodyPr/>
                    <a:lstStyle/>
                    <a:p>
                      <a:pPr algn="l" rtl="0" fontAlgn="ctr"/>
                      <a:r>
                        <a:rPr lang="en-US" sz="900" b="0" i="0" u="none" strike="noStrike" dirty="0">
                          <a:solidFill>
                            <a:srgbClr val="000000"/>
                          </a:solidFill>
                          <a:effectLst/>
                          <a:latin typeface="Calibri" pitchFamily="34" charset="0"/>
                        </a:rPr>
                        <a:t>Binary Repository</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pitchFamily="34" charset="0"/>
                        </a:rPr>
                        <a:t>NA [Shared Directory]</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46629">
                <a:tc>
                  <a:txBody>
                    <a:bodyPr/>
                    <a:lstStyle/>
                    <a:p>
                      <a:pPr algn="l" rtl="0" fontAlgn="ctr"/>
                      <a:r>
                        <a:rPr lang="en-US" sz="900" b="0" i="0" u="none" strike="noStrike" dirty="0">
                          <a:solidFill>
                            <a:srgbClr val="000000"/>
                          </a:solidFill>
                          <a:effectLst/>
                          <a:latin typeface="Calibri" pitchFamily="34" charset="0"/>
                        </a:rPr>
                        <a:t>Deployment</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pitchFamily="34" charset="0"/>
                        </a:rPr>
                        <a:t>Serena Dimension</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144536">
                <a:tc>
                  <a:txBody>
                    <a:bodyPr/>
                    <a:lstStyle/>
                    <a:p>
                      <a:pPr algn="l" rtl="0" fontAlgn="ctr"/>
                      <a:r>
                        <a:rPr lang="en-US" sz="900" b="0" i="0" u="none" strike="noStrike" dirty="0">
                          <a:solidFill>
                            <a:srgbClr val="000000"/>
                          </a:solidFill>
                          <a:effectLst/>
                          <a:latin typeface="Calibri" pitchFamily="34" charset="0"/>
                        </a:rPr>
                        <a:t>Testing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pitchFamily="34" charset="0"/>
                        </a:rPr>
                        <a:t>HP ALM, HP UFT , HP LoadRunner</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46629">
                <a:tc>
                  <a:txBody>
                    <a:bodyPr/>
                    <a:lstStyle/>
                    <a:p>
                      <a:pPr algn="l" rtl="0" fontAlgn="ctr"/>
                      <a:r>
                        <a:rPr lang="en-US" sz="900" b="0" i="0" u="none" strike="noStrike" dirty="0">
                          <a:solidFill>
                            <a:srgbClr val="000000"/>
                          </a:solidFill>
                          <a:effectLst/>
                          <a:latin typeface="Calibri" pitchFamily="34" charset="0"/>
                        </a:rPr>
                        <a:t>Defect Management</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pitchFamily="34" charset="0"/>
                        </a:rPr>
                        <a:t>HP ALM  &amp;  Aldon</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559215">
                <a:tc>
                  <a:txBody>
                    <a:bodyPr/>
                    <a:lstStyle/>
                    <a:p>
                      <a:pPr algn="l" rtl="0" fontAlgn="ctr"/>
                      <a:r>
                        <a:rPr lang="en-US" sz="900" b="0" i="0" u="none" strike="noStrike" dirty="0">
                          <a:solidFill>
                            <a:srgbClr val="000000"/>
                          </a:solidFill>
                          <a:effectLst/>
                          <a:latin typeface="Calibri" pitchFamily="34" charset="0"/>
                        </a:rPr>
                        <a:t>Application / Server / Network Monitoring</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pitchFamily="34" charset="0"/>
                        </a:rPr>
                        <a:t>CA APM, IBM TIVOLI , Foglight, CA ADA, CA Wily, CA Vantage, CA DB2 insight, CA Sysview,  Invision,  IBM system director</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57105">
                <a:tc>
                  <a:txBody>
                    <a:bodyPr/>
                    <a:lstStyle/>
                    <a:p>
                      <a:pPr algn="l" rtl="0" fontAlgn="ctr"/>
                      <a:r>
                        <a:rPr lang="en-US" sz="900" b="0" i="0" u="none" strike="noStrike" dirty="0">
                          <a:solidFill>
                            <a:srgbClr val="000000"/>
                          </a:solidFill>
                          <a:effectLst/>
                          <a:latin typeface="Calibri" pitchFamily="34" charset="0"/>
                        </a:rPr>
                        <a:t>Test Data Management</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pitchFamily="34" charset="0"/>
                        </a:rPr>
                        <a:t>NA</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144536">
                <a:tc>
                  <a:txBody>
                    <a:bodyPr/>
                    <a:lstStyle/>
                    <a:p>
                      <a:pPr algn="l" rtl="0" fontAlgn="ctr"/>
                      <a:r>
                        <a:rPr lang="en-US" sz="900" b="0" i="0" u="none" strike="noStrike" dirty="0">
                          <a:solidFill>
                            <a:srgbClr val="000000"/>
                          </a:solidFill>
                          <a:effectLst/>
                          <a:latin typeface="Calibri" pitchFamily="34" charset="0"/>
                        </a:rPr>
                        <a:t>Service Virtualization</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pitchFamily="34" charset="0"/>
                        </a:rPr>
                        <a:t>NA</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44536">
                <a:tc>
                  <a:txBody>
                    <a:bodyPr/>
                    <a:lstStyle/>
                    <a:p>
                      <a:pPr algn="l" rtl="0" fontAlgn="ctr"/>
                      <a:r>
                        <a:rPr lang="en-US" sz="900" b="0" i="0" u="none" strike="noStrike" dirty="0">
                          <a:solidFill>
                            <a:srgbClr val="000000"/>
                          </a:solidFill>
                          <a:effectLst/>
                          <a:latin typeface="Calibri" pitchFamily="34" charset="0"/>
                        </a:rPr>
                        <a:t>Alerts &amp; Notifications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pitchFamily="34" charset="0"/>
                        </a:rPr>
                        <a:t>Exchange Sever</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144536">
                <a:tc>
                  <a:txBody>
                    <a:bodyPr/>
                    <a:lstStyle/>
                    <a:p>
                      <a:pPr algn="l" rtl="0" fontAlgn="ctr"/>
                      <a:r>
                        <a:rPr lang="en-US" sz="900" b="0" i="0" u="none" strike="noStrike" dirty="0">
                          <a:solidFill>
                            <a:srgbClr val="000000"/>
                          </a:solidFill>
                          <a:effectLst/>
                          <a:latin typeface="Calibri" pitchFamily="34" charset="0"/>
                        </a:rPr>
                        <a:t>Operations</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pitchFamily="34" charset="0"/>
                        </a:rPr>
                        <a:t>IBM MAXIMO</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281389">
                <a:tc>
                  <a:txBody>
                    <a:bodyPr/>
                    <a:lstStyle/>
                    <a:p>
                      <a:pPr algn="l" rtl="0" fontAlgn="ctr"/>
                      <a:r>
                        <a:rPr lang="en-US" sz="900" b="0" i="0" u="none" strike="noStrike" dirty="0">
                          <a:solidFill>
                            <a:srgbClr val="000000"/>
                          </a:solidFill>
                          <a:effectLst/>
                          <a:latin typeface="Calibri" pitchFamily="34" charset="0"/>
                        </a:rPr>
                        <a:t>Reports</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pitchFamily="34" charset="0"/>
                        </a:rPr>
                        <a:t>Excel Sheet, MS Word, HP ALM (Defect related report) &amp; CA SOI</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pitchFamily="34" charset="0"/>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pitchFamily="34" charset="0"/>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bl>
          </a:graphicData>
        </a:graphic>
      </p:graphicFrame>
      <p:pic>
        <p:nvPicPr>
          <p:cNvPr id="9" name="Picture 8"/>
          <p:cNvPicPr>
            <a:picLocks noChangeAspect="1"/>
          </p:cNvPicPr>
          <p:nvPr/>
        </p:nvPicPr>
        <p:blipFill>
          <a:blip r:embed="rId2"/>
          <a:stretch>
            <a:fillRect/>
          </a:stretch>
        </p:blipFill>
        <p:spPr>
          <a:xfrm>
            <a:off x="3509249" y="1501505"/>
            <a:ext cx="126999" cy="132298"/>
          </a:xfrm>
          <a:prstGeom prst="rect">
            <a:avLst/>
          </a:prstGeom>
        </p:spPr>
      </p:pic>
      <p:pic>
        <p:nvPicPr>
          <p:cNvPr id="10" name="Picture 9"/>
          <p:cNvPicPr>
            <a:picLocks noChangeAspect="1"/>
          </p:cNvPicPr>
          <p:nvPr/>
        </p:nvPicPr>
        <p:blipFill>
          <a:blip r:embed="rId2"/>
          <a:stretch>
            <a:fillRect/>
          </a:stretch>
        </p:blipFill>
        <p:spPr>
          <a:xfrm>
            <a:off x="4000498" y="1501505"/>
            <a:ext cx="126999" cy="132298"/>
          </a:xfrm>
          <a:prstGeom prst="rect">
            <a:avLst/>
          </a:prstGeom>
        </p:spPr>
      </p:pic>
      <p:pic>
        <p:nvPicPr>
          <p:cNvPr id="11" name="Picture 10"/>
          <p:cNvPicPr>
            <a:picLocks noChangeAspect="1"/>
          </p:cNvPicPr>
          <p:nvPr/>
        </p:nvPicPr>
        <p:blipFill>
          <a:blip r:embed="rId2"/>
          <a:stretch>
            <a:fillRect/>
          </a:stretch>
        </p:blipFill>
        <p:spPr>
          <a:xfrm>
            <a:off x="3509251" y="1699952"/>
            <a:ext cx="126999" cy="132298"/>
          </a:xfrm>
          <a:prstGeom prst="rect">
            <a:avLst/>
          </a:prstGeom>
        </p:spPr>
      </p:pic>
      <p:pic>
        <p:nvPicPr>
          <p:cNvPr id="12" name="Picture 11"/>
          <p:cNvPicPr>
            <a:picLocks noChangeAspect="1"/>
          </p:cNvPicPr>
          <p:nvPr/>
        </p:nvPicPr>
        <p:blipFill>
          <a:blip r:embed="rId2"/>
          <a:stretch>
            <a:fillRect/>
          </a:stretch>
        </p:blipFill>
        <p:spPr>
          <a:xfrm>
            <a:off x="4000497" y="1699952"/>
            <a:ext cx="126999" cy="132298"/>
          </a:xfrm>
          <a:prstGeom prst="rect">
            <a:avLst/>
          </a:prstGeom>
        </p:spPr>
      </p:pic>
      <p:pic>
        <p:nvPicPr>
          <p:cNvPr id="13" name="Picture 12"/>
          <p:cNvPicPr>
            <a:picLocks noChangeAspect="1"/>
          </p:cNvPicPr>
          <p:nvPr/>
        </p:nvPicPr>
        <p:blipFill>
          <a:blip r:embed="rId2"/>
          <a:stretch>
            <a:fillRect/>
          </a:stretch>
        </p:blipFill>
        <p:spPr>
          <a:xfrm>
            <a:off x="4007121" y="1898399"/>
            <a:ext cx="126999" cy="132298"/>
          </a:xfrm>
          <a:prstGeom prst="rect">
            <a:avLst/>
          </a:prstGeom>
        </p:spPr>
      </p:pic>
      <p:pic>
        <p:nvPicPr>
          <p:cNvPr id="14" name="Picture 13"/>
          <p:cNvPicPr>
            <a:picLocks noChangeAspect="1"/>
          </p:cNvPicPr>
          <p:nvPr/>
        </p:nvPicPr>
        <p:blipFill>
          <a:blip r:embed="rId2"/>
          <a:stretch>
            <a:fillRect/>
          </a:stretch>
        </p:blipFill>
        <p:spPr>
          <a:xfrm>
            <a:off x="4007121" y="2082308"/>
            <a:ext cx="126999" cy="132298"/>
          </a:xfrm>
          <a:prstGeom prst="rect">
            <a:avLst/>
          </a:prstGeom>
        </p:spPr>
      </p:pic>
      <p:pic>
        <p:nvPicPr>
          <p:cNvPr id="15" name="Picture 14"/>
          <p:cNvPicPr>
            <a:picLocks noChangeAspect="1"/>
          </p:cNvPicPr>
          <p:nvPr/>
        </p:nvPicPr>
        <p:blipFill>
          <a:blip r:embed="rId2"/>
          <a:stretch>
            <a:fillRect/>
          </a:stretch>
        </p:blipFill>
        <p:spPr>
          <a:xfrm>
            <a:off x="4007121" y="2244409"/>
            <a:ext cx="126999" cy="132298"/>
          </a:xfrm>
          <a:prstGeom prst="rect">
            <a:avLst/>
          </a:prstGeom>
        </p:spPr>
      </p:pic>
      <p:pic>
        <p:nvPicPr>
          <p:cNvPr id="16" name="Picture 15"/>
          <p:cNvPicPr>
            <a:picLocks noChangeAspect="1"/>
          </p:cNvPicPr>
          <p:nvPr/>
        </p:nvPicPr>
        <p:blipFill>
          <a:blip r:embed="rId2"/>
          <a:stretch>
            <a:fillRect/>
          </a:stretch>
        </p:blipFill>
        <p:spPr>
          <a:xfrm>
            <a:off x="3515875" y="2399873"/>
            <a:ext cx="126999" cy="132298"/>
          </a:xfrm>
          <a:prstGeom prst="rect">
            <a:avLst/>
          </a:prstGeom>
        </p:spPr>
      </p:pic>
      <p:pic>
        <p:nvPicPr>
          <p:cNvPr id="17" name="Picture 16"/>
          <p:cNvPicPr>
            <a:picLocks noChangeAspect="1"/>
          </p:cNvPicPr>
          <p:nvPr/>
        </p:nvPicPr>
        <p:blipFill>
          <a:blip r:embed="rId2"/>
          <a:stretch>
            <a:fillRect/>
          </a:stretch>
        </p:blipFill>
        <p:spPr>
          <a:xfrm>
            <a:off x="4007121" y="2399873"/>
            <a:ext cx="126999" cy="132298"/>
          </a:xfrm>
          <a:prstGeom prst="rect">
            <a:avLst/>
          </a:prstGeom>
        </p:spPr>
      </p:pic>
      <p:pic>
        <p:nvPicPr>
          <p:cNvPr id="18" name="Picture 17"/>
          <p:cNvPicPr>
            <a:picLocks noChangeAspect="1"/>
          </p:cNvPicPr>
          <p:nvPr/>
        </p:nvPicPr>
        <p:blipFill>
          <a:blip r:embed="rId2"/>
          <a:stretch>
            <a:fillRect/>
          </a:stretch>
        </p:blipFill>
        <p:spPr>
          <a:xfrm>
            <a:off x="3515875" y="2559889"/>
            <a:ext cx="126999" cy="132298"/>
          </a:xfrm>
          <a:prstGeom prst="rect">
            <a:avLst/>
          </a:prstGeom>
        </p:spPr>
      </p:pic>
      <p:pic>
        <p:nvPicPr>
          <p:cNvPr id="19" name="Picture 18"/>
          <p:cNvPicPr>
            <a:picLocks noChangeAspect="1"/>
          </p:cNvPicPr>
          <p:nvPr/>
        </p:nvPicPr>
        <p:blipFill>
          <a:blip r:embed="rId2"/>
          <a:stretch>
            <a:fillRect/>
          </a:stretch>
        </p:blipFill>
        <p:spPr>
          <a:xfrm>
            <a:off x="3509251" y="2692187"/>
            <a:ext cx="126999" cy="132298"/>
          </a:xfrm>
          <a:prstGeom prst="rect">
            <a:avLst/>
          </a:prstGeom>
        </p:spPr>
      </p:pic>
      <p:pic>
        <p:nvPicPr>
          <p:cNvPr id="20" name="Picture 19"/>
          <p:cNvPicPr>
            <a:picLocks noChangeAspect="1"/>
          </p:cNvPicPr>
          <p:nvPr/>
        </p:nvPicPr>
        <p:blipFill>
          <a:blip r:embed="rId2"/>
          <a:stretch>
            <a:fillRect/>
          </a:stretch>
        </p:blipFill>
        <p:spPr>
          <a:xfrm>
            <a:off x="4000497" y="2692187"/>
            <a:ext cx="126999" cy="132298"/>
          </a:xfrm>
          <a:prstGeom prst="rect">
            <a:avLst/>
          </a:prstGeom>
        </p:spPr>
      </p:pic>
      <p:pic>
        <p:nvPicPr>
          <p:cNvPr id="21" name="Picture 20"/>
          <p:cNvPicPr>
            <a:picLocks noChangeAspect="1"/>
          </p:cNvPicPr>
          <p:nvPr/>
        </p:nvPicPr>
        <p:blipFill>
          <a:blip r:embed="rId2"/>
          <a:stretch>
            <a:fillRect/>
          </a:stretch>
        </p:blipFill>
        <p:spPr>
          <a:xfrm>
            <a:off x="4571999" y="2890634"/>
            <a:ext cx="126999" cy="132298"/>
          </a:xfrm>
          <a:prstGeom prst="rect">
            <a:avLst/>
          </a:prstGeom>
        </p:spPr>
      </p:pic>
      <p:pic>
        <p:nvPicPr>
          <p:cNvPr id="22" name="Picture 21"/>
          <p:cNvPicPr>
            <a:picLocks noChangeAspect="1"/>
          </p:cNvPicPr>
          <p:nvPr/>
        </p:nvPicPr>
        <p:blipFill>
          <a:blip r:embed="rId2"/>
          <a:stretch>
            <a:fillRect/>
          </a:stretch>
        </p:blipFill>
        <p:spPr>
          <a:xfrm>
            <a:off x="4571999" y="3125427"/>
            <a:ext cx="126999" cy="132298"/>
          </a:xfrm>
          <a:prstGeom prst="rect">
            <a:avLst/>
          </a:prstGeom>
        </p:spPr>
      </p:pic>
      <p:pic>
        <p:nvPicPr>
          <p:cNvPr id="23" name="Picture 22"/>
          <p:cNvPicPr>
            <a:picLocks noChangeAspect="1"/>
          </p:cNvPicPr>
          <p:nvPr/>
        </p:nvPicPr>
        <p:blipFill>
          <a:blip r:embed="rId2"/>
          <a:stretch>
            <a:fillRect/>
          </a:stretch>
        </p:blipFill>
        <p:spPr>
          <a:xfrm>
            <a:off x="3509250" y="3272990"/>
            <a:ext cx="126999" cy="132298"/>
          </a:xfrm>
          <a:prstGeom prst="rect">
            <a:avLst/>
          </a:prstGeom>
        </p:spPr>
      </p:pic>
      <p:pic>
        <p:nvPicPr>
          <p:cNvPr id="24" name="Picture 23"/>
          <p:cNvPicPr>
            <a:picLocks noChangeAspect="1"/>
          </p:cNvPicPr>
          <p:nvPr/>
        </p:nvPicPr>
        <p:blipFill>
          <a:blip r:embed="rId2"/>
          <a:stretch>
            <a:fillRect/>
          </a:stretch>
        </p:blipFill>
        <p:spPr>
          <a:xfrm>
            <a:off x="4000496" y="3272990"/>
            <a:ext cx="126999" cy="132298"/>
          </a:xfrm>
          <a:prstGeom prst="rect">
            <a:avLst/>
          </a:prstGeom>
        </p:spPr>
      </p:pic>
      <p:pic>
        <p:nvPicPr>
          <p:cNvPr id="25" name="Picture 24"/>
          <p:cNvPicPr>
            <a:picLocks noChangeAspect="1"/>
          </p:cNvPicPr>
          <p:nvPr/>
        </p:nvPicPr>
        <p:blipFill>
          <a:blip r:embed="rId2"/>
          <a:stretch>
            <a:fillRect/>
          </a:stretch>
        </p:blipFill>
        <p:spPr>
          <a:xfrm>
            <a:off x="4571998" y="3419826"/>
            <a:ext cx="126999" cy="132298"/>
          </a:xfrm>
          <a:prstGeom prst="rect">
            <a:avLst/>
          </a:prstGeom>
        </p:spPr>
      </p:pic>
      <p:pic>
        <p:nvPicPr>
          <p:cNvPr id="26" name="Picture 25"/>
          <p:cNvPicPr>
            <a:picLocks noChangeAspect="1"/>
          </p:cNvPicPr>
          <p:nvPr/>
        </p:nvPicPr>
        <p:blipFill>
          <a:blip r:embed="rId2"/>
          <a:stretch>
            <a:fillRect/>
          </a:stretch>
        </p:blipFill>
        <p:spPr>
          <a:xfrm>
            <a:off x="4572000" y="3563027"/>
            <a:ext cx="126999" cy="132298"/>
          </a:xfrm>
          <a:prstGeom prst="rect">
            <a:avLst/>
          </a:prstGeom>
        </p:spPr>
      </p:pic>
      <p:pic>
        <p:nvPicPr>
          <p:cNvPr id="27" name="Picture 26"/>
          <p:cNvPicPr>
            <a:picLocks noChangeAspect="1"/>
          </p:cNvPicPr>
          <p:nvPr/>
        </p:nvPicPr>
        <p:blipFill>
          <a:blip r:embed="rId2"/>
          <a:stretch>
            <a:fillRect/>
          </a:stretch>
        </p:blipFill>
        <p:spPr>
          <a:xfrm>
            <a:off x="4007121" y="3715912"/>
            <a:ext cx="126999" cy="132298"/>
          </a:xfrm>
          <a:prstGeom prst="rect">
            <a:avLst/>
          </a:prstGeom>
        </p:spPr>
      </p:pic>
      <p:pic>
        <p:nvPicPr>
          <p:cNvPr id="28" name="Picture 27"/>
          <p:cNvPicPr>
            <a:picLocks noChangeAspect="1"/>
          </p:cNvPicPr>
          <p:nvPr/>
        </p:nvPicPr>
        <p:blipFill>
          <a:blip r:embed="rId2"/>
          <a:stretch>
            <a:fillRect/>
          </a:stretch>
        </p:blipFill>
        <p:spPr>
          <a:xfrm>
            <a:off x="5206998" y="4079136"/>
            <a:ext cx="126999" cy="132298"/>
          </a:xfrm>
          <a:prstGeom prst="rect">
            <a:avLst/>
          </a:prstGeom>
        </p:spPr>
      </p:pic>
      <p:pic>
        <p:nvPicPr>
          <p:cNvPr id="29" name="Picture 28"/>
          <p:cNvPicPr>
            <a:picLocks noChangeAspect="1"/>
          </p:cNvPicPr>
          <p:nvPr/>
        </p:nvPicPr>
        <p:blipFill>
          <a:blip r:embed="rId2"/>
          <a:stretch>
            <a:fillRect/>
          </a:stretch>
        </p:blipFill>
        <p:spPr>
          <a:xfrm>
            <a:off x="3509249" y="4412061"/>
            <a:ext cx="126999" cy="132298"/>
          </a:xfrm>
          <a:prstGeom prst="rect">
            <a:avLst/>
          </a:prstGeom>
        </p:spPr>
      </p:pic>
      <p:pic>
        <p:nvPicPr>
          <p:cNvPr id="30" name="Picture 29"/>
          <p:cNvPicPr>
            <a:picLocks noChangeAspect="1"/>
          </p:cNvPicPr>
          <p:nvPr/>
        </p:nvPicPr>
        <p:blipFill>
          <a:blip r:embed="rId2"/>
          <a:stretch>
            <a:fillRect/>
          </a:stretch>
        </p:blipFill>
        <p:spPr>
          <a:xfrm>
            <a:off x="4000496" y="4412061"/>
            <a:ext cx="126999" cy="132298"/>
          </a:xfrm>
          <a:prstGeom prst="rect">
            <a:avLst/>
          </a:prstGeom>
        </p:spPr>
      </p:pic>
      <p:pic>
        <p:nvPicPr>
          <p:cNvPr id="31" name="Picture 30"/>
          <p:cNvPicPr>
            <a:picLocks noChangeAspect="1"/>
          </p:cNvPicPr>
          <p:nvPr/>
        </p:nvPicPr>
        <p:blipFill>
          <a:blip r:embed="rId2"/>
          <a:stretch>
            <a:fillRect/>
          </a:stretch>
        </p:blipFill>
        <p:spPr>
          <a:xfrm>
            <a:off x="3519723" y="4719544"/>
            <a:ext cx="126999" cy="132298"/>
          </a:xfrm>
          <a:prstGeom prst="rect">
            <a:avLst/>
          </a:prstGeom>
        </p:spPr>
      </p:pic>
      <p:pic>
        <p:nvPicPr>
          <p:cNvPr id="32" name="Picture 31"/>
          <p:cNvPicPr>
            <a:picLocks noChangeAspect="1"/>
          </p:cNvPicPr>
          <p:nvPr/>
        </p:nvPicPr>
        <p:blipFill>
          <a:blip r:embed="rId2"/>
          <a:stretch>
            <a:fillRect/>
          </a:stretch>
        </p:blipFill>
        <p:spPr>
          <a:xfrm>
            <a:off x="3998405" y="4735537"/>
            <a:ext cx="126999" cy="132298"/>
          </a:xfrm>
          <a:prstGeom prst="rect">
            <a:avLst/>
          </a:prstGeom>
        </p:spPr>
      </p:pic>
      <p:pic>
        <p:nvPicPr>
          <p:cNvPr id="33" name="Picture 32"/>
          <p:cNvPicPr>
            <a:picLocks noChangeAspect="1"/>
          </p:cNvPicPr>
          <p:nvPr/>
        </p:nvPicPr>
        <p:blipFill>
          <a:blip r:embed="rId2"/>
          <a:stretch>
            <a:fillRect/>
          </a:stretch>
        </p:blipFill>
        <p:spPr>
          <a:xfrm>
            <a:off x="3520070" y="4863473"/>
            <a:ext cx="126999" cy="132298"/>
          </a:xfrm>
          <a:prstGeom prst="rect">
            <a:avLst/>
          </a:prstGeom>
        </p:spPr>
      </p:pic>
      <p:pic>
        <p:nvPicPr>
          <p:cNvPr id="34" name="Picture 33"/>
          <p:cNvPicPr>
            <a:picLocks noChangeAspect="1"/>
          </p:cNvPicPr>
          <p:nvPr/>
        </p:nvPicPr>
        <p:blipFill>
          <a:blip r:embed="rId2"/>
          <a:stretch>
            <a:fillRect/>
          </a:stretch>
        </p:blipFill>
        <p:spPr>
          <a:xfrm>
            <a:off x="4007121" y="4867835"/>
            <a:ext cx="126999" cy="132298"/>
          </a:xfrm>
          <a:prstGeom prst="rect">
            <a:avLst/>
          </a:prstGeom>
        </p:spPr>
      </p:pic>
      <p:pic>
        <p:nvPicPr>
          <p:cNvPr id="35" name="Picture 34"/>
          <p:cNvPicPr>
            <a:picLocks noChangeAspect="1"/>
          </p:cNvPicPr>
          <p:nvPr/>
        </p:nvPicPr>
        <p:blipFill>
          <a:blip r:embed="rId2"/>
          <a:stretch>
            <a:fillRect/>
          </a:stretch>
        </p:blipFill>
        <p:spPr>
          <a:xfrm>
            <a:off x="4007121" y="5103354"/>
            <a:ext cx="126999" cy="132298"/>
          </a:xfrm>
          <a:prstGeom prst="rect">
            <a:avLst/>
          </a:prstGeom>
        </p:spPr>
      </p:pic>
      <p:pic>
        <p:nvPicPr>
          <p:cNvPr id="36" name="Picture 35"/>
          <p:cNvPicPr>
            <a:picLocks noChangeAspect="1"/>
          </p:cNvPicPr>
          <p:nvPr/>
        </p:nvPicPr>
        <p:blipFill>
          <a:blip r:embed="rId2"/>
          <a:stretch>
            <a:fillRect/>
          </a:stretch>
        </p:blipFill>
        <p:spPr>
          <a:xfrm>
            <a:off x="3516221" y="4573436"/>
            <a:ext cx="126999" cy="132298"/>
          </a:xfrm>
          <a:prstGeom prst="rect">
            <a:avLst/>
          </a:prstGeom>
        </p:spPr>
      </p:pic>
    </p:spTree>
    <p:extLst>
      <p:ext uri="{BB962C8B-B14F-4D97-AF65-F5344CB8AC3E}">
        <p14:creationId xmlns:p14="http://schemas.microsoft.com/office/powerpoint/2010/main" val="1590229331"/>
      </p:ext>
    </p:extLst>
  </p:cSld>
  <p:clrMapOvr>
    <a:masterClrMapping/>
  </p:clrMapOvr>
  <p:transition spd="slow">
    <p:strips dir="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85725" y="-7148"/>
            <a:ext cx="7677150" cy="447429"/>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7343" tIns="38671" rIns="77343" bIns="38671" numCol="1" rtlCol="0" anchor="ctr" anchorCtr="0" compatLnSpc="1">
            <a:prstTxWarp prst="textNoShape">
              <a:avLst/>
            </a:prstTxWarp>
            <a:spAutoFit/>
          </a:bodyPr>
          <a:lstStyle/>
          <a:p>
            <a:r>
              <a:rPr lang="en-US" sz="2400" dirty="0">
                <a:solidFill>
                  <a:schemeClr val="tx1">
                    <a:lumMod val="65000"/>
                    <a:lumOff val="35000"/>
                  </a:schemeClr>
                </a:solidFill>
                <a:ea typeface="+mn-ea"/>
              </a:rPr>
              <a:t>Current State: High-level Overview – ScotiaCred</a:t>
            </a:r>
          </a:p>
        </p:txBody>
      </p:sp>
      <p:sp>
        <p:nvSpPr>
          <p:cNvPr id="38" name="TextBox 37"/>
          <p:cNvSpPr txBox="1"/>
          <p:nvPr/>
        </p:nvSpPr>
        <p:spPr>
          <a:xfrm>
            <a:off x="508000" y="501516"/>
            <a:ext cx="8001000" cy="207749"/>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defTabSz="773709" fontAlgn="base">
              <a:lnSpc>
                <a:spcPct val="150000"/>
              </a:lnSpc>
              <a:buClr>
                <a:srgbClr val="6D6E71"/>
              </a:buClr>
            </a:pPr>
            <a:r>
              <a:rPr lang="en-US" sz="900" b="1" dirty="0">
                <a:solidFill>
                  <a:prstClr val="black"/>
                </a:solidFill>
                <a:latin typeface="Arial" pitchFamily="34" charset="0"/>
                <a:cs typeface="Arial" pitchFamily="34" charset="0"/>
              </a:rPr>
              <a:t>Technology:</a:t>
            </a:r>
            <a:r>
              <a:rPr lang="en-US" sz="900" dirty="0">
                <a:solidFill>
                  <a:prstClr val="black"/>
                </a:solidFill>
                <a:latin typeface="Arial" pitchFamily="34" charset="0"/>
                <a:cs typeface="Arial" pitchFamily="34" charset="0"/>
              </a:rPr>
              <a:t> Visual Basic 6 , </a:t>
            </a:r>
            <a:r>
              <a:rPr lang="en-US" sz="900" b="1" dirty="0">
                <a:solidFill>
                  <a:prstClr val="black"/>
                </a:solidFill>
                <a:latin typeface="Arial" pitchFamily="34" charset="0"/>
                <a:cs typeface="Arial" pitchFamily="34" charset="0"/>
              </a:rPr>
              <a:t>Data Base: </a:t>
            </a:r>
            <a:r>
              <a:rPr lang="en-US" sz="900" dirty="0">
                <a:solidFill>
                  <a:prstClr val="black"/>
                </a:solidFill>
                <a:latin typeface="Arial" pitchFamily="34" charset="0"/>
                <a:cs typeface="Arial" pitchFamily="34" charset="0"/>
              </a:rPr>
              <a:t>Sybase ,  </a:t>
            </a:r>
            <a:r>
              <a:rPr lang="en-US" sz="900" b="1" dirty="0">
                <a:solidFill>
                  <a:prstClr val="black"/>
                </a:solidFill>
                <a:latin typeface="Arial" pitchFamily="34" charset="0"/>
                <a:cs typeface="Arial" pitchFamily="34" charset="0"/>
              </a:rPr>
              <a:t>Domain:</a:t>
            </a:r>
            <a:r>
              <a:rPr lang="en-US" sz="900" dirty="0">
                <a:solidFill>
                  <a:prstClr val="black"/>
                </a:solidFill>
                <a:latin typeface="Arial" pitchFamily="34" charset="0"/>
                <a:cs typeface="Arial" pitchFamily="34" charset="0"/>
              </a:rPr>
              <a:t> Core Banking,  </a:t>
            </a:r>
            <a:r>
              <a:rPr lang="en-US" sz="900" b="1" dirty="0">
                <a:solidFill>
                  <a:prstClr val="black"/>
                </a:solidFill>
                <a:latin typeface="Arial" pitchFamily="34" charset="0"/>
                <a:cs typeface="Arial" pitchFamily="34" charset="0"/>
              </a:rPr>
              <a:t>Environments: </a:t>
            </a:r>
            <a:r>
              <a:rPr lang="en-US" sz="900" dirty="0">
                <a:solidFill>
                  <a:prstClr val="black"/>
                </a:solidFill>
                <a:latin typeface="Arial" pitchFamily="34" charset="0"/>
                <a:cs typeface="Arial" pitchFamily="34" charset="0"/>
              </a:rPr>
              <a:t>3 Development Environments</a:t>
            </a:r>
          </a:p>
        </p:txBody>
      </p:sp>
      <p:sp>
        <p:nvSpPr>
          <p:cNvPr id="39" name="TextBox 38"/>
          <p:cNvSpPr txBox="1"/>
          <p:nvPr/>
        </p:nvSpPr>
        <p:spPr>
          <a:xfrm>
            <a:off x="5842000" y="911129"/>
            <a:ext cx="3048000" cy="300338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defTabSz="773709">
              <a:spcAft>
                <a:spcPts val="508"/>
              </a:spcAft>
              <a:buSzPct val="100000"/>
            </a:pPr>
            <a:r>
              <a:rPr lang="en-US" sz="900" b="1" dirty="0">
                <a:solidFill>
                  <a:prstClr val="black"/>
                </a:solidFill>
                <a:latin typeface="Arial" pitchFamily="34" charset="0"/>
                <a:cs typeface="Arial" pitchFamily="34" charset="0"/>
              </a:rPr>
              <a:t>Key Observations:</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The development process follows Scrum Framework and waterfall model. </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They have 4 scrum’s cells, in some cases the scrum’s cell exceed the scrum’s team size  recommended.</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Scrum Masters that they currently have are new and need an expert guide.</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Only the technical lead has the access to Serena Dimensions.</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The team avoid parallel development to avoid performing the merge. </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There are 3 ScotiaCred environments; these environments meet the function of test and development environments, when the development is over, access is restricted to the development team and this is granted to the test team.</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The build process is manually performed.</a:t>
            </a:r>
          </a:p>
          <a:p>
            <a:pPr marL="145098" indent="-145098" algn="just" defTabSz="773709">
              <a:spcAft>
                <a:spcPts val="254"/>
              </a:spcAft>
              <a:buSzPct val="100000"/>
              <a:buFont typeface="Arial" pitchFamily="34" charset="0"/>
              <a:buChar char="•"/>
            </a:pPr>
            <a:r>
              <a:rPr lang="en-US" sz="900" dirty="0">
                <a:solidFill>
                  <a:prstClr val="black"/>
                </a:solidFill>
                <a:latin typeface="Arial" pitchFamily="34" charset="0"/>
                <a:cs typeface="Arial" pitchFamily="34" charset="0"/>
              </a:rPr>
              <a:t>The deployment process is manually performed.</a:t>
            </a:r>
          </a:p>
          <a:p>
            <a:pPr marL="145098" indent="-145098" defTabSz="773709">
              <a:spcAft>
                <a:spcPts val="254"/>
              </a:spcAft>
              <a:buSzPct val="100000"/>
              <a:buFont typeface="Arial" pitchFamily="34" charset="0"/>
              <a:buChar char="•"/>
            </a:pPr>
            <a:endParaRPr lang="en-US" sz="900" dirty="0">
              <a:solidFill>
                <a:prstClr val="black"/>
              </a:solidFill>
              <a:latin typeface="Arial" pitchFamily="34" charset="0"/>
              <a:cs typeface="Arial" pitchFamily="34" charset="0"/>
            </a:endParaRPr>
          </a:p>
        </p:txBody>
      </p:sp>
      <p:graphicFrame>
        <p:nvGraphicFramePr>
          <p:cNvPr id="40" name="Table 39"/>
          <p:cNvGraphicFramePr>
            <a:graphicFrameLocks noGrp="1"/>
          </p:cNvGraphicFramePr>
          <p:nvPr>
            <p:extLst>
              <p:ext uri="{D42A27DB-BD31-4B8C-83A1-F6EECF244321}">
                <p14:modId xmlns:p14="http://schemas.microsoft.com/office/powerpoint/2010/main" val="3497287731"/>
              </p:ext>
            </p:extLst>
          </p:nvPr>
        </p:nvGraphicFramePr>
        <p:xfrm>
          <a:off x="444500" y="896826"/>
          <a:ext cx="5080000" cy="4066499"/>
        </p:xfrm>
        <a:graphic>
          <a:graphicData uri="http://schemas.openxmlformats.org/drawingml/2006/table">
            <a:tbl>
              <a:tblPr/>
              <a:tblGrid>
                <a:gridCol w="1249424"/>
                <a:gridCol w="1607630"/>
                <a:gridCol w="550207"/>
                <a:gridCol w="466239"/>
                <a:gridCol w="635000"/>
                <a:gridCol w="571500"/>
              </a:tblGrid>
              <a:tr h="281389">
                <a:tc>
                  <a:txBody>
                    <a:bodyPr/>
                    <a:lstStyle/>
                    <a:p>
                      <a:pPr algn="ctr" rtl="0" fontAlgn="ctr"/>
                      <a:r>
                        <a:rPr lang="en-US" sz="900" b="1" i="0" u="none" strike="noStrike" dirty="0">
                          <a:solidFill>
                            <a:srgbClr val="FFFFFF"/>
                          </a:solidFill>
                          <a:effectLst/>
                          <a:latin typeface="Calibri"/>
                        </a:rPr>
                        <a:t>Process Area</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900" b="1" i="0" u="none" strike="noStrike" dirty="0">
                          <a:solidFill>
                            <a:srgbClr val="FFFFFF"/>
                          </a:solidFill>
                          <a:effectLst/>
                          <a:latin typeface="Calibri"/>
                        </a:rPr>
                        <a:t>Tools</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900" b="1" i="0" u="none" strike="noStrike" dirty="0">
                          <a:solidFill>
                            <a:srgbClr val="FFFFFF"/>
                          </a:solidFill>
                          <a:effectLst/>
                          <a:latin typeface="Calibri"/>
                        </a:rPr>
                        <a:t>Not </a:t>
                      </a:r>
                      <a:r>
                        <a:rPr lang="en-US" sz="900" b="1" i="0" u="none" strike="noStrike" dirty="0" smtClean="0">
                          <a:solidFill>
                            <a:srgbClr val="FFFFFF"/>
                          </a:solidFill>
                          <a:effectLst/>
                          <a:latin typeface="Calibri"/>
                        </a:rPr>
                        <a:t>Existing</a:t>
                      </a:r>
                      <a:endParaRPr lang="en-US" sz="900" b="1" i="0" u="none" strike="noStrike" dirty="0">
                        <a:solidFill>
                          <a:srgbClr val="FFFFFF"/>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900" b="1" i="0" u="none" strike="noStrike" dirty="0">
                          <a:solidFill>
                            <a:srgbClr val="FFFFFF"/>
                          </a:solidFill>
                          <a:effectLst/>
                          <a:latin typeface="Calibri"/>
                        </a:rPr>
                        <a:t>Manual</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900" b="1" i="0" u="none" strike="noStrike" dirty="0">
                          <a:solidFill>
                            <a:srgbClr val="FFFFFF"/>
                          </a:solidFill>
                          <a:effectLst/>
                          <a:latin typeface="Calibri"/>
                        </a:rPr>
                        <a:t>Semi Automated</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c>
                  <a:txBody>
                    <a:bodyPr/>
                    <a:lstStyle/>
                    <a:p>
                      <a:pPr algn="ctr" rtl="0" fontAlgn="ctr"/>
                      <a:r>
                        <a:rPr lang="en-US" sz="900" b="1" i="0" u="none" strike="noStrike" dirty="0">
                          <a:solidFill>
                            <a:srgbClr val="FFFFFF"/>
                          </a:solidFill>
                          <a:effectLst/>
                          <a:latin typeface="Calibri"/>
                        </a:rPr>
                        <a:t>Automated</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31837"/>
                    </a:solidFill>
                  </a:tcPr>
                </a:tc>
              </a:tr>
              <a:tr h="146629">
                <a:tc>
                  <a:txBody>
                    <a:bodyPr/>
                    <a:lstStyle/>
                    <a:p>
                      <a:pPr algn="l" rtl="0" fontAlgn="ctr"/>
                      <a:r>
                        <a:rPr lang="en-US" sz="900" b="0" i="0" u="none" strike="noStrike" dirty="0">
                          <a:solidFill>
                            <a:srgbClr val="000000"/>
                          </a:solidFill>
                          <a:effectLst/>
                          <a:latin typeface="Calibri"/>
                        </a:rPr>
                        <a:t>Requirement gathering</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a:rPr>
                        <a:t>MS Excel ,  MS </a:t>
                      </a:r>
                      <a:r>
                        <a:rPr lang="en-US" sz="900" b="0" i="0" u="none" strike="noStrike" dirty="0" smtClean="0">
                          <a:solidFill>
                            <a:srgbClr val="000000"/>
                          </a:solidFill>
                          <a:effectLst/>
                          <a:latin typeface="Calibri"/>
                        </a:rPr>
                        <a:t>Word, Jira</a:t>
                      </a: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smtClean="0">
                          <a:solidFill>
                            <a:srgbClr val="000000"/>
                          </a:solidFill>
                          <a:effectLst/>
                          <a:latin typeface="Calibri"/>
                        </a:rPr>
                        <a:t>1</a:t>
                      </a: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281389">
                <a:tc>
                  <a:txBody>
                    <a:bodyPr/>
                    <a:lstStyle/>
                    <a:p>
                      <a:pPr algn="l" rtl="0" fontAlgn="ctr"/>
                      <a:r>
                        <a:rPr lang="en-US" sz="900" b="0" i="0" u="none" strike="noStrike" dirty="0">
                          <a:solidFill>
                            <a:srgbClr val="000000"/>
                          </a:solidFill>
                          <a:effectLst/>
                          <a:latin typeface="Calibri"/>
                        </a:rPr>
                        <a:t>Program/Project Management</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a:rPr>
                        <a:t>MS Excel</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146629">
                <a:tc>
                  <a:txBody>
                    <a:bodyPr/>
                    <a:lstStyle/>
                    <a:p>
                      <a:pPr algn="l" rtl="0" fontAlgn="ctr"/>
                      <a:r>
                        <a:rPr lang="en-US" sz="900" b="0" i="0" u="none" strike="noStrike" dirty="0">
                          <a:solidFill>
                            <a:srgbClr val="000000"/>
                          </a:solidFill>
                          <a:effectLst/>
                          <a:latin typeface="Calibri"/>
                        </a:rPr>
                        <a:t>Design Phase</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a:rPr>
                        <a:t>MS Visio, IBM </a:t>
                      </a:r>
                      <a:r>
                        <a:rPr lang="en-US" sz="900" b="0" i="0" u="none" strike="noStrike" dirty="0" smtClean="0">
                          <a:solidFill>
                            <a:srgbClr val="000000"/>
                          </a:solidFill>
                          <a:effectLst/>
                          <a:latin typeface="Calibri"/>
                        </a:rPr>
                        <a:t>  EA</a:t>
                      </a: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78052">
                <a:tc>
                  <a:txBody>
                    <a:bodyPr/>
                    <a:lstStyle/>
                    <a:p>
                      <a:pPr algn="l" rtl="0" fontAlgn="ctr"/>
                      <a:r>
                        <a:rPr lang="en-US" sz="900" b="0" i="0" u="none" strike="noStrike" dirty="0">
                          <a:solidFill>
                            <a:srgbClr val="000000"/>
                          </a:solidFill>
                          <a:effectLst/>
                          <a:latin typeface="Calibri"/>
                        </a:rPr>
                        <a:t>Source Code Management</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a:rPr>
                        <a:t>Serena </a:t>
                      </a:r>
                      <a:r>
                        <a:rPr lang="en-US" sz="900" b="0" i="0" u="none" strike="noStrike" dirty="0" smtClean="0">
                          <a:solidFill>
                            <a:srgbClr val="000000"/>
                          </a:solidFill>
                          <a:effectLst/>
                          <a:latin typeface="Calibri"/>
                        </a:rPr>
                        <a:t>Dimension</a:t>
                      </a: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157105">
                <a:tc>
                  <a:txBody>
                    <a:bodyPr/>
                    <a:lstStyle/>
                    <a:p>
                      <a:pPr algn="l" rtl="0" fontAlgn="ctr"/>
                      <a:r>
                        <a:rPr lang="en-US" sz="900" b="0" i="0" u="none" strike="noStrike" dirty="0">
                          <a:solidFill>
                            <a:srgbClr val="000000"/>
                          </a:solidFill>
                          <a:effectLst/>
                          <a:latin typeface="Calibri"/>
                        </a:rPr>
                        <a:t>Developer IDE</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smtClean="0">
                          <a:solidFill>
                            <a:srgbClr val="000000"/>
                          </a:solidFill>
                          <a:effectLst/>
                          <a:latin typeface="Calibri"/>
                        </a:rPr>
                        <a:t>Visual Basic 6</a:t>
                      </a: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42476">
                <a:tc>
                  <a:txBody>
                    <a:bodyPr/>
                    <a:lstStyle/>
                    <a:p>
                      <a:pPr algn="l" rtl="0" fontAlgn="ctr"/>
                      <a:r>
                        <a:rPr lang="en-US" sz="900" b="0" i="0" u="none" strike="noStrike" dirty="0">
                          <a:solidFill>
                            <a:srgbClr val="000000"/>
                          </a:solidFill>
                          <a:effectLst/>
                          <a:latin typeface="Calibri"/>
                        </a:rPr>
                        <a:t>Unit Testing</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a:rPr>
                        <a:t>MS Word</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146629">
                <a:tc>
                  <a:txBody>
                    <a:bodyPr/>
                    <a:lstStyle/>
                    <a:p>
                      <a:pPr algn="l" rtl="0" fontAlgn="ctr"/>
                      <a:r>
                        <a:rPr lang="en-US" sz="900" b="0" i="0" u="none" strike="noStrike" dirty="0">
                          <a:solidFill>
                            <a:srgbClr val="000000"/>
                          </a:solidFill>
                          <a:effectLst/>
                          <a:latin typeface="Calibri"/>
                        </a:rPr>
                        <a:t>Code Coverage</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a:rPr>
                        <a:t>NA</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44536">
                <a:tc>
                  <a:txBody>
                    <a:bodyPr/>
                    <a:lstStyle/>
                    <a:p>
                      <a:pPr algn="l" rtl="0" fontAlgn="ctr"/>
                      <a:r>
                        <a:rPr lang="en-US" sz="900" b="0" i="0" u="none" strike="noStrike" dirty="0">
                          <a:solidFill>
                            <a:srgbClr val="000000"/>
                          </a:solidFill>
                          <a:effectLst/>
                          <a:latin typeface="Calibri"/>
                        </a:rPr>
                        <a:t>Code Review</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a:rPr>
                        <a:t>NA</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281389">
                <a:tc>
                  <a:txBody>
                    <a:bodyPr/>
                    <a:lstStyle/>
                    <a:p>
                      <a:pPr algn="l" rtl="0" fontAlgn="ctr"/>
                      <a:r>
                        <a:rPr lang="en-US" sz="900" b="0" i="0" u="none" strike="noStrike" dirty="0">
                          <a:solidFill>
                            <a:srgbClr val="000000"/>
                          </a:solidFill>
                          <a:effectLst/>
                          <a:latin typeface="Calibri"/>
                        </a:rPr>
                        <a:t>Static application security &amp; Vulnerability</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a:rPr>
                        <a:t>HP Fortify &amp; Web Inspector</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44536">
                <a:tc>
                  <a:txBody>
                    <a:bodyPr/>
                    <a:lstStyle/>
                    <a:p>
                      <a:pPr algn="l" rtl="0" fontAlgn="ctr"/>
                      <a:r>
                        <a:rPr lang="en-US" sz="900" b="0" i="0" u="none" strike="noStrike" dirty="0">
                          <a:solidFill>
                            <a:srgbClr val="000000"/>
                          </a:solidFill>
                          <a:effectLst/>
                          <a:latin typeface="Calibri"/>
                        </a:rPr>
                        <a:t>Build Process</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a:rPr>
                        <a:t>Serena Dimension</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146629">
                <a:tc>
                  <a:txBody>
                    <a:bodyPr/>
                    <a:lstStyle/>
                    <a:p>
                      <a:pPr algn="l" rtl="0" fontAlgn="ctr"/>
                      <a:r>
                        <a:rPr lang="en-US" sz="900" b="0" i="0" u="none" strike="noStrike" dirty="0">
                          <a:solidFill>
                            <a:srgbClr val="000000"/>
                          </a:solidFill>
                          <a:effectLst/>
                          <a:latin typeface="Calibri"/>
                        </a:rPr>
                        <a:t>Binary Repository</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a:rPr>
                        <a:t>NA [Shared Directory]</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46629">
                <a:tc>
                  <a:txBody>
                    <a:bodyPr/>
                    <a:lstStyle/>
                    <a:p>
                      <a:pPr algn="l" rtl="0" fontAlgn="ctr"/>
                      <a:r>
                        <a:rPr lang="en-US" sz="900" b="0" i="0" u="none" strike="noStrike" dirty="0">
                          <a:solidFill>
                            <a:srgbClr val="000000"/>
                          </a:solidFill>
                          <a:effectLst/>
                          <a:latin typeface="Calibri"/>
                        </a:rPr>
                        <a:t>Deployment</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a:rPr>
                        <a:t>Serena Dimension</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144536">
                <a:tc>
                  <a:txBody>
                    <a:bodyPr/>
                    <a:lstStyle/>
                    <a:p>
                      <a:pPr algn="l" rtl="0" fontAlgn="ctr"/>
                      <a:r>
                        <a:rPr lang="en-US" sz="900" b="0" i="0" u="none" strike="noStrike" dirty="0">
                          <a:solidFill>
                            <a:srgbClr val="000000"/>
                          </a:solidFill>
                          <a:effectLst/>
                          <a:latin typeface="Calibri"/>
                        </a:rPr>
                        <a:t>Testing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a:rPr>
                        <a:t>HP ALM, HP UFT , HP LoadRunner</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46629">
                <a:tc>
                  <a:txBody>
                    <a:bodyPr/>
                    <a:lstStyle/>
                    <a:p>
                      <a:pPr algn="l" rtl="0" fontAlgn="ctr"/>
                      <a:r>
                        <a:rPr lang="en-US" sz="900" b="0" i="0" u="none" strike="noStrike" dirty="0">
                          <a:solidFill>
                            <a:srgbClr val="000000"/>
                          </a:solidFill>
                          <a:effectLst/>
                          <a:latin typeface="Calibri"/>
                        </a:rPr>
                        <a:t>Defect Management</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a:rPr>
                        <a:t>HP ALM  &amp;  Aldon</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559215">
                <a:tc>
                  <a:txBody>
                    <a:bodyPr/>
                    <a:lstStyle/>
                    <a:p>
                      <a:pPr algn="l" rtl="0" fontAlgn="ctr"/>
                      <a:r>
                        <a:rPr lang="en-US" sz="900" b="0" i="0" u="none" strike="noStrike" dirty="0">
                          <a:solidFill>
                            <a:srgbClr val="000000"/>
                          </a:solidFill>
                          <a:effectLst/>
                          <a:latin typeface="Calibri"/>
                        </a:rPr>
                        <a:t>Application / Server / Network Monitoring</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a:rPr>
                        <a:t>CA APM, IBM TIVOLI , Foglight, CA ADA, CA Wily, CA Vantage, CA DB2 insight, CA Sysview,  Invision,  IBM system director</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57105">
                <a:tc>
                  <a:txBody>
                    <a:bodyPr/>
                    <a:lstStyle/>
                    <a:p>
                      <a:pPr algn="l" rtl="0" fontAlgn="ctr"/>
                      <a:r>
                        <a:rPr lang="en-US" sz="900" b="0" i="0" u="none" strike="noStrike" dirty="0">
                          <a:solidFill>
                            <a:srgbClr val="000000"/>
                          </a:solidFill>
                          <a:effectLst/>
                          <a:latin typeface="Calibri"/>
                        </a:rPr>
                        <a:t>Test Data Management</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a:rPr>
                        <a:t>NA</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144536">
                <a:tc>
                  <a:txBody>
                    <a:bodyPr/>
                    <a:lstStyle/>
                    <a:p>
                      <a:pPr algn="l" rtl="0" fontAlgn="ctr"/>
                      <a:r>
                        <a:rPr lang="en-US" sz="900" b="0" i="0" u="none" strike="noStrike" dirty="0">
                          <a:solidFill>
                            <a:srgbClr val="000000"/>
                          </a:solidFill>
                          <a:effectLst/>
                          <a:latin typeface="Calibri"/>
                        </a:rPr>
                        <a:t>Service Virtualization</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a:rPr>
                        <a:t>NA</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144536">
                <a:tc>
                  <a:txBody>
                    <a:bodyPr/>
                    <a:lstStyle/>
                    <a:p>
                      <a:pPr algn="l" rtl="0" fontAlgn="ctr"/>
                      <a:r>
                        <a:rPr lang="en-US" sz="900" b="0" i="0" u="none" strike="noStrike" dirty="0">
                          <a:solidFill>
                            <a:srgbClr val="000000"/>
                          </a:solidFill>
                          <a:effectLst/>
                          <a:latin typeface="Calibri"/>
                        </a:rPr>
                        <a:t>Alerts &amp; Notifications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a:rPr>
                        <a:t>Exchange Sever</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r h="144536">
                <a:tc>
                  <a:txBody>
                    <a:bodyPr/>
                    <a:lstStyle/>
                    <a:p>
                      <a:pPr algn="l" rtl="0" fontAlgn="ctr"/>
                      <a:r>
                        <a:rPr lang="en-US" sz="900" b="0" i="0" u="none" strike="noStrike" dirty="0">
                          <a:solidFill>
                            <a:srgbClr val="000000"/>
                          </a:solidFill>
                          <a:effectLst/>
                          <a:latin typeface="Calibri"/>
                        </a:rPr>
                        <a:t>Operations</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l" rtl="0" fontAlgn="ctr"/>
                      <a:r>
                        <a:rPr lang="en-US" sz="900" b="0" i="0" u="none" strike="noStrike" dirty="0">
                          <a:solidFill>
                            <a:srgbClr val="000000"/>
                          </a:solidFill>
                          <a:effectLst/>
                          <a:latin typeface="Calibri"/>
                        </a:rPr>
                        <a:t>IBM MAXIMO</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E7E8"/>
                    </a:solidFill>
                  </a:tcPr>
                </a:tc>
              </a:tr>
              <a:tr h="281389">
                <a:tc>
                  <a:txBody>
                    <a:bodyPr/>
                    <a:lstStyle/>
                    <a:p>
                      <a:pPr algn="l" rtl="0" fontAlgn="ctr"/>
                      <a:r>
                        <a:rPr lang="en-US" sz="900" b="0" i="0" u="none" strike="noStrike" dirty="0">
                          <a:solidFill>
                            <a:srgbClr val="000000"/>
                          </a:solidFill>
                          <a:effectLst/>
                          <a:latin typeface="Calibri"/>
                        </a:rPr>
                        <a:t>Reports</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l" rtl="0" fontAlgn="ctr"/>
                      <a:r>
                        <a:rPr lang="en-US" sz="900" b="0" i="0" u="none" strike="noStrike" dirty="0">
                          <a:solidFill>
                            <a:srgbClr val="000000"/>
                          </a:solidFill>
                          <a:effectLst/>
                          <a:latin typeface="Calibri"/>
                        </a:rPr>
                        <a:t>Excel Sheet, MS Word, HP ALM (Defect related report) &amp; CA SOI</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endParaRPr lang="en-US" sz="900" b="0" i="0" u="none" strike="noStrike" dirty="0">
                        <a:solidFill>
                          <a:srgbClr val="000000"/>
                        </a:solidFill>
                        <a:effectLst/>
                        <a:latin typeface="Calibri"/>
                      </a:endParaRP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c>
                  <a:txBody>
                    <a:bodyPr/>
                    <a:lstStyle/>
                    <a:p>
                      <a:pPr algn="ctr" rtl="0" fontAlgn="ctr"/>
                      <a:r>
                        <a:rPr lang="en-US" sz="900" b="0" i="0" u="none" strike="noStrike" dirty="0">
                          <a:solidFill>
                            <a:srgbClr val="000000"/>
                          </a:solidFill>
                          <a:effectLst/>
                          <a:latin typeface="Calibri"/>
                        </a:rPr>
                        <a:t> </a:t>
                      </a:r>
                    </a:p>
                  </a:txBody>
                  <a:tcPr marL="3421" marR="3421" marT="356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4CCCE"/>
                    </a:solidFill>
                  </a:tcPr>
                </a:tc>
              </a:tr>
            </a:tbl>
          </a:graphicData>
        </a:graphic>
      </p:graphicFrame>
      <p:pic>
        <p:nvPicPr>
          <p:cNvPr id="41" name="Picture 40"/>
          <p:cNvPicPr>
            <a:picLocks noChangeAspect="1"/>
          </p:cNvPicPr>
          <p:nvPr/>
        </p:nvPicPr>
        <p:blipFill>
          <a:blip r:embed="rId2"/>
          <a:stretch>
            <a:fillRect/>
          </a:stretch>
        </p:blipFill>
        <p:spPr>
          <a:xfrm>
            <a:off x="3509251" y="1194557"/>
            <a:ext cx="126999" cy="132298"/>
          </a:xfrm>
          <a:prstGeom prst="rect">
            <a:avLst/>
          </a:prstGeom>
        </p:spPr>
      </p:pic>
      <p:pic>
        <p:nvPicPr>
          <p:cNvPr id="42" name="Picture 41"/>
          <p:cNvPicPr>
            <a:picLocks noChangeAspect="1"/>
          </p:cNvPicPr>
          <p:nvPr/>
        </p:nvPicPr>
        <p:blipFill>
          <a:blip r:embed="rId2"/>
          <a:stretch>
            <a:fillRect/>
          </a:stretch>
        </p:blipFill>
        <p:spPr>
          <a:xfrm>
            <a:off x="4000500" y="1194557"/>
            <a:ext cx="126999" cy="132298"/>
          </a:xfrm>
          <a:prstGeom prst="rect">
            <a:avLst/>
          </a:prstGeom>
        </p:spPr>
      </p:pic>
      <p:pic>
        <p:nvPicPr>
          <p:cNvPr id="43" name="Picture 42"/>
          <p:cNvPicPr>
            <a:picLocks noChangeAspect="1"/>
          </p:cNvPicPr>
          <p:nvPr/>
        </p:nvPicPr>
        <p:blipFill>
          <a:blip r:embed="rId2"/>
          <a:stretch>
            <a:fillRect/>
          </a:stretch>
        </p:blipFill>
        <p:spPr>
          <a:xfrm>
            <a:off x="3509252" y="1393004"/>
            <a:ext cx="126999" cy="132298"/>
          </a:xfrm>
          <a:prstGeom prst="rect">
            <a:avLst/>
          </a:prstGeom>
        </p:spPr>
      </p:pic>
      <p:pic>
        <p:nvPicPr>
          <p:cNvPr id="44" name="Picture 43"/>
          <p:cNvPicPr>
            <a:picLocks noChangeAspect="1"/>
          </p:cNvPicPr>
          <p:nvPr/>
        </p:nvPicPr>
        <p:blipFill>
          <a:blip r:embed="rId2"/>
          <a:stretch>
            <a:fillRect/>
          </a:stretch>
        </p:blipFill>
        <p:spPr>
          <a:xfrm>
            <a:off x="4000499" y="1393004"/>
            <a:ext cx="126999" cy="132298"/>
          </a:xfrm>
          <a:prstGeom prst="rect">
            <a:avLst/>
          </a:prstGeom>
        </p:spPr>
      </p:pic>
      <p:pic>
        <p:nvPicPr>
          <p:cNvPr id="45" name="Picture 44"/>
          <p:cNvPicPr>
            <a:picLocks noChangeAspect="1"/>
          </p:cNvPicPr>
          <p:nvPr/>
        </p:nvPicPr>
        <p:blipFill>
          <a:blip r:embed="rId2"/>
          <a:stretch>
            <a:fillRect/>
          </a:stretch>
        </p:blipFill>
        <p:spPr>
          <a:xfrm>
            <a:off x="4007123" y="1591451"/>
            <a:ext cx="126999" cy="132298"/>
          </a:xfrm>
          <a:prstGeom prst="rect">
            <a:avLst/>
          </a:prstGeom>
        </p:spPr>
      </p:pic>
      <p:pic>
        <p:nvPicPr>
          <p:cNvPr id="46" name="Picture 45"/>
          <p:cNvPicPr>
            <a:picLocks noChangeAspect="1"/>
          </p:cNvPicPr>
          <p:nvPr/>
        </p:nvPicPr>
        <p:blipFill>
          <a:blip r:embed="rId2"/>
          <a:stretch>
            <a:fillRect/>
          </a:stretch>
        </p:blipFill>
        <p:spPr>
          <a:xfrm>
            <a:off x="4007123" y="1775360"/>
            <a:ext cx="126999" cy="132298"/>
          </a:xfrm>
          <a:prstGeom prst="rect">
            <a:avLst/>
          </a:prstGeom>
        </p:spPr>
      </p:pic>
      <p:pic>
        <p:nvPicPr>
          <p:cNvPr id="47" name="Picture 46"/>
          <p:cNvPicPr>
            <a:picLocks noChangeAspect="1"/>
          </p:cNvPicPr>
          <p:nvPr/>
        </p:nvPicPr>
        <p:blipFill>
          <a:blip r:embed="rId2"/>
          <a:stretch>
            <a:fillRect/>
          </a:stretch>
        </p:blipFill>
        <p:spPr>
          <a:xfrm>
            <a:off x="4007123" y="1937461"/>
            <a:ext cx="126999" cy="132298"/>
          </a:xfrm>
          <a:prstGeom prst="rect">
            <a:avLst/>
          </a:prstGeom>
        </p:spPr>
      </p:pic>
      <p:pic>
        <p:nvPicPr>
          <p:cNvPr id="48" name="Picture 47"/>
          <p:cNvPicPr>
            <a:picLocks noChangeAspect="1"/>
          </p:cNvPicPr>
          <p:nvPr/>
        </p:nvPicPr>
        <p:blipFill>
          <a:blip r:embed="rId2"/>
          <a:stretch>
            <a:fillRect/>
          </a:stretch>
        </p:blipFill>
        <p:spPr>
          <a:xfrm>
            <a:off x="3515876" y="2092925"/>
            <a:ext cx="126999" cy="132298"/>
          </a:xfrm>
          <a:prstGeom prst="rect">
            <a:avLst/>
          </a:prstGeom>
        </p:spPr>
      </p:pic>
      <p:pic>
        <p:nvPicPr>
          <p:cNvPr id="49" name="Picture 48"/>
          <p:cNvPicPr>
            <a:picLocks noChangeAspect="1"/>
          </p:cNvPicPr>
          <p:nvPr/>
        </p:nvPicPr>
        <p:blipFill>
          <a:blip r:embed="rId2"/>
          <a:stretch>
            <a:fillRect/>
          </a:stretch>
        </p:blipFill>
        <p:spPr>
          <a:xfrm>
            <a:off x="4007123" y="2092925"/>
            <a:ext cx="126999" cy="132298"/>
          </a:xfrm>
          <a:prstGeom prst="rect">
            <a:avLst/>
          </a:prstGeom>
        </p:spPr>
      </p:pic>
      <p:pic>
        <p:nvPicPr>
          <p:cNvPr id="50" name="Picture 49"/>
          <p:cNvPicPr>
            <a:picLocks noChangeAspect="1"/>
          </p:cNvPicPr>
          <p:nvPr/>
        </p:nvPicPr>
        <p:blipFill>
          <a:blip r:embed="rId2"/>
          <a:stretch>
            <a:fillRect/>
          </a:stretch>
        </p:blipFill>
        <p:spPr>
          <a:xfrm>
            <a:off x="3515876" y="2252941"/>
            <a:ext cx="126999" cy="132298"/>
          </a:xfrm>
          <a:prstGeom prst="rect">
            <a:avLst/>
          </a:prstGeom>
        </p:spPr>
      </p:pic>
      <p:pic>
        <p:nvPicPr>
          <p:cNvPr id="51" name="Picture 50"/>
          <p:cNvPicPr>
            <a:picLocks noChangeAspect="1"/>
          </p:cNvPicPr>
          <p:nvPr/>
        </p:nvPicPr>
        <p:blipFill>
          <a:blip r:embed="rId2"/>
          <a:stretch>
            <a:fillRect/>
          </a:stretch>
        </p:blipFill>
        <p:spPr>
          <a:xfrm>
            <a:off x="3509252" y="2385239"/>
            <a:ext cx="126999" cy="132298"/>
          </a:xfrm>
          <a:prstGeom prst="rect">
            <a:avLst/>
          </a:prstGeom>
        </p:spPr>
      </p:pic>
      <p:pic>
        <p:nvPicPr>
          <p:cNvPr id="52" name="Picture 51"/>
          <p:cNvPicPr>
            <a:picLocks noChangeAspect="1"/>
          </p:cNvPicPr>
          <p:nvPr/>
        </p:nvPicPr>
        <p:blipFill>
          <a:blip r:embed="rId2"/>
          <a:stretch>
            <a:fillRect/>
          </a:stretch>
        </p:blipFill>
        <p:spPr>
          <a:xfrm>
            <a:off x="4000499" y="2385239"/>
            <a:ext cx="126999" cy="132298"/>
          </a:xfrm>
          <a:prstGeom prst="rect">
            <a:avLst/>
          </a:prstGeom>
        </p:spPr>
      </p:pic>
      <p:pic>
        <p:nvPicPr>
          <p:cNvPr id="53" name="Picture 52"/>
          <p:cNvPicPr>
            <a:picLocks noChangeAspect="1"/>
          </p:cNvPicPr>
          <p:nvPr/>
        </p:nvPicPr>
        <p:blipFill>
          <a:blip r:embed="rId2"/>
          <a:stretch>
            <a:fillRect/>
          </a:stretch>
        </p:blipFill>
        <p:spPr>
          <a:xfrm>
            <a:off x="4572001" y="2583686"/>
            <a:ext cx="126999" cy="132298"/>
          </a:xfrm>
          <a:prstGeom prst="rect">
            <a:avLst/>
          </a:prstGeom>
        </p:spPr>
      </p:pic>
      <p:pic>
        <p:nvPicPr>
          <p:cNvPr id="54" name="Picture 53"/>
          <p:cNvPicPr>
            <a:picLocks noChangeAspect="1"/>
          </p:cNvPicPr>
          <p:nvPr/>
        </p:nvPicPr>
        <p:blipFill>
          <a:blip r:embed="rId2"/>
          <a:stretch>
            <a:fillRect/>
          </a:stretch>
        </p:blipFill>
        <p:spPr>
          <a:xfrm>
            <a:off x="3509251" y="2966042"/>
            <a:ext cx="126999" cy="132298"/>
          </a:xfrm>
          <a:prstGeom prst="rect">
            <a:avLst/>
          </a:prstGeom>
        </p:spPr>
      </p:pic>
      <p:pic>
        <p:nvPicPr>
          <p:cNvPr id="55" name="Picture 54"/>
          <p:cNvPicPr>
            <a:picLocks noChangeAspect="1"/>
          </p:cNvPicPr>
          <p:nvPr/>
        </p:nvPicPr>
        <p:blipFill>
          <a:blip r:embed="rId2"/>
          <a:stretch>
            <a:fillRect/>
          </a:stretch>
        </p:blipFill>
        <p:spPr>
          <a:xfrm>
            <a:off x="4000498" y="2966042"/>
            <a:ext cx="126999" cy="132298"/>
          </a:xfrm>
          <a:prstGeom prst="rect">
            <a:avLst/>
          </a:prstGeom>
        </p:spPr>
      </p:pic>
      <p:pic>
        <p:nvPicPr>
          <p:cNvPr id="56" name="Picture 55"/>
          <p:cNvPicPr>
            <a:picLocks noChangeAspect="1"/>
          </p:cNvPicPr>
          <p:nvPr/>
        </p:nvPicPr>
        <p:blipFill>
          <a:blip r:embed="rId2"/>
          <a:stretch>
            <a:fillRect/>
          </a:stretch>
        </p:blipFill>
        <p:spPr>
          <a:xfrm>
            <a:off x="4572001" y="3256080"/>
            <a:ext cx="126999" cy="132298"/>
          </a:xfrm>
          <a:prstGeom prst="rect">
            <a:avLst/>
          </a:prstGeom>
        </p:spPr>
      </p:pic>
      <p:pic>
        <p:nvPicPr>
          <p:cNvPr id="57" name="Picture 56"/>
          <p:cNvPicPr>
            <a:picLocks noChangeAspect="1"/>
          </p:cNvPicPr>
          <p:nvPr/>
        </p:nvPicPr>
        <p:blipFill>
          <a:blip r:embed="rId2"/>
          <a:stretch>
            <a:fillRect/>
          </a:stretch>
        </p:blipFill>
        <p:spPr>
          <a:xfrm>
            <a:off x="4007123" y="3408965"/>
            <a:ext cx="126999" cy="132298"/>
          </a:xfrm>
          <a:prstGeom prst="rect">
            <a:avLst/>
          </a:prstGeom>
        </p:spPr>
      </p:pic>
      <p:pic>
        <p:nvPicPr>
          <p:cNvPr id="58" name="Picture 57"/>
          <p:cNvPicPr>
            <a:picLocks noChangeAspect="1"/>
          </p:cNvPicPr>
          <p:nvPr/>
        </p:nvPicPr>
        <p:blipFill>
          <a:blip r:embed="rId2"/>
          <a:stretch>
            <a:fillRect/>
          </a:stretch>
        </p:blipFill>
        <p:spPr>
          <a:xfrm>
            <a:off x="5207000" y="3772188"/>
            <a:ext cx="126999" cy="132298"/>
          </a:xfrm>
          <a:prstGeom prst="rect">
            <a:avLst/>
          </a:prstGeom>
        </p:spPr>
      </p:pic>
      <p:pic>
        <p:nvPicPr>
          <p:cNvPr id="59" name="Picture 58"/>
          <p:cNvPicPr>
            <a:picLocks noChangeAspect="1"/>
          </p:cNvPicPr>
          <p:nvPr/>
        </p:nvPicPr>
        <p:blipFill>
          <a:blip r:embed="rId2"/>
          <a:stretch>
            <a:fillRect/>
          </a:stretch>
        </p:blipFill>
        <p:spPr>
          <a:xfrm>
            <a:off x="3509251" y="4105113"/>
            <a:ext cx="126999" cy="132298"/>
          </a:xfrm>
          <a:prstGeom prst="rect">
            <a:avLst/>
          </a:prstGeom>
        </p:spPr>
      </p:pic>
      <p:pic>
        <p:nvPicPr>
          <p:cNvPr id="60" name="Picture 59"/>
          <p:cNvPicPr>
            <a:picLocks noChangeAspect="1"/>
          </p:cNvPicPr>
          <p:nvPr/>
        </p:nvPicPr>
        <p:blipFill>
          <a:blip r:embed="rId2"/>
          <a:stretch>
            <a:fillRect/>
          </a:stretch>
        </p:blipFill>
        <p:spPr>
          <a:xfrm>
            <a:off x="4000497" y="4105113"/>
            <a:ext cx="126999" cy="132298"/>
          </a:xfrm>
          <a:prstGeom prst="rect">
            <a:avLst/>
          </a:prstGeom>
        </p:spPr>
      </p:pic>
      <p:pic>
        <p:nvPicPr>
          <p:cNvPr id="61" name="Picture 60"/>
          <p:cNvPicPr>
            <a:picLocks noChangeAspect="1"/>
          </p:cNvPicPr>
          <p:nvPr/>
        </p:nvPicPr>
        <p:blipFill>
          <a:blip r:embed="rId2"/>
          <a:stretch>
            <a:fillRect/>
          </a:stretch>
        </p:blipFill>
        <p:spPr>
          <a:xfrm>
            <a:off x="3519725" y="4412596"/>
            <a:ext cx="126999" cy="132298"/>
          </a:xfrm>
          <a:prstGeom prst="rect">
            <a:avLst/>
          </a:prstGeom>
        </p:spPr>
      </p:pic>
      <p:pic>
        <p:nvPicPr>
          <p:cNvPr id="62" name="Picture 61"/>
          <p:cNvPicPr>
            <a:picLocks noChangeAspect="1"/>
          </p:cNvPicPr>
          <p:nvPr/>
        </p:nvPicPr>
        <p:blipFill>
          <a:blip r:embed="rId2"/>
          <a:stretch>
            <a:fillRect/>
          </a:stretch>
        </p:blipFill>
        <p:spPr>
          <a:xfrm>
            <a:off x="3998406" y="4428589"/>
            <a:ext cx="126999" cy="132298"/>
          </a:xfrm>
          <a:prstGeom prst="rect">
            <a:avLst/>
          </a:prstGeom>
        </p:spPr>
      </p:pic>
      <p:pic>
        <p:nvPicPr>
          <p:cNvPr id="63" name="Picture 62"/>
          <p:cNvPicPr>
            <a:picLocks noChangeAspect="1"/>
          </p:cNvPicPr>
          <p:nvPr/>
        </p:nvPicPr>
        <p:blipFill>
          <a:blip r:embed="rId2"/>
          <a:stretch>
            <a:fillRect/>
          </a:stretch>
        </p:blipFill>
        <p:spPr>
          <a:xfrm>
            <a:off x="3520071" y="4556525"/>
            <a:ext cx="126999" cy="132298"/>
          </a:xfrm>
          <a:prstGeom prst="rect">
            <a:avLst/>
          </a:prstGeom>
        </p:spPr>
      </p:pic>
      <p:pic>
        <p:nvPicPr>
          <p:cNvPr id="64" name="Picture 63"/>
          <p:cNvPicPr>
            <a:picLocks noChangeAspect="1"/>
          </p:cNvPicPr>
          <p:nvPr/>
        </p:nvPicPr>
        <p:blipFill>
          <a:blip r:embed="rId2"/>
          <a:stretch>
            <a:fillRect/>
          </a:stretch>
        </p:blipFill>
        <p:spPr>
          <a:xfrm>
            <a:off x="4007123" y="4560887"/>
            <a:ext cx="126999" cy="132298"/>
          </a:xfrm>
          <a:prstGeom prst="rect">
            <a:avLst/>
          </a:prstGeom>
        </p:spPr>
      </p:pic>
      <p:pic>
        <p:nvPicPr>
          <p:cNvPr id="65" name="Picture 64"/>
          <p:cNvPicPr>
            <a:picLocks noChangeAspect="1"/>
          </p:cNvPicPr>
          <p:nvPr/>
        </p:nvPicPr>
        <p:blipFill>
          <a:blip r:embed="rId2"/>
          <a:stretch>
            <a:fillRect/>
          </a:stretch>
        </p:blipFill>
        <p:spPr>
          <a:xfrm>
            <a:off x="4007123" y="4796406"/>
            <a:ext cx="126999" cy="132298"/>
          </a:xfrm>
          <a:prstGeom prst="rect">
            <a:avLst/>
          </a:prstGeom>
        </p:spPr>
      </p:pic>
      <p:pic>
        <p:nvPicPr>
          <p:cNvPr id="66" name="Picture 65"/>
          <p:cNvPicPr>
            <a:picLocks noChangeAspect="1"/>
          </p:cNvPicPr>
          <p:nvPr/>
        </p:nvPicPr>
        <p:blipFill>
          <a:blip r:embed="rId2"/>
          <a:stretch>
            <a:fillRect/>
          </a:stretch>
        </p:blipFill>
        <p:spPr>
          <a:xfrm>
            <a:off x="3516223" y="4266488"/>
            <a:ext cx="126999" cy="132298"/>
          </a:xfrm>
          <a:prstGeom prst="rect">
            <a:avLst/>
          </a:prstGeom>
        </p:spPr>
      </p:pic>
      <p:pic>
        <p:nvPicPr>
          <p:cNvPr id="67" name="Picture 66"/>
          <p:cNvPicPr>
            <a:picLocks noChangeAspect="1"/>
          </p:cNvPicPr>
          <p:nvPr/>
        </p:nvPicPr>
        <p:blipFill>
          <a:blip r:embed="rId2"/>
          <a:stretch>
            <a:fillRect/>
          </a:stretch>
        </p:blipFill>
        <p:spPr>
          <a:xfrm>
            <a:off x="4000501" y="2815148"/>
            <a:ext cx="126999" cy="132298"/>
          </a:xfrm>
          <a:prstGeom prst="rect">
            <a:avLst/>
          </a:prstGeom>
        </p:spPr>
      </p:pic>
      <p:pic>
        <p:nvPicPr>
          <p:cNvPr id="68" name="Picture 67"/>
          <p:cNvPicPr>
            <a:picLocks noChangeAspect="1"/>
          </p:cNvPicPr>
          <p:nvPr/>
        </p:nvPicPr>
        <p:blipFill>
          <a:blip r:embed="rId2"/>
          <a:stretch>
            <a:fillRect/>
          </a:stretch>
        </p:blipFill>
        <p:spPr>
          <a:xfrm>
            <a:off x="4007122" y="3098340"/>
            <a:ext cx="126999" cy="132298"/>
          </a:xfrm>
          <a:prstGeom prst="rect">
            <a:avLst/>
          </a:prstGeom>
        </p:spPr>
      </p:pic>
    </p:spTree>
    <p:extLst>
      <p:ext uri="{BB962C8B-B14F-4D97-AF65-F5344CB8AC3E}">
        <p14:creationId xmlns:p14="http://schemas.microsoft.com/office/powerpoint/2010/main" val="3944302130"/>
      </p:ext>
    </p:extLst>
  </p:cSld>
  <p:clrMapOvr>
    <a:masterClrMapping/>
  </p:clrMapOvr>
  <p:transition spd="slow">
    <p:strips dir="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4300" y="120527"/>
            <a:ext cx="8797925" cy="447429"/>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7343" tIns="38671" rIns="77343" bIns="38671" numCol="1" rtlCol="0" anchor="ctr" anchorCtr="0" compatLnSpc="1">
            <a:prstTxWarp prst="textNoShape">
              <a:avLst/>
            </a:prstTxWarp>
            <a:spAutoFit/>
          </a:bodyPr>
          <a:lstStyle/>
          <a:p>
            <a:r>
              <a:rPr lang="en-US" sz="2400" dirty="0">
                <a:solidFill>
                  <a:schemeClr val="tx1">
                    <a:lumMod val="65000"/>
                    <a:lumOff val="35000"/>
                  </a:schemeClr>
                </a:solidFill>
                <a:ea typeface="+mn-ea"/>
              </a:rPr>
              <a:t>Current State: High-level Overview – Application </a:t>
            </a:r>
            <a:r>
              <a:rPr lang="en-US" sz="2400" dirty="0">
                <a:solidFill>
                  <a:schemeClr val="tx1">
                    <a:lumMod val="65000"/>
                    <a:lumOff val="35000"/>
                  </a:schemeClr>
                </a:solidFill>
                <a:ea typeface="+mn-ea"/>
              </a:rPr>
              <a:t>SEL</a:t>
            </a:r>
            <a:endParaRPr lang="en-US" sz="2400" dirty="0">
              <a:solidFill>
                <a:schemeClr val="tx1">
                  <a:lumMod val="65000"/>
                  <a:lumOff val="35000"/>
                </a:schemeClr>
              </a:solidFill>
              <a:ea typeface="+mn-ea"/>
            </a:endParaRPr>
          </a:p>
        </p:txBody>
      </p:sp>
      <p:sp>
        <p:nvSpPr>
          <p:cNvPr id="6" name="TextBox 5"/>
          <p:cNvSpPr txBox="1"/>
          <p:nvPr/>
        </p:nvSpPr>
        <p:spPr>
          <a:xfrm>
            <a:off x="219075" y="552335"/>
            <a:ext cx="8670925" cy="38978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defTabSz="914226" fontAlgn="base">
              <a:lnSpc>
                <a:spcPct val="150000"/>
              </a:lnSpc>
              <a:buClr>
                <a:srgbClr val="6D6E71"/>
              </a:buClr>
            </a:pPr>
            <a:r>
              <a:rPr lang="en-US" sz="900" b="1" dirty="0">
                <a:solidFill>
                  <a:prstClr val="black"/>
                </a:solidFill>
                <a:latin typeface="Arial" pitchFamily="34" charset="0"/>
                <a:cs typeface="Arial" pitchFamily="34" charset="0"/>
              </a:rPr>
              <a:t>Project type: </a:t>
            </a:r>
            <a:r>
              <a:rPr lang="en-US" sz="900" dirty="0">
                <a:solidFill>
                  <a:prstClr val="black"/>
                </a:solidFill>
                <a:latin typeface="Arial" pitchFamily="34" charset="0"/>
                <a:cs typeface="Arial" pitchFamily="34" charset="0"/>
              </a:rPr>
              <a:t>Scotia En </a:t>
            </a:r>
            <a:r>
              <a:rPr lang="en-US" sz="900" dirty="0" smtClean="0">
                <a:solidFill>
                  <a:prstClr val="black"/>
                </a:solidFill>
                <a:latin typeface="Arial" pitchFamily="34" charset="0"/>
                <a:cs typeface="Arial" pitchFamily="34" charset="0"/>
              </a:rPr>
              <a:t>Linea,  </a:t>
            </a:r>
            <a:r>
              <a:rPr lang="en-US" sz="900" b="1" dirty="0" smtClean="0">
                <a:solidFill>
                  <a:prstClr val="black"/>
                </a:solidFill>
                <a:latin typeface="Arial" pitchFamily="34" charset="0"/>
                <a:cs typeface="Arial" pitchFamily="34" charset="0"/>
              </a:rPr>
              <a:t>Technology</a:t>
            </a:r>
            <a:r>
              <a:rPr lang="en-US" sz="900" b="1" dirty="0">
                <a:solidFill>
                  <a:prstClr val="black"/>
                </a:solidFill>
                <a:latin typeface="Arial" pitchFamily="34" charset="0"/>
                <a:cs typeface="Arial" pitchFamily="34" charset="0"/>
              </a:rPr>
              <a:t>:</a:t>
            </a:r>
            <a:r>
              <a:rPr lang="en-US" sz="900" dirty="0">
                <a:solidFill>
                  <a:prstClr val="black"/>
                </a:solidFill>
                <a:latin typeface="Arial" pitchFamily="34" charset="0"/>
                <a:cs typeface="Arial" pitchFamily="34" charset="0"/>
              </a:rPr>
              <a:t> Java 1.6,  JSP </a:t>
            </a:r>
            <a:r>
              <a:rPr lang="en-US" sz="900" dirty="0" smtClean="0">
                <a:solidFill>
                  <a:prstClr val="black"/>
                </a:solidFill>
                <a:latin typeface="Arial" pitchFamily="34" charset="0"/>
                <a:cs typeface="Arial" pitchFamily="34" charset="0"/>
              </a:rPr>
              <a:t>,</a:t>
            </a:r>
            <a:r>
              <a:rPr lang="en-US" sz="900" b="1" dirty="0" smtClean="0">
                <a:solidFill>
                  <a:prstClr val="black"/>
                </a:solidFill>
                <a:latin typeface="Arial" pitchFamily="34" charset="0"/>
                <a:cs typeface="Arial" pitchFamily="34" charset="0"/>
              </a:rPr>
              <a:t>Data </a:t>
            </a:r>
            <a:r>
              <a:rPr lang="en-US" sz="900" b="1" dirty="0">
                <a:solidFill>
                  <a:prstClr val="black"/>
                </a:solidFill>
                <a:latin typeface="Arial" pitchFamily="34" charset="0"/>
                <a:cs typeface="Arial" pitchFamily="34" charset="0"/>
              </a:rPr>
              <a:t>Base: </a:t>
            </a:r>
            <a:r>
              <a:rPr lang="en-US" sz="900" dirty="0">
                <a:solidFill>
                  <a:prstClr val="black"/>
                </a:solidFill>
                <a:latin typeface="Arial" pitchFamily="34" charset="0"/>
                <a:cs typeface="Arial" pitchFamily="34" charset="0"/>
              </a:rPr>
              <a:t>DB2 10.5</a:t>
            </a:r>
            <a:r>
              <a:rPr lang="en-US" sz="900" dirty="0" smtClean="0">
                <a:solidFill>
                  <a:prstClr val="black"/>
                </a:solidFill>
                <a:latin typeface="Arial" pitchFamily="34" charset="0"/>
                <a:cs typeface="Arial" pitchFamily="34" charset="0"/>
              </a:rPr>
              <a:t>, </a:t>
            </a:r>
            <a:r>
              <a:rPr lang="en-US" sz="900" b="1" dirty="0" smtClean="0">
                <a:solidFill>
                  <a:prstClr val="black"/>
                </a:solidFill>
                <a:latin typeface="Arial" pitchFamily="34" charset="0"/>
                <a:cs typeface="Arial" pitchFamily="34" charset="0"/>
              </a:rPr>
              <a:t>Domain</a:t>
            </a:r>
            <a:r>
              <a:rPr lang="en-US" sz="900" b="1" dirty="0">
                <a:solidFill>
                  <a:prstClr val="black"/>
                </a:solidFill>
                <a:latin typeface="Arial" pitchFamily="34" charset="0"/>
                <a:cs typeface="Arial" pitchFamily="34" charset="0"/>
              </a:rPr>
              <a:t>:</a:t>
            </a:r>
            <a:r>
              <a:rPr lang="en-US" sz="900" dirty="0">
                <a:solidFill>
                  <a:prstClr val="black"/>
                </a:solidFill>
                <a:latin typeface="Arial" pitchFamily="34" charset="0"/>
                <a:cs typeface="Arial" pitchFamily="34" charset="0"/>
              </a:rPr>
              <a:t> </a:t>
            </a:r>
            <a:r>
              <a:rPr lang="en-US" sz="900" dirty="0" smtClean="0">
                <a:solidFill>
                  <a:prstClr val="black"/>
                </a:solidFill>
                <a:latin typeface="Arial" pitchFamily="34" charset="0"/>
                <a:cs typeface="Arial" pitchFamily="34" charset="0"/>
              </a:rPr>
              <a:t>Channel’s ,</a:t>
            </a:r>
            <a:r>
              <a:rPr lang="en-US" sz="900" b="1" dirty="0" smtClean="0">
                <a:solidFill>
                  <a:prstClr val="black"/>
                </a:solidFill>
                <a:latin typeface="Arial" pitchFamily="34" charset="0"/>
                <a:cs typeface="Arial" pitchFamily="34" charset="0"/>
              </a:rPr>
              <a:t>Environments</a:t>
            </a:r>
            <a:r>
              <a:rPr lang="en-US" sz="900" b="1" dirty="0">
                <a:solidFill>
                  <a:prstClr val="black"/>
                </a:solidFill>
                <a:latin typeface="Arial" pitchFamily="34" charset="0"/>
                <a:cs typeface="Arial" pitchFamily="34" charset="0"/>
              </a:rPr>
              <a:t>:  </a:t>
            </a:r>
            <a:r>
              <a:rPr lang="en-US" sz="900" dirty="0" err="1">
                <a:solidFill>
                  <a:prstClr val="black"/>
                </a:solidFill>
                <a:latin typeface="Arial" pitchFamily="34" charset="0"/>
                <a:cs typeface="Arial" pitchFamily="34" charset="0"/>
              </a:rPr>
              <a:t>Dev</a:t>
            </a:r>
            <a:r>
              <a:rPr lang="en-US" sz="900" dirty="0">
                <a:solidFill>
                  <a:prstClr val="black"/>
                </a:solidFill>
                <a:latin typeface="Arial" pitchFamily="34" charset="0"/>
                <a:cs typeface="Arial" pitchFamily="34" charset="0"/>
              </a:rPr>
              <a:t>, QAT, </a:t>
            </a:r>
            <a:r>
              <a:rPr lang="en-US" sz="900" dirty="0" smtClean="0">
                <a:solidFill>
                  <a:prstClr val="black"/>
                </a:solidFill>
                <a:latin typeface="Arial" pitchFamily="34" charset="0"/>
                <a:cs typeface="Arial" pitchFamily="34" charset="0"/>
              </a:rPr>
              <a:t>Production  </a:t>
            </a:r>
            <a:endParaRPr lang="en-US" sz="900" dirty="0">
              <a:solidFill>
                <a:prstClr val="black"/>
              </a:solidFill>
              <a:latin typeface="Arial" pitchFamily="34" charset="0"/>
              <a:cs typeface="Arial" pitchFamily="34" charset="0"/>
            </a:endParaRPr>
          </a:p>
          <a:p>
            <a:pPr defTabSz="914226" fontAlgn="base">
              <a:lnSpc>
                <a:spcPct val="150000"/>
              </a:lnSpc>
              <a:buClr>
                <a:srgbClr val="6D6E71"/>
              </a:buClr>
            </a:pPr>
            <a:r>
              <a:rPr lang="en-US" sz="900" b="1" dirty="0">
                <a:solidFill>
                  <a:prstClr val="black"/>
                </a:solidFill>
                <a:latin typeface="Arial" pitchFamily="34" charset="0"/>
                <a:cs typeface="Arial" pitchFamily="34" charset="0"/>
              </a:rPr>
              <a:t>Application Type:</a:t>
            </a:r>
            <a:r>
              <a:rPr lang="en-US" sz="900" dirty="0">
                <a:solidFill>
                  <a:prstClr val="black"/>
                </a:solidFill>
                <a:latin typeface="Arial" pitchFamily="34" charset="0"/>
                <a:cs typeface="Arial" pitchFamily="34" charset="0"/>
              </a:rPr>
              <a:t> Web ,WAS 7.0 in AIX 6.1 and Tuxedo 8.1 Operative System</a:t>
            </a:r>
            <a:endParaRPr lang="en-US" sz="900" dirty="0">
              <a:solidFill>
                <a:prstClr val="black"/>
              </a:solidFill>
              <a:latin typeface="Arial" pitchFamily="34" charset="0"/>
              <a:cs typeface="Arial" pitchFamily="34" charset="0"/>
            </a:endParaRPr>
          </a:p>
        </p:txBody>
      </p:sp>
      <p:sp>
        <p:nvSpPr>
          <p:cNvPr id="7" name="TextBox 6"/>
          <p:cNvSpPr txBox="1"/>
          <p:nvPr/>
        </p:nvSpPr>
        <p:spPr>
          <a:xfrm>
            <a:off x="5715000" y="1031693"/>
            <a:ext cx="3302000" cy="4303742"/>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defTabSz="773709">
              <a:spcAft>
                <a:spcPts val="508"/>
              </a:spcAft>
              <a:buSzPct val="100000"/>
            </a:pPr>
            <a:r>
              <a:rPr lang="en-US" sz="900" b="1" dirty="0">
                <a:solidFill>
                  <a:prstClr val="black"/>
                </a:solidFill>
                <a:latin typeface="Arial" pitchFamily="34" charset="0"/>
                <a:cs typeface="Arial" pitchFamily="34" charset="0"/>
              </a:rPr>
              <a:t>Key Observations</a:t>
            </a:r>
            <a:r>
              <a:rPr lang="en-US" sz="900" b="1" dirty="0" smtClean="0">
                <a:solidFill>
                  <a:prstClr val="black"/>
                </a:solidFill>
                <a:latin typeface="Arial" pitchFamily="34" charset="0"/>
                <a:cs typeface="Arial" pitchFamily="34" charset="0"/>
              </a:rPr>
              <a:t>:</a:t>
            </a:r>
          </a:p>
          <a:p>
            <a:pPr marL="171450" indent="-171450" algn="just" defTabSz="914226">
              <a:spcAft>
                <a:spcPts val="300"/>
              </a:spcAft>
              <a:buSzPct val="100000"/>
              <a:buFont typeface="Arial" pitchFamily="34" charset="0"/>
              <a:buChar char="•"/>
            </a:pPr>
            <a:r>
              <a:rPr lang="en-US" sz="900" dirty="0" smtClean="0">
                <a:solidFill>
                  <a:prstClr val="black"/>
                </a:solidFill>
                <a:latin typeface="Arial" pitchFamily="34" charset="0"/>
                <a:cs typeface="Arial" pitchFamily="34" charset="0"/>
              </a:rPr>
              <a:t>The </a:t>
            </a:r>
            <a:r>
              <a:rPr lang="en-US" sz="900" dirty="0">
                <a:solidFill>
                  <a:prstClr val="black"/>
                </a:solidFill>
                <a:latin typeface="Arial" pitchFamily="34" charset="0"/>
                <a:cs typeface="Arial" pitchFamily="34" charset="0"/>
              </a:rPr>
              <a:t>development process follows waterfall model. Test preparation runs in parallel with development.</a:t>
            </a:r>
          </a:p>
          <a:p>
            <a:pPr marL="171450" indent="-171450" algn="just" defTabSz="914226">
              <a:spcAft>
                <a:spcPts val="300"/>
              </a:spcAft>
              <a:buSzPct val="100000"/>
              <a:buFont typeface="Arial" pitchFamily="34" charset="0"/>
              <a:buChar char="•"/>
            </a:pPr>
            <a:r>
              <a:rPr lang="en-US" sz="900" dirty="0">
                <a:solidFill>
                  <a:prstClr val="black"/>
                </a:solidFill>
                <a:latin typeface="Arial" pitchFamily="34" charset="0"/>
                <a:cs typeface="Arial" pitchFamily="34" charset="0"/>
              </a:rPr>
              <a:t>The SEL’s team  avoid parallel development to avoid performing the merge.</a:t>
            </a:r>
          </a:p>
          <a:p>
            <a:pPr marL="171450" indent="-171450" algn="just" defTabSz="914226">
              <a:spcAft>
                <a:spcPts val="300"/>
              </a:spcAft>
              <a:buSzPct val="100000"/>
              <a:buFont typeface="Arial" pitchFamily="34" charset="0"/>
              <a:buChar char="•"/>
            </a:pPr>
            <a:r>
              <a:rPr lang="en-US" sz="900" dirty="0">
                <a:solidFill>
                  <a:prstClr val="black"/>
                </a:solidFill>
                <a:latin typeface="Arial" pitchFamily="34" charset="0"/>
                <a:cs typeface="Arial" pitchFamily="34" charset="0"/>
              </a:rPr>
              <a:t>Merge is manually performed.</a:t>
            </a:r>
          </a:p>
          <a:p>
            <a:pPr marL="171450" indent="-171450" algn="just" defTabSz="914226">
              <a:spcAft>
                <a:spcPts val="300"/>
              </a:spcAft>
              <a:buSzPct val="100000"/>
              <a:buFont typeface="Arial" pitchFamily="34" charset="0"/>
              <a:buChar char="•"/>
            </a:pPr>
            <a:r>
              <a:rPr lang="en-US" sz="900" dirty="0">
                <a:solidFill>
                  <a:prstClr val="black"/>
                </a:solidFill>
                <a:latin typeface="Arial" pitchFamily="34" charset="0"/>
                <a:cs typeface="Arial" pitchFamily="34" charset="0"/>
              </a:rPr>
              <a:t>The code versions used to promote to non-production and production environments are maintained in Serena Dimensions as a part of waterfall process.</a:t>
            </a:r>
          </a:p>
          <a:p>
            <a:pPr marL="171450" indent="-171450" algn="just" defTabSz="914226">
              <a:spcAft>
                <a:spcPts val="300"/>
              </a:spcAft>
              <a:buSzPct val="100000"/>
              <a:buFont typeface="Arial" pitchFamily="34" charset="0"/>
              <a:buChar char="•"/>
            </a:pPr>
            <a:r>
              <a:rPr lang="en-US" sz="900" dirty="0">
                <a:solidFill>
                  <a:prstClr val="black"/>
                </a:solidFill>
                <a:latin typeface="Arial" pitchFamily="34" charset="0"/>
                <a:cs typeface="Arial" pitchFamily="34" charset="0"/>
              </a:rPr>
              <a:t>Non-integrated source control tool usage. Although there is a tool for versions control, this is not implemented so that developers use it day by day.</a:t>
            </a:r>
          </a:p>
          <a:p>
            <a:pPr marL="171450" indent="-171450" algn="just" defTabSz="914226">
              <a:spcAft>
                <a:spcPts val="300"/>
              </a:spcAft>
              <a:buSzPct val="100000"/>
              <a:buFont typeface="Arial" pitchFamily="34" charset="0"/>
              <a:buChar char="•"/>
            </a:pPr>
            <a:r>
              <a:rPr lang="en-US" sz="900" dirty="0">
                <a:solidFill>
                  <a:prstClr val="black"/>
                </a:solidFill>
                <a:latin typeface="Arial" pitchFamily="34" charset="0"/>
                <a:cs typeface="Arial" pitchFamily="34" charset="0"/>
              </a:rPr>
              <a:t>The management of the UAT environment and all non-production environments in day to day projects are made by SEL’s development team.</a:t>
            </a:r>
          </a:p>
          <a:p>
            <a:pPr marL="171450" indent="-171450" algn="just" defTabSz="914226">
              <a:spcAft>
                <a:spcPts val="300"/>
              </a:spcAft>
              <a:buSzPct val="100000"/>
              <a:buFont typeface="Arial" pitchFamily="34" charset="0"/>
              <a:buChar char="•"/>
            </a:pPr>
            <a:r>
              <a:rPr lang="en-US" sz="900" dirty="0">
                <a:solidFill>
                  <a:prstClr val="black"/>
                </a:solidFill>
                <a:latin typeface="Arial" pitchFamily="34" charset="0"/>
                <a:cs typeface="Arial" pitchFamily="34" charset="0"/>
              </a:rPr>
              <a:t>Code revisions are manually performed.</a:t>
            </a:r>
          </a:p>
          <a:p>
            <a:pPr marL="171450" indent="-171450" algn="just" defTabSz="914226">
              <a:spcAft>
                <a:spcPts val="300"/>
              </a:spcAft>
              <a:buSzPct val="100000"/>
              <a:buFont typeface="Arial" pitchFamily="34" charset="0"/>
              <a:buChar char="•"/>
            </a:pPr>
            <a:r>
              <a:rPr lang="en-US" sz="900" dirty="0">
                <a:solidFill>
                  <a:prstClr val="black"/>
                </a:solidFill>
                <a:latin typeface="Arial" pitchFamily="34" charset="0"/>
                <a:cs typeface="Arial" pitchFamily="34" charset="0"/>
              </a:rPr>
              <a:t>Unit testing are performed manually.</a:t>
            </a:r>
          </a:p>
          <a:p>
            <a:pPr marL="171450" indent="-171450" algn="just" defTabSz="914226">
              <a:spcAft>
                <a:spcPts val="300"/>
              </a:spcAft>
              <a:buSzPct val="100000"/>
              <a:buFont typeface="Arial" pitchFamily="34" charset="0"/>
              <a:buChar char="•"/>
            </a:pPr>
            <a:r>
              <a:rPr lang="en-US" sz="900" dirty="0">
                <a:solidFill>
                  <a:prstClr val="black"/>
                </a:solidFill>
                <a:latin typeface="Arial" pitchFamily="34" charset="0"/>
                <a:cs typeface="Arial" pitchFamily="34" charset="0"/>
              </a:rPr>
              <a:t>Before releasing, SEL’s development team requests the production version, and requests again the version because in the meanwhile the Solution Factory might have changed something.</a:t>
            </a:r>
          </a:p>
          <a:p>
            <a:pPr marL="171450" indent="-171450" algn="just" defTabSz="914226">
              <a:spcAft>
                <a:spcPts val="300"/>
              </a:spcAft>
              <a:buSzPct val="100000"/>
              <a:buFont typeface="Arial" pitchFamily="34" charset="0"/>
              <a:buChar char="•"/>
            </a:pPr>
            <a:r>
              <a:rPr lang="en-US" sz="900" dirty="0">
                <a:solidFill>
                  <a:prstClr val="black"/>
                </a:solidFill>
                <a:latin typeface="Arial" pitchFamily="34" charset="0"/>
                <a:cs typeface="Arial" pitchFamily="34" charset="0"/>
              </a:rPr>
              <a:t>In case of defects in unitary tests, the follow-up is by mail.</a:t>
            </a:r>
          </a:p>
          <a:p>
            <a:pPr marL="171450" indent="-171450" algn="just" defTabSz="914226">
              <a:spcAft>
                <a:spcPts val="300"/>
              </a:spcAft>
              <a:buSzPct val="100000"/>
              <a:buFont typeface="Arial" pitchFamily="34" charset="0"/>
              <a:buChar char="•"/>
            </a:pPr>
            <a:r>
              <a:rPr lang="en-US" sz="900" dirty="0">
                <a:solidFill>
                  <a:prstClr val="black"/>
                </a:solidFill>
                <a:latin typeface="Arial" pitchFamily="34" charset="0"/>
                <a:cs typeface="Arial" pitchFamily="34" charset="0"/>
              </a:rPr>
              <a:t>The build process manually performed .</a:t>
            </a:r>
          </a:p>
          <a:p>
            <a:pPr marL="171450" indent="-171450" algn="just" defTabSz="914226">
              <a:spcAft>
                <a:spcPts val="300"/>
              </a:spcAft>
              <a:buSzPct val="100000"/>
              <a:buFont typeface="Arial" pitchFamily="34" charset="0"/>
              <a:buChar char="•"/>
            </a:pPr>
            <a:r>
              <a:rPr lang="en-US" sz="900" dirty="0">
                <a:solidFill>
                  <a:prstClr val="black"/>
                </a:solidFill>
                <a:latin typeface="Arial" pitchFamily="34" charset="0"/>
                <a:cs typeface="Arial" pitchFamily="34" charset="0"/>
              </a:rPr>
              <a:t>Production version is build manually by SEL’s development team.</a:t>
            </a:r>
          </a:p>
          <a:p>
            <a:pPr marL="171450" indent="-171450" algn="just" defTabSz="914226">
              <a:spcAft>
                <a:spcPts val="300"/>
              </a:spcAft>
              <a:buSzPct val="100000"/>
              <a:buFont typeface="Arial" pitchFamily="34" charset="0"/>
              <a:buChar char="•"/>
            </a:pPr>
            <a:r>
              <a:rPr lang="en-US" sz="900" dirty="0">
                <a:solidFill>
                  <a:prstClr val="black"/>
                </a:solidFill>
                <a:latin typeface="Arial" pitchFamily="34" charset="0"/>
                <a:cs typeface="Arial" pitchFamily="34" charset="0"/>
              </a:rPr>
              <a:t>The deployment process manually performed.</a:t>
            </a:r>
          </a:p>
          <a:p>
            <a:pPr defTabSz="773709">
              <a:spcAft>
                <a:spcPts val="508"/>
              </a:spcAft>
              <a:buSzPct val="100000"/>
            </a:pPr>
            <a:endParaRPr lang="en-US" sz="900" b="1" dirty="0">
              <a:solidFill>
                <a:prstClr val="black"/>
              </a:solidFill>
              <a:latin typeface="Arial" pitchFamily="34" charset="0"/>
              <a:cs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1095376"/>
            <a:ext cx="5276850" cy="4163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2977576"/>
      </p:ext>
    </p:extLst>
  </p:cSld>
  <p:clrMapOvr>
    <a:masterClrMapping/>
  </p:clrMapOvr>
  <p:transition spd="slow">
    <p:strips dir="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36268" y="-43610"/>
            <a:ext cx="5172075"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fontAlgn="base">
              <a:spcBef>
                <a:spcPct val="0"/>
              </a:spcBef>
              <a:spcAft>
                <a:spcPct val="0"/>
              </a:spcAft>
              <a:defRPr sz="2400">
                <a:solidFill>
                  <a:prstClr val="black">
                    <a:lumMod val="65000"/>
                    <a:lumOff val="35000"/>
                  </a:prstClr>
                </a:solidFill>
                <a:latin typeface="Arial" panose="020B0604020202020204" pitchFamily="34" charset="0"/>
                <a:cs typeface="Arial" panose="020B0604020202020204" pitchFamily="34" charset="0"/>
              </a:defRPr>
            </a:lvl1pPr>
          </a:lstStyle>
          <a:p>
            <a:r>
              <a:rPr lang="en-IN" dirty="0"/>
              <a:t>Transformation Initiative Defined </a:t>
            </a:r>
            <a:endParaRPr dirty="0"/>
          </a:p>
        </p:txBody>
      </p:sp>
      <p:graphicFrame>
        <p:nvGraphicFramePr>
          <p:cNvPr id="5" name="Table 4"/>
          <p:cNvGraphicFramePr>
            <a:graphicFrameLocks noGrp="1"/>
          </p:cNvGraphicFramePr>
          <p:nvPr>
            <p:extLst>
              <p:ext uri="{D42A27DB-BD31-4B8C-83A1-F6EECF244321}">
                <p14:modId xmlns:p14="http://schemas.microsoft.com/office/powerpoint/2010/main" val="61506090"/>
              </p:ext>
            </p:extLst>
          </p:nvPr>
        </p:nvGraphicFramePr>
        <p:xfrm>
          <a:off x="229167" y="463824"/>
          <a:ext cx="8519721" cy="4890504"/>
        </p:xfrm>
        <a:graphic>
          <a:graphicData uri="http://schemas.openxmlformats.org/drawingml/2006/table">
            <a:tbl>
              <a:tblPr firstRow="1" bandRow="1">
                <a:tableStyleId>{72833802-FEF1-4C79-8D5D-14CF1EAF98D9}</a:tableStyleId>
              </a:tblPr>
              <a:tblGrid>
                <a:gridCol w="1010754"/>
                <a:gridCol w="4745250"/>
                <a:gridCol w="2763717"/>
              </a:tblGrid>
              <a:tr h="371554">
                <a:tc>
                  <a:txBody>
                    <a:bodyPr/>
                    <a:lstStyle/>
                    <a:p>
                      <a:pPr algn="ctr"/>
                      <a:r>
                        <a:rPr lang="en-US" sz="1000" dirty="0" smtClean="0">
                          <a:latin typeface="Arial" panose="020B0604020202020204" pitchFamily="34" charset="0"/>
                          <a:cs typeface="Arial" panose="020B0604020202020204" pitchFamily="34" charset="0"/>
                        </a:rPr>
                        <a:t>Initiatives</a:t>
                      </a:r>
                      <a:endParaRPr lang="en-US" sz="1000" dirty="0">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000" dirty="0" smtClean="0">
                          <a:latin typeface="Arial" panose="020B0604020202020204" pitchFamily="34" charset="0"/>
                          <a:cs typeface="Arial" panose="020B0604020202020204" pitchFamily="34" charset="0"/>
                        </a:rPr>
                        <a:t>Initiative Overview</a:t>
                      </a:r>
                      <a:endParaRPr lang="en-US" sz="1000" dirty="0">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algn="ctr"/>
                      <a:r>
                        <a:rPr lang="en-US" sz="1000" dirty="0" smtClean="0">
                          <a:latin typeface="Arial" panose="020B0604020202020204" pitchFamily="34" charset="0"/>
                          <a:cs typeface="Arial" panose="020B0604020202020204" pitchFamily="34" charset="0"/>
                        </a:rPr>
                        <a:t>Expected Outcome</a:t>
                      </a:r>
                      <a:endParaRPr lang="en-US" sz="1000" dirty="0">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65000"/>
                        <a:lumOff val="35000"/>
                      </a:schemeClr>
                    </a:solidFill>
                  </a:tcPr>
                </a:tc>
              </a:tr>
              <a:tr h="747740">
                <a:tc>
                  <a:txBody>
                    <a:bodyPr/>
                    <a:lstStyle/>
                    <a:p>
                      <a:r>
                        <a:rPr lang="en-US" sz="800" b="1" dirty="0" smtClean="0">
                          <a:latin typeface="Arial" panose="020B0604020202020204" pitchFamily="34" charset="0"/>
                          <a:cs typeface="Arial" panose="020B0604020202020204" pitchFamily="34" charset="0"/>
                        </a:rPr>
                        <a:t>Continuous Planning</a:t>
                      </a:r>
                      <a:endParaRPr lang="en-US" sz="800" b="1" dirty="0">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lvl="0" indent="-171450" algn="l" fontAlgn="ctr">
                        <a:buFont typeface="Arial" panose="020B0604020202020204" pitchFamily="34" charset="0"/>
                        <a:buChar char="•"/>
                      </a:pPr>
                      <a:r>
                        <a:rPr lang="en-US" sz="800" u="none" strike="noStrike" dirty="0" smtClean="0">
                          <a:effectLst/>
                          <a:latin typeface="Arial" panose="020B0604020202020204" pitchFamily="34" charset="0"/>
                          <a:cs typeface="Arial" panose="020B0604020202020204" pitchFamily="34" charset="0"/>
                        </a:rPr>
                        <a:t>Review and sign off from the customer on regular basis  </a:t>
                      </a:r>
                    </a:p>
                    <a:p>
                      <a:pPr marL="171450" lvl="0" indent="-171450" algn="l" fontAlgn="ctr">
                        <a:buFont typeface="Arial" panose="020B0604020202020204" pitchFamily="34" charset="0"/>
                        <a:buChar char="•"/>
                      </a:pPr>
                      <a:r>
                        <a:rPr lang="en-US" sz="800" u="none" strike="noStrike" dirty="0" smtClean="0">
                          <a:effectLst/>
                          <a:latin typeface="Arial" panose="020B0604020202020204" pitchFamily="34" charset="0"/>
                          <a:cs typeface="Arial" panose="020B0604020202020204" pitchFamily="34" charset="0"/>
                        </a:rPr>
                        <a:t>Implement JIRA &amp; CONFLUENCE platform; sprint and release planning</a:t>
                      </a:r>
                    </a:p>
                    <a:p>
                      <a:pPr marL="171450" lvl="0" indent="-171450" algn="l" fontAlgn="ctr">
                        <a:buFont typeface="Arial" panose="020B0604020202020204" pitchFamily="34" charset="0"/>
                        <a:buChar char="•"/>
                      </a:pPr>
                      <a:r>
                        <a:rPr lang="en-US" sz="800" u="none" strike="noStrike" dirty="0" smtClean="0">
                          <a:effectLst/>
                          <a:latin typeface="Arial" panose="020B0604020202020204" pitchFamily="34" charset="0"/>
                          <a:cs typeface="Arial" panose="020B0604020202020204" pitchFamily="34" charset="0"/>
                        </a:rPr>
                        <a:t>Capture the requirements in the pre-defined templates (Epics, stories and Tasks)</a:t>
                      </a:r>
                    </a:p>
                    <a:p>
                      <a:pPr marL="171450" lvl="0" indent="-171450" algn="l" fontAlgn="ctr">
                        <a:buFont typeface="Arial" panose="020B0604020202020204" pitchFamily="34" charset="0"/>
                        <a:buChar char="•"/>
                      </a:pPr>
                      <a:r>
                        <a:rPr lang="en-US" sz="800" u="none" strike="noStrike" dirty="0" smtClean="0">
                          <a:effectLst/>
                          <a:latin typeface="Arial" panose="020B0604020202020204" pitchFamily="34" charset="0"/>
                          <a:cs typeface="Arial" panose="020B0604020202020204" pitchFamily="34" charset="0"/>
                        </a:rPr>
                        <a:t>Team Collaboration &amp; Document</a:t>
                      </a:r>
                      <a:r>
                        <a:rPr lang="en-US" sz="800" u="none" strike="noStrike" baseline="0" dirty="0" smtClean="0">
                          <a:effectLst/>
                          <a:latin typeface="Arial" panose="020B0604020202020204" pitchFamily="34" charset="0"/>
                          <a:cs typeface="Arial" panose="020B0604020202020204" pitchFamily="34" charset="0"/>
                        </a:rPr>
                        <a:t>s Repository</a:t>
                      </a:r>
                      <a:endParaRPr lang="en-US" sz="800" u="none" strike="noStrike" dirty="0" smtClean="0">
                        <a:effectLst/>
                        <a:latin typeface="Arial" panose="020B0604020202020204" pitchFamily="34" charset="0"/>
                        <a:cs typeface="Arial" panose="020B0604020202020204" pitchFamily="34" charset="0"/>
                      </a:endParaRPr>
                    </a:p>
                    <a:p>
                      <a:pPr marL="171450" lvl="0" indent="-171450" algn="l" fontAlgn="ctr">
                        <a:buFont typeface="Arial" panose="020B0604020202020204" pitchFamily="34" charset="0"/>
                        <a:buChar char="•"/>
                      </a:pPr>
                      <a:r>
                        <a:rPr lang="en-US" sz="800" u="none" strike="noStrike" dirty="0" smtClean="0">
                          <a:effectLst/>
                          <a:latin typeface="Arial" panose="020B0604020202020204" pitchFamily="34" charset="0"/>
                          <a:cs typeface="Arial" panose="020B0604020202020204" pitchFamily="34" charset="0"/>
                        </a:rPr>
                        <a:t>Link test cases  &amp; defects to the requirements </a:t>
                      </a:r>
                      <a:endParaRPr lang="en-US" sz="800" b="0" i="0" u="none" strike="noStrike" dirty="0" smtClean="0">
                        <a:solidFill>
                          <a:srgbClr val="000000"/>
                        </a:solidFill>
                        <a:effectLst/>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Collaboration between the team is established</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Reduce the reworks and defect seepage</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Custom reports and dashboards providing higher visibility  </a:t>
                      </a:r>
                      <a:endParaRPr lang="en-US" sz="800" b="0" i="0" u="none" strike="noStrike" kern="1200" dirty="0" smtClean="0">
                        <a:solidFill>
                          <a:srgbClr val="000000"/>
                        </a:solidFill>
                        <a:effectLst/>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137865">
                <a:tc>
                  <a:txBody>
                    <a:bodyPr/>
                    <a:lstStyle/>
                    <a:p>
                      <a:r>
                        <a:rPr lang="en-US" sz="800" b="1" dirty="0" smtClean="0">
                          <a:latin typeface="Arial" panose="020B0604020202020204" pitchFamily="34" charset="0"/>
                          <a:cs typeface="Arial" panose="020B0604020202020204" pitchFamily="34" charset="0"/>
                        </a:rPr>
                        <a:t>Continuous Integration</a:t>
                      </a:r>
                      <a:endParaRPr lang="en-US" sz="800" b="1" dirty="0">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Develop </a:t>
                      </a:r>
                      <a:r>
                        <a:rPr lang="en-US" sz="800" u="none" strike="noStrike" kern="1200" baseline="0" dirty="0" smtClean="0">
                          <a:effectLst/>
                          <a:latin typeface="Arial" panose="020B0604020202020204" pitchFamily="34" charset="0"/>
                          <a:cs typeface="Arial" panose="020B0604020202020204" pitchFamily="34" charset="0"/>
                        </a:rPr>
                        <a:t>plugins </a:t>
                      </a:r>
                      <a:r>
                        <a:rPr lang="en-US" sz="800" u="none" strike="noStrike" kern="1200" dirty="0" smtClean="0">
                          <a:effectLst/>
                          <a:latin typeface="Arial" panose="020B0604020202020204" pitchFamily="34" charset="0"/>
                          <a:cs typeface="Arial" panose="020B0604020202020204" pitchFamily="34" charset="0"/>
                        </a:rPr>
                        <a:t>to integrate multiple tools</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Process automation for source code management, unit testing, build and code reviews. Jenkins to orchestrate the processes</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Restructure the Source  Code repository [Brach Structure].</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Pipeline to Move Valid code from Sub branch to branch </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Automated Code Review to Move the Valid code into Main Branch.</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Implement the Continuous Integration pipeline</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Automated  static application security testing  &amp; Vulnerability</a:t>
                      </a:r>
                      <a:r>
                        <a:rPr lang="en-US" sz="800" u="none" strike="noStrike" kern="1200" baseline="0" dirty="0" smtClean="0">
                          <a:effectLst/>
                          <a:latin typeface="Arial" panose="020B0604020202020204" pitchFamily="34" charset="0"/>
                          <a:cs typeface="Arial" panose="020B0604020202020204" pitchFamily="34" charset="0"/>
                        </a:rPr>
                        <a:t> Testing</a:t>
                      </a:r>
                      <a:endParaRPr lang="en-US" sz="800" b="0" i="0" u="none" strike="noStrike" kern="1200" dirty="0" smtClean="0">
                        <a:solidFill>
                          <a:srgbClr val="000000"/>
                        </a:solidFill>
                        <a:effectLst/>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Minimize/eliminate code merger issues and improves Code quality  </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Traceability of requirements to build and test phases</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Cycle time improvements and quality </a:t>
                      </a:r>
                      <a:endParaRPr lang="en-US" sz="800" b="0" i="0" u="none" strike="noStrike" kern="1200" baseline="0" dirty="0" smtClean="0">
                        <a:solidFill>
                          <a:srgbClr val="000000"/>
                        </a:solidFill>
                        <a:effectLst/>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137865">
                <a:tc>
                  <a:txBody>
                    <a:bodyPr/>
                    <a:lstStyle/>
                    <a:p>
                      <a:pPr marL="0" marR="0" lvl="0" indent="0" algn="l" defTabSz="119508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latin typeface="Arial" panose="020B0604020202020204" pitchFamily="34" charset="0"/>
                          <a:cs typeface="Arial" panose="020B0604020202020204" pitchFamily="34" charset="0"/>
                        </a:rPr>
                        <a:t>Continuous Testing</a:t>
                      </a:r>
                      <a:endParaRPr lang="en-US" sz="800" b="1" kern="1200" dirty="0">
                        <a:solidFill>
                          <a:schemeClr val="dk1"/>
                        </a:solidFill>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Define and implement test automation (functional and non-functional)</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Identify and agree critical test cases and document them</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Standardize test data management process</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Map test cases and defects to requirements</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Track defects in standardized defect management tool like HP ALM</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Implement the Agile planning</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Implement the Test Data  Management </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Implement the Service Virtualization</a:t>
                      </a:r>
                      <a:endParaRPr lang="en-US" sz="800" b="0" i="0" u="none" strike="noStrike" kern="1200" baseline="0" dirty="0" smtClean="0">
                        <a:solidFill>
                          <a:srgbClr val="000000"/>
                        </a:solidFill>
                        <a:effectLst/>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Improves the test case quality</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Automations increases the execution efficiency</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Automatic Testing Dashboard &amp; Reports</a:t>
                      </a:r>
                      <a:endParaRPr lang="en-US" sz="800" b="0" i="0" u="none" strike="noStrike" kern="1200" baseline="0" dirty="0" smtClean="0">
                        <a:solidFill>
                          <a:srgbClr val="000000"/>
                        </a:solidFill>
                        <a:effectLst/>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617698">
                <a:tc>
                  <a:txBody>
                    <a:bodyPr/>
                    <a:lstStyle/>
                    <a:p>
                      <a:pPr marL="0" marR="0" lvl="0" indent="0" algn="l" defTabSz="1195080"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800" b="1" kern="1200" dirty="0" smtClean="0">
                          <a:latin typeface="Arial" panose="020B0604020202020204" pitchFamily="34" charset="0"/>
                          <a:cs typeface="Arial" panose="020B0604020202020204" pitchFamily="34" charset="0"/>
                        </a:rPr>
                        <a:t>Continuous Delivery</a:t>
                      </a:r>
                      <a:endParaRPr lang="en-US" sz="800" b="1" kern="1200" dirty="0">
                        <a:solidFill>
                          <a:schemeClr val="dk1"/>
                        </a:solidFill>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Release and deployment automation in all managed environments </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Automate rollback deployment</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Automated Environment</a:t>
                      </a:r>
                      <a:r>
                        <a:rPr lang="en-US" sz="800" u="none" strike="noStrike" kern="1200" baseline="0" dirty="0" smtClean="0">
                          <a:effectLst/>
                          <a:latin typeface="Arial" panose="020B0604020202020204" pitchFamily="34" charset="0"/>
                          <a:cs typeface="Arial" panose="020B0604020202020204" pitchFamily="34" charset="0"/>
                        </a:rPr>
                        <a:t> Provisioning &amp; Configuration Management</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baseline="0" dirty="0" smtClean="0">
                          <a:effectLst/>
                          <a:latin typeface="Arial" panose="020B0604020202020204" pitchFamily="34" charset="0"/>
                          <a:cs typeface="Arial" panose="020B0604020202020204" pitchFamily="34" charset="0"/>
                        </a:rPr>
                        <a:t>Build the E2E DevOps platform with  Change management , Application support &amp; Monitoring</a:t>
                      </a:r>
                      <a:endParaRPr lang="en-US" sz="800" b="0" i="0" u="none" strike="noStrike" kern="1200" dirty="0" smtClean="0">
                        <a:solidFill>
                          <a:srgbClr val="000000"/>
                        </a:solidFill>
                        <a:effectLst/>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Reduces manual efforts</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Easy to monitors releases </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Generates reports and dashboards</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Reduces deployment failures</a:t>
                      </a:r>
                      <a:endParaRPr lang="en-US" sz="800" b="0" i="0" u="none" strike="noStrike" kern="1200" dirty="0" smtClean="0">
                        <a:solidFill>
                          <a:srgbClr val="000000"/>
                        </a:solidFill>
                        <a:effectLst/>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877782">
                <a:tc>
                  <a:txBody>
                    <a:bodyPr/>
                    <a:lstStyle/>
                    <a:p>
                      <a:r>
                        <a:rPr lang="en-US" sz="800" b="1" dirty="0" smtClean="0">
                          <a:latin typeface="Arial" panose="020B0604020202020204" pitchFamily="34" charset="0"/>
                          <a:cs typeface="Arial" panose="020B0604020202020204" pitchFamily="34" charset="0"/>
                        </a:rPr>
                        <a:t>Dashboards &amp; Reports</a:t>
                      </a:r>
                      <a:endParaRPr lang="en-US" sz="800" b="1" dirty="0">
                        <a:latin typeface="Arial" panose="020B0604020202020204"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Customizing &amp; designing different  reports &amp; dashboards :</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Code Quality check dashboard &amp; report</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Releases and Deployment dashboard</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Test report </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Notification report</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Customizable Reports as per the Roles defined</a:t>
                      </a:r>
                      <a:endParaRPr lang="en-US" sz="800" b="0" i="0" u="none" strike="noStrike" kern="1200" dirty="0" smtClean="0">
                        <a:solidFill>
                          <a:srgbClr val="000000"/>
                        </a:solidFill>
                        <a:effectLst/>
                        <a:latin typeface="Arial" panose="020B0604020202020204" pitchFamily="34" charset="0"/>
                        <a:ea typeface="Segoe UI" pitchFamily="34" charset="0"/>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Establishes end to end traceability and visibility</a:t>
                      </a:r>
                    </a:p>
                    <a:p>
                      <a:pPr marL="171450" marR="0" lvl="0" indent="-171450" algn="l" defTabSz="816032"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800" u="none" strike="noStrike" kern="1200" dirty="0" smtClean="0">
                          <a:effectLst/>
                          <a:latin typeface="Arial" panose="020B0604020202020204" pitchFamily="34" charset="0"/>
                          <a:cs typeface="Arial" panose="020B0604020202020204" pitchFamily="34" charset="0"/>
                        </a:rPr>
                        <a:t>Enable</a:t>
                      </a:r>
                      <a:r>
                        <a:rPr lang="en-US" sz="800" u="none" strike="noStrike" kern="1200" baseline="0" dirty="0" smtClean="0">
                          <a:effectLst/>
                          <a:latin typeface="Arial" panose="020B0604020202020204" pitchFamily="34" charset="0"/>
                          <a:cs typeface="Arial" panose="020B0604020202020204" pitchFamily="34" charset="0"/>
                        </a:rPr>
                        <a:t> the Collaborations</a:t>
                      </a:r>
                      <a:endParaRPr lang="en-US" sz="800" b="0" i="0" u="none" strike="noStrike" kern="1200" dirty="0" smtClean="0">
                        <a:solidFill>
                          <a:srgbClr val="000000"/>
                        </a:solidFill>
                        <a:effectLst/>
                        <a:latin typeface="Arial" panose="020B0604020202020204" pitchFamily="34" charset="0"/>
                        <a:ea typeface="+mn-ea"/>
                        <a:cs typeface="Arial" panose="020B0604020202020204" pitchFamily="34" charset="0"/>
                      </a:endParaRPr>
                    </a:p>
                  </a:txBody>
                  <a:tcPr marT="48766" marB="48766"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15455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50622260"/>
              </p:ext>
            </p:extLst>
          </p:nvPr>
        </p:nvGraphicFramePr>
        <p:xfrm>
          <a:off x="236126" y="793913"/>
          <a:ext cx="7033918" cy="1575879"/>
        </p:xfrm>
        <a:graphic>
          <a:graphicData uri="http://schemas.openxmlformats.org/drawingml/2006/table">
            <a:tbl>
              <a:tblPr>
                <a:tableStyleId>{5DA37D80-6434-44D0-A028-1B22A696006F}</a:tableStyleId>
              </a:tblPr>
              <a:tblGrid>
                <a:gridCol w="962160"/>
                <a:gridCol w="947699"/>
                <a:gridCol w="1565836"/>
                <a:gridCol w="1427518"/>
                <a:gridCol w="827868"/>
                <a:gridCol w="1302837"/>
              </a:tblGrid>
              <a:tr h="265243">
                <a:tc>
                  <a:txBody>
                    <a:bodyPr/>
                    <a:lstStyle/>
                    <a:p>
                      <a:pPr algn="ctr" rtl="0" fontAlgn="ctr"/>
                      <a:r>
                        <a:rPr lang="en-US" sz="700" u="none" strike="noStrike" dirty="0" smtClean="0">
                          <a:solidFill>
                            <a:schemeClr val="bg1"/>
                          </a:solidFill>
                          <a:effectLst/>
                          <a:latin typeface="Arial" panose="020B0604020202020204" pitchFamily="34" charset="0"/>
                          <a:cs typeface="Arial" panose="020B0604020202020204" pitchFamily="34" charset="0"/>
                        </a:rPr>
                        <a:t>CATEGORY</a:t>
                      </a:r>
                      <a:endParaRPr lang="en-US" sz="700" b="1" i="0" u="none" strike="noStrike" dirty="0">
                        <a:solidFill>
                          <a:schemeClr val="bg1"/>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700" u="none" strike="noStrike" dirty="0" smtClean="0">
                          <a:solidFill>
                            <a:schemeClr val="bg1"/>
                          </a:solidFill>
                          <a:effectLst/>
                          <a:latin typeface="Arial" panose="020B0604020202020204" pitchFamily="34" charset="0"/>
                          <a:cs typeface="Arial" panose="020B0604020202020204" pitchFamily="34" charset="0"/>
                        </a:rPr>
                        <a:t>APPLICATIONS TOTAL COUNT</a:t>
                      </a:r>
                      <a:endParaRPr lang="en-US" sz="700" b="1" i="0" u="none" strike="noStrike" dirty="0">
                        <a:solidFill>
                          <a:schemeClr val="bg1"/>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700" u="none" strike="noStrike" dirty="0" smtClean="0">
                          <a:solidFill>
                            <a:schemeClr val="bg1"/>
                          </a:solidFill>
                          <a:effectLst/>
                          <a:latin typeface="Arial" panose="020B0604020202020204" pitchFamily="34" charset="0"/>
                          <a:cs typeface="Arial" panose="020B0604020202020204" pitchFamily="34" charset="0"/>
                        </a:rPr>
                        <a:t>TECHNOLOGIES</a:t>
                      </a:r>
                      <a:endParaRPr lang="en-US" sz="700" b="1" i="0" u="none" strike="noStrike" dirty="0">
                        <a:solidFill>
                          <a:schemeClr val="bg1"/>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700" u="none" strike="noStrike" dirty="0" smtClean="0">
                          <a:solidFill>
                            <a:schemeClr val="bg1"/>
                          </a:solidFill>
                          <a:effectLst/>
                          <a:latin typeface="Arial" panose="020B0604020202020204" pitchFamily="34" charset="0"/>
                          <a:cs typeface="Arial" panose="020B0604020202020204" pitchFamily="34" charset="0"/>
                        </a:rPr>
                        <a:t>APPROXIMATE TECHNOLOGY</a:t>
                      </a:r>
                      <a:r>
                        <a:rPr lang="en-US" sz="700" u="none" strike="noStrike" baseline="0" dirty="0" smtClean="0">
                          <a:solidFill>
                            <a:schemeClr val="bg1"/>
                          </a:solidFill>
                          <a:effectLst/>
                          <a:latin typeface="Arial" panose="020B0604020202020204" pitchFamily="34" charset="0"/>
                          <a:cs typeface="Arial" panose="020B0604020202020204" pitchFamily="34" charset="0"/>
                        </a:rPr>
                        <a:t> BASED APPLICATION COUNT</a:t>
                      </a:r>
                      <a:endParaRPr lang="en-US" sz="700" b="1" i="0" u="none" strike="noStrike" dirty="0">
                        <a:solidFill>
                          <a:schemeClr val="bg1"/>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700" u="none" strike="noStrike" dirty="0" smtClean="0">
                          <a:solidFill>
                            <a:schemeClr val="bg1"/>
                          </a:solidFill>
                          <a:effectLst/>
                          <a:latin typeface="Arial" panose="020B0604020202020204" pitchFamily="34" charset="0"/>
                          <a:cs typeface="Arial" panose="020B0604020202020204" pitchFamily="34" charset="0"/>
                        </a:rPr>
                        <a:t>ENVIRONMENT MODEL</a:t>
                      </a:r>
                      <a:endParaRPr lang="en-US" sz="700" b="1" i="0" u="none" strike="noStrike" dirty="0">
                        <a:solidFill>
                          <a:schemeClr val="bg1"/>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700" u="none" strike="noStrike" dirty="0" smtClean="0">
                          <a:solidFill>
                            <a:schemeClr val="bg1"/>
                          </a:solidFill>
                          <a:effectLst/>
                          <a:latin typeface="Arial" panose="020B0604020202020204" pitchFamily="34" charset="0"/>
                          <a:cs typeface="Arial" panose="020B0604020202020204" pitchFamily="34" charset="0"/>
                        </a:rPr>
                        <a:t>DIFFERENT ENVIRONMENTS</a:t>
                      </a:r>
                      <a:endParaRPr lang="en-US" sz="700" b="1" i="0" u="none" strike="noStrike" dirty="0">
                        <a:solidFill>
                          <a:schemeClr val="bg1"/>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r>
              <a:tr h="616244">
                <a:tc>
                  <a:txBody>
                    <a:bodyPr/>
                    <a:lstStyle/>
                    <a:p>
                      <a:pPr algn="ctr" rtl="0" fontAlgn="ctr"/>
                      <a:r>
                        <a:rPr lang="en-US" sz="700" b="1" u="none" strike="noStrike" dirty="0">
                          <a:effectLst/>
                          <a:latin typeface="Arial" panose="020B0604020202020204" pitchFamily="34" charset="0"/>
                          <a:cs typeface="Arial" panose="020B0604020202020204" pitchFamily="34" charset="0"/>
                        </a:rPr>
                        <a:t>Day By </a:t>
                      </a:r>
                      <a:r>
                        <a:rPr lang="en-US" sz="700" b="1" u="none" strike="noStrike" dirty="0" smtClean="0">
                          <a:effectLst/>
                          <a:latin typeface="Arial" panose="020B0604020202020204" pitchFamily="34" charset="0"/>
                          <a:cs typeface="Arial" panose="020B0604020202020204" pitchFamily="34" charset="0"/>
                        </a:rPr>
                        <a:t>Day</a:t>
                      </a:r>
                    </a:p>
                    <a:p>
                      <a:pPr algn="ctr" rtl="0" fontAlgn="ctr"/>
                      <a:r>
                        <a:rPr lang="en-US" sz="700" b="1" u="none" strike="noStrike" dirty="0" smtClean="0">
                          <a:effectLst/>
                          <a:latin typeface="Arial" panose="020B0604020202020204" pitchFamily="34" charset="0"/>
                          <a:cs typeface="Arial" panose="020B0604020202020204" pitchFamily="34" charset="0"/>
                        </a:rPr>
                        <a:t>- Production env.</a:t>
                      </a:r>
                      <a:endParaRPr lang="en-US" sz="700" b="1" i="0" u="none" strike="noStrike" dirty="0">
                        <a:solidFill>
                          <a:srgbClr val="000000"/>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700" u="none" strike="noStrike" dirty="0" smtClean="0">
                          <a:effectLst/>
                          <a:latin typeface="Arial" panose="020B0604020202020204" pitchFamily="34" charset="0"/>
                          <a:cs typeface="Arial" panose="020B0604020202020204" pitchFamily="34" charset="0"/>
                        </a:rPr>
                        <a:t>~185</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US" sz="700" u="none" strike="noStrike" dirty="0">
                          <a:effectLst/>
                          <a:latin typeface="Arial" panose="020B0604020202020204" pitchFamily="34" charset="0"/>
                          <a:cs typeface="Arial" panose="020B0604020202020204" pitchFamily="34" charset="0"/>
                        </a:rPr>
                        <a:t>Mainframe, Tandem, Java, Visual basic , Classic ASP , .Net , Oracle, DB2, Sybase,Informix, SQL </a:t>
                      </a:r>
                      <a:r>
                        <a:rPr lang="en-US" sz="700" u="none" strike="noStrike" dirty="0" smtClean="0">
                          <a:effectLst/>
                          <a:latin typeface="Arial" panose="020B0604020202020204" pitchFamily="34" charset="0"/>
                          <a:cs typeface="Arial" panose="020B0604020202020204" pitchFamily="34" charset="0"/>
                        </a:rPr>
                        <a:t>Server</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14300" marR="114300" marT="114299" marB="114299"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US" sz="700" u="none" strike="noStrike" dirty="0" smtClean="0">
                          <a:effectLst/>
                          <a:latin typeface="Arial" panose="020B0604020202020204" pitchFamily="34" charset="0"/>
                          <a:cs typeface="Arial" panose="020B0604020202020204" pitchFamily="34" charset="0"/>
                        </a:rPr>
                        <a:t>ASP,</a:t>
                      </a:r>
                      <a:r>
                        <a:rPr lang="en-US" sz="700" u="none" strike="noStrike" baseline="0" dirty="0" smtClean="0">
                          <a:effectLst/>
                          <a:latin typeface="Arial" panose="020B0604020202020204" pitchFamily="34" charset="0"/>
                          <a:cs typeface="Arial" panose="020B0604020202020204" pitchFamily="34" charset="0"/>
                        </a:rPr>
                        <a:t> VB , VC++ &amp; .Net = ~107</a:t>
                      </a:r>
                    </a:p>
                    <a:p>
                      <a:pPr algn="l" fontAlgn="ctr"/>
                      <a:r>
                        <a:rPr lang="en-US" sz="700" u="none" strike="noStrike" baseline="0" dirty="0" smtClean="0">
                          <a:effectLst/>
                          <a:latin typeface="Arial" panose="020B0604020202020204" pitchFamily="34" charset="0"/>
                          <a:cs typeface="Arial" panose="020B0604020202020204" pitchFamily="34" charset="0"/>
                        </a:rPr>
                        <a:t>Java = ~39</a:t>
                      </a:r>
                    </a:p>
                    <a:p>
                      <a:pPr algn="l" fontAlgn="ctr"/>
                      <a:r>
                        <a:rPr lang="en-US" sz="700" u="none" strike="noStrike" baseline="0" dirty="0" smtClean="0">
                          <a:effectLst/>
                          <a:latin typeface="Arial" panose="020B0604020202020204" pitchFamily="34" charset="0"/>
                          <a:cs typeface="Arial" panose="020B0604020202020204" pitchFamily="34" charset="0"/>
                        </a:rPr>
                        <a:t>Mainframe  =  ~25</a:t>
                      </a:r>
                    </a:p>
                    <a:p>
                      <a:pPr algn="l" fontAlgn="ctr"/>
                      <a:r>
                        <a:rPr lang="en-US" sz="700" b="0" i="0" u="none" strike="noStrike" baseline="0" dirty="0" smtClean="0">
                          <a:solidFill>
                            <a:srgbClr val="000000"/>
                          </a:solidFill>
                          <a:effectLst/>
                          <a:latin typeface="Arial" panose="020B0604020202020204" pitchFamily="34" charset="0"/>
                          <a:cs typeface="Arial" panose="020B0604020202020204" pitchFamily="34" charset="0"/>
                        </a:rPr>
                        <a:t>Unknown = ~14</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a:effectLst/>
                          <a:latin typeface="Arial" panose="020B0604020202020204" pitchFamily="34" charset="0"/>
                          <a:cs typeface="Arial" panose="020B0604020202020204" pitchFamily="34" charset="0"/>
                        </a:rPr>
                        <a:t>Data Center</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smtClean="0">
                          <a:effectLst/>
                          <a:latin typeface="Arial" panose="020B0604020202020204" pitchFamily="34" charset="0"/>
                          <a:cs typeface="Arial" panose="020B0604020202020204" pitchFamily="34" charset="0"/>
                        </a:rPr>
                        <a:t>IST / Dev </a:t>
                      </a:r>
                      <a:r>
                        <a:rPr lang="en-US" sz="700" u="none" strike="noStrike" dirty="0">
                          <a:effectLst/>
                          <a:latin typeface="Arial" panose="020B0604020202020204" pitchFamily="34" charset="0"/>
                          <a:cs typeface="Arial" panose="020B0604020202020204" pitchFamily="34" charset="0"/>
                        </a:rPr>
                        <a:t>, QAT &amp; Production</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616244">
                <a:tc>
                  <a:txBody>
                    <a:bodyPr/>
                    <a:lstStyle/>
                    <a:p>
                      <a:pPr algn="ctr" rtl="0" fontAlgn="ctr"/>
                      <a:r>
                        <a:rPr lang="en-US" sz="700" b="1" u="none" strike="noStrike" dirty="0" smtClean="0">
                          <a:effectLst/>
                          <a:latin typeface="Arial" panose="020B0604020202020204" pitchFamily="34" charset="0"/>
                          <a:cs typeface="Arial" panose="020B0604020202020204" pitchFamily="34" charset="0"/>
                        </a:rPr>
                        <a:t>ScotiaPro- Non Production env.</a:t>
                      </a:r>
                      <a:endParaRPr lang="en-US" sz="700" b="1" i="0" u="none" strike="noStrike" dirty="0">
                        <a:solidFill>
                          <a:srgbClr val="000000"/>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fontAlgn="ctr"/>
                      <a:r>
                        <a:rPr lang="en-US" sz="700" u="none" strike="noStrike" dirty="0" smtClean="0">
                          <a:effectLst/>
                          <a:latin typeface="Arial" panose="020B0604020202020204" pitchFamily="34" charset="0"/>
                          <a:cs typeface="Arial" panose="020B0604020202020204" pitchFamily="34" charset="0"/>
                        </a:rPr>
                        <a:t>~101</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US" sz="700" u="none" strike="noStrike" dirty="0">
                          <a:effectLst/>
                          <a:latin typeface="Arial" panose="020B0604020202020204" pitchFamily="34" charset="0"/>
                          <a:cs typeface="Arial" panose="020B0604020202020204" pitchFamily="34" charset="0"/>
                        </a:rPr>
                        <a:t>AS 400, Tandem, Java, Visual basic , Classic ASP , </a:t>
                      </a:r>
                      <a:r>
                        <a:rPr lang="en-US" sz="700" u="none" strike="noStrike" dirty="0" smtClean="0">
                          <a:effectLst/>
                          <a:latin typeface="Arial" panose="020B0604020202020204" pitchFamily="34" charset="0"/>
                          <a:cs typeface="Arial" panose="020B0604020202020204" pitchFamily="34" charset="0"/>
                        </a:rPr>
                        <a:t>.NET  </a:t>
                      </a:r>
                      <a:r>
                        <a:rPr lang="en-US" sz="700" u="none" strike="noStrike" dirty="0">
                          <a:effectLst/>
                          <a:latin typeface="Arial" panose="020B0604020202020204" pitchFamily="34" charset="0"/>
                          <a:cs typeface="Arial" panose="020B0604020202020204" pitchFamily="34" charset="0"/>
                        </a:rPr>
                        <a:t>, Oracle, DB2, </a:t>
                      </a:r>
                      <a:r>
                        <a:rPr lang="en-US" sz="700" u="none" strike="noStrike" dirty="0" smtClean="0">
                          <a:effectLst/>
                          <a:latin typeface="Arial" panose="020B0604020202020204" pitchFamily="34" charset="0"/>
                          <a:cs typeface="Arial" panose="020B0604020202020204" pitchFamily="34" charset="0"/>
                        </a:rPr>
                        <a:t>Sybase, Informix, </a:t>
                      </a:r>
                      <a:r>
                        <a:rPr lang="en-US" sz="700" u="none" strike="noStrike" dirty="0">
                          <a:effectLst/>
                          <a:latin typeface="Arial" panose="020B0604020202020204" pitchFamily="34" charset="0"/>
                          <a:cs typeface="Arial" panose="020B0604020202020204" pitchFamily="34" charset="0"/>
                        </a:rPr>
                        <a:t>SQL Server</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114300" marR="114300" marT="114299" marB="114299"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a:effectLst/>
                          <a:latin typeface="Arial" panose="020B0604020202020204" pitchFamily="34" charset="0"/>
                          <a:cs typeface="Arial" panose="020B0604020202020204" pitchFamily="34" charset="0"/>
                        </a:rPr>
                        <a:t>Data Center</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a:effectLst/>
                          <a:latin typeface="Arial" panose="020B0604020202020204" pitchFamily="34" charset="0"/>
                          <a:cs typeface="Arial" panose="020B0604020202020204" pitchFamily="34" charset="0"/>
                        </a:rPr>
                        <a:t>Dev , QAT , DryRun &amp; Production</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7938" marR="7938" marT="7938"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01069534"/>
              </p:ext>
            </p:extLst>
          </p:nvPr>
        </p:nvGraphicFramePr>
        <p:xfrm>
          <a:off x="225777" y="2622551"/>
          <a:ext cx="7066845" cy="2683225"/>
        </p:xfrm>
        <a:graphic>
          <a:graphicData uri="http://schemas.openxmlformats.org/drawingml/2006/table">
            <a:tbl>
              <a:tblPr>
                <a:tableStyleId>{5DA37D80-6434-44D0-A028-1B22A696006F}</a:tableStyleId>
              </a:tblPr>
              <a:tblGrid>
                <a:gridCol w="821908"/>
                <a:gridCol w="344417"/>
                <a:gridCol w="707631"/>
                <a:gridCol w="2017800"/>
                <a:gridCol w="1018425"/>
                <a:gridCol w="2156664"/>
              </a:tblGrid>
              <a:tr h="323406">
                <a:tc>
                  <a:txBody>
                    <a:bodyPr/>
                    <a:lstStyle/>
                    <a:p>
                      <a:pPr algn="ctr" rtl="0" fontAlgn="ctr"/>
                      <a:r>
                        <a:rPr lang="en-US" sz="700" u="none" strike="noStrike" dirty="0" smtClean="0">
                          <a:solidFill>
                            <a:schemeClr val="bg1"/>
                          </a:solidFill>
                          <a:effectLst/>
                          <a:latin typeface="Arial" panose="020B0604020202020204" pitchFamily="34" charset="0"/>
                          <a:cs typeface="Arial" panose="020B0604020202020204" pitchFamily="34" charset="0"/>
                        </a:rPr>
                        <a:t>TEAM NAME</a:t>
                      </a:r>
                      <a:endParaRPr lang="en-US" sz="700" b="1" i="0" u="none" strike="noStrike" dirty="0">
                        <a:solidFill>
                          <a:schemeClr val="bg1"/>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700" u="none" strike="noStrike" dirty="0" smtClean="0">
                          <a:solidFill>
                            <a:schemeClr val="bg1"/>
                          </a:solidFill>
                          <a:effectLst/>
                          <a:latin typeface="Arial" panose="020B0604020202020204" pitchFamily="34" charset="0"/>
                          <a:cs typeface="Arial" panose="020B0604020202020204" pitchFamily="34" charset="0"/>
                        </a:rPr>
                        <a:t>TEAM SIZE</a:t>
                      </a:r>
                      <a:endParaRPr lang="en-US" sz="700" b="1" i="0" u="none" strike="noStrike" dirty="0">
                        <a:solidFill>
                          <a:schemeClr val="bg1"/>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700" u="none" strike="noStrike" dirty="0" smtClean="0">
                          <a:solidFill>
                            <a:schemeClr val="bg1"/>
                          </a:solidFill>
                          <a:effectLst/>
                          <a:latin typeface="Arial" panose="020B0604020202020204" pitchFamily="34" charset="0"/>
                          <a:cs typeface="Arial" panose="020B0604020202020204" pitchFamily="34" charset="0"/>
                        </a:rPr>
                        <a:t>NO.OF APPLICATIONS</a:t>
                      </a:r>
                      <a:endParaRPr lang="en-US" sz="700" b="1" i="0" u="none" strike="noStrike" dirty="0">
                        <a:solidFill>
                          <a:schemeClr val="bg1"/>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700" u="none" strike="noStrike" dirty="0" smtClean="0">
                          <a:solidFill>
                            <a:schemeClr val="bg1"/>
                          </a:solidFill>
                          <a:effectLst/>
                          <a:latin typeface="Arial" panose="020B0604020202020204" pitchFamily="34" charset="0"/>
                          <a:cs typeface="Arial" panose="020B0604020202020204" pitchFamily="34" charset="0"/>
                        </a:rPr>
                        <a:t>ACTIVITY DETAILS</a:t>
                      </a:r>
                      <a:endParaRPr lang="en-US" sz="700" b="1" i="0" u="none" strike="noStrike" dirty="0">
                        <a:solidFill>
                          <a:schemeClr val="bg1"/>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700" u="none" strike="noStrike" dirty="0" smtClean="0">
                          <a:solidFill>
                            <a:schemeClr val="bg1"/>
                          </a:solidFill>
                          <a:effectLst/>
                          <a:latin typeface="Arial" panose="020B0604020202020204" pitchFamily="34" charset="0"/>
                          <a:cs typeface="Arial" panose="020B0604020202020204" pitchFamily="34" charset="0"/>
                        </a:rPr>
                        <a:t>AUTOMATION PERCENTAGE</a:t>
                      </a:r>
                      <a:endParaRPr lang="en-US" sz="700" b="1" i="0" u="none" strike="noStrike" dirty="0">
                        <a:solidFill>
                          <a:schemeClr val="bg1"/>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c>
                  <a:txBody>
                    <a:bodyPr/>
                    <a:lstStyle/>
                    <a:p>
                      <a:pPr algn="ctr" rtl="0" fontAlgn="ctr"/>
                      <a:r>
                        <a:rPr lang="en-US" sz="700" u="none" strike="noStrike" dirty="0" smtClean="0">
                          <a:solidFill>
                            <a:schemeClr val="bg1"/>
                          </a:solidFill>
                          <a:effectLst/>
                          <a:latin typeface="Arial" panose="020B0604020202020204" pitchFamily="34" charset="0"/>
                          <a:cs typeface="Arial" panose="020B0604020202020204" pitchFamily="34" charset="0"/>
                        </a:rPr>
                        <a:t>REMARKS</a:t>
                      </a:r>
                      <a:endParaRPr lang="en-US" sz="700" b="1" i="0" u="none" strike="noStrike" dirty="0">
                        <a:solidFill>
                          <a:schemeClr val="bg1"/>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solidFill>
                  </a:tcPr>
                </a:tc>
              </a:tr>
              <a:tr h="637822">
                <a:tc>
                  <a:txBody>
                    <a:bodyPr/>
                    <a:lstStyle/>
                    <a:p>
                      <a:pPr algn="l" rtl="0" fontAlgn="ctr"/>
                      <a:r>
                        <a:rPr lang="en-US" sz="700" b="1" u="none" strike="noStrike" dirty="0">
                          <a:effectLst/>
                          <a:latin typeface="Arial" panose="020B0604020202020204" pitchFamily="34" charset="0"/>
                          <a:cs typeface="Arial" panose="020B0604020202020204" pitchFamily="34" charset="0"/>
                        </a:rPr>
                        <a:t>Information Security</a:t>
                      </a:r>
                      <a:endParaRPr lang="en-US" sz="700" b="1"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a:effectLst/>
                          <a:latin typeface="Arial" panose="020B0604020202020204" pitchFamily="34" charset="0"/>
                          <a:cs typeface="Arial" panose="020B0604020202020204" pitchFamily="34" charset="0"/>
                        </a:rPr>
                        <a:t>3</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3894" rtl="0" eaLnBrk="1" fontAlgn="ctr" latinLnBrk="0" hangingPunct="1"/>
                      <a:r>
                        <a:rPr lang="en-US" sz="700" u="none" strike="noStrike" kern="1200" dirty="0">
                          <a:effectLst/>
                          <a:latin typeface="Arial" panose="020B0604020202020204" pitchFamily="34" charset="0"/>
                          <a:cs typeface="Arial" panose="020B0604020202020204" pitchFamily="34" charset="0"/>
                        </a:rPr>
                        <a:t>150</a:t>
                      </a:r>
                      <a:endParaRPr lang="en-US" sz="7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700" u="none" strike="noStrike" dirty="0">
                          <a:effectLst/>
                          <a:latin typeface="Arial" panose="020B0604020202020204" pitchFamily="34" charset="0"/>
                          <a:cs typeface="Arial" panose="020B0604020202020204" pitchFamily="34" charset="0"/>
                        </a:rPr>
                        <a:t> Source Code Management</a:t>
                      </a:r>
                      <a:br>
                        <a:rPr lang="en-US" sz="700" u="none" strike="noStrike" dirty="0">
                          <a:effectLst/>
                          <a:latin typeface="Arial" panose="020B0604020202020204" pitchFamily="34" charset="0"/>
                          <a:cs typeface="Arial" panose="020B0604020202020204" pitchFamily="34" charset="0"/>
                        </a:rPr>
                      </a:br>
                      <a:r>
                        <a:rPr lang="en-US" sz="700" u="none" strike="noStrike" dirty="0">
                          <a:effectLst/>
                          <a:latin typeface="Arial" panose="020B0604020202020204" pitchFamily="34" charset="0"/>
                          <a:cs typeface="Arial" panose="020B0604020202020204" pitchFamily="34" charset="0"/>
                        </a:rPr>
                        <a:t> User Access Control</a:t>
                      </a:r>
                      <a:br>
                        <a:rPr lang="en-US" sz="700" u="none" strike="noStrike" dirty="0">
                          <a:effectLst/>
                          <a:latin typeface="Arial" panose="020B0604020202020204" pitchFamily="34" charset="0"/>
                          <a:cs typeface="Arial" panose="020B0604020202020204" pitchFamily="34" charset="0"/>
                        </a:rPr>
                      </a:br>
                      <a:r>
                        <a:rPr lang="en-US" sz="700" u="none" strike="noStrike" dirty="0">
                          <a:effectLst/>
                          <a:latin typeface="Arial" panose="020B0604020202020204" pitchFamily="34" charset="0"/>
                          <a:cs typeface="Arial" panose="020B0604020202020204" pitchFamily="34" charset="0"/>
                        </a:rPr>
                        <a:t>Jobs configurations for Build  &amp; Deployment automation </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a:effectLst/>
                          <a:latin typeface="Arial" panose="020B0604020202020204" pitchFamily="34" charset="0"/>
                          <a:cs typeface="Arial" panose="020B0604020202020204" pitchFamily="34" charset="0"/>
                        </a:rPr>
                        <a:t>Build Automation - 55 %</a:t>
                      </a:r>
                      <a:br>
                        <a:rPr lang="en-US" sz="700" u="none" strike="noStrike" dirty="0">
                          <a:effectLst/>
                          <a:latin typeface="Arial" panose="020B0604020202020204" pitchFamily="34" charset="0"/>
                          <a:cs typeface="Arial" panose="020B0604020202020204" pitchFamily="34" charset="0"/>
                        </a:rPr>
                      </a:br>
                      <a:r>
                        <a:rPr lang="en-US" sz="700" u="none" strike="noStrike" dirty="0" smtClean="0">
                          <a:effectLst/>
                          <a:latin typeface="Arial" panose="020B0604020202020204" pitchFamily="34" charset="0"/>
                          <a:cs typeface="Arial" panose="020B0604020202020204" pitchFamily="34" charset="0"/>
                        </a:rPr>
                        <a:t>Non Production Deployment </a:t>
                      </a:r>
                      <a:r>
                        <a:rPr lang="en-US" sz="700" u="none" strike="noStrike" dirty="0">
                          <a:effectLst/>
                          <a:latin typeface="Arial" panose="020B0604020202020204" pitchFamily="34" charset="0"/>
                          <a:cs typeface="Arial" panose="020B0604020202020204" pitchFamily="34" charset="0"/>
                        </a:rPr>
                        <a:t>Automation </a:t>
                      </a:r>
                      <a:r>
                        <a:rPr lang="en-US" sz="700" u="none" strike="noStrike" dirty="0" smtClean="0">
                          <a:effectLst/>
                          <a:latin typeface="Arial" panose="020B0604020202020204" pitchFamily="34" charset="0"/>
                          <a:cs typeface="Arial" panose="020B0604020202020204" pitchFamily="34" charset="0"/>
                        </a:rPr>
                        <a:t> - 55 </a:t>
                      </a:r>
                      <a:r>
                        <a:rPr lang="en-US" sz="700" u="none" strike="noStrike" dirty="0">
                          <a:effectLst/>
                          <a:latin typeface="Arial" panose="020B0604020202020204" pitchFamily="34" charset="0"/>
                          <a:cs typeface="Arial" panose="020B0604020202020204" pitchFamily="34" charset="0"/>
                        </a:rPr>
                        <a:t>%</a:t>
                      </a:r>
                      <a:br>
                        <a:rPr lang="en-US" sz="700" u="none" strike="noStrike" dirty="0">
                          <a:effectLst/>
                          <a:latin typeface="Arial" panose="020B0604020202020204" pitchFamily="34" charset="0"/>
                          <a:cs typeface="Arial" panose="020B0604020202020204" pitchFamily="34" charset="0"/>
                        </a:rPr>
                      </a:b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700" u="none" strike="noStrike" dirty="0">
                          <a:effectLst/>
                          <a:latin typeface="Arial" panose="020B0604020202020204" pitchFamily="34" charset="0"/>
                          <a:cs typeface="Arial" panose="020B0604020202020204" pitchFamily="34" charset="0"/>
                        </a:rPr>
                        <a:t>All the Build &amp; Deployment Jobs are configured in Dimensions tool for the following Environment </a:t>
                      </a:r>
                      <a:r>
                        <a:rPr lang="en-US" sz="700" u="none" strike="noStrike" dirty="0" smtClean="0">
                          <a:effectLst/>
                          <a:latin typeface="Arial" panose="020B0604020202020204" pitchFamily="34" charset="0"/>
                          <a:cs typeface="Arial" panose="020B0604020202020204" pitchFamily="34" charset="0"/>
                        </a:rPr>
                        <a:t>IST / Dev</a:t>
                      </a:r>
                      <a:r>
                        <a:rPr lang="en-US" sz="700" u="none" strike="noStrike" dirty="0">
                          <a:effectLst/>
                          <a:latin typeface="Arial" panose="020B0604020202020204" pitchFamily="34" charset="0"/>
                          <a:cs typeface="Arial" panose="020B0604020202020204" pitchFamily="34" charset="0"/>
                        </a:rPr>
                        <a:t>, QAT &amp; Production.</a:t>
                      </a:r>
                      <a:br>
                        <a:rPr lang="en-US" sz="700" u="none" strike="noStrike" dirty="0">
                          <a:effectLst/>
                          <a:latin typeface="Arial" panose="020B0604020202020204" pitchFamily="34" charset="0"/>
                          <a:cs typeface="Arial" panose="020B0604020202020204" pitchFamily="34" charset="0"/>
                        </a:rPr>
                      </a:br>
                      <a:r>
                        <a:rPr lang="en-US" sz="700" u="none" strike="noStrike" dirty="0">
                          <a:effectLst/>
                          <a:latin typeface="Arial" panose="020B0604020202020204" pitchFamily="34" charset="0"/>
                          <a:cs typeface="Arial" panose="020B0604020202020204" pitchFamily="34" charset="0"/>
                        </a:rPr>
                        <a:t>Development Team Provides the Build &amp; Deployment Scripts.</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44009">
                <a:tc>
                  <a:txBody>
                    <a:bodyPr/>
                    <a:lstStyle/>
                    <a:p>
                      <a:pPr algn="l" rtl="0" fontAlgn="ctr"/>
                      <a:r>
                        <a:rPr lang="en-US" sz="700" b="1" u="none" strike="noStrike" dirty="0">
                          <a:effectLst/>
                          <a:latin typeface="Arial" panose="020B0604020202020204" pitchFamily="34" charset="0"/>
                          <a:cs typeface="Arial" panose="020B0604020202020204" pitchFamily="34" charset="0"/>
                        </a:rPr>
                        <a:t>Code Control</a:t>
                      </a:r>
                      <a:endParaRPr lang="en-US" sz="700" b="1"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smtClean="0">
                          <a:effectLst/>
                          <a:latin typeface="Arial" panose="020B0604020202020204" pitchFamily="34" charset="0"/>
                          <a:cs typeface="Arial" panose="020B0604020202020204" pitchFamily="34" charset="0"/>
                        </a:rPr>
                        <a:t>5</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3894" rtl="0" eaLnBrk="1" fontAlgn="ctr" latinLnBrk="0" hangingPunct="1"/>
                      <a:r>
                        <a:rPr lang="en-US" sz="700" u="none" strike="noStrike" kern="1200" dirty="0">
                          <a:effectLst/>
                          <a:latin typeface="Arial" panose="020B0604020202020204" pitchFamily="34" charset="0"/>
                          <a:cs typeface="Arial" panose="020B0604020202020204" pitchFamily="34" charset="0"/>
                        </a:rPr>
                        <a:t> </a:t>
                      </a:r>
                      <a:endParaRPr lang="en-US" sz="7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700" u="none" strike="noStrike" dirty="0">
                          <a:effectLst/>
                          <a:latin typeface="Arial" panose="020B0604020202020204" pitchFamily="34" charset="0"/>
                          <a:cs typeface="Arial" panose="020B0604020202020204" pitchFamily="34" charset="0"/>
                        </a:rPr>
                        <a:t>Handling </a:t>
                      </a:r>
                      <a:r>
                        <a:rPr lang="en-US" sz="700" u="none" strike="noStrike" dirty="0" smtClean="0">
                          <a:effectLst/>
                          <a:latin typeface="Arial" panose="020B0604020202020204" pitchFamily="34" charset="0"/>
                          <a:cs typeface="Arial" panose="020B0604020202020204" pitchFamily="34" charset="0"/>
                        </a:rPr>
                        <a:t> Code Merge Issues,  Code </a:t>
                      </a:r>
                      <a:r>
                        <a:rPr lang="en-US" sz="700" u="none" strike="noStrike" dirty="0">
                          <a:effectLst/>
                          <a:latin typeface="Arial" panose="020B0604020202020204" pitchFamily="34" charset="0"/>
                          <a:cs typeface="Arial" panose="020B0604020202020204" pitchFamily="34" charset="0"/>
                        </a:rPr>
                        <a:t>Review</a:t>
                      </a:r>
                      <a:br>
                        <a:rPr lang="en-US" sz="700" u="none" strike="noStrike" dirty="0">
                          <a:effectLst/>
                          <a:latin typeface="Arial" panose="020B0604020202020204" pitchFamily="34" charset="0"/>
                          <a:cs typeface="Arial" panose="020B0604020202020204" pitchFamily="34" charset="0"/>
                        </a:rPr>
                      </a:br>
                      <a:r>
                        <a:rPr lang="en-US" sz="700" u="none" strike="noStrike" dirty="0">
                          <a:effectLst/>
                          <a:latin typeface="Arial" panose="020B0604020202020204" pitchFamily="34" charset="0"/>
                          <a:cs typeface="Arial" panose="020B0604020202020204" pitchFamily="34" charset="0"/>
                        </a:rPr>
                        <a:t>Review the Static Security &amp; Vulnerability </a:t>
                      </a:r>
                      <a:r>
                        <a:rPr lang="en-US" sz="700" u="none" strike="noStrike" dirty="0" smtClean="0">
                          <a:effectLst/>
                          <a:latin typeface="Arial" panose="020B0604020202020204" pitchFamily="34" charset="0"/>
                          <a:cs typeface="Arial" panose="020B0604020202020204" pitchFamily="34" charset="0"/>
                        </a:rPr>
                        <a:t>reports and  Provide </a:t>
                      </a:r>
                      <a:r>
                        <a:rPr lang="en-US" sz="700" u="none" strike="noStrike" dirty="0">
                          <a:effectLst/>
                          <a:latin typeface="Arial" panose="020B0604020202020204" pitchFamily="34" charset="0"/>
                          <a:cs typeface="Arial" panose="020B0604020202020204" pitchFamily="34" charset="0"/>
                        </a:rPr>
                        <a:t>QAT </a:t>
                      </a:r>
                      <a:r>
                        <a:rPr lang="en-US" sz="700" u="none" strike="noStrike" dirty="0" smtClean="0">
                          <a:effectLst/>
                          <a:latin typeface="Arial" panose="020B0604020202020204" pitchFamily="34" charset="0"/>
                          <a:cs typeface="Arial" panose="020B0604020202020204" pitchFamily="34" charset="0"/>
                        </a:rPr>
                        <a:t>approval.</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a:effectLst/>
                          <a:latin typeface="Arial" panose="020B0604020202020204" pitchFamily="34" charset="0"/>
                          <a:cs typeface="Arial" panose="020B0604020202020204" pitchFamily="34" charset="0"/>
                        </a:rPr>
                        <a:t> </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700" u="none" strike="noStrike" dirty="0">
                          <a:effectLst/>
                          <a:latin typeface="Arial" panose="020B0604020202020204" pitchFamily="34" charset="0"/>
                          <a:cs typeface="Arial" panose="020B0604020202020204" pitchFamily="34" charset="0"/>
                        </a:rPr>
                        <a:t>Day by Day - Manual</a:t>
                      </a:r>
                      <a:br>
                        <a:rPr lang="en-US" sz="700" u="none" strike="noStrike" dirty="0">
                          <a:effectLst/>
                          <a:latin typeface="Arial" panose="020B0604020202020204" pitchFamily="34" charset="0"/>
                          <a:cs typeface="Arial" panose="020B0604020202020204" pitchFamily="34" charset="0"/>
                        </a:rPr>
                      </a:br>
                      <a:r>
                        <a:rPr lang="en-US" sz="700" u="none" strike="noStrike" dirty="0">
                          <a:effectLst/>
                          <a:latin typeface="Arial" panose="020B0604020202020204" pitchFamily="34" charset="0"/>
                          <a:cs typeface="Arial" panose="020B0604020202020204" pitchFamily="34" charset="0"/>
                        </a:rPr>
                        <a:t>Scotia Pro - Aldon tools are used</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29990">
                <a:tc>
                  <a:txBody>
                    <a:bodyPr/>
                    <a:lstStyle/>
                    <a:p>
                      <a:pPr algn="l" rtl="0" fontAlgn="ctr"/>
                      <a:r>
                        <a:rPr lang="en-US" sz="700" b="1" u="none" strike="noStrike" dirty="0">
                          <a:effectLst/>
                          <a:latin typeface="Arial" panose="020B0604020202020204" pitchFamily="34" charset="0"/>
                          <a:cs typeface="Arial" panose="020B0604020202020204" pitchFamily="34" charset="0"/>
                        </a:rPr>
                        <a:t>Testing Team</a:t>
                      </a:r>
                      <a:endParaRPr lang="en-US" sz="700" b="1"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a:effectLst/>
                          <a:latin typeface="Arial" panose="020B0604020202020204" pitchFamily="34" charset="0"/>
                          <a:cs typeface="Arial" panose="020B0604020202020204" pitchFamily="34" charset="0"/>
                        </a:rPr>
                        <a:t>50</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3894" rtl="0" eaLnBrk="1" fontAlgn="ctr" latinLnBrk="0" hangingPunct="1"/>
                      <a:r>
                        <a:rPr lang="en-US" sz="700" u="none" strike="noStrike" kern="1200" dirty="0">
                          <a:effectLst/>
                          <a:latin typeface="Arial" panose="020B0604020202020204" pitchFamily="34" charset="0"/>
                          <a:cs typeface="Arial" panose="020B0604020202020204" pitchFamily="34" charset="0"/>
                        </a:rPr>
                        <a:t>149</a:t>
                      </a:r>
                      <a:endParaRPr lang="en-US" sz="7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700" u="none" strike="noStrike" dirty="0">
                          <a:effectLst/>
                          <a:latin typeface="Arial" panose="020B0604020202020204" pitchFamily="34" charset="0"/>
                          <a:cs typeface="Arial" panose="020B0604020202020204" pitchFamily="34" charset="0"/>
                        </a:rPr>
                        <a:t>Test Management</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smtClean="0">
                          <a:effectLst/>
                          <a:latin typeface="Arial" panose="020B0604020202020204" pitchFamily="34" charset="0"/>
                          <a:cs typeface="Arial" panose="020B0604020202020204" pitchFamily="34" charset="0"/>
                        </a:rPr>
                        <a:t>4 %</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700" u="none" strike="noStrike" dirty="0">
                          <a:effectLst/>
                          <a:latin typeface="Arial" panose="020B0604020202020204" pitchFamily="34" charset="0"/>
                          <a:cs typeface="Arial" panose="020B0604020202020204" pitchFamily="34" charset="0"/>
                        </a:rPr>
                        <a:t> Test automation Started only last 6 months and 5 applications are automated.</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44009">
                <a:tc>
                  <a:txBody>
                    <a:bodyPr/>
                    <a:lstStyle/>
                    <a:p>
                      <a:pPr algn="l" rtl="0" fontAlgn="ctr"/>
                      <a:r>
                        <a:rPr lang="en-US" sz="700" b="1" u="none" strike="noStrike" dirty="0">
                          <a:effectLst/>
                          <a:latin typeface="Arial" panose="020B0604020202020204" pitchFamily="34" charset="0"/>
                          <a:cs typeface="Arial" panose="020B0604020202020204" pitchFamily="34" charset="0"/>
                        </a:rPr>
                        <a:t>Environment Management</a:t>
                      </a:r>
                      <a:endParaRPr lang="en-US" sz="700" b="1"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a:effectLst/>
                          <a:latin typeface="Arial" panose="020B0604020202020204" pitchFamily="34" charset="0"/>
                          <a:cs typeface="Arial" panose="020B0604020202020204" pitchFamily="34" charset="0"/>
                        </a:rPr>
                        <a:t>11</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3894" rtl="0" eaLnBrk="1" fontAlgn="ctr" latinLnBrk="0" hangingPunct="1"/>
                      <a:r>
                        <a:rPr lang="en-US" sz="700" u="none" strike="noStrike" kern="1200" dirty="0">
                          <a:effectLst/>
                          <a:latin typeface="Arial" panose="020B0604020202020204" pitchFamily="34" charset="0"/>
                          <a:cs typeface="Arial" panose="020B0604020202020204" pitchFamily="34" charset="0"/>
                        </a:rPr>
                        <a:t>30</a:t>
                      </a:r>
                      <a:endParaRPr lang="en-US" sz="7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700" u="none" strike="noStrike" dirty="0">
                          <a:effectLst/>
                          <a:latin typeface="Arial" panose="020B0604020202020204" pitchFamily="34" charset="0"/>
                          <a:cs typeface="Arial" panose="020B0604020202020204" pitchFamily="34" charset="0"/>
                        </a:rPr>
                        <a:t>Non Production Environment Deployment &amp; Configuration Management</a:t>
                      </a:r>
                      <a:br>
                        <a:rPr lang="en-US" sz="700" u="none" strike="noStrike" dirty="0">
                          <a:effectLst/>
                          <a:latin typeface="Arial" panose="020B0604020202020204" pitchFamily="34" charset="0"/>
                          <a:cs typeface="Arial" panose="020B0604020202020204" pitchFamily="34" charset="0"/>
                        </a:rPr>
                      </a:br>
                      <a:r>
                        <a:rPr lang="en-US" sz="700" u="none" strike="noStrike" dirty="0">
                          <a:effectLst/>
                          <a:latin typeface="Arial" panose="020B0604020202020204" pitchFamily="34" charset="0"/>
                          <a:cs typeface="Arial" panose="020B0604020202020204" pitchFamily="34" charset="0"/>
                        </a:rPr>
                        <a:t>Provides the Test data for testing</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smtClean="0">
                          <a:effectLst/>
                          <a:latin typeface="Arial" panose="020B0604020202020204" pitchFamily="34" charset="0"/>
                          <a:cs typeface="Arial" panose="020B0604020202020204" pitchFamily="34" charset="0"/>
                        </a:rPr>
                        <a:t>No Or Very Minimal</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700" u="none" strike="noStrike" dirty="0">
                          <a:effectLst/>
                          <a:latin typeface="Arial" panose="020B0604020202020204" pitchFamily="34" charset="0"/>
                          <a:cs typeface="Arial" panose="020B0604020202020204" pitchFamily="34" charset="0"/>
                        </a:rPr>
                        <a:t>Manual </a:t>
                      </a:r>
                      <a:r>
                        <a:rPr lang="en-US" sz="700" u="none" strike="noStrike" dirty="0" smtClean="0">
                          <a:effectLst/>
                          <a:latin typeface="Arial" panose="020B0604020202020204" pitchFamily="34" charset="0"/>
                          <a:cs typeface="Arial" panose="020B0604020202020204" pitchFamily="34" charset="0"/>
                        </a:rPr>
                        <a:t>Activities . Remaining applications are handled by application Development teams.</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29990">
                <a:tc>
                  <a:txBody>
                    <a:bodyPr/>
                    <a:lstStyle/>
                    <a:p>
                      <a:pPr algn="l" rtl="0" fontAlgn="ctr"/>
                      <a:r>
                        <a:rPr lang="en-US" sz="700" b="1" u="none" strike="noStrike" dirty="0">
                          <a:effectLst/>
                          <a:latin typeface="Arial" panose="020B0604020202020204" pitchFamily="34" charset="0"/>
                          <a:cs typeface="Arial" panose="020B0604020202020204" pitchFamily="34" charset="0"/>
                        </a:rPr>
                        <a:t>Monitoring</a:t>
                      </a:r>
                      <a:endParaRPr lang="en-US" sz="700" b="1"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a:effectLst/>
                          <a:latin typeface="Arial" panose="020B0604020202020204" pitchFamily="34" charset="0"/>
                          <a:cs typeface="Arial" panose="020B0604020202020204" pitchFamily="34" charset="0"/>
                        </a:rPr>
                        <a:t>5</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3894" rtl="0" eaLnBrk="1" fontAlgn="ctr" latinLnBrk="0" hangingPunct="1"/>
                      <a:r>
                        <a:rPr lang="en-US" sz="700" u="none" strike="noStrike" kern="1200" dirty="0">
                          <a:effectLst/>
                          <a:latin typeface="Arial" panose="020B0604020202020204" pitchFamily="34" charset="0"/>
                          <a:cs typeface="Arial" panose="020B0604020202020204" pitchFamily="34" charset="0"/>
                        </a:rPr>
                        <a:t>200</a:t>
                      </a:r>
                      <a:endParaRPr lang="en-US" sz="7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700" u="none" strike="noStrike" dirty="0">
                          <a:effectLst/>
                          <a:latin typeface="Arial" panose="020B0604020202020204" pitchFamily="34" charset="0"/>
                          <a:cs typeface="Arial" panose="020B0604020202020204" pitchFamily="34" charset="0"/>
                        </a:rPr>
                        <a:t>Application, Infrastructure, Database, Network , etc. Monitoring</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smtClean="0">
                          <a:effectLst/>
                          <a:latin typeface="Arial" panose="020B0604020202020204" pitchFamily="34" charset="0"/>
                          <a:cs typeface="Arial" panose="020B0604020202020204" pitchFamily="34" charset="0"/>
                        </a:rPr>
                        <a:t>80 %</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fr-FR" sz="700" u="none" strike="noStrike" dirty="0">
                          <a:effectLst/>
                          <a:latin typeface="Arial" panose="020B0604020202020204" pitchFamily="34" charset="0"/>
                          <a:cs typeface="Arial" panose="020B0604020202020204" pitchFamily="34" charset="0"/>
                        </a:rPr>
                        <a:t> Infrastructure - 100 % , </a:t>
                      </a:r>
                      <a:r>
                        <a:rPr lang="fr-FR" sz="700" u="none" strike="noStrike" dirty="0" smtClean="0">
                          <a:effectLst/>
                          <a:latin typeface="Arial" panose="020B0604020202020204" pitchFamily="34" charset="0"/>
                          <a:cs typeface="Arial" panose="020B0604020202020204" pitchFamily="34" charset="0"/>
                        </a:rPr>
                        <a:t>Database </a:t>
                      </a:r>
                      <a:r>
                        <a:rPr lang="fr-FR" sz="700" u="none" strike="noStrike" dirty="0">
                          <a:effectLst/>
                          <a:latin typeface="Arial" panose="020B0604020202020204" pitchFamily="34" charset="0"/>
                          <a:cs typeface="Arial" panose="020B0604020202020204" pitchFamily="34" charset="0"/>
                        </a:rPr>
                        <a:t>- 100 % &amp; Application - 16 %</a:t>
                      </a:r>
                      <a:endParaRPr lang="fr-FR"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229990">
                <a:tc>
                  <a:txBody>
                    <a:bodyPr/>
                    <a:lstStyle/>
                    <a:p>
                      <a:pPr algn="l" rtl="0" fontAlgn="ctr"/>
                      <a:r>
                        <a:rPr lang="en-US" sz="700" b="1" u="none" strike="noStrike" dirty="0">
                          <a:effectLst/>
                          <a:latin typeface="Arial" panose="020B0604020202020204" pitchFamily="34" charset="0"/>
                          <a:cs typeface="Arial" panose="020B0604020202020204" pitchFamily="34" charset="0"/>
                        </a:rPr>
                        <a:t>Application Support</a:t>
                      </a:r>
                      <a:endParaRPr lang="en-US" sz="700" b="1"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a:effectLst/>
                          <a:latin typeface="Arial" panose="020B0604020202020204" pitchFamily="34" charset="0"/>
                          <a:cs typeface="Arial" panose="020B0604020202020204" pitchFamily="34" charset="0"/>
                        </a:rPr>
                        <a:t>15</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3894" rtl="0" eaLnBrk="1" fontAlgn="ctr" latinLnBrk="0" hangingPunct="1"/>
                      <a:r>
                        <a:rPr lang="en-US" sz="700" u="none" strike="noStrike" kern="1200" dirty="0">
                          <a:effectLst/>
                          <a:latin typeface="Arial" panose="020B0604020202020204" pitchFamily="34" charset="0"/>
                          <a:cs typeface="Arial" panose="020B0604020202020204" pitchFamily="34" charset="0"/>
                        </a:rPr>
                        <a:t>200</a:t>
                      </a:r>
                      <a:endParaRPr lang="en-US" sz="7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700" u="none" strike="noStrike" dirty="0">
                          <a:effectLst/>
                          <a:latin typeface="Arial" panose="020B0604020202020204" pitchFamily="34" charset="0"/>
                          <a:cs typeface="Arial" panose="020B0604020202020204" pitchFamily="34" charset="0"/>
                        </a:rPr>
                        <a:t>Handle Only  Production Severity 1 issues</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a:effectLst/>
                          <a:latin typeface="Arial" panose="020B0604020202020204" pitchFamily="34" charset="0"/>
                          <a:cs typeface="Arial" panose="020B0604020202020204" pitchFamily="34" charset="0"/>
                        </a:rPr>
                        <a:t> </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700" u="none" strike="noStrike" dirty="0">
                          <a:effectLst/>
                          <a:latin typeface="Arial" panose="020B0604020202020204" pitchFamily="34" charset="0"/>
                          <a:cs typeface="Arial" panose="020B0604020202020204" pitchFamily="34" charset="0"/>
                        </a:rPr>
                        <a:t>IBM Maximo Tool for tracking Production issues &amp; Change management</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344009">
                <a:tc>
                  <a:txBody>
                    <a:bodyPr/>
                    <a:lstStyle/>
                    <a:p>
                      <a:pPr algn="l" rtl="0" fontAlgn="ctr"/>
                      <a:r>
                        <a:rPr lang="en-US" sz="700" b="1" u="none" strike="noStrike" dirty="0">
                          <a:effectLst/>
                          <a:latin typeface="Arial" panose="020B0604020202020204" pitchFamily="34" charset="0"/>
                          <a:cs typeface="Arial" panose="020B0604020202020204" pitchFamily="34" charset="0"/>
                        </a:rPr>
                        <a:t>Solution Factory</a:t>
                      </a:r>
                      <a:endParaRPr lang="en-US" sz="700" b="1"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a:effectLst/>
                          <a:latin typeface="Arial" panose="020B0604020202020204" pitchFamily="34" charset="0"/>
                          <a:cs typeface="Arial" panose="020B0604020202020204" pitchFamily="34" charset="0"/>
                        </a:rPr>
                        <a:t>30</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algn="ctr" defTabSz="913894" rtl="0" eaLnBrk="1" fontAlgn="ctr" latinLnBrk="0" hangingPunct="1"/>
                      <a:r>
                        <a:rPr lang="en-US" sz="700" u="none" strike="noStrike" kern="1200" dirty="0">
                          <a:effectLst/>
                          <a:latin typeface="Arial" panose="020B0604020202020204" pitchFamily="34" charset="0"/>
                          <a:cs typeface="Arial" panose="020B0604020202020204" pitchFamily="34" charset="0"/>
                        </a:rPr>
                        <a:t>200</a:t>
                      </a:r>
                      <a:endParaRPr lang="en-US" sz="7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700" u="none" strike="noStrike" dirty="0">
                          <a:effectLst/>
                          <a:latin typeface="Arial" panose="020B0604020202020204" pitchFamily="34" charset="0"/>
                          <a:cs typeface="Arial" panose="020B0604020202020204" pitchFamily="34" charset="0"/>
                        </a:rPr>
                        <a:t>Handle  Production Severity 2 &amp; 3 issues</a:t>
                      </a:r>
                      <a:br>
                        <a:rPr lang="en-US" sz="700" u="none" strike="noStrike" dirty="0">
                          <a:effectLst/>
                          <a:latin typeface="Arial" panose="020B0604020202020204" pitchFamily="34" charset="0"/>
                          <a:cs typeface="Arial" panose="020B0604020202020204" pitchFamily="34" charset="0"/>
                        </a:rPr>
                      </a:br>
                      <a:r>
                        <a:rPr lang="en-US" sz="700" u="none" strike="noStrike" dirty="0">
                          <a:effectLst/>
                          <a:latin typeface="Arial" panose="020B0604020202020204" pitchFamily="34" charset="0"/>
                          <a:cs typeface="Arial" panose="020B0604020202020204" pitchFamily="34" charset="0"/>
                        </a:rPr>
                        <a:t>Involves minor production application changes [Low Complex]</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rtl="0" fontAlgn="ctr"/>
                      <a:r>
                        <a:rPr lang="en-US" sz="700" u="none" strike="noStrike" dirty="0">
                          <a:effectLst/>
                          <a:latin typeface="Arial" panose="020B0604020202020204" pitchFamily="34" charset="0"/>
                          <a:cs typeface="Arial" panose="020B0604020202020204" pitchFamily="34" charset="0"/>
                        </a:rPr>
                        <a:t> </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700" u="none" strike="noStrike" dirty="0">
                          <a:effectLst/>
                          <a:latin typeface="Arial" panose="020B0604020202020204" pitchFamily="34" charset="0"/>
                          <a:cs typeface="Arial" panose="020B0604020202020204" pitchFamily="34" charset="0"/>
                        </a:rPr>
                        <a:t>IBM Maximo Tool for tracking Production issues &amp; Change management</a:t>
                      </a:r>
                      <a:endParaRPr lang="en-US" sz="700" b="0" i="0" u="none" strike="noStrike" dirty="0">
                        <a:solidFill>
                          <a:srgbClr val="000000"/>
                        </a:solidFill>
                        <a:effectLst/>
                        <a:latin typeface="Arial" panose="020B0604020202020204" pitchFamily="34" charset="0"/>
                        <a:cs typeface="Arial" panose="020B0604020202020204" pitchFamily="34" charset="0"/>
                      </a:endParaRPr>
                    </a:p>
                  </a:txBody>
                  <a:tcPr marL="2223" marR="2223" marT="222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bl>
          </a:graphicData>
        </a:graphic>
      </p:graphicFrame>
      <p:sp>
        <p:nvSpPr>
          <p:cNvPr id="14" name="Rectangle 13"/>
          <p:cNvSpPr/>
          <p:nvPr/>
        </p:nvSpPr>
        <p:spPr>
          <a:xfrm>
            <a:off x="115441" y="-11127"/>
            <a:ext cx="8441537" cy="815553"/>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a:spcBef>
                <a:spcPct val="0"/>
              </a:spcBef>
            </a:pPr>
            <a:r>
              <a:rPr lang="en-US" sz="2400" dirty="0">
                <a:solidFill>
                  <a:prstClr val="black">
                    <a:lumMod val="65000"/>
                    <a:lumOff val="35000"/>
                  </a:prstClr>
                </a:solidFill>
                <a:latin typeface="Arial" panose="020B0604020202020204" pitchFamily="34" charset="0"/>
                <a:cs typeface="Arial" panose="020B0604020202020204" pitchFamily="34" charset="0"/>
              </a:rPr>
              <a:t>Current State: Application and Technology Landscape  Overview</a:t>
            </a:r>
          </a:p>
        </p:txBody>
      </p:sp>
      <p:grpSp>
        <p:nvGrpSpPr>
          <p:cNvPr id="5" name="Group 4"/>
          <p:cNvGrpSpPr/>
          <p:nvPr/>
        </p:nvGrpSpPr>
        <p:grpSpPr>
          <a:xfrm>
            <a:off x="7383703" y="784907"/>
            <a:ext cx="1873186" cy="4520870"/>
            <a:chOff x="7383703" y="784907"/>
            <a:chExt cx="1873186" cy="4520870"/>
          </a:xfrm>
        </p:grpSpPr>
        <p:sp>
          <p:nvSpPr>
            <p:cNvPr id="2" name="Rectangle 1"/>
            <p:cNvSpPr/>
            <p:nvPr/>
          </p:nvSpPr>
          <p:spPr>
            <a:xfrm>
              <a:off x="7428089" y="804426"/>
              <a:ext cx="1625600" cy="1284018"/>
            </a:xfrm>
            <a:prstGeom prst="rect">
              <a:avLst/>
            </a:prstGeom>
            <a:solidFill>
              <a:srgbClr val="FAFAFA"/>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9" name="Rectangle 18"/>
            <p:cNvSpPr/>
            <p:nvPr/>
          </p:nvSpPr>
          <p:spPr>
            <a:xfrm>
              <a:off x="7428089" y="2452604"/>
              <a:ext cx="1625600" cy="1284018"/>
            </a:xfrm>
            <a:prstGeom prst="rect">
              <a:avLst/>
            </a:prstGeom>
            <a:solidFill>
              <a:srgbClr val="F5F5F5"/>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0" name="Rectangle 19"/>
            <p:cNvSpPr/>
            <p:nvPr/>
          </p:nvSpPr>
          <p:spPr>
            <a:xfrm>
              <a:off x="7428089" y="4021759"/>
              <a:ext cx="1625600" cy="1284018"/>
            </a:xfrm>
            <a:prstGeom prst="rect">
              <a:avLst/>
            </a:prstGeom>
            <a:solidFill>
              <a:schemeClr val="bg1">
                <a:lumMod val="85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 name="Rectangle 2"/>
            <p:cNvSpPr/>
            <p:nvPr/>
          </p:nvSpPr>
          <p:spPr>
            <a:xfrm>
              <a:off x="7405008" y="784907"/>
              <a:ext cx="1220206" cy="246221"/>
            </a:xfrm>
            <a:prstGeom prst="rect">
              <a:avLst/>
            </a:prstGeom>
          </p:spPr>
          <p:txBody>
            <a:bodyPr wrap="none">
              <a:spAutoFit/>
            </a:bodyPr>
            <a:lstStyle/>
            <a:p>
              <a:pPr algn="ctr"/>
              <a:r>
                <a:rPr lang="en-US" sz="1000" b="1" dirty="0">
                  <a:latin typeface="Arial" panose="020B0604020202020204" pitchFamily="34" charset="0"/>
                  <a:cs typeface="Arial" panose="020B0604020202020204" pitchFamily="34" charset="0"/>
                </a:rPr>
                <a:t>Release Model %</a:t>
              </a:r>
            </a:p>
          </p:txBody>
        </p:sp>
        <p:sp>
          <p:nvSpPr>
            <p:cNvPr id="22" name="Rounded Rectangle 21"/>
            <p:cNvSpPr/>
            <p:nvPr/>
          </p:nvSpPr>
          <p:spPr>
            <a:xfrm>
              <a:off x="7405008" y="1128125"/>
              <a:ext cx="1644576" cy="777655"/>
            </a:xfrm>
            <a:prstGeom prst="roundRect">
              <a:avLst/>
            </a:prstGeom>
            <a:noFill/>
            <a:ln>
              <a:noFill/>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7141" tIns="28570" rIns="57141" bIns="28570" numCol="1" spcCol="0" rtlCol="0" fromWordArt="0" anchor="t" anchorCtr="0" forceAA="0" compatLnSpc="1">
              <a:prstTxWarp prst="textNoShape">
                <a:avLst/>
              </a:prstTxWarp>
              <a:noAutofit/>
            </a:bodyPr>
            <a:lstStyle/>
            <a:p>
              <a:pPr marL="142846" indent="-142846">
                <a:spcBef>
                  <a:spcPts val="600"/>
                </a:spcBef>
                <a:buFont typeface="Arial" pitchFamily="34" charset="0"/>
                <a:buChar char="•"/>
              </a:pPr>
              <a:r>
                <a:rPr lang="en-US" sz="917" dirty="0">
                  <a:solidFill>
                    <a:schemeClr val="tx1"/>
                  </a:solidFill>
                  <a:latin typeface="Arial" panose="020B0604020202020204" pitchFamily="34" charset="0"/>
                  <a:cs typeface="Arial" panose="020B0604020202020204" pitchFamily="34" charset="0"/>
                </a:rPr>
                <a:t>95 % - Waterfall [2 to 6 Months Release Cycle].</a:t>
              </a:r>
            </a:p>
            <a:p>
              <a:pPr marL="142846" indent="-142846">
                <a:spcBef>
                  <a:spcPts val="600"/>
                </a:spcBef>
                <a:buFont typeface="Arial" pitchFamily="34" charset="0"/>
                <a:buChar char="•"/>
              </a:pPr>
              <a:r>
                <a:rPr lang="en-US" sz="917" dirty="0">
                  <a:solidFill>
                    <a:schemeClr val="tx1"/>
                  </a:solidFill>
                  <a:latin typeface="Arial" panose="020B0604020202020204" pitchFamily="34" charset="0"/>
                  <a:cs typeface="Arial" panose="020B0604020202020204" pitchFamily="34" charset="0"/>
                </a:rPr>
                <a:t>5 % - Agile [1 week to 3 week Sprints Cycle].</a:t>
              </a:r>
            </a:p>
            <a:p>
              <a:pPr marL="142846" indent="-142846">
                <a:spcBef>
                  <a:spcPts val="600"/>
                </a:spcBef>
                <a:buFont typeface="Arial" pitchFamily="34" charset="0"/>
                <a:buChar char="•"/>
              </a:pPr>
              <a:endParaRPr lang="en-US" sz="917" dirty="0">
                <a:solidFill>
                  <a:schemeClr val="tx1"/>
                </a:solidFill>
                <a:latin typeface="Arial" panose="020B0604020202020204" pitchFamily="34" charset="0"/>
                <a:cs typeface="Arial" panose="020B0604020202020204" pitchFamily="34" charset="0"/>
              </a:endParaRPr>
            </a:p>
            <a:p>
              <a:pPr>
                <a:spcBef>
                  <a:spcPts val="600"/>
                </a:spcBef>
              </a:pPr>
              <a:endParaRPr lang="en-US" sz="917" dirty="0">
                <a:solidFill>
                  <a:schemeClr val="tx1"/>
                </a:solidFill>
                <a:latin typeface="Arial" panose="020B0604020202020204" pitchFamily="34" charset="0"/>
                <a:cs typeface="Arial" panose="020B0604020202020204" pitchFamily="34" charset="0"/>
              </a:endParaRPr>
            </a:p>
            <a:p>
              <a:pPr>
                <a:spcBef>
                  <a:spcPts val="600"/>
                </a:spcBef>
              </a:pPr>
              <a:endParaRPr lang="en-US" sz="917" dirty="0">
                <a:solidFill>
                  <a:schemeClr val="tx1"/>
                </a:solidFill>
                <a:latin typeface="Arial" panose="020B0604020202020204" pitchFamily="34" charset="0"/>
                <a:cs typeface="Arial" panose="020B0604020202020204" pitchFamily="34" charset="0"/>
              </a:endParaRPr>
            </a:p>
          </p:txBody>
        </p:sp>
        <p:sp>
          <p:nvSpPr>
            <p:cNvPr id="23" name="Rounded Rectangle 22"/>
            <p:cNvSpPr/>
            <p:nvPr/>
          </p:nvSpPr>
          <p:spPr>
            <a:xfrm>
              <a:off x="7412715" y="2452513"/>
              <a:ext cx="1844174" cy="317501"/>
            </a:xfrm>
            <a:prstGeom prst="roundRect">
              <a:avLst/>
            </a:prstGeom>
            <a:noFill/>
            <a:ln>
              <a:no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57141" tIns="28570" rIns="57141" bIns="28570" numCol="1" spcCol="0" rtlCol="0" fromWordArt="0" anchor="ctr" anchorCtr="0" forceAA="0" compatLnSpc="1">
              <a:prstTxWarp prst="textNoShape">
                <a:avLst/>
              </a:prstTxWarp>
              <a:noAutofit/>
            </a:bodyPr>
            <a:lstStyle/>
            <a:p>
              <a:r>
                <a:rPr lang="en-US" sz="1000" b="1" dirty="0">
                  <a:latin typeface="Arial" panose="020B0604020202020204" pitchFamily="34" charset="0"/>
                  <a:cs typeface="Arial" panose="020B0604020202020204" pitchFamily="34" charset="0"/>
                </a:rPr>
                <a:t>Average </a:t>
              </a:r>
              <a:r>
                <a:rPr lang="en-US" sz="1000" b="1" dirty="0" smtClean="0">
                  <a:latin typeface="Arial" panose="020B0604020202020204" pitchFamily="34" charset="0"/>
                  <a:cs typeface="Arial" panose="020B0604020202020204" pitchFamily="34" charset="0"/>
                </a:rPr>
                <a:t>No. Of  </a:t>
              </a:r>
              <a:r>
                <a:rPr lang="en-US" sz="1000" b="1" dirty="0">
                  <a:latin typeface="Arial" panose="020B0604020202020204" pitchFamily="34" charset="0"/>
                  <a:cs typeface="Arial" panose="020B0604020202020204" pitchFamily="34" charset="0"/>
                </a:rPr>
                <a:t>Releases</a:t>
              </a:r>
            </a:p>
          </p:txBody>
        </p:sp>
        <p:sp>
          <p:nvSpPr>
            <p:cNvPr id="24" name="Rounded Rectangle 23"/>
            <p:cNvSpPr/>
            <p:nvPr/>
          </p:nvSpPr>
          <p:spPr>
            <a:xfrm>
              <a:off x="7383703" y="2652889"/>
              <a:ext cx="1624830" cy="1079500"/>
            </a:xfrm>
            <a:prstGeom prst="roundRect">
              <a:avLst/>
            </a:prstGeom>
            <a:noFill/>
            <a:ln>
              <a:noFill/>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7141" tIns="28570" rIns="57141" bIns="28570" numCol="1" spcCol="0" rtlCol="0" fromWordArt="0" anchor="t" anchorCtr="0" forceAA="0" compatLnSpc="1">
              <a:prstTxWarp prst="textNoShape">
                <a:avLst/>
              </a:prstTxWarp>
              <a:noAutofit/>
            </a:bodyPr>
            <a:lstStyle/>
            <a:p>
              <a:pPr marL="142846" indent="-142846">
                <a:buFont typeface="Arial" pitchFamily="34" charset="0"/>
                <a:buChar char="•"/>
              </a:pPr>
              <a:r>
                <a:rPr lang="en-US" sz="917" dirty="0" smtClean="0">
                  <a:solidFill>
                    <a:schemeClr val="tx1"/>
                  </a:solidFill>
                  <a:latin typeface="Arial" panose="020B0604020202020204" pitchFamily="34" charset="0"/>
                  <a:cs typeface="Arial" panose="020B0604020202020204" pitchFamily="34" charset="0"/>
                </a:rPr>
                <a:t>~2514  </a:t>
              </a:r>
              <a:r>
                <a:rPr lang="en-US" sz="917" dirty="0">
                  <a:solidFill>
                    <a:schemeClr val="tx1"/>
                  </a:solidFill>
                  <a:latin typeface="Arial" panose="020B0604020202020204" pitchFamily="34" charset="0"/>
                  <a:cs typeface="Arial" panose="020B0604020202020204" pitchFamily="34" charset="0"/>
                </a:rPr>
                <a:t>- 1 Year</a:t>
              </a:r>
            </a:p>
            <a:p>
              <a:pPr marL="142846" indent="-142846">
                <a:buFont typeface="Arial" pitchFamily="34" charset="0"/>
                <a:buChar char="•"/>
              </a:pPr>
              <a:r>
                <a:rPr lang="en-US" sz="917" dirty="0" smtClean="0">
                  <a:solidFill>
                    <a:schemeClr val="tx1"/>
                  </a:solidFill>
                  <a:latin typeface="Arial" panose="020B0604020202020204" pitchFamily="34" charset="0"/>
                  <a:cs typeface="Arial" panose="020B0604020202020204" pitchFamily="34" charset="0"/>
                </a:rPr>
                <a:t>~126     </a:t>
              </a:r>
              <a:r>
                <a:rPr lang="en-US" sz="917" dirty="0">
                  <a:solidFill>
                    <a:schemeClr val="tx1"/>
                  </a:solidFill>
                  <a:latin typeface="Arial" panose="020B0604020202020204" pitchFamily="34" charset="0"/>
                  <a:cs typeface="Arial" panose="020B0604020202020204" pitchFamily="34" charset="0"/>
                </a:rPr>
                <a:t>- 1 Month</a:t>
              </a:r>
            </a:p>
            <a:p>
              <a:pPr marL="142846" indent="-142846">
                <a:buFont typeface="Arial" pitchFamily="34" charset="0"/>
                <a:buChar char="•"/>
              </a:pPr>
              <a:r>
                <a:rPr lang="en-US" sz="917" dirty="0" smtClean="0">
                  <a:solidFill>
                    <a:schemeClr val="tx1"/>
                  </a:solidFill>
                  <a:latin typeface="Arial" panose="020B0604020202020204" pitchFamily="34" charset="0"/>
                  <a:cs typeface="Arial" panose="020B0604020202020204" pitchFamily="34" charset="0"/>
                </a:rPr>
                <a:t>~20       </a:t>
              </a:r>
              <a:r>
                <a:rPr lang="en-US" sz="917" dirty="0">
                  <a:solidFill>
                    <a:schemeClr val="tx1"/>
                  </a:solidFill>
                  <a:latin typeface="Arial" panose="020B0604020202020204" pitchFamily="34" charset="0"/>
                  <a:cs typeface="Arial" panose="020B0604020202020204" pitchFamily="34" charset="0"/>
                </a:rPr>
                <a:t>-  1 Week</a:t>
              </a:r>
            </a:p>
            <a:p>
              <a:r>
                <a:rPr lang="en-US" sz="833" dirty="0">
                  <a:solidFill>
                    <a:schemeClr val="tx1"/>
                  </a:solidFill>
                  <a:latin typeface="Arial" panose="020B0604020202020204" pitchFamily="34" charset="0"/>
                  <a:cs typeface="Arial" panose="020B0604020202020204" pitchFamily="34" charset="0"/>
                </a:rPr>
                <a:t>Includes Application changes, Production Incidents &amp; Problems  and  Infrastructure changes.</a:t>
              </a:r>
            </a:p>
            <a:p>
              <a:endParaRPr lang="en-US" sz="917" dirty="0">
                <a:solidFill>
                  <a:schemeClr val="tx1"/>
                </a:solidFill>
                <a:latin typeface="Arial" panose="020B0604020202020204" pitchFamily="34" charset="0"/>
                <a:cs typeface="Arial" panose="020B0604020202020204" pitchFamily="34" charset="0"/>
              </a:endParaRPr>
            </a:p>
            <a:p>
              <a:endParaRPr lang="en-US" sz="917" dirty="0">
                <a:solidFill>
                  <a:schemeClr val="tx1"/>
                </a:solidFill>
                <a:latin typeface="Arial" panose="020B0604020202020204" pitchFamily="34" charset="0"/>
                <a:cs typeface="Arial" panose="020B0604020202020204" pitchFamily="34" charset="0"/>
              </a:endParaRPr>
            </a:p>
          </p:txBody>
        </p:sp>
        <p:sp>
          <p:nvSpPr>
            <p:cNvPr id="25" name="Rounded Rectangle 24"/>
            <p:cNvSpPr/>
            <p:nvPr/>
          </p:nvSpPr>
          <p:spPr>
            <a:xfrm>
              <a:off x="7444532" y="4063634"/>
              <a:ext cx="1403906" cy="317501"/>
            </a:xfrm>
            <a:prstGeom prst="roundRect">
              <a:avLst/>
            </a:prstGeom>
            <a:noFill/>
            <a:ln>
              <a:noFill/>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57141" tIns="28570" rIns="57141" bIns="28570" numCol="1" spcCol="0" rtlCol="0" fromWordArt="0" anchor="ctr" anchorCtr="0" forceAA="0" compatLnSpc="1">
              <a:prstTxWarp prst="textNoShape">
                <a:avLst/>
              </a:prstTxWarp>
              <a:noAutofit/>
            </a:bodyPr>
            <a:lstStyle/>
            <a:p>
              <a:r>
                <a:rPr lang="en-US" sz="1000" b="1" dirty="0">
                  <a:latin typeface="Arial" panose="020B0604020202020204" pitchFamily="34" charset="0"/>
                  <a:cs typeface="Arial" panose="020B0604020202020204" pitchFamily="34" charset="0"/>
                </a:rPr>
                <a:t>Production Issues Summary [Average]</a:t>
              </a:r>
            </a:p>
          </p:txBody>
        </p:sp>
        <p:sp>
          <p:nvSpPr>
            <p:cNvPr id="26" name="Rounded Rectangle 25"/>
            <p:cNvSpPr/>
            <p:nvPr/>
          </p:nvSpPr>
          <p:spPr>
            <a:xfrm>
              <a:off x="7428089" y="4381135"/>
              <a:ext cx="1648178" cy="854090"/>
            </a:xfrm>
            <a:prstGeom prst="roundRect">
              <a:avLst/>
            </a:prstGeom>
            <a:noFill/>
            <a:ln>
              <a:noFill/>
            </a:ln>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7141" tIns="28570" rIns="57141" bIns="28570" numCol="1" spcCol="0" rtlCol="0" fromWordArt="0" anchor="t" anchorCtr="0" forceAA="0" compatLnSpc="1">
              <a:prstTxWarp prst="textNoShape">
                <a:avLst/>
              </a:prstTxWarp>
              <a:noAutofit/>
            </a:bodyPr>
            <a:lstStyle/>
            <a:p>
              <a:r>
                <a:rPr lang="en-US" sz="917" dirty="0">
                  <a:solidFill>
                    <a:schemeClr val="tx1"/>
                  </a:solidFill>
                  <a:latin typeface="Arial" panose="020B0604020202020204" pitchFamily="34" charset="0"/>
                  <a:cs typeface="Arial" panose="020B0604020202020204" pitchFamily="34" charset="0"/>
                </a:rPr>
                <a:t>Severity 1 Issues</a:t>
              </a:r>
            </a:p>
            <a:p>
              <a:pPr marL="142846" indent="-142846">
                <a:buFont typeface="Arial" pitchFamily="34" charset="0"/>
                <a:buChar char="•"/>
              </a:pPr>
              <a:r>
                <a:rPr lang="en-US" sz="917" dirty="0" smtClean="0">
                  <a:solidFill>
                    <a:schemeClr val="tx1"/>
                  </a:solidFill>
                  <a:latin typeface="Arial" panose="020B0604020202020204" pitchFamily="34" charset="0"/>
                  <a:cs typeface="Arial" panose="020B0604020202020204" pitchFamily="34" charset="0"/>
                </a:rPr>
                <a:t>~12   </a:t>
              </a:r>
              <a:r>
                <a:rPr lang="en-US" sz="917" dirty="0">
                  <a:solidFill>
                    <a:schemeClr val="tx1"/>
                  </a:solidFill>
                  <a:latin typeface="Arial" panose="020B0604020202020204" pitchFamily="34" charset="0"/>
                  <a:cs typeface="Arial" panose="020B0604020202020204" pitchFamily="34" charset="0"/>
                </a:rPr>
                <a:t>- 1 </a:t>
              </a:r>
              <a:r>
                <a:rPr lang="en-US" sz="917" dirty="0" smtClean="0">
                  <a:solidFill>
                    <a:schemeClr val="tx1"/>
                  </a:solidFill>
                  <a:latin typeface="Arial" panose="020B0604020202020204" pitchFamily="34" charset="0"/>
                  <a:cs typeface="Arial" panose="020B0604020202020204" pitchFamily="34" charset="0"/>
                </a:rPr>
                <a:t>Month</a:t>
              </a:r>
            </a:p>
            <a:p>
              <a:pPr marL="142846" indent="-142846">
                <a:buFont typeface="Arial" pitchFamily="34" charset="0"/>
                <a:buChar char="•"/>
              </a:pPr>
              <a:endParaRPr lang="en-US" sz="917" dirty="0">
                <a:solidFill>
                  <a:schemeClr val="tx1"/>
                </a:solidFill>
                <a:latin typeface="Arial" panose="020B0604020202020204" pitchFamily="34" charset="0"/>
                <a:cs typeface="Arial" panose="020B0604020202020204" pitchFamily="34" charset="0"/>
              </a:endParaRPr>
            </a:p>
            <a:p>
              <a:r>
                <a:rPr lang="en-US" sz="917" dirty="0">
                  <a:solidFill>
                    <a:schemeClr val="tx1"/>
                  </a:solidFill>
                  <a:latin typeface="Arial" panose="020B0604020202020204" pitchFamily="34" charset="0"/>
                  <a:cs typeface="Arial" panose="020B0604020202020204" pitchFamily="34" charset="0"/>
                </a:rPr>
                <a:t>Severity  2 &amp; 3  Issues</a:t>
              </a:r>
            </a:p>
            <a:p>
              <a:pPr marL="142846" indent="-142846">
                <a:buFont typeface="Arial" pitchFamily="34" charset="0"/>
                <a:buChar char="•"/>
              </a:pPr>
              <a:r>
                <a:rPr lang="en-US" sz="917" dirty="0" smtClean="0">
                  <a:solidFill>
                    <a:schemeClr val="tx1"/>
                  </a:solidFill>
                  <a:latin typeface="Arial" panose="020B0604020202020204" pitchFamily="34" charset="0"/>
                  <a:cs typeface="Arial" panose="020B0604020202020204" pitchFamily="34" charset="0"/>
                </a:rPr>
                <a:t>~35    </a:t>
              </a:r>
              <a:r>
                <a:rPr lang="en-US" sz="917" dirty="0">
                  <a:solidFill>
                    <a:schemeClr val="tx1"/>
                  </a:solidFill>
                  <a:latin typeface="Arial" panose="020B0604020202020204" pitchFamily="34" charset="0"/>
                  <a:cs typeface="Arial" panose="020B0604020202020204" pitchFamily="34" charset="0"/>
                </a:rPr>
                <a:t>- 1 Month</a:t>
              </a:r>
            </a:p>
            <a:p>
              <a:pPr marL="142846" indent="-142846">
                <a:buFont typeface="Arial" pitchFamily="34" charset="0"/>
                <a:buChar char="•"/>
              </a:pPr>
              <a:endParaRPr lang="en-US" sz="917"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435921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1"/>
          <p:cNvSpPr txBox="1">
            <a:spLocks/>
          </p:cNvSpPr>
          <p:nvPr/>
        </p:nvSpPr>
        <p:spPr>
          <a:xfrm>
            <a:off x="156634" y="18372"/>
            <a:ext cx="7814169"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fontAlgn="base">
              <a:spcBef>
                <a:spcPct val="0"/>
              </a:spcBef>
              <a:spcAft>
                <a:spcPct val="0"/>
              </a:spcAft>
              <a:defRPr sz="2400">
                <a:solidFill>
                  <a:prstClr val="black">
                    <a:lumMod val="65000"/>
                    <a:lumOff val="35000"/>
                  </a:prstClr>
                </a:solidFill>
                <a:latin typeface="Arial" panose="020B0604020202020204" pitchFamily="34" charset="0"/>
                <a:cs typeface="Arial" panose="020B0604020202020204" pitchFamily="34" charset="0"/>
              </a:defRPr>
            </a:lvl1pPr>
          </a:lstStyle>
          <a:p>
            <a:r>
              <a:rPr lang="en-IN" dirty="0"/>
              <a:t> Key Process Areas for Continuous Delivery</a:t>
            </a:r>
          </a:p>
        </p:txBody>
      </p:sp>
      <p:grpSp>
        <p:nvGrpSpPr>
          <p:cNvPr id="8" name="Group 7"/>
          <p:cNvGrpSpPr/>
          <p:nvPr/>
        </p:nvGrpSpPr>
        <p:grpSpPr>
          <a:xfrm>
            <a:off x="-126999" y="894685"/>
            <a:ext cx="9208126" cy="3987943"/>
            <a:chOff x="-182099" y="812801"/>
            <a:chExt cx="9208126" cy="4154307"/>
          </a:xfrm>
        </p:grpSpPr>
        <p:grpSp>
          <p:nvGrpSpPr>
            <p:cNvPr id="6" name="Group 5"/>
            <p:cNvGrpSpPr/>
            <p:nvPr/>
          </p:nvGrpSpPr>
          <p:grpSpPr>
            <a:xfrm>
              <a:off x="-155787" y="4368797"/>
              <a:ext cx="9175608" cy="598311"/>
              <a:chOff x="-155787" y="4684889"/>
              <a:chExt cx="9175609" cy="598311"/>
            </a:xfrm>
          </p:grpSpPr>
          <p:sp>
            <p:nvSpPr>
              <p:cNvPr id="44" name="Rectangle 43"/>
              <p:cNvSpPr/>
              <p:nvPr/>
            </p:nvSpPr>
            <p:spPr>
              <a:xfrm>
                <a:off x="79022" y="4684889"/>
                <a:ext cx="8940800" cy="598311"/>
              </a:xfrm>
              <a:prstGeom prst="rect">
                <a:avLst/>
              </a:prstGeom>
              <a:solidFill>
                <a:schemeClr val="bg1">
                  <a:lumMod val="85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17" dirty="0">
                  <a:solidFill>
                    <a:prstClr val="black"/>
                  </a:solidFill>
                </a:endParaRPr>
              </a:p>
            </p:txBody>
          </p:sp>
          <p:sp>
            <p:nvSpPr>
              <p:cNvPr id="50" name="TextBox 49"/>
              <p:cNvSpPr txBox="1"/>
              <p:nvPr/>
            </p:nvSpPr>
            <p:spPr>
              <a:xfrm>
                <a:off x="7871981" y="4797615"/>
                <a:ext cx="1107732" cy="32061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rgbClr val="6D6E71"/>
                  </a:buClr>
                </a:pPr>
                <a:r>
                  <a:rPr lang="en-US" sz="1000" b="1" dirty="0">
                    <a:solidFill>
                      <a:prstClr val="black"/>
                    </a:solidFill>
                    <a:latin typeface="Arial" panose="020B0604020202020204" pitchFamily="34" charset="0"/>
                    <a:cs typeface="Arial" panose="020B0604020202020204" pitchFamily="34" charset="0"/>
                  </a:rPr>
                  <a:t>SUPPORTING </a:t>
                </a:r>
              </a:p>
              <a:p>
                <a:pPr fontAlgn="base">
                  <a:buClr>
                    <a:srgbClr val="6D6E71"/>
                  </a:buClr>
                </a:pPr>
                <a:r>
                  <a:rPr lang="en-US" sz="1000" b="1" dirty="0">
                    <a:solidFill>
                      <a:prstClr val="black"/>
                    </a:solidFill>
                    <a:latin typeface="Arial" panose="020B0604020202020204" pitchFamily="34" charset="0"/>
                    <a:cs typeface="Arial" panose="020B0604020202020204" pitchFamily="34" charset="0"/>
                  </a:rPr>
                  <a:t>PROCESSES</a:t>
                </a:r>
              </a:p>
            </p:txBody>
          </p:sp>
          <p:sp>
            <p:nvSpPr>
              <p:cNvPr id="73" name="Freeform 72"/>
              <p:cNvSpPr/>
              <p:nvPr/>
            </p:nvSpPr>
            <p:spPr>
              <a:xfrm>
                <a:off x="76632" y="4694790"/>
                <a:ext cx="7678910" cy="575733"/>
              </a:xfrm>
              <a:custGeom>
                <a:avLst/>
                <a:gdLst>
                  <a:gd name="connsiteX0" fmla="*/ 7103282 w 8457565"/>
                  <a:gd name="connsiteY0" fmla="*/ 0 h 1141349"/>
                  <a:gd name="connsiteX1" fmla="*/ 8251163 w 8457565"/>
                  <a:gd name="connsiteY1" fmla="*/ 0 h 1141349"/>
                  <a:gd name="connsiteX2" fmla="*/ 8457565 w 8457565"/>
                  <a:gd name="connsiteY2" fmla="*/ 570675 h 1141349"/>
                  <a:gd name="connsiteX3" fmla="*/ 8251163 w 8457565"/>
                  <a:gd name="connsiteY3" fmla="*/ 1141349 h 1141349"/>
                  <a:gd name="connsiteX4" fmla="*/ 7103282 w 8457565"/>
                  <a:gd name="connsiteY4" fmla="*/ 1141349 h 1141349"/>
                  <a:gd name="connsiteX5" fmla="*/ 7309684 w 8457565"/>
                  <a:gd name="connsiteY5" fmla="*/ 570675 h 1141349"/>
                  <a:gd name="connsiteX6" fmla="*/ 5919402 w 8457565"/>
                  <a:gd name="connsiteY6" fmla="*/ 0 h 1141349"/>
                  <a:gd name="connsiteX7" fmla="*/ 7067282 w 8457565"/>
                  <a:gd name="connsiteY7" fmla="*/ 0 h 1141349"/>
                  <a:gd name="connsiteX8" fmla="*/ 7273684 w 8457565"/>
                  <a:gd name="connsiteY8" fmla="*/ 570675 h 1141349"/>
                  <a:gd name="connsiteX9" fmla="*/ 7067282 w 8457565"/>
                  <a:gd name="connsiteY9" fmla="*/ 1141349 h 1141349"/>
                  <a:gd name="connsiteX10" fmla="*/ 5919402 w 8457565"/>
                  <a:gd name="connsiteY10" fmla="*/ 1141349 h 1141349"/>
                  <a:gd name="connsiteX11" fmla="*/ 6125804 w 8457565"/>
                  <a:gd name="connsiteY11" fmla="*/ 570675 h 1141349"/>
                  <a:gd name="connsiteX12" fmla="*/ 4735522 w 8457565"/>
                  <a:gd name="connsiteY12" fmla="*/ 0 h 1141349"/>
                  <a:gd name="connsiteX13" fmla="*/ 5883402 w 8457565"/>
                  <a:gd name="connsiteY13" fmla="*/ 0 h 1141349"/>
                  <a:gd name="connsiteX14" fmla="*/ 6089804 w 8457565"/>
                  <a:gd name="connsiteY14" fmla="*/ 570675 h 1141349"/>
                  <a:gd name="connsiteX15" fmla="*/ 5883402 w 8457565"/>
                  <a:gd name="connsiteY15" fmla="*/ 1141349 h 1141349"/>
                  <a:gd name="connsiteX16" fmla="*/ 4735522 w 8457565"/>
                  <a:gd name="connsiteY16" fmla="*/ 1141349 h 1141349"/>
                  <a:gd name="connsiteX17" fmla="*/ 4941924 w 8457565"/>
                  <a:gd name="connsiteY17" fmla="*/ 570675 h 1141349"/>
                  <a:gd name="connsiteX18" fmla="*/ 3551642 w 8457565"/>
                  <a:gd name="connsiteY18" fmla="*/ 0 h 1141349"/>
                  <a:gd name="connsiteX19" fmla="*/ 4699522 w 8457565"/>
                  <a:gd name="connsiteY19" fmla="*/ 0 h 1141349"/>
                  <a:gd name="connsiteX20" fmla="*/ 4905924 w 8457565"/>
                  <a:gd name="connsiteY20" fmla="*/ 570675 h 1141349"/>
                  <a:gd name="connsiteX21" fmla="*/ 4699522 w 8457565"/>
                  <a:gd name="connsiteY21" fmla="*/ 1141349 h 1141349"/>
                  <a:gd name="connsiteX22" fmla="*/ 3551642 w 8457565"/>
                  <a:gd name="connsiteY22" fmla="*/ 1141349 h 1141349"/>
                  <a:gd name="connsiteX23" fmla="*/ 3758043 w 8457565"/>
                  <a:gd name="connsiteY23" fmla="*/ 570675 h 1141349"/>
                  <a:gd name="connsiteX24" fmla="*/ 2367762 w 8457565"/>
                  <a:gd name="connsiteY24" fmla="*/ 0 h 1141349"/>
                  <a:gd name="connsiteX25" fmla="*/ 3515642 w 8457565"/>
                  <a:gd name="connsiteY25" fmla="*/ 0 h 1141349"/>
                  <a:gd name="connsiteX26" fmla="*/ 3722043 w 8457565"/>
                  <a:gd name="connsiteY26" fmla="*/ 570675 h 1141349"/>
                  <a:gd name="connsiteX27" fmla="*/ 3515642 w 8457565"/>
                  <a:gd name="connsiteY27" fmla="*/ 1141349 h 1141349"/>
                  <a:gd name="connsiteX28" fmla="*/ 2367762 w 8457565"/>
                  <a:gd name="connsiteY28" fmla="*/ 1141349 h 1141349"/>
                  <a:gd name="connsiteX29" fmla="*/ 2574163 w 8457565"/>
                  <a:gd name="connsiteY29" fmla="*/ 570675 h 1141349"/>
                  <a:gd name="connsiteX30" fmla="*/ 1183880 w 8457565"/>
                  <a:gd name="connsiteY30" fmla="*/ 0 h 1141349"/>
                  <a:gd name="connsiteX31" fmla="*/ 2331761 w 8457565"/>
                  <a:gd name="connsiteY31" fmla="*/ 0 h 1141349"/>
                  <a:gd name="connsiteX32" fmla="*/ 2538163 w 8457565"/>
                  <a:gd name="connsiteY32" fmla="*/ 570675 h 1141349"/>
                  <a:gd name="connsiteX33" fmla="*/ 2331761 w 8457565"/>
                  <a:gd name="connsiteY33" fmla="*/ 1141349 h 1141349"/>
                  <a:gd name="connsiteX34" fmla="*/ 1183880 w 8457565"/>
                  <a:gd name="connsiteY34" fmla="*/ 1141349 h 1141349"/>
                  <a:gd name="connsiteX35" fmla="*/ 1390283 w 8457565"/>
                  <a:gd name="connsiteY35" fmla="*/ 570675 h 1141349"/>
                  <a:gd name="connsiteX36" fmla="*/ 0 w 8457565"/>
                  <a:gd name="connsiteY36" fmla="*/ 0 h 1141349"/>
                  <a:gd name="connsiteX37" fmla="*/ 1147880 w 8457565"/>
                  <a:gd name="connsiteY37" fmla="*/ 0 h 1141349"/>
                  <a:gd name="connsiteX38" fmla="*/ 1354282 w 8457565"/>
                  <a:gd name="connsiteY38" fmla="*/ 570675 h 1141349"/>
                  <a:gd name="connsiteX39" fmla="*/ 1147880 w 8457565"/>
                  <a:gd name="connsiteY39" fmla="*/ 1141349 h 1141349"/>
                  <a:gd name="connsiteX40" fmla="*/ 0 w 8457565"/>
                  <a:gd name="connsiteY40" fmla="*/ 1141349 h 114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57565" h="1141349">
                    <a:moveTo>
                      <a:pt x="7103282" y="0"/>
                    </a:moveTo>
                    <a:lnTo>
                      <a:pt x="8251163" y="0"/>
                    </a:lnTo>
                    <a:lnTo>
                      <a:pt x="8457565" y="570675"/>
                    </a:lnTo>
                    <a:lnTo>
                      <a:pt x="8251163" y="1141349"/>
                    </a:lnTo>
                    <a:lnTo>
                      <a:pt x="7103282" y="1141349"/>
                    </a:lnTo>
                    <a:lnTo>
                      <a:pt x="7309684" y="570675"/>
                    </a:lnTo>
                    <a:close/>
                    <a:moveTo>
                      <a:pt x="5919402" y="0"/>
                    </a:moveTo>
                    <a:lnTo>
                      <a:pt x="7067282" y="0"/>
                    </a:lnTo>
                    <a:lnTo>
                      <a:pt x="7273684" y="570675"/>
                    </a:lnTo>
                    <a:lnTo>
                      <a:pt x="7067282" y="1141349"/>
                    </a:lnTo>
                    <a:lnTo>
                      <a:pt x="5919402" y="1141349"/>
                    </a:lnTo>
                    <a:lnTo>
                      <a:pt x="6125804" y="570675"/>
                    </a:lnTo>
                    <a:close/>
                    <a:moveTo>
                      <a:pt x="4735522" y="0"/>
                    </a:moveTo>
                    <a:lnTo>
                      <a:pt x="5883402" y="0"/>
                    </a:lnTo>
                    <a:lnTo>
                      <a:pt x="6089804" y="570675"/>
                    </a:lnTo>
                    <a:lnTo>
                      <a:pt x="5883402" y="1141349"/>
                    </a:lnTo>
                    <a:lnTo>
                      <a:pt x="4735522" y="1141349"/>
                    </a:lnTo>
                    <a:lnTo>
                      <a:pt x="4941924" y="570675"/>
                    </a:lnTo>
                    <a:close/>
                    <a:moveTo>
                      <a:pt x="3551642" y="0"/>
                    </a:moveTo>
                    <a:lnTo>
                      <a:pt x="4699522" y="0"/>
                    </a:lnTo>
                    <a:lnTo>
                      <a:pt x="4905924" y="570675"/>
                    </a:lnTo>
                    <a:lnTo>
                      <a:pt x="4699522" y="1141349"/>
                    </a:lnTo>
                    <a:lnTo>
                      <a:pt x="3551642" y="1141349"/>
                    </a:lnTo>
                    <a:lnTo>
                      <a:pt x="3758043" y="570675"/>
                    </a:lnTo>
                    <a:close/>
                    <a:moveTo>
                      <a:pt x="2367762" y="0"/>
                    </a:moveTo>
                    <a:lnTo>
                      <a:pt x="3515642" y="0"/>
                    </a:lnTo>
                    <a:lnTo>
                      <a:pt x="3722043" y="570675"/>
                    </a:lnTo>
                    <a:lnTo>
                      <a:pt x="3515642" y="1141349"/>
                    </a:lnTo>
                    <a:lnTo>
                      <a:pt x="2367762" y="1141349"/>
                    </a:lnTo>
                    <a:lnTo>
                      <a:pt x="2574163" y="570675"/>
                    </a:lnTo>
                    <a:close/>
                    <a:moveTo>
                      <a:pt x="1183880" y="0"/>
                    </a:moveTo>
                    <a:lnTo>
                      <a:pt x="2331761" y="0"/>
                    </a:lnTo>
                    <a:lnTo>
                      <a:pt x="2538163" y="570675"/>
                    </a:lnTo>
                    <a:lnTo>
                      <a:pt x="2331761" y="1141349"/>
                    </a:lnTo>
                    <a:lnTo>
                      <a:pt x="1183880" y="1141349"/>
                    </a:lnTo>
                    <a:lnTo>
                      <a:pt x="1390283" y="570675"/>
                    </a:lnTo>
                    <a:close/>
                    <a:moveTo>
                      <a:pt x="0" y="0"/>
                    </a:moveTo>
                    <a:lnTo>
                      <a:pt x="1147880" y="0"/>
                    </a:lnTo>
                    <a:lnTo>
                      <a:pt x="1354282" y="570675"/>
                    </a:lnTo>
                    <a:lnTo>
                      <a:pt x="1147880" y="1141349"/>
                    </a:lnTo>
                    <a:lnTo>
                      <a:pt x="0" y="1141349"/>
                    </a:lnTo>
                    <a:close/>
                  </a:path>
                </a:pathLst>
              </a:custGeom>
              <a:solidFill>
                <a:schemeClr val="bg1"/>
              </a:solidFill>
              <a:ln w="9525"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txBody>
              <a:bodyPr lIns="74083" tIns="42333" rIns="74083" bIns="42333" rtlCol="0" anchor="ctr" anchorCtr="1"/>
              <a:lstStyle/>
              <a:p>
                <a:pPr algn="ctr"/>
                <a:endParaRPr lang="en-IN" sz="1500" b="1" dirty="0">
                  <a:solidFill>
                    <a:srgbClr val="FFFFFF"/>
                  </a:solidFill>
                  <a:latin typeface="Arial" panose="020B0604020202020204" pitchFamily="34" charset="0"/>
                </a:endParaRPr>
              </a:p>
            </p:txBody>
          </p:sp>
          <p:sp>
            <p:nvSpPr>
              <p:cNvPr id="36" name="Freeform 35"/>
              <p:cNvSpPr/>
              <p:nvPr/>
            </p:nvSpPr>
            <p:spPr>
              <a:xfrm>
                <a:off x="-155787" y="4686726"/>
                <a:ext cx="1515070" cy="554515"/>
              </a:xfrm>
              <a:custGeom>
                <a:avLst/>
                <a:gdLst>
                  <a:gd name="connsiteX0" fmla="*/ 0 w 1893837"/>
                  <a:gd name="connsiteY0" fmla="*/ 0 h 757535"/>
                  <a:gd name="connsiteX1" fmla="*/ 1515070 w 1893837"/>
                  <a:gd name="connsiteY1" fmla="*/ 0 h 757535"/>
                  <a:gd name="connsiteX2" fmla="*/ 1893837 w 1893837"/>
                  <a:gd name="connsiteY2" fmla="*/ 378768 h 757535"/>
                  <a:gd name="connsiteX3" fmla="*/ 1515070 w 1893837"/>
                  <a:gd name="connsiteY3" fmla="*/ 757535 h 757535"/>
                  <a:gd name="connsiteX4" fmla="*/ 0 w 1893837"/>
                  <a:gd name="connsiteY4" fmla="*/ 757535 h 757535"/>
                  <a:gd name="connsiteX5" fmla="*/ 378768 w 1893837"/>
                  <a:gd name="connsiteY5" fmla="*/ 378768 h 757535"/>
                  <a:gd name="connsiteX6" fmla="*/ 0 w 1893837"/>
                  <a:gd name="connsiteY6" fmla="*/ 0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837" h="757535">
                    <a:moveTo>
                      <a:pt x="0" y="0"/>
                    </a:moveTo>
                    <a:lnTo>
                      <a:pt x="1515070" y="0"/>
                    </a:lnTo>
                    <a:lnTo>
                      <a:pt x="1893837" y="378768"/>
                    </a:lnTo>
                    <a:lnTo>
                      <a:pt x="1515070" y="757535"/>
                    </a:lnTo>
                    <a:lnTo>
                      <a:pt x="0" y="757535"/>
                    </a:lnTo>
                    <a:lnTo>
                      <a:pt x="378768" y="378768"/>
                    </a:lnTo>
                    <a:lnTo>
                      <a:pt x="0" y="0"/>
                    </a:lnTo>
                    <a:close/>
                  </a:path>
                </a:pathLst>
              </a:custGeom>
              <a:noFill/>
              <a:ln>
                <a:noFill/>
              </a:ln>
              <a:effectLst/>
            </p:spPr>
            <p:style>
              <a:lnRef idx="2">
                <a:schemeClr val="lt1">
                  <a:hueOff val="0"/>
                  <a:satOff val="0"/>
                  <a:lumOff val="0"/>
                  <a:alphaOff val="0"/>
                </a:schemeClr>
              </a:lnRef>
              <a:fillRef idx="1">
                <a:schemeClr val="accent5">
                  <a:hueOff val="-16182684"/>
                  <a:satOff val="-17522"/>
                  <a:lumOff val="-14902"/>
                  <a:alphaOff val="0"/>
                </a:schemeClr>
              </a:fillRef>
              <a:effectRef idx="0">
                <a:schemeClr val="accent5">
                  <a:hueOff val="-16182684"/>
                  <a:satOff val="-17522"/>
                  <a:lumOff val="-14902"/>
                  <a:alphaOff val="0"/>
                </a:schemeClr>
              </a:effectRef>
              <a:fontRef idx="minor">
                <a:schemeClr val="lt1"/>
              </a:fontRef>
            </p:style>
            <p:txBody>
              <a:bodyPr spcFirstLastPara="0" vert="horz" wrap="square" lIns="296538" tIns="22013" rIns="252512" bIns="22013" numCol="1" spcCol="1270" anchor="ctr" anchorCtr="0">
                <a:noAutofit/>
              </a:bodyPr>
              <a:lstStyle/>
              <a:p>
                <a:pPr algn="ctr" defTabSz="1820234">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Monitoring &amp; Support process for projects </a:t>
                </a:r>
              </a:p>
            </p:txBody>
          </p:sp>
          <p:sp>
            <p:nvSpPr>
              <p:cNvPr id="37" name="Freeform 36"/>
              <p:cNvSpPr/>
              <p:nvPr/>
            </p:nvSpPr>
            <p:spPr>
              <a:xfrm>
                <a:off x="1103313" y="4686726"/>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5291037"/>
                  <a:satOff val="-38810"/>
                  <a:lumOff val="-4112"/>
                  <a:alphaOff val="0"/>
                </a:schemeClr>
              </a:lnRef>
              <a:fillRef idx="1">
                <a:schemeClr val="accent5">
                  <a:tint val="40000"/>
                  <a:alpha val="90000"/>
                  <a:hueOff val="-15291037"/>
                  <a:satOff val="-38810"/>
                  <a:lumOff val="-4112"/>
                  <a:alphaOff val="0"/>
                </a:schemeClr>
              </a:fillRef>
              <a:effectRef idx="0">
                <a:schemeClr val="accent5">
                  <a:tint val="40000"/>
                  <a:alpha val="90000"/>
                  <a:hueOff val="-15291037"/>
                  <a:satOff val="-38810"/>
                  <a:lumOff val="-4112"/>
                  <a:alphaOff val="0"/>
                </a:schemeClr>
              </a:effectRef>
              <a:fontRef idx="minor">
                <a:schemeClr val="dk1">
                  <a:hueOff val="0"/>
                  <a:satOff val="0"/>
                  <a:lumOff val="0"/>
                  <a:alphaOff val="0"/>
                </a:schemeClr>
              </a:fontRef>
            </p:style>
            <p:txBody>
              <a:bodyPr spcFirstLastPara="0" vert="horz" wrap="square" lIns="245992" tIns="18203" rIns="209585" bIns="18203" numCol="1" spcCol="1270" anchor="ctr" anchorCtr="0">
                <a:noAutofit/>
              </a:bodyPr>
              <a:lstStyle/>
              <a:p>
                <a:pPr algn="ctr" defTabSz="1505195">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Training &amp; Enablement</a:t>
                </a:r>
              </a:p>
            </p:txBody>
          </p:sp>
          <p:sp>
            <p:nvSpPr>
              <p:cNvPr id="38" name="Freeform 37"/>
              <p:cNvSpPr/>
              <p:nvPr/>
            </p:nvSpPr>
            <p:spPr>
              <a:xfrm>
                <a:off x="2124081" y="4686726"/>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7202416"/>
                  <a:satOff val="-43661"/>
                  <a:lumOff val="-4626"/>
                  <a:alphaOff val="0"/>
                </a:schemeClr>
              </a:lnRef>
              <a:fillRef idx="1">
                <a:schemeClr val="accent5">
                  <a:tint val="40000"/>
                  <a:alpha val="90000"/>
                  <a:hueOff val="-17202416"/>
                  <a:satOff val="-43661"/>
                  <a:lumOff val="-4626"/>
                  <a:alphaOff val="0"/>
                </a:schemeClr>
              </a:fillRef>
              <a:effectRef idx="0">
                <a:schemeClr val="accent5">
                  <a:tint val="40000"/>
                  <a:alpha val="90000"/>
                  <a:hueOff val="-17202416"/>
                  <a:satOff val="-43661"/>
                  <a:lumOff val="-4626"/>
                  <a:alphaOff val="0"/>
                </a:schemeClr>
              </a:effectRef>
              <a:fontRef idx="minor">
                <a:schemeClr val="dk1">
                  <a:hueOff val="0"/>
                  <a:satOff val="0"/>
                  <a:lumOff val="0"/>
                  <a:alphaOff val="0"/>
                </a:schemeClr>
              </a:fontRef>
            </p:style>
            <p:txBody>
              <a:bodyPr spcFirstLastPara="0" vert="horz" wrap="square" lIns="245992" tIns="18203" rIns="209585" bIns="18203" numCol="1" spcCol="1270" anchor="ctr" anchorCtr="0">
                <a:noAutofit/>
              </a:bodyPr>
              <a:lstStyle/>
              <a:p>
                <a:pPr algn="ctr" defTabSz="1505195">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KPIs &amp; Metrics</a:t>
                </a:r>
              </a:p>
            </p:txBody>
          </p:sp>
          <p:sp>
            <p:nvSpPr>
              <p:cNvPr id="43" name="Freeform 42"/>
              <p:cNvSpPr/>
              <p:nvPr/>
            </p:nvSpPr>
            <p:spPr>
              <a:xfrm>
                <a:off x="3297301" y="4745090"/>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7202416"/>
                  <a:satOff val="-43661"/>
                  <a:lumOff val="-4626"/>
                  <a:alphaOff val="0"/>
                </a:schemeClr>
              </a:lnRef>
              <a:fillRef idx="1">
                <a:schemeClr val="accent5">
                  <a:tint val="40000"/>
                  <a:alpha val="90000"/>
                  <a:hueOff val="-17202416"/>
                  <a:satOff val="-43661"/>
                  <a:lumOff val="-4626"/>
                  <a:alphaOff val="0"/>
                </a:schemeClr>
              </a:fillRef>
              <a:effectRef idx="0">
                <a:schemeClr val="accent5">
                  <a:tint val="40000"/>
                  <a:alpha val="90000"/>
                  <a:hueOff val="-17202416"/>
                  <a:satOff val="-43661"/>
                  <a:lumOff val="-4626"/>
                  <a:alphaOff val="0"/>
                </a:schemeClr>
              </a:effectRef>
              <a:fontRef idx="minor">
                <a:schemeClr val="dk1">
                  <a:hueOff val="0"/>
                  <a:satOff val="0"/>
                  <a:lumOff val="0"/>
                  <a:alphaOff val="0"/>
                </a:schemeClr>
              </a:fontRef>
            </p:style>
            <p:txBody>
              <a:bodyPr spcFirstLastPara="0" vert="horz" wrap="square" lIns="245992" tIns="18203" rIns="209585" bIns="18203" numCol="1" spcCol="1270" anchor="ctr" anchorCtr="0">
                <a:noAutofit/>
              </a:bodyPr>
              <a:lstStyle/>
              <a:p>
                <a:pPr algn="ctr" defTabSz="1505195">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Project On-Boarding Process</a:t>
                </a:r>
              </a:p>
            </p:txBody>
          </p:sp>
          <p:sp>
            <p:nvSpPr>
              <p:cNvPr id="49" name="Freeform 48"/>
              <p:cNvSpPr/>
              <p:nvPr/>
            </p:nvSpPr>
            <p:spPr>
              <a:xfrm>
                <a:off x="4372193" y="4714347"/>
                <a:ext cx="1398739"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7202416"/>
                  <a:satOff val="-43661"/>
                  <a:lumOff val="-4626"/>
                  <a:alphaOff val="0"/>
                </a:schemeClr>
              </a:lnRef>
              <a:fillRef idx="1">
                <a:schemeClr val="accent5">
                  <a:tint val="40000"/>
                  <a:alpha val="90000"/>
                  <a:hueOff val="-17202416"/>
                  <a:satOff val="-43661"/>
                  <a:lumOff val="-4626"/>
                  <a:alphaOff val="0"/>
                </a:schemeClr>
              </a:fillRef>
              <a:effectRef idx="0">
                <a:schemeClr val="accent5">
                  <a:tint val="40000"/>
                  <a:alpha val="90000"/>
                  <a:hueOff val="-17202416"/>
                  <a:satOff val="-43661"/>
                  <a:lumOff val="-4626"/>
                  <a:alphaOff val="0"/>
                </a:schemeClr>
              </a:effectRef>
              <a:fontRef idx="minor">
                <a:schemeClr val="dk1">
                  <a:hueOff val="0"/>
                  <a:satOff val="0"/>
                  <a:lumOff val="0"/>
                  <a:alphaOff val="0"/>
                </a:schemeClr>
              </a:fontRef>
            </p:style>
            <p:txBody>
              <a:bodyPr spcFirstLastPara="0" vert="horz" wrap="square" lIns="245992" tIns="18203" rIns="209585" bIns="18203" numCol="1" spcCol="1270" anchor="ctr" anchorCtr="0">
                <a:noAutofit/>
              </a:bodyPr>
              <a:lstStyle/>
              <a:p>
                <a:pPr algn="ctr" defTabSz="1505195">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Roles and Responsibilities </a:t>
                </a:r>
              </a:p>
            </p:txBody>
          </p:sp>
          <p:sp>
            <p:nvSpPr>
              <p:cNvPr id="51" name="Freeform 50"/>
              <p:cNvSpPr/>
              <p:nvPr/>
            </p:nvSpPr>
            <p:spPr>
              <a:xfrm>
                <a:off x="5406502" y="4704230"/>
                <a:ext cx="1349822"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7202416"/>
                  <a:satOff val="-43661"/>
                  <a:lumOff val="-4626"/>
                  <a:alphaOff val="0"/>
                </a:schemeClr>
              </a:lnRef>
              <a:fillRef idx="1">
                <a:schemeClr val="accent5">
                  <a:tint val="40000"/>
                  <a:alpha val="90000"/>
                  <a:hueOff val="-17202416"/>
                  <a:satOff val="-43661"/>
                  <a:lumOff val="-4626"/>
                  <a:alphaOff val="0"/>
                </a:schemeClr>
              </a:fillRef>
              <a:effectRef idx="0">
                <a:schemeClr val="accent5">
                  <a:tint val="40000"/>
                  <a:alpha val="90000"/>
                  <a:hueOff val="-17202416"/>
                  <a:satOff val="-43661"/>
                  <a:lumOff val="-4626"/>
                  <a:alphaOff val="0"/>
                </a:schemeClr>
              </a:effectRef>
              <a:fontRef idx="minor">
                <a:schemeClr val="dk1">
                  <a:hueOff val="0"/>
                  <a:satOff val="0"/>
                  <a:lumOff val="0"/>
                  <a:alphaOff val="0"/>
                </a:schemeClr>
              </a:fontRef>
            </p:style>
            <p:txBody>
              <a:bodyPr spcFirstLastPara="0" vert="horz" wrap="square" lIns="245992" tIns="18203" rIns="209585" bIns="18203" numCol="1" spcCol="1270" anchor="ctr" anchorCtr="0">
                <a:noAutofit/>
              </a:bodyPr>
              <a:lstStyle/>
              <a:p>
                <a:pPr algn="ctr" defTabSz="1505195">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Communication &amp; Change Management</a:t>
                </a:r>
                <a:r>
                  <a:rPr lang="en-US" sz="750" b="1" dirty="0">
                    <a:solidFill>
                      <a:prstClr val="black"/>
                    </a:solidFill>
                    <a:latin typeface="Arial" panose="020B0604020202020204" pitchFamily="34" charset="0"/>
                    <a:cs typeface="Arial" panose="020B0604020202020204" pitchFamily="34" charset="0"/>
                  </a:rPr>
                  <a:t>. </a:t>
                </a:r>
              </a:p>
            </p:txBody>
          </p:sp>
          <p:sp>
            <p:nvSpPr>
              <p:cNvPr id="53" name="Freeform 52"/>
              <p:cNvSpPr/>
              <p:nvPr/>
            </p:nvSpPr>
            <p:spPr>
              <a:xfrm>
                <a:off x="6599096" y="4694790"/>
                <a:ext cx="1257508" cy="5533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7202416"/>
                  <a:satOff val="-43661"/>
                  <a:lumOff val="-4626"/>
                  <a:alphaOff val="0"/>
                </a:schemeClr>
              </a:lnRef>
              <a:fillRef idx="1">
                <a:schemeClr val="accent5">
                  <a:tint val="40000"/>
                  <a:alpha val="90000"/>
                  <a:hueOff val="-17202416"/>
                  <a:satOff val="-43661"/>
                  <a:lumOff val="-4626"/>
                  <a:alphaOff val="0"/>
                </a:schemeClr>
              </a:fillRef>
              <a:effectRef idx="0">
                <a:schemeClr val="accent5">
                  <a:tint val="40000"/>
                  <a:alpha val="90000"/>
                  <a:hueOff val="-17202416"/>
                  <a:satOff val="-43661"/>
                  <a:lumOff val="-4626"/>
                  <a:alphaOff val="0"/>
                </a:schemeClr>
              </a:effectRef>
              <a:fontRef idx="minor">
                <a:schemeClr val="dk1">
                  <a:hueOff val="0"/>
                  <a:satOff val="0"/>
                  <a:lumOff val="0"/>
                  <a:alphaOff val="0"/>
                </a:schemeClr>
              </a:fontRef>
            </p:style>
            <p:txBody>
              <a:bodyPr spcFirstLastPara="0" vert="horz" wrap="square" lIns="245992" tIns="18203" rIns="209585" bIns="18203" numCol="1" spcCol="1270" anchor="ctr" anchorCtr="0">
                <a:noAutofit/>
              </a:bodyPr>
              <a:lstStyle/>
              <a:p>
                <a:pPr algn="ctr" defTabSz="1505195">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Governance </a:t>
                </a:r>
              </a:p>
            </p:txBody>
          </p:sp>
        </p:grpSp>
        <p:grpSp>
          <p:nvGrpSpPr>
            <p:cNvPr id="3" name="Group 2"/>
            <p:cNvGrpSpPr/>
            <p:nvPr/>
          </p:nvGrpSpPr>
          <p:grpSpPr>
            <a:xfrm>
              <a:off x="-63052" y="1738489"/>
              <a:ext cx="9082873" cy="598312"/>
              <a:chOff x="-63052" y="1772356"/>
              <a:chExt cx="9082874" cy="598312"/>
            </a:xfrm>
          </p:grpSpPr>
          <p:sp>
            <p:nvSpPr>
              <p:cNvPr id="40" name="Rectangle 39"/>
              <p:cNvSpPr/>
              <p:nvPr/>
            </p:nvSpPr>
            <p:spPr>
              <a:xfrm>
                <a:off x="79022" y="1772356"/>
                <a:ext cx="8940800" cy="598312"/>
              </a:xfrm>
              <a:prstGeom prst="rect">
                <a:avLst/>
              </a:prstGeom>
              <a:solidFill>
                <a:srgbClr val="F5F5F5"/>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17" dirty="0">
                  <a:solidFill>
                    <a:prstClr val="black"/>
                  </a:solidFill>
                </a:endParaRPr>
              </a:p>
            </p:txBody>
          </p:sp>
          <p:sp>
            <p:nvSpPr>
              <p:cNvPr id="46" name="TextBox 45"/>
              <p:cNvSpPr txBox="1"/>
              <p:nvPr/>
            </p:nvSpPr>
            <p:spPr>
              <a:xfrm>
                <a:off x="7883800" y="1886656"/>
                <a:ext cx="1016360" cy="32061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rgbClr val="6D6E71"/>
                  </a:buClr>
                </a:pPr>
                <a:r>
                  <a:rPr lang="en-US" sz="1000" b="1" dirty="0">
                    <a:solidFill>
                      <a:prstClr val="black"/>
                    </a:solidFill>
                    <a:latin typeface="Arial" panose="020B0604020202020204" pitchFamily="34" charset="0"/>
                    <a:cs typeface="Arial" panose="020B0604020202020204" pitchFamily="34" charset="0"/>
                  </a:rPr>
                  <a:t>CONTINUOUS</a:t>
                </a:r>
              </a:p>
              <a:p>
                <a:pPr fontAlgn="base">
                  <a:buClr>
                    <a:srgbClr val="6D6E71"/>
                  </a:buClr>
                </a:pPr>
                <a:r>
                  <a:rPr lang="en-US" sz="1000" b="1" dirty="0">
                    <a:solidFill>
                      <a:prstClr val="black"/>
                    </a:solidFill>
                    <a:latin typeface="Arial" panose="020B0604020202020204" pitchFamily="34" charset="0"/>
                    <a:cs typeface="Arial" panose="020B0604020202020204" pitchFamily="34" charset="0"/>
                  </a:rPr>
                  <a:t> INTEGRATION</a:t>
                </a:r>
              </a:p>
            </p:txBody>
          </p:sp>
          <p:sp>
            <p:nvSpPr>
              <p:cNvPr id="16" name="Freeform 15"/>
              <p:cNvSpPr/>
              <p:nvPr/>
            </p:nvSpPr>
            <p:spPr>
              <a:xfrm>
                <a:off x="76632" y="1793546"/>
                <a:ext cx="7678910" cy="575733"/>
              </a:xfrm>
              <a:custGeom>
                <a:avLst/>
                <a:gdLst>
                  <a:gd name="connsiteX0" fmla="*/ 7103282 w 8457565"/>
                  <a:gd name="connsiteY0" fmla="*/ 0 h 1141349"/>
                  <a:gd name="connsiteX1" fmla="*/ 8251163 w 8457565"/>
                  <a:gd name="connsiteY1" fmla="*/ 0 h 1141349"/>
                  <a:gd name="connsiteX2" fmla="*/ 8457565 w 8457565"/>
                  <a:gd name="connsiteY2" fmla="*/ 570675 h 1141349"/>
                  <a:gd name="connsiteX3" fmla="*/ 8251163 w 8457565"/>
                  <a:gd name="connsiteY3" fmla="*/ 1141349 h 1141349"/>
                  <a:gd name="connsiteX4" fmla="*/ 7103282 w 8457565"/>
                  <a:gd name="connsiteY4" fmla="*/ 1141349 h 1141349"/>
                  <a:gd name="connsiteX5" fmla="*/ 7309684 w 8457565"/>
                  <a:gd name="connsiteY5" fmla="*/ 570675 h 1141349"/>
                  <a:gd name="connsiteX6" fmla="*/ 5919402 w 8457565"/>
                  <a:gd name="connsiteY6" fmla="*/ 0 h 1141349"/>
                  <a:gd name="connsiteX7" fmla="*/ 7067282 w 8457565"/>
                  <a:gd name="connsiteY7" fmla="*/ 0 h 1141349"/>
                  <a:gd name="connsiteX8" fmla="*/ 7273684 w 8457565"/>
                  <a:gd name="connsiteY8" fmla="*/ 570675 h 1141349"/>
                  <a:gd name="connsiteX9" fmla="*/ 7067282 w 8457565"/>
                  <a:gd name="connsiteY9" fmla="*/ 1141349 h 1141349"/>
                  <a:gd name="connsiteX10" fmla="*/ 5919402 w 8457565"/>
                  <a:gd name="connsiteY10" fmla="*/ 1141349 h 1141349"/>
                  <a:gd name="connsiteX11" fmla="*/ 6125804 w 8457565"/>
                  <a:gd name="connsiteY11" fmla="*/ 570675 h 1141349"/>
                  <a:gd name="connsiteX12" fmla="*/ 4735522 w 8457565"/>
                  <a:gd name="connsiteY12" fmla="*/ 0 h 1141349"/>
                  <a:gd name="connsiteX13" fmla="*/ 5883402 w 8457565"/>
                  <a:gd name="connsiteY13" fmla="*/ 0 h 1141349"/>
                  <a:gd name="connsiteX14" fmla="*/ 6089804 w 8457565"/>
                  <a:gd name="connsiteY14" fmla="*/ 570675 h 1141349"/>
                  <a:gd name="connsiteX15" fmla="*/ 5883402 w 8457565"/>
                  <a:gd name="connsiteY15" fmla="*/ 1141349 h 1141349"/>
                  <a:gd name="connsiteX16" fmla="*/ 4735522 w 8457565"/>
                  <a:gd name="connsiteY16" fmla="*/ 1141349 h 1141349"/>
                  <a:gd name="connsiteX17" fmla="*/ 4941924 w 8457565"/>
                  <a:gd name="connsiteY17" fmla="*/ 570675 h 1141349"/>
                  <a:gd name="connsiteX18" fmla="*/ 3551642 w 8457565"/>
                  <a:gd name="connsiteY18" fmla="*/ 0 h 1141349"/>
                  <a:gd name="connsiteX19" fmla="*/ 4699522 w 8457565"/>
                  <a:gd name="connsiteY19" fmla="*/ 0 h 1141349"/>
                  <a:gd name="connsiteX20" fmla="*/ 4905924 w 8457565"/>
                  <a:gd name="connsiteY20" fmla="*/ 570675 h 1141349"/>
                  <a:gd name="connsiteX21" fmla="*/ 4699522 w 8457565"/>
                  <a:gd name="connsiteY21" fmla="*/ 1141349 h 1141349"/>
                  <a:gd name="connsiteX22" fmla="*/ 3551642 w 8457565"/>
                  <a:gd name="connsiteY22" fmla="*/ 1141349 h 1141349"/>
                  <a:gd name="connsiteX23" fmla="*/ 3758043 w 8457565"/>
                  <a:gd name="connsiteY23" fmla="*/ 570675 h 1141349"/>
                  <a:gd name="connsiteX24" fmla="*/ 2367762 w 8457565"/>
                  <a:gd name="connsiteY24" fmla="*/ 0 h 1141349"/>
                  <a:gd name="connsiteX25" fmla="*/ 3515642 w 8457565"/>
                  <a:gd name="connsiteY25" fmla="*/ 0 h 1141349"/>
                  <a:gd name="connsiteX26" fmla="*/ 3722043 w 8457565"/>
                  <a:gd name="connsiteY26" fmla="*/ 570675 h 1141349"/>
                  <a:gd name="connsiteX27" fmla="*/ 3515642 w 8457565"/>
                  <a:gd name="connsiteY27" fmla="*/ 1141349 h 1141349"/>
                  <a:gd name="connsiteX28" fmla="*/ 2367762 w 8457565"/>
                  <a:gd name="connsiteY28" fmla="*/ 1141349 h 1141349"/>
                  <a:gd name="connsiteX29" fmla="*/ 2574163 w 8457565"/>
                  <a:gd name="connsiteY29" fmla="*/ 570675 h 1141349"/>
                  <a:gd name="connsiteX30" fmla="*/ 1183880 w 8457565"/>
                  <a:gd name="connsiteY30" fmla="*/ 0 h 1141349"/>
                  <a:gd name="connsiteX31" fmla="*/ 2331761 w 8457565"/>
                  <a:gd name="connsiteY31" fmla="*/ 0 h 1141349"/>
                  <a:gd name="connsiteX32" fmla="*/ 2538163 w 8457565"/>
                  <a:gd name="connsiteY32" fmla="*/ 570675 h 1141349"/>
                  <a:gd name="connsiteX33" fmla="*/ 2331761 w 8457565"/>
                  <a:gd name="connsiteY33" fmla="*/ 1141349 h 1141349"/>
                  <a:gd name="connsiteX34" fmla="*/ 1183880 w 8457565"/>
                  <a:gd name="connsiteY34" fmla="*/ 1141349 h 1141349"/>
                  <a:gd name="connsiteX35" fmla="*/ 1390283 w 8457565"/>
                  <a:gd name="connsiteY35" fmla="*/ 570675 h 1141349"/>
                  <a:gd name="connsiteX36" fmla="*/ 0 w 8457565"/>
                  <a:gd name="connsiteY36" fmla="*/ 0 h 1141349"/>
                  <a:gd name="connsiteX37" fmla="*/ 1147880 w 8457565"/>
                  <a:gd name="connsiteY37" fmla="*/ 0 h 1141349"/>
                  <a:gd name="connsiteX38" fmla="*/ 1354282 w 8457565"/>
                  <a:gd name="connsiteY38" fmla="*/ 570675 h 1141349"/>
                  <a:gd name="connsiteX39" fmla="*/ 1147880 w 8457565"/>
                  <a:gd name="connsiteY39" fmla="*/ 1141349 h 1141349"/>
                  <a:gd name="connsiteX40" fmla="*/ 0 w 8457565"/>
                  <a:gd name="connsiteY40" fmla="*/ 1141349 h 114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57565" h="1141349">
                    <a:moveTo>
                      <a:pt x="7103282" y="0"/>
                    </a:moveTo>
                    <a:lnTo>
                      <a:pt x="8251163" y="0"/>
                    </a:lnTo>
                    <a:lnTo>
                      <a:pt x="8457565" y="570675"/>
                    </a:lnTo>
                    <a:lnTo>
                      <a:pt x="8251163" y="1141349"/>
                    </a:lnTo>
                    <a:lnTo>
                      <a:pt x="7103282" y="1141349"/>
                    </a:lnTo>
                    <a:lnTo>
                      <a:pt x="7309684" y="570675"/>
                    </a:lnTo>
                    <a:close/>
                    <a:moveTo>
                      <a:pt x="5919402" y="0"/>
                    </a:moveTo>
                    <a:lnTo>
                      <a:pt x="7067282" y="0"/>
                    </a:lnTo>
                    <a:lnTo>
                      <a:pt x="7273684" y="570675"/>
                    </a:lnTo>
                    <a:lnTo>
                      <a:pt x="7067282" y="1141349"/>
                    </a:lnTo>
                    <a:lnTo>
                      <a:pt x="5919402" y="1141349"/>
                    </a:lnTo>
                    <a:lnTo>
                      <a:pt x="6125804" y="570675"/>
                    </a:lnTo>
                    <a:close/>
                    <a:moveTo>
                      <a:pt x="4735522" y="0"/>
                    </a:moveTo>
                    <a:lnTo>
                      <a:pt x="5883402" y="0"/>
                    </a:lnTo>
                    <a:lnTo>
                      <a:pt x="6089804" y="570675"/>
                    </a:lnTo>
                    <a:lnTo>
                      <a:pt x="5883402" y="1141349"/>
                    </a:lnTo>
                    <a:lnTo>
                      <a:pt x="4735522" y="1141349"/>
                    </a:lnTo>
                    <a:lnTo>
                      <a:pt x="4941924" y="570675"/>
                    </a:lnTo>
                    <a:close/>
                    <a:moveTo>
                      <a:pt x="3551642" y="0"/>
                    </a:moveTo>
                    <a:lnTo>
                      <a:pt x="4699522" y="0"/>
                    </a:lnTo>
                    <a:lnTo>
                      <a:pt x="4905924" y="570675"/>
                    </a:lnTo>
                    <a:lnTo>
                      <a:pt x="4699522" y="1141349"/>
                    </a:lnTo>
                    <a:lnTo>
                      <a:pt x="3551642" y="1141349"/>
                    </a:lnTo>
                    <a:lnTo>
                      <a:pt x="3758043" y="570675"/>
                    </a:lnTo>
                    <a:close/>
                    <a:moveTo>
                      <a:pt x="2367762" y="0"/>
                    </a:moveTo>
                    <a:lnTo>
                      <a:pt x="3515642" y="0"/>
                    </a:lnTo>
                    <a:lnTo>
                      <a:pt x="3722043" y="570675"/>
                    </a:lnTo>
                    <a:lnTo>
                      <a:pt x="3515642" y="1141349"/>
                    </a:lnTo>
                    <a:lnTo>
                      <a:pt x="2367762" y="1141349"/>
                    </a:lnTo>
                    <a:lnTo>
                      <a:pt x="2574163" y="570675"/>
                    </a:lnTo>
                    <a:close/>
                    <a:moveTo>
                      <a:pt x="1183880" y="0"/>
                    </a:moveTo>
                    <a:lnTo>
                      <a:pt x="2331761" y="0"/>
                    </a:lnTo>
                    <a:lnTo>
                      <a:pt x="2538163" y="570675"/>
                    </a:lnTo>
                    <a:lnTo>
                      <a:pt x="2331761" y="1141349"/>
                    </a:lnTo>
                    <a:lnTo>
                      <a:pt x="1183880" y="1141349"/>
                    </a:lnTo>
                    <a:lnTo>
                      <a:pt x="1390283" y="570675"/>
                    </a:lnTo>
                    <a:close/>
                    <a:moveTo>
                      <a:pt x="0" y="0"/>
                    </a:moveTo>
                    <a:lnTo>
                      <a:pt x="1147880" y="0"/>
                    </a:lnTo>
                    <a:lnTo>
                      <a:pt x="1354282" y="570675"/>
                    </a:lnTo>
                    <a:lnTo>
                      <a:pt x="1147880" y="1141349"/>
                    </a:lnTo>
                    <a:lnTo>
                      <a:pt x="0" y="1141349"/>
                    </a:lnTo>
                    <a:close/>
                  </a:path>
                </a:pathLst>
              </a:custGeom>
              <a:solidFill>
                <a:schemeClr val="bg1"/>
              </a:solidFill>
              <a:ln w="9525"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txBody>
              <a:bodyPr lIns="74083" tIns="42333" rIns="74083" bIns="42333" rtlCol="0" anchor="ctr" anchorCtr="1"/>
              <a:lstStyle/>
              <a:p>
                <a:pPr algn="ctr"/>
                <a:endParaRPr lang="en-IN" sz="1500" b="1" dirty="0">
                  <a:solidFill>
                    <a:srgbClr val="FFFFFF"/>
                  </a:solidFill>
                  <a:latin typeface="Arial" panose="020B0604020202020204" pitchFamily="34" charset="0"/>
                </a:endParaRPr>
              </a:p>
            </p:txBody>
          </p:sp>
          <p:sp>
            <p:nvSpPr>
              <p:cNvPr id="27" name="Freeform 26"/>
              <p:cNvSpPr/>
              <p:nvPr/>
            </p:nvSpPr>
            <p:spPr>
              <a:xfrm>
                <a:off x="-63052" y="1817575"/>
                <a:ext cx="1318112" cy="540565"/>
              </a:xfrm>
              <a:custGeom>
                <a:avLst/>
                <a:gdLst>
                  <a:gd name="connsiteX0" fmla="*/ 0 w 1893837"/>
                  <a:gd name="connsiteY0" fmla="*/ 0 h 757535"/>
                  <a:gd name="connsiteX1" fmla="*/ 1515070 w 1893837"/>
                  <a:gd name="connsiteY1" fmla="*/ 0 h 757535"/>
                  <a:gd name="connsiteX2" fmla="*/ 1893837 w 1893837"/>
                  <a:gd name="connsiteY2" fmla="*/ 378768 h 757535"/>
                  <a:gd name="connsiteX3" fmla="*/ 1515070 w 1893837"/>
                  <a:gd name="connsiteY3" fmla="*/ 757535 h 757535"/>
                  <a:gd name="connsiteX4" fmla="*/ 0 w 1893837"/>
                  <a:gd name="connsiteY4" fmla="*/ 757535 h 757535"/>
                  <a:gd name="connsiteX5" fmla="*/ 378768 w 1893837"/>
                  <a:gd name="connsiteY5" fmla="*/ 378768 h 757535"/>
                  <a:gd name="connsiteX6" fmla="*/ 0 w 1893837"/>
                  <a:gd name="connsiteY6" fmla="*/ 0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837" h="757535">
                    <a:moveTo>
                      <a:pt x="0" y="0"/>
                    </a:moveTo>
                    <a:lnTo>
                      <a:pt x="1515070" y="0"/>
                    </a:lnTo>
                    <a:lnTo>
                      <a:pt x="1893837" y="378768"/>
                    </a:lnTo>
                    <a:lnTo>
                      <a:pt x="1515070" y="757535"/>
                    </a:lnTo>
                    <a:lnTo>
                      <a:pt x="0" y="757535"/>
                    </a:lnTo>
                    <a:lnTo>
                      <a:pt x="378768" y="378768"/>
                    </a:lnTo>
                    <a:lnTo>
                      <a:pt x="0" y="0"/>
                    </a:lnTo>
                    <a:close/>
                  </a:path>
                </a:pathLst>
              </a:custGeom>
              <a:noFill/>
              <a:ln>
                <a:noFill/>
              </a:ln>
              <a:effectLst/>
            </p:spPr>
            <p:style>
              <a:lnRef idx="2">
                <a:schemeClr val="lt1">
                  <a:hueOff val="0"/>
                  <a:satOff val="0"/>
                  <a:lumOff val="0"/>
                  <a:alphaOff val="0"/>
                </a:schemeClr>
              </a:lnRef>
              <a:fillRef idx="1">
                <a:schemeClr val="accent5">
                  <a:hueOff val="-4045671"/>
                  <a:satOff val="-4380"/>
                  <a:lumOff val="-3725"/>
                  <a:alphaOff val="0"/>
                </a:schemeClr>
              </a:fillRef>
              <a:effectRef idx="0">
                <a:schemeClr val="accent5">
                  <a:hueOff val="-4045671"/>
                  <a:satOff val="-4380"/>
                  <a:lumOff val="-3725"/>
                  <a:alphaOff val="0"/>
                </a:schemeClr>
              </a:effectRef>
              <a:fontRef idx="minor">
                <a:schemeClr val="lt1"/>
              </a:fontRef>
            </p:style>
            <p:txBody>
              <a:bodyPr spcFirstLastPara="0" vert="horz" wrap="square" lIns="282145" tIns="14817" rIns="252512" bIns="14817" numCol="1" spcCol="1270" anchor="ctr" anchorCtr="0">
                <a:noAutofit/>
              </a:bodyPr>
              <a:lstStyle/>
              <a:p>
                <a:pPr algn="ctr" defTabSz="1225158">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Configuration Management</a:t>
                </a:r>
              </a:p>
            </p:txBody>
          </p:sp>
          <p:sp>
            <p:nvSpPr>
              <p:cNvPr id="28" name="Freeform 27"/>
              <p:cNvSpPr/>
              <p:nvPr/>
            </p:nvSpPr>
            <p:spPr>
              <a:xfrm>
                <a:off x="4327492" y="1822580"/>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3822759"/>
                  <a:satOff val="-9703"/>
                  <a:lumOff val="-1028"/>
                  <a:alphaOff val="0"/>
                </a:schemeClr>
              </a:lnRef>
              <a:fillRef idx="1">
                <a:schemeClr val="accent5">
                  <a:tint val="40000"/>
                  <a:alpha val="90000"/>
                  <a:hueOff val="-3822759"/>
                  <a:satOff val="-9703"/>
                  <a:lumOff val="-1028"/>
                  <a:alphaOff val="0"/>
                </a:schemeClr>
              </a:fillRef>
              <a:effectRef idx="0">
                <a:schemeClr val="accent5">
                  <a:tint val="40000"/>
                  <a:alpha val="90000"/>
                  <a:hueOff val="-3822759"/>
                  <a:satOff val="-9703"/>
                  <a:lumOff val="-1028"/>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Code review and Analysis</a:t>
                </a:r>
              </a:p>
            </p:txBody>
          </p:sp>
          <p:sp>
            <p:nvSpPr>
              <p:cNvPr id="29" name="Freeform 28"/>
              <p:cNvSpPr/>
              <p:nvPr/>
            </p:nvSpPr>
            <p:spPr>
              <a:xfrm>
                <a:off x="2202043" y="1817575"/>
                <a:ext cx="1257508" cy="548710"/>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5734139"/>
                  <a:satOff val="-14554"/>
                  <a:lumOff val="-1542"/>
                  <a:alphaOff val="0"/>
                </a:schemeClr>
              </a:lnRef>
              <a:fillRef idx="1">
                <a:schemeClr val="accent5">
                  <a:tint val="40000"/>
                  <a:alpha val="90000"/>
                  <a:hueOff val="-5734139"/>
                  <a:satOff val="-14554"/>
                  <a:lumOff val="-1542"/>
                  <a:alphaOff val="0"/>
                </a:schemeClr>
              </a:fillRef>
              <a:effectRef idx="0">
                <a:schemeClr val="accent5">
                  <a:tint val="40000"/>
                  <a:alpha val="90000"/>
                  <a:hueOff val="-5734139"/>
                  <a:satOff val="-14554"/>
                  <a:lumOff val="-1542"/>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Build and Dependency   Management</a:t>
                </a:r>
              </a:p>
            </p:txBody>
          </p:sp>
          <p:sp>
            <p:nvSpPr>
              <p:cNvPr id="52" name="Freeform 51"/>
              <p:cNvSpPr/>
              <p:nvPr/>
            </p:nvSpPr>
            <p:spPr>
              <a:xfrm>
                <a:off x="3252946" y="1829442"/>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5734139"/>
                  <a:satOff val="-14554"/>
                  <a:lumOff val="-1542"/>
                  <a:alphaOff val="0"/>
                </a:schemeClr>
              </a:lnRef>
              <a:fillRef idx="1">
                <a:schemeClr val="accent5">
                  <a:tint val="40000"/>
                  <a:alpha val="90000"/>
                  <a:hueOff val="-5734139"/>
                  <a:satOff val="-14554"/>
                  <a:lumOff val="-1542"/>
                  <a:alphaOff val="0"/>
                </a:schemeClr>
              </a:fillRef>
              <a:effectRef idx="0">
                <a:schemeClr val="accent5">
                  <a:tint val="40000"/>
                  <a:alpha val="90000"/>
                  <a:hueOff val="-5734139"/>
                  <a:satOff val="-14554"/>
                  <a:lumOff val="-1542"/>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Repository  Management</a:t>
                </a:r>
              </a:p>
            </p:txBody>
          </p:sp>
          <p:sp>
            <p:nvSpPr>
              <p:cNvPr id="54" name="Freeform 53"/>
              <p:cNvSpPr/>
              <p:nvPr/>
            </p:nvSpPr>
            <p:spPr>
              <a:xfrm>
                <a:off x="1103313" y="1798498"/>
                <a:ext cx="1257508" cy="565334"/>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5734139"/>
                  <a:satOff val="-14554"/>
                  <a:lumOff val="-1542"/>
                  <a:alphaOff val="0"/>
                </a:schemeClr>
              </a:lnRef>
              <a:fillRef idx="1">
                <a:schemeClr val="accent5">
                  <a:tint val="40000"/>
                  <a:alpha val="90000"/>
                  <a:hueOff val="-5734139"/>
                  <a:satOff val="-14554"/>
                  <a:lumOff val="-1542"/>
                  <a:alphaOff val="0"/>
                </a:schemeClr>
              </a:fillRef>
              <a:effectRef idx="0">
                <a:schemeClr val="accent5">
                  <a:tint val="40000"/>
                  <a:alpha val="90000"/>
                  <a:hueOff val="-5734139"/>
                  <a:satOff val="-14554"/>
                  <a:lumOff val="-1542"/>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Work Item Management</a:t>
                </a:r>
              </a:p>
            </p:txBody>
          </p:sp>
          <p:sp>
            <p:nvSpPr>
              <p:cNvPr id="55" name="Freeform 54"/>
              <p:cNvSpPr/>
              <p:nvPr/>
            </p:nvSpPr>
            <p:spPr>
              <a:xfrm>
                <a:off x="5402522" y="1836355"/>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5734139"/>
                  <a:satOff val="-14554"/>
                  <a:lumOff val="-1542"/>
                  <a:alphaOff val="0"/>
                </a:schemeClr>
              </a:lnRef>
              <a:fillRef idx="1">
                <a:schemeClr val="accent5">
                  <a:tint val="40000"/>
                  <a:alpha val="90000"/>
                  <a:hueOff val="-5734139"/>
                  <a:satOff val="-14554"/>
                  <a:lumOff val="-1542"/>
                  <a:alphaOff val="0"/>
                </a:schemeClr>
              </a:fillRef>
              <a:effectRef idx="0">
                <a:schemeClr val="accent5">
                  <a:tint val="40000"/>
                  <a:alpha val="90000"/>
                  <a:hueOff val="-5734139"/>
                  <a:satOff val="-14554"/>
                  <a:lumOff val="-1542"/>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Unit Testing &amp; Test Automation</a:t>
                </a:r>
              </a:p>
            </p:txBody>
          </p:sp>
          <p:sp>
            <p:nvSpPr>
              <p:cNvPr id="59" name="Freeform 58"/>
              <p:cNvSpPr/>
              <p:nvPr/>
            </p:nvSpPr>
            <p:spPr>
              <a:xfrm>
                <a:off x="6477068" y="1817575"/>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5734139"/>
                  <a:satOff val="-14554"/>
                  <a:lumOff val="-1542"/>
                  <a:alphaOff val="0"/>
                </a:schemeClr>
              </a:lnRef>
              <a:fillRef idx="1">
                <a:schemeClr val="accent5">
                  <a:tint val="40000"/>
                  <a:alpha val="90000"/>
                  <a:hueOff val="-5734139"/>
                  <a:satOff val="-14554"/>
                  <a:lumOff val="-1542"/>
                  <a:alphaOff val="0"/>
                </a:schemeClr>
              </a:fillRef>
              <a:effectRef idx="0">
                <a:schemeClr val="accent5">
                  <a:tint val="40000"/>
                  <a:alpha val="90000"/>
                  <a:hueOff val="-5734139"/>
                  <a:satOff val="-14554"/>
                  <a:lumOff val="-1542"/>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Traceability &amp; Feedback</a:t>
                </a:r>
              </a:p>
            </p:txBody>
          </p:sp>
        </p:grpSp>
        <p:grpSp>
          <p:nvGrpSpPr>
            <p:cNvPr id="4" name="Group 3"/>
            <p:cNvGrpSpPr/>
            <p:nvPr/>
          </p:nvGrpSpPr>
          <p:grpSpPr>
            <a:xfrm>
              <a:off x="-112496" y="2551474"/>
              <a:ext cx="9138523" cy="620702"/>
              <a:chOff x="-112496" y="2732098"/>
              <a:chExt cx="9138524" cy="620702"/>
            </a:xfrm>
          </p:grpSpPr>
          <p:sp>
            <p:nvSpPr>
              <p:cNvPr id="41" name="Rectangle 40"/>
              <p:cNvSpPr/>
              <p:nvPr/>
            </p:nvSpPr>
            <p:spPr>
              <a:xfrm>
                <a:off x="79022" y="2743200"/>
                <a:ext cx="8940800" cy="609600"/>
              </a:xfrm>
              <a:prstGeom prst="rect">
                <a:avLst/>
              </a:prstGeom>
              <a:solidFill>
                <a:srgbClr val="F5F5F5"/>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17" dirty="0">
                  <a:solidFill>
                    <a:prstClr val="black"/>
                  </a:solidFill>
                </a:endParaRPr>
              </a:p>
            </p:txBody>
          </p:sp>
          <p:sp>
            <p:nvSpPr>
              <p:cNvPr id="47" name="TextBox 46"/>
              <p:cNvSpPr txBox="1"/>
              <p:nvPr/>
            </p:nvSpPr>
            <p:spPr>
              <a:xfrm>
                <a:off x="7883800" y="2937391"/>
                <a:ext cx="1142228" cy="320617"/>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rgbClr val="6D6E71"/>
                  </a:buClr>
                </a:pPr>
                <a:r>
                  <a:rPr lang="en-US" sz="1000" b="1" dirty="0">
                    <a:solidFill>
                      <a:prstClr val="black"/>
                    </a:solidFill>
                    <a:latin typeface="Arial" panose="020B0604020202020204" pitchFamily="34" charset="0"/>
                    <a:cs typeface="Arial" panose="020B0604020202020204" pitchFamily="34" charset="0"/>
                  </a:rPr>
                  <a:t>CONTINUOUS</a:t>
                </a:r>
              </a:p>
              <a:p>
                <a:pPr fontAlgn="base">
                  <a:buClr>
                    <a:srgbClr val="6D6E71"/>
                  </a:buClr>
                </a:pPr>
                <a:r>
                  <a:rPr lang="en-US" sz="1000" b="1" dirty="0">
                    <a:solidFill>
                      <a:prstClr val="black"/>
                    </a:solidFill>
                    <a:latin typeface="Arial" panose="020B0604020202020204" pitchFamily="34" charset="0"/>
                    <a:cs typeface="Arial" panose="020B0604020202020204" pitchFamily="34" charset="0"/>
                  </a:rPr>
                  <a:t> TESTING</a:t>
                </a:r>
              </a:p>
            </p:txBody>
          </p:sp>
          <p:sp>
            <p:nvSpPr>
              <p:cNvPr id="15" name="Freeform 14"/>
              <p:cNvSpPr/>
              <p:nvPr/>
            </p:nvSpPr>
            <p:spPr>
              <a:xfrm>
                <a:off x="76632" y="2764390"/>
                <a:ext cx="7678910" cy="575733"/>
              </a:xfrm>
              <a:custGeom>
                <a:avLst/>
                <a:gdLst>
                  <a:gd name="connsiteX0" fmla="*/ 7103282 w 8457565"/>
                  <a:gd name="connsiteY0" fmla="*/ 0 h 1141349"/>
                  <a:gd name="connsiteX1" fmla="*/ 8251163 w 8457565"/>
                  <a:gd name="connsiteY1" fmla="*/ 0 h 1141349"/>
                  <a:gd name="connsiteX2" fmla="*/ 8457565 w 8457565"/>
                  <a:gd name="connsiteY2" fmla="*/ 570675 h 1141349"/>
                  <a:gd name="connsiteX3" fmla="*/ 8251163 w 8457565"/>
                  <a:gd name="connsiteY3" fmla="*/ 1141349 h 1141349"/>
                  <a:gd name="connsiteX4" fmla="*/ 7103282 w 8457565"/>
                  <a:gd name="connsiteY4" fmla="*/ 1141349 h 1141349"/>
                  <a:gd name="connsiteX5" fmla="*/ 7309684 w 8457565"/>
                  <a:gd name="connsiteY5" fmla="*/ 570675 h 1141349"/>
                  <a:gd name="connsiteX6" fmla="*/ 5919402 w 8457565"/>
                  <a:gd name="connsiteY6" fmla="*/ 0 h 1141349"/>
                  <a:gd name="connsiteX7" fmla="*/ 7067282 w 8457565"/>
                  <a:gd name="connsiteY7" fmla="*/ 0 h 1141349"/>
                  <a:gd name="connsiteX8" fmla="*/ 7273684 w 8457565"/>
                  <a:gd name="connsiteY8" fmla="*/ 570675 h 1141349"/>
                  <a:gd name="connsiteX9" fmla="*/ 7067282 w 8457565"/>
                  <a:gd name="connsiteY9" fmla="*/ 1141349 h 1141349"/>
                  <a:gd name="connsiteX10" fmla="*/ 5919402 w 8457565"/>
                  <a:gd name="connsiteY10" fmla="*/ 1141349 h 1141349"/>
                  <a:gd name="connsiteX11" fmla="*/ 6125804 w 8457565"/>
                  <a:gd name="connsiteY11" fmla="*/ 570675 h 1141349"/>
                  <a:gd name="connsiteX12" fmla="*/ 4735522 w 8457565"/>
                  <a:gd name="connsiteY12" fmla="*/ 0 h 1141349"/>
                  <a:gd name="connsiteX13" fmla="*/ 5883402 w 8457565"/>
                  <a:gd name="connsiteY13" fmla="*/ 0 h 1141349"/>
                  <a:gd name="connsiteX14" fmla="*/ 6089804 w 8457565"/>
                  <a:gd name="connsiteY14" fmla="*/ 570675 h 1141349"/>
                  <a:gd name="connsiteX15" fmla="*/ 5883402 w 8457565"/>
                  <a:gd name="connsiteY15" fmla="*/ 1141349 h 1141349"/>
                  <a:gd name="connsiteX16" fmla="*/ 4735522 w 8457565"/>
                  <a:gd name="connsiteY16" fmla="*/ 1141349 h 1141349"/>
                  <a:gd name="connsiteX17" fmla="*/ 4941924 w 8457565"/>
                  <a:gd name="connsiteY17" fmla="*/ 570675 h 1141349"/>
                  <a:gd name="connsiteX18" fmla="*/ 3551642 w 8457565"/>
                  <a:gd name="connsiteY18" fmla="*/ 0 h 1141349"/>
                  <a:gd name="connsiteX19" fmla="*/ 4699522 w 8457565"/>
                  <a:gd name="connsiteY19" fmla="*/ 0 h 1141349"/>
                  <a:gd name="connsiteX20" fmla="*/ 4905924 w 8457565"/>
                  <a:gd name="connsiteY20" fmla="*/ 570675 h 1141349"/>
                  <a:gd name="connsiteX21" fmla="*/ 4699522 w 8457565"/>
                  <a:gd name="connsiteY21" fmla="*/ 1141349 h 1141349"/>
                  <a:gd name="connsiteX22" fmla="*/ 3551642 w 8457565"/>
                  <a:gd name="connsiteY22" fmla="*/ 1141349 h 1141349"/>
                  <a:gd name="connsiteX23" fmla="*/ 3758043 w 8457565"/>
                  <a:gd name="connsiteY23" fmla="*/ 570675 h 1141349"/>
                  <a:gd name="connsiteX24" fmla="*/ 2367762 w 8457565"/>
                  <a:gd name="connsiteY24" fmla="*/ 0 h 1141349"/>
                  <a:gd name="connsiteX25" fmla="*/ 3515642 w 8457565"/>
                  <a:gd name="connsiteY25" fmla="*/ 0 h 1141349"/>
                  <a:gd name="connsiteX26" fmla="*/ 3722043 w 8457565"/>
                  <a:gd name="connsiteY26" fmla="*/ 570675 h 1141349"/>
                  <a:gd name="connsiteX27" fmla="*/ 3515642 w 8457565"/>
                  <a:gd name="connsiteY27" fmla="*/ 1141349 h 1141349"/>
                  <a:gd name="connsiteX28" fmla="*/ 2367762 w 8457565"/>
                  <a:gd name="connsiteY28" fmla="*/ 1141349 h 1141349"/>
                  <a:gd name="connsiteX29" fmla="*/ 2574163 w 8457565"/>
                  <a:gd name="connsiteY29" fmla="*/ 570675 h 1141349"/>
                  <a:gd name="connsiteX30" fmla="*/ 1183880 w 8457565"/>
                  <a:gd name="connsiteY30" fmla="*/ 0 h 1141349"/>
                  <a:gd name="connsiteX31" fmla="*/ 2331761 w 8457565"/>
                  <a:gd name="connsiteY31" fmla="*/ 0 h 1141349"/>
                  <a:gd name="connsiteX32" fmla="*/ 2538163 w 8457565"/>
                  <a:gd name="connsiteY32" fmla="*/ 570675 h 1141349"/>
                  <a:gd name="connsiteX33" fmla="*/ 2331761 w 8457565"/>
                  <a:gd name="connsiteY33" fmla="*/ 1141349 h 1141349"/>
                  <a:gd name="connsiteX34" fmla="*/ 1183880 w 8457565"/>
                  <a:gd name="connsiteY34" fmla="*/ 1141349 h 1141349"/>
                  <a:gd name="connsiteX35" fmla="*/ 1390283 w 8457565"/>
                  <a:gd name="connsiteY35" fmla="*/ 570675 h 1141349"/>
                  <a:gd name="connsiteX36" fmla="*/ 0 w 8457565"/>
                  <a:gd name="connsiteY36" fmla="*/ 0 h 1141349"/>
                  <a:gd name="connsiteX37" fmla="*/ 1147880 w 8457565"/>
                  <a:gd name="connsiteY37" fmla="*/ 0 h 1141349"/>
                  <a:gd name="connsiteX38" fmla="*/ 1354282 w 8457565"/>
                  <a:gd name="connsiteY38" fmla="*/ 570675 h 1141349"/>
                  <a:gd name="connsiteX39" fmla="*/ 1147880 w 8457565"/>
                  <a:gd name="connsiteY39" fmla="*/ 1141349 h 1141349"/>
                  <a:gd name="connsiteX40" fmla="*/ 0 w 8457565"/>
                  <a:gd name="connsiteY40" fmla="*/ 1141349 h 114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57565" h="1141349">
                    <a:moveTo>
                      <a:pt x="7103282" y="0"/>
                    </a:moveTo>
                    <a:lnTo>
                      <a:pt x="8251163" y="0"/>
                    </a:lnTo>
                    <a:lnTo>
                      <a:pt x="8457565" y="570675"/>
                    </a:lnTo>
                    <a:lnTo>
                      <a:pt x="8251163" y="1141349"/>
                    </a:lnTo>
                    <a:lnTo>
                      <a:pt x="7103282" y="1141349"/>
                    </a:lnTo>
                    <a:lnTo>
                      <a:pt x="7309684" y="570675"/>
                    </a:lnTo>
                    <a:close/>
                    <a:moveTo>
                      <a:pt x="5919402" y="0"/>
                    </a:moveTo>
                    <a:lnTo>
                      <a:pt x="7067282" y="0"/>
                    </a:lnTo>
                    <a:lnTo>
                      <a:pt x="7273684" y="570675"/>
                    </a:lnTo>
                    <a:lnTo>
                      <a:pt x="7067282" y="1141349"/>
                    </a:lnTo>
                    <a:lnTo>
                      <a:pt x="5919402" y="1141349"/>
                    </a:lnTo>
                    <a:lnTo>
                      <a:pt x="6125804" y="570675"/>
                    </a:lnTo>
                    <a:close/>
                    <a:moveTo>
                      <a:pt x="4735522" y="0"/>
                    </a:moveTo>
                    <a:lnTo>
                      <a:pt x="5883402" y="0"/>
                    </a:lnTo>
                    <a:lnTo>
                      <a:pt x="6089804" y="570675"/>
                    </a:lnTo>
                    <a:lnTo>
                      <a:pt x="5883402" y="1141349"/>
                    </a:lnTo>
                    <a:lnTo>
                      <a:pt x="4735522" y="1141349"/>
                    </a:lnTo>
                    <a:lnTo>
                      <a:pt x="4941924" y="570675"/>
                    </a:lnTo>
                    <a:close/>
                    <a:moveTo>
                      <a:pt x="3551642" y="0"/>
                    </a:moveTo>
                    <a:lnTo>
                      <a:pt x="4699522" y="0"/>
                    </a:lnTo>
                    <a:lnTo>
                      <a:pt x="4905924" y="570675"/>
                    </a:lnTo>
                    <a:lnTo>
                      <a:pt x="4699522" y="1141349"/>
                    </a:lnTo>
                    <a:lnTo>
                      <a:pt x="3551642" y="1141349"/>
                    </a:lnTo>
                    <a:lnTo>
                      <a:pt x="3758043" y="570675"/>
                    </a:lnTo>
                    <a:close/>
                    <a:moveTo>
                      <a:pt x="2367762" y="0"/>
                    </a:moveTo>
                    <a:lnTo>
                      <a:pt x="3515642" y="0"/>
                    </a:lnTo>
                    <a:lnTo>
                      <a:pt x="3722043" y="570675"/>
                    </a:lnTo>
                    <a:lnTo>
                      <a:pt x="3515642" y="1141349"/>
                    </a:lnTo>
                    <a:lnTo>
                      <a:pt x="2367762" y="1141349"/>
                    </a:lnTo>
                    <a:lnTo>
                      <a:pt x="2574163" y="570675"/>
                    </a:lnTo>
                    <a:close/>
                    <a:moveTo>
                      <a:pt x="1183880" y="0"/>
                    </a:moveTo>
                    <a:lnTo>
                      <a:pt x="2331761" y="0"/>
                    </a:lnTo>
                    <a:lnTo>
                      <a:pt x="2538163" y="570675"/>
                    </a:lnTo>
                    <a:lnTo>
                      <a:pt x="2331761" y="1141349"/>
                    </a:lnTo>
                    <a:lnTo>
                      <a:pt x="1183880" y="1141349"/>
                    </a:lnTo>
                    <a:lnTo>
                      <a:pt x="1390283" y="570675"/>
                    </a:lnTo>
                    <a:close/>
                    <a:moveTo>
                      <a:pt x="0" y="0"/>
                    </a:moveTo>
                    <a:lnTo>
                      <a:pt x="1147880" y="0"/>
                    </a:lnTo>
                    <a:lnTo>
                      <a:pt x="1354282" y="570675"/>
                    </a:lnTo>
                    <a:lnTo>
                      <a:pt x="1147880" y="1141349"/>
                    </a:lnTo>
                    <a:lnTo>
                      <a:pt x="0" y="1141349"/>
                    </a:lnTo>
                    <a:close/>
                  </a:path>
                </a:pathLst>
              </a:custGeom>
              <a:solidFill>
                <a:schemeClr val="bg1"/>
              </a:solidFill>
              <a:ln w="9525"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txBody>
              <a:bodyPr lIns="74083" tIns="42333" rIns="74083" bIns="42333" rtlCol="0" anchor="ctr" anchorCtr="1"/>
              <a:lstStyle/>
              <a:p>
                <a:pPr algn="ctr"/>
                <a:endParaRPr lang="en-IN" sz="1500" b="1" dirty="0">
                  <a:solidFill>
                    <a:srgbClr val="FFFFFF"/>
                  </a:solidFill>
                  <a:latin typeface="Arial" panose="020B0604020202020204" pitchFamily="34" charset="0"/>
                </a:endParaRPr>
              </a:p>
            </p:txBody>
          </p:sp>
          <p:sp>
            <p:nvSpPr>
              <p:cNvPr id="30" name="Freeform 29"/>
              <p:cNvSpPr/>
              <p:nvPr/>
            </p:nvSpPr>
            <p:spPr>
              <a:xfrm>
                <a:off x="-112496" y="2732098"/>
                <a:ext cx="1515070" cy="550663"/>
              </a:xfrm>
              <a:custGeom>
                <a:avLst/>
                <a:gdLst>
                  <a:gd name="connsiteX0" fmla="*/ 0 w 1893837"/>
                  <a:gd name="connsiteY0" fmla="*/ 0 h 757535"/>
                  <a:gd name="connsiteX1" fmla="*/ 1515070 w 1893837"/>
                  <a:gd name="connsiteY1" fmla="*/ 0 h 757535"/>
                  <a:gd name="connsiteX2" fmla="*/ 1893837 w 1893837"/>
                  <a:gd name="connsiteY2" fmla="*/ 378768 h 757535"/>
                  <a:gd name="connsiteX3" fmla="*/ 1515070 w 1893837"/>
                  <a:gd name="connsiteY3" fmla="*/ 757535 h 757535"/>
                  <a:gd name="connsiteX4" fmla="*/ 0 w 1893837"/>
                  <a:gd name="connsiteY4" fmla="*/ 757535 h 757535"/>
                  <a:gd name="connsiteX5" fmla="*/ 378768 w 1893837"/>
                  <a:gd name="connsiteY5" fmla="*/ 378768 h 757535"/>
                  <a:gd name="connsiteX6" fmla="*/ 0 w 1893837"/>
                  <a:gd name="connsiteY6" fmla="*/ 0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837" h="757535">
                    <a:moveTo>
                      <a:pt x="0" y="0"/>
                    </a:moveTo>
                    <a:lnTo>
                      <a:pt x="1515070" y="0"/>
                    </a:lnTo>
                    <a:lnTo>
                      <a:pt x="1893837" y="378768"/>
                    </a:lnTo>
                    <a:lnTo>
                      <a:pt x="1515070" y="757535"/>
                    </a:lnTo>
                    <a:lnTo>
                      <a:pt x="0" y="757535"/>
                    </a:lnTo>
                    <a:lnTo>
                      <a:pt x="378768" y="378768"/>
                    </a:lnTo>
                    <a:lnTo>
                      <a:pt x="0" y="0"/>
                    </a:lnTo>
                    <a:close/>
                  </a:path>
                </a:pathLst>
              </a:custGeom>
              <a:noFill/>
              <a:ln>
                <a:noFill/>
              </a:ln>
              <a:effectLst/>
            </p:spPr>
            <p:style>
              <a:lnRef idx="2">
                <a:schemeClr val="accent5">
                  <a:tint val="40000"/>
                  <a:alpha val="90000"/>
                  <a:hueOff val="-1911380"/>
                  <a:satOff val="-4851"/>
                  <a:lumOff val="-514"/>
                  <a:alphaOff val="0"/>
                </a:schemeClr>
              </a:lnRef>
              <a:fillRef idx="1">
                <a:schemeClr val="accent5">
                  <a:tint val="40000"/>
                  <a:alpha val="90000"/>
                  <a:hueOff val="-1911380"/>
                  <a:satOff val="-4851"/>
                  <a:lumOff val="-514"/>
                  <a:alphaOff val="0"/>
                </a:schemeClr>
              </a:fillRef>
              <a:effectRef idx="0">
                <a:schemeClr val="accent5">
                  <a:tint val="40000"/>
                  <a:alpha val="90000"/>
                  <a:hueOff val="-1911380"/>
                  <a:satOff val="-4851"/>
                  <a:lumOff val="-514"/>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Aft>
                    <a:spcPct val="35000"/>
                  </a:spcAft>
                </a:pPr>
                <a:r>
                  <a:rPr lang="en-US" sz="750" dirty="0">
                    <a:solidFill>
                      <a:prstClr val="black"/>
                    </a:solidFill>
                    <a:latin typeface="Arial" panose="020B0604020202020204" pitchFamily="34" charset="0"/>
                    <a:cs typeface="Arial" panose="020B0604020202020204" pitchFamily="34" charset="0"/>
                  </a:rPr>
                  <a:t>Test Planning &amp; Management</a:t>
                </a:r>
              </a:p>
            </p:txBody>
          </p:sp>
          <p:sp>
            <p:nvSpPr>
              <p:cNvPr id="31" name="Freeform 30"/>
              <p:cNvSpPr/>
              <p:nvPr/>
            </p:nvSpPr>
            <p:spPr>
              <a:xfrm>
                <a:off x="1135725" y="2753930"/>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911380"/>
                  <a:satOff val="-4851"/>
                  <a:lumOff val="-514"/>
                  <a:alphaOff val="0"/>
                </a:schemeClr>
              </a:lnRef>
              <a:fillRef idx="1">
                <a:schemeClr val="accent5">
                  <a:tint val="40000"/>
                  <a:alpha val="90000"/>
                  <a:hueOff val="-1911380"/>
                  <a:satOff val="-4851"/>
                  <a:lumOff val="-514"/>
                  <a:alphaOff val="0"/>
                </a:schemeClr>
              </a:fillRef>
              <a:effectRef idx="0">
                <a:schemeClr val="accent5">
                  <a:tint val="40000"/>
                  <a:alpha val="90000"/>
                  <a:hueOff val="-1911380"/>
                  <a:satOff val="-4851"/>
                  <a:lumOff val="-514"/>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Aft>
                    <a:spcPct val="35000"/>
                  </a:spcAft>
                </a:pPr>
                <a:r>
                  <a:rPr lang="en-US" sz="750" dirty="0">
                    <a:solidFill>
                      <a:prstClr val="black"/>
                    </a:solidFill>
                    <a:latin typeface="Arial" panose="020B0604020202020204" pitchFamily="34" charset="0"/>
                    <a:cs typeface="Arial" panose="020B0604020202020204" pitchFamily="34" charset="0"/>
                  </a:rPr>
                  <a:t>Test Asset Management</a:t>
                </a:r>
              </a:p>
            </p:txBody>
          </p:sp>
          <p:sp>
            <p:nvSpPr>
              <p:cNvPr id="32" name="Freeform 31"/>
              <p:cNvSpPr/>
              <p:nvPr/>
            </p:nvSpPr>
            <p:spPr>
              <a:xfrm>
                <a:off x="2255853" y="2775762"/>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911380"/>
                  <a:satOff val="-4851"/>
                  <a:lumOff val="-514"/>
                  <a:alphaOff val="0"/>
                </a:schemeClr>
              </a:lnRef>
              <a:fillRef idx="1">
                <a:schemeClr val="accent5">
                  <a:tint val="40000"/>
                  <a:alpha val="90000"/>
                  <a:hueOff val="-1911380"/>
                  <a:satOff val="-4851"/>
                  <a:lumOff val="-514"/>
                  <a:alphaOff val="0"/>
                </a:schemeClr>
              </a:fillRef>
              <a:effectRef idx="0">
                <a:schemeClr val="accent5">
                  <a:tint val="40000"/>
                  <a:alpha val="90000"/>
                  <a:hueOff val="-1911380"/>
                  <a:satOff val="-4851"/>
                  <a:lumOff val="-514"/>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Aft>
                    <a:spcPct val="35000"/>
                  </a:spcAft>
                </a:pPr>
                <a:r>
                  <a:rPr lang="en-US" sz="750" dirty="0">
                    <a:solidFill>
                      <a:prstClr val="black"/>
                    </a:solidFill>
                    <a:latin typeface="Arial" panose="020B0604020202020204" pitchFamily="34" charset="0"/>
                    <a:cs typeface="Arial" panose="020B0604020202020204" pitchFamily="34" charset="0"/>
                  </a:rPr>
                  <a:t>Test Automation (Fun &amp; NFR)</a:t>
                </a:r>
              </a:p>
            </p:txBody>
          </p:sp>
          <p:sp>
            <p:nvSpPr>
              <p:cNvPr id="60" name="Freeform 59"/>
              <p:cNvSpPr/>
              <p:nvPr/>
            </p:nvSpPr>
            <p:spPr>
              <a:xfrm>
                <a:off x="3334974" y="2804655"/>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911380"/>
                  <a:satOff val="-4851"/>
                  <a:lumOff val="-514"/>
                  <a:alphaOff val="0"/>
                </a:schemeClr>
              </a:lnRef>
              <a:fillRef idx="1">
                <a:schemeClr val="accent5">
                  <a:tint val="40000"/>
                  <a:alpha val="90000"/>
                  <a:hueOff val="-1911380"/>
                  <a:satOff val="-4851"/>
                  <a:lumOff val="-514"/>
                  <a:alphaOff val="0"/>
                </a:schemeClr>
              </a:fillRef>
              <a:effectRef idx="0">
                <a:schemeClr val="accent5">
                  <a:tint val="40000"/>
                  <a:alpha val="90000"/>
                  <a:hueOff val="-1911380"/>
                  <a:satOff val="-4851"/>
                  <a:lumOff val="-514"/>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Aft>
                    <a:spcPct val="35000"/>
                  </a:spcAft>
                </a:pPr>
                <a:r>
                  <a:rPr lang="en-US" sz="750" dirty="0">
                    <a:solidFill>
                      <a:prstClr val="black"/>
                    </a:solidFill>
                    <a:latin typeface="Arial" panose="020B0604020202020204" pitchFamily="34" charset="0"/>
                    <a:cs typeface="Arial" panose="020B0604020202020204" pitchFamily="34" charset="0"/>
                  </a:rPr>
                  <a:t>Test Environment</a:t>
                </a:r>
              </a:p>
            </p:txBody>
          </p:sp>
          <p:sp>
            <p:nvSpPr>
              <p:cNvPr id="61" name="Freeform 60"/>
              <p:cNvSpPr/>
              <p:nvPr/>
            </p:nvSpPr>
            <p:spPr>
              <a:xfrm>
                <a:off x="4388648" y="2790715"/>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911380"/>
                  <a:satOff val="-4851"/>
                  <a:lumOff val="-514"/>
                  <a:alphaOff val="0"/>
                </a:schemeClr>
              </a:lnRef>
              <a:fillRef idx="1">
                <a:schemeClr val="accent5">
                  <a:tint val="40000"/>
                  <a:alpha val="90000"/>
                  <a:hueOff val="-1911380"/>
                  <a:satOff val="-4851"/>
                  <a:lumOff val="-514"/>
                  <a:alphaOff val="0"/>
                </a:schemeClr>
              </a:fillRef>
              <a:effectRef idx="0">
                <a:schemeClr val="accent5">
                  <a:tint val="40000"/>
                  <a:alpha val="90000"/>
                  <a:hueOff val="-1911380"/>
                  <a:satOff val="-4851"/>
                  <a:lumOff val="-514"/>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Aft>
                    <a:spcPct val="35000"/>
                  </a:spcAft>
                </a:pPr>
                <a:r>
                  <a:rPr lang="en-US" sz="750" dirty="0">
                    <a:solidFill>
                      <a:prstClr val="black"/>
                    </a:solidFill>
                    <a:latin typeface="Arial" panose="020B0604020202020204" pitchFamily="34" charset="0"/>
                    <a:cs typeface="Arial" panose="020B0604020202020204" pitchFamily="34" charset="0"/>
                  </a:rPr>
                  <a:t>Test Virtualization for Stubbing</a:t>
                </a:r>
              </a:p>
            </p:txBody>
          </p:sp>
          <p:sp>
            <p:nvSpPr>
              <p:cNvPr id="62" name="Freeform 61"/>
              <p:cNvSpPr/>
              <p:nvPr/>
            </p:nvSpPr>
            <p:spPr>
              <a:xfrm>
                <a:off x="5481959" y="2783210"/>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911380"/>
                  <a:satOff val="-4851"/>
                  <a:lumOff val="-514"/>
                  <a:alphaOff val="0"/>
                </a:schemeClr>
              </a:lnRef>
              <a:fillRef idx="1">
                <a:schemeClr val="accent5">
                  <a:tint val="40000"/>
                  <a:alpha val="90000"/>
                  <a:hueOff val="-1911380"/>
                  <a:satOff val="-4851"/>
                  <a:lumOff val="-514"/>
                  <a:alphaOff val="0"/>
                </a:schemeClr>
              </a:fillRef>
              <a:effectRef idx="0">
                <a:schemeClr val="accent5">
                  <a:tint val="40000"/>
                  <a:alpha val="90000"/>
                  <a:hueOff val="-1911380"/>
                  <a:satOff val="-4851"/>
                  <a:lumOff val="-514"/>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Aft>
                    <a:spcPct val="35000"/>
                  </a:spcAft>
                </a:pPr>
                <a:r>
                  <a:rPr lang="en-US" sz="750" dirty="0">
                    <a:solidFill>
                      <a:prstClr val="black"/>
                    </a:solidFill>
                    <a:latin typeface="Arial" panose="020B0604020202020204" pitchFamily="34" charset="0"/>
                    <a:cs typeface="Arial" panose="020B0604020202020204" pitchFamily="34" charset="0"/>
                  </a:rPr>
                  <a:t>Defect Management</a:t>
                </a:r>
              </a:p>
            </p:txBody>
          </p:sp>
          <p:sp>
            <p:nvSpPr>
              <p:cNvPr id="63" name="Freeform 62"/>
              <p:cNvSpPr/>
              <p:nvPr/>
            </p:nvSpPr>
            <p:spPr>
              <a:xfrm>
                <a:off x="6546891" y="2783211"/>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911380"/>
                  <a:satOff val="-4851"/>
                  <a:lumOff val="-514"/>
                  <a:alphaOff val="0"/>
                </a:schemeClr>
              </a:lnRef>
              <a:fillRef idx="1">
                <a:schemeClr val="accent5">
                  <a:tint val="40000"/>
                  <a:alpha val="90000"/>
                  <a:hueOff val="-1911380"/>
                  <a:satOff val="-4851"/>
                  <a:lumOff val="-514"/>
                  <a:alphaOff val="0"/>
                </a:schemeClr>
              </a:fillRef>
              <a:effectRef idx="0">
                <a:schemeClr val="accent5">
                  <a:tint val="40000"/>
                  <a:alpha val="90000"/>
                  <a:hueOff val="-1911380"/>
                  <a:satOff val="-4851"/>
                  <a:lumOff val="-514"/>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Aft>
                    <a:spcPct val="35000"/>
                  </a:spcAft>
                </a:pPr>
                <a:r>
                  <a:rPr lang="en-US" sz="750" dirty="0">
                    <a:solidFill>
                      <a:prstClr val="black"/>
                    </a:solidFill>
                    <a:latin typeface="Arial" panose="020B0604020202020204" pitchFamily="34" charset="0"/>
                    <a:cs typeface="Arial" panose="020B0604020202020204" pitchFamily="34" charset="0"/>
                  </a:rPr>
                  <a:t>Traceability &amp; Feedback</a:t>
                </a:r>
              </a:p>
            </p:txBody>
          </p:sp>
        </p:grpSp>
        <p:grpSp>
          <p:nvGrpSpPr>
            <p:cNvPr id="5" name="Group 4"/>
            <p:cNvGrpSpPr/>
            <p:nvPr/>
          </p:nvGrpSpPr>
          <p:grpSpPr>
            <a:xfrm>
              <a:off x="-182099" y="3476976"/>
              <a:ext cx="9201921" cy="609600"/>
              <a:chOff x="-182099" y="3747912"/>
              <a:chExt cx="9201921" cy="609600"/>
            </a:xfrm>
          </p:grpSpPr>
          <p:sp>
            <p:nvSpPr>
              <p:cNvPr id="42" name="Rectangle 41"/>
              <p:cNvSpPr/>
              <p:nvPr/>
            </p:nvSpPr>
            <p:spPr>
              <a:xfrm>
                <a:off x="79022" y="3747912"/>
                <a:ext cx="8940800" cy="609600"/>
              </a:xfrm>
              <a:prstGeom prst="rect">
                <a:avLst/>
              </a:prstGeom>
              <a:solidFill>
                <a:srgbClr val="F5F5F5"/>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17" dirty="0">
                  <a:solidFill>
                    <a:prstClr val="black"/>
                  </a:solidFill>
                </a:endParaRPr>
              </a:p>
            </p:txBody>
          </p:sp>
          <p:sp>
            <p:nvSpPr>
              <p:cNvPr id="48" name="TextBox 47"/>
              <p:cNvSpPr txBox="1"/>
              <p:nvPr/>
            </p:nvSpPr>
            <p:spPr>
              <a:xfrm>
                <a:off x="7871981" y="3859733"/>
                <a:ext cx="1107732" cy="32061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rgbClr val="6D6E71"/>
                  </a:buClr>
                </a:pPr>
                <a:r>
                  <a:rPr lang="en-US" sz="1000" b="1" dirty="0">
                    <a:solidFill>
                      <a:prstClr val="black"/>
                    </a:solidFill>
                    <a:latin typeface="Arial" panose="020B0604020202020204" pitchFamily="34" charset="0"/>
                    <a:cs typeface="Arial" panose="020B0604020202020204" pitchFamily="34" charset="0"/>
                  </a:rPr>
                  <a:t>RELEASE AND</a:t>
                </a:r>
              </a:p>
              <a:p>
                <a:pPr fontAlgn="base">
                  <a:buClr>
                    <a:srgbClr val="6D6E71"/>
                  </a:buClr>
                </a:pPr>
                <a:r>
                  <a:rPr lang="en-US" sz="1000" b="1" dirty="0">
                    <a:solidFill>
                      <a:prstClr val="black"/>
                    </a:solidFill>
                    <a:latin typeface="Arial" panose="020B0604020202020204" pitchFamily="34" charset="0"/>
                    <a:cs typeface="Arial" panose="020B0604020202020204" pitchFamily="34" charset="0"/>
                  </a:rPr>
                  <a:t> DEPLOYMENT</a:t>
                </a:r>
              </a:p>
            </p:txBody>
          </p:sp>
          <p:sp>
            <p:nvSpPr>
              <p:cNvPr id="14" name="Freeform 13"/>
              <p:cNvSpPr/>
              <p:nvPr/>
            </p:nvSpPr>
            <p:spPr>
              <a:xfrm>
                <a:off x="76632" y="3769101"/>
                <a:ext cx="7678910" cy="575733"/>
              </a:xfrm>
              <a:custGeom>
                <a:avLst/>
                <a:gdLst>
                  <a:gd name="connsiteX0" fmla="*/ 7103282 w 8457565"/>
                  <a:gd name="connsiteY0" fmla="*/ 0 h 1141349"/>
                  <a:gd name="connsiteX1" fmla="*/ 8251163 w 8457565"/>
                  <a:gd name="connsiteY1" fmla="*/ 0 h 1141349"/>
                  <a:gd name="connsiteX2" fmla="*/ 8457565 w 8457565"/>
                  <a:gd name="connsiteY2" fmla="*/ 570675 h 1141349"/>
                  <a:gd name="connsiteX3" fmla="*/ 8251163 w 8457565"/>
                  <a:gd name="connsiteY3" fmla="*/ 1141349 h 1141349"/>
                  <a:gd name="connsiteX4" fmla="*/ 7103282 w 8457565"/>
                  <a:gd name="connsiteY4" fmla="*/ 1141349 h 1141349"/>
                  <a:gd name="connsiteX5" fmla="*/ 7309684 w 8457565"/>
                  <a:gd name="connsiteY5" fmla="*/ 570675 h 1141349"/>
                  <a:gd name="connsiteX6" fmla="*/ 5919402 w 8457565"/>
                  <a:gd name="connsiteY6" fmla="*/ 0 h 1141349"/>
                  <a:gd name="connsiteX7" fmla="*/ 7067282 w 8457565"/>
                  <a:gd name="connsiteY7" fmla="*/ 0 h 1141349"/>
                  <a:gd name="connsiteX8" fmla="*/ 7273684 w 8457565"/>
                  <a:gd name="connsiteY8" fmla="*/ 570675 h 1141349"/>
                  <a:gd name="connsiteX9" fmla="*/ 7067282 w 8457565"/>
                  <a:gd name="connsiteY9" fmla="*/ 1141349 h 1141349"/>
                  <a:gd name="connsiteX10" fmla="*/ 5919402 w 8457565"/>
                  <a:gd name="connsiteY10" fmla="*/ 1141349 h 1141349"/>
                  <a:gd name="connsiteX11" fmla="*/ 6125804 w 8457565"/>
                  <a:gd name="connsiteY11" fmla="*/ 570675 h 1141349"/>
                  <a:gd name="connsiteX12" fmla="*/ 4735522 w 8457565"/>
                  <a:gd name="connsiteY12" fmla="*/ 0 h 1141349"/>
                  <a:gd name="connsiteX13" fmla="*/ 5883402 w 8457565"/>
                  <a:gd name="connsiteY13" fmla="*/ 0 h 1141349"/>
                  <a:gd name="connsiteX14" fmla="*/ 6089804 w 8457565"/>
                  <a:gd name="connsiteY14" fmla="*/ 570675 h 1141349"/>
                  <a:gd name="connsiteX15" fmla="*/ 5883402 w 8457565"/>
                  <a:gd name="connsiteY15" fmla="*/ 1141349 h 1141349"/>
                  <a:gd name="connsiteX16" fmla="*/ 4735522 w 8457565"/>
                  <a:gd name="connsiteY16" fmla="*/ 1141349 h 1141349"/>
                  <a:gd name="connsiteX17" fmla="*/ 4941924 w 8457565"/>
                  <a:gd name="connsiteY17" fmla="*/ 570675 h 1141349"/>
                  <a:gd name="connsiteX18" fmla="*/ 3551642 w 8457565"/>
                  <a:gd name="connsiteY18" fmla="*/ 0 h 1141349"/>
                  <a:gd name="connsiteX19" fmla="*/ 4699522 w 8457565"/>
                  <a:gd name="connsiteY19" fmla="*/ 0 h 1141349"/>
                  <a:gd name="connsiteX20" fmla="*/ 4905924 w 8457565"/>
                  <a:gd name="connsiteY20" fmla="*/ 570675 h 1141349"/>
                  <a:gd name="connsiteX21" fmla="*/ 4699522 w 8457565"/>
                  <a:gd name="connsiteY21" fmla="*/ 1141349 h 1141349"/>
                  <a:gd name="connsiteX22" fmla="*/ 3551642 w 8457565"/>
                  <a:gd name="connsiteY22" fmla="*/ 1141349 h 1141349"/>
                  <a:gd name="connsiteX23" fmla="*/ 3758043 w 8457565"/>
                  <a:gd name="connsiteY23" fmla="*/ 570675 h 1141349"/>
                  <a:gd name="connsiteX24" fmla="*/ 2367762 w 8457565"/>
                  <a:gd name="connsiteY24" fmla="*/ 0 h 1141349"/>
                  <a:gd name="connsiteX25" fmla="*/ 3515642 w 8457565"/>
                  <a:gd name="connsiteY25" fmla="*/ 0 h 1141349"/>
                  <a:gd name="connsiteX26" fmla="*/ 3722043 w 8457565"/>
                  <a:gd name="connsiteY26" fmla="*/ 570675 h 1141349"/>
                  <a:gd name="connsiteX27" fmla="*/ 3515642 w 8457565"/>
                  <a:gd name="connsiteY27" fmla="*/ 1141349 h 1141349"/>
                  <a:gd name="connsiteX28" fmla="*/ 2367762 w 8457565"/>
                  <a:gd name="connsiteY28" fmla="*/ 1141349 h 1141349"/>
                  <a:gd name="connsiteX29" fmla="*/ 2574163 w 8457565"/>
                  <a:gd name="connsiteY29" fmla="*/ 570675 h 1141349"/>
                  <a:gd name="connsiteX30" fmla="*/ 1183880 w 8457565"/>
                  <a:gd name="connsiteY30" fmla="*/ 0 h 1141349"/>
                  <a:gd name="connsiteX31" fmla="*/ 2331761 w 8457565"/>
                  <a:gd name="connsiteY31" fmla="*/ 0 h 1141349"/>
                  <a:gd name="connsiteX32" fmla="*/ 2538163 w 8457565"/>
                  <a:gd name="connsiteY32" fmla="*/ 570675 h 1141349"/>
                  <a:gd name="connsiteX33" fmla="*/ 2331761 w 8457565"/>
                  <a:gd name="connsiteY33" fmla="*/ 1141349 h 1141349"/>
                  <a:gd name="connsiteX34" fmla="*/ 1183880 w 8457565"/>
                  <a:gd name="connsiteY34" fmla="*/ 1141349 h 1141349"/>
                  <a:gd name="connsiteX35" fmla="*/ 1390283 w 8457565"/>
                  <a:gd name="connsiteY35" fmla="*/ 570675 h 1141349"/>
                  <a:gd name="connsiteX36" fmla="*/ 0 w 8457565"/>
                  <a:gd name="connsiteY36" fmla="*/ 0 h 1141349"/>
                  <a:gd name="connsiteX37" fmla="*/ 1147880 w 8457565"/>
                  <a:gd name="connsiteY37" fmla="*/ 0 h 1141349"/>
                  <a:gd name="connsiteX38" fmla="*/ 1354282 w 8457565"/>
                  <a:gd name="connsiteY38" fmla="*/ 570675 h 1141349"/>
                  <a:gd name="connsiteX39" fmla="*/ 1147880 w 8457565"/>
                  <a:gd name="connsiteY39" fmla="*/ 1141349 h 1141349"/>
                  <a:gd name="connsiteX40" fmla="*/ 0 w 8457565"/>
                  <a:gd name="connsiteY40" fmla="*/ 1141349 h 114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57565" h="1141349">
                    <a:moveTo>
                      <a:pt x="7103282" y="0"/>
                    </a:moveTo>
                    <a:lnTo>
                      <a:pt x="8251163" y="0"/>
                    </a:lnTo>
                    <a:lnTo>
                      <a:pt x="8457565" y="570675"/>
                    </a:lnTo>
                    <a:lnTo>
                      <a:pt x="8251163" y="1141349"/>
                    </a:lnTo>
                    <a:lnTo>
                      <a:pt x="7103282" y="1141349"/>
                    </a:lnTo>
                    <a:lnTo>
                      <a:pt x="7309684" y="570675"/>
                    </a:lnTo>
                    <a:close/>
                    <a:moveTo>
                      <a:pt x="5919402" y="0"/>
                    </a:moveTo>
                    <a:lnTo>
                      <a:pt x="7067282" y="0"/>
                    </a:lnTo>
                    <a:lnTo>
                      <a:pt x="7273684" y="570675"/>
                    </a:lnTo>
                    <a:lnTo>
                      <a:pt x="7067282" y="1141349"/>
                    </a:lnTo>
                    <a:lnTo>
                      <a:pt x="5919402" y="1141349"/>
                    </a:lnTo>
                    <a:lnTo>
                      <a:pt x="6125804" y="570675"/>
                    </a:lnTo>
                    <a:close/>
                    <a:moveTo>
                      <a:pt x="4735522" y="0"/>
                    </a:moveTo>
                    <a:lnTo>
                      <a:pt x="5883402" y="0"/>
                    </a:lnTo>
                    <a:lnTo>
                      <a:pt x="6089804" y="570675"/>
                    </a:lnTo>
                    <a:lnTo>
                      <a:pt x="5883402" y="1141349"/>
                    </a:lnTo>
                    <a:lnTo>
                      <a:pt x="4735522" y="1141349"/>
                    </a:lnTo>
                    <a:lnTo>
                      <a:pt x="4941924" y="570675"/>
                    </a:lnTo>
                    <a:close/>
                    <a:moveTo>
                      <a:pt x="3551642" y="0"/>
                    </a:moveTo>
                    <a:lnTo>
                      <a:pt x="4699522" y="0"/>
                    </a:lnTo>
                    <a:lnTo>
                      <a:pt x="4905924" y="570675"/>
                    </a:lnTo>
                    <a:lnTo>
                      <a:pt x="4699522" y="1141349"/>
                    </a:lnTo>
                    <a:lnTo>
                      <a:pt x="3551642" y="1141349"/>
                    </a:lnTo>
                    <a:lnTo>
                      <a:pt x="3758043" y="570675"/>
                    </a:lnTo>
                    <a:close/>
                    <a:moveTo>
                      <a:pt x="2367762" y="0"/>
                    </a:moveTo>
                    <a:lnTo>
                      <a:pt x="3515642" y="0"/>
                    </a:lnTo>
                    <a:lnTo>
                      <a:pt x="3722043" y="570675"/>
                    </a:lnTo>
                    <a:lnTo>
                      <a:pt x="3515642" y="1141349"/>
                    </a:lnTo>
                    <a:lnTo>
                      <a:pt x="2367762" y="1141349"/>
                    </a:lnTo>
                    <a:lnTo>
                      <a:pt x="2574163" y="570675"/>
                    </a:lnTo>
                    <a:close/>
                    <a:moveTo>
                      <a:pt x="1183880" y="0"/>
                    </a:moveTo>
                    <a:lnTo>
                      <a:pt x="2331761" y="0"/>
                    </a:lnTo>
                    <a:lnTo>
                      <a:pt x="2538163" y="570675"/>
                    </a:lnTo>
                    <a:lnTo>
                      <a:pt x="2331761" y="1141349"/>
                    </a:lnTo>
                    <a:lnTo>
                      <a:pt x="1183880" y="1141349"/>
                    </a:lnTo>
                    <a:lnTo>
                      <a:pt x="1390283" y="570675"/>
                    </a:lnTo>
                    <a:close/>
                    <a:moveTo>
                      <a:pt x="0" y="0"/>
                    </a:moveTo>
                    <a:lnTo>
                      <a:pt x="1147880" y="0"/>
                    </a:lnTo>
                    <a:lnTo>
                      <a:pt x="1354282" y="570675"/>
                    </a:lnTo>
                    <a:lnTo>
                      <a:pt x="1147880" y="1141349"/>
                    </a:lnTo>
                    <a:lnTo>
                      <a:pt x="0" y="1141349"/>
                    </a:lnTo>
                    <a:close/>
                  </a:path>
                </a:pathLst>
              </a:custGeom>
              <a:solidFill>
                <a:schemeClr val="bg1"/>
              </a:solidFill>
              <a:ln w="9525"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txBody>
              <a:bodyPr lIns="74083" tIns="42333" rIns="74083" bIns="42333" rtlCol="0" anchor="ctr" anchorCtr="1"/>
              <a:lstStyle/>
              <a:p>
                <a:pPr algn="ctr"/>
                <a:endParaRPr lang="en-IN" sz="1500" b="1" dirty="0">
                  <a:solidFill>
                    <a:srgbClr val="FFFFFF"/>
                  </a:solidFill>
                  <a:latin typeface="Arial" panose="020B0604020202020204" pitchFamily="34" charset="0"/>
                </a:endParaRPr>
              </a:p>
            </p:txBody>
          </p:sp>
          <p:sp>
            <p:nvSpPr>
              <p:cNvPr id="33" name="Freeform 32"/>
              <p:cNvSpPr/>
              <p:nvPr/>
            </p:nvSpPr>
            <p:spPr>
              <a:xfrm>
                <a:off x="-182099" y="3748257"/>
                <a:ext cx="1515070" cy="606028"/>
              </a:xfrm>
              <a:custGeom>
                <a:avLst/>
                <a:gdLst>
                  <a:gd name="connsiteX0" fmla="*/ 0 w 1893837"/>
                  <a:gd name="connsiteY0" fmla="*/ 0 h 757535"/>
                  <a:gd name="connsiteX1" fmla="*/ 1515070 w 1893837"/>
                  <a:gd name="connsiteY1" fmla="*/ 0 h 757535"/>
                  <a:gd name="connsiteX2" fmla="*/ 1893837 w 1893837"/>
                  <a:gd name="connsiteY2" fmla="*/ 378768 h 757535"/>
                  <a:gd name="connsiteX3" fmla="*/ 1515070 w 1893837"/>
                  <a:gd name="connsiteY3" fmla="*/ 757535 h 757535"/>
                  <a:gd name="connsiteX4" fmla="*/ 0 w 1893837"/>
                  <a:gd name="connsiteY4" fmla="*/ 757535 h 757535"/>
                  <a:gd name="connsiteX5" fmla="*/ 378768 w 1893837"/>
                  <a:gd name="connsiteY5" fmla="*/ 378768 h 757535"/>
                  <a:gd name="connsiteX6" fmla="*/ 0 w 1893837"/>
                  <a:gd name="connsiteY6" fmla="*/ 0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837" h="757535">
                    <a:moveTo>
                      <a:pt x="0" y="0"/>
                    </a:moveTo>
                    <a:lnTo>
                      <a:pt x="1515070" y="0"/>
                    </a:lnTo>
                    <a:lnTo>
                      <a:pt x="1893837" y="378768"/>
                    </a:lnTo>
                    <a:lnTo>
                      <a:pt x="1515070" y="757535"/>
                    </a:lnTo>
                    <a:lnTo>
                      <a:pt x="0" y="757535"/>
                    </a:lnTo>
                    <a:lnTo>
                      <a:pt x="378768" y="378768"/>
                    </a:lnTo>
                    <a:lnTo>
                      <a:pt x="0" y="0"/>
                    </a:lnTo>
                    <a:close/>
                  </a:path>
                </a:pathLst>
              </a:custGeom>
              <a:noFill/>
              <a:ln>
                <a:noFill/>
              </a:ln>
              <a:effectLst/>
            </p:spPr>
            <p:style>
              <a:lnRef idx="2">
                <a:schemeClr val="lt1">
                  <a:hueOff val="0"/>
                  <a:satOff val="0"/>
                  <a:lumOff val="0"/>
                  <a:alphaOff val="0"/>
                </a:schemeClr>
              </a:lnRef>
              <a:fillRef idx="1">
                <a:schemeClr val="accent5">
                  <a:hueOff val="-12137013"/>
                  <a:satOff val="-13141"/>
                  <a:lumOff val="-11176"/>
                  <a:alphaOff val="0"/>
                </a:schemeClr>
              </a:fillRef>
              <a:effectRef idx="0">
                <a:schemeClr val="accent5">
                  <a:hueOff val="-12137013"/>
                  <a:satOff val="-13141"/>
                  <a:lumOff val="-11176"/>
                  <a:alphaOff val="0"/>
                </a:schemeClr>
              </a:effectRef>
              <a:fontRef idx="minor">
                <a:schemeClr val="lt1"/>
              </a:fontRef>
            </p:style>
            <p:txBody>
              <a:bodyPr spcFirstLastPara="0" vert="horz" wrap="square" lIns="296538" tIns="22013" rIns="252512" bIns="22013" numCol="1" spcCol="1270" anchor="ctr" anchorCtr="0">
                <a:noAutofit/>
              </a:bodyPr>
              <a:lstStyle/>
              <a:p>
                <a:pPr algn="ctr" defTabSz="1820234">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Environment Configuration (Infrastructure as code)</a:t>
                </a:r>
              </a:p>
            </p:txBody>
          </p:sp>
          <p:sp>
            <p:nvSpPr>
              <p:cNvPr id="34" name="Freeform 33"/>
              <p:cNvSpPr/>
              <p:nvPr/>
            </p:nvSpPr>
            <p:spPr>
              <a:xfrm>
                <a:off x="1128894" y="3799769"/>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1468277"/>
                  <a:satOff val="-29108"/>
                  <a:lumOff val="-3084"/>
                  <a:alphaOff val="0"/>
                </a:schemeClr>
              </a:lnRef>
              <a:fillRef idx="1">
                <a:schemeClr val="accent5">
                  <a:tint val="40000"/>
                  <a:alpha val="90000"/>
                  <a:hueOff val="-11468277"/>
                  <a:satOff val="-29108"/>
                  <a:lumOff val="-3084"/>
                  <a:alphaOff val="0"/>
                </a:schemeClr>
              </a:fillRef>
              <a:effectRef idx="0">
                <a:schemeClr val="accent5">
                  <a:tint val="40000"/>
                  <a:alpha val="90000"/>
                  <a:hueOff val="-11468277"/>
                  <a:satOff val="-29108"/>
                  <a:lumOff val="-3084"/>
                  <a:alphaOff val="0"/>
                </a:schemeClr>
              </a:effectRef>
              <a:fontRef idx="minor">
                <a:schemeClr val="dk1">
                  <a:hueOff val="0"/>
                  <a:satOff val="0"/>
                  <a:lumOff val="0"/>
                  <a:alphaOff val="0"/>
                </a:schemeClr>
              </a:fontRef>
            </p:style>
            <p:txBody>
              <a:bodyPr spcFirstLastPara="0" vert="horz" wrap="square" lIns="245992" tIns="18203" rIns="209585" bIns="18203" numCol="1" spcCol="1270" anchor="ctr" anchorCtr="0">
                <a:noAutofit/>
              </a:bodyPr>
              <a:lstStyle/>
              <a:p>
                <a:pPr algn="ctr" defTabSz="1505195">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Environment Provisioning</a:t>
                </a:r>
              </a:p>
            </p:txBody>
          </p:sp>
          <p:sp>
            <p:nvSpPr>
              <p:cNvPr id="35" name="Freeform 34"/>
              <p:cNvSpPr/>
              <p:nvPr/>
            </p:nvSpPr>
            <p:spPr>
              <a:xfrm>
                <a:off x="2180601" y="3812493"/>
                <a:ext cx="1379952"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3379657"/>
                  <a:satOff val="-33959"/>
                  <a:lumOff val="-3598"/>
                  <a:alphaOff val="0"/>
                </a:schemeClr>
              </a:lnRef>
              <a:fillRef idx="1">
                <a:schemeClr val="accent5">
                  <a:tint val="40000"/>
                  <a:alpha val="90000"/>
                  <a:hueOff val="-13379657"/>
                  <a:satOff val="-33959"/>
                  <a:lumOff val="-3598"/>
                  <a:alphaOff val="0"/>
                </a:schemeClr>
              </a:fillRef>
              <a:effectRef idx="0">
                <a:schemeClr val="accent5">
                  <a:tint val="40000"/>
                  <a:alpha val="90000"/>
                  <a:hueOff val="-13379657"/>
                  <a:satOff val="-33959"/>
                  <a:lumOff val="-3598"/>
                  <a:alphaOff val="0"/>
                </a:schemeClr>
              </a:effectRef>
              <a:fontRef idx="minor">
                <a:schemeClr val="dk1">
                  <a:hueOff val="0"/>
                  <a:satOff val="0"/>
                  <a:lumOff val="0"/>
                  <a:alphaOff val="0"/>
                </a:schemeClr>
              </a:fontRef>
            </p:style>
            <p:txBody>
              <a:bodyPr spcFirstLastPara="0" vert="horz" wrap="square" lIns="245992" tIns="18203" rIns="209585" bIns="18203" numCol="1" spcCol="1270" anchor="ctr" anchorCtr="0">
                <a:noAutofit/>
              </a:bodyPr>
              <a:lstStyle/>
              <a:p>
                <a:pPr algn="ctr" defTabSz="1505195">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Release Planning and Orchestration</a:t>
                </a:r>
              </a:p>
            </p:txBody>
          </p:sp>
          <p:sp>
            <p:nvSpPr>
              <p:cNvPr id="64" name="Freeform 63"/>
              <p:cNvSpPr/>
              <p:nvPr/>
            </p:nvSpPr>
            <p:spPr>
              <a:xfrm>
                <a:off x="3220517" y="3812492"/>
                <a:ext cx="1517947"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3379657"/>
                  <a:satOff val="-33959"/>
                  <a:lumOff val="-3598"/>
                  <a:alphaOff val="0"/>
                </a:schemeClr>
              </a:lnRef>
              <a:fillRef idx="1">
                <a:schemeClr val="accent5">
                  <a:tint val="40000"/>
                  <a:alpha val="90000"/>
                  <a:hueOff val="-13379657"/>
                  <a:satOff val="-33959"/>
                  <a:lumOff val="-3598"/>
                  <a:alphaOff val="0"/>
                </a:schemeClr>
              </a:fillRef>
              <a:effectRef idx="0">
                <a:schemeClr val="accent5">
                  <a:tint val="40000"/>
                  <a:alpha val="90000"/>
                  <a:hueOff val="-13379657"/>
                  <a:satOff val="-33959"/>
                  <a:lumOff val="-3598"/>
                  <a:alphaOff val="0"/>
                </a:schemeClr>
              </a:effectRef>
              <a:fontRef idx="minor">
                <a:schemeClr val="dk1">
                  <a:hueOff val="0"/>
                  <a:satOff val="0"/>
                  <a:lumOff val="0"/>
                  <a:alphaOff val="0"/>
                </a:schemeClr>
              </a:fontRef>
            </p:style>
            <p:txBody>
              <a:bodyPr spcFirstLastPara="0" vert="horz" wrap="square" lIns="245992" tIns="18203" rIns="209585" bIns="18203" numCol="1" spcCol="1270" anchor="ctr" anchorCtr="0">
                <a:noAutofit/>
              </a:bodyPr>
              <a:lstStyle/>
              <a:p>
                <a:pPr algn="ctr" defTabSz="1505195">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Deployment Strategies and Automation</a:t>
                </a:r>
              </a:p>
            </p:txBody>
          </p:sp>
          <p:sp>
            <p:nvSpPr>
              <p:cNvPr id="65" name="Freeform 64"/>
              <p:cNvSpPr/>
              <p:nvPr/>
            </p:nvSpPr>
            <p:spPr>
              <a:xfrm>
                <a:off x="4252985" y="3782626"/>
                <a:ext cx="1517947"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3379657"/>
                  <a:satOff val="-33959"/>
                  <a:lumOff val="-3598"/>
                  <a:alphaOff val="0"/>
                </a:schemeClr>
              </a:lnRef>
              <a:fillRef idx="1">
                <a:schemeClr val="accent5">
                  <a:tint val="40000"/>
                  <a:alpha val="90000"/>
                  <a:hueOff val="-13379657"/>
                  <a:satOff val="-33959"/>
                  <a:lumOff val="-3598"/>
                  <a:alphaOff val="0"/>
                </a:schemeClr>
              </a:fillRef>
              <a:effectRef idx="0">
                <a:schemeClr val="accent5">
                  <a:tint val="40000"/>
                  <a:alpha val="90000"/>
                  <a:hueOff val="-13379657"/>
                  <a:satOff val="-33959"/>
                  <a:lumOff val="-3598"/>
                  <a:alphaOff val="0"/>
                </a:schemeClr>
              </a:effectRef>
              <a:fontRef idx="minor">
                <a:schemeClr val="dk1">
                  <a:hueOff val="0"/>
                  <a:satOff val="0"/>
                  <a:lumOff val="0"/>
                  <a:alphaOff val="0"/>
                </a:schemeClr>
              </a:fontRef>
            </p:style>
            <p:txBody>
              <a:bodyPr spcFirstLastPara="0" vert="horz" wrap="square" lIns="245992" tIns="18203" rIns="209585" bIns="18203" numCol="1" spcCol="1270" anchor="ctr" anchorCtr="0">
                <a:noAutofit/>
              </a:bodyPr>
              <a:lstStyle/>
              <a:p>
                <a:pPr algn="ctr" defTabSz="1505195">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Policies and </a:t>
                </a:r>
              </a:p>
              <a:p>
                <a:pPr algn="ctr" defTabSz="1505195">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security</a:t>
                </a:r>
              </a:p>
            </p:txBody>
          </p:sp>
          <p:sp>
            <p:nvSpPr>
              <p:cNvPr id="66" name="Freeform 65"/>
              <p:cNvSpPr/>
              <p:nvPr/>
            </p:nvSpPr>
            <p:spPr>
              <a:xfrm>
                <a:off x="5344226" y="3780933"/>
                <a:ext cx="1517947"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3379657"/>
                  <a:satOff val="-33959"/>
                  <a:lumOff val="-3598"/>
                  <a:alphaOff val="0"/>
                </a:schemeClr>
              </a:lnRef>
              <a:fillRef idx="1">
                <a:schemeClr val="accent5">
                  <a:tint val="40000"/>
                  <a:alpha val="90000"/>
                  <a:hueOff val="-13379657"/>
                  <a:satOff val="-33959"/>
                  <a:lumOff val="-3598"/>
                  <a:alphaOff val="0"/>
                </a:schemeClr>
              </a:fillRef>
              <a:effectRef idx="0">
                <a:schemeClr val="accent5">
                  <a:tint val="40000"/>
                  <a:alpha val="90000"/>
                  <a:hueOff val="-13379657"/>
                  <a:satOff val="-33959"/>
                  <a:lumOff val="-3598"/>
                  <a:alphaOff val="0"/>
                </a:schemeClr>
              </a:effectRef>
              <a:fontRef idx="minor">
                <a:schemeClr val="dk1">
                  <a:hueOff val="0"/>
                  <a:satOff val="0"/>
                  <a:lumOff val="0"/>
                  <a:alphaOff val="0"/>
                </a:schemeClr>
              </a:fontRef>
            </p:style>
            <p:txBody>
              <a:bodyPr spcFirstLastPara="0" vert="horz" wrap="square" lIns="245992" tIns="18203" rIns="209585" bIns="18203" numCol="1" spcCol="1270" anchor="ctr" anchorCtr="0">
                <a:noAutofit/>
              </a:bodyPr>
              <a:lstStyle/>
              <a:p>
                <a:pPr algn="ctr" defTabSz="1505195">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Workflow </a:t>
                </a:r>
              </a:p>
              <a:p>
                <a:pPr algn="ctr" defTabSz="1505195">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Automation</a:t>
                </a:r>
              </a:p>
            </p:txBody>
          </p:sp>
          <p:sp>
            <p:nvSpPr>
              <p:cNvPr id="67" name="Freeform 66"/>
              <p:cNvSpPr/>
              <p:nvPr/>
            </p:nvSpPr>
            <p:spPr>
              <a:xfrm>
                <a:off x="6416671" y="3799769"/>
                <a:ext cx="1517947"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3379657"/>
                  <a:satOff val="-33959"/>
                  <a:lumOff val="-3598"/>
                  <a:alphaOff val="0"/>
                </a:schemeClr>
              </a:lnRef>
              <a:fillRef idx="1">
                <a:schemeClr val="accent5">
                  <a:tint val="40000"/>
                  <a:alpha val="90000"/>
                  <a:hueOff val="-13379657"/>
                  <a:satOff val="-33959"/>
                  <a:lumOff val="-3598"/>
                  <a:alphaOff val="0"/>
                </a:schemeClr>
              </a:fillRef>
              <a:effectRef idx="0">
                <a:schemeClr val="accent5">
                  <a:tint val="40000"/>
                  <a:alpha val="90000"/>
                  <a:hueOff val="-13379657"/>
                  <a:satOff val="-33959"/>
                  <a:lumOff val="-3598"/>
                  <a:alphaOff val="0"/>
                </a:schemeClr>
              </a:effectRef>
              <a:fontRef idx="minor">
                <a:schemeClr val="dk1">
                  <a:hueOff val="0"/>
                  <a:satOff val="0"/>
                  <a:lumOff val="0"/>
                  <a:alphaOff val="0"/>
                </a:schemeClr>
              </a:fontRef>
            </p:style>
            <p:txBody>
              <a:bodyPr spcFirstLastPara="0" vert="horz" wrap="square" lIns="245992" tIns="18203" rIns="209585" bIns="18203" numCol="1" spcCol="1270" anchor="ctr" anchorCtr="0">
                <a:noAutofit/>
              </a:bodyPr>
              <a:lstStyle/>
              <a:p>
                <a:pPr algn="ctr" defTabSz="1505195">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Traceability &amp; Feedback</a:t>
                </a:r>
              </a:p>
            </p:txBody>
          </p:sp>
        </p:grpSp>
        <p:grpSp>
          <p:nvGrpSpPr>
            <p:cNvPr id="2" name="Group 1"/>
            <p:cNvGrpSpPr/>
            <p:nvPr/>
          </p:nvGrpSpPr>
          <p:grpSpPr>
            <a:xfrm>
              <a:off x="-32750" y="812801"/>
              <a:ext cx="9057087" cy="643465"/>
              <a:chOff x="-32750" y="745067"/>
              <a:chExt cx="9057087" cy="643465"/>
            </a:xfrm>
          </p:grpSpPr>
          <p:sp>
            <p:nvSpPr>
              <p:cNvPr id="39" name="Rectangle 38"/>
              <p:cNvSpPr/>
              <p:nvPr/>
            </p:nvSpPr>
            <p:spPr>
              <a:xfrm>
                <a:off x="76632" y="745067"/>
                <a:ext cx="8947705" cy="643465"/>
              </a:xfrm>
              <a:prstGeom prst="rect">
                <a:avLst/>
              </a:prstGeom>
              <a:solidFill>
                <a:srgbClr val="F5F5F5"/>
              </a:solidFill>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17" dirty="0">
                  <a:solidFill>
                    <a:prstClr val="black"/>
                  </a:solidFill>
                </a:endParaRPr>
              </a:p>
            </p:txBody>
          </p:sp>
          <p:sp>
            <p:nvSpPr>
              <p:cNvPr id="45" name="TextBox 44"/>
              <p:cNvSpPr txBox="1"/>
              <p:nvPr/>
            </p:nvSpPr>
            <p:spPr>
              <a:xfrm>
                <a:off x="7895089" y="889170"/>
                <a:ext cx="1016360" cy="320616"/>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fontAlgn="base">
                  <a:buClr>
                    <a:srgbClr val="6D6E71"/>
                  </a:buClr>
                </a:pPr>
                <a:r>
                  <a:rPr lang="en-US" sz="1000" b="1" dirty="0">
                    <a:solidFill>
                      <a:prstClr val="black"/>
                    </a:solidFill>
                    <a:latin typeface="Arial" panose="020B0604020202020204" pitchFamily="34" charset="0"/>
                    <a:cs typeface="Arial" panose="020B0604020202020204" pitchFamily="34" charset="0"/>
                  </a:rPr>
                  <a:t>CONTINUOUS </a:t>
                </a:r>
              </a:p>
              <a:p>
                <a:pPr fontAlgn="base">
                  <a:buClr>
                    <a:srgbClr val="6D6E71"/>
                  </a:buClr>
                </a:pPr>
                <a:r>
                  <a:rPr lang="en-US" sz="1000" b="1" dirty="0">
                    <a:solidFill>
                      <a:prstClr val="black"/>
                    </a:solidFill>
                    <a:latin typeface="Arial" panose="020B0604020202020204" pitchFamily="34" charset="0"/>
                    <a:cs typeface="Arial" panose="020B0604020202020204" pitchFamily="34" charset="0"/>
                  </a:rPr>
                  <a:t>PLANNING</a:t>
                </a:r>
              </a:p>
            </p:txBody>
          </p:sp>
          <p:sp>
            <p:nvSpPr>
              <p:cNvPr id="23" name="Freeform 22"/>
              <p:cNvSpPr/>
              <p:nvPr/>
            </p:nvSpPr>
            <p:spPr>
              <a:xfrm>
                <a:off x="76632" y="779805"/>
                <a:ext cx="6662835" cy="588193"/>
              </a:xfrm>
              <a:custGeom>
                <a:avLst/>
                <a:gdLst>
                  <a:gd name="connsiteX0" fmla="*/ 5919402 w 7273684"/>
                  <a:gd name="connsiteY0" fmla="*/ 0 h 1141349"/>
                  <a:gd name="connsiteX1" fmla="*/ 7067282 w 7273684"/>
                  <a:gd name="connsiteY1" fmla="*/ 0 h 1141349"/>
                  <a:gd name="connsiteX2" fmla="*/ 7273684 w 7273684"/>
                  <a:gd name="connsiteY2" fmla="*/ 570675 h 1141349"/>
                  <a:gd name="connsiteX3" fmla="*/ 7067282 w 7273684"/>
                  <a:gd name="connsiteY3" fmla="*/ 1141349 h 1141349"/>
                  <a:gd name="connsiteX4" fmla="*/ 5919402 w 7273684"/>
                  <a:gd name="connsiteY4" fmla="*/ 1141349 h 1141349"/>
                  <a:gd name="connsiteX5" fmla="*/ 6125804 w 7273684"/>
                  <a:gd name="connsiteY5" fmla="*/ 570675 h 1141349"/>
                  <a:gd name="connsiteX6" fmla="*/ 4735522 w 7273684"/>
                  <a:gd name="connsiteY6" fmla="*/ 0 h 1141349"/>
                  <a:gd name="connsiteX7" fmla="*/ 5883402 w 7273684"/>
                  <a:gd name="connsiteY7" fmla="*/ 0 h 1141349"/>
                  <a:gd name="connsiteX8" fmla="*/ 6089804 w 7273684"/>
                  <a:gd name="connsiteY8" fmla="*/ 570675 h 1141349"/>
                  <a:gd name="connsiteX9" fmla="*/ 5883402 w 7273684"/>
                  <a:gd name="connsiteY9" fmla="*/ 1141349 h 1141349"/>
                  <a:gd name="connsiteX10" fmla="*/ 4735522 w 7273684"/>
                  <a:gd name="connsiteY10" fmla="*/ 1141349 h 1141349"/>
                  <a:gd name="connsiteX11" fmla="*/ 4941924 w 7273684"/>
                  <a:gd name="connsiteY11" fmla="*/ 570675 h 1141349"/>
                  <a:gd name="connsiteX12" fmla="*/ 3551641 w 7273684"/>
                  <a:gd name="connsiteY12" fmla="*/ 0 h 1141349"/>
                  <a:gd name="connsiteX13" fmla="*/ 4699522 w 7273684"/>
                  <a:gd name="connsiteY13" fmla="*/ 0 h 1141349"/>
                  <a:gd name="connsiteX14" fmla="*/ 4905924 w 7273684"/>
                  <a:gd name="connsiteY14" fmla="*/ 570675 h 1141349"/>
                  <a:gd name="connsiteX15" fmla="*/ 4699522 w 7273684"/>
                  <a:gd name="connsiteY15" fmla="*/ 1141349 h 1141349"/>
                  <a:gd name="connsiteX16" fmla="*/ 3551641 w 7273684"/>
                  <a:gd name="connsiteY16" fmla="*/ 1141349 h 1141349"/>
                  <a:gd name="connsiteX17" fmla="*/ 3758043 w 7273684"/>
                  <a:gd name="connsiteY17" fmla="*/ 570675 h 1141349"/>
                  <a:gd name="connsiteX18" fmla="*/ 2367761 w 7273684"/>
                  <a:gd name="connsiteY18" fmla="*/ 0 h 1141349"/>
                  <a:gd name="connsiteX19" fmla="*/ 3515641 w 7273684"/>
                  <a:gd name="connsiteY19" fmla="*/ 0 h 1141349"/>
                  <a:gd name="connsiteX20" fmla="*/ 3722043 w 7273684"/>
                  <a:gd name="connsiteY20" fmla="*/ 570675 h 1141349"/>
                  <a:gd name="connsiteX21" fmla="*/ 3515641 w 7273684"/>
                  <a:gd name="connsiteY21" fmla="*/ 1141349 h 1141349"/>
                  <a:gd name="connsiteX22" fmla="*/ 2367761 w 7273684"/>
                  <a:gd name="connsiteY22" fmla="*/ 1141349 h 1141349"/>
                  <a:gd name="connsiteX23" fmla="*/ 2574163 w 7273684"/>
                  <a:gd name="connsiteY23" fmla="*/ 570675 h 1141349"/>
                  <a:gd name="connsiteX24" fmla="*/ 1183880 w 7273684"/>
                  <a:gd name="connsiteY24" fmla="*/ 0 h 1141349"/>
                  <a:gd name="connsiteX25" fmla="*/ 2331761 w 7273684"/>
                  <a:gd name="connsiteY25" fmla="*/ 0 h 1141349"/>
                  <a:gd name="connsiteX26" fmla="*/ 2538163 w 7273684"/>
                  <a:gd name="connsiteY26" fmla="*/ 570675 h 1141349"/>
                  <a:gd name="connsiteX27" fmla="*/ 2331761 w 7273684"/>
                  <a:gd name="connsiteY27" fmla="*/ 1141349 h 1141349"/>
                  <a:gd name="connsiteX28" fmla="*/ 1183880 w 7273684"/>
                  <a:gd name="connsiteY28" fmla="*/ 1141349 h 1141349"/>
                  <a:gd name="connsiteX29" fmla="*/ 1390282 w 7273684"/>
                  <a:gd name="connsiteY29" fmla="*/ 570675 h 1141349"/>
                  <a:gd name="connsiteX30" fmla="*/ 0 w 7273684"/>
                  <a:gd name="connsiteY30" fmla="*/ 0 h 1141349"/>
                  <a:gd name="connsiteX31" fmla="*/ 1147880 w 7273684"/>
                  <a:gd name="connsiteY31" fmla="*/ 0 h 1141349"/>
                  <a:gd name="connsiteX32" fmla="*/ 1354282 w 7273684"/>
                  <a:gd name="connsiteY32" fmla="*/ 570675 h 1141349"/>
                  <a:gd name="connsiteX33" fmla="*/ 1147880 w 7273684"/>
                  <a:gd name="connsiteY33" fmla="*/ 1141349 h 1141349"/>
                  <a:gd name="connsiteX34" fmla="*/ 0 w 7273684"/>
                  <a:gd name="connsiteY34" fmla="*/ 1141349 h 114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273684" h="1141349">
                    <a:moveTo>
                      <a:pt x="5919402" y="0"/>
                    </a:moveTo>
                    <a:lnTo>
                      <a:pt x="7067282" y="0"/>
                    </a:lnTo>
                    <a:lnTo>
                      <a:pt x="7273684" y="570675"/>
                    </a:lnTo>
                    <a:lnTo>
                      <a:pt x="7067282" y="1141349"/>
                    </a:lnTo>
                    <a:lnTo>
                      <a:pt x="5919402" y="1141349"/>
                    </a:lnTo>
                    <a:lnTo>
                      <a:pt x="6125804" y="570675"/>
                    </a:lnTo>
                    <a:close/>
                    <a:moveTo>
                      <a:pt x="4735522" y="0"/>
                    </a:moveTo>
                    <a:lnTo>
                      <a:pt x="5883402" y="0"/>
                    </a:lnTo>
                    <a:lnTo>
                      <a:pt x="6089804" y="570675"/>
                    </a:lnTo>
                    <a:lnTo>
                      <a:pt x="5883402" y="1141349"/>
                    </a:lnTo>
                    <a:lnTo>
                      <a:pt x="4735522" y="1141349"/>
                    </a:lnTo>
                    <a:lnTo>
                      <a:pt x="4941924" y="570675"/>
                    </a:lnTo>
                    <a:close/>
                    <a:moveTo>
                      <a:pt x="3551641" y="0"/>
                    </a:moveTo>
                    <a:lnTo>
                      <a:pt x="4699522" y="0"/>
                    </a:lnTo>
                    <a:lnTo>
                      <a:pt x="4905924" y="570675"/>
                    </a:lnTo>
                    <a:lnTo>
                      <a:pt x="4699522" y="1141349"/>
                    </a:lnTo>
                    <a:lnTo>
                      <a:pt x="3551641" y="1141349"/>
                    </a:lnTo>
                    <a:lnTo>
                      <a:pt x="3758043" y="570675"/>
                    </a:lnTo>
                    <a:close/>
                    <a:moveTo>
                      <a:pt x="2367761" y="0"/>
                    </a:moveTo>
                    <a:lnTo>
                      <a:pt x="3515641" y="0"/>
                    </a:lnTo>
                    <a:lnTo>
                      <a:pt x="3722043" y="570675"/>
                    </a:lnTo>
                    <a:lnTo>
                      <a:pt x="3515641" y="1141349"/>
                    </a:lnTo>
                    <a:lnTo>
                      <a:pt x="2367761" y="1141349"/>
                    </a:lnTo>
                    <a:lnTo>
                      <a:pt x="2574163" y="570675"/>
                    </a:lnTo>
                    <a:close/>
                    <a:moveTo>
                      <a:pt x="1183880" y="0"/>
                    </a:moveTo>
                    <a:lnTo>
                      <a:pt x="2331761" y="0"/>
                    </a:lnTo>
                    <a:lnTo>
                      <a:pt x="2538163" y="570675"/>
                    </a:lnTo>
                    <a:lnTo>
                      <a:pt x="2331761" y="1141349"/>
                    </a:lnTo>
                    <a:lnTo>
                      <a:pt x="1183880" y="1141349"/>
                    </a:lnTo>
                    <a:lnTo>
                      <a:pt x="1390282" y="570675"/>
                    </a:lnTo>
                    <a:close/>
                    <a:moveTo>
                      <a:pt x="0" y="0"/>
                    </a:moveTo>
                    <a:lnTo>
                      <a:pt x="1147880" y="0"/>
                    </a:lnTo>
                    <a:lnTo>
                      <a:pt x="1354282" y="570675"/>
                    </a:lnTo>
                    <a:lnTo>
                      <a:pt x="1147880" y="1141349"/>
                    </a:lnTo>
                    <a:lnTo>
                      <a:pt x="0" y="1141349"/>
                    </a:lnTo>
                    <a:close/>
                  </a:path>
                </a:pathLst>
              </a:custGeom>
              <a:solidFill>
                <a:schemeClr val="bg1"/>
              </a:solidFill>
              <a:ln w="9525" cap="flat" cmpd="sng" algn="ctr">
                <a:noFill/>
                <a:prstDash val="soli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style>
              <a:lnRef idx="1">
                <a:schemeClr val="accent1"/>
              </a:lnRef>
              <a:fillRef idx="0">
                <a:schemeClr val="accent1"/>
              </a:fillRef>
              <a:effectRef idx="0">
                <a:schemeClr val="accent1"/>
              </a:effectRef>
              <a:fontRef idx="minor">
                <a:schemeClr val="tx1"/>
              </a:fontRef>
            </p:style>
            <p:txBody>
              <a:bodyPr wrap="square" lIns="74083" tIns="42333" rIns="74083" bIns="42333" rtlCol="0" anchor="ctr" anchorCtr="1">
                <a:noAutofit/>
              </a:bodyPr>
              <a:lstStyle/>
              <a:p>
                <a:pPr algn="ctr"/>
                <a:endParaRPr lang="en-IN" sz="1500" b="1" dirty="0">
                  <a:solidFill>
                    <a:srgbClr val="FFFFFF"/>
                  </a:solidFill>
                  <a:latin typeface="Arial" panose="020B0604020202020204" pitchFamily="34" charset="0"/>
                </a:endParaRPr>
              </a:p>
            </p:txBody>
          </p:sp>
          <p:sp>
            <p:nvSpPr>
              <p:cNvPr id="24" name="Freeform 23"/>
              <p:cNvSpPr/>
              <p:nvPr/>
            </p:nvSpPr>
            <p:spPr>
              <a:xfrm>
                <a:off x="1236708" y="805353"/>
                <a:ext cx="1152617" cy="554516"/>
              </a:xfrm>
              <a:custGeom>
                <a:avLst/>
                <a:gdLst>
                  <a:gd name="connsiteX0" fmla="*/ 0 w 1893837"/>
                  <a:gd name="connsiteY0" fmla="*/ 0 h 757535"/>
                  <a:gd name="connsiteX1" fmla="*/ 1515070 w 1893837"/>
                  <a:gd name="connsiteY1" fmla="*/ 0 h 757535"/>
                  <a:gd name="connsiteX2" fmla="*/ 1893837 w 1893837"/>
                  <a:gd name="connsiteY2" fmla="*/ 378768 h 757535"/>
                  <a:gd name="connsiteX3" fmla="*/ 1515070 w 1893837"/>
                  <a:gd name="connsiteY3" fmla="*/ 757535 h 757535"/>
                  <a:gd name="connsiteX4" fmla="*/ 0 w 1893837"/>
                  <a:gd name="connsiteY4" fmla="*/ 757535 h 757535"/>
                  <a:gd name="connsiteX5" fmla="*/ 378768 w 1893837"/>
                  <a:gd name="connsiteY5" fmla="*/ 378768 h 757535"/>
                  <a:gd name="connsiteX6" fmla="*/ 0 w 1893837"/>
                  <a:gd name="connsiteY6" fmla="*/ 0 h 75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837" h="757535">
                    <a:moveTo>
                      <a:pt x="0" y="0"/>
                    </a:moveTo>
                    <a:lnTo>
                      <a:pt x="1515070" y="0"/>
                    </a:lnTo>
                    <a:lnTo>
                      <a:pt x="1893837" y="378768"/>
                    </a:lnTo>
                    <a:lnTo>
                      <a:pt x="1515070" y="757535"/>
                    </a:lnTo>
                    <a:lnTo>
                      <a:pt x="0" y="757535"/>
                    </a:lnTo>
                    <a:lnTo>
                      <a:pt x="378768" y="378768"/>
                    </a:lnTo>
                    <a:lnTo>
                      <a:pt x="0" y="0"/>
                    </a:lnTo>
                    <a:close/>
                  </a:path>
                </a:pathLst>
              </a:custGeom>
              <a:noFill/>
              <a:ln>
                <a:noFill/>
              </a:ln>
              <a:effectLst/>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82145" tIns="14817" rIns="252512" bIns="14817" numCol="1" spcCol="1270" anchor="ctr" anchorCtr="0">
                <a:noAutofit/>
              </a:bodyPr>
              <a:lstStyle/>
              <a:p>
                <a:pPr algn="ctr" defTabSz="1225158">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Release </a:t>
                </a:r>
              </a:p>
              <a:p>
                <a:pPr algn="ctr" defTabSz="1225158">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Planning</a:t>
                </a:r>
              </a:p>
            </p:txBody>
          </p:sp>
          <p:sp>
            <p:nvSpPr>
              <p:cNvPr id="25" name="Freeform 24"/>
              <p:cNvSpPr/>
              <p:nvPr/>
            </p:nvSpPr>
            <p:spPr>
              <a:xfrm>
                <a:off x="2219005" y="830012"/>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Infrastructure &amp; Resource Planning</a:t>
                </a:r>
              </a:p>
            </p:txBody>
          </p:sp>
          <p:sp>
            <p:nvSpPr>
              <p:cNvPr id="26" name="Freeform 25"/>
              <p:cNvSpPr/>
              <p:nvPr/>
            </p:nvSpPr>
            <p:spPr>
              <a:xfrm>
                <a:off x="3334974" y="827020"/>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911380"/>
                  <a:satOff val="-4851"/>
                  <a:lumOff val="-514"/>
                  <a:alphaOff val="0"/>
                </a:schemeClr>
              </a:lnRef>
              <a:fillRef idx="1">
                <a:schemeClr val="accent5">
                  <a:tint val="40000"/>
                  <a:alpha val="90000"/>
                  <a:hueOff val="-1911380"/>
                  <a:satOff val="-4851"/>
                  <a:lumOff val="-514"/>
                  <a:alphaOff val="0"/>
                </a:schemeClr>
              </a:fillRef>
              <a:effectRef idx="0">
                <a:schemeClr val="accent5">
                  <a:tint val="40000"/>
                  <a:alpha val="90000"/>
                  <a:hueOff val="-1911380"/>
                  <a:satOff val="-4851"/>
                  <a:lumOff val="-514"/>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Agile Delivery Planning</a:t>
                </a:r>
              </a:p>
            </p:txBody>
          </p:sp>
          <p:sp>
            <p:nvSpPr>
              <p:cNvPr id="56" name="Freeform 55"/>
              <p:cNvSpPr/>
              <p:nvPr/>
            </p:nvSpPr>
            <p:spPr>
              <a:xfrm>
                <a:off x="4477409" y="831484"/>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911380"/>
                  <a:satOff val="-4851"/>
                  <a:lumOff val="-514"/>
                  <a:alphaOff val="0"/>
                </a:schemeClr>
              </a:lnRef>
              <a:fillRef idx="1">
                <a:schemeClr val="accent5">
                  <a:tint val="40000"/>
                  <a:alpha val="90000"/>
                  <a:hueOff val="-1911380"/>
                  <a:satOff val="-4851"/>
                  <a:lumOff val="-514"/>
                  <a:alphaOff val="0"/>
                </a:schemeClr>
              </a:fillRef>
              <a:effectRef idx="0">
                <a:schemeClr val="accent5">
                  <a:tint val="40000"/>
                  <a:alpha val="90000"/>
                  <a:hueOff val="-1911380"/>
                  <a:satOff val="-4851"/>
                  <a:lumOff val="-514"/>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Task Planning</a:t>
                </a:r>
              </a:p>
            </p:txBody>
          </p:sp>
          <p:sp>
            <p:nvSpPr>
              <p:cNvPr id="57" name="Freeform 56"/>
              <p:cNvSpPr/>
              <p:nvPr/>
            </p:nvSpPr>
            <p:spPr>
              <a:xfrm>
                <a:off x="-32750" y="840410"/>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911380"/>
                  <a:satOff val="-4851"/>
                  <a:lumOff val="-514"/>
                  <a:alphaOff val="0"/>
                </a:schemeClr>
              </a:lnRef>
              <a:fillRef idx="1">
                <a:schemeClr val="accent5">
                  <a:tint val="40000"/>
                  <a:alpha val="90000"/>
                  <a:hueOff val="-1911380"/>
                  <a:satOff val="-4851"/>
                  <a:lumOff val="-514"/>
                  <a:alphaOff val="0"/>
                </a:schemeClr>
              </a:fillRef>
              <a:effectRef idx="0">
                <a:schemeClr val="accent5">
                  <a:tint val="40000"/>
                  <a:alpha val="90000"/>
                  <a:hueOff val="-1911380"/>
                  <a:satOff val="-4851"/>
                  <a:lumOff val="-514"/>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Aft>
                    <a:spcPct val="35000"/>
                  </a:spcAft>
                </a:pPr>
                <a:r>
                  <a:rPr lang="en-US" sz="750" dirty="0">
                    <a:solidFill>
                      <a:prstClr val="black"/>
                    </a:solidFill>
                    <a:latin typeface="Arial" panose="020B0604020202020204" pitchFamily="34" charset="0"/>
                    <a:cs typeface="Arial" panose="020B0604020202020204" pitchFamily="34" charset="0"/>
                  </a:rPr>
                  <a:t>Business Alignment</a:t>
                </a:r>
              </a:p>
            </p:txBody>
          </p:sp>
          <p:sp>
            <p:nvSpPr>
              <p:cNvPr id="68" name="Freeform 67"/>
              <p:cNvSpPr/>
              <p:nvPr/>
            </p:nvSpPr>
            <p:spPr>
              <a:xfrm>
                <a:off x="5546952" y="830011"/>
                <a:ext cx="1257508" cy="503003"/>
              </a:xfrm>
              <a:custGeom>
                <a:avLst/>
                <a:gdLst>
                  <a:gd name="connsiteX0" fmla="*/ 0 w 1571885"/>
                  <a:gd name="connsiteY0" fmla="*/ 0 h 628754"/>
                  <a:gd name="connsiteX1" fmla="*/ 1257508 w 1571885"/>
                  <a:gd name="connsiteY1" fmla="*/ 0 h 628754"/>
                  <a:gd name="connsiteX2" fmla="*/ 1571885 w 1571885"/>
                  <a:gd name="connsiteY2" fmla="*/ 314377 h 628754"/>
                  <a:gd name="connsiteX3" fmla="*/ 1257508 w 1571885"/>
                  <a:gd name="connsiteY3" fmla="*/ 628754 h 628754"/>
                  <a:gd name="connsiteX4" fmla="*/ 0 w 1571885"/>
                  <a:gd name="connsiteY4" fmla="*/ 628754 h 628754"/>
                  <a:gd name="connsiteX5" fmla="*/ 314377 w 1571885"/>
                  <a:gd name="connsiteY5" fmla="*/ 314377 h 628754"/>
                  <a:gd name="connsiteX6" fmla="*/ 0 w 1571885"/>
                  <a:gd name="connsiteY6" fmla="*/ 0 h 628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1885" h="628754">
                    <a:moveTo>
                      <a:pt x="0" y="0"/>
                    </a:moveTo>
                    <a:lnTo>
                      <a:pt x="1257508" y="0"/>
                    </a:lnTo>
                    <a:lnTo>
                      <a:pt x="1571885" y="314377"/>
                    </a:lnTo>
                    <a:lnTo>
                      <a:pt x="1257508" y="628754"/>
                    </a:lnTo>
                    <a:lnTo>
                      <a:pt x="0" y="628754"/>
                    </a:lnTo>
                    <a:lnTo>
                      <a:pt x="314377" y="314377"/>
                    </a:lnTo>
                    <a:lnTo>
                      <a:pt x="0" y="0"/>
                    </a:lnTo>
                    <a:close/>
                  </a:path>
                </a:pathLst>
              </a:custGeom>
              <a:noFill/>
              <a:ln>
                <a:noFill/>
              </a:ln>
              <a:effectLst/>
            </p:spPr>
            <p:style>
              <a:lnRef idx="2">
                <a:schemeClr val="accent5">
                  <a:tint val="40000"/>
                  <a:alpha val="90000"/>
                  <a:hueOff val="-1911380"/>
                  <a:satOff val="-4851"/>
                  <a:lumOff val="-514"/>
                  <a:alphaOff val="0"/>
                </a:schemeClr>
              </a:lnRef>
              <a:fillRef idx="1">
                <a:schemeClr val="accent5">
                  <a:tint val="40000"/>
                  <a:alpha val="90000"/>
                  <a:hueOff val="-1911380"/>
                  <a:satOff val="-4851"/>
                  <a:lumOff val="-514"/>
                  <a:alphaOff val="0"/>
                </a:schemeClr>
              </a:fillRef>
              <a:effectRef idx="0">
                <a:schemeClr val="accent5">
                  <a:tint val="40000"/>
                  <a:alpha val="90000"/>
                  <a:hueOff val="-1911380"/>
                  <a:satOff val="-4851"/>
                  <a:lumOff val="-514"/>
                  <a:alphaOff val="0"/>
                </a:schemeClr>
              </a:effectRef>
              <a:fontRef idx="minor">
                <a:schemeClr val="dk1">
                  <a:hueOff val="0"/>
                  <a:satOff val="0"/>
                  <a:lumOff val="0"/>
                  <a:alphaOff val="0"/>
                </a:schemeClr>
              </a:fontRef>
            </p:style>
            <p:txBody>
              <a:bodyPr spcFirstLastPara="0" vert="horz" wrap="square" lIns="234138" tIns="12277" rIns="209585" bIns="12277" numCol="1" spcCol="1270" anchor="ctr" anchorCtr="0">
                <a:noAutofit/>
              </a:bodyPr>
              <a:lstStyle/>
              <a:p>
                <a:pPr algn="ctr" defTabSz="1015131">
                  <a:lnSpc>
                    <a:spcPct val="90000"/>
                  </a:lnSpc>
                  <a:spcBef>
                    <a:spcPct val="0"/>
                  </a:spcBef>
                  <a:spcAft>
                    <a:spcPct val="35000"/>
                  </a:spcAft>
                </a:pPr>
                <a:r>
                  <a:rPr lang="en-US" sz="750" dirty="0">
                    <a:solidFill>
                      <a:prstClr val="black"/>
                    </a:solidFill>
                    <a:latin typeface="Arial" panose="020B0604020202020204" pitchFamily="34" charset="0"/>
                    <a:cs typeface="Arial" panose="020B0604020202020204" pitchFamily="34" charset="0"/>
                  </a:rPr>
                  <a:t>Traceability &amp; Feedback</a:t>
                </a:r>
              </a:p>
            </p:txBody>
          </p:sp>
        </p:grpSp>
      </p:grpSp>
      <p:sp>
        <p:nvSpPr>
          <p:cNvPr id="7" name="Rectangle 6"/>
          <p:cNvSpPr/>
          <p:nvPr/>
        </p:nvSpPr>
        <p:spPr>
          <a:xfrm>
            <a:off x="644346" y="5080002"/>
            <a:ext cx="7420154" cy="25654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fontAlgn="base">
              <a:spcBef>
                <a:spcPct val="0"/>
              </a:spcBef>
              <a:spcAft>
                <a:spcPct val="0"/>
              </a:spcAft>
            </a:pPr>
            <a:r>
              <a:rPr lang="en-US" sz="1667" b="1" dirty="0">
                <a:solidFill>
                  <a:srgbClr val="E31837"/>
                </a:solidFill>
                <a:cs typeface="Arial" pitchFamily="34" charset="0"/>
              </a:rPr>
              <a:t>Automation of each process will bring the DevOps Maturity</a:t>
            </a:r>
          </a:p>
        </p:txBody>
      </p:sp>
    </p:spTree>
    <p:extLst>
      <p:ext uri="{BB962C8B-B14F-4D97-AF65-F5344CB8AC3E}">
        <p14:creationId xmlns:p14="http://schemas.microsoft.com/office/powerpoint/2010/main" val="18973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712" y="601137"/>
            <a:ext cx="5204460" cy="4190999"/>
          </a:xfrm>
          <a:prstGeom prst="rect">
            <a:avLst/>
          </a:prstGeom>
          <a:solidFill>
            <a:schemeClr val="bg1">
              <a:lumMod val="85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endParaRPr lang="en-US" sz="1500" dirty="0">
              <a:solidFill>
                <a:prstClr val="black"/>
              </a:solidFill>
            </a:endParaRPr>
          </a:p>
        </p:txBody>
      </p:sp>
      <p:sp>
        <p:nvSpPr>
          <p:cNvPr id="5" name="Title 1"/>
          <p:cNvSpPr>
            <a:spLocks noGrp="1"/>
          </p:cNvSpPr>
          <p:nvPr>
            <p:ph type="title"/>
          </p:nvPr>
        </p:nvSpPr>
        <p:spPr>
          <a:xfrm>
            <a:off x="143935" y="40552"/>
            <a:ext cx="6822757" cy="446221"/>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defTabSz="914328"/>
            <a:r>
              <a:rPr lang="en-US" sz="2400" b="0" dirty="0">
                <a:solidFill>
                  <a:prstClr val="black">
                    <a:lumMod val="65000"/>
                    <a:lumOff val="35000"/>
                  </a:prstClr>
                </a:solidFill>
                <a:ea typeface="+mn-ea"/>
              </a:rPr>
              <a:t>Transformation Initiative</a:t>
            </a:r>
          </a:p>
        </p:txBody>
      </p:sp>
      <p:sp>
        <p:nvSpPr>
          <p:cNvPr id="7" name="Freeform 6"/>
          <p:cNvSpPr/>
          <p:nvPr/>
        </p:nvSpPr>
        <p:spPr>
          <a:xfrm>
            <a:off x="369716" y="716808"/>
            <a:ext cx="1416099" cy="900327"/>
          </a:xfrm>
          <a:custGeom>
            <a:avLst/>
            <a:gdLst>
              <a:gd name="connsiteX0" fmla="*/ 0 w 2537519"/>
              <a:gd name="connsiteY0" fmla="*/ 0 h 1522511"/>
              <a:gd name="connsiteX1" fmla="*/ 2537519 w 2537519"/>
              <a:gd name="connsiteY1" fmla="*/ 0 h 1522511"/>
              <a:gd name="connsiteX2" fmla="*/ 2537519 w 2537519"/>
              <a:gd name="connsiteY2" fmla="*/ 1522511 h 1522511"/>
              <a:gd name="connsiteX3" fmla="*/ 0 w 2537519"/>
              <a:gd name="connsiteY3" fmla="*/ 1522511 h 1522511"/>
              <a:gd name="connsiteX4" fmla="*/ 0 w 2537519"/>
              <a:gd name="connsiteY4" fmla="*/ 0 h 1522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519" h="1522511">
                <a:moveTo>
                  <a:pt x="0" y="0"/>
                </a:moveTo>
                <a:lnTo>
                  <a:pt x="2537519" y="0"/>
                </a:lnTo>
                <a:lnTo>
                  <a:pt x="2537519" y="1522511"/>
                </a:lnTo>
                <a:lnTo>
                  <a:pt x="0" y="1522511"/>
                </a:lnTo>
                <a:lnTo>
                  <a:pt x="0" y="0"/>
                </a:lnTo>
                <a:close/>
              </a:path>
            </a:pathLst>
          </a:custGeom>
          <a:solidFill>
            <a:srgbClr val="FF99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2537" tIns="82537" rIns="82537" bIns="82537" numCol="1" spcCol="1270" anchor="ctr" anchorCtr="0">
            <a:noAutofit/>
          </a:bodyPr>
          <a:lstStyle/>
          <a:p>
            <a:pPr algn="ctr" defTabSz="962883">
              <a:lnSpc>
                <a:spcPct val="90000"/>
              </a:lnSpc>
              <a:spcBef>
                <a:spcPct val="0"/>
              </a:spcBef>
              <a:spcAft>
                <a:spcPct val="35000"/>
              </a:spcAft>
            </a:pPr>
            <a:r>
              <a:rPr lang="en-US" sz="1333" dirty="0">
                <a:solidFill>
                  <a:prstClr val="white"/>
                </a:solidFill>
              </a:rPr>
              <a:t>Agile + DevOps Transformation</a:t>
            </a:r>
          </a:p>
        </p:txBody>
      </p:sp>
      <p:sp>
        <p:nvSpPr>
          <p:cNvPr id="9" name="Freeform 8"/>
          <p:cNvSpPr/>
          <p:nvPr/>
        </p:nvSpPr>
        <p:spPr>
          <a:xfrm>
            <a:off x="3671712" y="728135"/>
            <a:ext cx="1480162" cy="900327"/>
          </a:xfrm>
          <a:custGeom>
            <a:avLst/>
            <a:gdLst>
              <a:gd name="connsiteX0" fmla="*/ 0 w 2537519"/>
              <a:gd name="connsiteY0" fmla="*/ 0 h 1522511"/>
              <a:gd name="connsiteX1" fmla="*/ 2537519 w 2537519"/>
              <a:gd name="connsiteY1" fmla="*/ 0 h 1522511"/>
              <a:gd name="connsiteX2" fmla="*/ 2537519 w 2537519"/>
              <a:gd name="connsiteY2" fmla="*/ 1522511 h 1522511"/>
              <a:gd name="connsiteX3" fmla="*/ 0 w 2537519"/>
              <a:gd name="connsiteY3" fmla="*/ 1522511 h 1522511"/>
              <a:gd name="connsiteX4" fmla="*/ 0 w 2537519"/>
              <a:gd name="connsiteY4" fmla="*/ 0 h 1522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519" h="1522511">
                <a:moveTo>
                  <a:pt x="0" y="0"/>
                </a:moveTo>
                <a:lnTo>
                  <a:pt x="2537519" y="0"/>
                </a:lnTo>
                <a:lnTo>
                  <a:pt x="2537519" y="1522511"/>
                </a:lnTo>
                <a:lnTo>
                  <a:pt x="0" y="1522511"/>
                </a:lnTo>
                <a:lnTo>
                  <a:pt x="0" y="0"/>
                </a:lnTo>
                <a:close/>
              </a:path>
            </a:pathLst>
          </a:custGeom>
          <a:solidFill>
            <a:srgbClr val="FF99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2537" tIns="82537" rIns="82537" bIns="82537" numCol="1" spcCol="1270" anchor="ctr" anchorCtr="0">
            <a:noAutofit/>
          </a:bodyPr>
          <a:lstStyle/>
          <a:p>
            <a:pPr algn="ctr" defTabSz="962883">
              <a:lnSpc>
                <a:spcPct val="90000"/>
              </a:lnSpc>
              <a:spcBef>
                <a:spcPct val="0"/>
              </a:spcBef>
              <a:spcAft>
                <a:spcPct val="35000"/>
              </a:spcAft>
            </a:pPr>
            <a:r>
              <a:rPr lang="en-US" sz="1333" dirty="0">
                <a:solidFill>
                  <a:prstClr val="white"/>
                </a:solidFill>
              </a:rPr>
              <a:t>Implement CONFLUENCE for Collaboration &amp; Document Repo.</a:t>
            </a:r>
          </a:p>
        </p:txBody>
      </p:sp>
      <p:sp>
        <p:nvSpPr>
          <p:cNvPr id="11" name="Freeform 10"/>
          <p:cNvSpPr/>
          <p:nvPr/>
        </p:nvSpPr>
        <p:spPr>
          <a:xfrm>
            <a:off x="2107075" y="2755957"/>
            <a:ext cx="1416099" cy="900327"/>
          </a:xfrm>
          <a:custGeom>
            <a:avLst/>
            <a:gdLst>
              <a:gd name="connsiteX0" fmla="*/ 0 w 2537519"/>
              <a:gd name="connsiteY0" fmla="*/ 0 h 1522511"/>
              <a:gd name="connsiteX1" fmla="*/ 2537519 w 2537519"/>
              <a:gd name="connsiteY1" fmla="*/ 0 h 1522511"/>
              <a:gd name="connsiteX2" fmla="*/ 2537519 w 2537519"/>
              <a:gd name="connsiteY2" fmla="*/ 1522511 h 1522511"/>
              <a:gd name="connsiteX3" fmla="*/ 0 w 2537519"/>
              <a:gd name="connsiteY3" fmla="*/ 1522511 h 1522511"/>
              <a:gd name="connsiteX4" fmla="*/ 0 w 2537519"/>
              <a:gd name="connsiteY4" fmla="*/ 0 h 1522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519" h="1522511">
                <a:moveTo>
                  <a:pt x="0" y="0"/>
                </a:moveTo>
                <a:lnTo>
                  <a:pt x="2537519" y="0"/>
                </a:lnTo>
                <a:lnTo>
                  <a:pt x="2537519" y="1522511"/>
                </a:lnTo>
                <a:lnTo>
                  <a:pt x="0" y="1522511"/>
                </a:lnTo>
                <a:lnTo>
                  <a:pt x="0" y="0"/>
                </a:lnTo>
                <a:close/>
              </a:path>
            </a:pathLst>
          </a:custGeom>
          <a:solidFill>
            <a:srgbClr val="7030A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2537" tIns="82537" rIns="82537" bIns="82537" numCol="1" spcCol="1270" anchor="ctr" anchorCtr="0">
            <a:noAutofit/>
          </a:bodyPr>
          <a:lstStyle/>
          <a:p>
            <a:pPr algn="ctr" defTabSz="962883">
              <a:lnSpc>
                <a:spcPct val="90000"/>
              </a:lnSpc>
              <a:spcAft>
                <a:spcPct val="35000"/>
              </a:spcAft>
            </a:pPr>
            <a:r>
              <a:rPr lang="en-US" sz="1333" dirty="0">
                <a:solidFill>
                  <a:prstClr val="white"/>
                </a:solidFill>
              </a:rPr>
              <a:t>Continuous Testing , Service Virtualization and  Test Data Management </a:t>
            </a:r>
          </a:p>
        </p:txBody>
      </p:sp>
      <p:sp>
        <p:nvSpPr>
          <p:cNvPr id="12" name="Freeform 11"/>
          <p:cNvSpPr/>
          <p:nvPr/>
        </p:nvSpPr>
        <p:spPr>
          <a:xfrm>
            <a:off x="367176" y="1855631"/>
            <a:ext cx="1416099" cy="900327"/>
          </a:xfrm>
          <a:custGeom>
            <a:avLst/>
            <a:gdLst>
              <a:gd name="connsiteX0" fmla="*/ 0 w 2537519"/>
              <a:gd name="connsiteY0" fmla="*/ 0 h 1522511"/>
              <a:gd name="connsiteX1" fmla="*/ 2537519 w 2537519"/>
              <a:gd name="connsiteY1" fmla="*/ 0 h 1522511"/>
              <a:gd name="connsiteX2" fmla="*/ 2537519 w 2537519"/>
              <a:gd name="connsiteY2" fmla="*/ 1522511 h 1522511"/>
              <a:gd name="connsiteX3" fmla="*/ 0 w 2537519"/>
              <a:gd name="connsiteY3" fmla="*/ 1522511 h 1522511"/>
              <a:gd name="connsiteX4" fmla="*/ 0 w 2537519"/>
              <a:gd name="connsiteY4" fmla="*/ 0 h 1522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519" h="1522511">
                <a:moveTo>
                  <a:pt x="0" y="0"/>
                </a:moveTo>
                <a:lnTo>
                  <a:pt x="2537519" y="0"/>
                </a:lnTo>
                <a:lnTo>
                  <a:pt x="2537519" y="1522511"/>
                </a:lnTo>
                <a:lnTo>
                  <a:pt x="0" y="1522511"/>
                </a:lnTo>
                <a:lnTo>
                  <a:pt x="0" y="0"/>
                </a:lnTo>
                <a:close/>
              </a:path>
            </a:pathLst>
          </a:custGeom>
          <a:solidFill>
            <a:srgbClr val="CC0000"/>
          </a:solidFill>
          <a:ln>
            <a:no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2537" tIns="82537" rIns="82537" bIns="82537" numCol="1" spcCol="1270" anchor="ctr" anchorCtr="0">
            <a:noAutofit/>
          </a:bodyPr>
          <a:lstStyle/>
          <a:p>
            <a:pPr algn="ctr" defTabSz="962883">
              <a:lnSpc>
                <a:spcPct val="90000"/>
              </a:lnSpc>
              <a:spcBef>
                <a:spcPct val="0"/>
              </a:spcBef>
              <a:spcAft>
                <a:spcPct val="35000"/>
              </a:spcAft>
            </a:pPr>
            <a:r>
              <a:rPr lang="en-US" sz="1333" dirty="0">
                <a:solidFill>
                  <a:prstClr val="white"/>
                </a:solidFill>
              </a:rPr>
              <a:t>Release and Deployment Automation for Pre Prod</a:t>
            </a:r>
          </a:p>
        </p:txBody>
      </p:sp>
      <p:sp>
        <p:nvSpPr>
          <p:cNvPr id="13" name="Freeform 12"/>
          <p:cNvSpPr/>
          <p:nvPr/>
        </p:nvSpPr>
        <p:spPr>
          <a:xfrm>
            <a:off x="3715553" y="1765430"/>
            <a:ext cx="1416099" cy="900327"/>
          </a:xfrm>
          <a:custGeom>
            <a:avLst/>
            <a:gdLst>
              <a:gd name="connsiteX0" fmla="*/ 0 w 2537519"/>
              <a:gd name="connsiteY0" fmla="*/ 0 h 1522511"/>
              <a:gd name="connsiteX1" fmla="*/ 2537519 w 2537519"/>
              <a:gd name="connsiteY1" fmla="*/ 0 h 1522511"/>
              <a:gd name="connsiteX2" fmla="*/ 2537519 w 2537519"/>
              <a:gd name="connsiteY2" fmla="*/ 1522511 h 1522511"/>
              <a:gd name="connsiteX3" fmla="*/ 0 w 2537519"/>
              <a:gd name="connsiteY3" fmla="*/ 1522511 h 1522511"/>
              <a:gd name="connsiteX4" fmla="*/ 0 w 2537519"/>
              <a:gd name="connsiteY4" fmla="*/ 0 h 1522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519" h="1522511">
                <a:moveTo>
                  <a:pt x="0" y="0"/>
                </a:moveTo>
                <a:lnTo>
                  <a:pt x="2537519" y="0"/>
                </a:lnTo>
                <a:lnTo>
                  <a:pt x="2537519" y="1522511"/>
                </a:lnTo>
                <a:lnTo>
                  <a:pt x="0" y="1522511"/>
                </a:lnTo>
                <a:lnTo>
                  <a:pt x="0" y="0"/>
                </a:lnTo>
                <a:close/>
              </a:path>
            </a:pathLst>
          </a:custGeom>
          <a:solidFill>
            <a:srgbClr val="CC0000"/>
          </a:solidFill>
          <a:ln>
            <a:no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2537" tIns="82537" rIns="82537" bIns="82537" numCol="1" spcCol="1270" anchor="ctr" anchorCtr="0">
            <a:noAutofit/>
          </a:bodyPr>
          <a:lstStyle/>
          <a:p>
            <a:pPr algn="ctr" defTabSz="962883">
              <a:lnSpc>
                <a:spcPct val="90000"/>
              </a:lnSpc>
              <a:spcBef>
                <a:spcPct val="0"/>
              </a:spcBef>
              <a:spcAft>
                <a:spcPct val="35000"/>
              </a:spcAft>
            </a:pPr>
            <a:r>
              <a:rPr lang="en-US" sz="1333" dirty="0">
                <a:solidFill>
                  <a:prstClr val="white"/>
                </a:solidFill>
              </a:rPr>
              <a:t>Automated Environment provisioning</a:t>
            </a:r>
          </a:p>
        </p:txBody>
      </p:sp>
      <p:sp>
        <p:nvSpPr>
          <p:cNvPr id="14" name="Freeform 13"/>
          <p:cNvSpPr/>
          <p:nvPr/>
        </p:nvSpPr>
        <p:spPr>
          <a:xfrm>
            <a:off x="6402215" y="1990511"/>
            <a:ext cx="1416099" cy="900327"/>
          </a:xfrm>
          <a:custGeom>
            <a:avLst/>
            <a:gdLst>
              <a:gd name="connsiteX0" fmla="*/ 0 w 2537519"/>
              <a:gd name="connsiteY0" fmla="*/ 0 h 1522511"/>
              <a:gd name="connsiteX1" fmla="*/ 2537519 w 2537519"/>
              <a:gd name="connsiteY1" fmla="*/ 0 h 1522511"/>
              <a:gd name="connsiteX2" fmla="*/ 2537519 w 2537519"/>
              <a:gd name="connsiteY2" fmla="*/ 1522511 h 1522511"/>
              <a:gd name="connsiteX3" fmla="*/ 0 w 2537519"/>
              <a:gd name="connsiteY3" fmla="*/ 1522511 h 1522511"/>
              <a:gd name="connsiteX4" fmla="*/ 0 w 2537519"/>
              <a:gd name="connsiteY4" fmla="*/ 0 h 1522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519" h="1522511">
                <a:moveTo>
                  <a:pt x="0" y="0"/>
                </a:moveTo>
                <a:lnTo>
                  <a:pt x="2537519" y="0"/>
                </a:lnTo>
                <a:lnTo>
                  <a:pt x="2537519" y="1522511"/>
                </a:lnTo>
                <a:lnTo>
                  <a:pt x="0" y="1522511"/>
                </a:lnTo>
                <a:lnTo>
                  <a:pt x="0" y="0"/>
                </a:lnTo>
                <a:close/>
              </a:path>
            </a:pathLst>
          </a:custGeom>
          <a:solidFill>
            <a:srgbClr val="990033"/>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2537" tIns="82537" rIns="82537" bIns="82537" numCol="1" spcCol="1270" anchor="ctr" anchorCtr="0">
            <a:noAutofit/>
          </a:bodyPr>
          <a:lstStyle/>
          <a:p>
            <a:pPr algn="ctr" defTabSz="962883">
              <a:lnSpc>
                <a:spcPct val="90000"/>
              </a:lnSpc>
              <a:spcBef>
                <a:spcPct val="0"/>
              </a:spcBef>
              <a:spcAft>
                <a:spcPct val="35000"/>
              </a:spcAft>
            </a:pPr>
            <a:r>
              <a:rPr lang="en-US" sz="1333" dirty="0">
                <a:solidFill>
                  <a:prstClr val="white"/>
                </a:solidFill>
              </a:rPr>
              <a:t>DevOps Platform</a:t>
            </a:r>
          </a:p>
        </p:txBody>
      </p:sp>
      <p:sp>
        <p:nvSpPr>
          <p:cNvPr id="15" name="Freeform 14"/>
          <p:cNvSpPr/>
          <p:nvPr/>
        </p:nvSpPr>
        <p:spPr>
          <a:xfrm>
            <a:off x="403955" y="3776134"/>
            <a:ext cx="1416099" cy="900327"/>
          </a:xfrm>
          <a:custGeom>
            <a:avLst/>
            <a:gdLst>
              <a:gd name="connsiteX0" fmla="*/ 0 w 2537519"/>
              <a:gd name="connsiteY0" fmla="*/ 0 h 1522511"/>
              <a:gd name="connsiteX1" fmla="*/ 2537519 w 2537519"/>
              <a:gd name="connsiteY1" fmla="*/ 0 h 1522511"/>
              <a:gd name="connsiteX2" fmla="*/ 2537519 w 2537519"/>
              <a:gd name="connsiteY2" fmla="*/ 1522511 h 1522511"/>
              <a:gd name="connsiteX3" fmla="*/ 0 w 2537519"/>
              <a:gd name="connsiteY3" fmla="*/ 1522511 h 1522511"/>
              <a:gd name="connsiteX4" fmla="*/ 0 w 2537519"/>
              <a:gd name="connsiteY4" fmla="*/ 0 h 1522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519" h="1522511">
                <a:moveTo>
                  <a:pt x="0" y="0"/>
                </a:moveTo>
                <a:lnTo>
                  <a:pt x="2537519" y="0"/>
                </a:lnTo>
                <a:lnTo>
                  <a:pt x="2537519" y="1522511"/>
                </a:lnTo>
                <a:lnTo>
                  <a:pt x="0" y="1522511"/>
                </a:lnTo>
                <a:lnTo>
                  <a:pt x="0" y="0"/>
                </a:lnTo>
                <a:close/>
              </a:path>
            </a:pathLst>
          </a:custGeom>
          <a:solidFill>
            <a:schemeClr val="bg2"/>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2537" tIns="82537" rIns="82537" bIns="82537" numCol="1" spcCol="1270" anchor="ctr" anchorCtr="0">
            <a:noAutofit/>
          </a:bodyPr>
          <a:lstStyle/>
          <a:p>
            <a:pPr algn="ctr" defTabSz="962883">
              <a:lnSpc>
                <a:spcPct val="90000"/>
              </a:lnSpc>
              <a:spcBef>
                <a:spcPct val="0"/>
              </a:spcBef>
              <a:spcAft>
                <a:spcPct val="35000"/>
              </a:spcAft>
            </a:pPr>
            <a:r>
              <a:rPr lang="en-US" sz="1333" dirty="0">
                <a:solidFill>
                  <a:prstClr val="white"/>
                </a:solidFill>
              </a:rPr>
              <a:t>Training</a:t>
            </a:r>
          </a:p>
        </p:txBody>
      </p:sp>
      <p:sp>
        <p:nvSpPr>
          <p:cNvPr id="17" name="Freeform 16"/>
          <p:cNvSpPr/>
          <p:nvPr/>
        </p:nvSpPr>
        <p:spPr>
          <a:xfrm>
            <a:off x="384956" y="2832230"/>
            <a:ext cx="1416099" cy="900327"/>
          </a:xfrm>
          <a:custGeom>
            <a:avLst/>
            <a:gdLst>
              <a:gd name="connsiteX0" fmla="*/ 0 w 2537519"/>
              <a:gd name="connsiteY0" fmla="*/ 0 h 1522511"/>
              <a:gd name="connsiteX1" fmla="*/ 2537519 w 2537519"/>
              <a:gd name="connsiteY1" fmla="*/ 0 h 1522511"/>
              <a:gd name="connsiteX2" fmla="*/ 2537519 w 2537519"/>
              <a:gd name="connsiteY2" fmla="*/ 1522511 h 1522511"/>
              <a:gd name="connsiteX3" fmla="*/ 0 w 2537519"/>
              <a:gd name="connsiteY3" fmla="*/ 1522511 h 1522511"/>
              <a:gd name="connsiteX4" fmla="*/ 0 w 2537519"/>
              <a:gd name="connsiteY4" fmla="*/ 0 h 1522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519" h="1522511">
                <a:moveTo>
                  <a:pt x="0" y="0"/>
                </a:moveTo>
                <a:lnTo>
                  <a:pt x="2537519" y="0"/>
                </a:lnTo>
                <a:lnTo>
                  <a:pt x="2537519" y="1522511"/>
                </a:lnTo>
                <a:lnTo>
                  <a:pt x="0" y="1522511"/>
                </a:lnTo>
                <a:lnTo>
                  <a:pt x="0" y="0"/>
                </a:lnTo>
                <a:close/>
              </a:path>
            </a:pathLst>
          </a:custGeom>
          <a:solidFill>
            <a:srgbClr val="0070C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2537" tIns="82537" rIns="82537" bIns="82537" numCol="1" spcCol="1270" anchor="ctr" anchorCtr="0">
            <a:noAutofit/>
          </a:bodyPr>
          <a:lstStyle/>
          <a:p>
            <a:pPr algn="ctr" defTabSz="962883">
              <a:lnSpc>
                <a:spcPct val="90000"/>
              </a:lnSpc>
              <a:spcBef>
                <a:spcPct val="0"/>
              </a:spcBef>
              <a:spcAft>
                <a:spcPct val="35000"/>
              </a:spcAft>
            </a:pPr>
            <a:r>
              <a:rPr lang="en-US" sz="1333" dirty="0">
                <a:solidFill>
                  <a:prstClr val="white"/>
                </a:solidFill>
              </a:rPr>
              <a:t>Artifacts Migration</a:t>
            </a:r>
          </a:p>
          <a:p>
            <a:pPr algn="ctr" defTabSz="962883">
              <a:lnSpc>
                <a:spcPct val="90000"/>
              </a:lnSpc>
              <a:spcBef>
                <a:spcPct val="0"/>
              </a:spcBef>
              <a:spcAft>
                <a:spcPct val="35000"/>
              </a:spcAft>
            </a:pPr>
            <a:endParaRPr lang="en-US" sz="1333" dirty="0">
              <a:solidFill>
                <a:prstClr val="white"/>
              </a:solidFill>
            </a:endParaRPr>
          </a:p>
        </p:txBody>
      </p:sp>
      <p:sp>
        <p:nvSpPr>
          <p:cNvPr id="16" name="Freeform 15"/>
          <p:cNvSpPr/>
          <p:nvPr/>
        </p:nvSpPr>
        <p:spPr>
          <a:xfrm>
            <a:off x="2084216" y="716808"/>
            <a:ext cx="1416099" cy="900327"/>
          </a:xfrm>
          <a:custGeom>
            <a:avLst/>
            <a:gdLst>
              <a:gd name="connsiteX0" fmla="*/ 0 w 2537519"/>
              <a:gd name="connsiteY0" fmla="*/ 0 h 1522511"/>
              <a:gd name="connsiteX1" fmla="*/ 2537519 w 2537519"/>
              <a:gd name="connsiteY1" fmla="*/ 0 h 1522511"/>
              <a:gd name="connsiteX2" fmla="*/ 2537519 w 2537519"/>
              <a:gd name="connsiteY2" fmla="*/ 1522511 h 1522511"/>
              <a:gd name="connsiteX3" fmla="*/ 0 w 2537519"/>
              <a:gd name="connsiteY3" fmla="*/ 1522511 h 1522511"/>
              <a:gd name="connsiteX4" fmla="*/ 0 w 2537519"/>
              <a:gd name="connsiteY4" fmla="*/ 0 h 1522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519" h="1522511">
                <a:moveTo>
                  <a:pt x="0" y="0"/>
                </a:moveTo>
                <a:lnTo>
                  <a:pt x="2537519" y="0"/>
                </a:lnTo>
                <a:lnTo>
                  <a:pt x="2537519" y="1522511"/>
                </a:lnTo>
                <a:lnTo>
                  <a:pt x="0" y="1522511"/>
                </a:lnTo>
                <a:lnTo>
                  <a:pt x="0" y="0"/>
                </a:lnTo>
                <a:close/>
              </a:path>
            </a:pathLst>
          </a:custGeom>
          <a:solidFill>
            <a:srgbClr val="FF99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2537" tIns="82537" rIns="82537" bIns="82537" numCol="1" spcCol="1270" anchor="ctr" anchorCtr="0">
            <a:noAutofit/>
          </a:bodyPr>
          <a:lstStyle/>
          <a:p>
            <a:pPr algn="ctr" defTabSz="962883">
              <a:lnSpc>
                <a:spcPct val="90000"/>
              </a:lnSpc>
              <a:spcBef>
                <a:spcPct val="0"/>
              </a:spcBef>
              <a:spcAft>
                <a:spcPct val="35000"/>
              </a:spcAft>
            </a:pPr>
            <a:r>
              <a:rPr lang="en-US" sz="1333" dirty="0">
                <a:solidFill>
                  <a:prstClr val="white"/>
                </a:solidFill>
              </a:rPr>
              <a:t>Implement JIRA for Requirement Gathering &amp; planning</a:t>
            </a:r>
          </a:p>
        </p:txBody>
      </p:sp>
      <p:sp>
        <p:nvSpPr>
          <p:cNvPr id="18" name="Freeform 17"/>
          <p:cNvSpPr/>
          <p:nvPr/>
        </p:nvSpPr>
        <p:spPr>
          <a:xfrm>
            <a:off x="2107076" y="1765430"/>
            <a:ext cx="1416099" cy="900327"/>
          </a:xfrm>
          <a:custGeom>
            <a:avLst/>
            <a:gdLst>
              <a:gd name="connsiteX0" fmla="*/ 0 w 2537519"/>
              <a:gd name="connsiteY0" fmla="*/ 0 h 1522511"/>
              <a:gd name="connsiteX1" fmla="*/ 2537519 w 2537519"/>
              <a:gd name="connsiteY1" fmla="*/ 0 h 1522511"/>
              <a:gd name="connsiteX2" fmla="*/ 2537519 w 2537519"/>
              <a:gd name="connsiteY2" fmla="*/ 1522511 h 1522511"/>
              <a:gd name="connsiteX3" fmla="*/ 0 w 2537519"/>
              <a:gd name="connsiteY3" fmla="*/ 1522511 h 1522511"/>
              <a:gd name="connsiteX4" fmla="*/ 0 w 2537519"/>
              <a:gd name="connsiteY4" fmla="*/ 0 h 1522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519" h="1522511">
                <a:moveTo>
                  <a:pt x="0" y="0"/>
                </a:moveTo>
                <a:lnTo>
                  <a:pt x="2537519" y="0"/>
                </a:lnTo>
                <a:lnTo>
                  <a:pt x="2537519" y="1522511"/>
                </a:lnTo>
                <a:lnTo>
                  <a:pt x="0" y="1522511"/>
                </a:lnTo>
                <a:lnTo>
                  <a:pt x="0" y="0"/>
                </a:lnTo>
                <a:close/>
              </a:path>
            </a:pathLst>
          </a:custGeom>
          <a:solidFill>
            <a:schemeClr val="accent6">
              <a:lumMod val="75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2537" tIns="82537" rIns="82537" bIns="82537" numCol="1" spcCol="1270" anchor="ctr" anchorCtr="0">
            <a:noAutofit/>
          </a:bodyPr>
          <a:lstStyle/>
          <a:p>
            <a:pPr algn="ctr" defTabSz="962883">
              <a:lnSpc>
                <a:spcPct val="90000"/>
              </a:lnSpc>
              <a:spcBef>
                <a:spcPct val="0"/>
              </a:spcBef>
              <a:spcAft>
                <a:spcPct val="35000"/>
              </a:spcAft>
            </a:pPr>
            <a:r>
              <a:rPr lang="en-US" sz="1333" dirty="0">
                <a:solidFill>
                  <a:prstClr val="white"/>
                </a:solidFill>
              </a:rPr>
              <a:t>Continuous Integration</a:t>
            </a:r>
          </a:p>
        </p:txBody>
      </p:sp>
      <p:sp>
        <p:nvSpPr>
          <p:cNvPr id="19" name="Freeform 18"/>
          <p:cNvSpPr/>
          <p:nvPr/>
        </p:nvSpPr>
        <p:spPr>
          <a:xfrm>
            <a:off x="3716115" y="2755957"/>
            <a:ext cx="1416099" cy="900327"/>
          </a:xfrm>
          <a:custGeom>
            <a:avLst/>
            <a:gdLst>
              <a:gd name="connsiteX0" fmla="*/ 0 w 2537519"/>
              <a:gd name="connsiteY0" fmla="*/ 0 h 1522511"/>
              <a:gd name="connsiteX1" fmla="*/ 2537519 w 2537519"/>
              <a:gd name="connsiteY1" fmla="*/ 0 h 1522511"/>
              <a:gd name="connsiteX2" fmla="*/ 2537519 w 2537519"/>
              <a:gd name="connsiteY2" fmla="*/ 1522511 h 1522511"/>
              <a:gd name="connsiteX3" fmla="*/ 0 w 2537519"/>
              <a:gd name="connsiteY3" fmla="*/ 1522511 h 1522511"/>
              <a:gd name="connsiteX4" fmla="*/ 0 w 2537519"/>
              <a:gd name="connsiteY4" fmla="*/ 0 h 1522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519" h="1522511">
                <a:moveTo>
                  <a:pt x="0" y="0"/>
                </a:moveTo>
                <a:lnTo>
                  <a:pt x="2537519" y="0"/>
                </a:lnTo>
                <a:lnTo>
                  <a:pt x="2537519" y="1522511"/>
                </a:lnTo>
                <a:lnTo>
                  <a:pt x="0" y="1522511"/>
                </a:lnTo>
                <a:lnTo>
                  <a:pt x="0" y="0"/>
                </a:lnTo>
                <a:close/>
              </a:path>
            </a:pathLst>
          </a:custGeom>
          <a:solidFill>
            <a:srgbClr val="00B050"/>
          </a:solidFill>
          <a:ln>
            <a:no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2537" tIns="82537" rIns="82537" bIns="82537" numCol="1" spcCol="1270" anchor="ctr" anchorCtr="0">
            <a:noAutofit/>
          </a:bodyPr>
          <a:lstStyle/>
          <a:p>
            <a:pPr algn="ctr" defTabSz="962883">
              <a:lnSpc>
                <a:spcPct val="90000"/>
              </a:lnSpc>
              <a:spcBef>
                <a:spcPct val="0"/>
              </a:spcBef>
              <a:spcAft>
                <a:spcPct val="35000"/>
              </a:spcAft>
            </a:pPr>
            <a:r>
              <a:rPr lang="en-US" sz="1333" dirty="0">
                <a:solidFill>
                  <a:prstClr val="white"/>
                </a:solidFill>
              </a:rPr>
              <a:t>Release and Deployment Automation for Production</a:t>
            </a:r>
          </a:p>
        </p:txBody>
      </p:sp>
      <p:sp>
        <p:nvSpPr>
          <p:cNvPr id="20" name="Freeform 19"/>
          <p:cNvSpPr/>
          <p:nvPr/>
        </p:nvSpPr>
        <p:spPr>
          <a:xfrm>
            <a:off x="2107076" y="3754195"/>
            <a:ext cx="1416099" cy="900327"/>
          </a:xfrm>
          <a:custGeom>
            <a:avLst/>
            <a:gdLst>
              <a:gd name="connsiteX0" fmla="*/ 0 w 2537519"/>
              <a:gd name="connsiteY0" fmla="*/ 0 h 1522511"/>
              <a:gd name="connsiteX1" fmla="*/ 2537519 w 2537519"/>
              <a:gd name="connsiteY1" fmla="*/ 0 h 1522511"/>
              <a:gd name="connsiteX2" fmla="*/ 2537519 w 2537519"/>
              <a:gd name="connsiteY2" fmla="*/ 1522511 h 1522511"/>
              <a:gd name="connsiteX3" fmla="*/ 0 w 2537519"/>
              <a:gd name="connsiteY3" fmla="*/ 1522511 h 1522511"/>
              <a:gd name="connsiteX4" fmla="*/ 0 w 2537519"/>
              <a:gd name="connsiteY4" fmla="*/ 0 h 1522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519" h="1522511">
                <a:moveTo>
                  <a:pt x="0" y="0"/>
                </a:moveTo>
                <a:lnTo>
                  <a:pt x="2537519" y="0"/>
                </a:lnTo>
                <a:lnTo>
                  <a:pt x="2537519" y="1522511"/>
                </a:lnTo>
                <a:lnTo>
                  <a:pt x="0" y="1522511"/>
                </a:lnTo>
                <a:lnTo>
                  <a:pt x="0" y="0"/>
                </a:lnTo>
                <a:close/>
              </a:path>
            </a:pathLst>
          </a:custGeom>
          <a:solidFill>
            <a:srgbClr val="00B050"/>
          </a:solidFill>
          <a:ln>
            <a:no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2537" tIns="82537" rIns="82537" bIns="82537" numCol="1" spcCol="1270" anchor="ctr" anchorCtr="0">
            <a:noAutofit/>
          </a:bodyPr>
          <a:lstStyle/>
          <a:p>
            <a:pPr algn="ctr" defTabSz="962883">
              <a:lnSpc>
                <a:spcPct val="90000"/>
              </a:lnSpc>
              <a:spcBef>
                <a:spcPct val="0"/>
              </a:spcBef>
              <a:spcAft>
                <a:spcPct val="35000"/>
              </a:spcAft>
            </a:pPr>
            <a:r>
              <a:rPr lang="en-US" sz="1333" dirty="0">
                <a:solidFill>
                  <a:prstClr val="white"/>
                </a:solidFill>
              </a:rPr>
              <a:t>Customized Reports &amp; Dashboard</a:t>
            </a:r>
          </a:p>
        </p:txBody>
      </p:sp>
      <p:sp>
        <p:nvSpPr>
          <p:cNvPr id="2" name="Right Arrow 1"/>
          <p:cNvSpPr/>
          <p:nvPr/>
        </p:nvSpPr>
        <p:spPr>
          <a:xfrm>
            <a:off x="5322712" y="2215592"/>
            <a:ext cx="949960" cy="450163"/>
          </a:xfrm>
          <a:prstGeom prst="rightArrow">
            <a:avLst/>
          </a:prstGeom>
          <a:solidFill>
            <a:schemeClr val="bg2">
              <a:lumMod val="75000"/>
            </a:schemeClr>
          </a:solidFill>
          <a:ln>
            <a:solidFill>
              <a:schemeClr val="tx2"/>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endParaRPr lang="en-US" sz="1500" dirty="0">
              <a:solidFill>
                <a:prstClr val="black"/>
              </a:solidFill>
            </a:endParaRPr>
          </a:p>
        </p:txBody>
      </p:sp>
      <p:sp>
        <p:nvSpPr>
          <p:cNvPr id="23" name="Freeform 22"/>
          <p:cNvSpPr/>
          <p:nvPr/>
        </p:nvSpPr>
        <p:spPr>
          <a:xfrm>
            <a:off x="6529215" y="3701309"/>
            <a:ext cx="1416099" cy="900327"/>
          </a:xfrm>
          <a:custGeom>
            <a:avLst/>
            <a:gdLst>
              <a:gd name="connsiteX0" fmla="*/ 0 w 2537519"/>
              <a:gd name="connsiteY0" fmla="*/ 0 h 1522511"/>
              <a:gd name="connsiteX1" fmla="*/ 2537519 w 2537519"/>
              <a:gd name="connsiteY1" fmla="*/ 0 h 1522511"/>
              <a:gd name="connsiteX2" fmla="*/ 2537519 w 2537519"/>
              <a:gd name="connsiteY2" fmla="*/ 1522511 h 1522511"/>
              <a:gd name="connsiteX3" fmla="*/ 0 w 2537519"/>
              <a:gd name="connsiteY3" fmla="*/ 1522511 h 1522511"/>
              <a:gd name="connsiteX4" fmla="*/ 0 w 2537519"/>
              <a:gd name="connsiteY4" fmla="*/ 0 h 1522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7519" h="1522511">
                <a:moveTo>
                  <a:pt x="0" y="0"/>
                </a:moveTo>
                <a:lnTo>
                  <a:pt x="2537519" y="0"/>
                </a:lnTo>
                <a:lnTo>
                  <a:pt x="2537519" y="1522511"/>
                </a:lnTo>
                <a:lnTo>
                  <a:pt x="0" y="1522511"/>
                </a:lnTo>
                <a:lnTo>
                  <a:pt x="0" y="0"/>
                </a:lnTo>
                <a:close/>
              </a:path>
            </a:pathLst>
          </a:custGeom>
          <a:solidFill>
            <a:srgbClr val="0070C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82537" tIns="82537" rIns="82537" bIns="82537" numCol="1" spcCol="1270" anchor="ctr" anchorCtr="0">
            <a:noAutofit/>
          </a:bodyPr>
          <a:lstStyle/>
          <a:p>
            <a:pPr algn="ctr" defTabSz="962883">
              <a:lnSpc>
                <a:spcPct val="90000"/>
              </a:lnSpc>
              <a:spcBef>
                <a:spcPct val="0"/>
              </a:spcBef>
              <a:spcAft>
                <a:spcPct val="35000"/>
              </a:spcAft>
            </a:pPr>
            <a:r>
              <a:rPr lang="en-US" sz="1333" dirty="0">
                <a:solidFill>
                  <a:prstClr val="white"/>
                </a:solidFill>
              </a:rPr>
              <a:t>DevOps Platform Support &amp; Services</a:t>
            </a:r>
          </a:p>
        </p:txBody>
      </p:sp>
      <p:sp>
        <p:nvSpPr>
          <p:cNvPr id="24" name="Right Arrow 23"/>
          <p:cNvSpPr/>
          <p:nvPr/>
        </p:nvSpPr>
        <p:spPr>
          <a:xfrm rot="5400000">
            <a:off x="6852628" y="3066059"/>
            <a:ext cx="681009" cy="450163"/>
          </a:xfrm>
          <a:prstGeom prst="rightArrow">
            <a:avLst/>
          </a:prstGeom>
          <a:solidFill>
            <a:srgbClr val="0070C0"/>
          </a:solidFill>
          <a:ln>
            <a:solidFill>
              <a:schemeClr val="tx2"/>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endParaRPr lang="en-US" sz="1500" dirty="0">
              <a:solidFill>
                <a:prstClr val="black"/>
              </a:solidFill>
            </a:endParaRPr>
          </a:p>
        </p:txBody>
      </p:sp>
    </p:spTree>
    <p:extLst>
      <p:ext uri="{BB962C8B-B14F-4D97-AF65-F5344CB8AC3E}">
        <p14:creationId xmlns:p14="http://schemas.microsoft.com/office/powerpoint/2010/main" val="134057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095" y="47917"/>
            <a:ext cx="8244128" cy="446221"/>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defTabSz="914328"/>
            <a:r>
              <a:rPr lang="en-US" sz="2400" dirty="0">
                <a:solidFill>
                  <a:prstClr val="black">
                    <a:lumMod val="65000"/>
                    <a:lumOff val="35000"/>
                  </a:prstClr>
                </a:solidFill>
                <a:latin typeface="Arial" panose="020B0604020202020204" pitchFamily="34" charset="0"/>
                <a:ea typeface="+mn-ea"/>
                <a:cs typeface="Arial" panose="020B0604020202020204" pitchFamily="34" charset="0"/>
              </a:rPr>
              <a:t>Recommendation on the roadmap will be based on..</a:t>
            </a:r>
          </a:p>
        </p:txBody>
      </p:sp>
      <p:graphicFrame>
        <p:nvGraphicFramePr>
          <p:cNvPr id="5" name="Diagram 4"/>
          <p:cNvGraphicFramePr/>
          <p:nvPr>
            <p:extLst>
              <p:ext uri="{D42A27DB-BD31-4B8C-83A1-F6EECF244321}">
                <p14:modId xmlns:p14="http://schemas.microsoft.com/office/powerpoint/2010/main" val="1004850957"/>
              </p:ext>
            </p:extLst>
          </p:nvPr>
        </p:nvGraphicFramePr>
        <p:xfrm>
          <a:off x="327069" y="553156"/>
          <a:ext cx="8444398" cy="4838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0370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12" y="35627"/>
            <a:ext cx="7668637" cy="815553"/>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algn="l" defTabSz="914328"/>
            <a:r>
              <a:rPr lang="en-US" b="0" dirty="0">
                <a:solidFill>
                  <a:prstClr val="black">
                    <a:lumMod val="65000"/>
                    <a:lumOff val="35000"/>
                  </a:prstClr>
                </a:solidFill>
                <a:ea typeface="+mn-ea"/>
              </a:rPr>
              <a:t>Enabling Process Guided end-end DevOps platform build, on boarding &amp; adoption</a:t>
            </a:r>
          </a:p>
        </p:txBody>
      </p:sp>
      <p:grpSp>
        <p:nvGrpSpPr>
          <p:cNvPr id="46" name="Group 45"/>
          <p:cNvGrpSpPr/>
          <p:nvPr/>
        </p:nvGrpSpPr>
        <p:grpSpPr>
          <a:xfrm>
            <a:off x="414444" y="992687"/>
            <a:ext cx="8345734" cy="3988535"/>
            <a:chOff x="76200" y="1066799"/>
            <a:chExt cx="8991600" cy="5334001"/>
          </a:xfrm>
        </p:grpSpPr>
        <p:sp>
          <p:nvSpPr>
            <p:cNvPr id="47" name="Rounded Rectangle 46"/>
            <p:cNvSpPr/>
            <p:nvPr/>
          </p:nvSpPr>
          <p:spPr>
            <a:xfrm>
              <a:off x="76200" y="1066799"/>
              <a:ext cx="8991600" cy="3124201"/>
            </a:xfrm>
            <a:prstGeom prst="roundRect">
              <a:avLst>
                <a:gd name="adj" fmla="val 5839"/>
              </a:avLst>
            </a:prstGeom>
            <a:solidFill>
              <a:sysClr val="window" lastClr="FFFFFF"/>
            </a:solidFill>
            <a:ln w="9525" cap="flat" cmpd="sng" algn="ctr">
              <a:solidFill>
                <a:srgbClr val="6D6E71"/>
              </a:solidFill>
              <a:prstDash val="dash"/>
            </a:ln>
            <a:effectLst/>
          </p:spPr>
          <p:txBody>
            <a:bodyPr rtlCol="0" anchor="ctr"/>
            <a:lstStyle/>
            <a:p>
              <a:pPr algn="ctr" defTabSz="776224">
                <a:defRPr/>
              </a:pPr>
              <a:endParaRPr lang="en-US" sz="1500" kern="0" dirty="0">
                <a:solidFill>
                  <a:prstClr val="black"/>
                </a:solidFill>
                <a:latin typeface="Arial"/>
              </a:endParaRPr>
            </a:p>
          </p:txBody>
        </p:sp>
        <p:sp>
          <p:nvSpPr>
            <p:cNvPr id="48" name="Rounded Rectangle 47"/>
            <p:cNvSpPr/>
            <p:nvPr/>
          </p:nvSpPr>
          <p:spPr>
            <a:xfrm>
              <a:off x="2014806" y="1308101"/>
              <a:ext cx="1600200" cy="847031"/>
            </a:xfrm>
            <a:prstGeom prst="roundRect">
              <a:avLst/>
            </a:prstGeom>
            <a:solidFill>
              <a:sysClr val="window" lastClr="FFFFFF"/>
            </a:solidFill>
            <a:ln w="9525" cap="flat" cmpd="sng" algn="ctr">
              <a:solidFill>
                <a:srgbClr val="6D6E71"/>
              </a:solidFill>
              <a:prstDash val="solid"/>
            </a:ln>
            <a:effectLst/>
          </p:spPr>
          <p:txBody>
            <a:bodyPr rtlCol="0" anchor="ctr"/>
            <a:lstStyle/>
            <a:p>
              <a:pPr algn="ctr" defTabSz="776224">
                <a:defRPr/>
              </a:pPr>
              <a:r>
                <a:rPr lang="en-US" sz="917" b="1" kern="0" dirty="0">
                  <a:solidFill>
                    <a:prstClr val="black"/>
                  </a:solidFill>
                  <a:latin typeface="Arial"/>
                </a:rPr>
                <a:t>1. </a:t>
              </a:r>
              <a:r>
                <a:rPr lang="en-US" sz="917" kern="0" dirty="0">
                  <a:solidFill>
                    <a:prstClr val="black"/>
                  </a:solidFill>
                  <a:latin typeface="Arial"/>
                </a:rPr>
                <a:t>Conduct  Assessment Session with Project Team</a:t>
              </a:r>
            </a:p>
          </p:txBody>
        </p:sp>
        <p:pic>
          <p:nvPicPr>
            <p:cNvPr id="49" name="Picture 2" descr="E:\Architec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86" y="1230868"/>
              <a:ext cx="1533882" cy="1017032"/>
            </a:xfrm>
            <a:prstGeom prst="rect">
              <a:avLst/>
            </a:prstGeom>
            <a:noFill/>
            <a:ln>
              <a:solidFill>
                <a:sysClr val="window" lastClr="FFFFFF">
                  <a:lumMod val="75000"/>
                </a:sysClr>
              </a:solidFill>
            </a:ln>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376064" y="2297669"/>
              <a:ext cx="1183862" cy="617400"/>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algn="ctr" defTabSz="776224">
                <a:buClr>
                  <a:srgbClr val="6D6E71"/>
                </a:buClr>
                <a:defRPr/>
              </a:pPr>
              <a:r>
                <a:rPr lang="en-US" sz="1000" b="1" kern="0" dirty="0">
                  <a:solidFill>
                    <a:srgbClr val="00B050"/>
                  </a:solidFill>
                  <a:latin typeface="Arial"/>
                </a:rPr>
                <a:t>DevOps Platform</a:t>
              </a:r>
            </a:p>
            <a:p>
              <a:pPr algn="ctr" defTabSz="776224">
                <a:buClr>
                  <a:srgbClr val="6D6E71"/>
                </a:buClr>
                <a:defRPr/>
              </a:pPr>
              <a:r>
                <a:rPr lang="en-US" sz="1000" b="1" kern="0" dirty="0">
                  <a:solidFill>
                    <a:srgbClr val="00B050"/>
                  </a:solidFill>
                  <a:latin typeface="Arial"/>
                </a:rPr>
                <a:t>Architect/</a:t>
              </a:r>
            </a:p>
            <a:p>
              <a:pPr algn="ctr" defTabSz="776224">
                <a:buClr>
                  <a:srgbClr val="6D6E71"/>
                </a:buClr>
                <a:defRPr/>
              </a:pPr>
              <a:r>
                <a:rPr lang="en-US" sz="1000" b="1" kern="0" dirty="0">
                  <a:solidFill>
                    <a:srgbClr val="00B050"/>
                  </a:solidFill>
                  <a:latin typeface="Arial"/>
                </a:rPr>
                <a:t>Evangelist</a:t>
              </a:r>
            </a:p>
          </p:txBody>
        </p:sp>
        <p:sp>
          <p:nvSpPr>
            <p:cNvPr id="51" name="Rounded Rectangle 50"/>
            <p:cNvSpPr/>
            <p:nvPr/>
          </p:nvSpPr>
          <p:spPr>
            <a:xfrm>
              <a:off x="76200" y="4343400"/>
              <a:ext cx="8991600" cy="2057400"/>
            </a:xfrm>
            <a:prstGeom prst="roundRect">
              <a:avLst>
                <a:gd name="adj" fmla="val 5706"/>
              </a:avLst>
            </a:prstGeom>
            <a:solidFill>
              <a:sysClr val="window" lastClr="FFFFFF"/>
            </a:solidFill>
            <a:ln w="9525" cap="flat" cmpd="sng" algn="ctr">
              <a:solidFill>
                <a:srgbClr val="6D6E71"/>
              </a:solidFill>
              <a:prstDash val="dash"/>
            </a:ln>
            <a:effectLst/>
          </p:spPr>
          <p:txBody>
            <a:bodyPr rtlCol="0" anchor="ctr"/>
            <a:lstStyle/>
            <a:p>
              <a:pPr algn="ctr" defTabSz="776224">
                <a:defRPr/>
              </a:pPr>
              <a:endParaRPr lang="en-US" sz="1500" kern="0" dirty="0">
                <a:solidFill>
                  <a:prstClr val="black"/>
                </a:solidFill>
                <a:latin typeface="Arial"/>
              </a:endParaRPr>
            </a:p>
          </p:txBody>
        </p:sp>
        <p:grpSp>
          <p:nvGrpSpPr>
            <p:cNvPr id="52" name="Group 51"/>
            <p:cNvGrpSpPr/>
            <p:nvPr/>
          </p:nvGrpSpPr>
          <p:grpSpPr>
            <a:xfrm>
              <a:off x="238108" y="4465711"/>
              <a:ext cx="1895492" cy="1020689"/>
              <a:chOff x="171594" y="4541911"/>
              <a:chExt cx="2057400" cy="1138008"/>
            </a:xfrm>
          </p:grpSpPr>
          <p:pic>
            <p:nvPicPr>
              <p:cNvPr id="86" name="Picture 3" descr="E:\Onsite-Offshore.jpg"/>
              <p:cNvPicPr>
                <a:picLocks noChangeAspect="1" noChangeArrowheads="1"/>
              </p:cNvPicPr>
              <p:nvPr/>
            </p:nvPicPr>
            <p:blipFill rotWithShape="1">
              <a:blip r:embed="rId3">
                <a:extLst>
                  <a:ext uri="{28A0092B-C50C-407E-A947-70E740481C1C}">
                    <a14:useLocalDpi xmlns:a14="http://schemas.microsoft.com/office/drawing/2010/main" val="0"/>
                  </a:ext>
                </a:extLst>
              </a:blip>
              <a:srcRect l="2803" t="18583" r="5381"/>
              <a:stretch/>
            </p:blipFill>
            <p:spPr bwMode="auto">
              <a:xfrm>
                <a:off x="171594" y="4541911"/>
                <a:ext cx="2057400" cy="1138008"/>
              </a:xfrm>
              <a:prstGeom prst="rect">
                <a:avLst/>
              </a:prstGeom>
              <a:noFill/>
              <a:extLst>
                <a:ext uri="{909E8E84-426E-40DD-AFC4-6F175D3DCCD1}">
                  <a14:hiddenFill xmlns:a14="http://schemas.microsoft.com/office/drawing/2010/main">
                    <a:solidFill>
                      <a:srgbClr val="FFFFFF"/>
                    </a:solidFill>
                  </a14:hiddenFill>
                </a:ext>
              </a:extLst>
            </p:spPr>
          </p:pic>
          <p:sp>
            <p:nvSpPr>
              <p:cNvPr id="87" name="Oval 86"/>
              <p:cNvSpPr/>
              <p:nvPr/>
            </p:nvSpPr>
            <p:spPr>
              <a:xfrm>
                <a:off x="1737475" y="4737100"/>
                <a:ext cx="347472" cy="228600"/>
              </a:xfrm>
              <a:prstGeom prst="ellipse">
                <a:avLst/>
              </a:prstGeom>
              <a:solidFill>
                <a:srgbClr val="99FFCC"/>
              </a:solidFill>
              <a:ln w="9525" cap="flat" cmpd="sng" algn="ctr">
                <a:noFill/>
                <a:prstDash val="solid"/>
              </a:ln>
              <a:effectLst/>
            </p:spPr>
            <p:txBody>
              <a:bodyPr rtlCol="0" anchor="ctr"/>
              <a:lstStyle/>
              <a:p>
                <a:pPr algn="ctr" defTabSz="776224">
                  <a:defRPr/>
                </a:pPr>
                <a:endParaRPr lang="en-US" sz="1500" kern="0" dirty="0">
                  <a:solidFill>
                    <a:prstClr val="black"/>
                  </a:solidFill>
                  <a:latin typeface="Arial"/>
                </a:endParaRPr>
              </a:p>
            </p:txBody>
          </p:sp>
        </p:grpSp>
        <p:cxnSp>
          <p:nvCxnSpPr>
            <p:cNvPr id="53" name="Straight Connector 52"/>
            <p:cNvCxnSpPr>
              <a:stCxn id="49" idx="3"/>
              <a:endCxn id="48" idx="1"/>
            </p:cNvCxnSpPr>
            <p:nvPr/>
          </p:nvCxnSpPr>
          <p:spPr>
            <a:xfrm flipV="1">
              <a:off x="1762168" y="1731617"/>
              <a:ext cx="252638" cy="7767"/>
            </a:xfrm>
            <a:prstGeom prst="line">
              <a:avLst/>
            </a:prstGeom>
            <a:noFill/>
            <a:ln w="9525" cap="flat" cmpd="sng" algn="ctr">
              <a:solidFill>
                <a:srgbClr val="E31837">
                  <a:shade val="95000"/>
                  <a:satMod val="105000"/>
                </a:srgbClr>
              </a:solidFill>
              <a:prstDash val="solid"/>
              <a:headEnd type="oval"/>
            </a:ln>
            <a:effectLst/>
          </p:spPr>
        </p:cxnSp>
        <p:sp>
          <p:nvSpPr>
            <p:cNvPr id="54" name="Rounded Rectangle 53"/>
            <p:cNvSpPr/>
            <p:nvPr/>
          </p:nvSpPr>
          <p:spPr>
            <a:xfrm>
              <a:off x="4008706" y="1295400"/>
              <a:ext cx="1401494" cy="847031"/>
            </a:xfrm>
            <a:prstGeom prst="roundRect">
              <a:avLst/>
            </a:prstGeom>
            <a:solidFill>
              <a:sysClr val="window" lastClr="FFFFFF"/>
            </a:solidFill>
            <a:ln w="9525" cap="flat" cmpd="sng" algn="ctr">
              <a:solidFill>
                <a:srgbClr val="6D6E71"/>
              </a:solidFill>
              <a:prstDash val="solid"/>
            </a:ln>
            <a:effectLst/>
          </p:spPr>
          <p:txBody>
            <a:bodyPr rtlCol="0" anchor="ctr"/>
            <a:lstStyle/>
            <a:p>
              <a:pPr algn="ctr" defTabSz="776224">
                <a:defRPr/>
              </a:pPr>
              <a:r>
                <a:rPr lang="en-US" sz="917" b="1" kern="0" dirty="0">
                  <a:solidFill>
                    <a:prstClr val="black"/>
                  </a:solidFill>
                  <a:latin typeface="Arial"/>
                </a:rPr>
                <a:t>2. </a:t>
              </a:r>
              <a:r>
                <a:rPr lang="en-US" sz="917" kern="0" dirty="0">
                  <a:solidFill>
                    <a:prstClr val="black"/>
                  </a:solidFill>
                  <a:latin typeface="Arial"/>
                </a:rPr>
                <a:t>Presents Assessment Outcome findings To Project Team</a:t>
              </a:r>
            </a:p>
          </p:txBody>
        </p:sp>
        <p:cxnSp>
          <p:nvCxnSpPr>
            <p:cNvPr id="55" name="Straight Connector 54"/>
            <p:cNvCxnSpPr/>
            <p:nvPr/>
          </p:nvCxnSpPr>
          <p:spPr>
            <a:xfrm>
              <a:off x="3615006" y="1718400"/>
              <a:ext cx="381000" cy="0"/>
            </a:xfrm>
            <a:prstGeom prst="line">
              <a:avLst/>
            </a:prstGeom>
            <a:noFill/>
            <a:ln w="9525" cap="flat" cmpd="sng" algn="ctr">
              <a:solidFill>
                <a:srgbClr val="E31837">
                  <a:shade val="95000"/>
                  <a:satMod val="105000"/>
                </a:srgbClr>
              </a:solidFill>
              <a:prstDash val="solid"/>
              <a:headEnd type="oval"/>
              <a:tailEnd type="triangle"/>
            </a:ln>
            <a:effectLst/>
          </p:spPr>
        </p:cxnSp>
        <p:sp>
          <p:nvSpPr>
            <p:cNvPr id="56" name="Flowchart: Decision 55"/>
            <p:cNvSpPr/>
            <p:nvPr/>
          </p:nvSpPr>
          <p:spPr>
            <a:xfrm>
              <a:off x="5778499" y="1266101"/>
              <a:ext cx="1369795" cy="791299"/>
            </a:xfrm>
            <a:prstGeom prst="flowChartDecision">
              <a:avLst/>
            </a:prstGeom>
            <a:solidFill>
              <a:srgbClr val="FFC000"/>
            </a:solidFill>
            <a:ln w="9525" cap="flat" cmpd="sng" algn="ctr">
              <a:solidFill>
                <a:srgbClr val="6D6E71"/>
              </a:solidFill>
              <a:prstDash val="solid"/>
            </a:ln>
            <a:effectLst/>
          </p:spPr>
          <p:txBody>
            <a:bodyPr rtlCol="0" anchor="ctr"/>
            <a:lstStyle/>
            <a:p>
              <a:pPr algn="ctr" defTabSz="776224">
                <a:defRPr/>
              </a:pPr>
              <a:endParaRPr lang="en-US" sz="1000" kern="0" dirty="0">
                <a:solidFill>
                  <a:prstClr val="black"/>
                </a:solidFill>
                <a:latin typeface="Arial"/>
              </a:endParaRPr>
            </a:p>
          </p:txBody>
        </p:sp>
        <p:cxnSp>
          <p:nvCxnSpPr>
            <p:cNvPr id="57" name="Straight Connector 56"/>
            <p:cNvCxnSpPr/>
            <p:nvPr/>
          </p:nvCxnSpPr>
          <p:spPr>
            <a:xfrm>
              <a:off x="5410200" y="1676400"/>
              <a:ext cx="381000" cy="0"/>
            </a:xfrm>
            <a:prstGeom prst="line">
              <a:avLst/>
            </a:prstGeom>
            <a:noFill/>
            <a:ln w="9525" cap="flat" cmpd="sng" algn="ctr">
              <a:solidFill>
                <a:srgbClr val="E31837">
                  <a:shade val="95000"/>
                  <a:satMod val="105000"/>
                </a:srgbClr>
              </a:solidFill>
              <a:prstDash val="solid"/>
              <a:headEnd type="oval"/>
              <a:tailEnd type="triangle"/>
            </a:ln>
            <a:effectLst/>
          </p:spPr>
        </p:cxnSp>
        <p:sp>
          <p:nvSpPr>
            <p:cNvPr id="58" name="TextBox 57"/>
            <p:cNvSpPr txBox="1"/>
            <p:nvPr/>
          </p:nvSpPr>
          <p:spPr>
            <a:xfrm>
              <a:off x="5956299" y="1443900"/>
              <a:ext cx="999588" cy="34282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776224">
                <a:buClr>
                  <a:srgbClr val="6D6E71"/>
                </a:buClr>
                <a:defRPr/>
              </a:pPr>
              <a:r>
                <a:rPr lang="en-US" sz="833" b="1" kern="0" dirty="0">
                  <a:solidFill>
                    <a:prstClr val="black"/>
                  </a:solidFill>
                  <a:latin typeface="Arial"/>
                </a:rPr>
                <a:t>Is it </a:t>
              </a:r>
            </a:p>
            <a:p>
              <a:pPr algn="ctr" defTabSz="776224">
                <a:buClr>
                  <a:srgbClr val="6D6E71"/>
                </a:buClr>
                <a:defRPr/>
              </a:pPr>
              <a:r>
                <a:rPr lang="en-US" sz="833" b="1" kern="0" dirty="0">
                  <a:solidFill>
                    <a:prstClr val="black"/>
                  </a:solidFill>
                  <a:latin typeface="Arial"/>
                </a:rPr>
                <a:t>Fit for Adoption?</a:t>
              </a:r>
            </a:p>
          </p:txBody>
        </p:sp>
        <p:sp>
          <p:nvSpPr>
            <p:cNvPr id="59" name="TextBox 58"/>
            <p:cNvSpPr txBox="1"/>
            <p:nvPr/>
          </p:nvSpPr>
          <p:spPr>
            <a:xfrm>
              <a:off x="7128310" y="1447800"/>
              <a:ext cx="250679" cy="205800"/>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defTabSz="776224">
                <a:buClr>
                  <a:srgbClr val="6D6E71"/>
                </a:buClr>
                <a:defRPr/>
              </a:pPr>
              <a:r>
                <a:rPr lang="en-US" sz="1000" kern="0" dirty="0">
                  <a:solidFill>
                    <a:prstClr val="black"/>
                  </a:solidFill>
                  <a:latin typeface="Arial"/>
                </a:rPr>
                <a:t>Yes</a:t>
              </a:r>
            </a:p>
          </p:txBody>
        </p:sp>
        <p:sp>
          <p:nvSpPr>
            <p:cNvPr id="60" name="TextBox 59"/>
            <p:cNvSpPr txBox="1"/>
            <p:nvPr/>
          </p:nvSpPr>
          <p:spPr>
            <a:xfrm>
              <a:off x="6243334" y="2142432"/>
              <a:ext cx="186636" cy="205800"/>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defTabSz="776224">
                <a:buClr>
                  <a:srgbClr val="6D6E71"/>
                </a:buClr>
                <a:defRPr/>
              </a:pPr>
              <a:r>
                <a:rPr lang="en-US" sz="1000" kern="0" dirty="0">
                  <a:solidFill>
                    <a:prstClr val="black"/>
                  </a:solidFill>
                  <a:latin typeface="Arial"/>
                </a:rPr>
                <a:t>No</a:t>
              </a:r>
            </a:p>
          </p:txBody>
        </p:sp>
        <p:cxnSp>
          <p:nvCxnSpPr>
            <p:cNvPr id="61" name="Straight Connector 60"/>
            <p:cNvCxnSpPr/>
            <p:nvPr/>
          </p:nvCxnSpPr>
          <p:spPr>
            <a:xfrm>
              <a:off x="7425889" y="1663700"/>
              <a:ext cx="1" cy="2832100"/>
            </a:xfrm>
            <a:prstGeom prst="line">
              <a:avLst/>
            </a:prstGeom>
            <a:noFill/>
            <a:ln w="9525" cap="flat" cmpd="sng" algn="ctr">
              <a:solidFill>
                <a:srgbClr val="E31837">
                  <a:shade val="95000"/>
                  <a:satMod val="105000"/>
                </a:srgbClr>
              </a:solidFill>
              <a:prstDash val="solid"/>
              <a:headEnd type="oval"/>
              <a:tailEnd type="triangle"/>
            </a:ln>
            <a:effectLst/>
          </p:spPr>
        </p:cxnSp>
        <p:sp>
          <p:nvSpPr>
            <p:cNvPr id="62" name="Rounded Rectangle 61"/>
            <p:cNvSpPr/>
            <p:nvPr/>
          </p:nvSpPr>
          <p:spPr>
            <a:xfrm>
              <a:off x="4008706" y="2520434"/>
              <a:ext cx="1401494" cy="847031"/>
            </a:xfrm>
            <a:prstGeom prst="roundRect">
              <a:avLst/>
            </a:prstGeom>
            <a:solidFill>
              <a:sysClr val="window" lastClr="FFFFFF"/>
            </a:solidFill>
            <a:ln w="9525" cap="flat" cmpd="sng" algn="ctr">
              <a:solidFill>
                <a:srgbClr val="6D6E71"/>
              </a:solidFill>
              <a:prstDash val="solid"/>
            </a:ln>
            <a:effectLst/>
          </p:spPr>
          <p:txBody>
            <a:bodyPr rtlCol="0" anchor="ctr"/>
            <a:lstStyle/>
            <a:p>
              <a:pPr algn="ctr" defTabSz="776224">
                <a:defRPr/>
              </a:pPr>
              <a:r>
                <a:rPr lang="en-US" sz="917" b="1" kern="0" dirty="0">
                  <a:solidFill>
                    <a:prstClr val="black"/>
                  </a:solidFill>
                  <a:latin typeface="Arial"/>
                </a:rPr>
                <a:t>3. </a:t>
              </a:r>
              <a:r>
                <a:rPr lang="en-US" sz="917" kern="0" dirty="0">
                  <a:solidFill>
                    <a:prstClr val="black"/>
                  </a:solidFill>
                  <a:latin typeface="Arial"/>
                </a:rPr>
                <a:t>Discuss Remediation Plan with Project Team</a:t>
              </a:r>
            </a:p>
          </p:txBody>
        </p:sp>
        <p:sp>
          <p:nvSpPr>
            <p:cNvPr id="63" name="Rounded Rectangle 62"/>
            <p:cNvSpPr/>
            <p:nvPr/>
          </p:nvSpPr>
          <p:spPr>
            <a:xfrm>
              <a:off x="2014806" y="2438400"/>
              <a:ext cx="1600200" cy="847031"/>
            </a:xfrm>
            <a:prstGeom prst="roundRect">
              <a:avLst/>
            </a:prstGeom>
            <a:solidFill>
              <a:sysClr val="window" lastClr="FFFFFF"/>
            </a:solidFill>
            <a:ln w="9525" cap="flat" cmpd="sng" algn="ctr">
              <a:solidFill>
                <a:srgbClr val="6D6E71"/>
              </a:solidFill>
              <a:prstDash val="solid"/>
            </a:ln>
            <a:effectLst/>
          </p:spPr>
          <p:txBody>
            <a:bodyPr rtlCol="0" anchor="ctr"/>
            <a:lstStyle/>
            <a:p>
              <a:pPr algn="ctr" defTabSz="776224">
                <a:defRPr/>
              </a:pPr>
              <a:r>
                <a:rPr lang="en-US" sz="917" b="1" kern="0" dirty="0">
                  <a:solidFill>
                    <a:prstClr val="black"/>
                  </a:solidFill>
                  <a:latin typeface="Arial"/>
                </a:rPr>
                <a:t>4. </a:t>
              </a:r>
              <a:r>
                <a:rPr lang="en-US" sz="917" kern="0" dirty="0">
                  <a:solidFill>
                    <a:prstClr val="black"/>
                  </a:solidFill>
                  <a:latin typeface="Arial"/>
                </a:rPr>
                <a:t>Follow-Up with Project Team and Conduct Re-Assessment of Application</a:t>
              </a:r>
            </a:p>
          </p:txBody>
        </p:sp>
        <p:cxnSp>
          <p:nvCxnSpPr>
            <p:cNvPr id="64" name="Straight Connector 63"/>
            <p:cNvCxnSpPr/>
            <p:nvPr/>
          </p:nvCxnSpPr>
          <p:spPr>
            <a:xfrm flipV="1">
              <a:off x="3589606" y="2142431"/>
              <a:ext cx="419100" cy="339904"/>
            </a:xfrm>
            <a:prstGeom prst="line">
              <a:avLst/>
            </a:prstGeom>
            <a:noFill/>
            <a:ln w="9525" cap="flat" cmpd="sng" algn="ctr">
              <a:solidFill>
                <a:srgbClr val="E31837">
                  <a:shade val="95000"/>
                  <a:satMod val="105000"/>
                </a:srgbClr>
              </a:solidFill>
              <a:prstDash val="solid"/>
              <a:headEnd type="oval"/>
              <a:tailEnd type="triangle"/>
            </a:ln>
            <a:effectLst/>
          </p:spPr>
        </p:cxnSp>
        <p:cxnSp>
          <p:nvCxnSpPr>
            <p:cNvPr id="65" name="Straight Connector 64"/>
            <p:cNvCxnSpPr/>
            <p:nvPr/>
          </p:nvCxnSpPr>
          <p:spPr>
            <a:xfrm flipH="1">
              <a:off x="3615006" y="2857500"/>
              <a:ext cx="346511" cy="0"/>
            </a:xfrm>
            <a:prstGeom prst="line">
              <a:avLst/>
            </a:prstGeom>
            <a:noFill/>
            <a:ln w="9525" cap="flat" cmpd="sng" algn="ctr">
              <a:solidFill>
                <a:srgbClr val="E31837">
                  <a:shade val="95000"/>
                  <a:satMod val="105000"/>
                </a:srgbClr>
              </a:solidFill>
              <a:prstDash val="solid"/>
              <a:headEnd type="oval"/>
              <a:tailEnd type="triangle"/>
            </a:ln>
            <a:effectLst/>
          </p:spPr>
        </p:cxnSp>
        <p:cxnSp>
          <p:nvCxnSpPr>
            <p:cNvPr id="66" name="Straight Connector 65"/>
            <p:cNvCxnSpPr/>
            <p:nvPr/>
          </p:nvCxnSpPr>
          <p:spPr>
            <a:xfrm flipH="1">
              <a:off x="7162800" y="1663700"/>
              <a:ext cx="263090" cy="0"/>
            </a:xfrm>
            <a:prstGeom prst="line">
              <a:avLst/>
            </a:prstGeom>
            <a:noFill/>
            <a:ln w="9525" cap="flat" cmpd="sng" algn="ctr">
              <a:solidFill>
                <a:srgbClr val="E31837">
                  <a:shade val="95000"/>
                  <a:satMod val="105000"/>
                </a:srgbClr>
              </a:solidFill>
              <a:prstDash val="solid"/>
            </a:ln>
            <a:effectLst/>
          </p:spPr>
        </p:cxnSp>
        <p:sp>
          <p:nvSpPr>
            <p:cNvPr id="67" name="Rounded Rectangle 66"/>
            <p:cNvSpPr/>
            <p:nvPr/>
          </p:nvSpPr>
          <p:spPr>
            <a:xfrm>
              <a:off x="6751905" y="4495800"/>
              <a:ext cx="1967035" cy="426211"/>
            </a:xfrm>
            <a:prstGeom prst="roundRect">
              <a:avLst/>
            </a:prstGeom>
            <a:solidFill>
              <a:sysClr val="window" lastClr="FFFFFF"/>
            </a:solidFill>
            <a:ln w="9525" cap="flat" cmpd="sng" algn="ctr">
              <a:solidFill>
                <a:srgbClr val="6D6E71"/>
              </a:solidFill>
              <a:prstDash val="solid"/>
            </a:ln>
            <a:effectLst/>
          </p:spPr>
          <p:txBody>
            <a:bodyPr rtlCol="0" anchor="ctr"/>
            <a:lstStyle/>
            <a:p>
              <a:pPr algn="ctr" defTabSz="776224">
                <a:defRPr/>
              </a:pPr>
              <a:r>
                <a:rPr lang="en-US" sz="917" b="1" kern="0" dirty="0">
                  <a:solidFill>
                    <a:prstClr val="black"/>
                  </a:solidFill>
                  <a:latin typeface="Arial"/>
                </a:rPr>
                <a:t>1. </a:t>
              </a:r>
              <a:r>
                <a:rPr lang="en-US" sz="917" kern="0" dirty="0">
                  <a:solidFill>
                    <a:prstClr val="black"/>
                  </a:solidFill>
                  <a:latin typeface="Arial"/>
                </a:rPr>
                <a:t>Work out transition plan</a:t>
              </a:r>
            </a:p>
          </p:txBody>
        </p:sp>
        <p:sp>
          <p:nvSpPr>
            <p:cNvPr id="68" name="Rounded Rectangle 67"/>
            <p:cNvSpPr/>
            <p:nvPr/>
          </p:nvSpPr>
          <p:spPr>
            <a:xfrm>
              <a:off x="7543799" y="3458268"/>
              <a:ext cx="1143001" cy="580332"/>
            </a:xfrm>
            <a:prstGeom prst="roundRect">
              <a:avLst/>
            </a:prstGeom>
            <a:solidFill>
              <a:sysClr val="window" lastClr="FFFFFF"/>
            </a:solidFill>
            <a:ln w="9525" cap="flat" cmpd="sng" algn="ctr">
              <a:solidFill>
                <a:srgbClr val="6D6E71"/>
              </a:solidFill>
              <a:prstDash val="solid"/>
            </a:ln>
            <a:effectLst/>
          </p:spPr>
          <p:txBody>
            <a:bodyPr rtlCol="0" anchor="ctr"/>
            <a:lstStyle/>
            <a:p>
              <a:pPr algn="ctr" defTabSz="776224">
                <a:defRPr/>
              </a:pPr>
              <a:r>
                <a:rPr lang="en-US" sz="917" b="1" kern="0" dirty="0">
                  <a:solidFill>
                    <a:prstClr val="black"/>
                  </a:solidFill>
                  <a:latin typeface="Arial"/>
                </a:rPr>
                <a:t>6. </a:t>
              </a:r>
              <a:r>
                <a:rPr lang="en-US" sz="917" kern="0" dirty="0">
                  <a:solidFill>
                    <a:prstClr val="black"/>
                  </a:solidFill>
                  <a:latin typeface="Arial"/>
                </a:rPr>
                <a:t>Review</a:t>
              </a:r>
            </a:p>
            <a:p>
              <a:pPr algn="ctr" defTabSz="776224">
                <a:defRPr/>
              </a:pPr>
              <a:r>
                <a:rPr lang="en-US" sz="917" kern="0" dirty="0">
                  <a:solidFill>
                    <a:prstClr val="black"/>
                  </a:solidFill>
                  <a:latin typeface="Arial"/>
                </a:rPr>
                <a:t>The transition  Plan</a:t>
              </a:r>
            </a:p>
          </p:txBody>
        </p:sp>
        <p:cxnSp>
          <p:nvCxnSpPr>
            <p:cNvPr id="69" name="Straight Connector 68"/>
            <p:cNvCxnSpPr>
              <a:endCxn id="68" idx="2"/>
            </p:cNvCxnSpPr>
            <p:nvPr/>
          </p:nvCxnSpPr>
          <p:spPr>
            <a:xfrm flipH="1" flipV="1">
              <a:off x="8115300" y="4038600"/>
              <a:ext cx="0" cy="457200"/>
            </a:xfrm>
            <a:prstGeom prst="line">
              <a:avLst/>
            </a:prstGeom>
            <a:noFill/>
            <a:ln w="9525" cap="flat" cmpd="sng" algn="ctr">
              <a:solidFill>
                <a:srgbClr val="E31837">
                  <a:shade val="95000"/>
                  <a:satMod val="105000"/>
                </a:srgbClr>
              </a:solidFill>
              <a:prstDash val="solid"/>
              <a:headEnd type="oval"/>
              <a:tailEnd type="triangle"/>
            </a:ln>
            <a:effectLst/>
          </p:spPr>
        </p:cxnSp>
        <p:sp>
          <p:nvSpPr>
            <p:cNvPr id="70" name="Rounded Rectangle 69"/>
            <p:cNvSpPr/>
            <p:nvPr/>
          </p:nvSpPr>
          <p:spPr>
            <a:xfrm>
              <a:off x="7543799" y="2353369"/>
              <a:ext cx="1175141" cy="694631"/>
            </a:xfrm>
            <a:prstGeom prst="roundRect">
              <a:avLst/>
            </a:prstGeom>
            <a:solidFill>
              <a:srgbClr val="E31837">
                <a:lumMod val="60000"/>
                <a:lumOff val="40000"/>
              </a:srgbClr>
            </a:solidFill>
            <a:ln w="9525" cap="flat" cmpd="sng" algn="ctr">
              <a:noFill/>
              <a:prstDash val="solid"/>
            </a:ln>
            <a:effectLst/>
          </p:spPr>
          <p:txBody>
            <a:bodyPr lIns="7620" rIns="7620" rtlCol="0" anchor="ctr"/>
            <a:lstStyle/>
            <a:p>
              <a:pPr algn="ctr" defTabSz="776224">
                <a:defRPr/>
              </a:pPr>
              <a:r>
                <a:rPr lang="en-US" sz="917" b="1" kern="0" dirty="0">
                  <a:solidFill>
                    <a:prstClr val="black"/>
                  </a:solidFill>
                  <a:latin typeface="Arial"/>
                </a:rPr>
                <a:t>7. </a:t>
              </a:r>
              <a:r>
                <a:rPr lang="en-US" sz="917" kern="0" dirty="0">
                  <a:solidFill>
                    <a:prstClr val="black"/>
                  </a:solidFill>
                  <a:latin typeface="Arial"/>
                </a:rPr>
                <a:t>Get Consensus </a:t>
              </a:r>
            </a:p>
            <a:p>
              <a:pPr algn="ctr" defTabSz="776224">
                <a:defRPr/>
              </a:pPr>
              <a:r>
                <a:rPr lang="en-US" sz="833" kern="0" dirty="0">
                  <a:solidFill>
                    <a:prstClr val="black"/>
                  </a:solidFill>
                  <a:latin typeface="Arial"/>
                </a:rPr>
                <a:t>on transition plan with project Team </a:t>
              </a:r>
            </a:p>
          </p:txBody>
        </p:sp>
        <p:cxnSp>
          <p:nvCxnSpPr>
            <p:cNvPr id="71" name="Straight Connector 70"/>
            <p:cNvCxnSpPr/>
            <p:nvPr/>
          </p:nvCxnSpPr>
          <p:spPr>
            <a:xfrm flipV="1">
              <a:off x="8139015" y="3036282"/>
              <a:ext cx="0" cy="377100"/>
            </a:xfrm>
            <a:prstGeom prst="line">
              <a:avLst/>
            </a:prstGeom>
            <a:noFill/>
            <a:ln w="9525" cap="flat" cmpd="sng" algn="ctr">
              <a:solidFill>
                <a:srgbClr val="E31837">
                  <a:shade val="95000"/>
                  <a:satMod val="105000"/>
                </a:srgbClr>
              </a:solidFill>
              <a:prstDash val="solid"/>
              <a:headEnd type="oval"/>
              <a:tailEnd type="triangle"/>
            </a:ln>
            <a:effectLst/>
          </p:spPr>
        </p:cxnSp>
        <p:sp>
          <p:nvSpPr>
            <p:cNvPr id="72" name="Flowchart: Direct Access Storage 71"/>
            <p:cNvSpPr/>
            <p:nvPr/>
          </p:nvSpPr>
          <p:spPr>
            <a:xfrm>
              <a:off x="7543799" y="1371598"/>
              <a:ext cx="1143001" cy="635565"/>
            </a:xfrm>
            <a:prstGeom prst="flowChartMagneticDrum">
              <a:avLst/>
            </a:prstGeom>
            <a:solidFill>
              <a:sysClr val="window" lastClr="FFFFFF"/>
            </a:solidFill>
            <a:ln w="9525" cap="flat" cmpd="sng" algn="ctr">
              <a:solidFill>
                <a:srgbClr val="6D6E71"/>
              </a:solidFill>
              <a:prstDash val="solid"/>
            </a:ln>
            <a:effectLst/>
          </p:spPr>
          <p:txBody>
            <a:bodyPr rtlCol="0" anchor="ctr"/>
            <a:lstStyle/>
            <a:p>
              <a:pPr algn="ctr" defTabSz="776224">
                <a:defRPr/>
              </a:pPr>
              <a:endParaRPr lang="en-US" sz="1000" kern="0" dirty="0">
                <a:solidFill>
                  <a:prstClr val="black"/>
                </a:solidFill>
                <a:latin typeface="Arial"/>
              </a:endParaRPr>
            </a:p>
          </p:txBody>
        </p:sp>
        <p:sp>
          <p:nvSpPr>
            <p:cNvPr id="73" name="TextBox 72"/>
            <p:cNvSpPr txBox="1"/>
            <p:nvPr/>
          </p:nvSpPr>
          <p:spPr>
            <a:xfrm>
              <a:off x="7492998" y="1533724"/>
              <a:ext cx="999588" cy="34282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776224">
                <a:defRPr/>
              </a:pPr>
              <a:r>
                <a:rPr lang="en-US" sz="833" b="1" kern="0" dirty="0">
                  <a:solidFill>
                    <a:prstClr val="black"/>
                  </a:solidFill>
                  <a:latin typeface="Arial"/>
                </a:rPr>
                <a:t>DevOps</a:t>
              </a:r>
            </a:p>
            <a:p>
              <a:pPr algn="ctr" defTabSz="776224">
                <a:defRPr/>
              </a:pPr>
              <a:r>
                <a:rPr lang="en-US" sz="833" b="1" kern="0" dirty="0">
                  <a:solidFill>
                    <a:prstClr val="black"/>
                  </a:solidFill>
                  <a:latin typeface="Arial"/>
                </a:rPr>
                <a:t>Pipeline</a:t>
              </a:r>
            </a:p>
          </p:txBody>
        </p:sp>
        <p:cxnSp>
          <p:nvCxnSpPr>
            <p:cNvPr id="74" name="Straight Connector 73"/>
            <p:cNvCxnSpPr/>
            <p:nvPr/>
          </p:nvCxnSpPr>
          <p:spPr>
            <a:xfrm flipV="1">
              <a:off x="8153400" y="1978490"/>
              <a:ext cx="0" cy="348608"/>
            </a:xfrm>
            <a:prstGeom prst="line">
              <a:avLst/>
            </a:prstGeom>
            <a:noFill/>
            <a:ln w="9525" cap="flat" cmpd="sng" algn="ctr">
              <a:solidFill>
                <a:srgbClr val="E31837">
                  <a:shade val="95000"/>
                  <a:satMod val="105000"/>
                </a:srgbClr>
              </a:solidFill>
              <a:prstDash val="solid"/>
              <a:headEnd type="oval"/>
              <a:tailEnd type="triangle"/>
            </a:ln>
            <a:effectLst/>
          </p:spPr>
        </p:cxnSp>
        <p:sp>
          <p:nvSpPr>
            <p:cNvPr id="75" name="TextBox 74"/>
            <p:cNvSpPr txBox="1"/>
            <p:nvPr/>
          </p:nvSpPr>
          <p:spPr>
            <a:xfrm>
              <a:off x="307575" y="5410200"/>
              <a:ext cx="1685220" cy="411600"/>
            </a:xfrm>
            <a:prstGeom prst="rect">
              <a:avLst/>
            </a:prstGeom>
            <a:noFill/>
            <a:ln w="9525">
              <a:noFill/>
              <a:miter lim="800000"/>
              <a:headEnd/>
              <a:tailEnd/>
            </a:ln>
          </p:spPr>
          <p:txBody>
            <a:bodyPr vert="horz" wrap="none" lIns="0" tIns="0" rIns="0" bIns="0" numCol="1" rtlCol="0" anchor="t" anchorCtr="0" compatLnSpc="1">
              <a:prstTxWarp prst="textNoShape">
                <a:avLst/>
              </a:prstTxWarp>
              <a:spAutoFit/>
            </a:bodyPr>
            <a:lstStyle/>
            <a:p>
              <a:pPr algn="ctr" defTabSz="776224">
                <a:buClr>
                  <a:srgbClr val="6D6E71"/>
                </a:buClr>
                <a:defRPr/>
              </a:pPr>
              <a:r>
                <a:rPr lang="en-US" sz="1000" b="1" kern="0" dirty="0">
                  <a:solidFill>
                    <a:srgbClr val="00B050"/>
                  </a:solidFill>
                  <a:latin typeface="Arial"/>
                </a:rPr>
                <a:t>Onsite –Offshore based </a:t>
              </a:r>
            </a:p>
            <a:p>
              <a:pPr algn="ctr" defTabSz="776224">
                <a:buClr>
                  <a:srgbClr val="6D6E71"/>
                </a:buClr>
                <a:defRPr/>
              </a:pPr>
              <a:r>
                <a:rPr lang="en-US" sz="1000" b="1" kern="0" dirty="0">
                  <a:solidFill>
                    <a:srgbClr val="00B050"/>
                  </a:solidFill>
                  <a:latin typeface="Arial"/>
                </a:rPr>
                <a:t>DevOps Platform Team</a:t>
              </a:r>
            </a:p>
          </p:txBody>
        </p:sp>
        <p:sp>
          <p:nvSpPr>
            <p:cNvPr id="76" name="Flowchart: Direct Access Storage 75"/>
            <p:cNvSpPr/>
            <p:nvPr/>
          </p:nvSpPr>
          <p:spPr>
            <a:xfrm>
              <a:off x="2365912" y="4604228"/>
              <a:ext cx="1143001" cy="635565"/>
            </a:xfrm>
            <a:prstGeom prst="flowChartMagneticDrum">
              <a:avLst/>
            </a:prstGeom>
            <a:solidFill>
              <a:sysClr val="window" lastClr="FFFFFF"/>
            </a:solidFill>
            <a:ln w="9525" cap="flat" cmpd="sng" algn="ctr">
              <a:solidFill>
                <a:srgbClr val="6D6E71"/>
              </a:solidFill>
              <a:prstDash val="solid"/>
            </a:ln>
            <a:effectLst/>
          </p:spPr>
          <p:txBody>
            <a:bodyPr rtlCol="0" anchor="ctr"/>
            <a:lstStyle/>
            <a:p>
              <a:pPr algn="ctr" defTabSz="776224">
                <a:defRPr/>
              </a:pPr>
              <a:endParaRPr lang="en-US" sz="1000" kern="0" dirty="0">
                <a:solidFill>
                  <a:prstClr val="black"/>
                </a:solidFill>
                <a:latin typeface="Arial"/>
              </a:endParaRPr>
            </a:p>
          </p:txBody>
        </p:sp>
        <p:sp>
          <p:nvSpPr>
            <p:cNvPr id="77" name="TextBox 76"/>
            <p:cNvSpPr txBox="1"/>
            <p:nvPr/>
          </p:nvSpPr>
          <p:spPr>
            <a:xfrm>
              <a:off x="2353212" y="4800600"/>
              <a:ext cx="999588" cy="342828"/>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defTabSz="776224">
                <a:defRPr/>
              </a:pPr>
              <a:r>
                <a:rPr lang="en-US" sz="833" b="1" kern="0" dirty="0">
                  <a:solidFill>
                    <a:prstClr val="black"/>
                  </a:solidFill>
                  <a:latin typeface="Arial"/>
                </a:rPr>
                <a:t>DevOps</a:t>
              </a:r>
            </a:p>
            <a:p>
              <a:pPr algn="ctr" defTabSz="776224">
                <a:defRPr/>
              </a:pPr>
              <a:r>
                <a:rPr lang="en-US" sz="833" b="1" kern="0" dirty="0">
                  <a:solidFill>
                    <a:prstClr val="black"/>
                  </a:solidFill>
                  <a:latin typeface="Arial"/>
                </a:rPr>
                <a:t>Pipeline</a:t>
              </a:r>
            </a:p>
          </p:txBody>
        </p:sp>
        <p:sp>
          <p:nvSpPr>
            <p:cNvPr id="78" name="Rounded Rectangle 77"/>
            <p:cNvSpPr/>
            <p:nvPr/>
          </p:nvSpPr>
          <p:spPr>
            <a:xfrm>
              <a:off x="2315112" y="5487432"/>
              <a:ext cx="1299894" cy="684768"/>
            </a:xfrm>
            <a:prstGeom prst="roundRect">
              <a:avLst/>
            </a:prstGeom>
            <a:solidFill>
              <a:sysClr val="window" lastClr="FFFFFF"/>
            </a:solidFill>
            <a:ln w="9525" cap="flat" cmpd="sng" algn="ctr">
              <a:solidFill>
                <a:srgbClr val="6D6E71"/>
              </a:solidFill>
              <a:prstDash val="solid"/>
            </a:ln>
            <a:effectLst/>
          </p:spPr>
          <p:txBody>
            <a:bodyPr lIns="7620" rIns="7620" rtlCol="0" anchor="ctr"/>
            <a:lstStyle/>
            <a:p>
              <a:pPr algn="ctr" defTabSz="776224">
                <a:defRPr/>
              </a:pPr>
              <a:r>
                <a:rPr lang="en-US" sz="833" b="1" kern="0" dirty="0">
                  <a:solidFill>
                    <a:prstClr val="black"/>
                  </a:solidFill>
                  <a:latin typeface="Arial"/>
                </a:rPr>
                <a:t>2. </a:t>
              </a:r>
              <a:r>
                <a:rPr lang="en-US" sz="833" kern="0" dirty="0">
                  <a:solidFill>
                    <a:prstClr val="black"/>
                  </a:solidFill>
                  <a:latin typeface="Arial"/>
                </a:rPr>
                <a:t>Kick-off transition meetings with project teams</a:t>
              </a:r>
            </a:p>
          </p:txBody>
        </p:sp>
        <p:cxnSp>
          <p:nvCxnSpPr>
            <p:cNvPr id="79" name="Straight Connector 78"/>
            <p:cNvCxnSpPr>
              <a:endCxn id="78" idx="0"/>
            </p:cNvCxnSpPr>
            <p:nvPr/>
          </p:nvCxnSpPr>
          <p:spPr>
            <a:xfrm>
              <a:off x="2937412" y="5239793"/>
              <a:ext cx="0" cy="247639"/>
            </a:xfrm>
            <a:prstGeom prst="line">
              <a:avLst/>
            </a:prstGeom>
            <a:noFill/>
            <a:ln w="9525" cap="flat" cmpd="sng" algn="ctr">
              <a:solidFill>
                <a:srgbClr val="E31837">
                  <a:shade val="95000"/>
                  <a:satMod val="105000"/>
                </a:srgbClr>
              </a:solidFill>
              <a:prstDash val="solid"/>
              <a:headEnd type="oval"/>
              <a:tailEnd type="triangle"/>
            </a:ln>
            <a:effectLst/>
          </p:spPr>
        </p:cxnSp>
        <p:sp>
          <p:nvSpPr>
            <p:cNvPr id="80" name="Rounded Rectangle 79"/>
            <p:cNvSpPr/>
            <p:nvPr/>
          </p:nvSpPr>
          <p:spPr>
            <a:xfrm>
              <a:off x="3881706" y="5474732"/>
              <a:ext cx="1299894" cy="684768"/>
            </a:xfrm>
            <a:prstGeom prst="roundRect">
              <a:avLst/>
            </a:prstGeom>
            <a:solidFill>
              <a:sysClr val="window" lastClr="FFFFFF"/>
            </a:solidFill>
            <a:ln w="9525" cap="flat" cmpd="sng" algn="ctr">
              <a:solidFill>
                <a:srgbClr val="6D6E71"/>
              </a:solidFill>
              <a:prstDash val="solid"/>
            </a:ln>
            <a:effectLst/>
          </p:spPr>
          <p:txBody>
            <a:bodyPr lIns="7620" rIns="7620" rtlCol="0" anchor="ctr"/>
            <a:lstStyle/>
            <a:p>
              <a:pPr algn="ctr" defTabSz="776224">
                <a:defRPr/>
              </a:pPr>
              <a:r>
                <a:rPr lang="en-US" sz="917" b="1" kern="0" dirty="0">
                  <a:solidFill>
                    <a:prstClr val="black"/>
                  </a:solidFill>
                  <a:latin typeface="Arial"/>
                </a:rPr>
                <a:t>3. </a:t>
              </a:r>
              <a:r>
                <a:rPr lang="en-US" sz="917" kern="0" dirty="0">
                  <a:solidFill>
                    <a:prstClr val="black"/>
                  </a:solidFill>
                  <a:latin typeface="Arial"/>
                </a:rPr>
                <a:t>Execute post On boarding activities</a:t>
              </a:r>
            </a:p>
          </p:txBody>
        </p:sp>
        <p:sp>
          <p:nvSpPr>
            <p:cNvPr id="81" name="Rounded Rectangle 80"/>
            <p:cNvSpPr/>
            <p:nvPr/>
          </p:nvSpPr>
          <p:spPr>
            <a:xfrm>
              <a:off x="5440095" y="5487432"/>
              <a:ext cx="1417905" cy="684768"/>
            </a:xfrm>
            <a:prstGeom prst="roundRect">
              <a:avLst/>
            </a:prstGeom>
            <a:solidFill>
              <a:sysClr val="window" lastClr="FFFFFF"/>
            </a:solidFill>
            <a:ln w="9525" cap="flat" cmpd="sng" algn="ctr">
              <a:solidFill>
                <a:srgbClr val="6D6E71"/>
              </a:solidFill>
              <a:prstDash val="solid"/>
            </a:ln>
            <a:effectLst/>
          </p:spPr>
          <p:txBody>
            <a:bodyPr lIns="7620" rIns="7620" rtlCol="0" anchor="ctr"/>
            <a:lstStyle/>
            <a:p>
              <a:pPr algn="ctr" defTabSz="776224">
                <a:defRPr/>
              </a:pPr>
              <a:r>
                <a:rPr lang="en-US" sz="917" b="1" kern="0" dirty="0">
                  <a:solidFill>
                    <a:prstClr val="black"/>
                  </a:solidFill>
                  <a:latin typeface="Arial"/>
                </a:rPr>
                <a:t>4. </a:t>
              </a:r>
              <a:r>
                <a:rPr lang="en-US" sz="917" kern="0" dirty="0">
                  <a:solidFill>
                    <a:prstClr val="black"/>
                  </a:solidFill>
                  <a:latin typeface="Arial"/>
                </a:rPr>
                <a:t>Train the Project Team</a:t>
              </a:r>
            </a:p>
          </p:txBody>
        </p:sp>
        <p:sp>
          <p:nvSpPr>
            <p:cNvPr id="82" name="Rounded Rectangle 81"/>
            <p:cNvSpPr/>
            <p:nvPr/>
          </p:nvSpPr>
          <p:spPr>
            <a:xfrm>
              <a:off x="7082106" y="5487432"/>
              <a:ext cx="1299894" cy="684768"/>
            </a:xfrm>
            <a:prstGeom prst="roundRect">
              <a:avLst/>
            </a:prstGeom>
            <a:solidFill>
              <a:srgbClr val="C00000"/>
            </a:solidFill>
            <a:ln w="9525" cap="flat" cmpd="sng" algn="ctr">
              <a:solidFill>
                <a:srgbClr val="6D6E71"/>
              </a:solidFill>
              <a:prstDash val="solid"/>
            </a:ln>
            <a:effectLst/>
          </p:spPr>
          <p:txBody>
            <a:bodyPr lIns="7620" rIns="7620" rtlCol="0" anchor="ctr"/>
            <a:lstStyle/>
            <a:p>
              <a:pPr algn="ctr" defTabSz="776224">
                <a:defRPr/>
              </a:pPr>
              <a:r>
                <a:rPr lang="en-US" sz="917" b="1" kern="0" dirty="0">
                  <a:solidFill>
                    <a:prstClr val="white"/>
                  </a:solidFill>
                  <a:latin typeface="Arial"/>
                </a:rPr>
                <a:t>5. </a:t>
              </a:r>
              <a:r>
                <a:rPr lang="en-US" sz="917" kern="0" dirty="0">
                  <a:solidFill>
                    <a:prstClr val="white"/>
                  </a:solidFill>
                  <a:latin typeface="Arial"/>
                </a:rPr>
                <a:t>Start the support services</a:t>
              </a:r>
            </a:p>
          </p:txBody>
        </p:sp>
        <p:cxnSp>
          <p:nvCxnSpPr>
            <p:cNvPr id="83" name="Straight Connector 82"/>
            <p:cNvCxnSpPr>
              <a:endCxn id="80" idx="1"/>
            </p:cNvCxnSpPr>
            <p:nvPr/>
          </p:nvCxnSpPr>
          <p:spPr>
            <a:xfrm>
              <a:off x="3654962" y="5796132"/>
              <a:ext cx="226744" cy="0"/>
            </a:xfrm>
            <a:prstGeom prst="line">
              <a:avLst/>
            </a:prstGeom>
            <a:noFill/>
            <a:ln w="9525" cap="flat" cmpd="sng" algn="ctr">
              <a:solidFill>
                <a:srgbClr val="E31837">
                  <a:shade val="95000"/>
                  <a:satMod val="105000"/>
                </a:srgbClr>
              </a:solidFill>
              <a:prstDash val="solid"/>
              <a:headEnd type="oval"/>
              <a:tailEnd type="triangle"/>
            </a:ln>
            <a:effectLst/>
          </p:spPr>
        </p:cxnSp>
        <p:cxnSp>
          <p:nvCxnSpPr>
            <p:cNvPr id="84" name="Straight Connector 83"/>
            <p:cNvCxnSpPr/>
            <p:nvPr/>
          </p:nvCxnSpPr>
          <p:spPr>
            <a:xfrm>
              <a:off x="5196157" y="5834748"/>
              <a:ext cx="226744" cy="0"/>
            </a:xfrm>
            <a:prstGeom prst="line">
              <a:avLst/>
            </a:prstGeom>
            <a:noFill/>
            <a:ln w="9525" cap="flat" cmpd="sng" algn="ctr">
              <a:solidFill>
                <a:srgbClr val="E31837">
                  <a:shade val="95000"/>
                  <a:satMod val="105000"/>
                </a:srgbClr>
              </a:solidFill>
              <a:prstDash val="solid"/>
              <a:headEnd type="oval"/>
              <a:tailEnd type="triangle"/>
            </a:ln>
            <a:effectLst/>
          </p:spPr>
        </p:cxnSp>
        <p:cxnSp>
          <p:nvCxnSpPr>
            <p:cNvPr id="85" name="Straight Connector 84"/>
            <p:cNvCxnSpPr/>
            <p:nvPr/>
          </p:nvCxnSpPr>
          <p:spPr>
            <a:xfrm>
              <a:off x="6858000" y="5817116"/>
              <a:ext cx="226744" cy="0"/>
            </a:xfrm>
            <a:prstGeom prst="line">
              <a:avLst/>
            </a:prstGeom>
            <a:noFill/>
            <a:ln w="9525" cap="flat" cmpd="sng" algn="ctr">
              <a:solidFill>
                <a:srgbClr val="E31837">
                  <a:shade val="95000"/>
                  <a:satMod val="105000"/>
                </a:srgbClr>
              </a:solidFill>
              <a:prstDash val="solid"/>
              <a:headEnd type="oval"/>
              <a:tailEnd type="triangle"/>
            </a:ln>
            <a:effectLst/>
          </p:spPr>
        </p:cxnSp>
      </p:grpSp>
      <p:cxnSp>
        <p:nvCxnSpPr>
          <p:cNvPr id="89" name="Elbow Connector 88"/>
          <p:cNvCxnSpPr>
            <a:stCxn id="56" idx="2"/>
            <a:endCxn id="62" idx="3"/>
          </p:cNvCxnSpPr>
          <p:nvPr/>
        </p:nvCxnSpPr>
        <p:spPr>
          <a:xfrm rot="5400000">
            <a:off x="5522614" y="1576104"/>
            <a:ext cx="662924" cy="977546"/>
          </a:xfrm>
          <a:prstGeom prst="bentConnector2">
            <a:avLst/>
          </a:prstGeom>
          <a:noFill/>
          <a:ln w="9525" cap="flat" cmpd="sng" algn="ctr">
            <a:solidFill>
              <a:srgbClr val="E31837">
                <a:shade val="95000"/>
                <a:satMod val="105000"/>
              </a:srgbClr>
            </a:solidFill>
            <a:prstDash val="solid"/>
            <a:tailEnd type="arrow"/>
          </a:ln>
          <a:effectLst/>
        </p:spPr>
      </p:cxnSp>
    </p:spTree>
    <p:extLst>
      <p:ext uri="{BB962C8B-B14F-4D97-AF65-F5344CB8AC3E}">
        <p14:creationId xmlns:p14="http://schemas.microsoft.com/office/powerpoint/2010/main" val="1979215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p:cNvSpPr/>
          <p:nvPr/>
        </p:nvSpPr>
        <p:spPr bwMode="auto">
          <a:xfrm>
            <a:off x="264664" y="755602"/>
            <a:ext cx="8596490" cy="4356565"/>
          </a:xfrm>
          <a:prstGeom prst="roundRect">
            <a:avLst>
              <a:gd name="adj" fmla="val 4036"/>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lIns="76187" tIns="38094" rIns="76187" bIns="38094" anchor="ctr"/>
          <a:lstStyle/>
          <a:p>
            <a:pPr>
              <a:buClr>
                <a:prstClr val="black"/>
              </a:buClr>
              <a:buFont typeface="Wingdings" pitchFamily="2" charset="2"/>
              <a:buChar char="§"/>
              <a:defRPr/>
            </a:pPr>
            <a:endParaRPr lang="en-US" sz="1167" dirty="0">
              <a:solidFill>
                <a:prstClr val="white"/>
              </a:solidFill>
              <a:latin typeface="Arial" panose="020B0604020202020204" pitchFamily="34" charset="0"/>
              <a:cs typeface="Arial" panose="020B0604020202020204" pitchFamily="34" charset="0"/>
            </a:endParaRPr>
          </a:p>
        </p:txBody>
      </p:sp>
      <p:grpSp>
        <p:nvGrpSpPr>
          <p:cNvPr id="70" name="Group 5"/>
          <p:cNvGrpSpPr/>
          <p:nvPr/>
        </p:nvGrpSpPr>
        <p:grpSpPr>
          <a:xfrm>
            <a:off x="2843817" y="1647040"/>
            <a:ext cx="3319397" cy="2522164"/>
            <a:chOff x="2962341" y="2362200"/>
            <a:chExt cx="3319397" cy="3276600"/>
          </a:xfrm>
        </p:grpSpPr>
        <p:sp>
          <p:nvSpPr>
            <p:cNvPr id="72" name="Freeform 39"/>
            <p:cNvSpPr>
              <a:spLocks/>
            </p:cNvSpPr>
            <p:nvPr/>
          </p:nvSpPr>
          <p:spPr bwMode="auto">
            <a:xfrm>
              <a:off x="3482975" y="3998912"/>
              <a:ext cx="1158875" cy="1639888"/>
            </a:xfrm>
            <a:custGeom>
              <a:avLst/>
              <a:gdLst/>
              <a:ahLst/>
              <a:cxnLst>
                <a:cxn ang="0">
                  <a:pos x="1079" y="0"/>
                </a:cxn>
                <a:cxn ang="0">
                  <a:pos x="1079" y="1528"/>
                </a:cxn>
                <a:cxn ang="0">
                  <a:pos x="1079" y="1528"/>
                </a:cxn>
                <a:cxn ang="0">
                  <a:pos x="1041" y="1527"/>
                </a:cxn>
                <a:cxn ang="0">
                  <a:pos x="1003" y="1526"/>
                </a:cxn>
                <a:cxn ang="0">
                  <a:pos x="966" y="1523"/>
                </a:cxn>
                <a:cxn ang="0">
                  <a:pos x="929" y="1520"/>
                </a:cxn>
                <a:cxn ang="0">
                  <a:pos x="891" y="1516"/>
                </a:cxn>
                <a:cxn ang="0">
                  <a:pos x="854" y="1511"/>
                </a:cxn>
                <a:cxn ang="0">
                  <a:pos x="816" y="1504"/>
                </a:cxn>
                <a:cxn ang="0">
                  <a:pos x="780" y="1498"/>
                </a:cxn>
                <a:cxn ang="0">
                  <a:pos x="743" y="1491"/>
                </a:cxn>
                <a:cxn ang="0">
                  <a:pos x="707" y="1481"/>
                </a:cxn>
                <a:cxn ang="0">
                  <a:pos x="671" y="1472"/>
                </a:cxn>
                <a:cxn ang="0">
                  <a:pos x="635" y="1462"/>
                </a:cxn>
                <a:cxn ang="0">
                  <a:pos x="600" y="1450"/>
                </a:cxn>
                <a:cxn ang="0">
                  <a:pos x="564" y="1439"/>
                </a:cxn>
                <a:cxn ang="0">
                  <a:pos x="529" y="1425"/>
                </a:cxn>
                <a:cxn ang="0">
                  <a:pos x="495" y="1411"/>
                </a:cxn>
                <a:cxn ang="0">
                  <a:pos x="461" y="1396"/>
                </a:cxn>
                <a:cxn ang="0">
                  <a:pos x="427" y="1381"/>
                </a:cxn>
                <a:cxn ang="0">
                  <a:pos x="393" y="1364"/>
                </a:cxn>
                <a:cxn ang="0">
                  <a:pos x="360" y="1347"/>
                </a:cxn>
                <a:cxn ang="0">
                  <a:pos x="328" y="1329"/>
                </a:cxn>
                <a:cxn ang="0">
                  <a:pos x="296" y="1311"/>
                </a:cxn>
                <a:cxn ang="0">
                  <a:pos x="264" y="1291"/>
                </a:cxn>
                <a:cxn ang="0">
                  <a:pos x="232" y="1271"/>
                </a:cxn>
                <a:cxn ang="0">
                  <a:pos x="201" y="1250"/>
                </a:cxn>
                <a:cxn ang="0">
                  <a:pos x="171" y="1228"/>
                </a:cxn>
                <a:cxn ang="0">
                  <a:pos x="141" y="1205"/>
                </a:cxn>
                <a:cxn ang="0">
                  <a:pos x="111" y="1182"/>
                </a:cxn>
                <a:cxn ang="0">
                  <a:pos x="83" y="1158"/>
                </a:cxn>
                <a:cxn ang="0">
                  <a:pos x="54" y="1132"/>
                </a:cxn>
                <a:cxn ang="0">
                  <a:pos x="26" y="1107"/>
                </a:cxn>
                <a:cxn ang="0">
                  <a:pos x="0" y="1080"/>
                </a:cxn>
                <a:cxn ang="0">
                  <a:pos x="0" y="1080"/>
                </a:cxn>
                <a:cxn ang="0">
                  <a:pos x="1079" y="0"/>
                </a:cxn>
                <a:cxn ang="0">
                  <a:pos x="1079" y="0"/>
                </a:cxn>
              </a:cxnLst>
              <a:rect l="0" t="0" r="r" b="b"/>
              <a:pathLst>
                <a:path w="1079" h="1528">
                  <a:moveTo>
                    <a:pt x="1079" y="0"/>
                  </a:moveTo>
                  <a:lnTo>
                    <a:pt x="1079" y="1528"/>
                  </a:lnTo>
                  <a:lnTo>
                    <a:pt x="1079" y="1528"/>
                  </a:lnTo>
                  <a:lnTo>
                    <a:pt x="1041" y="1527"/>
                  </a:lnTo>
                  <a:lnTo>
                    <a:pt x="1003" y="1526"/>
                  </a:lnTo>
                  <a:lnTo>
                    <a:pt x="966" y="1523"/>
                  </a:lnTo>
                  <a:lnTo>
                    <a:pt x="929" y="1520"/>
                  </a:lnTo>
                  <a:lnTo>
                    <a:pt x="891" y="1516"/>
                  </a:lnTo>
                  <a:lnTo>
                    <a:pt x="854" y="1511"/>
                  </a:lnTo>
                  <a:lnTo>
                    <a:pt x="816" y="1504"/>
                  </a:lnTo>
                  <a:lnTo>
                    <a:pt x="780" y="1498"/>
                  </a:lnTo>
                  <a:lnTo>
                    <a:pt x="743" y="1491"/>
                  </a:lnTo>
                  <a:lnTo>
                    <a:pt x="707" y="1481"/>
                  </a:lnTo>
                  <a:lnTo>
                    <a:pt x="671" y="1472"/>
                  </a:lnTo>
                  <a:lnTo>
                    <a:pt x="635" y="1462"/>
                  </a:lnTo>
                  <a:lnTo>
                    <a:pt x="600" y="1450"/>
                  </a:lnTo>
                  <a:lnTo>
                    <a:pt x="564" y="1439"/>
                  </a:lnTo>
                  <a:lnTo>
                    <a:pt x="529" y="1425"/>
                  </a:lnTo>
                  <a:lnTo>
                    <a:pt x="495" y="1411"/>
                  </a:lnTo>
                  <a:lnTo>
                    <a:pt x="461" y="1396"/>
                  </a:lnTo>
                  <a:lnTo>
                    <a:pt x="427" y="1381"/>
                  </a:lnTo>
                  <a:lnTo>
                    <a:pt x="393" y="1364"/>
                  </a:lnTo>
                  <a:lnTo>
                    <a:pt x="360" y="1347"/>
                  </a:lnTo>
                  <a:lnTo>
                    <a:pt x="328" y="1329"/>
                  </a:lnTo>
                  <a:lnTo>
                    <a:pt x="296" y="1311"/>
                  </a:lnTo>
                  <a:lnTo>
                    <a:pt x="264" y="1291"/>
                  </a:lnTo>
                  <a:lnTo>
                    <a:pt x="232" y="1271"/>
                  </a:lnTo>
                  <a:lnTo>
                    <a:pt x="201" y="1250"/>
                  </a:lnTo>
                  <a:lnTo>
                    <a:pt x="171" y="1228"/>
                  </a:lnTo>
                  <a:lnTo>
                    <a:pt x="141" y="1205"/>
                  </a:lnTo>
                  <a:lnTo>
                    <a:pt x="111" y="1182"/>
                  </a:lnTo>
                  <a:lnTo>
                    <a:pt x="83" y="1158"/>
                  </a:lnTo>
                  <a:lnTo>
                    <a:pt x="54" y="1132"/>
                  </a:lnTo>
                  <a:lnTo>
                    <a:pt x="26" y="1107"/>
                  </a:lnTo>
                  <a:lnTo>
                    <a:pt x="0" y="1080"/>
                  </a:lnTo>
                  <a:lnTo>
                    <a:pt x="0" y="1080"/>
                  </a:lnTo>
                  <a:lnTo>
                    <a:pt x="1079" y="0"/>
                  </a:lnTo>
                  <a:lnTo>
                    <a:pt x="1079" y="0"/>
                  </a:lnTo>
                  <a:close/>
                </a:path>
              </a:pathLst>
            </a:custGeom>
            <a:gradFill rotWithShape="1">
              <a:gsLst>
                <a:gs pos="0">
                  <a:srgbClr val="E7FFA3"/>
                </a:gs>
                <a:gs pos="100000">
                  <a:srgbClr val="E7FFA3">
                    <a:gamma/>
                    <a:tint val="0"/>
                    <a:invGamma/>
                  </a:srgbClr>
                </a:gs>
              </a:gsLst>
              <a:lin ang="5400000" scaled="1"/>
            </a:gradFill>
            <a:ln w="9525">
              <a:solidFill>
                <a:schemeClr val="bg1">
                  <a:lumMod val="95000"/>
                </a:schemeClr>
              </a:solidFill>
              <a:round/>
              <a:headEnd/>
              <a:tailEnd/>
            </a:ln>
            <a:effectLst/>
          </p:spPr>
          <p:txBody>
            <a:bodyPr wrap="none" anchor="ctr"/>
            <a:lstStyle/>
            <a:p>
              <a:pPr>
                <a:buClr>
                  <a:prstClr val="black"/>
                </a:buClr>
                <a:buFont typeface="Wingdings" pitchFamily="2" charset="2"/>
                <a:buChar char="§"/>
                <a:defRPr/>
              </a:pPr>
              <a:endParaRPr lang="en-US" sz="1167" dirty="0">
                <a:solidFill>
                  <a:prstClr val="black"/>
                </a:solidFill>
                <a:latin typeface="Arial" panose="020B0604020202020204" pitchFamily="34" charset="0"/>
                <a:cs typeface="Arial" panose="020B0604020202020204" pitchFamily="34" charset="0"/>
              </a:endParaRPr>
            </a:p>
          </p:txBody>
        </p:sp>
        <p:sp>
          <p:nvSpPr>
            <p:cNvPr id="81" name="Freeform 33"/>
            <p:cNvSpPr>
              <a:spLocks/>
            </p:cNvSpPr>
            <p:nvPr/>
          </p:nvSpPr>
          <p:spPr bwMode="auto">
            <a:xfrm>
              <a:off x="3005138" y="3998912"/>
              <a:ext cx="1636712" cy="1158876"/>
            </a:xfrm>
            <a:custGeom>
              <a:avLst/>
              <a:gdLst/>
              <a:ahLst/>
              <a:cxnLst>
                <a:cxn ang="0">
                  <a:pos x="1527" y="0"/>
                </a:cxn>
                <a:cxn ang="0">
                  <a:pos x="448" y="1080"/>
                </a:cxn>
                <a:cxn ang="0">
                  <a:pos x="448" y="1080"/>
                </a:cxn>
                <a:cxn ang="0">
                  <a:pos x="421" y="1054"/>
                </a:cxn>
                <a:cxn ang="0">
                  <a:pos x="395" y="1025"/>
                </a:cxn>
                <a:cxn ang="0">
                  <a:pos x="370" y="997"/>
                </a:cxn>
                <a:cxn ang="0">
                  <a:pos x="346" y="969"/>
                </a:cxn>
                <a:cxn ang="0">
                  <a:pos x="323" y="939"/>
                </a:cxn>
                <a:cxn ang="0">
                  <a:pos x="299" y="909"/>
                </a:cxn>
                <a:cxn ang="0">
                  <a:pos x="278" y="879"/>
                </a:cxn>
                <a:cxn ang="0">
                  <a:pos x="257" y="848"/>
                </a:cxn>
                <a:cxn ang="0">
                  <a:pos x="237" y="816"/>
                </a:cxn>
                <a:cxn ang="0">
                  <a:pos x="217" y="784"/>
                </a:cxn>
                <a:cxn ang="0">
                  <a:pos x="197" y="752"/>
                </a:cxn>
                <a:cxn ang="0">
                  <a:pos x="181" y="720"/>
                </a:cxn>
                <a:cxn ang="0">
                  <a:pos x="162" y="687"/>
                </a:cxn>
                <a:cxn ang="0">
                  <a:pos x="147" y="653"/>
                </a:cxn>
                <a:cxn ang="0">
                  <a:pos x="131" y="619"/>
                </a:cxn>
                <a:cxn ang="0">
                  <a:pos x="117" y="585"/>
                </a:cxn>
                <a:cxn ang="0">
                  <a:pos x="102" y="550"/>
                </a:cxn>
                <a:cxn ang="0">
                  <a:pos x="89" y="515"/>
                </a:cxn>
                <a:cxn ang="0">
                  <a:pos x="78" y="480"/>
                </a:cxn>
                <a:cxn ang="0">
                  <a:pos x="66" y="445"/>
                </a:cxn>
                <a:cxn ang="0">
                  <a:pos x="55" y="409"/>
                </a:cxn>
                <a:cxn ang="0">
                  <a:pos x="46" y="373"/>
                </a:cxn>
                <a:cxn ang="0">
                  <a:pos x="37" y="337"/>
                </a:cxn>
                <a:cxn ang="0">
                  <a:pos x="30" y="300"/>
                </a:cxn>
                <a:cxn ang="0">
                  <a:pos x="22" y="262"/>
                </a:cxn>
                <a:cxn ang="0">
                  <a:pos x="17" y="226"/>
                </a:cxn>
                <a:cxn ang="0">
                  <a:pos x="12" y="188"/>
                </a:cxn>
                <a:cxn ang="0">
                  <a:pos x="8" y="151"/>
                </a:cxn>
                <a:cxn ang="0">
                  <a:pos x="4" y="114"/>
                </a:cxn>
                <a:cxn ang="0">
                  <a:pos x="2" y="76"/>
                </a:cxn>
                <a:cxn ang="0">
                  <a:pos x="0" y="39"/>
                </a:cxn>
                <a:cxn ang="0">
                  <a:pos x="0" y="0"/>
                </a:cxn>
                <a:cxn ang="0">
                  <a:pos x="0" y="0"/>
                </a:cxn>
                <a:cxn ang="0">
                  <a:pos x="1527" y="0"/>
                </a:cxn>
                <a:cxn ang="0">
                  <a:pos x="1527" y="0"/>
                </a:cxn>
              </a:cxnLst>
              <a:rect l="0" t="0" r="r" b="b"/>
              <a:pathLst>
                <a:path w="1527" h="1080">
                  <a:moveTo>
                    <a:pt x="1527" y="0"/>
                  </a:moveTo>
                  <a:lnTo>
                    <a:pt x="448" y="1080"/>
                  </a:lnTo>
                  <a:lnTo>
                    <a:pt x="448" y="1080"/>
                  </a:lnTo>
                  <a:lnTo>
                    <a:pt x="421" y="1054"/>
                  </a:lnTo>
                  <a:lnTo>
                    <a:pt x="395" y="1025"/>
                  </a:lnTo>
                  <a:lnTo>
                    <a:pt x="370" y="997"/>
                  </a:lnTo>
                  <a:lnTo>
                    <a:pt x="346" y="969"/>
                  </a:lnTo>
                  <a:lnTo>
                    <a:pt x="323" y="939"/>
                  </a:lnTo>
                  <a:lnTo>
                    <a:pt x="299" y="909"/>
                  </a:lnTo>
                  <a:lnTo>
                    <a:pt x="278" y="879"/>
                  </a:lnTo>
                  <a:lnTo>
                    <a:pt x="257" y="848"/>
                  </a:lnTo>
                  <a:lnTo>
                    <a:pt x="237" y="816"/>
                  </a:lnTo>
                  <a:lnTo>
                    <a:pt x="217" y="784"/>
                  </a:lnTo>
                  <a:lnTo>
                    <a:pt x="197" y="752"/>
                  </a:lnTo>
                  <a:lnTo>
                    <a:pt x="181" y="720"/>
                  </a:lnTo>
                  <a:lnTo>
                    <a:pt x="162" y="687"/>
                  </a:lnTo>
                  <a:lnTo>
                    <a:pt x="147" y="653"/>
                  </a:lnTo>
                  <a:lnTo>
                    <a:pt x="131" y="619"/>
                  </a:lnTo>
                  <a:lnTo>
                    <a:pt x="117" y="585"/>
                  </a:lnTo>
                  <a:lnTo>
                    <a:pt x="102" y="550"/>
                  </a:lnTo>
                  <a:lnTo>
                    <a:pt x="89" y="515"/>
                  </a:lnTo>
                  <a:lnTo>
                    <a:pt x="78" y="480"/>
                  </a:lnTo>
                  <a:lnTo>
                    <a:pt x="66" y="445"/>
                  </a:lnTo>
                  <a:lnTo>
                    <a:pt x="55" y="409"/>
                  </a:lnTo>
                  <a:lnTo>
                    <a:pt x="46" y="373"/>
                  </a:lnTo>
                  <a:lnTo>
                    <a:pt x="37" y="337"/>
                  </a:lnTo>
                  <a:lnTo>
                    <a:pt x="30" y="300"/>
                  </a:lnTo>
                  <a:lnTo>
                    <a:pt x="22" y="262"/>
                  </a:lnTo>
                  <a:lnTo>
                    <a:pt x="17" y="226"/>
                  </a:lnTo>
                  <a:lnTo>
                    <a:pt x="12" y="188"/>
                  </a:lnTo>
                  <a:lnTo>
                    <a:pt x="8" y="151"/>
                  </a:lnTo>
                  <a:lnTo>
                    <a:pt x="4" y="114"/>
                  </a:lnTo>
                  <a:lnTo>
                    <a:pt x="2" y="76"/>
                  </a:lnTo>
                  <a:lnTo>
                    <a:pt x="0" y="39"/>
                  </a:lnTo>
                  <a:lnTo>
                    <a:pt x="0" y="0"/>
                  </a:lnTo>
                  <a:lnTo>
                    <a:pt x="0" y="0"/>
                  </a:lnTo>
                  <a:lnTo>
                    <a:pt x="1527" y="0"/>
                  </a:lnTo>
                  <a:lnTo>
                    <a:pt x="1527" y="0"/>
                  </a:lnTo>
                  <a:close/>
                </a:path>
              </a:pathLst>
            </a:custGeom>
            <a:gradFill rotWithShape="1">
              <a:gsLst>
                <a:gs pos="0">
                  <a:srgbClr val="E7FFA3"/>
                </a:gs>
                <a:gs pos="100000">
                  <a:srgbClr val="E7FFA3">
                    <a:gamma/>
                    <a:tint val="0"/>
                    <a:invGamma/>
                  </a:srgbClr>
                </a:gs>
              </a:gsLst>
              <a:lin ang="5400000" scaled="1"/>
            </a:gradFill>
            <a:ln w="9525">
              <a:solidFill>
                <a:schemeClr val="bg1">
                  <a:lumMod val="95000"/>
                </a:schemeClr>
              </a:solidFill>
              <a:round/>
              <a:headEnd/>
              <a:tailEnd/>
            </a:ln>
            <a:effectLst/>
          </p:spPr>
          <p:txBody>
            <a:bodyPr wrap="none" anchor="ctr"/>
            <a:lstStyle/>
            <a:p>
              <a:pPr>
                <a:buClr>
                  <a:prstClr val="black"/>
                </a:buClr>
                <a:buFont typeface="Wingdings" pitchFamily="2" charset="2"/>
                <a:buChar char="§"/>
                <a:defRPr/>
              </a:pPr>
              <a:endParaRPr lang="en-US" sz="1167" dirty="0">
                <a:solidFill>
                  <a:prstClr val="black"/>
                </a:solidFill>
                <a:latin typeface="Arial" panose="020B0604020202020204" pitchFamily="34" charset="0"/>
                <a:cs typeface="Arial" panose="020B0604020202020204" pitchFamily="34" charset="0"/>
              </a:endParaRPr>
            </a:p>
          </p:txBody>
        </p:sp>
        <p:sp>
          <p:nvSpPr>
            <p:cNvPr id="82" name="Freeform 45"/>
            <p:cNvSpPr>
              <a:spLocks/>
            </p:cNvSpPr>
            <p:nvPr/>
          </p:nvSpPr>
          <p:spPr bwMode="auto">
            <a:xfrm>
              <a:off x="4641850" y="3998912"/>
              <a:ext cx="1158875" cy="1639888"/>
            </a:xfrm>
            <a:custGeom>
              <a:avLst/>
              <a:gdLst/>
              <a:ahLst/>
              <a:cxnLst>
                <a:cxn ang="0">
                  <a:pos x="0" y="0"/>
                </a:cxn>
                <a:cxn ang="0">
                  <a:pos x="1080" y="1080"/>
                </a:cxn>
                <a:cxn ang="0">
                  <a:pos x="1080" y="1080"/>
                </a:cxn>
                <a:cxn ang="0">
                  <a:pos x="1054" y="1107"/>
                </a:cxn>
                <a:cxn ang="0">
                  <a:pos x="1025" y="1132"/>
                </a:cxn>
                <a:cxn ang="0">
                  <a:pos x="997" y="1158"/>
                </a:cxn>
                <a:cxn ang="0">
                  <a:pos x="969" y="1182"/>
                </a:cxn>
                <a:cxn ang="0">
                  <a:pos x="939" y="1205"/>
                </a:cxn>
                <a:cxn ang="0">
                  <a:pos x="909" y="1228"/>
                </a:cxn>
                <a:cxn ang="0">
                  <a:pos x="879" y="1250"/>
                </a:cxn>
                <a:cxn ang="0">
                  <a:pos x="848" y="1271"/>
                </a:cxn>
                <a:cxn ang="0">
                  <a:pos x="816" y="1291"/>
                </a:cxn>
                <a:cxn ang="0">
                  <a:pos x="784" y="1311"/>
                </a:cxn>
                <a:cxn ang="0">
                  <a:pos x="752" y="1329"/>
                </a:cxn>
                <a:cxn ang="0">
                  <a:pos x="720" y="1347"/>
                </a:cxn>
                <a:cxn ang="0">
                  <a:pos x="687" y="1364"/>
                </a:cxn>
                <a:cxn ang="0">
                  <a:pos x="653" y="1381"/>
                </a:cxn>
                <a:cxn ang="0">
                  <a:pos x="619" y="1396"/>
                </a:cxn>
                <a:cxn ang="0">
                  <a:pos x="585" y="1411"/>
                </a:cxn>
                <a:cxn ang="0">
                  <a:pos x="550" y="1425"/>
                </a:cxn>
                <a:cxn ang="0">
                  <a:pos x="515" y="1439"/>
                </a:cxn>
                <a:cxn ang="0">
                  <a:pos x="480" y="1450"/>
                </a:cxn>
                <a:cxn ang="0">
                  <a:pos x="445" y="1462"/>
                </a:cxn>
                <a:cxn ang="0">
                  <a:pos x="409" y="1472"/>
                </a:cxn>
                <a:cxn ang="0">
                  <a:pos x="373" y="1481"/>
                </a:cxn>
                <a:cxn ang="0">
                  <a:pos x="337" y="1491"/>
                </a:cxn>
                <a:cxn ang="0">
                  <a:pos x="300" y="1498"/>
                </a:cxn>
                <a:cxn ang="0">
                  <a:pos x="262" y="1504"/>
                </a:cxn>
                <a:cxn ang="0">
                  <a:pos x="226" y="1511"/>
                </a:cxn>
                <a:cxn ang="0">
                  <a:pos x="188" y="1516"/>
                </a:cxn>
                <a:cxn ang="0">
                  <a:pos x="151" y="1520"/>
                </a:cxn>
                <a:cxn ang="0">
                  <a:pos x="114" y="1523"/>
                </a:cxn>
                <a:cxn ang="0">
                  <a:pos x="76" y="1526"/>
                </a:cxn>
                <a:cxn ang="0">
                  <a:pos x="39" y="1527"/>
                </a:cxn>
                <a:cxn ang="0">
                  <a:pos x="0" y="1528"/>
                </a:cxn>
                <a:cxn ang="0">
                  <a:pos x="0" y="1528"/>
                </a:cxn>
                <a:cxn ang="0">
                  <a:pos x="0" y="0"/>
                </a:cxn>
                <a:cxn ang="0">
                  <a:pos x="0" y="0"/>
                </a:cxn>
              </a:cxnLst>
              <a:rect l="0" t="0" r="r" b="b"/>
              <a:pathLst>
                <a:path w="1080" h="1528">
                  <a:moveTo>
                    <a:pt x="0" y="0"/>
                  </a:moveTo>
                  <a:lnTo>
                    <a:pt x="1080" y="1080"/>
                  </a:lnTo>
                  <a:lnTo>
                    <a:pt x="1080" y="1080"/>
                  </a:lnTo>
                  <a:lnTo>
                    <a:pt x="1054" y="1107"/>
                  </a:lnTo>
                  <a:lnTo>
                    <a:pt x="1025" y="1132"/>
                  </a:lnTo>
                  <a:lnTo>
                    <a:pt x="997" y="1158"/>
                  </a:lnTo>
                  <a:lnTo>
                    <a:pt x="969" y="1182"/>
                  </a:lnTo>
                  <a:lnTo>
                    <a:pt x="939" y="1205"/>
                  </a:lnTo>
                  <a:lnTo>
                    <a:pt x="909" y="1228"/>
                  </a:lnTo>
                  <a:lnTo>
                    <a:pt x="879" y="1250"/>
                  </a:lnTo>
                  <a:lnTo>
                    <a:pt x="848" y="1271"/>
                  </a:lnTo>
                  <a:lnTo>
                    <a:pt x="816" y="1291"/>
                  </a:lnTo>
                  <a:lnTo>
                    <a:pt x="784" y="1311"/>
                  </a:lnTo>
                  <a:lnTo>
                    <a:pt x="752" y="1329"/>
                  </a:lnTo>
                  <a:lnTo>
                    <a:pt x="720" y="1347"/>
                  </a:lnTo>
                  <a:lnTo>
                    <a:pt x="687" y="1364"/>
                  </a:lnTo>
                  <a:lnTo>
                    <a:pt x="653" y="1381"/>
                  </a:lnTo>
                  <a:lnTo>
                    <a:pt x="619" y="1396"/>
                  </a:lnTo>
                  <a:lnTo>
                    <a:pt x="585" y="1411"/>
                  </a:lnTo>
                  <a:lnTo>
                    <a:pt x="550" y="1425"/>
                  </a:lnTo>
                  <a:lnTo>
                    <a:pt x="515" y="1439"/>
                  </a:lnTo>
                  <a:lnTo>
                    <a:pt x="480" y="1450"/>
                  </a:lnTo>
                  <a:lnTo>
                    <a:pt x="445" y="1462"/>
                  </a:lnTo>
                  <a:lnTo>
                    <a:pt x="409" y="1472"/>
                  </a:lnTo>
                  <a:lnTo>
                    <a:pt x="373" y="1481"/>
                  </a:lnTo>
                  <a:lnTo>
                    <a:pt x="337" y="1491"/>
                  </a:lnTo>
                  <a:lnTo>
                    <a:pt x="300" y="1498"/>
                  </a:lnTo>
                  <a:lnTo>
                    <a:pt x="262" y="1504"/>
                  </a:lnTo>
                  <a:lnTo>
                    <a:pt x="226" y="1511"/>
                  </a:lnTo>
                  <a:lnTo>
                    <a:pt x="188" y="1516"/>
                  </a:lnTo>
                  <a:lnTo>
                    <a:pt x="151" y="1520"/>
                  </a:lnTo>
                  <a:lnTo>
                    <a:pt x="114" y="1523"/>
                  </a:lnTo>
                  <a:lnTo>
                    <a:pt x="76" y="1526"/>
                  </a:lnTo>
                  <a:lnTo>
                    <a:pt x="39" y="1527"/>
                  </a:lnTo>
                  <a:lnTo>
                    <a:pt x="0" y="1528"/>
                  </a:lnTo>
                  <a:lnTo>
                    <a:pt x="0" y="1528"/>
                  </a:lnTo>
                  <a:lnTo>
                    <a:pt x="0" y="0"/>
                  </a:lnTo>
                  <a:lnTo>
                    <a:pt x="0" y="0"/>
                  </a:lnTo>
                  <a:close/>
                </a:path>
              </a:pathLst>
            </a:custGeom>
            <a:gradFill rotWithShape="1">
              <a:gsLst>
                <a:gs pos="0">
                  <a:srgbClr val="E7FFA3"/>
                </a:gs>
                <a:gs pos="100000">
                  <a:srgbClr val="E7FFA3">
                    <a:gamma/>
                    <a:tint val="0"/>
                    <a:invGamma/>
                  </a:srgbClr>
                </a:gs>
              </a:gsLst>
              <a:lin ang="5400000" scaled="1"/>
            </a:gradFill>
            <a:ln w="9525">
              <a:solidFill>
                <a:schemeClr val="bg1">
                  <a:lumMod val="95000"/>
                </a:schemeClr>
              </a:solidFill>
              <a:round/>
              <a:headEnd/>
              <a:tailEnd/>
            </a:ln>
            <a:effectLst/>
          </p:spPr>
          <p:txBody>
            <a:bodyPr wrap="none" anchor="ctr"/>
            <a:lstStyle/>
            <a:p>
              <a:pPr>
                <a:buClr>
                  <a:prstClr val="black"/>
                </a:buClr>
                <a:buFont typeface="Wingdings" pitchFamily="2" charset="2"/>
                <a:buChar char="§"/>
                <a:defRPr/>
              </a:pPr>
              <a:endParaRPr lang="en-US" sz="1167" dirty="0">
                <a:solidFill>
                  <a:prstClr val="black"/>
                </a:solidFill>
                <a:latin typeface="Arial" panose="020B0604020202020204" pitchFamily="34" charset="0"/>
                <a:cs typeface="Arial" panose="020B0604020202020204" pitchFamily="34" charset="0"/>
              </a:endParaRPr>
            </a:p>
          </p:txBody>
        </p:sp>
        <p:sp>
          <p:nvSpPr>
            <p:cNvPr id="83" name="Freeform 51"/>
            <p:cNvSpPr>
              <a:spLocks/>
            </p:cNvSpPr>
            <p:nvPr/>
          </p:nvSpPr>
          <p:spPr bwMode="auto">
            <a:xfrm>
              <a:off x="4641850" y="3998912"/>
              <a:ext cx="1639888" cy="1158876"/>
            </a:xfrm>
            <a:custGeom>
              <a:avLst/>
              <a:gdLst/>
              <a:ahLst/>
              <a:cxnLst>
                <a:cxn ang="0">
                  <a:pos x="0" y="0"/>
                </a:cxn>
                <a:cxn ang="0">
                  <a:pos x="1528" y="0"/>
                </a:cxn>
                <a:cxn ang="0">
                  <a:pos x="1528" y="0"/>
                </a:cxn>
                <a:cxn ang="0">
                  <a:pos x="1527" y="39"/>
                </a:cxn>
                <a:cxn ang="0">
                  <a:pos x="1526" y="76"/>
                </a:cxn>
                <a:cxn ang="0">
                  <a:pos x="1523" y="114"/>
                </a:cxn>
                <a:cxn ang="0">
                  <a:pos x="1520" y="151"/>
                </a:cxn>
                <a:cxn ang="0">
                  <a:pos x="1516" y="188"/>
                </a:cxn>
                <a:cxn ang="0">
                  <a:pos x="1511" y="226"/>
                </a:cxn>
                <a:cxn ang="0">
                  <a:pos x="1504" y="262"/>
                </a:cxn>
                <a:cxn ang="0">
                  <a:pos x="1498" y="300"/>
                </a:cxn>
                <a:cxn ang="0">
                  <a:pos x="1491" y="337"/>
                </a:cxn>
                <a:cxn ang="0">
                  <a:pos x="1481" y="373"/>
                </a:cxn>
                <a:cxn ang="0">
                  <a:pos x="1472" y="409"/>
                </a:cxn>
                <a:cxn ang="0">
                  <a:pos x="1462" y="445"/>
                </a:cxn>
                <a:cxn ang="0">
                  <a:pos x="1450" y="480"/>
                </a:cxn>
                <a:cxn ang="0">
                  <a:pos x="1439" y="515"/>
                </a:cxn>
                <a:cxn ang="0">
                  <a:pos x="1425" y="550"/>
                </a:cxn>
                <a:cxn ang="0">
                  <a:pos x="1411" y="585"/>
                </a:cxn>
                <a:cxn ang="0">
                  <a:pos x="1396" y="619"/>
                </a:cxn>
                <a:cxn ang="0">
                  <a:pos x="1381" y="653"/>
                </a:cxn>
                <a:cxn ang="0">
                  <a:pos x="1364" y="687"/>
                </a:cxn>
                <a:cxn ang="0">
                  <a:pos x="1347" y="720"/>
                </a:cxn>
                <a:cxn ang="0">
                  <a:pos x="1329" y="752"/>
                </a:cxn>
                <a:cxn ang="0">
                  <a:pos x="1311" y="784"/>
                </a:cxn>
                <a:cxn ang="0">
                  <a:pos x="1291" y="816"/>
                </a:cxn>
                <a:cxn ang="0">
                  <a:pos x="1271" y="848"/>
                </a:cxn>
                <a:cxn ang="0">
                  <a:pos x="1250" y="879"/>
                </a:cxn>
                <a:cxn ang="0">
                  <a:pos x="1228" y="909"/>
                </a:cxn>
                <a:cxn ang="0">
                  <a:pos x="1205" y="939"/>
                </a:cxn>
                <a:cxn ang="0">
                  <a:pos x="1182" y="969"/>
                </a:cxn>
                <a:cxn ang="0">
                  <a:pos x="1158" y="997"/>
                </a:cxn>
                <a:cxn ang="0">
                  <a:pos x="1132" y="1025"/>
                </a:cxn>
                <a:cxn ang="0">
                  <a:pos x="1107" y="1054"/>
                </a:cxn>
                <a:cxn ang="0">
                  <a:pos x="1080" y="1080"/>
                </a:cxn>
                <a:cxn ang="0">
                  <a:pos x="1080" y="1080"/>
                </a:cxn>
                <a:cxn ang="0">
                  <a:pos x="0" y="0"/>
                </a:cxn>
                <a:cxn ang="0">
                  <a:pos x="0" y="0"/>
                </a:cxn>
              </a:cxnLst>
              <a:rect l="0" t="0" r="r" b="b"/>
              <a:pathLst>
                <a:path w="1528" h="1080">
                  <a:moveTo>
                    <a:pt x="0" y="0"/>
                  </a:moveTo>
                  <a:lnTo>
                    <a:pt x="1528" y="0"/>
                  </a:lnTo>
                  <a:lnTo>
                    <a:pt x="1528" y="0"/>
                  </a:lnTo>
                  <a:lnTo>
                    <a:pt x="1527" y="39"/>
                  </a:lnTo>
                  <a:lnTo>
                    <a:pt x="1526" y="76"/>
                  </a:lnTo>
                  <a:lnTo>
                    <a:pt x="1523" y="114"/>
                  </a:lnTo>
                  <a:lnTo>
                    <a:pt x="1520" y="151"/>
                  </a:lnTo>
                  <a:lnTo>
                    <a:pt x="1516" y="188"/>
                  </a:lnTo>
                  <a:lnTo>
                    <a:pt x="1511" y="226"/>
                  </a:lnTo>
                  <a:lnTo>
                    <a:pt x="1504" y="262"/>
                  </a:lnTo>
                  <a:lnTo>
                    <a:pt x="1498" y="300"/>
                  </a:lnTo>
                  <a:lnTo>
                    <a:pt x="1491" y="337"/>
                  </a:lnTo>
                  <a:lnTo>
                    <a:pt x="1481" y="373"/>
                  </a:lnTo>
                  <a:lnTo>
                    <a:pt x="1472" y="409"/>
                  </a:lnTo>
                  <a:lnTo>
                    <a:pt x="1462" y="445"/>
                  </a:lnTo>
                  <a:lnTo>
                    <a:pt x="1450" y="480"/>
                  </a:lnTo>
                  <a:lnTo>
                    <a:pt x="1439" y="515"/>
                  </a:lnTo>
                  <a:lnTo>
                    <a:pt x="1425" y="550"/>
                  </a:lnTo>
                  <a:lnTo>
                    <a:pt x="1411" y="585"/>
                  </a:lnTo>
                  <a:lnTo>
                    <a:pt x="1396" y="619"/>
                  </a:lnTo>
                  <a:lnTo>
                    <a:pt x="1381" y="653"/>
                  </a:lnTo>
                  <a:lnTo>
                    <a:pt x="1364" y="687"/>
                  </a:lnTo>
                  <a:lnTo>
                    <a:pt x="1347" y="720"/>
                  </a:lnTo>
                  <a:lnTo>
                    <a:pt x="1329" y="752"/>
                  </a:lnTo>
                  <a:lnTo>
                    <a:pt x="1311" y="784"/>
                  </a:lnTo>
                  <a:lnTo>
                    <a:pt x="1291" y="816"/>
                  </a:lnTo>
                  <a:lnTo>
                    <a:pt x="1271" y="848"/>
                  </a:lnTo>
                  <a:lnTo>
                    <a:pt x="1250" y="879"/>
                  </a:lnTo>
                  <a:lnTo>
                    <a:pt x="1228" y="909"/>
                  </a:lnTo>
                  <a:lnTo>
                    <a:pt x="1205" y="939"/>
                  </a:lnTo>
                  <a:lnTo>
                    <a:pt x="1182" y="969"/>
                  </a:lnTo>
                  <a:lnTo>
                    <a:pt x="1158" y="997"/>
                  </a:lnTo>
                  <a:lnTo>
                    <a:pt x="1132" y="1025"/>
                  </a:lnTo>
                  <a:lnTo>
                    <a:pt x="1107" y="1054"/>
                  </a:lnTo>
                  <a:lnTo>
                    <a:pt x="1080" y="1080"/>
                  </a:lnTo>
                  <a:lnTo>
                    <a:pt x="1080" y="1080"/>
                  </a:lnTo>
                  <a:lnTo>
                    <a:pt x="0" y="0"/>
                  </a:lnTo>
                  <a:lnTo>
                    <a:pt x="0" y="0"/>
                  </a:lnTo>
                  <a:close/>
                </a:path>
              </a:pathLst>
            </a:custGeom>
            <a:gradFill rotWithShape="1">
              <a:gsLst>
                <a:gs pos="0">
                  <a:srgbClr val="E7FFA3"/>
                </a:gs>
                <a:gs pos="100000">
                  <a:srgbClr val="E7FFA3">
                    <a:gamma/>
                    <a:tint val="0"/>
                    <a:invGamma/>
                  </a:srgbClr>
                </a:gs>
              </a:gsLst>
              <a:lin ang="5400000" scaled="1"/>
            </a:gradFill>
            <a:ln w="9525">
              <a:solidFill>
                <a:schemeClr val="bg1">
                  <a:lumMod val="95000"/>
                </a:schemeClr>
              </a:solidFill>
              <a:round/>
              <a:headEnd/>
              <a:tailEnd/>
            </a:ln>
            <a:effectLst/>
          </p:spPr>
          <p:txBody>
            <a:bodyPr wrap="none" anchor="ctr"/>
            <a:lstStyle/>
            <a:p>
              <a:pPr>
                <a:buClr>
                  <a:prstClr val="black"/>
                </a:buClr>
                <a:buFont typeface="Wingdings" pitchFamily="2" charset="2"/>
                <a:buChar char="§"/>
                <a:defRPr/>
              </a:pPr>
              <a:endParaRPr lang="en-US" sz="1167" dirty="0">
                <a:solidFill>
                  <a:prstClr val="black"/>
                </a:solidFill>
                <a:latin typeface="Arial" panose="020B0604020202020204" pitchFamily="34" charset="0"/>
                <a:cs typeface="Arial" panose="020B0604020202020204" pitchFamily="34" charset="0"/>
              </a:endParaRPr>
            </a:p>
          </p:txBody>
        </p:sp>
        <p:sp>
          <p:nvSpPr>
            <p:cNvPr id="84" name="Freeform 8"/>
            <p:cNvSpPr>
              <a:spLocks/>
            </p:cNvSpPr>
            <p:nvPr/>
          </p:nvSpPr>
          <p:spPr bwMode="auto">
            <a:xfrm>
              <a:off x="3482975" y="2362200"/>
              <a:ext cx="1158875" cy="1636712"/>
            </a:xfrm>
            <a:custGeom>
              <a:avLst/>
              <a:gdLst/>
              <a:ahLst/>
              <a:cxnLst>
                <a:cxn ang="0">
                  <a:pos x="1079" y="1527"/>
                </a:cxn>
                <a:cxn ang="0">
                  <a:pos x="0" y="448"/>
                </a:cxn>
                <a:cxn ang="0">
                  <a:pos x="0" y="448"/>
                </a:cxn>
                <a:cxn ang="0">
                  <a:pos x="26" y="421"/>
                </a:cxn>
                <a:cxn ang="0">
                  <a:pos x="54" y="395"/>
                </a:cxn>
                <a:cxn ang="0">
                  <a:pos x="83" y="370"/>
                </a:cxn>
                <a:cxn ang="0">
                  <a:pos x="111" y="346"/>
                </a:cxn>
                <a:cxn ang="0">
                  <a:pos x="141" y="323"/>
                </a:cxn>
                <a:cxn ang="0">
                  <a:pos x="171" y="299"/>
                </a:cxn>
                <a:cxn ang="0">
                  <a:pos x="201" y="278"/>
                </a:cxn>
                <a:cxn ang="0">
                  <a:pos x="232" y="257"/>
                </a:cxn>
                <a:cxn ang="0">
                  <a:pos x="264" y="237"/>
                </a:cxn>
                <a:cxn ang="0">
                  <a:pos x="296" y="217"/>
                </a:cxn>
                <a:cxn ang="0">
                  <a:pos x="328" y="197"/>
                </a:cxn>
                <a:cxn ang="0">
                  <a:pos x="360" y="181"/>
                </a:cxn>
                <a:cxn ang="0">
                  <a:pos x="393" y="162"/>
                </a:cxn>
                <a:cxn ang="0">
                  <a:pos x="427" y="147"/>
                </a:cxn>
                <a:cxn ang="0">
                  <a:pos x="461" y="131"/>
                </a:cxn>
                <a:cxn ang="0">
                  <a:pos x="495" y="116"/>
                </a:cxn>
                <a:cxn ang="0">
                  <a:pos x="529" y="102"/>
                </a:cxn>
                <a:cxn ang="0">
                  <a:pos x="564" y="89"/>
                </a:cxn>
                <a:cxn ang="0">
                  <a:pos x="600" y="78"/>
                </a:cxn>
                <a:cxn ang="0">
                  <a:pos x="635" y="66"/>
                </a:cxn>
                <a:cxn ang="0">
                  <a:pos x="671" y="55"/>
                </a:cxn>
                <a:cxn ang="0">
                  <a:pos x="707" y="46"/>
                </a:cxn>
                <a:cxn ang="0">
                  <a:pos x="743" y="37"/>
                </a:cxn>
                <a:cxn ang="0">
                  <a:pos x="780" y="30"/>
                </a:cxn>
                <a:cxn ang="0">
                  <a:pos x="816" y="22"/>
                </a:cxn>
                <a:cxn ang="0">
                  <a:pos x="854" y="17"/>
                </a:cxn>
                <a:cxn ang="0">
                  <a:pos x="891" y="12"/>
                </a:cxn>
                <a:cxn ang="0">
                  <a:pos x="929" y="8"/>
                </a:cxn>
                <a:cxn ang="0">
                  <a:pos x="966" y="4"/>
                </a:cxn>
                <a:cxn ang="0">
                  <a:pos x="1003" y="2"/>
                </a:cxn>
                <a:cxn ang="0">
                  <a:pos x="1041" y="0"/>
                </a:cxn>
                <a:cxn ang="0">
                  <a:pos x="1079" y="0"/>
                </a:cxn>
                <a:cxn ang="0">
                  <a:pos x="1079" y="0"/>
                </a:cxn>
                <a:cxn ang="0">
                  <a:pos x="1079" y="1527"/>
                </a:cxn>
                <a:cxn ang="0">
                  <a:pos x="1079" y="1527"/>
                </a:cxn>
              </a:cxnLst>
              <a:rect l="0" t="0" r="r" b="b"/>
              <a:pathLst>
                <a:path w="1079" h="1527">
                  <a:moveTo>
                    <a:pt x="1079" y="1527"/>
                  </a:moveTo>
                  <a:lnTo>
                    <a:pt x="0" y="448"/>
                  </a:lnTo>
                  <a:lnTo>
                    <a:pt x="0" y="448"/>
                  </a:lnTo>
                  <a:lnTo>
                    <a:pt x="26" y="421"/>
                  </a:lnTo>
                  <a:lnTo>
                    <a:pt x="54" y="395"/>
                  </a:lnTo>
                  <a:lnTo>
                    <a:pt x="83" y="370"/>
                  </a:lnTo>
                  <a:lnTo>
                    <a:pt x="111" y="346"/>
                  </a:lnTo>
                  <a:lnTo>
                    <a:pt x="141" y="323"/>
                  </a:lnTo>
                  <a:lnTo>
                    <a:pt x="171" y="299"/>
                  </a:lnTo>
                  <a:lnTo>
                    <a:pt x="201" y="278"/>
                  </a:lnTo>
                  <a:lnTo>
                    <a:pt x="232" y="257"/>
                  </a:lnTo>
                  <a:lnTo>
                    <a:pt x="264" y="237"/>
                  </a:lnTo>
                  <a:lnTo>
                    <a:pt x="296" y="217"/>
                  </a:lnTo>
                  <a:lnTo>
                    <a:pt x="328" y="197"/>
                  </a:lnTo>
                  <a:lnTo>
                    <a:pt x="360" y="181"/>
                  </a:lnTo>
                  <a:lnTo>
                    <a:pt x="393" y="162"/>
                  </a:lnTo>
                  <a:lnTo>
                    <a:pt x="427" y="147"/>
                  </a:lnTo>
                  <a:lnTo>
                    <a:pt x="461" y="131"/>
                  </a:lnTo>
                  <a:lnTo>
                    <a:pt x="495" y="116"/>
                  </a:lnTo>
                  <a:lnTo>
                    <a:pt x="529" y="102"/>
                  </a:lnTo>
                  <a:lnTo>
                    <a:pt x="564" y="89"/>
                  </a:lnTo>
                  <a:lnTo>
                    <a:pt x="600" y="78"/>
                  </a:lnTo>
                  <a:lnTo>
                    <a:pt x="635" y="66"/>
                  </a:lnTo>
                  <a:lnTo>
                    <a:pt x="671" y="55"/>
                  </a:lnTo>
                  <a:lnTo>
                    <a:pt x="707" y="46"/>
                  </a:lnTo>
                  <a:lnTo>
                    <a:pt x="743" y="37"/>
                  </a:lnTo>
                  <a:lnTo>
                    <a:pt x="780" y="30"/>
                  </a:lnTo>
                  <a:lnTo>
                    <a:pt x="816" y="22"/>
                  </a:lnTo>
                  <a:lnTo>
                    <a:pt x="854" y="17"/>
                  </a:lnTo>
                  <a:lnTo>
                    <a:pt x="891" y="12"/>
                  </a:lnTo>
                  <a:lnTo>
                    <a:pt x="929" y="8"/>
                  </a:lnTo>
                  <a:lnTo>
                    <a:pt x="966" y="4"/>
                  </a:lnTo>
                  <a:lnTo>
                    <a:pt x="1003" y="2"/>
                  </a:lnTo>
                  <a:lnTo>
                    <a:pt x="1041" y="0"/>
                  </a:lnTo>
                  <a:lnTo>
                    <a:pt x="1079" y="0"/>
                  </a:lnTo>
                  <a:lnTo>
                    <a:pt x="1079" y="0"/>
                  </a:lnTo>
                  <a:lnTo>
                    <a:pt x="1079" y="1527"/>
                  </a:lnTo>
                  <a:lnTo>
                    <a:pt x="1079" y="1527"/>
                  </a:lnTo>
                  <a:close/>
                </a:path>
              </a:pathLst>
            </a:custGeom>
            <a:gradFill rotWithShape="1">
              <a:gsLst>
                <a:gs pos="0">
                  <a:srgbClr val="A3DEFB">
                    <a:gamma/>
                    <a:tint val="15686"/>
                    <a:invGamma/>
                  </a:srgbClr>
                </a:gs>
                <a:gs pos="100000">
                  <a:srgbClr val="A3DEFB"/>
                </a:gs>
              </a:gsLst>
              <a:lin ang="2700000" scaled="1"/>
            </a:gradFill>
            <a:ln w="9525">
              <a:solidFill>
                <a:schemeClr val="bg1">
                  <a:lumMod val="95000"/>
                </a:schemeClr>
              </a:solidFill>
              <a:round/>
              <a:headEnd/>
              <a:tailEnd/>
            </a:ln>
            <a:effectLst/>
          </p:spPr>
          <p:txBody>
            <a:bodyPr wrap="none" anchor="ctr"/>
            <a:lstStyle/>
            <a:p>
              <a:pPr>
                <a:buClr>
                  <a:prstClr val="black"/>
                </a:buClr>
                <a:buFont typeface="Wingdings" pitchFamily="2" charset="2"/>
                <a:buChar char="§"/>
                <a:defRPr/>
              </a:pPr>
              <a:endParaRPr lang="en-US" sz="1167" dirty="0">
                <a:solidFill>
                  <a:prstClr val="black"/>
                </a:solidFill>
                <a:latin typeface="Arial" panose="020B0604020202020204" pitchFamily="34" charset="0"/>
                <a:cs typeface="Arial" panose="020B0604020202020204" pitchFamily="34" charset="0"/>
              </a:endParaRPr>
            </a:p>
          </p:txBody>
        </p:sp>
        <p:sp>
          <p:nvSpPr>
            <p:cNvPr id="85" name="Freeform 84"/>
            <p:cNvSpPr>
              <a:spLocks/>
            </p:cNvSpPr>
            <p:nvPr/>
          </p:nvSpPr>
          <p:spPr bwMode="auto">
            <a:xfrm>
              <a:off x="3005138" y="2840709"/>
              <a:ext cx="1637228" cy="1158719"/>
            </a:xfrm>
            <a:custGeom>
              <a:avLst/>
              <a:gdLst>
                <a:gd name="T0" fmla="*/ 2147483647 w 1527"/>
                <a:gd name="T1" fmla="*/ 2147483647 h 1079"/>
                <a:gd name="T2" fmla="*/ 0 w 1527"/>
                <a:gd name="T3" fmla="*/ 2147483647 h 1079"/>
                <a:gd name="T4" fmla="*/ 0 w 1527"/>
                <a:gd name="T5" fmla="*/ 2147483647 h 1079"/>
                <a:gd name="T6" fmla="*/ 0 w 1527"/>
                <a:gd name="T7" fmla="*/ 2147483647 h 1079"/>
                <a:gd name="T8" fmla="*/ 2147483647 w 1527"/>
                <a:gd name="T9" fmla="*/ 2147483647 h 1079"/>
                <a:gd name="T10" fmla="*/ 2147483647 w 1527"/>
                <a:gd name="T11" fmla="*/ 2147483647 h 1079"/>
                <a:gd name="T12" fmla="*/ 2147483647 w 1527"/>
                <a:gd name="T13" fmla="*/ 2147483647 h 1079"/>
                <a:gd name="T14" fmla="*/ 2147483647 w 1527"/>
                <a:gd name="T15" fmla="*/ 2147483647 h 1079"/>
                <a:gd name="T16" fmla="*/ 2147483647 w 1527"/>
                <a:gd name="T17" fmla="*/ 2147483647 h 1079"/>
                <a:gd name="T18" fmla="*/ 2147483647 w 1527"/>
                <a:gd name="T19" fmla="*/ 2147483647 h 1079"/>
                <a:gd name="T20" fmla="*/ 2147483647 w 1527"/>
                <a:gd name="T21" fmla="*/ 2147483647 h 1079"/>
                <a:gd name="T22" fmla="*/ 2147483647 w 1527"/>
                <a:gd name="T23" fmla="*/ 2147483647 h 1079"/>
                <a:gd name="T24" fmla="*/ 2147483647 w 1527"/>
                <a:gd name="T25" fmla="*/ 2147483647 h 1079"/>
                <a:gd name="T26" fmla="*/ 2147483647 w 1527"/>
                <a:gd name="T27" fmla="*/ 2147483647 h 1079"/>
                <a:gd name="T28" fmla="*/ 2147483647 w 1527"/>
                <a:gd name="T29" fmla="*/ 2147483647 h 1079"/>
                <a:gd name="T30" fmla="*/ 2147483647 w 1527"/>
                <a:gd name="T31" fmla="*/ 2147483647 h 1079"/>
                <a:gd name="T32" fmla="*/ 2147483647 w 1527"/>
                <a:gd name="T33" fmla="*/ 2147483647 h 1079"/>
                <a:gd name="T34" fmla="*/ 2147483647 w 1527"/>
                <a:gd name="T35" fmla="*/ 2147483647 h 1079"/>
                <a:gd name="T36" fmla="*/ 2147483647 w 1527"/>
                <a:gd name="T37" fmla="*/ 2147483647 h 1079"/>
                <a:gd name="T38" fmla="*/ 2147483647 w 1527"/>
                <a:gd name="T39" fmla="*/ 2147483647 h 1079"/>
                <a:gd name="T40" fmla="*/ 2147483647 w 1527"/>
                <a:gd name="T41" fmla="*/ 2147483647 h 1079"/>
                <a:gd name="T42" fmla="*/ 2147483647 w 1527"/>
                <a:gd name="T43" fmla="*/ 2147483647 h 1079"/>
                <a:gd name="T44" fmla="*/ 2147483647 w 1527"/>
                <a:gd name="T45" fmla="*/ 2147483647 h 1079"/>
                <a:gd name="T46" fmla="*/ 2147483647 w 1527"/>
                <a:gd name="T47" fmla="*/ 2147483647 h 1079"/>
                <a:gd name="T48" fmla="*/ 2147483647 w 1527"/>
                <a:gd name="T49" fmla="*/ 2147483647 h 1079"/>
                <a:gd name="T50" fmla="*/ 2147483647 w 1527"/>
                <a:gd name="T51" fmla="*/ 2147483647 h 1079"/>
                <a:gd name="T52" fmla="*/ 2147483647 w 1527"/>
                <a:gd name="T53" fmla="*/ 2147483647 h 1079"/>
                <a:gd name="T54" fmla="*/ 2147483647 w 1527"/>
                <a:gd name="T55" fmla="*/ 2147483647 h 1079"/>
                <a:gd name="T56" fmla="*/ 2147483647 w 1527"/>
                <a:gd name="T57" fmla="*/ 2147483647 h 1079"/>
                <a:gd name="T58" fmla="*/ 2147483647 w 1527"/>
                <a:gd name="T59" fmla="*/ 2147483647 h 1079"/>
                <a:gd name="T60" fmla="*/ 2147483647 w 1527"/>
                <a:gd name="T61" fmla="*/ 2147483647 h 1079"/>
                <a:gd name="T62" fmla="*/ 2147483647 w 1527"/>
                <a:gd name="T63" fmla="*/ 2147483647 h 1079"/>
                <a:gd name="T64" fmla="*/ 2147483647 w 1527"/>
                <a:gd name="T65" fmla="*/ 2147483647 h 1079"/>
                <a:gd name="T66" fmla="*/ 2147483647 w 1527"/>
                <a:gd name="T67" fmla="*/ 2147483647 h 1079"/>
                <a:gd name="T68" fmla="*/ 2147483647 w 1527"/>
                <a:gd name="T69" fmla="*/ 0 h 1079"/>
                <a:gd name="T70" fmla="*/ 2147483647 w 1527"/>
                <a:gd name="T71" fmla="*/ 0 h 1079"/>
                <a:gd name="T72" fmla="*/ 2147483647 w 1527"/>
                <a:gd name="T73" fmla="*/ 2147483647 h 1079"/>
                <a:gd name="T74" fmla="*/ 2147483647 w 1527"/>
                <a:gd name="T75" fmla="*/ 2147483647 h 10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27"/>
                <a:gd name="T115" fmla="*/ 0 h 1079"/>
                <a:gd name="T116" fmla="*/ 1527 w 1527"/>
                <a:gd name="T117" fmla="*/ 1079 h 107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27" h="1079">
                  <a:moveTo>
                    <a:pt x="1527" y="1079"/>
                  </a:moveTo>
                  <a:lnTo>
                    <a:pt x="0" y="1079"/>
                  </a:lnTo>
                  <a:lnTo>
                    <a:pt x="0" y="1041"/>
                  </a:lnTo>
                  <a:lnTo>
                    <a:pt x="2" y="1003"/>
                  </a:lnTo>
                  <a:lnTo>
                    <a:pt x="4" y="966"/>
                  </a:lnTo>
                  <a:lnTo>
                    <a:pt x="8" y="929"/>
                  </a:lnTo>
                  <a:lnTo>
                    <a:pt x="12" y="891"/>
                  </a:lnTo>
                  <a:lnTo>
                    <a:pt x="17" y="854"/>
                  </a:lnTo>
                  <a:lnTo>
                    <a:pt x="22" y="816"/>
                  </a:lnTo>
                  <a:lnTo>
                    <a:pt x="30" y="780"/>
                  </a:lnTo>
                  <a:lnTo>
                    <a:pt x="37" y="743"/>
                  </a:lnTo>
                  <a:lnTo>
                    <a:pt x="46" y="707"/>
                  </a:lnTo>
                  <a:lnTo>
                    <a:pt x="55" y="671"/>
                  </a:lnTo>
                  <a:lnTo>
                    <a:pt x="66" y="635"/>
                  </a:lnTo>
                  <a:lnTo>
                    <a:pt x="78" y="600"/>
                  </a:lnTo>
                  <a:lnTo>
                    <a:pt x="89" y="564"/>
                  </a:lnTo>
                  <a:lnTo>
                    <a:pt x="102" y="529"/>
                  </a:lnTo>
                  <a:lnTo>
                    <a:pt x="116" y="495"/>
                  </a:lnTo>
                  <a:lnTo>
                    <a:pt x="131" y="461"/>
                  </a:lnTo>
                  <a:lnTo>
                    <a:pt x="147" y="427"/>
                  </a:lnTo>
                  <a:lnTo>
                    <a:pt x="162" y="393"/>
                  </a:lnTo>
                  <a:lnTo>
                    <a:pt x="181" y="360"/>
                  </a:lnTo>
                  <a:lnTo>
                    <a:pt x="197" y="328"/>
                  </a:lnTo>
                  <a:lnTo>
                    <a:pt x="217" y="296"/>
                  </a:lnTo>
                  <a:lnTo>
                    <a:pt x="237" y="264"/>
                  </a:lnTo>
                  <a:lnTo>
                    <a:pt x="257" y="232"/>
                  </a:lnTo>
                  <a:lnTo>
                    <a:pt x="278" y="201"/>
                  </a:lnTo>
                  <a:lnTo>
                    <a:pt x="299" y="171"/>
                  </a:lnTo>
                  <a:lnTo>
                    <a:pt x="323" y="141"/>
                  </a:lnTo>
                  <a:lnTo>
                    <a:pt x="346" y="111"/>
                  </a:lnTo>
                  <a:lnTo>
                    <a:pt x="370" y="83"/>
                  </a:lnTo>
                  <a:lnTo>
                    <a:pt x="395" y="54"/>
                  </a:lnTo>
                  <a:lnTo>
                    <a:pt x="421" y="26"/>
                  </a:lnTo>
                  <a:lnTo>
                    <a:pt x="448" y="0"/>
                  </a:lnTo>
                  <a:lnTo>
                    <a:pt x="1527" y="1079"/>
                  </a:lnTo>
                  <a:close/>
                </a:path>
              </a:pathLst>
            </a:custGeom>
            <a:gradFill rotWithShape="1">
              <a:gsLst>
                <a:gs pos="0">
                  <a:srgbClr val="F1FAFE"/>
                </a:gs>
                <a:gs pos="100000">
                  <a:srgbClr val="A3DEFB"/>
                </a:gs>
              </a:gsLst>
              <a:lin ang="2700000" scaled="1"/>
            </a:gradFill>
            <a:ln w="9525">
              <a:noFill/>
              <a:round/>
              <a:headEnd/>
              <a:tailEnd/>
            </a:ln>
          </p:spPr>
          <p:txBody>
            <a:bodyPr wrap="none" anchor="ctr"/>
            <a:lstStyle/>
            <a:p>
              <a:pPr>
                <a:buClr>
                  <a:prstClr val="black"/>
                </a:buClr>
                <a:buFont typeface="Wingdings" pitchFamily="2" charset="2"/>
                <a:buChar char="§"/>
              </a:pPr>
              <a:endParaRPr lang="en-US" sz="1167" dirty="0">
                <a:solidFill>
                  <a:prstClr val="black"/>
                </a:solidFill>
                <a:latin typeface="Arial" panose="020B0604020202020204" pitchFamily="34" charset="0"/>
                <a:cs typeface="Arial" panose="020B0604020202020204" pitchFamily="34" charset="0"/>
              </a:endParaRPr>
            </a:p>
          </p:txBody>
        </p:sp>
        <p:sp>
          <p:nvSpPr>
            <p:cNvPr id="92" name="Freeform 20"/>
            <p:cNvSpPr>
              <a:spLocks/>
            </p:cNvSpPr>
            <p:nvPr/>
          </p:nvSpPr>
          <p:spPr bwMode="auto">
            <a:xfrm>
              <a:off x="4642366" y="2362200"/>
              <a:ext cx="1158719" cy="1637226"/>
            </a:xfrm>
            <a:custGeom>
              <a:avLst/>
              <a:gdLst>
                <a:gd name="T0" fmla="*/ 0 w 1080"/>
                <a:gd name="T1" fmla="*/ 2147483647 h 1527"/>
                <a:gd name="T2" fmla="*/ 0 w 1080"/>
                <a:gd name="T3" fmla="*/ 0 h 1527"/>
                <a:gd name="T4" fmla="*/ 0 w 1080"/>
                <a:gd name="T5" fmla="*/ 0 h 1527"/>
                <a:gd name="T6" fmla="*/ 2147483647 w 1080"/>
                <a:gd name="T7" fmla="*/ 0 h 1527"/>
                <a:gd name="T8" fmla="*/ 2147483647 w 1080"/>
                <a:gd name="T9" fmla="*/ 2147483647 h 1527"/>
                <a:gd name="T10" fmla="*/ 2147483647 w 1080"/>
                <a:gd name="T11" fmla="*/ 2147483647 h 1527"/>
                <a:gd name="T12" fmla="*/ 2147483647 w 1080"/>
                <a:gd name="T13" fmla="*/ 2147483647 h 1527"/>
                <a:gd name="T14" fmla="*/ 2147483647 w 1080"/>
                <a:gd name="T15" fmla="*/ 2147483647 h 1527"/>
                <a:gd name="T16" fmla="*/ 2147483647 w 1080"/>
                <a:gd name="T17" fmla="*/ 2147483647 h 1527"/>
                <a:gd name="T18" fmla="*/ 2147483647 w 1080"/>
                <a:gd name="T19" fmla="*/ 2147483647 h 1527"/>
                <a:gd name="T20" fmla="*/ 2147483647 w 1080"/>
                <a:gd name="T21" fmla="*/ 2147483647 h 1527"/>
                <a:gd name="T22" fmla="*/ 2147483647 w 1080"/>
                <a:gd name="T23" fmla="*/ 2147483647 h 1527"/>
                <a:gd name="T24" fmla="*/ 2147483647 w 1080"/>
                <a:gd name="T25" fmla="*/ 2147483647 h 1527"/>
                <a:gd name="T26" fmla="*/ 2147483647 w 1080"/>
                <a:gd name="T27" fmla="*/ 2147483647 h 1527"/>
                <a:gd name="T28" fmla="*/ 2147483647 w 1080"/>
                <a:gd name="T29" fmla="*/ 2147483647 h 1527"/>
                <a:gd name="T30" fmla="*/ 2147483647 w 1080"/>
                <a:gd name="T31" fmla="*/ 2147483647 h 1527"/>
                <a:gd name="T32" fmla="*/ 2147483647 w 1080"/>
                <a:gd name="T33" fmla="*/ 2147483647 h 1527"/>
                <a:gd name="T34" fmla="*/ 2147483647 w 1080"/>
                <a:gd name="T35" fmla="*/ 2147483647 h 1527"/>
                <a:gd name="T36" fmla="*/ 2147483647 w 1080"/>
                <a:gd name="T37" fmla="*/ 2147483647 h 1527"/>
                <a:gd name="T38" fmla="*/ 2147483647 w 1080"/>
                <a:gd name="T39" fmla="*/ 2147483647 h 1527"/>
                <a:gd name="T40" fmla="*/ 2147483647 w 1080"/>
                <a:gd name="T41" fmla="*/ 2147483647 h 1527"/>
                <a:gd name="T42" fmla="*/ 2147483647 w 1080"/>
                <a:gd name="T43" fmla="*/ 2147483647 h 1527"/>
                <a:gd name="T44" fmla="*/ 2147483647 w 1080"/>
                <a:gd name="T45" fmla="*/ 2147483647 h 1527"/>
                <a:gd name="T46" fmla="*/ 2147483647 w 1080"/>
                <a:gd name="T47" fmla="*/ 2147483647 h 1527"/>
                <a:gd name="T48" fmla="*/ 2147483647 w 1080"/>
                <a:gd name="T49" fmla="*/ 2147483647 h 1527"/>
                <a:gd name="T50" fmla="*/ 2147483647 w 1080"/>
                <a:gd name="T51" fmla="*/ 2147483647 h 1527"/>
                <a:gd name="T52" fmla="*/ 2147483647 w 1080"/>
                <a:gd name="T53" fmla="*/ 2147483647 h 1527"/>
                <a:gd name="T54" fmla="*/ 2147483647 w 1080"/>
                <a:gd name="T55" fmla="*/ 2147483647 h 1527"/>
                <a:gd name="T56" fmla="*/ 2147483647 w 1080"/>
                <a:gd name="T57" fmla="*/ 2147483647 h 1527"/>
                <a:gd name="T58" fmla="*/ 2147483647 w 1080"/>
                <a:gd name="T59" fmla="*/ 2147483647 h 1527"/>
                <a:gd name="T60" fmla="*/ 2147483647 w 1080"/>
                <a:gd name="T61" fmla="*/ 2147483647 h 1527"/>
                <a:gd name="T62" fmla="*/ 2147483647 w 1080"/>
                <a:gd name="T63" fmla="*/ 2147483647 h 1527"/>
                <a:gd name="T64" fmla="*/ 2147483647 w 1080"/>
                <a:gd name="T65" fmla="*/ 2147483647 h 1527"/>
                <a:gd name="T66" fmla="*/ 2147483647 w 1080"/>
                <a:gd name="T67" fmla="*/ 2147483647 h 1527"/>
                <a:gd name="T68" fmla="*/ 2147483647 w 1080"/>
                <a:gd name="T69" fmla="*/ 2147483647 h 1527"/>
                <a:gd name="T70" fmla="*/ 2147483647 w 1080"/>
                <a:gd name="T71" fmla="*/ 2147483647 h 1527"/>
                <a:gd name="T72" fmla="*/ 0 w 1080"/>
                <a:gd name="T73" fmla="*/ 2147483647 h 1527"/>
                <a:gd name="T74" fmla="*/ 0 w 1080"/>
                <a:gd name="T75" fmla="*/ 2147483647 h 15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80"/>
                <a:gd name="T115" fmla="*/ 0 h 1527"/>
                <a:gd name="T116" fmla="*/ 1080 w 1080"/>
                <a:gd name="T117" fmla="*/ 1527 h 152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80" h="1527">
                  <a:moveTo>
                    <a:pt x="0" y="1527"/>
                  </a:moveTo>
                  <a:lnTo>
                    <a:pt x="0" y="0"/>
                  </a:lnTo>
                  <a:lnTo>
                    <a:pt x="39" y="0"/>
                  </a:lnTo>
                  <a:lnTo>
                    <a:pt x="76" y="2"/>
                  </a:lnTo>
                  <a:lnTo>
                    <a:pt x="114" y="4"/>
                  </a:lnTo>
                  <a:lnTo>
                    <a:pt x="151" y="8"/>
                  </a:lnTo>
                  <a:lnTo>
                    <a:pt x="188" y="12"/>
                  </a:lnTo>
                  <a:lnTo>
                    <a:pt x="226" y="17"/>
                  </a:lnTo>
                  <a:lnTo>
                    <a:pt x="262" y="22"/>
                  </a:lnTo>
                  <a:lnTo>
                    <a:pt x="300" y="30"/>
                  </a:lnTo>
                  <a:lnTo>
                    <a:pt x="337" y="37"/>
                  </a:lnTo>
                  <a:lnTo>
                    <a:pt x="373" y="46"/>
                  </a:lnTo>
                  <a:lnTo>
                    <a:pt x="409" y="55"/>
                  </a:lnTo>
                  <a:lnTo>
                    <a:pt x="445" y="66"/>
                  </a:lnTo>
                  <a:lnTo>
                    <a:pt x="480" y="78"/>
                  </a:lnTo>
                  <a:lnTo>
                    <a:pt x="515" y="89"/>
                  </a:lnTo>
                  <a:lnTo>
                    <a:pt x="550" y="102"/>
                  </a:lnTo>
                  <a:lnTo>
                    <a:pt x="585" y="117"/>
                  </a:lnTo>
                  <a:lnTo>
                    <a:pt x="619" y="131"/>
                  </a:lnTo>
                  <a:lnTo>
                    <a:pt x="653" y="147"/>
                  </a:lnTo>
                  <a:lnTo>
                    <a:pt x="687" y="162"/>
                  </a:lnTo>
                  <a:lnTo>
                    <a:pt x="720" y="181"/>
                  </a:lnTo>
                  <a:lnTo>
                    <a:pt x="752" y="197"/>
                  </a:lnTo>
                  <a:lnTo>
                    <a:pt x="784" y="217"/>
                  </a:lnTo>
                  <a:lnTo>
                    <a:pt x="816" y="237"/>
                  </a:lnTo>
                  <a:lnTo>
                    <a:pt x="848" y="257"/>
                  </a:lnTo>
                  <a:lnTo>
                    <a:pt x="879" y="278"/>
                  </a:lnTo>
                  <a:lnTo>
                    <a:pt x="909" y="299"/>
                  </a:lnTo>
                  <a:lnTo>
                    <a:pt x="939" y="323"/>
                  </a:lnTo>
                  <a:lnTo>
                    <a:pt x="969" y="346"/>
                  </a:lnTo>
                  <a:lnTo>
                    <a:pt x="997" y="370"/>
                  </a:lnTo>
                  <a:lnTo>
                    <a:pt x="1025" y="395"/>
                  </a:lnTo>
                  <a:lnTo>
                    <a:pt x="1054" y="421"/>
                  </a:lnTo>
                  <a:lnTo>
                    <a:pt x="1080" y="448"/>
                  </a:lnTo>
                  <a:lnTo>
                    <a:pt x="0" y="1527"/>
                  </a:lnTo>
                  <a:close/>
                </a:path>
              </a:pathLst>
            </a:custGeom>
            <a:gradFill rotWithShape="1">
              <a:gsLst>
                <a:gs pos="0">
                  <a:srgbClr val="F1FAFE"/>
                </a:gs>
                <a:gs pos="100000">
                  <a:srgbClr val="A3DEFB"/>
                </a:gs>
              </a:gsLst>
              <a:lin ang="2700000" scaled="1"/>
            </a:gradFill>
            <a:ln w="9525">
              <a:noFill/>
              <a:round/>
              <a:headEnd/>
              <a:tailEnd/>
            </a:ln>
          </p:spPr>
          <p:txBody>
            <a:bodyPr wrap="none" anchor="ctr"/>
            <a:lstStyle/>
            <a:p>
              <a:pPr>
                <a:buClr>
                  <a:prstClr val="black"/>
                </a:buClr>
                <a:buFont typeface="Wingdings" pitchFamily="2" charset="2"/>
                <a:buChar char="§"/>
              </a:pPr>
              <a:endParaRPr lang="en-US" sz="1167" dirty="0">
                <a:solidFill>
                  <a:prstClr val="black"/>
                </a:solidFill>
                <a:latin typeface="Arial" panose="020B0604020202020204" pitchFamily="34" charset="0"/>
                <a:cs typeface="Arial" panose="020B0604020202020204" pitchFamily="34" charset="0"/>
              </a:endParaRPr>
            </a:p>
          </p:txBody>
        </p:sp>
        <p:sp>
          <p:nvSpPr>
            <p:cNvPr id="93" name="Freeform 26"/>
            <p:cNvSpPr>
              <a:spLocks/>
            </p:cNvSpPr>
            <p:nvPr/>
          </p:nvSpPr>
          <p:spPr bwMode="auto">
            <a:xfrm>
              <a:off x="4642365" y="2840709"/>
              <a:ext cx="1639373" cy="1158719"/>
            </a:xfrm>
            <a:custGeom>
              <a:avLst/>
              <a:gdLst/>
              <a:ahLst/>
              <a:cxnLst>
                <a:cxn ang="0">
                  <a:pos x="0" y="1079"/>
                </a:cxn>
                <a:cxn ang="0">
                  <a:pos x="1080" y="0"/>
                </a:cxn>
                <a:cxn ang="0">
                  <a:pos x="1107" y="26"/>
                </a:cxn>
                <a:cxn ang="0">
                  <a:pos x="1132" y="54"/>
                </a:cxn>
                <a:cxn ang="0">
                  <a:pos x="1158" y="83"/>
                </a:cxn>
                <a:cxn ang="0">
                  <a:pos x="1182" y="111"/>
                </a:cxn>
                <a:cxn ang="0">
                  <a:pos x="1205" y="141"/>
                </a:cxn>
                <a:cxn ang="0">
                  <a:pos x="1228" y="171"/>
                </a:cxn>
                <a:cxn ang="0">
                  <a:pos x="1250" y="201"/>
                </a:cxn>
                <a:cxn ang="0">
                  <a:pos x="1271" y="232"/>
                </a:cxn>
                <a:cxn ang="0">
                  <a:pos x="1291" y="264"/>
                </a:cxn>
                <a:cxn ang="0">
                  <a:pos x="1311" y="296"/>
                </a:cxn>
                <a:cxn ang="0">
                  <a:pos x="1329" y="328"/>
                </a:cxn>
                <a:cxn ang="0">
                  <a:pos x="1347" y="360"/>
                </a:cxn>
                <a:cxn ang="0">
                  <a:pos x="1364" y="393"/>
                </a:cxn>
                <a:cxn ang="0">
                  <a:pos x="1381" y="427"/>
                </a:cxn>
                <a:cxn ang="0">
                  <a:pos x="1396" y="461"/>
                </a:cxn>
                <a:cxn ang="0">
                  <a:pos x="1411" y="495"/>
                </a:cxn>
                <a:cxn ang="0">
                  <a:pos x="1425" y="529"/>
                </a:cxn>
                <a:cxn ang="0">
                  <a:pos x="1439" y="564"/>
                </a:cxn>
                <a:cxn ang="0">
                  <a:pos x="1450" y="600"/>
                </a:cxn>
                <a:cxn ang="0">
                  <a:pos x="1462" y="635"/>
                </a:cxn>
                <a:cxn ang="0">
                  <a:pos x="1472" y="671"/>
                </a:cxn>
                <a:cxn ang="0">
                  <a:pos x="1481" y="707"/>
                </a:cxn>
                <a:cxn ang="0">
                  <a:pos x="1491" y="743"/>
                </a:cxn>
                <a:cxn ang="0">
                  <a:pos x="1498" y="780"/>
                </a:cxn>
                <a:cxn ang="0">
                  <a:pos x="1504" y="816"/>
                </a:cxn>
                <a:cxn ang="0">
                  <a:pos x="1511" y="854"/>
                </a:cxn>
                <a:cxn ang="0">
                  <a:pos x="1516" y="891"/>
                </a:cxn>
                <a:cxn ang="0">
                  <a:pos x="1520" y="929"/>
                </a:cxn>
                <a:cxn ang="0">
                  <a:pos x="1523" y="966"/>
                </a:cxn>
                <a:cxn ang="0">
                  <a:pos x="1526" y="1003"/>
                </a:cxn>
                <a:cxn ang="0">
                  <a:pos x="1527" y="1041"/>
                </a:cxn>
                <a:cxn ang="0">
                  <a:pos x="1528" y="1079"/>
                </a:cxn>
                <a:cxn ang="0">
                  <a:pos x="1528" y="1079"/>
                </a:cxn>
                <a:cxn ang="0">
                  <a:pos x="0" y="1079"/>
                </a:cxn>
                <a:cxn ang="0">
                  <a:pos x="0" y="1079"/>
                </a:cxn>
              </a:cxnLst>
              <a:rect l="0" t="0" r="r" b="b"/>
              <a:pathLst>
                <a:path w="1528" h="1079">
                  <a:moveTo>
                    <a:pt x="0" y="1079"/>
                  </a:moveTo>
                  <a:lnTo>
                    <a:pt x="1080" y="0"/>
                  </a:lnTo>
                  <a:lnTo>
                    <a:pt x="1107" y="26"/>
                  </a:lnTo>
                  <a:lnTo>
                    <a:pt x="1132" y="54"/>
                  </a:lnTo>
                  <a:lnTo>
                    <a:pt x="1158" y="83"/>
                  </a:lnTo>
                  <a:lnTo>
                    <a:pt x="1182" y="111"/>
                  </a:lnTo>
                  <a:lnTo>
                    <a:pt x="1205" y="141"/>
                  </a:lnTo>
                  <a:lnTo>
                    <a:pt x="1228" y="171"/>
                  </a:lnTo>
                  <a:lnTo>
                    <a:pt x="1250" y="201"/>
                  </a:lnTo>
                  <a:lnTo>
                    <a:pt x="1271" y="232"/>
                  </a:lnTo>
                  <a:lnTo>
                    <a:pt x="1291" y="264"/>
                  </a:lnTo>
                  <a:lnTo>
                    <a:pt x="1311" y="296"/>
                  </a:lnTo>
                  <a:lnTo>
                    <a:pt x="1329" y="328"/>
                  </a:lnTo>
                  <a:lnTo>
                    <a:pt x="1347" y="360"/>
                  </a:lnTo>
                  <a:lnTo>
                    <a:pt x="1364" y="393"/>
                  </a:lnTo>
                  <a:lnTo>
                    <a:pt x="1381" y="427"/>
                  </a:lnTo>
                  <a:lnTo>
                    <a:pt x="1396" y="461"/>
                  </a:lnTo>
                  <a:lnTo>
                    <a:pt x="1411" y="495"/>
                  </a:lnTo>
                  <a:lnTo>
                    <a:pt x="1425" y="529"/>
                  </a:lnTo>
                  <a:lnTo>
                    <a:pt x="1439" y="564"/>
                  </a:lnTo>
                  <a:lnTo>
                    <a:pt x="1450" y="600"/>
                  </a:lnTo>
                  <a:lnTo>
                    <a:pt x="1462" y="635"/>
                  </a:lnTo>
                  <a:lnTo>
                    <a:pt x="1472" y="671"/>
                  </a:lnTo>
                  <a:lnTo>
                    <a:pt x="1481" y="707"/>
                  </a:lnTo>
                  <a:lnTo>
                    <a:pt x="1491" y="743"/>
                  </a:lnTo>
                  <a:lnTo>
                    <a:pt x="1498" y="780"/>
                  </a:lnTo>
                  <a:lnTo>
                    <a:pt x="1504" y="816"/>
                  </a:lnTo>
                  <a:lnTo>
                    <a:pt x="1511" y="854"/>
                  </a:lnTo>
                  <a:lnTo>
                    <a:pt x="1516" y="891"/>
                  </a:lnTo>
                  <a:lnTo>
                    <a:pt x="1520" y="929"/>
                  </a:lnTo>
                  <a:lnTo>
                    <a:pt x="1523" y="966"/>
                  </a:lnTo>
                  <a:lnTo>
                    <a:pt x="1526" y="1003"/>
                  </a:lnTo>
                  <a:lnTo>
                    <a:pt x="1527" y="1041"/>
                  </a:lnTo>
                  <a:lnTo>
                    <a:pt x="1528" y="1079"/>
                  </a:lnTo>
                  <a:lnTo>
                    <a:pt x="1528" y="1079"/>
                  </a:lnTo>
                  <a:lnTo>
                    <a:pt x="0" y="1079"/>
                  </a:lnTo>
                  <a:lnTo>
                    <a:pt x="0" y="1079"/>
                  </a:lnTo>
                  <a:close/>
                </a:path>
              </a:pathLst>
            </a:custGeom>
            <a:gradFill flip="none" rotWithShape="1">
              <a:gsLst>
                <a:gs pos="0">
                  <a:srgbClr val="A3DEFB">
                    <a:gamma/>
                    <a:tint val="15686"/>
                    <a:invGamma/>
                  </a:srgbClr>
                </a:gs>
                <a:gs pos="100000">
                  <a:srgbClr val="A3DEFB"/>
                </a:gs>
              </a:gsLst>
              <a:path path="circle">
                <a:fillToRect t="100000" r="100000"/>
              </a:path>
              <a:tileRect l="-100000" b="-100000"/>
            </a:gradFill>
            <a:ln w="9525">
              <a:noFill/>
              <a:round/>
              <a:headEnd/>
              <a:tailEnd/>
            </a:ln>
            <a:effectLst/>
          </p:spPr>
          <p:txBody>
            <a:bodyPr wrap="none" anchor="ctr"/>
            <a:lstStyle/>
            <a:p>
              <a:pPr>
                <a:buClr>
                  <a:prstClr val="black"/>
                </a:buClr>
                <a:buFont typeface="Wingdings" pitchFamily="2" charset="2"/>
                <a:buChar char="§"/>
                <a:defRPr/>
              </a:pPr>
              <a:endParaRPr lang="en-US" sz="1167" dirty="0">
                <a:solidFill>
                  <a:prstClr val="black"/>
                </a:solidFill>
                <a:latin typeface="Arial" panose="020B0604020202020204" pitchFamily="34" charset="0"/>
                <a:cs typeface="Arial" panose="020B0604020202020204" pitchFamily="34" charset="0"/>
              </a:endParaRPr>
            </a:p>
          </p:txBody>
        </p:sp>
        <p:sp>
          <p:nvSpPr>
            <p:cNvPr id="94" name="Oval 93"/>
            <p:cNvSpPr/>
            <p:nvPr/>
          </p:nvSpPr>
          <p:spPr bwMode="auto">
            <a:xfrm>
              <a:off x="4140200" y="3486150"/>
              <a:ext cx="989013" cy="989013"/>
            </a:xfrm>
            <a:prstGeom prst="ellipse">
              <a:avLst/>
            </a:prstGeom>
            <a:gradFill flip="none" rotWithShape="1">
              <a:gsLst>
                <a:gs pos="0">
                  <a:srgbClr val="006699"/>
                </a:gs>
                <a:gs pos="69000">
                  <a:srgbClr val="003366"/>
                </a:gs>
              </a:gsLst>
              <a:lin ang="5400000" scaled="1"/>
              <a:tileRect/>
            </a:gradFill>
            <a:ln w="12700">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Clr>
                  <a:prstClr val="black"/>
                </a:buClr>
                <a:buFont typeface="Wingdings" pitchFamily="2" charset="2"/>
                <a:buChar char="§"/>
                <a:defRPr/>
              </a:pPr>
              <a:endParaRPr lang="en-US" sz="1167" dirty="0">
                <a:solidFill>
                  <a:prstClr val="white"/>
                </a:solidFill>
                <a:latin typeface="Arial" panose="020B0604020202020204" pitchFamily="34" charset="0"/>
                <a:cs typeface="Arial" panose="020B0604020202020204" pitchFamily="34" charset="0"/>
              </a:endParaRPr>
            </a:p>
          </p:txBody>
        </p:sp>
        <p:sp>
          <p:nvSpPr>
            <p:cNvPr id="95" name="Text Box 5"/>
            <p:cNvSpPr txBox="1">
              <a:spLocks noChangeArrowheads="1"/>
            </p:cNvSpPr>
            <p:nvPr/>
          </p:nvSpPr>
          <p:spPr bwMode="auto">
            <a:xfrm>
              <a:off x="3748982" y="4820097"/>
              <a:ext cx="849913" cy="519792"/>
            </a:xfrm>
            <a:prstGeom prst="rect">
              <a:avLst/>
            </a:prstGeom>
            <a:noFill/>
            <a:ln w="9525" algn="ctr">
              <a:noFill/>
              <a:miter lim="800000"/>
              <a:headEnd/>
              <a:tailEnd/>
            </a:ln>
          </p:spPr>
          <p:txBody>
            <a:bodyPr wrap="none">
              <a:spAutoFit/>
            </a:bodyPr>
            <a:lstStyle/>
            <a:p>
              <a:pPr algn="ctr"/>
              <a:r>
                <a:rPr lang="en-US" sz="1000" dirty="0">
                  <a:solidFill>
                    <a:prstClr val="black"/>
                  </a:solidFill>
                  <a:latin typeface="Arial" panose="020B0604020202020204" pitchFamily="34" charset="0"/>
                  <a:cs typeface="Arial" panose="020B0604020202020204" pitchFamily="34" charset="0"/>
                </a:rPr>
                <a:t>Application</a:t>
              </a:r>
            </a:p>
            <a:p>
              <a:pPr algn="ctr"/>
              <a:r>
                <a:rPr lang="en-US" sz="1000" dirty="0">
                  <a:solidFill>
                    <a:prstClr val="black"/>
                  </a:solidFill>
                  <a:latin typeface="Arial" panose="020B0604020202020204" pitchFamily="34" charset="0"/>
                  <a:cs typeface="Arial" panose="020B0604020202020204" pitchFamily="34" charset="0"/>
                </a:rPr>
                <a:t>Onboarding</a:t>
              </a:r>
            </a:p>
          </p:txBody>
        </p:sp>
        <p:sp>
          <p:nvSpPr>
            <p:cNvPr id="96" name="Text Box 6"/>
            <p:cNvSpPr txBox="1">
              <a:spLocks noChangeArrowheads="1"/>
            </p:cNvSpPr>
            <p:nvPr/>
          </p:nvSpPr>
          <p:spPr bwMode="auto">
            <a:xfrm>
              <a:off x="2962341" y="4181269"/>
              <a:ext cx="1276178" cy="319871"/>
            </a:xfrm>
            <a:prstGeom prst="rect">
              <a:avLst/>
            </a:prstGeom>
            <a:noFill/>
            <a:ln w="9525" algn="ctr">
              <a:noFill/>
              <a:miter lim="800000"/>
              <a:headEnd/>
              <a:tailEnd/>
            </a:ln>
          </p:spPr>
          <p:txBody>
            <a:bodyPr wrap="square">
              <a:spAutoFit/>
            </a:bodyPr>
            <a:lstStyle/>
            <a:p>
              <a:pPr algn="ctr"/>
              <a:r>
                <a:rPr lang="en-US" sz="1000" dirty="0">
                  <a:solidFill>
                    <a:prstClr val="black"/>
                  </a:solidFill>
                  <a:latin typeface="Arial" panose="020B0604020202020204" pitchFamily="34" charset="0"/>
                  <a:cs typeface="Arial" panose="020B0604020202020204" pitchFamily="34" charset="0"/>
                </a:rPr>
                <a:t>Communications</a:t>
              </a:r>
            </a:p>
          </p:txBody>
        </p:sp>
        <p:sp>
          <p:nvSpPr>
            <p:cNvPr id="97" name="Text Box 7"/>
            <p:cNvSpPr txBox="1">
              <a:spLocks noChangeArrowheads="1"/>
            </p:cNvSpPr>
            <p:nvPr/>
          </p:nvSpPr>
          <p:spPr bwMode="auto">
            <a:xfrm>
              <a:off x="4552242" y="4767703"/>
              <a:ext cx="1132970" cy="719711"/>
            </a:xfrm>
            <a:prstGeom prst="rect">
              <a:avLst/>
            </a:prstGeom>
            <a:noFill/>
            <a:ln w="9525" algn="ctr">
              <a:noFill/>
              <a:miter lim="800000"/>
              <a:headEnd/>
              <a:tailEnd/>
            </a:ln>
          </p:spPr>
          <p:txBody>
            <a:bodyPr>
              <a:spAutoFit/>
            </a:bodyPr>
            <a:lstStyle/>
            <a:p>
              <a:pPr algn="ctr"/>
              <a:r>
                <a:rPr lang="en-US" sz="1000" dirty="0">
                  <a:solidFill>
                    <a:prstClr val="black"/>
                  </a:solidFill>
                  <a:latin typeface="Arial" panose="020B0604020202020204" pitchFamily="34" charset="0"/>
                  <a:cs typeface="Arial" panose="020B0604020202020204" pitchFamily="34" charset="0"/>
                </a:rPr>
                <a:t>Technical Support &amp; Assurance</a:t>
              </a:r>
            </a:p>
          </p:txBody>
        </p:sp>
        <p:sp>
          <p:nvSpPr>
            <p:cNvPr id="98" name="Text Box 8"/>
            <p:cNvSpPr txBox="1">
              <a:spLocks noChangeArrowheads="1"/>
            </p:cNvSpPr>
            <p:nvPr/>
          </p:nvSpPr>
          <p:spPr bwMode="auto">
            <a:xfrm>
              <a:off x="5258204" y="4256104"/>
              <a:ext cx="914033" cy="319871"/>
            </a:xfrm>
            <a:prstGeom prst="rect">
              <a:avLst/>
            </a:prstGeom>
            <a:noFill/>
            <a:ln w="9525" algn="ctr">
              <a:noFill/>
              <a:miter lim="800000"/>
              <a:headEnd/>
              <a:tailEnd/>
            </a:ln>
          </p:spPr>
          <p:txBody>
            <a:bodyPr wrap="none">
              <a:spAutoFit/>
            </a:bodyPr>
            <a:lstStyle/>
            <a:p>
              <a:pPr algn="ctr"/>
              <a:r>
                <a:rPr lang="en-US" sz="1000" dirty="0">
                  <a:solidFill>
                    <a:prstClr val="black"/>
                  </a:solidFill>
                  <a:latin typeface="Arial" panose="020B0604020202020204" pitchFamily="34" charset="0"/>
                  <a:cs typeface="Arial" panose="020B0604020202020204" pitchFamily="34" charset="0"/>
                </a:rPr>
                <a:t>Governance </a:t>
              </a:r>
            </a:p>
          </p:txBody>
        </p:sp>
        <p:sp>
          <p:nvSpPr>
            <p:cNvPr id="99" name="Text Box 12"/>
            <p:cNvSpPr txBox="1">
              <a:spLocks noChangeArrowheads="1"/>
            </p:cNvSpPr>
            <p:nvPr/>
          </p:nvSpPr>
          <p:spPr bwMode="auto">
            <a:xfrm>
              <a:off x="4842933" y="3025509"/>
              <a:ext cx="1362567" cy="319871"/>
            </a:xfrm>
            <a:prstGeom prst="rect">
              <a:avLst/>
            </a:prstGeom>
            <a:noFill/>
            <a:ln w="9525" algn="ctr">
              <a:noFill/>
              <a:miter lim="800000"/>
              <a:headEnd/>
              <a:tailEnd/>
            </a:ln>
          </p:spPr>
          <p:txBody>
            <a:bodyPr>
              <a:spAutoFit/>
            </a:bodyPr>
            <a:lstStyle/>
            <a:p>
              <a:pPr algn="ctr"/>
              <a:r>
                <a:rPr lang="en-US" sz="1000" dirty="0">
                  <a:solidFill>
                    <a:prstClr val="black"/>
                  </a:solidFill>
                  <a:latin typeface="Arial" panose="020B0604020202020204" pitchFamily="34" charset="0"/>
                  <a:cs typeface="Arial" panose="020B0604020202020204" pitchFamily="34" charset="0"/>
                </a:rPr>
                <a:t>DevOps Training</a:t>
              </a:r>
            </a:p>
          </p:txBody>
        </p:sp>
        <p:sp>
          <p:nvSpPr>
            <p:cNvPr id="100" name="Text Box 13"/>
            <p:cNvSpPr txBox="1">
              <a:spLocks noChangeArrowheads="1"/>
            </p:cNvSpPr>
            <p:nvPr/>
          </p:nvSpPr>
          <p:spPr bwMode="auto">
            <a:xfrm>
              <a:off x="4300970" y="3781563"/>
              <a:ext cx="694421" cy="486638"/>
            </a:xfrm>
            <a:prstGeom prst="rect">
              <a:avLst/>
            </a:prstGeom>
            <a:noFill/>
            <a:ln w="9525" algn="ctr">
              <a:noFill/>
              <a:miter lim="800000"/>
              <a:headEnd/>
              <a:tailEnd/>
            </a:ln>
          </p:spPr>
          <p:txBody>
            <a:bodyPr wrap="none">
              <a:spAutoFit/>
            </a:bodyPr>
            <a:lstStyle/>
            <a:p>
              <a:pPr algn="ctr">
                <a:defRPr/>
              </a:pPr>
              <a:r>
                <a:rPr lang="en-US" sz="917" b="1" dirty="0">
                  <a:solidFill>
                    <a:prstClr val="white"/>
                  </a:solidFill>
                  <a:latin typeface="Arial" panose="020B0604020202020204" pitchFamily="34" charset="0"/>
                  <a:cs typeface="Arial" panose="020B0604020202020204" pitchFamily="34" charset="0"/>
                </a:rPr>
                <a:t>DevOps  </a:t>
              </a:r>
            </a:p>
            <a:p>
              <a:pPr algn="ctr">
                <a:defRPr/>
              </a:pPr>
              <a:r>
                <a:rPr lang="en-US" sz="917" b="1" dirty="0">
                  <a:solidFill>
                    <a:prstClr val="white"/>
                  </a:solidFill>
                  <a:latin typeface="Arial" panose="020B0604020202020204" pitchFamily="34" charset="0"/>
                  <a:cs typeface="Arial" panose="020B0604020202020204" pitchFamily="34" charset="0"/>
                </a:rPr>
                <a:t>COE</a:t>
              </a:r>
            </a:p>
          </p:txBody>
        </p:sp>
      </p:grpSp>
      <p:sp>
        <p:nvSpPr>
          <p:cNvPr id="101" name="TextBox 105"/>
          <p:cNvSpPr txBox="1">
            <a:spLocks noChangeArrowheads="1"/>
          </p:cNvSpPr>
          <p:nvPr/>
        </p:nvSpPr>
        <p:spPr bwMode="auto">
          <a:xfrm rot="10800000">
            <a:off x="6128820" y="2731743"/>
            <a:ext cx="266072" cy="307764"/>
          </a:xfrm>
          <a:prstGeom prst="rect">
            <a:avLst/>
          </a:prstGeom>
          <a:noFill/>
          <a:ln w="9525">
            <a:noFill/>
            <a:miter lim="800000"/>
            <a:headEnd/>
            <a:tailEnd/>
          </a:ln>
        </p:spPr>
        <p:txBody>
          <a:bodyPr wrap="none" lIns="76187" tIns="38094" rIns="76187" bIns="38094">
            <a:spAutoFit/>
          </a:bodyPr>
          <a:lstStyle/>
          <a:p>
            <a:pPr algn="ctr">
              <a:buClr>
                <a:prstClr val="black"/>
              </a:buClr>
              <a:buFont typeface="Wingdings" pitchFamily="2" charset="2"/>
              <a:buNone/>
            </a:pPr>
            <a:r>
              <a:rPr lang="en-US" sz="1500" b="1" dirty="0">
                <a:solidFill>
                  <a:srgbClr val="FF0000"/>
                </a:solidFill>
                <a:latin typeface="Arial" panose="020B0604020202020204" pitchFamily="34" charset="0"/>
                <a:cs typeface="Arial" panose="020B0604020202020204" pitchFamily="34" charset="0"/>
              </a:rPr>
              <a:t>&gt;</a:t>
            </a:r>
          </a:p>
        </p:txBody>
      </p:sp>
      <p:sp>
        <p:nvSpPr>
          <p:cNvPr id="102" name="Rounded Rectangle 106"/>
          <p:cNvSpPr>
            <a:spLocks noChangeArrowheads="1"/>
          </p:cNvSpPr>
          <p:nvPr/>
        </p:nvSpPr>
        <p:spPr bwMode="auto">
          <a:xfrm>
            <a:off x="1938867" y="572733"/>
            <a:ext cx="5410200" cy="360734"/>
          </a:xfrm>
          <a:prstGeom prst="roundRect">
            <a:avLst>
              <a:gd name="adj" fmla="val 50000"/>
            </a:avLst>
          </a:prstGeom>
          <a:solidFill>
            <a:srgbClr val="0070C0"/>
          </a:solidFill>
          <a:ln>
            <a:headEnd/>
            <a:tailEnd/>
          </a:ln>
        </p:spPr>
        <p:style>
          <a:lnRef idx="2">
            <a:schemeClr val="accent2"/>
          </a:lnRef>
          <a:fillRef idx="1">
            <a:schemeClr val="lt1"/>
          </a:fillRef>
          <a:effectRef idx="0">
            <a:schemeClr val="accent2"/>
          </a:effectRef>
          <a:fontRef idx="minor">
            <a:schemeClr val="dk1"/>
          </a:fontRef>
        </p:style>
        <p:txBody>
          <a:bodyPr lIns="76187" tIns="38094" rIns="76187" bIns="38094">
            <a:spAutoFit/>
          </a:bodyPr>
          <a:lstStyle/>
          <a:p>
            <a:pPr>
              <a:buClr>
                <a:prstClr val="black"/>
              </a:buClr>
              <a:buFont typeface="Wingdings" pitchFamily="2" charset="2"/>
              <a:buChar char="§"/>
            </a:pPr>
            <a:endParaRPr lang="en-US" sz="1167" dirty="0">
              <a:solidFill>
                <a:prstClr val="black"/>
              </a:solidFill>
              <a:latin typeface="Arial" panose="020B0604020202020204" pitchFamily="34" charset="0"/>
              <a:cs typeface="Arial" panose="020B0604020202020204" pitchFamily="34" charset="0"/>
            </a:endParaRPr>
          </a:p>
        </p:txBody>
      </p:sp>
      <p:sp>
        <p:nvSpPr>
          <p:cNvPr id="103" name="Rounded Rectangle 115"/>
          <p:cNvSpPr>
            <a:spLocks noChangeArrowheads="1"/>
          </p:cNvSpPr>
          <p:nvPr/>
        </p:nvSpPr>
        <p:spPr bwMode="auto">
          <a:xfrm>
            <a:off x="643467" y="4238652"/>
            <a:ext cx="7924800" cy="482514"/>
          </a:xfrm>
          <a:prstGeom prst="roundRect">
            <a:avLst>
              <a:gd name="adj" fmla="val 50000"/>
            </a:avLst>
          </a:prstGeom>
          <a:ln>
            <a:headEnd/>
            <a:tailEnd/>
          </a:ln>
        </p:spPr>
        <p:style>
          <a:lnRef idx="1">
            <a:schemeClr val="accent6"/>
          </a:lnRef>
          <a:fillRef idx="2">
            <a:schemeClr val="accent6"/>
          </a:fillRef>
          <a:effectRef idx="1">
            <a:schemeClr val="accent6"/>
          </a:effectRef>
          <a:fontRef idx="minor">
            <a:schemeClr val="dk1"/>
          </a:fontRef>
        </p:style>
        <p:txBody>
          <a:bodyPr wrap="none" lIns="76187" tIns="38094" rIns="76187" bIns="38094" anchor="ctr"/>
          <a:lstStyle/>
          <a:p>
            <a:pPr>
              <a:buClr>
                <a:prstClr val="black"/>
              </a:buClr>
              <a:buFont typeface="Wingdings" pitchFamily="2" charset="2"/>
              <a:buChar char="§"/>
            </a:pPr>
            <a:endParaRPr lang="en-US" sz="1167" dirty="0">
              <a:solidFill>
                <a:prstClr val="black"/>
              </a:solidFill>
              <a:latin typeface="Arial" panose="020B0604020202020204" pitchFamily="34" charset="0"/>
              <a:cs typeface="Arial" panose="020B0604020202020204" pitchFamily="34" charset="0"/>
            </a:endParaRPr>
          </a:p>
        </p:txBody>
      </p:sp>
      <p:sp>
        <p:nvSpPr>
          <p:cNvPr id="104" name="TextBox 110"/>
          <p:cNvSpPr txBox="1">
            <a:spLocks noChangeArrowheads="1"/>
          </p:cNvSpPr>
          <p:nvPr/>
        </p:nvSpPr>
        <p:spPr bwMode="auto">
          <a:xfrm>
            <a:off x="1700272" y="4303889"/>
            <a:ext cx="990600" cy="359189"/>
          </a:xfrm>
          <a:prstGeom prst="rect">
            <a:avLst/>
          </a:prstGeom>
          <a:noFill/>
          <a:ln w="9525">
            <a:noFill/>
            <a:miter lim="800000"/>
            <a:headEnd/>
            <a:tailEnd/>
          </a:ln>
        </p:spPr>
        <p:txBody>
          <a:bodyPr wrap="square" lIns="76187" tIns="38094" rIns="76187" bIns="38094">
            <a:spAutoFit/>
          </a:bodyPr>
          <a:lstStyle/>
          <a:p>
            <a:pPr algn="ctr">
              <a:buClr>
                <a:prstClr val="black"/>
              </a:buClr>
              <a:buFont typeface="Wingdings" pitchFamily="2" charset="2"/>
              <a:buNone/>
            </a:pPr>
            <a:r>
              <a:rPr lang="en-US" sz="917" dirty="0">
                <a:solidFill>
                  <a:prstClr val="black"/>
                </a:solidFill>
                <a:latin typeface="Arial" panose="020B0604020202020204" pitchFamily="34" charset="0"/>
                <a:cs typeface="Arial" panose="020B0604020202020204" pitchFamily="34" charset="0"/>
              </a:rPr>
              <a:t>Certifications &amp;  Staffing</a:t>
            </a:r>
          </a:p>
        </p:txBody>
      </p:sp>
      <p:sp>
        <p:nvSpPr>
          <p:cNvPr id="105" name="TextBox 111"/>
          <p:cNvSpPr txBox="1">
            <a:spLocks noChangeArrowheads="1"/>
          </p:cNvSpPr>
          <p:nvPr/>
        </p:nvSpPr>
        <p:spPr bwMode="auto">
          <a:xfrm>
            <a:off x="3148253" y="4316588"/>
            <a:ext cx="990600" cy="359189"/>
          </a:xfrm>
          <a:prstGeom prst="rect">
            <a:avLst/>
          </a:prstGeom>
          <a:noFill/>
          <a:ln w="9525">
            <a:noFill/>
            <a:miter lim="800000"/>
            <a:headEnd/>
            <a:tailEnd/>
          </a:ln>
        </p:spPr>
        <p:txBody>
          <a:bodyPr wrap="square" lIns="76187" tIns="38094" rIns="76187" bIns="38094">
            <a:spAutoFit/>
          </a:bodyPr>
          <a:lstStyle/>
          <a:p>
            <a:pPr algn="ctr">
              <a:buClr>
                <a:prstClr val="black"/>
              </a:buClr>
            </a:pPr>
            <a:r>
              <a:rPr lang="en-US" sz="917" dirty="0">
                <a:solidFill>
                  <a:prstClr val="black"/>
                </a:solidFill>
                <a:latin typeface="Arial" panose="020B0604020202020204" pitchFamily="34" charset="0"/>
                <a:cs typeface="Arial" panose="020B0604020202020204" pitchFamily="34" charset="0"/>
              </a:rPr>
              <a:t>Operational Metrics</a:t>
            </a:r>
          </a:p>
        </p:txBody>
      </p:sp>
      <p:sp>
        <p:nvSpPr>
          <p:cNvPr id="106" name="TextBox 112"/>
          <p:cNvSpPr txBox="1">
            <a:spLocks noChangeArrowheads="1"/>
          </p:cNvSpPr>
          <p:nvPr/>
        </p:nvSpPr>
        <p:spPr bwMode="auto">
          <a:xfrm>
            <a:off x="4377268" y="4304134"/>
            <a:ext cx="1219429" cy="641446"/>
          </a:xfrm>
          <a:prstGeom prst="rect">
            <a:avLst/>
          </a:prstGeom>
          <a:noFill/>
          <a:ln w="9525">
            <a:noFill/>
            <a:miter lim="800000"/>
            <a:headEnd/>
            <a:tailEnd/>
          </a:ln>
        </p:spPr>
        <p:txBody>
          <a:bodyPr wrap="square" lIns="76187" tIns="38094" rIns="76187" bIns="38094">
            <a:spAutoFit/>
          </a:bodyPr>
          <a:lstStyle/>
          <a:p>
            <a:pPr algn="ctr">
              <a:buClr>
                <a:prstClr val="black"/>
              </a:buClr>
              <a:buFont typeface="Wingdings" pitchFamily="2" charset="2"/>
              <a:buNone/>
            </a:pPr>
            <a:r>
              <a:rPr lang="en-US" sz="917" dirty="0">
                <a:solidFill>
                  <a:prstClr val="black"/>
                </a:solidFill>
                <a:latin typeface="Arial" panose="020B0604020202020204" pitchFamily="34" charset="0"/>
                <a:cs typeface="Arial" panose="020B0604020202020204" pitchFamily="34" charset="0"/>
              </a:rPr>
              <a:t>Project Management Office (PMO)</a:t>
            </a:r>
          </a:p>
          <a:p>
            <a:pPr algn="ctr">
              <a:buClr>
                <a:prstClr val="black"/>
              </a:buClr>
              <a:buFont typeface="Wingdings" pitchFamily="2" charset="2"/>
              <a:buNone/>
            </a:pPr>
            <a:endParaRPr lang="en-US" sz="917" dirty="0">
              <a:solidFill>
                <a:prstClr val="black"/>
              </a:solidFill>
              <a:latin typeface="Arial" panose="020B0604020202020204" pitchFamily="34" charset="0"/>
              <a:cs typeface="Arial" panose="020B0604020202020204" pitchFamily="34" charset="0"/>
            </a:endParaRPr>
          </a:p>
        </p:txBody>
      </p:sp>
      <p:sp>
        <p:nvSpPr>
          <p:cNvPr id="107" name="TextBox 113"/>
          <p:cNvSpPr txBox="1">
            <a:spLocks noChangeArrowheads="1"/>
          </p:cNvSpPr>
          <p:nvPr/>
        </p:nvSpPr>
        <p:spPr bwMode="auto">
          <a:xfrm>
            <a:off x="5875549" y="4306430"/>
            <a:ext cx="990600" cy="359189"/>
          </a:xfrm>
          <a:prstGeom prst="rect">
            <a:avLst/>
          </a:prstGeom>
          <a:noFill/>
          <a:ln w="9525">
            <a:noFill/>
            <a:miter lim="800000"/>
            <a:headEnd/>
            <a:tailEnd/>
          </a:ln>
        </p:spPr>
        <p:txBody>
          <a:bodyPr wrap="square" lIns="76187" tIns="38094" rIns="76187" bIns="38094">
            <a:spAutoFit/>
          </a:bodyPr>
          <a:lstStyle/>
          <a:p>
            <a:pPr algn="ctr">
              <a:buClr>
                <a:prstClr val="black"/>
              </a:buClr>
            </a:pPr>
            <a:r>
              <a:rPr lang="en-US" sz="917" dirty="0">
                <a:solidFill>
                  <a:prstClr val="black"/>
                </a:solidFill>
                <a:latin typeface="Arial" panose="020B0604020202020204" pitchFamily="34" charset="0"/>
                <a:cs typeface="Arial" panose="020B0604020202020204" pitchFamily="34" charset="0"/>
              </a:rPr>
              <a:t>Innovation and Collaboration</a:t>
            </a:r>
          </a:p>
        </p:txBody>
      </p:sp>
      <p:sp>
        <p:nvSpPr>
          <p:cNvPr id="108" name="TextBox 114"/>
          <p:cNvSpPr txBox="1">
            <a:spLocks noChangeArrowheads="1"/>
          </p:cNvSpPr>
          <p:nvPr/>
        </p:nvSpPr>
        <p:spPr bwMode="auto">
          <a:xfrm>
            <a:off x="7464591" y="4312026"/>
            <a:ext cx="990600" cy="359189"/>
          </a:xfrm>
          <a:prstGeom prst="rect">
            <a:avLst/>
          </a:prstGeom>
          <a:noFill/>
          <a:ln w="9525">
            <a:noFill/>
            <a:miter lim="800000"/>
            <a:headEnd/>
            <a:tailEnd/>
          </a:ln>
        </p:spPr>
        <p:txBody>
          <a:bodyPr wrap="square" lIns="76187" tIns="38094" rIns="76187" bIns="38094">
            <a:spAutoFit/>
          </a:bodyPr>
          <a:lstStyle/>
          <a:p>
            <a:pPr algn="ctr">
              <a:buClr>
                <a:prstClr val="black"/>
              </a:buClr>
              <a:buFont typeface="Wingdings" pitchFamily="2" charset="2"/>
              <a:buNone/>
            </a:pPr>
            <a:r>
              <a:rPr lang="en-US" sz="917" dirty="0">
                <a:solidFill>
                  <a:prstClr val="black"/>
                </a:solidFill>
                <a:latin typeface="Arial" panose="020B0604020202020204" pitchFamily="34" charset="0"/>
                <a:cs typeface="Arial" panose="020B0604020202020204" pitchFamily="34" charset="0"/>
              </a:rPr>
              <a:t>Coaches and  SMEs</a:t>
            </a:r>
          </a:p>
        </p:txBody>
      </p:sp>
      <p:grpSp>
        <p:nvGrpSpPr>
          <p:cNvPr id="109" name="Group 30"/>
          <p:cNvGrpSpPr/>
          <p:nvPr/>
        </p:nvGrpSpPr>
        <p:grpSpPr>
          <a:xfrm>
            <a:off x="685800" y="2210755"/>
            <a:ext cx="2057400" cy="1881543"/>
            <a:chOff x="804333" y="3116274"/>
            <a:chExt cx="2057400" cy="2160090"/>
          </a:xfrm>
        </p:grpSpPr>
        <p:sp>
          <p:nvSpPr>
            <p:cNvPr id="110" name="Rounded Rectangle 75"/>
            <p:cNvSpPr>
              <a:spLocks noChangeArrowheads="1"/>
            </p:cNvSpPr>
            <p:nvPr/>
          </p:nvSpPr>
          <p:spPr bwMode="auto">
            <a:xfrm>
              <a:off x="804333" y="3116274"/>
              <a:ext cx="2057400" cy="2059884"/>
            </a:xfrm>
            <a:prstGeom prst="roundRect">
              <a:avLst>
                <a:gd name="adj" fmla="val 4755"/>
              </a:avLst>
            </a:prstGeom>
            <a:gradFill rotWithShape="1">
              <a:gsLst>
                <a:gs pos="0">
                  <a:schemeClr val="bg1"/>
                </a:gs>
                <a:gs pos="100000">
                  <a:srgbClr val="DFE3F1"/>
                </a:gs>
              </a:gsLst>
              <a:lin ang="5400000" scaled="1"/>
            </a:gradFill>
            <a:ln w="9525" algn="ctr">
              <a:solidFill>
                <a:srgbClr val="B7C1DF"/>
              </a:solidFill>
              <a:round/>
              <a:headEnd/>
              <a:tailEnd/>
            </a:ln>
          </p:spPr>
          <p:txBody>
            <a:bodyPr wrap="none" anchor="ctr"/>
            <a:lstStyle/>
            <a:p>
              <a:pPr>
                <a:buFont typeface="Wingdings" pitchFamily="2" charset="2"/>
                <a:buNone/>
              </a:pPr>
              <a:endParaRPr lang="en-US" sz="1167" dirty="0">
                <a:solidFill>
                  <a:prstClr val="black"/>
                </a:solidFill>
                <a:latin typeface="Arial" panose="020B0604020202020204" pitchFamily="34" charset="0"/>
                <a:cs typeface="Arial" panose="020B0604020202020204" pitchFamily="34" charset="0"/>
              </a:endParaRPr>
            </a:p>
          </p:txBody>
        </p:sp>
        <p:sp>
          <p:nvSpPr>
            <p:cNvPr id="111" name="Rectangle 18"/>
            <p:cNvSpPr>
              <a:spLocks noChangeArrowheads="1"/>
            </p:cNvSpPr>
            <p:nvPr/>
          </p:nvSpPr>
          <p:spPr bwMode="auto">
            <a:xfrm>
              <a:off x="841374" y="3225812"/>
              <a:ext cx="1949325" cy="2050552"/>
            </a:xfrm>
            <a:prstGeom prst="rect">
              <a:avLst/>
            </a:prstGeom>
            <a:noFill/>
            <a:ln w="9525" algn="ctr">
              <a:noFill/>
              <a:miter lim="800000"/>
              <a:headEnd/>
              <a:tailEnd/>
            </a:ln>
          </p:spPr>
          <p:txBody>
            <a:bodyPr wrap="square">
              <a:spAutoFit/>
            </a:bodyPr>
            <a:lstStyle/>
            <a:p>
              <a:pPr marL="91263" indent="-91263">
                <a:lnSpc>
                  <a:spcPct val="150000"/>
                </a:lnSpc>
                <a:buFont typeface="Wingdings" pitchFamily="2" charset="2"/>
                <a:buChar char="§"/>
              </a:pPr>
              <a:r>
                <a:rPr lang="en-US" sz="917" dirty="0">
                  <a:solidFill>
                    <a:prstClr val="black"/>
                  </a:solidFill>
                  <a:latin typeface="Arial" panose="020B0604020202020204" pitchFamily="34" charset="0"/>
                  <a:cs typeface="Arial" panose="020B0604020202020204" pitchFamily="34" charset="0"/>
                </a:rPr>
                <a:t>DevOps Lab</a:t>
              </a:r>
            </a:p>
            <a:p>
              <a:pPr marL="91263" indent="-91263">
                <a:lnSpc>
                  <a:spcPct val="150000"/>
                </a:lnSpc>
                <a:buFont typeface="Wingdings" pitchFamily="2" charset="2"/>
                <a:buChar char="§"/>
              </a:pPr>
              <a:r>
                <a:rPr lang="en-US" sz="917" dirty="0">
                  <a:solidFill>
                    <a:prstClr val="black"/>
                  </a:solidFill>
                  <a:latin typeface="Arial" panose="020B0604020202020204" pitchFamily="34" charset="0"/>
                  <a:cs typeface="Arial" panose="020B0604020202020204" pitchFamily="34" charset="0"/>
                </a:rPr>
                <a:t>Software Installation &amp; configuration support</a:t>
              </a:r>
            </a:p>
            <a:p>
              <a:pPr marL="91263" indent="-91263">
                <a:lnSpc>
                  <a:spcPct val="150000"/>
                </a:lnSpc>
                <a:buFont typeface="Wingdings" pitchFamily="2" charset="2"/>
                <a:buChar char="§"/>
              </a:pPr>
              <a:r>
                <a:rPr lang="en-US" sz="917" dirty="0">
                  <a:solidFill>
                    <a:prstClr val="black"/>
                  </a:solidFill>
                  <a:latin typeface="Arial" panose="020B0604020202020204" pitchFamily="34" charset="0"/>
                  <a:cs typeface="Arial" panose="020B0604020202020204" pitchFamily="34" charset="0"/>
                </a:rPr>
                <a:t>Tools Alliance</a:t>
              </a:r>
            </a:p>
            <a:p>
              <a:pPr marL="91263" indent="-91263">
                <a:lnSpc>
                  <a:spcPct val="150000"/>
                </a:lnSpc>
                <a:buFont typeface="Wingdings" pitchFamily="2" charset="2"/>
                <a:buChar char="§"/>
              </a:pPr>
              <a:r>
                <a:rPr lang="en-US" sz="917" dirty="0">
                  <a:solidFill>
                    <a:prstClr val="black"/>
                  </a:solidFill>
                  <a:latin typeface="Arial" panose="020B0604020202020204" pitchFamily="34" charset="0"/>
                  <a:cs typeface="Arial" panose="020B0604020202020204" pitchFamily="34" charset="0"/>
                </a:rPr>
                <a:t>Tools Evaluation</a:t>
              </a:r>
            </a:p>
            <a:p>
              <a:pPr marL="91263" indent="-91263">
                <a:lnSpc>
                  <a:spcPct val="150000"/>
                </a:lnSpc>
                <a:buFont typeface="Wingdings" pitchFamily="2" charset="2"/>
                <a:buChar char="§"/>
              </a:pPr>
              <a:r>
                <a:rPr lang="en-US" sz="917" dirty="0">
                  <a:solidFill>
                    <a:prstClr val="black"/>
                  </a:solidFill>
                  <a:latin typeface="Arial" panose="020B0604020202020204" pitchFamily="34" charset="0"/>
                  <a:cs typeface="Arial" panose="020B0604020202020204" pitchFamily="34" charset="0"/>
                </a:rPr>
                <a:t>POC engine</a:t>
              </a:r>
            </a:p>
            <a:p>
              <a:pPr marL="91263" indent="-91263">
                <a:lnSpc>
                  <a:spcPct val="150000"/>
                </a:lnSpc>
                <a:buFont typeface="Wingdings" pitchFamily="2" charset="2"/>
                <a:buChar char="§"/>
              </a:pPr>
              <a:r>
                <a:rPr lang="en-US" sz="917" dirty="0">
                  <a:solidFill>
                    <a:prstClr val="black"/>
                  </a:solidFill>
                  <a:latin typeface="Arial" panose="020B0604020202020204" pitchFamily="34" charset="0"/>
                  <a:cs typeface="Arial" panose="020B0604020202020204" pitchFamily="34" charset="0"/>
                </a:rPr>
                <a:t>Tool and Process Training</a:t>
              </a:r>
            </a:p>
            <a:p>
              <a:pPr marL="91263" indent="-91263">
                <a:lnSpc>
                  <a:spcPct val="150000"/>
                </a:lnSpc>
                <a:buFont typeface="Wingdings" pitchFamily="2" charset="2"/>
                <a:buChar char="§"/>
              </a:pPr>
              <a:r>
                <a:rPr lang="en-US" sz="917" dirty="0">
                  <a:solidFill>
                    <a:prstClr val="black"/>
                  </a:solidFill>
                  <a:latin typeface="Arial" panose="020B0604020202020204" pitchFamily="34" charset="0"/>
                  <a:cs typeface="Arial" panose="020B0604020202020204" pitchFamily="34" charset="0"/>
                </a:rPr>
                <a:t>Platform Administration</a:t>
              </a:r>
            </a:p>
          </p:txBody>
        </p:sp>
      </p:grpSp>
      <p:sp>
        <p:nvSpPr>
          <p:cNvPr id="112" name="Rectangle 111"/>
          <p:cNvSpPr>
            <a:spLocks noChangeArrowheads="1"/>
          </p:cNvSpPr>
          <p:nvPr/>
        </p:nvSpPr>
        <p:spPr bwMode="auto">
          <a:xfrm>
            <a:off x="3379653" y="607019"/>
            <a:ext cx="3029842" cy="333477"/>
          </a:xfrm>
          <a:prstGeom prst="rect">
            <a:avLst/>
          </a:prstGeom>
          <a:noFill/>
          <a:ln w="9525" algn="ctr">
            <a:noFill/>
            <a:miter lim="800000"/>
            <a:headEnd/>
            <a:tailEnd/>
          </a:ln>
        </p:spPr>
        <p:txBody>
          <a:bodyPr wrap="none" lIns="76187" tIns="38094" rIns="76187" bIns="38094">
            <a:spAutoFit/>
          </a:bodyPr>
          <a:lstStyle/>
          <a:p>
            <a:pPr algn="ctr"/>
            <a:r>
              <a:rPr lang="en-US" sz="1667" b="1" dirty="0">
                <a:solidFill>
                  <a:prstClr val="white"/>
                </a:solidFill>
                <a:latin typeface="Arial" panose="020B0604020202020204" pitchFamily="34" charset="0"/>
                <a:cs typeface="Arial" panose="020B0604020202020204" pitchFamily="34" charset="0"/>
              </a:rPr>
              <a:t>Scotia - TechM DevOps COE</a:t>
            </a:r>
            <a:endParaRPr lang="en-US" sz="1667" dirty="0">
              <a:solidFill>
                <a:prstClr val="white"/>
              </a:solidFill>
              <a:latin typeface="Arial" panose="020B0604020202020204" pitchFamily="34" charset="0"/>
              <a:cs typeface="Arial" panose="020B0604020202020204" pitchFamily="34" charset="0"/>
            </a:endParaRPr>
          </a:p>
        </p:txBody>
      </p:sp>
      <p:sp>
        <p:nvSpPr>
          <p:cNvPr id="114" name="TextBox 117"/>
          <p:cNvSpPr txBox="1">
            <a:spLocks noChangeArrowheads="1"/>
          </p:cNvSpPr>
          <p:nvPr/>
        </p:nvSpPr>
        <p:spPr bwMode="auto">
          <a:xfrm rot="5400000">
            <a:off x="4410125" y="4085169"/>
            <a:ext cx="266072" cy="307764"/>
          </a:xfrm>
          <a:prstGeom prst="rect">
            <a:avLst/>
          </a:prstGeom>
          <a:noFill/>
          <a:ln w="9525">
            <a:noFill/>
            <a:miter lim="800000"/>
            <a:headEnd/>
            <a:tailEnd/>
          </a:ln>
        </p:spPr>
        <p:txBody>
          <a:bodyPr wrap="none" lIns="76187" tIns="38094" rIns="76187" bIns="38094">
            <a:spAutoFit/>
          </a:bodyPr>
          <a:lstStyle/>
          <a:p>
            <a:pPr algn="ctr">
              <a:buClr>
                <a:prstClr val="black"/>
              </a:buClr>
              <a:buFont typeface="Wingdings" pitchFamily="2" charset="2"/>
              <a:buNone/>
            </a:pPr>
            <a:r>
              <a:rPr lang="en-US" sz="1500" b="1" dirty="0">
                <a:solidFill>
                  <a:srgbClr val="FF0000"/>
                </a:solidFill>
                <a:latin typeface="Arial" panose="020B0604020202020204" pitchFamily="34" charset="0"/>
                <a:cs typeface="Arial" panose="020B0604020202020204" pitchFamily="34" charset="0"/>
              </a:rPr>
              <a:t>&gt;</a:t>
            </a:r>
          </a:p>
        </p:txBody>
      </p:sp>
      <p:sp>
        <p:nvSpPr>
          <p:cNvPr id="115" name="TextBox 104"/>
          <p:cNvSpPr txBox="1">
            <a:spLocks noChangeArrowheads="1"/>
          </p:cNvSpPr>
          <p:nvPr/>
        </p:nvSpPr>
        <p:spPr bwMode="auto">
          <a:xfrm>
            <a:off x="2687688" y="2702268"/>
            <a:ext cx="266072" cy="307764"/>
          </a:xfrm>
          <a:prstGeom prst="rect">
            <a:avLst/>
          </a:prstGeom>
          <a:noFill/>
          <a:ln w="9525">
            <a:noFill/>
            <a:miter lim="800000"/>
            <a:headEnd/>
            <a:tailEnd/>
          </a:ln>
        </p:spPr>
        <p:txBody>
          <a:bodyPr wrap="none" lIns="76187" tIns="38094" rIns="76187" bIns="38094">
            <a:spAutoFit/>
          </a:bodyPr>
          <a:lstStyle/>
          <a:p>
            <a:pPr algn="ctr">
              <a:buClr>
                <a:prstClr val="black"/>
              </a:buClr>
              <a:buFont typeface="Wingdings" pitchFamily="2" charset="2"/>
              <a:buNone/>
            </a:pPr>
            <a:r>
              <a:rPr lang="en-US" sz="1500" b="1" dirty="0">
                <a:solidFill>
                  <a:srgbClr val="FF0000"/>
                </a:solidFill>
                <a:latin typeface="Arial" panose="020B0604020202020204" pitchFamily="34" charset="0"/>
                <a:cs typeface="Arial" panose="020B0604020202020204" pitchFamily="34" charset="0"/>
              </a:rPr>
              <a:t>&gt;</a:t>
            </a:r>
          </a:p>
        </p:txBody>
      </p:sp>
      <p:pic>
        <p:nvPicPr>
          <p:cNvPr id="116" name="Picture 7" descr="20.jpg"/>
          <p:cNvPicPr>
            <a:picLocks noChangeAspect="1"/>
          </p:cNvPicPr>
          <p:nvPr/>
        </p:nvPicPr>
        <p:blipFill>
          <a:blip r:embed="rId2" cstate="print">
            <a:clrChange>
              <a:clrFrom>
                <a:srgbClr val="FEFEFE"/>
              </a:clrFrom>
              <a:clrTo>
                <a:srgbClr val="FEFEFE">
                  <a:alpha val="0"/>
                </a:srgbClr>
              </a:clrTo>
            </a:clrChange>
          </a:blip>
          <a:srcRect/>
          <a:stretch>
            <a:fillRect/>
          </a:stretch>
        </p:blipFill>
        <p:spPr bwMode="auto">
          <a:xfrm>
            <a:off x="910214" y="4294465"/>
            <a:ext cx="800055" cy="426699"/>
          </a:xfrm>
          <a:prstGeom prst="rect">
            <a:avLst/>
          </a:prstGeom>
          <a:noFill/>
          <a:ln w="9525">
            <a:noFill/>
            <a:miter lim="800000"/>
            <a:headEnd/>
            <a:tailEnd/>
          </a:ln>
        </p:spPr>
      </p:pic>
      <p:grpSp>
        <p:nvGrpSpPr>
          <p:cNvPr id="117" name="Group 38"/>
          <p:cNvGrpSpPr/>
          <p:nvPr/>
        </p:nvGrpSpPr>
        <p:grpSpPr>
          <a:xfrm>
            <a:off x="767167" y="1855968"/>
            <a:ext cx="1828800" cy="406574"/>
            <a:chOff x="885700" y="2729349"/>
            <a:chExt cx="1828800" cy="528190"/>
          </a:xfrm>
        </p:grpSpPr>
        <p:sp>
          <p:nvSpPr>
            <p:cNvPr id="118" name="Rounded Rectangle 76"/>
            <p:cNvSpPr>
              <a:spLocks noChangeArrowheads="1"/>
            </p:cNvSpPr>
            <p:nvPr/>
          </p:nvSpPr>
          <p:spPr bwMode="auto">
            <a:xfrm>
              <a:off x="888875" y="2729349"/>
              <a:ext cx="1825625" cy="463125"/>
            </a:xfrm>
            <a:prstGeom prst="roundRect">
              <a:avLst>
                <a:gd name="adj" fmla="val 50000"/>
              </a:avLst>
            </a:prstGeom>
            <a:gradFill rotWithShape="1">
              <a:gsLst>
                <a:gs pos="0">
                  <a:schemeClr val="bg1"/>
                </a:gs>
                <a:gs pos="100000">
                  <a:srgbClr val="B7C1DF"/>
                </a:gs>
              </a:gsLst>
              <a:lin ang="5400000" scaled="1"/>
            </a:gradFill>
            <a:ln w="9525" algn="ctr">
              <a:solidFill>
                <a:srgbClr val="B7C1DF"/>
              </a:solidFill>
              <a:miter lim="800000"/>
              <a:headEnd/>
              <a:tailEnd/>
            </a:ln>
          </p:spPr>
          <p:txBody>
            <a:bodyPr wrap="none" anchor="ctr"/>
            <a:lstStyle/>
            <a:p>
              <a:pPr>
                <a:buFont typeface="Wingdings" pitchFamily="2" charset="2"/>
                <a:buNone/>
              </a:pPr>
              <a:endParaRPr lang="en-US" sz="1167" dirty="0">
                <a:solidFill>
                  <a:prstClr val="black"/>
                </a:solidFill>
                <a:latin typeface="Arial" panose="020B0604020202020204" pitchFamily="34" charset="0"/>
                <a:cs typeface="Arial" panose="020B0604020202020204" pitchFamily="34" charset="0"/>
              </a:endParaRPr>
            </a:p>
          </p:txBody>
        </p:sp>
        <p:sp>
          <p:nvSpPr>
            <p:cNvPr id="119" name="Text Box 14"/>
            <p:cNvSpPr txBox="1">
              <a:spLocks noChangeArrowheads="1"/>
            </p:cNvSpPr>
            <p:nvPr/>
          </p:nvSpPr>
          <p:spPr bwMode="auto">
            <a:xfrm>
              <a:off x="1285500" y="2770900"/>
              <a:ext cx="1347787" cy="486639"/>
            </a:xfrm>
            <a:prstGeom prst="rect">
              <a:avLst/>
            </a:prstGeom>
            <a:noFill/>
            <a:ln w="9525" algn="ctr">
              <a:noFill/>
              <a:miter lim="800000"/>
              <a:headEnd/>
              <a:tailEnd/>
            </a:ln>
          </p:spPr>
          <p:txBody>
            <a:bodyPr>
              <a:spAutoFit/>
            </a:bodyPr>
            <a:lstStyle/>
            <a:p>
              <a:pPr algn="ctr"/>
              <a:r>
                <a:rPr lang="en-US" sz="917" dirty="0">
                  <a:solidFill>
                    <a:prstClr val="black"/>
                  </a:solidFill>
                  <a:latin typeface="Arial" panose="020B0604020202020204" pitchFamily="34" charset="0"/>
                  <a:cs typeface="Arial" panose="020B0604020202020204" pitchFamily="34" charset="0"/>
                </a:rPr>
                <a:t>Platform </a:t>
              </a:r>
            </a:p>
            <a:p>
              <a:pPr algn="ctr"/>
              <a:r>
                <a:rPr lang="en-US" sz="917" dirty="0">
                  <a:solidFill>
                    <a:prstClr val="black"/>
                  </a:solidFill>
                  <a:latin typeface="Arial" panose="020B0604020202020204" pitchFamily="34" charset="0"/>
                  <a:cs typeface="Arial" panose="020B0604020202020204" pitchFamily="34" charset="0"/>
                </a:rPr>
                <a:t> Support</a:t>
              </a:r>
            </a:p>
          </p:txBody>
        </p:sp>
        <p:pic>
          <p:nvPicPr>
            <p:cNvPr id="120" name="Picture 106" descr="30.jpg"/>
            <p:cNvPicPr>
              <a:picLocks noChangeAspect="1"/>
            </p:cNvPicPr>
            <p:nvPr/>
          </p:nvPicPr>
          <p:blipFill>
            <a:blip r:embed="rId3" cstate="print">
              <a:clrChange>
                <a:clrFrom>
                  <a:srgbClr val="FEFEFE"/>
                </a:clrFrom>
                <a:clrTo>
                  <a:srgbClr val="FEFEFE">
                    <a:alpha val="0"/>
                  </a:srgbClr>
                </a:clrTo>
              </a:clrChange>
            </a:blip>
            <a:srcRect/>
            <a:stretch>
              <a:fillRect/>
            </a:stretch>
          </p:blipFill>
          <p:spPr bwMode="auto">
            <a:xfrm>
              <a:off x="885700" y="2735275"/>
              <a:ext cx="433363" cy="433388"/>
            </a:xfrm>
            <a:prstGeom prst="rect">
              <a:avLst/>
            </a:prstGeom>
            <a:noFill/>
            <a:ln w="9525">
              <a:noFill/>
              <a:miter lim="800000"/>
              <a:headEnd/>
              <a:tailEnd/>
            </a:ln>
          </p:spPr>
        </p:pic>
      </p:grpSp>
      <p:grpSp>
        <p:nvGrpSpPr>
          <p:cNvPr id="121" name="Group 43"/>
          <p:cNvGrpSpPr/>
          <p:nvPr/>
        </p:nvGrpSpPr>
        <p:grpSpPr>
          <a:xfrm>
            <a:off x="6356492" y="2270793"/>
            <a:ext cx="2057400" cy="1781678"/>
            <a:chOff x="6475025" y="3202374"/>
            <a:chExt cx="2057400" cy="1919124"/>
          </a:xfrm>
        </p:grpSpPr>
        <p:sp>
          <p:nvSpPr>
            <p:cNvPr id="122" name="Rounded Rectangle 75"/>
            <p:cNvSpPr>
              <a:spLocks noChangeArrowheads="1"/>
            </p:cNvSpPr>
            <p:nvPr/>
          </p:nvSpPr>
          <p:spPr bwMode="auto">
            <a:xfrm>
              <a:off x="6475025" y="3202374"/>
              <a:ext cx="2057400" cy="1919124"/>
            </a:xfrm>
            <a:prstGeom prst="roundRect">
              <a:avLst>
                <a:gd name="adj" fmla="val 4755"/>
              </a:avLst>
            </a:prstGeom>
            <a:gradFill rotWithShape="1">
              <a:gsLst>
                <a:gs pos="0">
                  <a:schemeClr val="bg1"/>
                </a:gs>
                <a:gs pos="100000">
                  <a:srgbClr val="DFE3F1"/>
                </a:gs>
              </a:gsLst>
              <a:lin ang="5400000" scaled="1"/>
            </a:gradFill>
            <a:ln w="9525" algn="ctr">
              <a:solidFill>
                <a:srgbClr val="B7C1DF"/>
              </a:solidFill>
              <a:round/>
              <a:headEnd/>
              <a:tailEnd/>
            </a:ln>
          </p:spPr>
          <p:txBody>
            <a:bodyPr wrap="none" anchor="ctr"/>
            <a:lstStyle/>
            <a:p>
              <a:pPr>
                <a:buFont typeface="Wingdings" pitchFamily="2" charset="2"/>
                <a:buNone/>
              </a:pPr>
              <a:endParaRPr lang="en-US" sz="1167" dirty="0">
                <a:solidFill>
                  <a:prstClr val="black"/>
                </a:solidFill>
                <a:latin typeface="Arial" panose="020B0604020202020204" pitchFamily="34" charset="0"/>
                <a:cs typeface="Arial" panose="020B0604020202020204" pitchFamily="34" charset="0"/>
              </a:endParaRPr>
            </a:p>
          </p:txBody>
        </p:sp>
        <p:sp>
          <p:nvSpPr>
            <p:cNvPr id="123" name="Rectangle 18"/>
            <p:cNvSpPr>
              <a:spLocks noChangeArrowheads="1"/>
            </p:cNvSpPr>
            <p:nvPr/>
          </p:nvSpPr>
          <p:spPr bwMode="auto">
            <a:xfrm>
              <a:off x="6530649" y="3311912"/>
              <a:ext cx="2001776" cy="1695861"/>
            </a:xfrm>
            <a:prstGeom prst="rect">
              <a:avLst/>
            </a:prstGeom>
            <a:noFill/>
            <a:ln w="9525" algn="ctr">
              <a:noFill/>
              <a:miter lim="800000"/>
              <a:headEnd/>
              <a:tailEnd/>
            </a:ln>
          </p:spPr>
          <p:txBody>
            <a:bodyPr wrap="square">
              <a:spAutoFit/>
            </a:bodyPr>
            <a:lstStyle/>
            <a:p>
              <a:pPr marL="91263" indent="-91263">
                <a:lnSpc>
                  <a:spcPct val="150000"/>
                </a:lnSpc>
                <a:buFont typeface="Wingdings" pitchFamily="2" charset="2"/>
                <a:buChar char="§"/>
              </a:pPr>
              <a:r>
                <a:rPr lang="en-US" sz="917" dirty="0">
                  <a:solidFill>
                    <a:prstClr val="black"/>
                  </a:solidFill>
                  <a:latin typeface="Arial" panose="020B0604020202020204" pitchFamily="34" charset="0"/>
                  <a:cs typeface="Arial" panose="020B0604020202020204" pitchFamily="34" charset="0"/>
                </a:rPr>
                <a:t>Application Maturity Assessment</a:t>
              </a:r>
            </a:p>
            <a:p>
              <a:pPr marL="91263" indent="-91263">
                <a:lnSpc>
                  <a:spcPct val="150000"/>
                </a:lnSpc>
                <a:buFont typeface="Wingdings" pitchFamily="2" charset="2"/>
                <a:buChar char="§"/>
              </a:pPr>
              <a:r>
                <a:rPr lang="en-US" sz="917" dirty="0">
                  <a:solidFill>
                    <a:prstClr val="black"/>
                  </a:solidFill>
                  <a:latin typeface="Arial" panose="020B0604020202020204" pitchFamily="34" charset="0"/>
                  <a:cs typeface="Arial" panose="020B0604020202020204" pitchFamily="34" charset="0"/>
                </a:rPr>
                <a:t>Governance and reporting</a:t>
              </a:r>
            </a:p>
            <a:p>
              <a:pPr marL="91263" indent="-91263">
                <a:lnSpc>
                  <a:spcPct val="150000"/>
                </a:lnSpc>
                <a:buFont typeface="Wingdings" pitchFamily="2" charset="2"/>
                <a:buChar char="§"/>
              </a:pPr>
              <a:r>
                <a:rPr lang="en-US" sz="917" dirty="0">
                  <a:solidFill>
                    <a:prstClr val="black"/>
                  </a:solidFill>
                  <a:latin typeface="Arial" panose="020B0604020202020204" pitchFamily="34" charset="0"/>
                  <a:cs typeface="Arial" panose="020B0604020202020204" pitchFamily="34" charset="0"/>
                </a:rPr>
                <a:t>Best Practices</a:t>
              </a:r>
            </a:p>
            <a:p>
              <a:pPr marL="91263" indent="-91263">
                <a:lnSpc>
                  <a:spcPct val="150000"/>
                </a:lnSpc>
                <a:buFont typeface="Wingdings" pitchFamily="2" charset="2"/>
                <a:buChar char="§"/>
              </a:pPr>
              <a:r>
                <a:rPr lang="en-US" sz="917" dirty="0">
                  <a:solidFill>
                    <a:prstClr val="black"/>
                  </a:solidFill>
                  <a:latin typeface="Arial" panose="020B0604020202020204" pitchFamily="34" charset="0"/>
                  <a:cs typeface="Arial" panose="020B0604020202020204" pitchFamily="34" charset="0"/>
                </a:rPr>
                <a:t>Knowledge Management</a:t>
              </a:r>
            </a:p>
            <a:p>
              <a:pPr marL="91263" indent="-91263">
                <a:lnSpc>
                  <a:spcPct val="150000"/>
                </a:lnSpc>
                <a:buFont typeface="Wingdings" pitchFamily="2" charset="2"/>
                <a:buChar char="§"/>
              </a:pPr>
              <a:r>
                <a:rPr lang="en-US" sz="917" dirty="0">
                  <a:solidFill>
                    <a:prstClr val="black"/>
                  </a:solidFill>
                  <a:latin typeface="Arial" panose="020B0604020202020204" pitchFamily="34" charset="0"/>
                  <a:cs typeface="Arial" panose="020B0604020202020204" pitchFamily="34" charset="0"/>
                </a:rPr>
                <a:t>Resource Management</a:t>
              </a:r>
            </a:p>
            <a:p>
              <a:pPr marL="91263" indent="-91263">
                <a:lnSpc>
                  <a:spcPct val="150000"/>
                </a:lnSpc>
                <a:buFont typeface="Wingdings" pitchFamily="2" charset="2"/>
                <a:buChar char="§"/>
              </a:pPr>
              <a:r>
                <a:rPr lang="en-US" sz="917" dirty="0">
                  <a:solidFill>
                    <a:prstClr val="black"/>
                  </a:solidFill>
                  <a:latin typeface="Arial" panose="020B0604020202020204" pitchFamily="34" charset="0"/>
                  <a:cs typeface="Arial" panose="020B0604020202020204" pitchFamily="34" charset="0"/>
                </a:rPr>
                <a:t>Platform Onboarding</a:t>
              </a:r>
            </a:p>
            <a:p>
              <a:pPr marL="91263" indent="-91263">
                <a:lnSpc>
                  <a:spcPct val="150000"/>
                </a:lnSpc>
                <a:buFont typeface="Wingdings" pitchFamily="2" charset="2"/>
                <a:buChar char="§"/>
              </a:pPr>
              <a:r>
                <a:rPr lang="en-US" sz="917" dirty="0">
                  <a:solidFill>
                    <a:prstClr val="black"/>
                  </a:solidFill>
                  <a:latin typeface="Arial" panose="020B0604020202020204" pitchFamily="34" charset="0"/>
                  <a:cs typeface="Arial" panose="020B0604020202020204" pitchFamily="34" charset="0"/>
                </a:rPr>
                <a:t>Automation  Implementation</a:t>
              </a:r>
            </a:p>
          </p:txBody>
        </p:sp>
      </p:grpSp>
      <p:grpSp>
        <p:nvGrpSpPr>
          <p:cNvPr id="124" name="Group 46"/>
          <p:cNvGrpSpPr/>
          <p:nvPr/>
        </p:nvGrpSpPr>
        <p:grpSpPr>
          <a:xfrm>
            <a:off x="6430724" y="1907978"/>
            <a:ext cx="1825625" cy="397938"/>
            <a:chOff x="6549250" y="2794650"/>
            <a:chExt cx="1825625" cy="516973"/>
          </a:xfrm>
        </p:grpSpPr>
        <p:sp>
          <p:nvSpPr>
            <p:cNvPr id="125" name="Rounded Rectangle 76"/>
            <p:cNvSpPr>
              <a:spLocks noChangeArrowheads="1"/>
            </p:cNvSpPr>
            <p:nvPr/>
          </p:nvSpPr>
          <p:spPr bwMode="auto">
            <a:xfrm>
              <a:off x="6549250" y="2794650"/>
              <a:ext cx="1825625" cy="463125"/>
            </a:xfrm>
            <a:prstGeom prst="roundRect">
              <a:avLst>
                <a:gd name="adj" fmla="val 50000"/>
              </a:avLst>
            </a:prstGeom>
            <a:gradFill rotWithShape="1">
              <a:gsLst>
                <a:gs pos="0">
                  <a:schemeClr val="bg1"/>
                </a:gs>
                <a:gs pos="100000">
                  <a:srgbClr val="B7C1DF"/>
                </a:gs>
              </a:gsLst>
              <a:lin ang="5400000" scaled="1"/>
            </a:gradFill>
            <a:ln w="9525" algn="ctr">
              <a:solidFill>
                <a:srgbClr val="B7C1DF"/>
              </a:solidFill>
              <a:miter lim="800000"/>
              <a:headEnd/>
              <a:tailEnd/>
            </a:ln>
          </p:spPr>
          <p:txBody>
            <a:bodyPr wrap="none" anchor="ctr"/>
            <a:lstStyle/>
            <a:p>
              <a:pPr>
                <a:buFont typeface="Wingdings" pitchFamily="2" charset="2"/>
                <a:buNone/>
              </a:pPr>
              <a:endParaRPr lang="en-US" sz="1167" dirty="0">
                <a:solidFill>
                  <a:prstClr val="black"/>
                </a:solidFill>
                <a:latin typeface="Arial" panose="020B0604020202020204" pitchFamily="34" charset="0"/>
                <a:cs typeface="Arial" panose="020B0604020202020204" pitchFamily="34" charset="0"/>
              </a:endParaRPr>
            </a:p>
          </p:txBody>
        </p:sp>
        <p:sp>
          <p:nvSpPr>
            <p:cNvPr id="126" name="Text Box 14"/>
            <p:cNvSpPr txBox="1">
              <a:spLocks noChangeArrowheads="1"/>
            </p:cNvSpPr>
            <p:nvPr/>
          </p:nvSpPr>
          <p:spPr bwMode="auto">
            <a:xfrm>
              <a:off x="6960925" y="2824982"/>
              <a:ext cx="1347787" cy="486641"/>
            </a:xfrm>
            <a:prstGeom prst="rect">
              <a:avLst/>
            </a:prstGeom>
            <a:noFill/>
            <a:ln w="9525" algn="ctr">
              <a:noFill/>
              <a:miter lim="800000"/>
              <a:headEnd/>
              <a:tailEnd/>
            </a:ln>
          </p:spPr>
          <p:txBody>
            <a:bodyPr>
              <a:spAutoFit/>
            </a:bodyPr>
            <a:lstStyle/>
            <a:p>
              <a:pPr algn="ctr"/>
              <a:r>
                <a:rPr lang="en-US" sz="917" dirty="0">
                  <a:solidFill>
                    <a:prstClr val="black"/>
                  </a:solidFill>
                  <a:latin typeface="Arial" panose="020B0604020202020204" pitchFamily="34" charset="0"/>
                  <a:cs typeface="Arial" panose="020B0604020202020204" pitchFamily="34" charset="0"/>
                </a:rPr>
                <a:t>Process &amp; Engineering</a:t>
              </a:r>
            </a:p>
          </p:txBody>
        </p:sp>
        <p:pic>
          <p:nvPicPr>
            <p:cNvPr id="127" name="Picture 2" descr="C:\Users\Raju_Desai\AppData\Local\Microsoft\Windows\Temporary Internet Files\Content.IE5\0D3H007S\MC900432645[1].png"/>
            <p:cNvPicPr>
              <a:picLocks noChangeAspect="1" noChangeArrowheads="1"/>
            </p:cNvPicPr>
            <p:nvPr/>
          </p:nvPicPr>
          <p:blipFill>
            <a:blip r:embed="rId4" cstate="print"/>
            <a:srcRect/>
            <a:stretch>
              <a:fillRect/>
            </a:stretch>
          </p:blipFill>
          <p:spPr bwMode="auto">
            <a:xfrm>
              <a:off x="6701650" y="2794650"/>
              <a:ext cx="400050" cy="400050"/>
            </a:xfrm>
            <a:prstGeom prst="rect">
              <a:avLst/>
            </a:prstGeom>
            <a:noFill/>
          </p:spPr>
        </p:pic>
      </p:grpSp>
      <p:sp>
        <p:nvSpPr>
          <p:cNvPr id="136" name="Text Box 10"/>
          <p:cNvSpPr txBox="1">
            <a:spLocks noChangeArrowheads="1"/>
          </p:cNvSpPr>
          <p:nvPr/>
        </p:nvSpPr>
        <p:spPr bwMode="auto">
          <a:xfrm>
            <a:off x="3409236" y="2189202"/>
            <a:ext cx="756591" cy="384709"/>
          </a:xfrm>
          <a:prstGeom prst="rect">
            <a:avLst/>
          </a:prstGeom>
          <a:noFill/>
          <a:ln w="9525" algn="ctr">
            <a:noFill/>
            <a:miter lim="800000"/>
            <a:headEnd/>
            <a:tailEnd/>
          </a:ln>
        </p:spPr>
        <p:txBody>
          <a:bodyPr wrap="none" lIns="76187" tIns="38094" rIns="76187" bIns="38094">
            <a:spAutoFit/>
          </a:bodyPr>
          <a:lstStyle/>
          <a:p>
            <a:pPr algn="ctr"/>
            <a:r>
              <a:rPr lang="en-US" sz="1000" dirty="0">
                <a:solidFill>
                  <a:prstClr val="black"/>
                </a:solidFill>
                <a:latin typeface="Arial" panose="020B0604020202020204" pitchFamily="34" charset="0"/>
                <a:cs typeface="Arial" panose="020B0604020202020204" pitchFamily="34" charset="0"/>
              </a:rPr>
              <a:t>DevOps </a:t>
            </a:r>
          </a:p>
          <a:p>
            <a:pPr algn="ctr"/>
            <a:r>
              <a:rPr lang="en-US" sz="1000" dirty="0">
                <a:solidFill>
                  <a:prstClr val="black"/>
                </a:solidFill>
                <a:latin typeface="Arial" panose="020B0604020202020204" pitchFamily="34" charset="0"/>
                <a:cs typeface="Arial" panose="020B0604020202020204" pitchFamily="34" charset="0"/>
              </a:rPr>
              <a:t>Consulting</a:t>
            </a:r>
          </a:p>
        </p:txBody>
      </p:sp>
      <p:grpSp>
        <p:nvGrpSpPr>
          <p:cNvPr id="137" name="Group 38"/>
          <p:cNvGrpSpPr/>
          <p:nvPr/>
        </p:nvGrpSpPr>
        <p:grpSpPr>
          <a:xfrm>
            <a:off x="827584" y="4824159"/>
            <a:ext cx="1188720" cy="262089"/>
            <a:chOff x="888875" y="2656610"/>
            <a:chExt cx="1825625" cy="380413"/>
          </a:xfrm>
        </p:grpSpPr>
        <p:sp>
          <p:nvSpPr>
            <p:cNvPr id="138" name="Rounded Rectangle 76"/>
            <p:cNvSpPr>
              <a:spLocks noChangeArrowheads="1"/>
            </p:cNvSpPr>
            <p:nvPr/>
          </p:nvSpPr>
          <p:spPr bwMode="auto">
            <a:xfrm>
              <a:off x="888875" y="2656610"/>
              <a:ext cx="1825625" cy="313427"/>
            </a:xfrm>
            <a:prstGeom prst="roundRect">
              <a:avLst>
                <a:gd name="adj" fmla="val 50000"/>
              </a:avLst>
            </a:prstGeom>
            <a:gradFill rotWithShape="1">
              <a:gsLst>
                <a:gs pos="0">
                  <a:schemeClr val="bg1"/>
                </a:gs>
                <a:gs pos="100000">
                  <a:srgbClr val="B7C1DF"/>
                </a:gs>
              </a:gsLst>
              <a:lin ang="5400000" scaled="1"/>
            </a:gradFill>
            <a:ln w="9525" algn="ctr">
              <a:solidFill>
                <a:srgbClr val="B7C1DF"/>
              </a:solidFill>
              <a:miter lim="800000"/>
              <a:headEnd/>
              <a:tailEnd/>
            </a:ln>
          </p:spPr>
          <p:txBody>
            <a:bodyPr wrap="none" anchor="ctr"/>
            <a:lstStyle/>
            <a:p>
              <a:pPr algn="ctr">
                <a:buFont typeface="Wingdings" pitchFamily="2" charset="2"/>
                <a:buNone/>
              </a:pPr>
              <a:endParaRPr lang="en-US" sz="1167" dirty="0">
                <a:solidFill>
                  <a:prstClr val="black"/>
                </a:solidFill>
                <a:latin typeface="Arial" panose="020B0604020202020204" pitchFamily="34" charset="0"/>
                <a:cs typeface="Arial" panose="020B0604020202020204" pitchFamily="34" charset="0"/>
              </a:endParaRPr>
            </a:p>
          </p:txBody>
        </p:sp>
        <p:sp>
          <p:nvSpPr>
            <p:cNvPr id="139" name="Text Box 14"/>
            <p:cNvSpPr txBox="1">
              <a:spLocks noChangeArrowheads="1"/>
            </p:cNvSpPr>
            <p:nvPr/>
          </p:nvSpPr>
          <p:spPr bwMode="auto">
            <a:xfrm>
              <a:off x="1037099" y="2698161"/>
              <a:ext cx="1544760" cy="338862"/>
            </a:xfrm>
            <a:prstGeom prst="rect">
              <a:avLst/>
            </a:prstGeom>
            <a:noFill/>
            <a:ln w="9525" algn="ctr">
              <a:noFill/>
              <a:miter lim="800000"/>
              <a:headEnd/>
              <a:tailEnd/>
            </a:ln>
          </p:spPr>
          <p:txBody>
            <a:bodyPr>
              <a:spAutoFit/>
            </a:bodyPr>
            <a:lstStyle/>
            <a:p>
              <a:pPr algn="ctr"/>
              <a:r>
                <a:rPr lang="en-US" sz="917" dirty="0">
                  <a:solidFill>
                    <a:prstClr val="black"/>
                  </a:solidFill>
                  <a:latin typeface="Arial" panose="020B0604020202020204" pitchFamily="34" charset="0"/>
                  <a:cs typeface="Arial" panose="020B0604020202020204" pitchFamily="34" charset="0"/>
                </a:rPr>
                <a:t>Standardize</a:t>
              </a:r>
            </a:p>
          </p:txBody>
        </p:sp>
      </p:grpSp>
      <p:grpSp>
        <p:nvGrpSpPr>
          <p:cNvPr id="140" name="Group 38"/>
          <p:cNvGrpSpPr/>
          <p:nvPr/>
        </p:nvGrpSpPr>
        <p:grpSpPr>
          <a:xfrm>
            <a:off x="2519184" y="4824157"/>
            <a:ext cx="1188720" cy="262089"/>
            <a:chOff x="888875" y="2656610"/>
            <a:chExt cx="1825625" cy="380413"/>
          </a:xfrm>
        </p:grpSpPr>
        <p:sp>
          <p:nvSpPr>
            <p:cNvPr id="141" name="Rounded Rectangle 76"/>
            <p:cNvSpPr>
              <a:spLocks noChangeArrowheads="1"/>
            </p:cNvSpPr>
            <p:nvPr/>
          </p:nvSpPr>
          <p:spPr bwMode="auto">
            <a:xfrm>
              <a:off x="888875" y="2656610"/>
              <a:ext cx="1825625" cy="313427"/>
            </a:xfrm>
            <a:prstGeom prst="roundRect">
              <a:avLst>
                <a:gd name="adj" fmla="val 50000"/>
              </a:avLst>
            </a:prstGeom>
            <a:gradFill rotWithShape="1">
              <a:gsLst>
                <a:gs pos="0">
                  <a:schemeClr val="bg1"/>
                </a:gs>
                <a:gs pos="100000">
                  <a:srgbClr val="B7C1DF"/>
                </a:gs>
              </a:gsLst>
              <a:lin ang="5400000" scaled="1"/>
            </a:gradFill>
            <a:ln w="9525" algn="ctr">
              <a:solidFill>
                <a:srgbClr val="B7C1DF"/>
              </a:solidFill>
              <a:miter lim="800000"/>
              <a:headEnd/>
              <a:tailEnd/>
            </a:ln>
          </p:spPr>
          <p:txBody>
            <a:bodyPr wrap="none" anchor="ctr"/>
            <a:lstStyle/>
            <a:p>
              <a:pPr algn="ctr">
                <a:buFont typeface="Wingdings" pitchFamily="2" charset="2"/>
                <a:buNone/>
              </a:pPr>
              <a:endParaRPr lang="en-US" sz="1167" dirty="0">
                <a:solidFill>
                  <a:prstClr val="black"/>
                </a:solidFill>
                <a:latin typeface="Arial" panose="020B0604020202020204" pitchFamily="34" charset="0"/>
                <a:cs typeface="Arial" panose="020B0604020202020204" pitchFamily="34" charset="0"/>
              </a:endParaRPr>
            </a:p>
          </p:txBody>
        </p:sp>
        <p:sp>
          <p:nvSpPr>
            <p:cNvPr id="142" name="Text Box 14"/>
            <p:cNvSpPr txBox="1">
              <a:spLocks noChangeArrowheads="1"/>
            </p:cNvSpPr>
            <p:nvPr/>
          </p:nvSpPr>
          <p:spPr bwMode="auto">
            <a:xfrm>
              <a:off x="1037099" y="2698161"/>
              <a:ext cx="1544760" cy="338862"/>
            </a:xfrm>
            <a:prstGeom prst="rect">
              <a:avLst/>
            </a:prstGeom>
            <a:noFill/>
            <a:ln w="9525" algn="ctr">
              <a:noFill/>
              <a:miter lim="800000"/>
              <a:headEnd/>
              <a:tailEnd/>
            </a:ln>
          </p:spPr>
          <p:txBody>
            <a:bodyPr>
              <a:spAutoFit/>
            </a:bodyPr>
            <a:lstStyle/>
            <a:p>
              <a:pPr algn="ctr"/>
              <a:r>
                <a:rPr lang="en-US" sz="917" dirty="0">
                  <a:solidFill>
                    <a:prstClr val="black"/>
                  </a:solidFill>
                  <a:latin typeface="Arial" panose="020B0604020202020204" pitchFamily="34" charset="0"/>
                  <a:cs typeface="Arial" panose="020B0604020202020204" pitchFamily="34" charset="0"/>
                </a:rPr>
                <a:t>Centralize</a:t>
              </a:r>
            </a:p>
          </p:txBody>
        </p:sp>
      </p:grpSp>
      <p:grpSp>
        <p:nvGrpSpPr>
          <p:cNvPr id="143" name="Group 38"/>
          <p:cNvGrpSpPr/>
          <p:nvPr/>
        </p:nvGrpSpPr>
        <p:grpSpPr>
          <a:xfrm>
            <a:off x="4139952" y="4824157"/>
            <a:ext cx="1188720" cy="262089"/>
            <a:chOff x="888875" y="2656610"/>
            <a:chExt cx="1825625" cy="380413"/>
          </a:xfrm>
        </p:grpSpPr>
        <p:sp>
          <p:nvSpPr>
            <p:cNvPr id="144" name="Rounded Rectangle 76"/>
            <p:cNvSpPr>
              <a:spLocks noChangeArrowheads="1"/>
            </p:cNvSpPr>
            <p:nvPr/>
          </p:nvSpPr>
          <p:spPr bwMode="auto">
            <a:xfrm>
              <a:off x="888875" y="2656610"/>
              <a:ext cx="1825625" cy="313427"/>
            </a:xfrm>
            <a:prstGeom prst="roundRect">
              <a:avLst>
                <a:gd name="adj" fmla="val 50000"/>
              </a:avLst>
            </a:prstGeom>
            <a:gradFill rotWithShape="1">
              <a:gsLst>
                <a:gs pos="0">
                  <a:schemeClr val="bg1"/>
                </a:gs>
                <a:gs pos="100000">
                  <a:srgbClr val="B7C1DF"/>
                </a:gs>
              </a:gsLst>
              <a:lin ang="5400000" scaled="1"/>
            </a:gradFill>
            <a:ln w="9525" algn="ctr">
              <a:solidFill>
                <a:srgbClr val="B7C1DF"/>
              </a:solidFill>
              <a:miter lim="800000"/>
              <a:headEnd/>
              <a:tailEnd/>
            </a:ln>
          </p:spPr>
          <p:txBody>
            <a:bodyPr wrap="none" anchor="ctr"/>
            <a:lstStyle/>
            <a:p>
              <a:pPr algn="ctr">
                <a:buFont typeface="Wingdings" pitchFamily="2" charset="2"/>
                <a:buNone/>
              </a:pPr>
              <a:endParaRPr lang="en-US" sz="1167" dirty="0">
                <a:solidFill>
                  <a:prstClr val="black"/>
                </a:solidFill>
                <a:latin typeface="Arial" panose="020B0604020202020204" pitchFamily="34" charset="0"/>
                <a:cs typeface="Arial" panose="020B0604020202020204" pitchFamily="34" charset="0"/>
              </a:endParaRPr>
            </a:p>
          </p:txBody>
        </p:sp>
        <p:sp>
          <p:nvSpPr>
            <p:cNvPr id="145" name="Text Box 14"/>
            <p:cNvSpPr txBox="1">
              <a:spLocks noChangeArrowheads="1"/>
            </p:cNvSpPr>
            <p:nvPr/>
          </p:nvSpPr>
          <p:spPr bwMode="auto">
            <a:xfrm>
              <a:off x="1037099" y="2698161"/>
              <a:ext cx="1544760" cy="338862"/>
            </a:xfrm>
            <a:prstGeom prst="rect">
              <a:avLst/>
            </a:prstGeom>
            <a:noFill/>
            <a:ln w="9525" algn="ctr">
              <a:noFill/>
              <a:miter lim="800000"/>
              <a:headEnd/>
              <a:tailEnd/>
            </a:ln>
          </p:spPr>
          <p:txBody>
            <a:bodyPr>
              <a:spAutoFit/>
            </a:bodyPr>
            <a:lstStyle/>
            <a:p>
              <a:pPr algn="ctr"/>
              <a:r>
                <a:rPr lang="en-US" sz="917" dirty="0">
                  <a:solidFill>
                    <a:prstClr val="black"/>
                  </a:solidFill>
                  <a:latin typeface="Arial" panose="020B0604020202020204" pitchFamily="34" charset="0"/>
                  <a:cs typeface="Arial" panose="020B0604020202020204" pitchFamily="34" charset="0"/>
                </a:rPr>
                <a:t>Optimize</a:t>
              </a:r>
            </a:p>
          </p:txBody>
        </p:sp>
      </p:grpSp>
      <p:grpSp>
        <p:nvGrpSpPr>
          <p:cNvPr id="146" name="Group 38"/>
          <p:cNvGrpSpPr/>
          <p:nvPr/>
        </p:nvGrpSpPr>
        <p:grpSpPr>
          <a:xfrm>
            <a:off x="5687536" y="4816668"/>
            <a:ext cx="1188720" cy="262089"/>
            <a:chOff x="888875" y="2656610"/>
            <a:chExt cx="1825625" cy="380413"/>
          </a:xfrm>
        </p:grpSpPr>
        <p:sp>
          <p:nvSpPr>
            <p:cNvPr id="147" name="Rounded Rectangle 76"/>
            <p:cNvSpPr>
              <a:spLocks noChangeArrowheads="1"/>
            </p:cNvSpPr>
            <p:nvPr/>
          </p:nvSpPr>
          <p:spPr bwMode="auto">
            <a:xfrm>
              <a:off x="888875" y="2656610"/>
              <a:ext cx="1825625" cy="313427"/>
            </a:xfrm>
            <a:prstGeom prst="roundRect">
              <a:avLst>
                <a:gd name="adj" fmla="val 50000"/>
              </a:avLst>
            </a:prstGeom>
            <a:gradFill rotWithShape="1">
              <a:gsLst>
                <a:gs pos="0">
                  <a:schemeClr val="bg1"/>
                </a:gs>
                <a:gs pos="100000">
                  <a:srgbClr val="B7C1DF"/>
                </a:gs>
              </a:gsLst>
              <a:lin ang="5400000" scaled="1"/>
            </a:gradFill>
            <a:ln w="9525" algn="ctr">
              <a:solidFill>
                <a:srgbClr val="B7C1DF"/>
              </a:solidFill>
              <a:miter lim="800000"/>
              <a:headEnd/>
              <a:tailEnd/>
            </a:ln>
          </p:spPr>
          <p:txBody>
            <a:bodyPr wrap="none" anchor="ctr"/>
            <a:lstStyle/>
            <a:p>
              <a:pPr algn="ctr">
                <a:buFont typeface="Wingdings" pitchFamily="2" charset="2"/>
                <a:buNone/>
              </a:pPr>
              <a:endParaRPr lang="en-US" sz="1167" dirty="0">
                <a:solidFill>
                  <a:prstClr val="black"/>
                </a:solidFill>
                <a:latin typeface="Arial" panose="020B0604020202020204" pitchFamily="34" charset="0"/>
                <a:cs typeface="Arial" panose="020B0604020202020204" pitchFamily="34" charset="0"/>
              </a:endParaRPr>
            </a:p>
          </p:txBody>
        </p:sp>
        <p:sp>
          <p:nvSpPr>
            <p:cNvPr id="148" name="Text Box 14"/>
            <p:cNvSpPr txBox="1">
              <a:spLocks noChangeArrowheads="1"/>
            </p:cNvSpPr>
            <p:nvPr/>
          </p:nvSpPr>
          <p:spPr bwMode="auto">
            <a:xfrm>
              <a:off x="1037099" y="2698161"/>
              <a:ext cx="1544760" cy="338862"/>
            </a:xfrm>
            <a:prstGeom prst="rect">
              <a:avLst/>
            </a:prstGeom>
            <a:noFill/>
            <a:ln w="9525" algn="ctr">
              <a:noFill/>
              <a:miter lim="800000"/>
              <a:headEnd/>
              <a:tailEnd/>
            </a:ln>
          </p:spPr>
          <p:txBody>
            <a:bodyPr>
              <a:spAutoFit/>
            </a:bodyPr>
            <a:lstStyle/>
            <a:p>
              <a:pPr algn="ctr"/>
              <a:r>
                <a:rPr lang="en-US" sz="917" dirty="0">
                  <a:solidFill>
                    <a:prstClr val="black"/>
                  </a:solidFill>
                  <a:latin typeface="Arial" panose="020B0604020202020204" pitchFamily="34" charset="0"/>
                  <a:cs typeface="Arial" panose="020B0604020202020204" pitchFamily="34" charset="0"/>
                </a:rPr>
                <a:t>Review</a:t>
              </a:r>
            </a:p>
          </p:txBody>
        </p:sp>
      </p:grpSp>
      <p:sp>
        <p:nvSpPr>
          <p:cNvPr id="149" name="Rounded Rectangle 76"/>
          <p:cNvSpPr>
            <a:spLocks noChangeArrowheads="1"/>
          </p:cNvSpPr>
          <p:nvPr/>
        </p:nvSpPr>
        <p:spPr bwMode="auto">
          <a:xfrm>
            <a:off x="7127696" y="4824161"/>
            <a:ext cx="1188720" cy="237904"/>
          </a:xfrm>
          <a:prstGeom prst="roundRect">
            <a:avLst>
              <a:gd name="adj" fmla="val 50000"/>
            </a:avLst>
          </a:prstGeom>
          <a:gradFill rotWithShape="1">
            <a:gsLst>
              <a:gs pos="0">
                <a:schemeClr val="bg1"/>
              </a:gs>
              <a:gs pos="100000">
                <a:srgbClr val="B7C1DF"/>
              </a:gs>
            </a:gsLst>
            <a:lin ang="5400000" scaled="1"/>
          </a:gradFill>
          <a:ln w="9525" algn="ctr">
            <a:solidFill>
              <a:srgbClr val="B7C1DF"/>
            </a:solidFill>
            <a:miter lim="800000"/>
            <a:headEnd/>
            <a:tailEnd/>
          </a:ln>
        </p:spPr>
        <p:txBody>
          <a:bodyPr wrap="none" lIns="76187" tIns="38094" rIns="76187" bIns="38094" anchor="ctr"/>
          <a:lstStyle/>
          <a:p>
            <a:pPr algn="ctr">
              <a:buFont typeface="Wingdings" pitchFamily="2" charset="2"/>
              <a:buNone/>
            </a:pPr>
            <a:endParaRPr lang="en-US" sz="1167" dirty="0">
              <a:solidFill>
                <a:prstClr val="black"/>
              </a:solidFill>
              <a:latin typeface="Arial" panose="020B0604020202020204" pitchFamily="34" charset="0"/>
              <a:cs typeface="Arial" panose="020B0604020202020204" pitchFamily="34" charset="0"/>
            </a:endParaRPr>
          </a:p>
        </p:txBody>
      </p:sp>
      <p:sp>
        <p:nvSpPr>
          <p:cNvPr id="150" name="Text Box 14"/>
          <p:cNvSpPr txBox="1">
            <a:spLocks noChangeArrowheads="1"/>
          </p:cNvSpPr>
          <p:nvPr/>
        </p:nvSpPr>
        <p:spPr bwMode="auto">
          <a:xfrm>
            <a:off x="7092280" y="4852774"/>
            <a:ext cx="1318890" cy="218061"/>
          </a:xfrm>
          <a:prstGeom prst="rect">
            <a:avLst/>
          </a:prstGeom>
          <a:noFill/>
          <a:ln w="9525" algn="ctr">
            <a:noFill/>
            <a:miter lim="800000"/>
            <a:headEnd/>
            <a:tailEnd/>
          </a:ln>
        </p:spPr>
        <p:txBody>
          <a:bodyPr wrap="square" lIns="76187" tIns="38094" rIns="76187" bIns="38094">
            <a:spAutoFit/>
          </a:bodyPr>
          <a:lstStyle/>
          <a:p>
            <a:pPr algn="ctr"/>
            <a:r>
              <a:rPr lang="en-US" sz="917" dirty="0">
                <a:solidFill>
                  <a:prstClr val="black"/>
                </a:solidFill>
                <a:latin typeface="Arial" panose="020B0604020202020204" pitchFamily="34" charset="0"/>
                <a:cs typeface="Arial" panose="020B0604020202020204" pitchFamily="34" charset="0"/>
              </a:rPr>
              <a:t>Expand &amp; Sustain</a:t>
            </a:r>
          </a:p>
        </p:txBody>
      </p:sp>
      <p:sp>
        <p:nvSpPr>
          <p:cNvPr id="2" name="Title 1"/>
          <p:cNvSpPr>
            <a:spLocks noGrp="1"/>
          </p:cNvSpPr>
          <p:nvPr>
            <p:ph type="title"/>
          </p:nvPr>
        </p:nvSpPr>
        <p:spPr>
          <a:xfrm>
            <a:off x="243864" y="5113"/>
            <a:ext cx="5671761" cy="446221"/>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algn="l" defTabSz="914328"/>
            <a:r>
              <a:rPr lang="en-US" b="0" dirty="0">
                <a:solidFill>
                  <a:prstClr val="black">
                    <a:lumMod val="65000"/>
                    <a:lumOff val="35000"/>
                  </a:prstClr>
                </a:solidFill>
                <a:ea typeface="+mn-ea"/>
              </a:rPr>
              <a:t>Implementation Approach: DevOps CoE</a:t>
            </a:r>
          </a:p>
        </p:txBody>
      </p:sp>
      <p:grpSp>
        <p:nvGrpSpPr>
          <p:cNvPr id="71" name="Group 70"/>
          <p:cNvGrpSpPr/>
          <p:nvPr/>
        </p:nvGrpSpPr>
        <p:grpSpPr>
          <a:xfrm>
            <a:off x="264664" y="938274"/>
            <a:ext cx="8596490" cy="387478"/>
            <a:chOff x="407788" y="961400"/>
            <a:chExt cx="8596490" cy="780084"/>
          </a:xfrm>
          <a:solidFill>
            <a:srgbClr val="00B050"/>
          </a:solidFill>
        </p:grpSpPr>
        <p:sp>
          <p:nvSpPr>
            <p:cNvPr id="73" name="Freeform 72"/>
            <p:cNvSpPr/>
            <p:nvPr/>
          </p:nvSpPr>
          <p:spPr>
            <a:xfrm>
              <a:off x="407788" y="961400"/>
              <a:ext cx="2055736" cy="780084"/>
            </a:xfrm>
            <a:custGeom>
              <a:avLst/>
              <a:gdLst>
                <a:gd name="connsiteX0" fmla="*/ 0 w 2055736"/>
                <a:gd name="connsiteY0" fmla="*/ 0 h 780084"/>
                <a:gd name="connsiteX1" fmla="*/ 1665694 w 2055736"/>
                <a:gd name="connsiteY1" fmla="*/ 0 h 780084"/>
                <a:gd name="connsiteX2" fmla="*/ 2055736 w 2055736"/>
                <a:gd name="connsiteY2" fmla="*/ 390042 h 780084"/>
                <a:gd name="connsiteX3" fmla="*/ 1665694 w 2055736"/>
                <a:gd name="connsiteY3" fmla="*/ 780084 h 780084"/>
                <a:gd name="connsiteX4" fmla="*/ 0 w 2055736"/>
                <a:gd name="connsiteY4" fmla="*/ 780084 h 780084"/>
                <a:gd name="connsiteX5" fmla="*/ 390042 w 2055736"/>
                <a:gd name="connsiteY5" fmla="*/ 390042 h 780084"/>
                <a:gd name="connsiteX6" fmla="*/ 0 w 2055736"/>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5736" h="780084">
                  <a:moveTo>
                    <a:pt x="0" y="0"/>
                  </a:moveTo>
                  <a:lnTo>
                    <a:pt x="1665694" y="0"/>
                  </a:lnTo>
                  <a:lnTo>
                    <a:pt x="2055736" y="390042"/>
                  </a:lnTo>
                  <a:lnTo>
                    <a:pt x="1665694" y="780084"/>
                  </a:lnTo>
                  <a:lnTo>
                    <a:pt x="0" y="780084"/>
                  </a:lnTo>
                  <a:lnTo>
                    <a:pt x="390042" y="390042"/>
                  </a:lnTo>
                  <a:lnTo>
                    <a:pt x="0" y="0"/>
                  </a:lnTo>
                  <a:close/>
                </a:path>
              </a:pathLst>
            </a:custGeom>
            <a:solidFill>
              <a:schemeClr val="bg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71708" tIns="15558" rIns="340593" bIns="15558" numCol="1" spcCol="1270" anchor="ctr" anchorCtr="0">
              <a:noAutofit/>
            </a:bodyPr>
            <a:lstStyle/>
            <a:p>
              <a:pPr algn="ctr" defTabSz="518475">
                <a:lnSpc>
                  <a:spcPct val="90000"/>
                </a:lnSpc>
                <a:spcBef>
                  <a:spcPct val="0"/>
                </a:spcBef>
                <a:spcAft>
                  <a:spcPct val="35000"/>
                </a:spcAft>
              </a:pPr>
              <a:r>
                <a:rPr lang="en-US" sz="1000" b="1" dirty="0">
                  <a:solidFill>
                    <a:srgbClr val="000000"/>
                  </a:solidFill>
                  <a:latin typeface="Arial" panose="020B0604020202020204" pitchFamily="34" charset="0"/>
                  <a:cs typeface="Arial" panose="020B0604020202020204" pitchFamily="34" charset="0"/>
                </a:rPr>
                <a:t>Continuous Planning</a:t>
              </a:r>
            </a:p>
          </p:txBody>
        </p:sp>
        <p:sp>
          <p:nvSpPr>
            <p:cNvPr id="74" name="Freeform 73"/>
            <p:cNvSpPr/>
            <p:nvPr/>
          </p:nvSpPr>
          <p:spPr>
            <a:xfrm>
              <a:off x="2153831" y="961400"/>
              <a:ext cx="1950210" cy="780084"/>
            </a:xfrm>
            <a:custGeom>
              <a:avLst/>
              <a:gdLst>
                <a:gd name="connsiteX0" fmla="*/ 0 w 1950210"/>
                <a:gd name="connsiteY0" fmla="*/ 0 h 780084"/>
                <a:gd name="connsiteX1" fmla="*/ 1560168 w 1950210"/>
                <a:gd name="connsiteY1" fmla="*/ 0 h 780084"/>
                <a:gd name="connsiteX2" fmla="*/ 1950210 w 1950210"/>
                <a:gd name="connsiteY2" fmla="*/ 390042 h 780084"/>
                <a:gd name="connsiteX3" fmla="*/ 1560168 w 1950210"/>
                <a:gd name="connsiteY3" fmla="*/ 780084 h 780084"/>
                <a:gd name="connsiteX4" fmla="*/ 0 w 1950210"/>
                <a:gd name="connsiteY4" fmla="*/ 780084 h 780084"/>
                <a:gd name="connsiteX5" fmla="*/ 390042 w 1950210"/>
                <a:gd name="connsiteY5" fmla="*/ 390042 h 780084"/>
                <a:gd name="connsiteX6" fmla="*/ 0 w 1950210"/>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0210" h="780084">
                  <a:moveTo>
                    <a:pt x="0" y="0"/>
                  </a:moveTo>
                  <a:lnTo>
                    <a:pt x="1560168" y="0"/>
                  </a:lnTo>
                  <a:lnTo>
                    <a:pt x="1950210" y="390042"/>
                  </a:lnTo>
                  <a:lnTo>
                    <a:pt x="1560168" y="780084"/>
                  </a:lnTo>
                  <a:lnTo>
                    <a:pt x="0" y="780084"/>
                  </a:lnTo>
                  <a:lnTo>
                    <a:pt x="390042" y="390042"/>
                  </a:lnTo>
                  <a:lnTo>
                    <a:pt x="0" y="0"/>
                  </a:lnTo>
                  <a:close/>
                </a:path>
              </a:pathLst>
            </a:custGeom>
            <a:solidFill>
              <a:schemeClr val="bg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71708" tIns="15558" rIns="340593" bIns="15558" numCol="1" spcCol="1270" anchor="ctr" anchorCtr="0">
              <a:noAutofit/>
            </a:bodyPr>
            <a:lstStyle/>
            <a:p>
              <a:pPr algn="ctr" defTabSz="518475">
                <a:lnSpc>
                  <a:spcPct val="90000"/>
                </a:lnSpc>
                <a:spcBef>
                  <a:spcPct val="0"/>
                </a:spcBef>
                <a:spcAft>
                  <a:spcPct val="35000"/>
                </a:spcAft>
              </a:pPr>
              <a:r>
                <a:rPr lang="en-US" sz="1000" b="1" dirty="0">
                  <a:solidFill>
                    <a:srgbClr val="000000"/>
                  </a:solidFill>
                  <a:latin typeface="Arial" panose="020B0604020202020204" pitchFamily="34" charset="0"/>
                  <a:cs typeface="Arial" panose="020B0604020202020204" pitchFamily="34" charset="0"/>
                </a:rPr>
                <a:t>CI and Build Management </a:t>
              </a:r>
            </a:p>
          </p:txBody>
        </p:sp>
        <p:sp>
          <p:nvSpPr>
            <p:cNvPr id="75" name="Freeform 74"/>
            <p:cNvSpPr/>
            <p:nvPr/>
          </p:nvSpPr>
          <p:spPr>
            <a:xfrm>
              <a:off x="3794349" y="961400"/>
              <a:ext cx="2036546" cy="780084"/>
            </a:xfrm>
            <a:custGeom>
              <a:avLst/>
              <a:gdLst>
                <a:gd name="connsiteX0" fmla="*/ 0 w 2036546"/>
                <a:gd name="connsiteY0" fmla="*/ 0 h 780084"/>
                <a:gd name="connsiteX1" fmla="*/ 1646504 w 2036546"/>
                <a:gd name="connsiteY1" fmla="*/ 0 h 780084"/>
                <a:gd name="connsiteX2" fmla="*/ 2036546 w 2036546"/>
                <a:gd name="connsiteY2" fmla="*/ 390042 h 780084"/>
                <a:gd name="connsiteX3" fmla="*/ 1646504 w 2036546"/>
                <a:gd name="connsiteY3" fmla="*/ 780084 h 780084"/>
                <a:gd name="connsiteX4" fmla="*/ 0 w 2036546"/>
                <a:gd name="connsiteY4" fmla="*/ 780084 h 780084"/>
                <a:gd name="connsiteX5" fmla="*/ 390042 w 2036546"/>
                <a:gd name="connsiteY5" fmla="*/ 390042 h 780084"/>
                <a:gd name="connsiteX6" fmla="*/ 0 w 2036546"/>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36546" h="780084">
                  <a:moveTo>
                    <a:pt x="0" y="0"/>
                  </a:moveTo>
                  <a:lnTo>
                    <a:pt x="1646504" y="0"/>
                  </a:lnTo>
                  <a:lnTo>
                    <a:pt x="2036546" y="390042"/>
                  </a:lnTo>
                  <a:lnTo>
                    <a:pt x="1646504" y="780084"/>
                  </a:lnTo>
                  <a:lnTo>
                    <a:pt x="0" y="780084"/>
                  </a:lnTo>
                  <a:lnTo>
                    <a:pt x="390042" y="390042"/>
                  </a:lnTo>
                  <a:lnTo>
                    <a:pt x="0" y="0"/>
                  </a:lnTo>
                  <a:close/>
                </a:path>
              </a:pathLst>
            </a:custGeom>
            <a:solidFill>
              <a:schemeClr val="bg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71708" tIns="15558" rIns="340593" bIns="15558" numCol="1" spcCol="1270" anchor="ctr" anchorCtr="0">
              <a:noAutofit/>
            </a:bodyPr>
            <a:lstStyle/>
            <a:p>
              <a:pPr algn="ctr" defTabSz="518475">
                <a:lnSpc>
                  <a:spcPct val="90000"/>
                </a:lnSpc>
                <a:spcBef>
                  <a:spcPct val="0"/>
                </a:spcBef>
                <a:spcAft>
                  <a:spcPct val="35000"/>
                </a:spcAft>
              </a:pPr>
              <a:r>
                <a:rPr lang="en-US" sz="1000" b="1" dirty="0">
                  <a:solidFill>
                    <a:srgbClr val="000000"/>
                  </a:solidFill>
                  <a:latin typeface="Arial" panose="020B0604020202020204" pitchFamily="34" charset="0"/>
                  <a:cs typeface="Arial" panose="020B0604020202020204" pitchFamily="34" charset="0"/>
                </a:rPr>
                <a:t>Continuous Testing &amp; SV</a:t>
              </a:r>
            </a:p>
          </p:txBody>
        </p:sp>
        <p:sp>
          <p:nvSpPr>
            <p:cNvPr id="76" name="Freeform 75"/>
            <p:cNvSpPr/>
            <p:nvPr/>
          </p:nvSpPr>
          <p:spPr>
            <a:xfrm>
              <a:off x="5521163" y="961400"/>
              <a:ext cx="1950210" cy="780084"/>
            </a:xfrm>
            <a:custGeom>
              <a:avLst/>
              <a:gdLst>
                <a:gd name="connsiteX0" fmla="*/ 0 w 1950210"/>
                <a:gd name="connsiteY0" fmla="*/ 0 h 780084"/>
                <a:gd name="connsiteX1" fmla="*/ 1560168 w 1950210"/>
                <a:gd name="connsiteY1" fmla="*/ 0 h 780084"/>
                <a:gd name="connsiteX2" fmla="*/ 1950210 w 1950210"/>
                <a:gd name="connsiteY2" fmla="*/ 390042 h 780084"/>
                <a:gd name="connsiteX3" fmla="*/ 1560168 w 1950210"/>
                <a:gd name="connsiteY3" fmla="*/ 780084 h 780084"/>
                <a:gd name="connsiteX4" fmla="*/ 0 w 1950210"/>
                <a:gd name="connsiteY4" fmla="*/ 780084 h 780084"/>
                <a:gd name="connsiteX5" fmla="*/ 390042 w 1950210"/>
                <a:gd name="connsiteY5" fmla="*/ 390042 h 780084"/>
                <a:gd name="connsiteX6" fmla="*/ 0 w 1950210"/>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50210" h="780084">
                  <a:moveTo>
                    <a:pt x="0" y="0"/>
                  </a:moveTo>
                  <a:lnTo>
                    <a:pt x="1560168" y="0"/>
                  </a:lnTo>
                  <a:lnTo>
                    <a:pt x="1950210" y="390042"/>
                  </a:lnTo>
                  <a:lnTo>
                    <a:pt x="1560168" y="780084"/>
                  </a:lnTo>
                  <a:lnTo>
                    <a:pt x="0" y="780084"/>
                  </a:lnTo>
                  <a:lnTo>
                    <a:pt x="390042" y="390042"/>
                  </a:lnTo>
                  <a:lnTo>
                    <a:pt x="0" y="0"/>
                  </a:lnTo>
                  <a:close/>
                </a:path>
              </a:pathLst>
            </a:custGeom>
            <a:solidFill>
              <a:schemeClr val="bg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71708" tIns="15558" rIns="340593" bIns="15558" numCol="1" spcCol="1270" anchor="ctr" anchorCtr="0">
              <a:noAutofit/>
            </a:bodyPr>
            <a:lstStyle/>
            <a:p>
              <a:pPr algn="ctr" defTabSz="518475">
                <a:lnSpc>
                  <a:spcPct val="90000"/>
                </a:lnSpc>
                <a:spcBef>
                  <a:spcPct val="0"/>
                </a:spcBef>
                <a:spcAft>
                  <a:spcPct val="35000"/>
                </a:spcAft>
              </a:pPr>
              <a:r>
                <a:rPr lang="en-US" sz="1000" b="1" dirty="0">
                  <a:solidFill>
                    <a:srgbClr val="000000"/>
                  </a:solidFill>
                  <a:latin typeface="Arial" panose="020B0604020202020204" pitchFamily="34" charset="0"/>
                  <a:cs typeface="Arial" panose="020B0604020202020204" pitchFamily="34" charset="0"/>
                </a:rPr>
                <a:t>Release and deployment Automation</a:t>
              </a:r>
            </a:p>
          </p:txBody>
        </p:sp>
        <p:sp>
          <p:nvSpPr>
            <p:cNvPr id="77" name="Freeform 76"/>
            <p:cNvSpPr/>
            <p:nvPr/>
          </p:nvSpPr>
          <p:spPr>
            <a:xfrm>
              <a:off x="7161641" y="961400"/>
              <a:ext cx="1842637" cy="780084"/>
            </a:xfrm>
            <a:custGeom>
              <a:avLst/>
              <a:gdLst>
                <a:gd name="connsiteX0" fmla="*/ 0 w 1842637"/>
                <a:gd name="connsiteY0" fmla="*/ 0 h 780084"/>
                <a:gd name="connsiteX1" fmla="*/ 1452595 w 1842637"/>
                <a:gd name="connsiteY1" fmla="*/ 0 h 780084"/>
                <a:gd name="connsiteX2" fmla="*/ 1842637 w 1842637"/>
                <a:gd name="connsiteY2" fmla="*/ 390042 h 780084"/>
                <a:gd name="connsiteX3" fmla="*/ 1452595 w 1842637"/>
                <a:gd name="connsiteY3" fmla="*/ 780084 h 780084"/>
                <a:gd name="connsiteX4" fmla="*/ 0 w 1842637"/>
                <a:gd name="connsiteY4" fmla="*/ 780084 h 780084"/>
                <a:gd name="connsiteX5" fmla="*/ 390042 w 1842637"/>
                <a:gd name="connsiteY5" fmla="*/ 390042 h 780084"/>
                <a:gd name="connsiteX6" fmla="*/ 0 w 1842637"/>
                <a:gd name="connsiteY6" fmla="*/ 0 h 780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42637" h="780084">
                  <a:moveTo>
                    <a:pt x="0" y="0"/>
                  </a:moveTo>
                  <a:lnTo>
                    <a:pt x="1452595" y="0"/>
                  </a:lnTo>
                  <a:lnTo>
                    <a:pt x="1842637" y="390042"/>
                  </a:lnTo>
                  <a:lnTo>
                    <a:pt x="1452595" y="780084"/>
                  </a:lnTo>
                  <a:lnTo>
                    <a:pt x="0" y="780084"/>
                  </a:lnTo>
                  <a:lnTo>
                    <a:pt x="390042" y="390042"/>
                  </a:lnTo>
                  <a:lnTo>
                    <a:pt x="0" y="0"/>
                  </a:lnTo>
                  <a:close/>
                </a:path>
              </a:pathLst>
            </a:custGeom>
            <a:solidFill>
              <a:schemeClr val="bg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71708" tIns="15558" rIns="340593" bIns="15558" numCol="1" spcCol="1270" anchor="ctr" anchorCtr="0">
              <a:noAutofit/>
            </a:bodyPr>
            <a:lstStyle/>
            <a:p>
              <a:pPr algn="ctr" defTabSz="518475">
                <a:lnSpc>
                  <a:spcPct val="90000"/>
                </a:lnSpc>
                <a:spcBef>
                  <a:spcPct val="0"/>
                </a:spcBef>
                <a:spcAft>
                  <a:spcPct val="35000"/>
                </a:spcAft>
              </a:pPr>
              <a:r>
                <a:rPr lang="en-US" sz="1000" b="1" dirty="0">
                  <a:solidFill>
                    <a:srgbClr val="000000"/>
                  </a:solidFill>
                  <a:latin typeface="Arial" panose="020B0604020202020204" pitchFamily="34" charset="0"/>
                  <a:cs typeface="Arial" panose="020B0604020202020204" pitchFamily="34" charset="0"/>
                </a:rPr>
                <a:t>Continuous Monitoring and Feedback</a:t>
              </a:r>
            </a:p>
          </p:txBody>
        </p:sp>
      </p:grpSp>
    </p:spTree>
    <p:extLst>
      <p:ext uri="{BB962C8B-B14F-4D97-AF65-F5344CB8AC3E}">
        <p14:creationId xmlns:p14="http://schemas.microsoft.com/office/powerpoint/2010/main" val="790298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678452" y="1272646"/>
            <a:ext cx="6075163" cy="500137"/>
          </a:xfrm>
        </p:spPr>
        <p:txBody>
          <a:bodyPr/>
          <a:lstStyle/>
          <a:p>
            <a:r>
              <a:rPr dirty="0" smtClean="0">
                <a:latin typeface="Arial" charset="0"/>
                <a:cs typeface="Arial" charset="0"/>
              </a:rPr>
              <a:t>Thank you</a:t>
            </a:r>
          </a:p>
        </p:txBody>
      </p:sp>
      <p:sp>
        <p:nvSpPr>
          <p:cNvPr id="28675" name="Text Placeholder 2"/>
          <p:cNvSpPr>
            <a:spLocks noGrp="1"/>
          </p:cNvSpPr>
          <p:nvPr>
            <p:ph type="body" sz="quarter" idx="14"/>
          </p:nvPr>
        </p:nvSpPr>
        <p:spPr>
          <a:xfrm>
            <a:off x="1678452" y="1783293"/>
            <a:ext cx="6079463" cy="282128"/>
          </a:xfrm>
        </p:spPr>
        <p:txBody>
          <a:bodyPr/>
          <a:lstStyle/>
          <a:p>
            <a:pPr>
              <a:spcBef>
                <a:spcPct val="0"/>
              </a:spcBef>
              <a:buFont typeface="Arial" charset="0"/>
              <a:buNone/>
            </a:pPr>
            <a:r>
              <a:rPr dirty="0">
                <a:latin typeface="Arial" charset="0"/>
                <a:cs typeface="Arial" charset="0"/>
              </a:rPr>
              <a:t>Visit us at www.techmahindra.com</a:t>
            </a:r>
          </a:p>
        </p:txBody>
      </p:sp>
    </p:spTree>
    <p:extLst>
      <p:ext uri="{BB962C8B-B14F-4D97-AF65-F5344CB8AC3E}">
        <p14:creationId xmlns:p14="http://schemas.microsoft.com/office/powerpoint/2010/main" val="3321051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41867"/>
            <a:ext cx="8658578" cy="475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bwMode="gray">
          <a:xfrm>
            <a:off x="205582" y="20899"/>
            <a:ext cx="5635007"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spcBef>
                <a:spcPct val="0"/>
              </a:spcBef>
              <a:defRPr sz="2400">
                <a:solidFill>
                  <a:prstClr val="black">
                    <a:lumMod val="65000"/>
                    <a:lumOff val="35000"/>
                  </a:prstClr>
                </a:solidFill>
                <a:latin typeface="Arial" panose="020B0604020202020204" pitchFamily="34" charset="0"/>
                <a:cs typeface="Arial" panose="020B0604020202020204" pitchFamily="34" charset="0"/>
              </a:defRPr>
            </a:lvl1pPr>
          </a:lstStyle>
          <a:p>
            <a:r>
              <a:rPr lang="en-IN" dirty="0"/>
              <a:t>Current State : Key Process Areas</a:t>
            </a:r>
            <a:endParaRPr lang="en-US" dirty="0"/>
          </a:p>
        </p:txBody>
      </p:sp>
    </p:spTree>
    <p:extLst>
      <p:ext uri="{BB962C8B-B14F-4D97-AF65-F5344CB8AC3E}">
        <p14:creationId xmlns:p14="http://schemas.microsoft.com/office/powerpoint/2010/main" val="3616142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00378" y="858065"/>
            <a:ext cx="635000" cy="203091"/>
          </a:xfrm>
          <a:prstGeom prst="roundRect">
            <a:avLst/>
          </a:prstGeom>
          <a:solidFill>
            <a:schemeClr val="bg1">
              <a:lumMod val="95000"/>
            </a:schemeClr>
          </a:solid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9" name="Rounded Rectangle 8"/>
          <p:cNvSpPr/>
          <p:nvPr/>
        </p:nvSpPr>
        <p:spPr>
          <a:xfrm>
            <a:off x="200378" y="1264465"/>
            <a:ext cx="635000" cy="203091"/>
          </a:xfrm>
          <a:prstGeom prst="roundRect">
            <a:avLst/>
          </a:prstGeom>
          <a:solidFill>
            <a:schemeClr val="bg1">
              <a:lumMod val="95000"/>
            </a:schemeClr>
          </a:solid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1" name="Rounded Rectangle 10"/>
          <p:cNvSpPr/>
          <p:nvPr/>
        </p:nvSpPr>
        <p:spPr>
          <a:xfrm>
            <a:off x="200378" y="1964376"/>
            <a:ext cx="635000" cy="203091"/>
          </a:xfrm>
          <a:prstGeom prst="roundRect">
            <a:avLst/>
          </a:prstGeom>
          <a:solidFill>
            <a:schemeClr val="bg1">
              <a:lumMod val="95000"/>
            </a:schemeClr>
          </a:solid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2" name="Rounded Rectangle 11"/>
          <p:cNvSpPr/>
          <p:nvPr/>
        </p:nvSpPr>
        <p:spPr>
          <a:xfrm>
            <a:off x="200378" y="2923932"/>
            <a:ext cx="1402644" cy="236957"/>
          </a:xfrm>
          <a:prstGeom prst="roundRect">
            <a:avLst/>
          </a:prstGeom>
          <a:solidFill>
            <a:schemeClr val="bg1">
              <a:lumMod val="95000"/>
            </a:schemeClr>
          </a:solid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3" name="Rounded Rectangle 12"/>
          <p:cNvSpPr/>
          <p:nvPr/>
        </p:nvSpPr>
        <p:spPr>
          <a:xfrm>
            <a:off x="5381977" y="925689"/>
            <a:ext cx="725311" cy="214490"/>
          </a:xfrm>
          <a:prstGeom prst="roundRect">
            <a:avLst/>
          </a:prstGeom>
          <a:solidFill>
            <a:schemeClr val="bg1">
              <a:lumMod val="95000"/>
            </a:schemeClr>
          </a:solid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4" name="Rounded Rectangle 13"/>
          <p:cNvSpPr/>
          <p:nvPr/>
        </p:nvSpPr>
        <p:spPr>
          <a:xfrm>
            <a:off x="5381977" y="2257778"/>
            <a:ext cx="1063979" cy="237065"/>
          </a:xfrm>
          <a:prstGeom prst="roundRect">
            <a:avLst/>
          </a:prstGeom>
          <a:solidFill>
            <a:schemeClr val="bg1">
              <a:lumMod val="95000"/>
            </a:schemeClr>
          </a:solid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15" name="Rounded Rectangle 14"/>
          <p:cNvSpPr/>
          <p:nvPr/>
        </p:nvSpPr>
        <p:spPr>
          <a:xfrm>
            <a:off x="5381977" y="3160889"/>
            <a:ext cx="1063979" cy="191910"/>
          </a:xfrm>
          <a:prstGeom prst="roundRect">
            <a:avLst/>
          </a:prstGeom>
          <a:solidFill>
            <a:schemeClr val="bg1">
              <a:lumMod val="95000"/>
            </a:schemeClr>
          </a:solidFill>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1" name="Text Placeholder 3"/>
          <p:cNvSpPr>
            <a:spLocks noGrp="1"/>
          </p:cNvSpPr>
          <p:nvPr>
            <p:ph type="body" sz="quarter" idx="10"/>
          </p:nvPr>
        </p:nvSpPr>
        <p:spPr>
          <a:xfrm>
            <a:off x="222955" y="858065"/>
            <a:ext cx="4495802" cy="4635501"/>
          </a:xfrm>
          <a:ln>
            <a:noFill/>
          </a:ln>
        </p:spPr>
        <p:txBody>
          <a:bodyPr>
            <a:normAutofit/>
          </a:bodyPr>
          <a:lstStyle/>
          <a:p>
            <a:pPr marL="91262" indent="0" algn="just" eaLnBrk="0" hangingPunct="0">
              <a:lnSpc>
                <a:spcPct val="105000"/>
              </a:lnSpc>
              <a:spcBef>
                <a:spcPts val="500"/>
              </a:spcBef>
              <a:buClrTx/>
              <a:buSzPct val="100000"/>
              <a:buNone/>
              <a:defRPr/>
            </a:pPr>
            <a:r>
              <a:rPr lang="en-US" sz="1000" b="1" kern="0" dirty="0">
                <a:solidFill>
                  <a:srgbClr val="000000"/>
                </a:solidFill>
                <a:ea typeface="Segoe UI" pitchFamily="34" charset="0"/>
              </a:rPr>
              <a:t>Vision </a:t>
            </a:r>
          </a:p>
          <a:p>
            <a:pPr marL="275036" indent="-183773" algn="just" eaLnBrk="0" hangingPunct="0">
              <a:lnSpc>
                <a:spcPct val="105000"/>
              </a:lnSpc>
              <a:spcBef>
                <a:spcPts val="500"/>
              </a:spcBef>
              <a:buClrTx/>
              <a:buSzPct val="100000"/>
              <a:buFont typeface="Arial" pitchFamily="34" charset="0"/>
              <a:buChar char="•"/>
              <a:defRPr/>
            </a:pPr>
            <a:r>
              <a:rPr lang="en-US" sz="1000" kern="0" dirty="0">
                <a:solidFill>
                  <a:srgbClr val="000000"/>
                </a:solidFill>
                <a:ea typeface="Segoe UI" pitchFamily="34" charset="0"/>
              </a:rPr>
              <a:t>Scotia Leadership’s vision on DevOps and adopting a pragmatic approach</a:t>
            </a:r>
          </a:p>
          <a:p>
            <a:pPr marL="91262" indent="0" algn="just" eaLnBrk="0" hangingPunct="0">
              <a:lnSpc>
                <a:spcPct val="105000"/>
              </a:lnSpc>
              <a:spcBef>
                <a:spcPts val="500"/>
              </a:spcBef>
              <a:buClrTx/>
              <a:buSzPct val="100000"/>
              <a:buNone/>
              <a:defRPr/>
            </a:pPr>
            <a:r>
              <a:rPr lang="en-US" sz="1000" b="1" kern="0" dirty="0">
                <a:solidFill>
                  <a:srgbClr val="000000"/>
                </a:solidFill>
                <a:ea typeface="Segoe UI" pitchFamily="34" charset="0"/>
              </a:rPr>
              <a:t>People </a:t>
            </a:r>
          </a:p>
          <a:p>
            <a:pPr marL="275036" indent="-183773" algn="just" eaLnBrk="0" hangingPunct="0">
              <a:lnSpc>
                <a:spcPct val="105000"/>
              </a:lnSpc>
              <a:spcBef>
                <a:spcPts val="500"/>
              </a:spcBef>
              <a:buClrTx/>
              <a:buSzPct val="100000"/>
              <a:buFont typeface="Arial" pitchFamily="34" charset="0"/>
              <a:buChar char="•"/>
              <a:defRPr/>
            </a:pPr>
            <a:r>
              <a:rPr lang="en-US" sz="1000" kern="0" dirty="0">
                <a:solidFill>
                  <a:srgbClr val="000000"/>
                </a:solidFill>
                <a:ea typeface="Segoe UI" pitchFamily="34" charset="0"/>
              </a:rPr>
              <a:t>Excellent technology skills  </a:t>
            </a:r>
          </a:p>
          <a:p>
            <a:pPr marL="275036" indent="-183773" algn="just" eaLnBrk="0" hangingPunct="0">
              <a:lnSpc>
                <a:spcPct val="105000"/>
              </a:lnSpc>
              <a:spcBef>
                <a:spcPts val="500"/>
              </a:spcBef>
              <a:buClrTx/>
              <a:buSzPct val="100000"/>
              <a:buFont typeface="Arial" pitchFamily="34" charset="0"/>
              <a:buChar char="•"/>
              <a:defRPr/>
            </a:pPr>
            <a:r>
              <a:rPr lang="en-US" sz="1000" kern="0" dirty="0">
                <a:solidFill>
                  <a:srgbClr val="000000"/>
                </a:solidFill>
                <a:ea typeface="Segoe UI" pitchFamily="34" charset="0"/>
              </a:rPr>
              <a:t>Scotia Teams are adaptive to the idea of DevOps</a:t>
            </a:r>
          </a:p>
          <a:p>
            <a:pPr marL="91262" indent="0" algn="just" eaLnBrk="0" hangingPunct="0">
              <a:lnSpc>
                <a:spcPct val="105000"/>
              </a:lnSpc>
              <a:spcBef>
                <a:spcPts val="500"/>
              </a:spcBef>
              <a:buClrTx/>
              <a:buSzPct val="100000"/>
              <a:buNone/>
              <a:defRPr/>
            </a:pPr>
            <a:r>
              <a:rPr lang="en-US" sz="1000" b="1" kern="0" dirty="0">
                <a:solidFill>
                  <a:srgbClr val="000000"/>
                </a:solidFill>
                <a:ea typeface="Segoe UI" pitchFamily="34" charset="0"/>
              </a:rPr>
              <a:t>Process</a:t>
            </a:r>
          </a:p>
          <a:p>
            <a:pPr marL="275036" indent="-183773" algn="just" eaLnBrk="0" hangingPunct="0">
              <a:lnSpc>
                <a:spcPct val="105000"/>
              </a:lnSpc>
              <a:spcBef>
                <a:spcPts val="500"/>
              </a:spcBef>
              <a:buClrTx/>
              <a:buSzPct val="100000"/>
              <a:buFont typeface="Arial" pitchFamily="34" charset="0"/>
              <a:buChar char="•"/>
              <a:defRPr/>
            </a:pPr>
            <a:r>
              <a:rPr lang="en-US" sz="1000" kern="0" dirty="0">
                <a:solidFill>
                  <a:srgbClr val="000000"/>
                </a:solidFill>
                <a:ea typeface="Segoe UI" pitchFamily="34" charset="0"/>
              </a:rPr>
              <a:t>Certain processes and standards are defined. This covers Information Security, Change Management, Environment provisioning &amp; Deployment readiness and Monitoring.</a:t>
            </a:r>
          </a:p>
          <a:p>
            <a:pPr marL="275036" indent="-183773" algn="just" eaLnBrk="0" hangingPunct="0">
              <a:lnSpc>
                <a:spcPct val="105000"/>
              </a:lnSpc>
              <a:spcBef>
                <a:spcPts val="500"/>
              </a:spcBef>
              <a:buClrTx/>
              <a:buSzPct val="100000"/>
              <a:buFont typeface="Arial" pitchFamily="34" charset="0"/>
              <a:buChar char="•"/>
              <a:defRPr/>
            </a:pPr>
            <a:r>
              <a:rPr lang="en-US" sz="1000" kern="0" dirty="0">
                <a:solidFill>
                  <a:srgbClr val="000000"/>
                </a:solidFill>
                <a:ea typeface="Segoe UI" pitchFamily="34" charset="0"/>
              </a:rPr>
              <a:t>Multi-Vendor Environment.</a:t>
            </a:r>
          </a:p>
          <a:p>
            <a:pPr marL="91262" indent="0" algn="just" eaLnBrk="0" hangingPunct="0">
              <a:lnSpc>
                <a:spcPct val="105000"/>
              </a:lnSpc>
              <a:spcBef>
                <a:spcPts val="500"/>
              </a:spcBef>
              <a:buClrTx/>
              <a:buSzPct val="100000"/>
              <a:buNone/>
              <a:defRPr/>
            </a:pPr>
            <a:r>
              <a:rPr lang="en-US" sz="1000" b="1" kern="0" dirty="0">
                <a:solidFill>
                  <a:srgbClr val="000000"/>
                </a:solidFill>
                <a:ea typeface="Segoe UI" pitchFamily="34" charset="0"/>
              </a:rPr>
              <a:t>Tools &amp; Automation  </a:t>
            </a:r>
          </a:p>
          <a:p>
            <a:pPr marL="275036" indent="-183773" algn="just" eaLnBrk="0" hangingPunct="0">
              <a:lnSpc>
                <a:spcPct val="105000"/>
              </a:lnSpc>
              <a:spcBef>
                <a:spcPts val="500"/>
              </a:spcBef>
              <a:buClrTx/>
              <a:buSzPct val="100000"/>
              <a:buFont typeface="Arial" pitchFamily="34" charset="0"/>
              <a:buChar char="•"/>
              <a:defRPr/>
            </a:pPr>
            <a:r>
              <a:rPr lang="en-US" sz="1000" kern="0" dirty="0">
                <a:solidFill>
                  <a:srgbClr val="000000"/>
                </a:solidFill>
                <a:ea typeface="Segoe UI" pitchFamily="34" charset="0"/>
              </a:rPr>
              <a:t>Strong Source Code management, Package, Deployment management in </a:t>
            </a:r>
            <a:r>
              <a:rPr lang="en-US" sz="1000" b="1" kern="0" dirty="0">
                <a:solidFill>
                  <a:srgbClr val="000000"/>
                </a:solidFill>
                <a:ea typeface="Segoe UI" pitchFamily="34" charset="0"/>
              </a:rPr>
              <a:t>Endevor</a:t>
            </a:r>
            <a:r>
              <a:rPr lang="en-US" sz="1000" kern="0" dirty="0">
                <a:solidFill>
                  <a:srgbClr val="000000"/>
                </a:solidFill>
                <a:ea typeface="Segoe UI" pitchFamily="34" charset="0"/>
              </a:rPr>
              <a:t> for Mainframe systems.</a:t>
            </a:r>
          </a:p>
          <a:p>
            <a:pPr marL="275036" indent="-183773" algn="just" eaLnBrk="0" hangingPunct="0">
              <a:lnSpc>
                <a:spcPct val="105000"/>
              </a:lnSpc>
              <a:spcBef>
                <a:spcPts val="500"/>
              </a:spcBef>
              <a:buClrTx/>
              <a:buSzPct val="100000"/>
              <a:buFont typeface="Arial" pitchFamily="34" charset="0"/>
              <a:buChar char="•"/>
              <a:defRPr/>
            </a:pPr>
            <a:r>
              <a:rPr lang="en-US" sz="1000" kern="0" dirty="0">
                <a:solidFill>
                  <a:srgbClr val="000000"/>
                </a:solidFill>
                <a:ea typeface="Segoe UI" pitchFamily="34" charset="0"/>
              </a:rPr>
              <a:t>Strategic investments in tools covering Security testing, Test management, Defect management &amp; Change management and Monitoring.</a:t>
            </a:r>
          </a:p>
          <a:p>
            <a:pPr marL="275036" indent="-183773" algn="just" eaLnBrk="0" hangingPunct="0">
              <a:lnSpc>
                <a:spcPct val="105000"/>
              </a:lnSpc>
              <a:spcBef>
                <a:spcPts val="500"/>
              </a:spcBef>
              <a:buClrTx/>
              <a:buSzPct val="100000"/>
              <a:buFont typeface="Arial" pitchFamily="34" charset="0"/>
              <a:buChar char="•"/>
              <a:defRPr/>
            </a:pPr>
            <a:r>
              <a:rPr lang="en-US" sz="1000" kern="0" dirty="0">
                <a:solidFill>
                  <a:srgbClr val="000000"/>
                </a:solidFill>
                <a:ea typeface="Segoe UI" pitchFamily="34" charset="0"/>
              </a:rPr>
              <a:t>Functional &amp; Non Functional , UAT Defects  are raised in HP ALM</a:t>
            </a:r>
          </a:p>
          <a:p>
            <a:pPr marL="275036" indent="-183773" algn="just" eaLnBrk="0" hangingPunct="0">
              <a:lnSpc>
                <a:spcPct val="105000"/>
              </a:lnSpc>
              <a:spcBef>
                <a:spcPts val="500"/>
              </a:spcBef>
              <a:buClrTx/>
              <a:buSzPct val="100000"/>
              <a:buFont typeface="Arial" pitchFamily="34" charset="0"/>
              <a:buChar char="•"/>
              <a:defRPr/>
            </a:pPr>
            <a:r>
              <a:rPr lang="en-US" sz="1000" kern="0" dirty="0">
                <a:ea typeface="Segoe UI" pitchFamily="34" charset="0"/>
              </a:rPr>
              <a:t>Initiated few projects for Epics, stories and tasks are created in JIRA before development team  start coding </a:t>
            </a:r>
          </a:p>
          <a:p>
            <a:pPr marL="275036" indent="-183773" algn="just" eaLnBrk="0" hangingPunct="0">
              <a:lnSpc>
                <a:spcPct val="105000"/>
              </a:lnSpc>
              <a:spcBef>
                <a:spcPts val="500"/>
              </a:spcBef>
              <a:buClrTx/>
              <a:buSzPct val="100000"/>
              <a:buFont typeface="Arial" pitchFamily="34" charset="0"/>
              <a:buChar char="•"/>
              <a:defRPr/>
            </a:pPr>
            <a:r>
              <a:rPr lang="en-US" sz="1000" kern="0" dirty="0">
                <a:solidFill>
                  <a:srgbClr val="000000"/>
                </a:solidFill>
                <a:ea typeface="Segoe UI" pitchFamily="34" charset="0"/>
              </a:rPr>
              <a:t>Documents maintained in PWA [SharePoint]</a:t>
            </a:r>
          </a:p>
          <a:p>
            <a:pPr marL="275036" indent="-183773" algn="just" eaLnBrk="0" hangingPunct="0">
              <a:lnSpc>
                <a:spcPct val="105000"/>
              </a:lnSpc>
              <a:spcBef>
                <a:spcPts val="500"/>
              </a:spcBef>
              <a:buClrTx/>
              <a:buSzPct val="100000"/>
              <a:buFont typeface="Arial" pitchFamily="34" charset="0"/>
              <a:buChar char="•"/>
              <a:defRPr/>
            </a:pPr>
            <a:r>
              <a:rPr lang="en-US" sz="1000" kern="0" dirty="0">
                <a:solidFill>
                  <a:srgbClr val="000000"/>
                </a:solidFill>
                <a:ea typeface="Segoe UI" pitchFamily="34" charset="0"/>
              </a:rPr>
              <a:t>55 % Automated build and deployment already in place using </a:t>
            </a:r>
            <a:r>
              <a:rPr lang="en-US" sz="1000" dirty="0">
                <a:solidFill>
                  <a:srgbClr val="000000"/>
                </a:solidFill>
              </a:rPr>
              <a:t>Dimensions </a:t>
            </a:r>
          </a:p>
          <a:p>
            <a:pPr marL="275036" lvl="1" indent="-183773" algn="just" eaLnBrk="0" hangingPunct="0">
              <a:lnSpc>
                <a:spcPct val="105000"/>
              </a:lnSpc>
              <a:spcBef>
                <a:spcPts val="500"/>
              </a:spcBef>
              <a:buClrTx/>
              <a:buFont typeface="Arial" pitchFamily="34" charset="0"/>
              <a:buChar char="•"/>
              <a:defRPr/>
            </a:pPr>
            <a:r>
              <a:rPr lang="en-US" sz="1000" kern="0" dirty="0">
                <a:solidFill>
                  <a:srgbClr val="000000"/>
                </a:solidFill>
                <a:latin typeface="Arial" panose="020B0604020202020204" pitchFamily="34" charset="0"/>
                <a:ea typeface="Segoe UI" pitchFamily="34" charset="0"/>
              </a:rPr>
              <a:t>80 % Strong Monitoring system in place   [</a:t>
            </a:r>
            <a:r>
              <a:rPr lang="en-US" sz="1000" dirty="0">
                <a:solidFill>
                  <a:srgbClr val="000000"/>
                </a:solidFill>
                <a:latin typeface="Arial" panose="020B0604020202020204" pitchFamily="34" charset="0"/>
              </a:rPr>
              <a:t>Application, Infrastructure, Database, Network , etc. </a:t>
            </a:r>
            <a:r>
              <a:rPr lang="en-US" sz="1000" kern="0" dirty="0" smtClean="0">
                <a:solidFill>
                  <a:srgbClr val="000000"/>
                </a:solidFill>
                <a:latin typeface="Arial" panose="020B0604020202020204" pitchFamily="34" charset="0"/>
                <a:ea typeface="Segoe UI" pitchFamily="34" charset="0"/>
              </a:rPr>
              <a:t>]   </a:t>
            </a:r>
            <a:endParaRPr lang="en-US" sz="1000" kern="0" dirty="0">
              <a:solidFill>
                <a:srgbClr val="000000"/>
              </a:solidFill>
              <a:latin typeface="Arial" panose="020B0604020202020204" pitchFamily="34" charset="0"/>
              <a:ea typeface="Segoe UI" pitchFamily="34" charset="0"/>
            </a:endParaRPr>
          </a:p>
        </p:txBody>
      </p:sp>
      <p:sp>
        <p:nvSpPr>
          <p:cNvPr id="8" name="Title 1"/>
          <p:cNvSpPr txBox="1">
            <a:spLocks/>
          </p:cNvSpPr>
          <p:nvPr/>
        </p:nvSpPr>
        <p:spPr>
          <a:xfrm>
            <a:off x="200378" y="50538"/>
            <a:ext cx="3713840"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spcBef>
                <a:spcPct val="0"/>
              </a:spcBef>
              <a:defRPr sz="2400">
                <a:solidFill>
                  <a:prstClr val="black">
                    <a:lumMod val="65000"/>
                    <a:lumOff val="35000"/>
                  </a:prstClr>
                </a:solidFill>
                <a:latin typeface="Arial" panose="020B0604020202020204" pitchFamily="34" charset="0"/>
                <a:cs typeface="Arial" panose="020B0604020202020204" pitchFamily="34" charset="0"/>
              </a:defRPr>
            </a:lvl1pPr>
          </a:lstStyle>
          <a:p>
            <a:r>
              <a:rPr lang="en-IN" dirty="0"/>
              <a:t>Key Strengths </a:t>
            </a:r>
          </a:p>
        </p:txBody>
      </p:sp>
      <p:sp>
        <p:nvSpPr>
          <p:cNvPr id="5" name="Title 1"/>
          <p:cNvSpPr txBox="1">
            <a:spLocks/>
          </p:cNvSpPr>
          <p:nvPr/>
        </p:nvSpPr>
        <p:spPr>
          <a:xfrm>
            <a:off x="5286023" y="46962"/>
            <a:ext cx="2932288" cy="815553"/>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spcBef>
                <a:spcPct val="0"/>
              </a:spcBef>
              <a:defRPr sz="2400">
                <a:solidFill>
                  <a:prstClr val="black">
                    <a:lumMod val="65000"/>
                    <a:lumOff val="35000"/>
                  </a:prstClr>
                </a:solidFill>
                <a:latin typeface="Arial" panose="020B0604020202020204" pitchFamily="34" charset="0"/>
                <a:cs typeface="Arial" panose="020B0604020202020204" pitchFamily="34" charset="0"/>
              </a:defRPr>
            </a:lvl1pPr>
          </a:lstStyle>
          <a:p>
            <a:r>
              <a:rPr lang="en-US" dirty="0"/>
              <a:t>Scotia Strategic Directions </a:t>
            </a:r>
            <a:endParaRPr lang="en-IN" dirty="0"/>
          </a:p>
        </p:txBody>
      </p:sp>
      <p:sp>
        <p:nvSpPr>
          <p:cNvPr id="3" name="Rectangle 2"/>
          <p:cNvSpPr/>
          <p:nvPr/>
        </p:nvSpPr>
        <p:spPr>
          <a:xfrm>
            <a:off x="5378309" y="952500"/>
            <a:ext cx="3627402" cy="27252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91262" algn="just" eaLnBrk="0" fontAlgn="base" hangingPunct="0">
              <a:lnSpc>
                <a:spcPct val="105000"/>
              </a:lnSpc>
              <a:spcBef>
                <a:spcPts val="500"/>
              </a:spcBef>
              <a:buSzPct val="100000"/>
              <a:defRPr/>
            </a:pPr>
            <a:r>
              <a:rPr lang="en-US" sz="1000" b="1" kern="0" dirty="0">
                <a:solidFill>
                  <a:srgbClr val="000000"/>
                </a:solidFill>
                <a:latin typeface="Arial" panose="020B0604020202020204" pitchFamily="34" charset="0"/>
                <a:ea typeface="Segoe UI" pitchFamily="34" charset="0"/>
                <a:cs typeface="Arial" panose="020B0604020202020204" pitchFamily="34" charset="0"/>
              </a:rPr>
              <a:t>Migration</a:t>
            </a:r>
          </a:p>
          <a:p>
            <a:pPr marL="275036" indent="-183773" algn="just" eaLnBrk="0" fontAlgn="base" hangingPunct="0">
              <a:lnSpc>
                <a:spcPct val="105000"/>
              </a:lnSpc>
              <a:spcBef>
                <a:spcPts val="500"/>
              </a:spcBef>
              <a:buSzPct val="100000"/>
              <a:buFont typeface="Arial" pitchFamily="34" charset="0"/>
              <a:buChar char="•"/>
            </a:pPr>
            <a:r>
              <a:rPr lang="en-US" sz="1000" kern="0" dirty="0">
                <a:solidFill>
                  <a:srgbClr val="000000"/>
                </a:solidFill>
                <a:latin typeface="Arial" panose="020B0604020202020204" pitchFamily="34" charset="0"/>
                <a:ea typeface="Segoe UI" pitchFamily="34" charset="0"/>
                <a:cs typeface="Arial" panose="020B0604020202020204" pitchFamily="34" charset="0"/>
              </a:rPr>
              <a:t>Waterfall model to Agile &amp; DevOps</a:t>
            </a:r>
          </a:p>
          <a:p>
            <a:pPr marL="275036" indent="-183773" algn="just" eaLnBrk="0" fontAlgn="base" hangingPunct="0">
              <a:lnSpc>
                <a:spcPct val="105000"/>
              </a:lnSpc>
              <a:spcBef>
                <a:spcPts val="500"/>
              </a:spcBef>
              <a:buSzPct val="100000"/>
              <a:buFont typeface="Arial" pitchFamily="34" charset="0"/>
              <a:buChar char="•"/>
            </a:pPr>
            <a:r>
              <a:rPr lang="en-US" sz="1000" kern="0" dirty="0">
                <a:solidFill>
                  <a:srgbClr val="000000"/>
                </a:solidFill>
                <a:latin typeface="Arial" panose="020B0604020202020204" pitchFamily="34" charset="0"/>
                <a:ea typeface="Segoe UI" pitchFamily="34" charset="0"/>
                <a:cs typeface="Arial" panose="020B0604020202020204" pitchFamily="34" charset="0"/>
              </a:rPr>
              <a:t>Mainframe to AS 400</a:t>
            </a:r>
          </a:p>
          <a:p>
            <a:pPr marL="275036" indent="-183773" algn="just" eaLnBrk="0" fontAlgn="base" hangingPunct="0">
              <a:lnSpc>
                <a:spcPct val="105000"/>
              </a:lnSpc>
              <a:spcBef>
                <a:spcPts val="500"/>
              </a:spcBef>
              <a:buSzPct val="100000"/>
              <a:buFont typeface="Arial" pitchFamily="34" charset="0"/>
              <a:buChar char="•"/>
            </a:pPr>
            <a:r>
              <a:rPr lang="en-US" sz="1000" kern="0" dirty="0">
                <a:solidFill>
                  <a:srgbClr val="000000"/>
                </a:solidFill>
                <a:latin typeface="Arial" panose="020B0604020202020204" pitchFamily="34" charset="0"/>
                <a:ea typeface="Segoe UI" pitchFamily="34" charset="0"/>
                <a:cs typeface="Arial" panose="020B0604020202020204" pitchFamily="34" charset="0"/>
              </a:rPr>
              <a:t>Datacenter Model [Non Production Env] to Cloud</a:t>
            </a:r>
          </a:p>
          <a:p>
            <a:pPr marL="275036" indent="-183773" algn="just" eaLnBrk="0" fontAlgn="base" hangingPunct="0">
              <a:lnSpc>
                <a:spcPct val="105000"/>
              </a:lnSpc>
              <a:spcBef>
                <a:spcPts val="500"/>
              </a:spcBef>
              <a:buSzPct val="100000"/>
              <a:buFont typeface="Arial" pitchFamily="34" charset="0"/>
              <a:buChar char="•"/>
            </a:pPr>
            <a:r>
              <a:rPr lang="en-US" sz="1000" kern="0" dirty="0">
                <a:solidFill>
                  <a:srgbClr val="000000"/>
                </a:solidFill>
                <a:latin typeface="Arial" panose="020B0604020202020204" pitchFamily="34" charset="0"/>
                <a:ea typeface="Segoe UI" pitchFamily="34" charset="0"/>
                <a:cs typeface="Arial" panose="020B0604020202020204" pitchFamily="34" charset="0"/>
              </a:rPr>
              <a:t>All AIX OS to Unix &amp; Linux</a:t>
            </a:r>
          </a:p>
          <a:p>
            <a:pPr marL="275036" indent="-183773" algn="just" eaLnBrk="0" fontAlgn="base" hangingPunct="0">
              <a:lnSpc>
                <a:spcPct val="105000"/>
              </a:lnSpc>
              <a:spcBef>
                <a:spcPts val="500"/>
              </a:spcBef>
              <a:buSzPct val="100000"/>
              <a:buFont typeface="Arial" pitchFamily="34" charset="0"/>
              <a:buChar char="•"/>
            </a:pPr>
            <a:r>
              <a:rPr lang="en-US" sz="1000" kern="0" dirty="0">
                <a:solidFill>
                  <a:srgbClr val="000000"/>
                </a:solidFill>
                <a:latin typeface="Arial" panose="020B0604020202020204" pitchFamily="34" charset="0"/>
                <a:ea typeface="Segoe UI" pitchFamily="34" charset="0"/>
                <a:cs typeface="Arial" panose="020B0604020202020204" pitchFamily="34" charset="0"/>
              </a:rPr>
              <a:t>IBM Maximo to ServiceNow [In progress]</a:t>
            </a:r>
          </a:p>
          <a:p>
            <a:pPr marL="91262" algn="just" eaLnBrk="0" fontAlgn="base" hangingPunct="0">
              <a:lnSpc>
                <a:spcPct val="105000"/>
              </a:lnSpc>
              <a:spcBef>
                <a:spcPts val="500"/>
              </a:spcBef>
              <a:buSzPct val="100000"/>
              <a:defRPr/>
            </a:pPr>
            <a:r>
              <a:rPr lang="en-US" sz="1000" b="1" kern="0" dirty="0">
                <a:solidFill>
                  <a:srgbClr val="000000"/>
                </a:solidFill>
                <a:latin typeface="Arial" panose="020B0604020202020204" pitchFamily="34" charset="0"/>
                <a:ea typeface="Segoe UI" pitchFamily="34" charset="0"/>
                <a:cs typeface="Arial" panose="020B0604020202020204" pitchFamily="34" charset="0"/>
              </a:rPr>
              <a:t>Implementation</a:t>
            </a:r>
          </a:p>
          <a:p>
            <a:pPr marL="275036" indent="-183773" algn="just" eaLnBrk="0" fontAlgn="base" hangingPunct="0">
              <a:lnSpc>
                <a:spcPct val="105000"/>
              </a:lnSpc>
              <a:spcBef>
                <a:spcPts val="500"/>
              </a:spcBef>
              <a:buSzPct val="100000"/>
              <a:buFont typeface="Arial" pitchFamily="34" charset="0"/>
              <a:buChar char="•"/>
            </a:pPr>
            <a:r>
              <a:rPr lang="en-US" sz="1000" kern="0" dirty="0">
                <a:solidFill>
                  <a:srgbClr val="000000"/>
                </a:solidFill>
                <a:latin typeface="Arial" panose="020B0604020202020204" pitchFamily="34" charset="0"/>
                <a:ea typeface="Segoe UI" pitchFamily="34" charset="0"/>
                <a:cs typeface="Arial" panose="020B0604020202020204" pitchFamily="34" charset="0"/>
              </a:rPr>
              <a:t>Implement the DevOps </a:t>
            </a:r>
          </a:p>
          <a:p>
            <a:pPr marL="275036" indent="-183773" algn="just" eaLnBrk="0" fontAlgn="base" hangingPunct="0">
              <a:lnSpc>
                <a:spcPct val="105000"/>
              </a:lnSpc>
              <a:spcBef>
                <a:spcPts val="500"/>
              </a:spcBef>
              <a:buSzPct val="100000"/>
              <a:buFont typeface="Arial" pitchFamily="34" charset="0"/>
              <a:buChar char="•"/>
            </a:pPr>
            <a:r>
              <a:rPr lang="en-US" sz="1000" kern="0" dirty="0">
                <a:solidFill>
                  <a:srgbClr val="000000"/>
                </a:solidFill>
                <a:latin typeface="Arial" panose="020B0604020202020204" pitchFamily="34" charset="0"/>
                <a:ea typeface="Segoe UI" pitchFamily="34" charset="0"/>
                <a:cs typeface="Arial" panose="020B0604020202020204" pitchFamily="34" charset="0"/>
              </a:rPr>
              <a:t>Implement the Automation </a:t>
            </a:r>
          </a:p>
          <a:p>
            <a:pPr marL="275036" indent="-183773" algn="just" eaLnBrk="0" fontAlgn="base" hangingPunct="0">
              <a:lnSpc>
                <a:spcPct val="105000"/>
              </a:lnSpc>
              <a:spcBef>
                <a:spcPts val="500"/>
              </a:spcBef>
              <a:buSzPct val="100000"/>
              <a:buFont typeface="Arial" pitchFamily="34" charset="0"/>
              <a:buChar char="•"/>
            </a:pPr>
            <a:r>
              <a:rPr lang="en-US" sz="1000" kern="0" dirty="0">
                <a:solidFill>
                  <a:srgbClr val="000000"/>
                </a:solidFill>
                <a:latin typeface="Arial" panose="020B0604020202020204" pitchFamily="34" charset="0"/>
                <a:ea typeface="Segoe UI" pitchFamily="34" charset="0"/>
                <a:cs typeface="Arial" panose="020B0604020202020204" pitchFamily="34" charset="0"/>
              </a:rPr>
              <a:t>Enable the Mobile Testing </a:t>
            </a:r>
          </a:p>
          <a:p>
            <a:pPr marL="91262" algn="just" eaLnBrk="0" fontAlgn="base" hangingPunct="0">
              <a:lnSpc>
                <a:spcPct val="105000"/>
              </a:lnSpc>
              <a:spcBef>
                <a:spcPts val="500"/>
              </a:spcBef>
              <a:buSzPct val="100000"/>
              <a:defRPr/>
            </a:pPr>
            <a:r>
              <a:rPr lang="en-US" sz="1000" b="1" kern="0" dirty="0">
                <a:solidFill>
                  <a:srgbClr val="000000"/>
                </a:solidFill>
                <a:latin typeface="Arial" panose="020B0604020202020204" pitchFamily="34" charset="0"/>
                <a:ea typeface="Segoe UI" pitchFamily="34" charset="0"/>
                <a:cs typeface="Arial" panose="020B0604020202020204" pitchFamily="34" charset="0"/>
              </a:rPr>
              <a:t>Training</a:t>
            </a:r>
          </a:p>
          <a:p>
            <a:pPr marL="275036" indent="-183773" algn="just" eaLnBrk="0" fontAlgn="base" hangingPunct="0">
              <a:lnSpc>
                <a:spcPct val="105000"/>
              </a:lnSpc>
              <a:spcBef>
                <a:spcPts val="500"/>
              </a:spcBef>
              <a:buSzPct val="100000"/>
              <a:buFont typeface="Arial" pitchFamily="34" charset="0"/>
              <a:buChar char="•"/>
            </a:pPr>
            <a:r>
              <a:rPr lang="en-US" sz="1000" kern="0" dirty="0">
                <a:solidFill>
                  <a:srgbClr val="000000"/>
                </a:solidFill>
                <a:latin typeface="Arial" panose="020B0604020202020204" pitchFamily="34" charset="0"/>
                <a:ea typeface="Segoe UI" pitchFamily="34" charset="0"/>
                <a:cs typeface="Arial" panose="020B0604020202020204" pitchFamily="34" charset="0"/>
              </a:rPr>
              <a:t>Training on Agile &amp; DevOps </a:t>
            </a:r>
          </a:p>
        </p:txBody>
      </p:sp>
      <p:cxnSp>
        <p:nvCxnSpPr>
          <p:cNvPr id="17" name="Straight Connector 16"/>
          <p:cNvCxnSpPr/>
          <p:nvPr/>
        </p:nvCxnSpPr>
        <p:spPr>
          <a:xfrm>
            <a:off x="4989689" y="1032934"/>
            <a:ext cx="0" cy="4193822"/>
          </a:xfrm>
          <a:prstGeom prst="line">
            <a:avLst/>
          </a:prstGeom>
          <a:ln>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961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a:spLocks/>
          </p:cNvSpPr>
          <p:nvPr/>
        </p:nvSpPr>
        <p:spPr bwMode="gray">
          <a:xfrm>
            <a:off x="162276" y="28794"/>
            <a:ext cx="5379158"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lvl1pPr>
              <a:spcBef>
                <a:spcPct val="0"/>
              </a:spcBef>
              <a:buNone/>
              <a:defRPr lang="en-US" sz="2500" b="1" dirty="0">
                <a:solidFill>
                  <a:schemeClr val="tx1">
                    <a:lumMod val="65000"/>
                    <a:lumOff val="35000"/>
                  </a:schemeClr>
                </a:solidFill>
                <a:latin typeface="Aharoni" panose="02010803020104030203" pitchFamily="2" charset="-79"/>
                <a:cs typeface="Aharoni" panose="02010803020104030203" pitchFamily="2" charset="-79"/>
              </a:defRPr>
            </a:lvl1pPr>
          </a:lstStyle>
          <a:p>
            <a:pPr algn="ctr"/>
            <a:r>
              <a:rPr lang="en-US" sz="2400" b="0" dirty="0" smtClean="0">
                <a:solidFill>
                  <a:prstClr val="black">
                    <a:lumMod val="65000"/>
                    <a:lumOff val="35000"/>
                  </a:prstClr>
                </a:solidFill>
                <a:latin typeface="Arial" panose="020B0604020202020204" pitchFamily="34" charset="0"/>
                <a:cs typeface="Arial" panose="020B0604020202020204" pitchFamily="34" charset="0"/>
              </a:rPr>
              <a:t>Voice of SMEs : Current Issues</a:t>
            </a:r>
            <a:endParaRPr sz="2400" b="0" dirty="0">
              <a:solidFill>
                <a:prstClr val="black">
                  <a:lumMod val="65000"/>
                  <a:lumOff val="35000"/>
                </a:prstClr>
              </a:solidFill>
              <a:latin typeface="Arial" panose="020B0604020202020204" pitchFamily="34" charset="0"/>
              <a:cs typeface="Arial" panose="020B0604020202020204" pitchFamily="34" charset="0"/>
            </a:endParaRPr>
          </a:p>
        </p:txBody>
      </p:sp>
      <p:sp>
        <p:nvSpPr>
          <p:cNvPr id="78" name="Rounded Rectangular Callout 77"/>
          <p:cNvSpPr/>
          <p:nvPr/>
        </p:nvSpPr>
        <p:spPr>
          <a:xfrm flipH="1">
            <a:off x="508000" y="1035976"/>
            <a:ext cx="2374567" cy="469635"/>
          </a:xfrm>
          <a:prstGeom prst="wedgeRoundRectCallout">
            <a:avLst>
              <a:gd name="adj1" fmla="val -70982"/>
              <a:gd name="adj2" fmla="val 199915"/>
              <a:gd name="adj3" fmla="val 16667"/>
            </a:avLst>
          </a:prstGeom>
          <a:noFill/>
          <a:ln>
            <a:noFill/>
          </a:ln>
          <a:effectLst/>
        </p:spPr>
        <p:style>
          <a:lnRef idx="1">
            <a:schemeClr val="accent1"/>
          </a:lnRef>
          <a:fillRef idx="2">
            <a:schemeClr val="accent1"/>
          </a:fillRef>
          <a:effectRef idx="1">
            <a:schemeClr val="accent1"/>
          </a:effectRef>
          <a:fontRef idx="minor">
            <a:schemeClr val="dk1"/>
          </a:fontRef>
        </p:style>
        <p:txBody>
          <a:bodyPr anchor="ctr"/>
          <a:lstStyle/>
          <a:p>
            <a:pPr defTabSz="761970">
              <a:defRPr/>
            </a:pPr>
            <a:r>
              <a:rPr lang="en-US" sz="1200" i="1" dirty="0">
                <a:solidFill>
                  <a:prstClr val="black"/>
                </a:solidFill>
                <a:latin typeface="Arial" panose="020B0604020202020204" pitchFamily="34" charset="0"/>
                <a:cs typeface="Arial" panose="020B0604020202020204" pitchFamily="34" charset="0"/>
              </a:rPr>
              <a:t>Lack of automation in SDLC</a:t>
            </a:r>
          </a:p>
        </p:txBody>
      </p:sp>
      <p:sp>
        <p:nvSpPr>
          <p:cNvPr id="79" name="Rounded Rectangular Callout 78"/>
          <p:cNvSpPr/>
          <p:nvPr/>
        </p:nvSpPr>
        <p:spPr>
          <a:xfrm flipH="1">
            <a:off x="487372" y="1758158"/>
            <a:ext cx="2177944" cy="422825"/>
          </a:xfrm>
          <a:prstGeom prst="wedgeRoundRectCallout">
            <a:avLst>
              <a:gd name="adj1" fmla="val -97801"/>
              <a:gd name="adj2" fmla="val 68303"/>
              <a:gd name="adj3" fmla="val 16667"/>
            </a:avLst>
          </a:prstGeom>
          <a:noFill/>
          <a:ln>
            <a:noFill/>
          </a:ln>
          <a:effectLst/>
        </p:spPr>
        <p:style>
          <a:lnRef idx="1">
            <a:schemeClr val="accent1"/>
          </a:lnRef>
          <a:fillRef idx="2">
            <a:schemeClr val="accent1"/>
          </a:fillRef>
          <a:effectRef idx="1">
            <a:schemeClr val="accent1"/>
          </a:effectRef>
          <a:fontRef idx="minor">
            <a:schemeClr val="dk1"/>
          </a:fontRef>
        </p:style>
        <p:txBody>
          <a:bodyPr anchor="ctr"/>
          <a:lstStyle/>
          <a:p>
            <a:pPr defTabSz="761970"/>
            <a:r>
              <a:rPr lang="en-US" sz="1200" i="1" dirty="0">
                <a:solidFill>
                  <a:prstClr val="black"/>
                </a:solidFill>
                <a:latin typeface="Arial" panose="020B0604020202020204" pitchFamily="34" charset="0"/>
                <a:cs typeface="Arial" panose="020B0604020202020204" pitchFamily="34" charset="0"/>
              </a:rPr>
              <a:t>Code quality check not automated</a:t>
            </a:r>
          </a:p>
        </p:txBody>
      </p:sp>
      <p:sp>
        <p:nvSpPr>
          <p:cNvPr id="80" name="Rounded Rectangular Callout 79"/>
          <p:cNvSpPr/>
          <p:nvPr/>
        </p:nvSpPr>
        <p:spPr>
          <a:xfrm>
            <a:off x="6223469" y="2391943"/>
            <a:ext cx="2364343" cy="447213"/>
          </a:xfrm>
          <a:prstGeom prst="wedgeRoundRectCallout">
            <a:avLst>
              <a:gd name="adj1" fmla="val -85082"/>
              <a:gd name="adj2" fmla="val 66763"/>
              <a:gd name="adj3" fmla="val 16667"/>
            </a:avLst>
          </a:prstGeom>
          <a:noFill/>
          <a:ln>
            <a:noFill/>
          </a:ln>
          <a:effectLst/>
        </p:spPr>
        <p:style>
          <a:lnRef idx="1">
            <a:schemeClr val="accent1"/>
          </a:lnRef>
          <a:fillRef idx="2">
            <a:schemeClr val="accent1"/>
          </a:fillRef>
          <a:effectRef idx="1">
            <a:schemeClr val="accent1"/>
          </a:effectRef>
          <a:fontRef idx="minor">
            <a:schemeClr val="dk1"/>
          </a:fontRef>
        </p:style>
        <p:txBody>
          <a:bodyPr anchor="ctr"/>
          <a:lstStyle/>
          <a:p>
            <a:pPr defTabSz="761970"/>
            <a:r>
              <a:rPr lang="en-US" sz="1200" i="1" dirty="0">
                <a:solidFill>
                  <a:prstClr val="black"/>
                </a:solidFill>
                <a:latin typeface="Arial" panose="020B0604020202020204" pitchFamily="34" charset="0"/>
                <a:cs typeface="Arial" panose="020B0604020202020204" pitchFamily="34" charset="0"/>
              </a:rPr>
              <a:t>Regression test cases not updated</a:t>
            </a:r>
          </a:p>
        </p:txBody>
      </p:sp>
      <p:sp>
        <p:nvSpPr>
          <p:cNvPr id="81" name="Rounded Rectangular Callout 80"/>
          <p:cNvSpPr/>
          <p:nvPr/>
        </p:nvSpPr>
        <p:spPr>
          <a:xfrm>
            <a:off x="6144657" y="1080310"/>
            <a:ext cx="2521968" cy="321668"/>
          </a:xfrm>
          <a:prstGeom prst="wedgeRoundRectCallout">
            <a:avLst>
              <a:gd name="adj1" fmla="val -16885"/>
              <a:gd name="adj2" fmla="val 296331"/>
              <a:gd name="adj3" fmla="val 16667"/>
            </a:avLst>
          </a:prstGeom>
          <a:noFill/>
          <a:ln>
            <a:noFill/>
          </a:ln>
          <a:effectLst/>
        </p:spPr>
        <p:style>
          <a:lnRef idx="1">
            <a:schemeClr val="accent1"/>
          </a:lnRef>
          <a:fillRef idx="2">
            <a:schemeClr val="accent1"/>
          </a:fillRef>
          <a:effectRef idx="1">
            <a:schemeClr val="accent1"/>
          </a:effectRef>
          <a:fontRef idx="minor">
            <a:schemeClr val="dk1"/>
          </a:fontRef>
        </p:style>
        <p:txBody>
          <a:bodyPr anchor="ctr"/>
          <a:lstStyle/>
          <a:p>
            <a:pPr defTabSz="761970"/>
            <a:r>
              <a:rPr lang="en-US" sz="1200" i="1" dirty="0">
                <a:solidFill>
                  <a:prstClr val="black"/>
                </a:solidFill>
                <a:latin typeface="Arial" panose="020B0604020202020204" pitchFamily="34" charset="0"/>
                <a:cs typeface="Arial" panose="020B0604020202020204" pitchFamily="34" charset="0"/>
              </a:rPr>
              <a:t>Dependency with People </a:t>
            </a:r>
          </a:p>
        </p:txBody>
      </p:sp>
      <p:sp>
        <p:nvSpPr>
          <p:cNvPr id="82" name="Rounded Rectangular Callout 81"/>
          <p:cNvSpPr/>
          <p:nvPr/>
        </p:nvSpPr>
        <p:spPr>
          <a:xfrm flipH="1">
            <a:off x="551795" y="2461332"/>
            <a:ext cx="2049098" cy="302851"/>
          </a:xfrm>
          <a:prstGeom prst="wedgeRoundRectCallout">
            <a:avLst>
              <a:gd name="adj1" fmla="val -97656"/>
              <a:gd name="adj2" fmla="val -23081"/>
              <a:gd name="adj3" fmla="val 16667"/>
            </a:avLst>
          </a:prstGeom>
          <a:noFill/>
          <a:ln>
            <a:noFill/>
          </a:ln>
          <a:effectLst/>
        </p:spPr>
        <p:style>
          <a:lnRef idx="1">
            <a:schemeClr val="accent1"/>
          </a:lnRef>
          <a:fillRef idx="2">
            <a:schemeClr val="accent1"/>
          </a:fillRef>
          <a:effectRef idx="1">
            <a:schemeClr val="accent1"/>
          </a:effectRef>
          <a:fontRef idx="minor">
            <a:schemeClr val="dk1"/>
          </a:fontRef>
        </p:style>
        <p:txBody>
          <a:bodyPr anchor="ctr"/>
          <a:lstStyle/>
          <a:p>
            <a:pPr defTabSz="761970"/>
            <a:r>
              <a:rPr lang="en-US" sz="1200" i="1" dirty="0">
                <a:solidFill>
                  <a:prstClr val="black"/>
                </a:solidFill>
                <a:latin typeface="Arial" panose="020B0604020202020204" pitchFamily="34" charset="0"/>
                <a:cs typeface="Arial" panose="020B0604020202020204" pitchFamily="34" charset="0"/>
              </a:rPr>
              <a:t>Test data not adequate</a:t>
            </a:r>
          </a:p>
        </p:txBody>
      </p:sp>
      <p:sp>
        <p:nvSpPr>
          <p:cNvPr id="83" name="Rounded Rectangular Callout 82"/>
          <p:cNvSpPr/>
          <p:nvPr/>
        </p:nvSpPr>
        <p:spPr>
          <a:xfrm>
            <a:off x="624799" y="3749901"/>
            <a:ext cx="2140968" cy="562308"/>
          </a:xfrm>
          <a:prstGeom prst="wedgeRoundRectCallout">
            <a:avLst>
              <a:gd name="adj1" fmla="val 92331"/>
              <a:gd name="adj2" fmla="val -191871"/>
              <a:gd name="adj3" fmla="val 16667"/>
            </a:avLst>
          </a:prstGeom>
          <a:noFill/>
          <a:ln>
            <a:noFill/>
          </a:ln>
          <a:effectLst/>
        </p:spPr>
        <p:style>
          <a:lnRef idx="1">
            <a:schemeClr val="accent1"/>
          </a:lnRef>
          <a:fillRef idx="2">
            <a:schemeClr val="accent1"/>
          </a:fillRef>
          <a:effectRef idx="1">
            <a:schemeClr val="accent1"/>
          </a:effectRef>
          <a:fontRef idx="minor">
            <a:schemeClr val="dk1"/>
          </a:fontRef>
        </p:style>
        <p:txBody>
          <a:bodyPr anchor="ctr"/>
          <a:lstStyle/>
          <a:p>
            <a:pPr defTabSz="761970"/>
            <a:r>
              <a:rPr lang="en-US" sz="1200" i="1" dirty="0">
                <a:solidFill>
                  <a:prstClr val="black"/>
                </a:solidFill>
                <a:latin typeface="Arial" panose="020B0604020202020204" pitchFamily="34" charset="0"/>
                <a:cs typeface="Arial" panose="020B0604020202020204" pitchFamily="34" charset="0"/>
              </a:rPr>
              <a:t>Lack of test automation</a:t>
            </a:r>
          </a:p>
        </p:txBody>
      </p:sp>
      <p:sp>
        <p:nvSpPr>
          <p:cNvPr id="84" name="Rounded Rectangular Callout 83"/>
          <p:cNvSpPr/>
          <p:nvPr/>
        </p:nvSpPr>
        <p:spPr>
          <a:xfrm>
            <a:off x="6265253" y="3827634"/>
            <a:ext cx="2322559" cy="476578"/>
          </a:xfrm>
          <a:prstGeom prst="wedgeRoundRectCallout">
            <a:avLst>
              <a:gd name="adj1" fmla="val -89029"/>
              <a:gd name="adj2" fmla="val -56118"/>
              <a:gd name="adj3" fmla="val 16667"/>
            </a:avLst>
          </a:prstGeom>
          <a:noFill/>
          <a:ln>
            <a:noFill/>
          </a:ln>
          <a:effectLst/>
        </p:spPr>
        <p:style>
          <a:lnRef idx="1">
            <a:schemeClr val="accent1"/>
          </a:lnRef>
          <a:fillRef idx="2">
            <a:schemeClr val="accent1"/>
          </a:fillRef>
          <a:effectRef idx="1">
            <a:schemeClr val="accent1"/>
          </a:effectRef>
          <a:fontRef idx="minor">
            <a:schemeClr val="dk1"/>
          </a:fontRef>
        </p:style>
        <p:txBody>
          <a:bodyPr anchor="ctr"/>
          <a:lstStyle/>
          <a:p>
            <a:pPr defTabSz="761970"/>
            <a:r>
              <a:rPr lang="en-US" sz="1200" i="1" dirty="0">
                <a:solidFill>
                  <a:prstClr val="black"/>
                </a:solidFill>
                <a:latin typeface="Arial" panose="020B0604020202020204" pitchFamily="34" charset="0"/>
                <a:cs typeface="Arial" panose="020B0604020202020204" pitchFamily="34" charset="0"/>
              </a:rPr>
              <a:t>Environments Provisioning takes 8 to 10 weeks time </a:t>
            </a:r>
          </a:p>
        </p:txBody>
      </p:sp>
      <p:sp>
        <p:nvSpPr>
          <p:cNvPr id="85" name="Rounded Rectangular Callout 84"/>
          <p:cNvSpPr/>
          <p:nvPr/>
        </p:nvSpPr>
        <p:spPr>
          <a:xfrm flipH="1">
            <a:off x="617435" y="3125368"/>
            <a:ext cx="2049098" cy="429595"/>
          </a:xfrm>
          <a:prstGeom prst="wedgeRoundRectCallout">
            <a:avLst>
              <a:gd name="adj1" fmla="val -97197"/>
              <a:gd name="adj2" fmla="val -138322"/>
              <a:gd name="adj3" fmla="val 16667"/>
            </a:avLst>
          </a:prstGeom>
          <a:noFill/>
          <a:ln>
            <a:noFill/>
          </a:ln>
          <a:effectLst/>
        </p:spPr>
        <p:style>
          <a:lnRef idx="1">
            <a:schemeClr val="accent1"/>
          </a:lnRef>
          <a:fillRef idx="2">
            <a:schemeClr val="accent1"/>
          </a:fillRef>
          <a:effectRef idx="1">
            <a:schemeClr val="accent1"/>
          </a:effectRef>
          <a:fontRef idx="minor">
            <a:schemeClr val="dk1"/>
          </a:fontRef>
        </p:style>
        <p:txBody>
          <a:bodyPr anchor="ctr"/>
          <a:lstStyle/>
          <a:p>
            <a:pPr defTabSz="761970"/>
            <a:r>
              <a:rPr lang="en-US" sz="1200" i="1" dirty="0">
                <a:solidFill>
                  <a:prstClr val="black"/>
                </a:solidFill>
                <a:latin typeface="Arial" panose="020B0604020202020204" pitchFamily="34" charset="0"/>
                <a:cs typeface="Arial" panose="020B0604020202020204" pitchFamily="34" charset="0"/>
              </a:rPr>
              <a:t>Unit testing is not automated</a:t>
            </a:r>
          </a:p>
        </p:txBody>
      </p:sp>
      <p:sp>
        <p:nvSpPr>
          <p:cNvPr id="86" name="Rounded Rectangular Callout 85"/>
          <p:cNvSpPr/>
          <p:nvPr/>
        </p:nvSpPr>
        <p:spPr>
          <a:xfrm>
            <a:off x="6302282" y="3048629"/>
            <a:ext cx="2364343" cy="447213"/>
          </a:xfrm>
          <a:prstGeom prst="wedgeRoundRectCallout">
            <a:avLst>
              <a:gd name="adj1" fmla="val -83490"/>
              <a:gd name="adj2" fmla="val 41520"/>
              <a:gd name="adj3" fmla="val 16667"/>
            </a:avLst>
          </a:prstGeom>
          <a:noFill/>
          <a:ln>
            <a:noFill/>
          </a:ln>
          <a:effectLst/>
        </p:spPr>
        <p:style>
          <a:lnRef idx="1">
            <a:schemeClr val="accent1"/>
          </a:lnRef>
          <a:fillRef idx="2">
            <a:schemeClr val="accent1"/>
          </a:fillRef>
          <a:effectRef idx="1">
            <a:schemeClr val="accent1"/>
          </a:effectRef>
          <a:fontRef idx="minor">
            <a:schemeClr val="dk1"/>
          </a:fontRef>
        </p:style>
        <p:txBody>
          <a:bodyPr anchor="ctr"/>
          <a:lstStyle/>
          <a:p>
            <a:pPr defTabSz="761970"/>
            <a:r>
              <a:rPr lang="en-US" sz="1200" i="1" dirty="0">
                <a:solidFill>
                  <a:prstClr val="black"/>
                </a:solidFill>
                <a:latin typeface="Arial" panose="020B0604020202020204" pitchFamily="34" charset="0"/>
                <a:cs typeface="Arial" panose="020B0604020202020204" pitchFamily="34" charset="0"/>
              </a:rPr>
              <a:t>Lack of Environments</a:t>
            </a:r>
          </a:p>
        </p:txBody>
      </p:sp>
      <p:sp>
        <p:nvSpPr>
          <p:cNvPr id="87" name="Rounded Rectangular Callout 86"/>
          <p:cNvSpPr/>
          <p:nvPr/>
        </p:nvSpPr>
        <p:spPr>
          <a:xfrm>
            <a:off x="6302282" y="4520485"/>
            <a:ext cx="2438400" cy="476578"/>
          </a:xfrm>
          <a:prstGeom prst="wedgeRoundRectCallout">
            <a:avLst>
              <a:gd name="adj1" fmla="val -91730"/>
              <a:gd name="adj2" fmla="val -172581"/>
              <a:gd name="adj3" fmla="val 16667"/>
            </a:avLst>
          </a:prstGeom>
          <a:noFill/>
          <a:ln>
            <a:noFill/>
          </a:ln>
          <a:effectLst/>
        </p:spPr>
        <p:style>
          <a:lnRef idx="1">
            <a:schemeClr val="accent1"/>
          </a:lnRef>
          <a:fillRef idx="2">
            <a:schemeClr val="accent1"/>
          </a:fillRef>
          <a:effectRef idx="1">
            <a:schemeClr val="accent1"/>
          </a:effectRef>
          <a:fontRef idx="minor">
            <a:schemeClr val="dk1"/>
          </a:fontRef>
        </p:style>
        <p:txBody>
          <a:bodyPr anchor="ctr"/>
          <a:lstStyle/>
          <a:p>
            <a:pPr defTabSz="761970"/>
            <a:r>
              <a:rPr lang="en-US" sz="1200" i="1" dirty="0">
                <a:solidFill>
                  <a:prstClr val="black"/>
                </a:solidFill>
                <a:latin typeface="Arial" panose="020B0604020202020204" pitchFamily="34" charset="0"/>
                <a:cs typeface="Arial" panose="020B0604020202020204" pitchFamily="34" charset="0"/>
              </a:rPr>
              <a:t>Requirements are not clear</a:t>
            </a:r>
          </a:p>
        </p:txBody>
      </p:sp>
      <p:sp>
        <p:nvSpPr>
          <p:cNvPr id="88" name="Rounded Rectangular Callout 87"/>
          <p:cNvSpPr/>
          <p:nvPr/>
        </p:nvSpPr>
        <p:spPr>
          <a:xfrm>
            <a:off x="6144657" y="1733770"/>
            <a:ext cx="2364343" cy="447213"/>
          </a:xfrm>
          <a:prstGeom prst="wedgeRoundRectCallout">
            <a:avLst>
              <a:gd name="adj1" fmla="val -102192"/>
              <a:gd name="adj2" fmla="val 174045"/>
              <a:gd name="adj3" fmla="val 16667"/>
            </a:avLst>
          </a:prstGeom>
          <a:noFill/>
          <a:ln>
            <a:noFill/>
          </a:ln>
          <a:effectLst/>
        </p:spPr>
        <p:style>
          <a:lnRef idx="1">
            <a:schemeClr val="accent1"/>
          </a:lnRef>
          <a:fillRef idx="2">
            <a:schemeClr val="accent1"/>
          </a:fillRef>
          <a:effectRef idx="1">
            <a:schemeClr val="accent1"/>
          </a:effectRef>
          <a:fontRef idx="minor">
            <a:schemeClr val="dk1"/>
          </a:fontRef>
        </p:style>
        <p:txBody>
          <a:bodyPr anchor="ctr"/>
          <a:lstStyle/>
          <a:p>
            <a:pPr defTabSz="761970"/>
            <a:r>
              <a:rPr lang="en-US" sz="1200" i="1" dirty="0">
                <a:solidFill>
                  <a:prstClr val="black"/>
                </a:solidFill>
                <a:latin typeface="Arial" panose="020B0604020202020204" pitchFamily="34" charset="0"/>
                <a:cs typeface="Arial" panose="020B0604020202020204" pitchFamily="34" charset="0"/>
              </a:rPr>
              <a:t>Reports are generated manually in Excel</a:t>
            </a:r>
          </a:p>
        </p:txBody>
      </p:sp>
      <p:sp>
        <p:nvSpPr>
          <p:cNvPr id="89" name="Rounded Rectangular Callout 88"/>
          <p:cNvSpPr/>
          <p:nvPr/>
        </p:nvSpPr>
        <p:spPr>
          <a:xfrm>
            <a:off x="624799" y="4567974"/>
            <a:ext cx="2521968" cy="381000"/>
          </a:xfrm>
          <a:prstGeom prst="wedgeRoundRectCallout">
            <a:avLst>
              <a:gd name="adj1" fmla="val -5773"/>
              <a:gd name="adj2" fmla="val -325285"/>
              <a:gd name="adj3" fmla="val 16667"/>
            </a:avLst>
          </a:prstGeom>
          <a:noFill/>
          <a:ln>
            <a:noFill/>
          </a:ln>
          <a:effectLst/>
        </p:spPr>
        <p:style>
          <a:lnRef idx="1">
            <a:schemeClr val="accent1"/>
          </a:lnRef>
          <a:fillRef idx="2">
            <a:schemeClr val="accent1"/>
          </a:fillRef>
          <a:effectRef idx="1">
            <a:schemeClr val="accent1"/>
          </a:effectRef>
          <a:fontRef idx="minor">
            <a:schemeClr val="dk1"/>
          </a:fontRef>
        </p:style>
        <p:txBody>
          <a:bodyPr anchor="ctr"/>
          <a:lstStyle/>
          <a:p>
            <a:pPr defTabSz="761970"/>
            <a:r>
              <a:rPr lang="en-US" sz="1200" i="1" dirty="0">
                <a:solidFill>
                  <a:prstClr val="black"/>
                </a:solidFill>
                <a:latin typeface="Arial" panose="020B0604020202020204" pitchFamily="34" charset="0"/>
                <a:cs typeface="Arial" panose="020B0604020202020204" pitchFamily="34" charset="0"/>
              </a:rPr>
              <a:t>Dev, QA &amp; UAT combined together</a:t>
            </a:r>
          </a:p>
        </p:txBody>
      </p:sp>
      <p:grpSp>
        <p:nvGrpSpPr>
          <p:cNvPr id="3" name="Group 2"/>
          <p:cNvGrpSpPr/>
          <p:nvPr/>
        </p:nvGrpSpPr>
        <p:grpSpPr>
          <a:xfrm>
            <a:off x="462844" y="538666"/>
            <a:ext cx="7969956" cy="4742068"/>
            <a:chOff x="462844" y="538666"/>
            <a:chExt cx="7969956" cy="4742068"/>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2844" y="572016"/>
              <a:ext cx="7969956" cy="4497440"/>
            </a:xfrm>
            <a:prstGeom prst="rect">
              <a:avLst/>
            </a:prstGeom>
          </p:spPr>
        </p:pic>
        <p:sp>
          <p:nvSpPr>
            <p:cNvPr id="2" name="Rectangle 1"/>
            <p:cNvSpPr/>
            <p:nvPr/>
          </p:nvSpPr>
          <p:spPr>
            <a:xfrm>
              <a:off x="3291844" y="538666"/>
              <a:ext cx="2321777" cy="4742068"/>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dirty="0"/>
            </a:p>
          </p:txBody>
        </p:sp>
        <p:pic>
          <p:nvPicPr>
            <p:cNvPr id="18" name="Picture 17" descr="images.jpg"/>
            <p:cNvPicPr>
              <a:picLocks noChangeAspect="1"/>
            </p:cNvPicPr>
            <p:nvPr/>
          </p:nvPicPr>
          <p:blipFill>
            <a:blip r:embed="rId3" cstate="print">
              <a:duotone>
                <a:prstClr val="black"/>
                <a:schemeClr val="accent2">
                  <a:tint val="45000"/>
                  <a:satMod val="400000"/>
                </a:schemeClr>
              </a:duotone>
            </a:blip>
            <a:srcRect/>
            <a:stretch>
              <a:fillRect/>
            </a:stretch>
          </p:blipFill>
          <p:spPr bwMode="auto">
            <a:xfrm>
              <a:off x="3445728" y="1868556"/>
              <a:ext cx="2023685" cy="2099145"/>
            </a:xfrm>
            <a:prstGeom prst="rect">
              <a:avLst/>
            </a:prstGeom>
            <a:noFill/>
            <a:ln w="9525">
              <a:noFill/>
              <a:miter lim="800000"/>
              <a:headEnd/>
              <a:tailEnd/>
            </a:ln>
          </p:spPr>
        </p:pic>
      </p:grpSp>
    </p:spTree>
    <p:extLst>
      <p:ext uri="{BB962C8B-B14F-4D97-AF65-F5344CB8AC3E}">
        <p14:creationId xmlns:p14="http://schemas.microsoft.com/office/powerpoint/2010/main" val="1349195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857956"/>
            <a:ext cx="3036713" cy="4605866"/>
          </a:xfrm>
          <a:prstGeom prst="rect">
            <a:avLst/>
          </a:prstGeom>
          <a:solidFill>
            <a:srgbClr val="F5F5F5"/>
          </a:solidFill>
          <a:ln>
            <a:noFill/>
          </a:ln>
        </p:spPr>
        <p:style>
          <a:lnRef idx="1">
            <a:schemeClr val="accent1"/>
          </a:lnRef>
          <a:fillRef idx="0">
            <a:schemeClr val="accent1"/>
          </a:fillRef>
          <a:effectRef idx="0">
            <a:schemeClr val="accent1"/>
          </a:effectRef>
          <a:fontRef idx="minor">
            <a:schemeClr val="tx1"/>
          </a:fontRef>
        </p:style>
        <p:txBody>
          <a:bodyPr rtlCol="0" anchor="ctr"/>
          <a:lstStyle/>
          <a:p>
            <a:endParaRPr lang="en-IN" dirty="0">
              <a:latin typeface="Arial" panose="020B0604020202020204" pitchFamily="34" charset="0"/>
              <a:cs typeface="Arial" panose="020B0604020202020204" pitchFamily="34" charset="0"/>
            </a:endParaRPr>
          </a:p>
        </p:txBody>
      </p:sp>
      <p:sp>
        <p:nvSpPr>
          <p:cNvPr id="12" name="Rectangle 11"/>
          <p:cNvSpPr/>
          <p:nvPr/>
        </p:nvSpPr>
        <p:spPr>
          <a:xfrm>
            <a:off x="3036713" y="857956"/>
            <a:ext cx="3025420" cy="4605866"/>
          </a:xfrm>
          <a:prstGeom prst="rect">
            <a:avLst/>
          </a:prstGeom>
          <a:solidFill>
            <a:srgbClr val="FAFAFA"/>
          </a:solidFill>
          <a:ln>
            <a:noFill/>
          </a:ln>
        </p:spPr>
        <p:style>
          <a:lnRef idx="1">
            <a:schemeClr val="accent1"/>
          </a:lnRef>
          <a:fillRef idx="0">
            <a:schemeClr val="accent1"/>
          </a:fillRef>
          <a:effectRef idx="0">
            <a:schemeClr val="accent1"/>
          </a:effectRef>
          <a:fontRef idx="minor">
            <a:schemeClr val="tx1"/>
          </a:fontRef>
        </p:style>
        <p:txBody>
          <a:bodyPr rtlCol="0" anchor="ctr"/>
          <a:lstStyle/>
          <a:p>
            <a:endParaRPr lang="en-IN" dirty="0">
              <a:latin typeface="Arial" panose="020B0604020202020204" pitchFamily="34" charset="0"/>
              <a:cs typeface="Arial" panose="020B0604020202020204" pitchFamily="34" charset="0"/>
            </a:endParaRPr>
          </a:p>
        </p:txBody>
      </p:sp>
      <p:sp>
        <p:nvSpPr>
          <p:cNvPr id="13" name="Rectangle 12"/>
          <p:cNvSpPr/>
          <p:nvPr/>
        </p:nvSpPr>
        <p:spPr>
          <a:xfrm>
            <a:off x="6062133" y="857956"/>
            <a:ext cx="3070577" cy="4605866"/>
          </a:xfrm>
          <a:prstGeom prst="rect">
            <a:avLst/>
          </a:prstGeom>
          <a:solidFill>
            <a:srgbClr val="F5F5F5"/>
          </a:solidFill>
          <a:ln>
            <a:noFill/>
          </a:ln>
        </p:spPr>
        <p:style>
          <a:lnRef idx="1">
            <a:schemeClr val="accent1"/>
          </a:lnRef>
          <a:fillRef idx="0">
            <a:schemeClr val="accent1"/>
          </a:fillRef>
          <a:effectRef idx="0">
            <a:schemeClr val="accent1"/>
          </a:effectRef>
          <a:fontRef idx="minor">
            <a:schemeClr val="tx1"/>
          </a:fontRef>
        </p:style>
        <p:txBody>
          <a:bodyPr rtlCol="0" anchor="ctr"/>
          <a:lstStyle/>
          <a:p>
            <a:endParaRPr lang="en-IN" dirty="0">
              <a:latin typeface="Arial" panose="020B0604020202020204" pitchFamily="34" charset="0"/>
              <a:cs typeface="Arial" panose="020B0604020202020204" pitchFamily="34" charset="0"/>
            </a:endParaRPr>
          </a:p>
        </p:txBody>
      </p:sp>
      <p:sp>
        <p:nvSpPr>
          <p:cNvPr id="31" name="Text Placeholder 3"/>
          <p:cNvSpPr>
            <a:spLocks noGrp="1"/>
          </p:cNvSpPr>
          <p:nvPr>
            <p:ph type="body" sz="quarter" idx="10"/>
          </p:nvPr>
        </p:nvSpPr>
        <p:spPr>
          <a:xfrm>
            <a:off x="103011" y="961486"/>
            <a:ext cx="2667000" cy="3188053"/>
          </a:xfrm>
          <a:ln>
            <a:noFill/>
          </a:ln>
        </p:spPr>
        <p:txBody>
          <a:bodyPr>
            <a:normAutofit/>
          </a:bodyPr>
          <a:lstStyle/>
          <a:p>
            <a:pPr marL="91262" indent="0" algn="just" eaLnBrk="0" hangingPunct="0">
              <a:lnSpc>
                <a:spcPct val="105000"/>
              </a:lnSpc>
              <a:spcBef>
                <a:spcPts val="500"/>
              </a:spcBef>
              <a:buClrTx/>
              <a:buSzPct val="100000"/>
              <a:buNone/>
              <a:defRPr/>
            </a:pPr>
            <a:r>
              <a:rPr lang="en-US" sz="1000" b="1" kern="0" dirty="0" smtClean="0">
                <a:solidFill>
                  <a:srgbClr val="000000"/>
                </a:solidFill>
                <a:ea typeface="Segoe UI" pitchFamily="34" charset="0"/>
              </a:rPr>
              <a:t>Capability</a:t>
            </a:r>
            <a:r>
              <a:rPr lang="en-US" sz="1000" b="1" kern="0" dirty="0">
                <a:solidFill>
                  <a:srgbClr val="000000"/>
                </a:solidFill>
                <a:ea typeface="Segoe UI" pitchFamily="34" charset="0"/>
              </a:rPr>
              <a:t>: </a:t>
            </a:r>
          </a:p>
          <a:p>
            <a:pPr marL="329338" indent="-238075" algn="just" eaLnBrk="0" hangingPunct="0">
              <a:buClrTx/>
              <a:buSzPct val="100000"/>
              <a:buFont typeface="Arial" panose="020B0604020202020204" pitchFamily="34" charset="0"/>
              <a:buChar char="•"/>
              <a:defRPr/>
            </a:pPr>
            <a:r>
              <a:rPr lang="en-US" sz="1000" kern="0" dirty="0">
                <a:solidFill>
                  <a:srgbClr val="000000"/>
                </a:solidFill>
                <a:ea typeface="Segoe UI" pitchFamily="34" charset="0"/>
              </a:rPr>
              <a:t>Gaps in DevOps skills</a:t>
            </a:r>
          </a:p>
          <a:p>
            <a:pPr marL="91262" indent="0" algn="just" eaLnBrk="0" hangingPunct="0">
              <a:lnSpc>
                <a:spcPct val="105000"/>
              </a:lnSpc>
              <a:spcBef>
                <a:spcPts val="500"/>
              </a:spcBef>
              <a:buClrTx/>
              <a:buSzPct val="100000"/>
              <a:buNone/>
              <a:defRPr/>
            </a:pPr>
            <a:r>
              <a:rPr lang="en-US" sz="1000" b="1" kern="0" dirty="0">
                <a:solidFill>
                  <a:srgbClr val="000000"/>
                </a:solidFill>
                <a:ea typeface="Segoe UI" pitchFamily="34" charset="0"/>
              </a:rPr>
              <a:t>Dependency:</a:t>
            </a:r>
          </a:p>
          <a:p>
            <a:pPr marL="329338" indent="-238075" algn="just" eaLnBrk="0" hangingPunct="0">
              <a:lnSpc>
                <a:spcPct val="105000"/>
              </a:lnSpc>
              <a:buClrTx/>
              <a:buSzPct val="100000"/>
              <a:buFont typeface="Arial" panose="020B0604020202020204" pitchFamily="34" charset="0"/>
              <a:buChar char="•"/>
              <a:defRPr/>
            </a:pPr>
            <a:r>
              <a:rPr lang="en-US" sz="1000" kern="0" dirty="0">
                <a:solidFill>
                  <a:srgbClr val="000000"/>
                </a:solidFill>
                <a:ea typeface="Segoe UI" pitchFamily="34" charset="0"/>
              </a:rPr>
              <a:t>Dependency on key resources is high resulting in bottlenecks and huge business risk in case key resources are not available. </a:t>
            </a:r>
          </a:p>
          <a:p>
            <a:pPr marL="91262" indent="0" algn="just" eaLnBrk="0" hangingPunct="0">
              <a:lnSpc>
                <a:spcPct val="105000"/>
              </a:lnSpc>
              <a:spcBef>
                <a:spcPts val="500"/>
              </a:spcBef>
              <a:buClrTx/>
              <a:buSzPct val="100000"/>
              <a:buNone/>
              <a:defRPr/>
            </a:pPr>
            <a:r>
              <a:rPr lang="en-US" sz="1000" b="1" kern="0" dirty="0">
                <a:solidFill>
                  <a:srgbClr val="000000"/>
                </a:solidFill>
                <a:ea typeface="Segoe UI" pitchFamily="34" charset="0"/>
              </a:rPr>
              <a:t>Roles :</a:t>
            </a:r>
          </a:p>
          <a:p>
            <a:pPr marL="329338" indent="-238075" algn="just" eaLnBrk="0" hangingPunct="0">
              <a:buClrTx/>
              <a:buSzPct val="100000"/>
              <a:buFont typeface="Arial" panose="020B0604020202020204" pitchFamily="34" charset="0"/>
              <a:buChar char="•"/>
              <a:defRPr/>
            </a:pPr>
            <a:r>
              <a:rPr lang="en-US" sz="1000" kern="0" dirty="0">
                <a:ea typeface="Segoe UI" pitchFamily="34" charset="0"/>
              </a:rPr>
              <a:t>Some of the Team roles are not well defined.</a:t>
            </a:r>
          </a:p>
          <a:p>
            <a:pPr marL="329338" indent="-238075" algn="just" eaLnBrk="0" hangingPunct="0">
              <a:buClrTx/>
              <a:buSzPct val="100000"/>
              <a:buFont typeface="Arial" panose="020B0604020202020204" pitchFamily="34" charset="0"/>
              <a:buChar char="•"/>
              <a:defRPr/>
            </a:pPr>
            <a:r>
              <a:rPr lang="en-US" sz="1000" kern="0" dirty="0">
                <a:solidFill>
                  <a:srgbClr val="000000"/>
                </a:solidFill>
                <a:ea typeface="Segoe UI" pitchFamily="34" charset="0"/>
              </a:rPr>
              <a:t>Release manager role is not defined</a:t>
            </a:r>
          </a:p>
          <a:p>
            <a:pPr marL="91262" indent="0" algn="just" eaLnBrk="0" hangingPunct="0">
              <a:lnSpc>
                <a:spcPct val="105000"/>
              </a:lnSpc>
              <a:spcBef>
                <a:spcPts val="500"/>
              </a:spcBef>
              <a:buClrTx/>
              <a:buSzPct val="100000"/>
              <a:buNone/>
              <a:defRPr/>
            </a:pPr>
            <a:r>
              <a:rPr lang="en-US" sz="1000" b="1" kern="0" dirty="0">
                <a:solidFill>
                  <a:srgbClr val="000000"/>
                </a:solidFill>
                <a:ea typeface="Segoe UI" pitchFamily="34" charset="0"/>
              </a:rPr>
              <a:t>Lateral constructs :</a:t>
            </a:r>
          </a:p>
          <a:p>
            <a:pPr marL="329338" indent="-238075" algn="just" eaLnBrk="0" hangingPunct="0">
              <a:lnSpc>
                <a:spcPct val="105000"/>
              </a:lnSpc>
              <a:buClrTx/>
              <a:buSzPct val="100000"/>
              <a:buFont typeface="Arial" panose="020B0604020202020204" pitchFamily="34" charset="0"/>
              <a:buChar char="•"/>
              <a:defRPr/>
            </a:pPr>
            <a:r>
              <a:rPr lang="en-US" sz="1000" kern="0" dirty="0">
                <a:solidFill>
                  <a:srgbClr val="000000"/>
                </a:solidFill>
                <a:ea typeface="Segoe UI" pitchFamily="34" charset="0"/>
              </a:rPr>
              <a:t>TPR review board is not effective. Ex: Multiple reviews and lead into Performance  issues</a:t>
            </a:r>
          </a:p>
          <a:p>
            <a:pPr marL="329338" indent="-238075" algn="just" eaLnBrk="0" hangingPunct="0">
              <a:lnSpc>
                <a:spcPct val="105000"/>
              </a:lnSpc>
              <a:buClrTx/>
              <a:buSzPct val="100000"/>
              <a:buFont typeface="Arial" panose="020B0604020202020204" pitchFamily="34" charset="0"/>
              <a:buChar char="•"/>
              <a:defRPr/>
            </a:pPr>
            <a:r>
              <a:rPr lang="en-US" sz="1000" kern="0" dirty="0">
                <a:solidFill>
                  <a:srgbClr val="000000"/>
                </a:solidFill>
                <a:ea typeface="Segoe UI" pitchFamily="34" charset="0"/>
              </a:rPr>
              <a:t>Knowledge management is not observed</a:t>
            </a:r>
          </a:p>
          <a:p>
            <a:pPr marL="329338" indent="-238075" algn="just" eaLnBrk="0" hangingPunct="0">
              <a:lnSpc>
                <a:spcPct val="105000"/>
              </a:lnSpc>
              <a:buClrTx/>
              <a:buSzPct val="100000"/>
              <a:buFont typeface="Arial" panose="020B0604020202020204" pitchFamily="34" charset="0"/>
              <a:buChar char="•"/>
              <a:defRPr/>
            </a:pPr>
            <a:r>
              <a:rPr lang="en-US" sz="1000" kern="0" dirty="0">
                <a:solidFill>
                  <a:srgbClr val="000000"/>
                </a:solidFill>
                <a:ea typeface="Segoe UI" pitchFamily="34" charset="0"/>
              </a:rPr>
              <a:t>Information Security team is not evident in all projects</a:t>
            </a:r>
          </a:p>
        </p:txBody>
      </p:sp>
      <p:sp>
        <p:nvSpPr>
          <p:cNvPr id="8" name="Title 1"/>
          <p:cNvSpPr txBox="1">
            <a:spLocks/>
          </p:cNvSpPr>
          <p:nvPr/>
        </p:nvSpPr>
        <p:spPr>
          <a:xfrm>
            <a:off x="227189" y="30676"/>
            <a:ext cx="5334000" cy="446221"/>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defPPr>
              <a:defRPr lang="en-US"/>
            </a:defPPr>
            <a:lvl1pPr>
              <a:spcBef>
                <a:spcPct val="0"/>
              </a:spcBef>
              <a:defRPr sz="2400">
                <a:solidFill>
                  <a:prstClr val="black">
                    <a:lumMod val="65000"/>
                    <a:lumOff val="35000"/>
                  </a:prstClr>
                </a:solidFill>
                <a:latin typeface="Arial" panose="020B0604020202020204" pitchFamily="34" charset="0"/>
                <a:cs typeface="Arial" panose="020B0604020202020204" pitchFamily="34" charset="0"/>
              </a:defRPr>
            </a:lvl1pPr>
          </a:lstStyle>
          <a:p>
            <a:r>
              <a:rPr lang="en-IN" dirty="0"/>
              <a:t>Key Observations</a:t>
            </a:r>
          </a:p>
        </p:txBody>
      </p:sp>
      <p:sp>
        <p:nvSpPr>
          <p:cNvPr id="2" name="Rectangle 1"/>
          <p:cNvSpPr/>
          <p:nvPr/>
        </p:nvSpPr>
        <p:spPr>
          <a:xfrm>
            <a:off x="6159503" y="958146"/>
            <a:ext cx="2857501" cy="4537127"/>
          </a:xfrm>
          <a:prstGeom prst="rect">
            <a:avLst/>
          </a:prstGeom>
        </p:spPr>
        <p:txBody>
          <a:bodyPr wrap="square" lIns="76187" tIns="38094" rIns="76187" bIns="38094">
            <a:spAutoFit/>
          </a:bodyPr>
          <a:lstStyle/>
          <a:p>
            <a:pPr marL="91262" algn="just" eaLnBrk="0" fontAlgn="base" hangingPunct="0">
              <a:lnSpc>
                <a:spcPct val="105000"/>
              </a:lnSpc>
              <a:spcBef>
                <a:spcPts val="500"/>
              </a:spcBef>
              <a:buSzPct val="100000"/>
              <a:defRPr/>
            </a:pPr>
            <a:r>
              <a:rPr lang="en-US" sz="1000" b="1" kern="0" dirty="0" smtClean="0">
                <a:solidFill>
                  <a:srgbClr val="000000"/>
                </a:solidFill>
                <a:latin typeface="Arial" panose="020B0604020202020204" pitchFamily="34" charset="0"/>
                <a:ea typeface="Segoe UI" pitchFamily="34" charset="0"/>
                <a:cs typeface="Arial" panose="020B0604020202020204" pitchFamily="34" charset="0"/>
              </a:rPr>
              <a:t>Tools </a:t>
            </a:r>
            <a:r>
              <a:rPr lang="en-US" sz="1000" b="1" kern="0" dirty="0">
                <a:solidFill>
                  <a:srgbClr val="000000"/>
                </a:solidFill>
                <a:latin typeface="Arial" panose="020B0604020202020204" pitchFamily="34" charset="0"/>
                <a:ea typeface="Segoe UI" pitchFamily="34" charset="0"/>
                <a:cs typeface="Arial" panose="020B0604020202020204" pitchFamily="34" charset="0"/>
              </a:rPr>
              <a:t>Availability:</a:t>
            </a:r>
          </a:p>
          <a:p>
            <a:pPr marL="275036" indent="-183773" algn="just" eaLnBrk="0" hangingPunct="0">
              <a:buSzPct val="100000"/>
              <a:buFont typeface="Arial" pitchFamily="34" charset="0"/>
              <a:buChar char="•"/>
              <a:defRPr/>
            </a:pPr>
            <a:r>
              <a:rPr lang="en-US" sz="1000" kern="0" dirty="0">
                <a:solidFill>
                  <a:srgbClr val="000000"/>
                </a:solidFill>
                <a:latin typeface="Arial" panose="020B0604020202020204" pitchFamily="34" charset="0"/>
                <a:ea typeface="Segoe UI" pitchFamily="34" charset="0"/>
                <a:cs typeface="Arial" panose="020B0604020202020204" pitchFamily="34" charset="0"/>
              </a:rPr>
              <a:t>No Tools available for unit testing &amp; Code Analysis</a:t>
            </a:r>
          </a:p>
          <a:p>
            <a:pPr marL="275036" indent="-183773" algn="just" eaLnBrk="0" hangingPunct="0">
              <a:buSzPct val="100000"/>
              <a:buFont typeface="Arial" pitchFamily="34" charset="0"/>
              <a:buChar char="•"/>
              <a:defRPr/>
            </a:pPr>
            <a:r>
              <a:rPr lang="en-US" sz="1000" kern="0" dirty="0">
                <a:solidFill>
                  <a:srgbClr val="000000"/>
                </a:solidFill>
                <a:latin typeface="Arial" panose="020B0604020202020204" pitchFamily="34" charset="0"/>
                <a:ea typeface="Segoe UI" pitchFamily="34" charset="0"/>
                <a:cs typeface="Arial" panose="020B0604020202020204" pitchFamily="34" charset="0"/>
              </a:rPr>
              <a:t>Scripts based Deployment and Deployment Jobs are configured in Dimensions.</a:t>
            </a:r>
          </a:p>
          <a:p>
            <a:pPr marL="275036" indent="-183773" algn="just" eaLnBrk="0" hangingPunct="0">
              <a:buSzPct val="100000"/>
              <a:buFont typeface="Arial" pitchFamily="34" charset="0"/>
              <a:buChar char="•"/>
              <a:defRPr/>
            </a:pPr>
            <a:r>
              <a:rPr lang="en-US" sz="1000" kern="0" dirty="0">
                <a:solidFill>
                  <a:srgbClr val="000000"/>
                </a:solidFill>
                <a:latin typeface="Arial" panose="020B0604020202020204" pitchFamily="34" charset="0"/>
                <a:ea typeface="Segoe UI" pitchFamily="34" charset="0"/>
                <a:cs typeface="Arial" panose="020B0604020202020204" pitchFamily="34" charset="0"/>
              </a:rPr>
              <a:t>No Tools available for environment automation &amp; Configuration management</a:t>
            </a:r>
          </a:p>
          <a:p>
            <a:pPr marL="275036" indent="-183773" algn="just" eaLnBrk="0" hangingPunct="0">
              <a:buSzPct val="100000"/>
              <a:buFont typeface="Arial" pitchFamily="34" charset="0"/>
              <a:buChar char="•"/>
              <a:defRPr/>
            </a:pPr>
            <a:r>
              <a:rPr lang="en-US" sz="1000" kern="0" dirty="0">
                <a:solidFill>
                  <a:srgbClr val="000000"/>
                </a:solidFill>
                <a:latin typeface="Arial" panose="020B0604020202020204" pitchFamily="34" charset="0"/>
                <a:ea typeface="Segoe UI" pitchFamily="34" charset="0"/>
                <a:cs typeface="Arial" panose="020B0604020202020204" pitchFamily="34" charset="0"/>
              </a:rPr>
              <a:t>No Separate Tool for Binary Repository.</a:t>
            </a:r>
          </a:p>
          <a:p>
            <a:pPr marL="91262" algn="just" eaLnBrk="0" fontAlgn="base" hangingPunct="0">
              <a:lnSpc>
                <a:spcPct val="105000"/>
              </a:lnSpc>
              <a:spcBef>
                <a:spcPts val="500"/>
              </a:spcBef>
              <a:buSzPct val="100000"/>
              <a:defRPr/>
            </a:pPr>
            <a:r>
              <a:rPr lang="en-US" sz="1000" b="1" kern="0" dirty="0">
                <a:solidFill>
                  <a:srgbClr val="000000"/>
                </a:solidFill>
                <a:latin typeface="Arial" panose="020B0604020202020204" pitchFamily="34" charset="0"/>
                <a:ea typeface="Segoe UI" pitchFamily="34" charset="0"/>
                <a:cs typeface="Arial" panose="020B0604020202020204" pitchFamily="34" charset="0"/>
              </a:rPr>
              <a:t>Automation:</a:t>
            </a:r>
          </a:p>
          <a:p>
            <a:pPr marL="262711" indent="-171450" algn="just" eaLnBrk="0" fontAlgn="base" hangingPunct="0">
              <a:buSzPct val="100000"/>
              <a:buFont typeface="Arial" pitchFamily="34" charset="0"/>
              <a:buChar char="•"/>
              <a:defRPr/>
            </a:pPr>
            <a:r>
              <a:rPr lang="en-US" sz="1000" kern="0" dirty="0">
                <a:latin typeface="Arial" panose="020B0604020202020204" pitchFamily="34" charset="0"/>
                <a:ea typeface="Segoe UI" pitchFamily="34" charset="0"/>
                <a:cs typeface="Arial" panose="020B0604020202020204" pitchFamily="34" charset="0"/>
              </a:rPr>
              <a:t>Currently 5 application are automated out of 171 applications </a:t>
            </a:r>
          </a:p>
          <a:p>
            <a:pPr marL="262711" indent="-171450" algn="just" eaLnBrk="0" fontAlgn="base" hangingPunct="0">
              <a:buSzPct val="100000"/>
              <a:buFont typeface="Arial" pitchFamily="34" charset="0"/>
              <a:buChar char="•"/>
              <a:defRPr/>
            </a:pPr>
            <a:r>
              <a:rPr lang="en-US" sz="1000" kern="0" dirty="0">
                <a:latin typeface="Arial" panose="020B0604020202020204" pitchFamily="34" charset="0"/>
                <a:ea typeface="Segoe UI" pitchFamily="34" charset="0"/>
                <a:cs typeface="Arial" panose="020B0604020202020204" pitchFamily="34" charset="0"/>
              </a:rPr>
              <a:t>ANT Scripts &amp; MS Build are configured in Dimensions for 55% applications  to perform the build automations [Partial].</a:t>
            </a:r>
          </a:p>
          <a:p>
            <a:pPr marL="262711" indent="-171450" algn="just" eaLnBrk="0" fontAlgn="base" hangingPunct="0">
              <a:buSzPct val="100000"/>
              <a:buFont typeface="Arial" pitchFamily="34" charset="0"/>
              <a:buChar char="•"/>
              <a:defRPr/>
            </a:pPr>
            <a:r>
              <a:rPr lang="en-US" sz="1000" kern="0" dirty="0">
                <a:latin typeface="Arial" panose="020B0604020202020204" pitchFamily="34" charset="0"/>
                <a:ea typeface="Segoe UI" pitchFamily="34" charset="0"/>
                <a:cs typeface="Arial" panose="020B0604020202020204" pitchFamily="34" charset="0"/>
              </a:rPr>
              <a:t>Scripts based deployment and Scripts are configured in Dimensions for 55% applications  to perform the Deployment automations [Partial].</a:t>
            </a:r>
          </a:p>
          <a:p>
            <a:pPr marL="262711" indent="-171450" algn="just" eaLnBrk="0" fontAlgn="base" hangingPunct="0">
              <a:buSzPct val="100000"/>
              <a:buFont typeface="Arial" pitchFamily="34" charset="0"/>
              <a:buChar char="•"/>
              <a:defRPr/>
            </a:pPr>
            <a:r>
              <a:rPr lang="en-US" sz="1000" kern="0" dirty="0">
                <a:latin typeface="Arial" panose="020B0604020202020204" pitchFamily="34" charset="0"/>
                <a:ea typeface="Segoe UI" pitchFamily="34" charset="0"/>
                <a:cs typeface="Arial" panose="020B0604020202020204" pitchFamily="34" charset="0"/>
              </a:rPr>
              <a:t>Inadequate automation on various infra  activities like database backup, error logs, running scripts,</a:t>
            </a:r>
          </a:p>
          <a:p>
            <a:pPr marL="262711" indent="-171450" algn="just" eaLnBrk="0" fontAlgn="base" hangingPunct="0">
              <a:buSzPct val="100000"/>
              <a:buFont typeface="Arial" pitchFamily="34" charset="0"/>
              <a:buChar char="•"/>
              <a:defRPr/>
            </a:pPr>
            <a:r>
              <a:rPr lang="en-US" sz="1000" kern="0" dirty="0">
                <a:solidFill>
                  <a:srgbClr val="000000"/>
                </a:solidFill>
                <a:latin typeface="Arial" panose="020B0604020202020204" pitchFamily="34" charset="0"/>
                <a:ea typeface="Segoe UI" pitchFamily="34" charset="0"/>
                <a:cs typeface="Arial" panose="020B0604020202020204" pitchFamily="34" charset="0"/>
              </a:rPr>
              <a:t>Environment provisioning is not automated or on demand</a:t>
            </a:r>
          </a:p>
          <a:p>
            <a:pPr marL="91262" algn="just" eaLnBrk="0" fontAlgn="base" hangingPunct="0">
              <a:lnSpc>
                <a:spcPct val="105000"/>
              </a:lnSpc>
              <a:spcBef>
                <a:spcPts val="500"/>
              </a:spcBef>
              <a:buSzPct val="100000"/>
              <a:defRPr/>
            </a:pPr>
            <a:r>
              <a:rPr lang="en-US" sz="1000" b="1" kern="0" dirty="0">
                <a:solidFill>
                  <a:srgbClr val="000000"/>
                </a:solidFill>
                <a:latin typeface="Arial" panose="020B0604020202020204" pitchFamily="34" charset="0"/>
                <a:ea typeface="Segoe UI" pitchFamily="34" charset="0"/>
                <a:cs typeface="Arial" panose="020B0604020202020204" pitchFamily="34" charset="0"/>
              </a:rPr>
              <a:t>Integration:</a:t>
            </a:r>
          </a:p>
          <a:p>
            <a:pPr marL="262711" indent="-171450" algn="just" eaLnBrk="0" fontAlgn="base" hangingPunct="0">
              <a:buSzPct val="100000"/>
              <a:buFont typeface="Arial" pitchFamily="34" charset="0"/>
              <a:buChar char="•"/>
              <a:defRPr/>
            </a:pPr>
            <a:r>
              <a:rPr lang="en-US" sz="1000" kern="0" dirty="0">
                <a:solidFill>
                  <a:srgbClr val="000000"/>
                </a:solidFill>
                <a:latin typeface="Arial" panose="020B0604020202020204" pitchFamily="34" charset="0"/>
                <a:ea typeface="Segoe UI" pitchFamily="34" charset="0"/>
                <a:cs typeface="Arial" panose="020B0604020202020204" pitchFamily="34" charset="0"/>
              </a:rPr>
              <a:t>Tools are not integrated except Monitoring area.</a:t>
            </a:r>
          </a:p>
          <a:p>
            <a:pPr marL="262711" indent="-171450" algn="just" eaLnBrk="0" fontAlgn="base" hangingPunct="0">
              <a:buSzPct val="100000"/>
              <a:buFont typeface="Arial" pitchFamily="34" charset="0"/>
              <a:buChar char="•"/>
              <a:defRPr/>
            </a:pPr>
            <a:r>
              <a:rPr lang="en-US" sz="1000" kern="0" dirty="0">
                <a:solidFill>
                  <a:srgbClr val="000000"/>
                </a:solidFill>
                <a:latin typeface="Arial" panose="020B0604020202020204" pitchFamily="34" charset="0"/>
                <a:ea typeface="Segoe UI" pitchFamily="34" charset="0"/>
                <a:cs typeface="Arial" panose="020B0604020202020204" pitchFamily="34" charset="0"/>
              </a:rPr>
              <a:t>Single pane view of end to end application status is not available</a:t>
            </a:r>
          </a:p>
        </p:txBody>
      </p:sp>
      <p:sp>
        <p:nvSpPr>
          <p:cNvPr id="9" name="Text Placeholder 3"/>
          <p:cNvSpPr txBox="1">
            <a:spLocks/>
          </p:cNvSpPr>
          <p:nvPr/>
        </p:nvSpPr>
        <p:spPr bwMode="gray">
          <a:xfrm>
            <a:off x="3175003" y="969089"/>
            <a:ext cx="2692565" cy="392671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343215" indent="-343215" algn="l" rtl="0" eaLnBrk="1" fontAlgn="base" latinLnBrk="0" hangingPunct="1">
              <a:spcBef>
                <a:spcPts val="0"/>
              </a:spcBef>
              <a:spcAft>
                <a:spcPts val="0"/>
              </a:spcAft>
              <a:buClr>
                <a:schemeClr val="bg2"/>
              </a:buClr>
              <a:buSzPct val="120000"/>
              <a:buFont typeface="Wingdings" pitchFamily="2" charset="2"/>
              <a:buChar char="§"/>
              <a:defRPr lang="en-US" sz="1700" b="0" i="0" kern="1200" baseline="0" dirty="0" smtClean="0">
                <a:solidFill>
                  <a:schemeClr val="tx1"/>
                </a:solidFill>
                <a:latin typeface="Arial" pitchFamily="34" charset="0"/>
                <a:ea typeface="+mn-ea"/>
                <a:cs typeface="Arial" pitchFamily="34" charset="0"/>
              </a:defRPr>
            </a:lvl1pPr>
            <a:lvl2pPr marL="337586" indent="-337586" algn="l" rtl="0" eaLnBrk="1" fontAlgn="base" latinLnBrk="0" hangingPunct="1">
              <a:spcBef>
                <a:spcPts val="0"/>
              </a:spcBef>
              <a:spcAft>
                <a:spcPts val="0"/>
              </a:spcAft>
              <a:buClr>
                <a:schemeClr val="bg2"/>
              </a:buClr>
              <a:buSzPct val="100000"/>
              <a:buFont typeface="Wingdings" pitchFamily="2" charset="2"/>
              <a:buChar char="§"/>
              <a:defRPr lang="en-US" sz="1700" b="0" kern="1200" baseline="0" dirty="0" smtClean="0">
                <a:solidFill>
                  <a:schemeClr val="tx1"/>
                </a:solidFill>
                <a:latin typeface="+mn-lt"/>
                <a:ea typeface="+mn-ea"/>
                <a:cs typeface="Arial" pitchFamily="34" charset="0"/>
              </a:defRPr>
            </a:lvl2pPr>
            <a:lvl3pPr marL="675174" indent="-330085" algn="l" rtl="0" eaLnBrk="1" fontAlgn="base" latinLnBrk="0" hangingPunct="1">
              <a:spcBef>
                <a:spcPts val="0"/>
              </a:spcBef>
              <a:spcAft>
                <a:spcPts val="0"/>
              </a:spcAft>
              <a:buClr>
                <a:schemeClr val="bg2"/>
              </a:buClr>
              <a:buSzPct val="90000"/>
              <a:buFont typeface="Arial" charset="0"/>
              <a:buChar char="–"/>
              <a:defRPr lang="en-US" sz="1700" b="0" i="0" kern="1200" baseline="0" dirty="0" smtClean="0">
                <a:solidFill>
                  <a:schemeClr val="tx1"/>
                </a:solidFill>
                <a:latin typeface="Arial" pitchFamily="34" charset="0"/>
                <a:ea typeface="+mn-ea"/>
                <a:cs typeface="Arial" pitchFamily="34" charset="0"/>
              </a:defRPr>
            </a:lvl3pPr>
            <a:lvl4pPr marL="1005258" indent="-330085" algn="l" rtl="0" eaLnBrk="1" fontAlgn="base" latinLnBrk="0" hangingPunct="1">
              <a:spcBef>
                <a:spcPts val="0"/>
              </a:spcBef>
              <a:spcAft>
                <a:spcPts val="0"/>
              </a:spcAft>
              <a:buClr>
                <a:schemeClr val="bg2"/>
              </a:buClr>
              <a:buSzPct val="80000"/>
              <a:buFont typeface="Wingdings" pitchFamily="2" charset="2"/>
              <a:buChar char="§"/>
              <a:defRPr lang="en-US" sz="1700" b="0" i="0" kern="1200" baseline="0" dirty="0" smtClean="0">
                <a:solidFill>
                  <a:schemeClr val="tx1"/>
                </a:solidFill>
                <a:latin typeface="Arial" pitchFamily="34" charset="0"/>
                <a:ea typeface="+mn-ea"/>
                <a:cs typeface="Arial" pitchFamily="34" charset="0"/>
              </a:defRPr>
            </a:lvl4pPr>
            <a:lvl5pPr marL="1342843" indent="-337586" algn="l" defTabSz="1102783" rtl="0" eaLnBrk="1" fontAlgn="base" latinLnBrk="0" hangingPunct="1">
              <a:spcBef>
                <a:spcPts val="0"/>
              </a:spcBef>
              <a:spcAft>
                <a:spcPts val="0"/>
              </a:spcAft>
              <a:buClr>
                <a:schemeClr val="bg2"/>
              </a:buClr>
              <a:buSzPct val="70000"/>
              <a:buFont typeface="Arial" charset="0"/>
              <a:buChar char="–"/>
              <a:defRPr lang="en-US" sz="1700" b="0" i="0" kern="1200" baseline="0" dirty="0" smtClean="0">
                <a:solidFill>
                  <a:schemeClr val="tx1"/>
                </a:solidFill>
                <a:latin typeface="Arial" pitchFamily="34" charset="0"/>
                <a:ea typeface="+mn-ea"/>
                <a:cs typeface="Arial" pitchFamily="34" charset="0"/>
              </a:defRPr>
            </a:lvl5pPr>
            <a:lvl6pPr marL="1322259" indent="-263282" algn="l" defTabSz="1080279" rtl="0" eaLnBrk="1" latinLnBrk="0" hangingPunct="1">
              <a:spcBef>
                <a:spcPts val="0"/>
              </a:spcBef>
              <a:spcAft>
                <a:spcPts val="0"/>
              </a:spcAft>
              <a:buClr>
                <a:schemeClr val="tx2"/>
              </a:buClr>
              <a:buSzPct val="70000"/>
              <a:buFont typeface="Wingdings" pitchFamily="2" charset="2"/>
              <a:buChar char="§"/>
              <a:defRPr lang="en-US" sz="1700" b="0" i="0" kern="1200" dirty="0" smtClean="0">
                <a:solidFill>
                  <a:schemeClr val="tx1"/>
                </a:solidFill>
                <a:latin typeface="Arial" pitchFamily="34" charset="0"/>
                <a:ea typeface="+mn-ea"/>
                <a:cs typeface="Arial" pitchFamily="34" charset="0"/>
              </a:defRPr>
            </a:lvl6pPr>
            <a:lvl7pPr marL="1579689" indent="-251581" algn="l" defTabSz="1080279" rtl="0" eaLnBrk="1" latinLnBrk="0" hangingPunct="1">
              <a:spcBef>
                <a:spcPts val="0"/>
              </a:spcBef>
              <a:spcAft>
                <a:spcPts val="0"/>
              </a:spcAft>
              <a:buClr>
                <a:schemeClr val="tx2"/>
              </a:buClr>
              <a:buSzPct val="70000"/>
              <a:buFont typeface="Arial" pitchFamily="34" charset="0"/>
              <a:buChar char="–"/>
              <a:defRPr sz="1700" kern="1200" baseline="0">
                <a:solidFill>
                  <a:schemeClr val="tx1"/>
                </a:solidFill>
                <a:latin typeface="+mn-lt"/>
                <a:ea typeface="+mn-ea"/>
                <a:cs typeface="Arial" pitchFamily="34" charset="0"/>
              </a:defRPr>
            </a:lvl7pPr>
            <a:lvl8pPr marL="1474376" indent="-210625" algn="l" defTabSz="1080279" rtl="0" eaLnBrk="1" latinLnBrk="0" hangingPunct="1">
              <a:spcBef>
                <a:spcPts val="0"/>
              </a:spcBef>
              <a:spcAft>
                <a:spcPts val="0"/>
              </a:spcAft>
              <a:buSzPct val="70000"/>
              <a:buFont typeface="Arial" pitchFamily="34" charset="0"/>
              <a:buChar char="•"/>
              <a:defRPr sz="1700" kern="1200" baseline="0">
                <a:solidFill>
                  <a:schemeClr val="tx1"/>
                </a:solidFill>
                <a:latin typeface="Arial" pitchFamily="34" charset="0"/>
                <a:ea typeface="+mn-ea"/>
                <a:cs typeface="Arial" pitchFamily="34" charset="0"/>
              </a:defRPr>
            </a:lvl8pPr>
            <a:lvl9pPr marL="1680615" indent="-206239" algn="l" defTabSz="1080279" rtl="0" eaLnBrk="1" latinLnBrk="0" hangingPunct="1">
              <a:spcBef>
                <a:spcPts val="0"/>
              </a:spcBef>
              <a:spcAft>
                <a:spcPts val="0"/>
              </a:spcAft>
              <a:buSzPct val="70000"/>
              <a:buFont typeface="Arial" pitchFamily="34" charset="0"/>
              <a:buChar char="–"/>
              <a:defRPr sz="1700" kern="1200">
                <a:solidFill>
                  <a:schemeClr val="tx1"/>
                </a:solidFill>
                <a:latin typeface="Arial" pitchFamily="34" charset="0"/>
                <a:ea typeface="+mn-ea"/>
                <a:cs typeface="Arial" pitchFamily="34" charset="0"/>
              </a:defRPr>
            </a:lvl9pPr>
          </a:lstStyle>
          <a:p>
            <a:pPr marL="91262" indent="0" algn="just" eaLnBrk="0" hangingPunct="0">
              <a:lnSpc>
                <a:spcPct val="105000"/>
              </a:lnSpc>
              <a:spcBef>
                <a:spcPts val="500"/>
              </a:spcBef>
              <a:buClrTx/>
              <a:buSzPct val="100000"/>
              <a:buNone/>
              <a:defRPr/>
            </a:pPr>
            <a:r>
              <a:rPr lang="en-US" sz="1000" b="1" kern="0" dirty="0" smtClean="0">
                <a:ea typeface="Segoe UI" pitchFamily="34" charset="0"/>
              </a:rPr>
              <a:t>Definition</a:t>
            </a:r>
            <a:r>
              <a:rPr lang="en-US" sz="1000" b="1" kern="0" dirty="0">
                <a:ea typeface="Segoe UI" pitchFamily="34" charset="0"/>
              </a:rPr>
              <a:t>: </a:t>
            </a:r>
          </a:p>
          <a:p>
            <a:pPr marL="329338" indent="-238075" algn="just" eaLnBrk="0" hangingPunct="0">
              <a:buClrTx/>
              <a:buSzPct val="100000"/>
              <a:buFont typeface="Arial" panose="020B0604020202020204" pitchFamily="34" charset="0"/>
              <a:buChar char="•"/>
              <a:defRPr/>
            </a:pPr>
            <a:r>
              <a:rPr lang="en-US" sz="1000" kern="0" dirty="0">
                <a:ea typeface="Segoe UI" pitchFamily="34" charset="0"/>
              </a:rPr>
              <a:t>Project teams are using different tools internally  and processes – Not standardized.</a:t>
            </a:r>
          </a:p>
          <a:p>
            <a:pPr marL="329338" indent="-238075" algn="just" eaLnBrk="0" hangingPunct="0">
              <a:buClrTx/>
              <a:buSzPct val="100000"/>
              <a:buFont typeface="Arial" panose="020B0604020202020204" pitchFamily="34" charset="0"/>
              <a:buChar char="•"/>
              <a:defRPr/>
            </a:pPr>
            <a:r>
              <a:rPr lang="en-US" sz="1000" kern="0" dirty="0">
                <a:solidFill>
                  <a:srgbClr val="000000"/>
                </a:solidFill>
                <a:ea typeface="Segoe UI" pitchFamily="34" charset="0"/>
              </a:rPr>
              <a:t>95%  projects are follows  waterfall model and requirements are manually maintained in Excel</a:t>
            </a:r>
          </a:p>
          <a:p>
            <a:pPr marL="91262" indent="0" algn="just" eaLnBrk="0" hangingPunct="0">
              <a:lnSpc>
                <a:spcPct val="105000"/>
              </a:lnSpc>
              <a:spcBef>
                <a:spcPts val="500"/>
              </a:spcBef>
              <a:buClrTx/>
              <a:buSzPct val="100000"/>
              <a:buNone/>
              <a:defRPr/>
            </a:pPr>
            <a:r>
              <a:rPr lang="en-US" sz="1000" b="1" kern="0" dirty="0">
                <a:solidFill>
                  <a:srgbClr val="000000"/>
                </a:solidFill>
                <a:ea typeface="Segoe UI" pitchFamily="34" charset="0"/>
              </a:rPr>
              <a:t>Effectiveness:</a:t>
            </a:r>
          </a:p>
          <a:p>
            <a:pPr marL="329338" indent="-238075" algn="just" eaLnBrk="0" hangingPunct="0">
              <a:lnSpc>
                <a:spcPct val="105000"/>
              </a:lnSpc>
              <a:buClrTx/>
              <a:buSzPct val="100000"/>
              <a:buFont typeface="Arial" panose="020B0604020202020204" pitchFamily="34" charset="0"/>
              <a:buChar char="•"/>
              <a:defRPr/>
            </a:pPr>
            <a:r>
              <a:rPr lang="en-US" sz="1000" kern="0" dirty="0">
                <a:solidFill>
                  <a:srgbClr val="000000"/>
                </a:solidFill>
                <a:ea typeface="Segoe UI" pitchFamily="34" charset="0"/>
              </a:rPr>
              <a:t>Processes are not predictable</a:t>
            </a:r>
          </a:p>
          <a:p>
            <a:pPr marL="329338" indent="-238075" algn="just" eaLnBrk="0" hangingPunct="0">
              <a:lnSpc>
                <a:spcPct val="105000"/>
              </a:lnSpc>
              <a:buClrTx/>
              <a:buSzPct val="100000"/>
              <a:buFont typeface="Arial" panose="020B0604020202020204" pitchFamily="34" charset="0"/>
              <a:buChar char="•"/>
              <a:defRPr/>
            </a:pPr>
            <a:r>
              <a:rPr lang="en-US" sz="1000" kern="0" dirty="0">
                <a:solidFill>
                  <a:srgbClr val="000000"/>
                </a:solidFill>
                <a:ea typeface="Segoe UI" pitchFamily="34" charset="0"/>
              </a:rPr>
              <a:t>The Requirements Documents aren't accessible to all the stakeholders </a:t>
            </a:r>
          </a:p>
          <a:p>
            <a:pPr marL="329338" indent="-238075" algn="just" eaLnBrk="0" hangingPunct="0">
              <a:lnSpc>
                <a:spcPct val="105000"/>
              </a:lnSpc>
              <a:buClrTx/>
              <a:buSzPct val="100000"/>
              <a:buFont typeface="Arial" panose="020B0604020202020204" pitchFamily="34" charset="0"/>
              <a:buChar char="•"/>
              <a:defRPr/>
            </a:pPr>
            <a:r>
              <a:rPr lang="en-US" sz="1000" kern="0" dirty="0">
                <a:ea typeface="Segoe UI" pitchFamily="34" charset="0"/>
              </a:rPr>
              <a:t>Defect leakage to production is around </a:t>
            </a:r>
          </a:p>
          <a:p>
            <a:pPr marL="262712" indent="-171450" algn="just" eaLnBrk="0" hangingPunct="0">
              <a:lnSpc>
                <a:spcPct val="105000"/>
              </a:lnSpc>
              <a:buClrTx/>
              <a:buSzPct val="100000"/>
              <a:buFont typeface="Arial" panose="020B0604020202020204" pitchFamily="34" charset="0"/>
              <a:buChar char="•"/>
              <a:defRPr/>
            </a:pPr>
            <a:r>
              <a:rPr lang="en-US" sz="1000" kern="0" dirty="0">
                <a:ea typeface="Segoe UI" pitchFamily="34" charset="0"/>
              </a:rPr>
              <a:t>        35 to 40 Severity 1,2 &amp; 3 for every month. </a:t>
            </a:r>
          </a:p>
          <a:p>
            <a:pPr marL="329338" indent="-238075" algn="just" eaLnBrk="0" hangingPunct="0">
              <a:lnSpc>
                <a:spcPct val="105000"/>
              </a:lnSpc>
              <a:buClrTx/>
              <a:buSzPct val="100000"/>
              <a:buFont typeface="Arial" panose="020B0604020202020204" pitchFamily="34" charset="0"/>
              <a:buChar char="•"/>
              <a:defRPr/>
            </a:pPr>
            <a:r>
              <a:rPr lang="en-US" sz="1000" kern="0" dirty="0">
                <a:solidFill>
                  <a:srgbClr val="000000"/>
                </a:solidFill>
                <a:ea typeface="Segoe UI" pitchFamily="34" charset="0"/>
              </a:rPr>
              <a:t>Inadequate Coding standards; Ex: Code reviews only the developer comment section and Code review comments are not captured; Unit testing lacks rigor</a:t>
            </a:r>
          </a:p>
          <a:p>
            <a:pPr marL="329338" indent="-238075" algn="just" eaLnBrk="0" hangingPunct="0">
              <a:lnSpc>
                <a:spcPct val="105000"/>
              </a:lnSpc>
              <a:buClrTx/>
              <a:buSzPct val="100000"/>
              <a:buFont typeface="Arial" panose="020B0604020202020204" pitchFamily="34" charset="0"/>
              <a:buChar char="•"/>
              <a:defRPr/>
            </a:pPr>
            <a:r>
              <a:rPr lang="en-US" sz="1000" kern="0" dirty="0">
                <a:solidFill>
                  <a:srgbClr val="000000"/>
                </a:solidFill>
                <a:ea typeface="Segoe UI" pitchFamily="34" charset="0"/>
              </a:rPr>
              <a:t>Lack of Test Data Management Process</a:t>
            </a:r>
          </a:p>
          <a:p>
            <a:pPr marL="91262" indent="0" algn="just" eaLnBrk="0" hangingPunct="0">
              <a:lnSpc>
                <a:spcPct val="105000"/>
              </a:lnSpc>
              <a:spcBef>
                <a:spcPts val="500"/>
              </a:spcBef>
              <a:buClrTx/>
              <a:buSzPct val="100000"/>
              <a:buNone/>
              <a:defRPr/>
            </a:pPr>
            <a:r>
              <a:rPr lang="en-US" sz="1000" b="1" kern="0" dirty="0">
                <a:solidFill>
                  <a:srgbClr val="000000"/>
                </a:solidFill>
                <a:ea typeface="Segoe UI" pitchFamily="34" charset="0"/>
              </a:rPr>
              <a:t>Measurements:</a:t>
            </a:r>
          </a:p>
          <a:p>
            <a:pPr marL="262711" indent="-171450" algn="just" eaLnBrk="0" hangingPunct="0">
              <a:lnSpc>
                <a:spcPct val="105000"/>
              </a:lnSpc>
              <a:spcBef>
                <a:spcPts val="500"/>
              </a:spcBef>
              <a:buClrTx/>
              <a:buSzPct val="100000"/>
              <a:buFont typeface="Arial" panose="020B0604020202020204" pitchFamily="34" charset="0"/>
              <a:buChar char="•"/>
              <a:defRPr/>
            </a:pPr>
            <a:r>
              <a:rPr lang="en-US" sz="1000" kern="0" dirty="0">
                <a:solidFill>
                  <a:srgbClr val="000000"/>
                </a:solidFill>
                <a:ea typeface="Segoe UI" pitchFamily="34" charset="0"/>
              </a:rPr>
              <a:t>Lack of end to end traceability</a:t>
            </a:r>
          </a:p>
          <a:p>
            <a:pPr marL="262712" indent="-171450" algn="just" eaLnBrk="0" hangingPunct="0">
              <a:lnSpc>
                <a:spcPct val="105000"/>
              </a:lnSpc>
              <a:spcBef>
                <a:spcPts val="500"/>
              </a:spcBef>
              <a:buClrTx/>
              <a:buSzPct val="100000"/>
              <a:buFont typeface="Arial" panose="020B0604020202020204" pitchFamily="34" charset="0"/>
              <a:buChar char="•"/>
              <a:defRPr/>
            </a:pPr>
            <a:endParaRPr lang="en-US" sz="1000" b="1" kern="0" dirty="0">
              <a:solidFill>
                <a:srgbClr val="000000"/>
              </a:solidFill>
              <a:ea typeface="Segoe UI" pitchFamily="34" charset="0"/>
            </a:endParaRPr>
          </a:p>
          <a:p>
            <a:pPr marL="329338" indent="-238075" algn="just" eaLnBrk="0" hangingPunct="0">
              <a:lnSpc>
                <a:spcPct val="105000"/>
              </a:lnSpc>
              <a:buClrTx/>
              <a:buSzPct val="100000"/>
              <a:buFont typeface="Arial" panose="020B0604020202020204" pitchFamily="34" charset="0"/>
              <a:buChar char="•"/>
              <a:defRPr/>
            </a:pPr>
            <a:endParaRPr lang="en-US" sz="1000" kern="0" dirty="0">
              <a:solidFill>
                <a:srgbClr val="000000"/>
              </a:solidFill>
              <a:ea typeface="Segoe UI" pitchFamily="34" charset="0"/>
            </a:endParaRPr>
          </a:p>
        </p:txBody>
      </p:sp>
      <p:sp>
        <p:nvSpPr>
          <p:cNvPr id="4" name="Rectangle 3"/>
          <p:cNvSpPr/>
          <p:nvPr/>
        </p:nvSpPr>
        <p:spPr>
          <a:xfrm>
            <a:off x="100194" y="575706"/>
            <a:ext cx="809837" cy="276999"/>
          </a:xfrm>
          <a:prstGeom prst="rect">
            <a:avLst/>
          </a:prstGeom>
        </p:spPr>
        <p:txBody>
          <a:bodyPr wrap="none">
            <a:spAutoFit/>
          </a:bodyPr>
          <a:lstStyle/>
          <a:p>
            <a:r>
              <a:rPr lang="en-US" sz="1200" b="1" kern="0" dirty="0" smtClean="0">
                <a:solidFill>
                  <a:schemeClr val="bg2"/>
                </a:solidFill>
                <a:latin typeface="Arial" panose="020B0604020202020204" pitchFamily="34" charset="0"/>
                <a:ea typeface="Segoe UI" pitchFamily="34" charset="0"/>
                <a:cs typeface="Arial" panose="020B0604020202020204" pitchFamily="34" charset="0"/>
              </a:rPr>
              <a:t>PEOPLE</a:t>
            </a:r>
            <a:endParaRPr lang="en-IN" sz="1200" dirty="0">
              <a:solidFill>
                <a:schemeClr val="bg2"/>
              </a:solidFill>
              <a:latin typeface="Arial" panose="020B0604020202020204" pitchFamily="34" charset="0"/>
              <a:cs typeface="Arial" panose="020B0604020202020204" pitchFamily="34" charset="0"/>
            </a:endParaRPr>
          </a:p>
        </p:txBody>
      </p:sp>
      <p:sp>
        <p:nvSpPr>
          <p:cNvPr id="5" name="Rectangle 4"/>
          <p:cNvSpPr/>
          <p:nvPr/>
        </p:nvSpPr>
        <p:spPr>
          <a:xfrm>
            <a:off x="3074633" y="561750"/>
            <a:ext cx="1028808" cy="286232"/>
          </a:xfrm>
          <a:prstGeom prst="rect">
            <a:avLst/>
          </a:prstGeom>
        </p:spPr>
        <p:txBody>
          <a:bodyPr wrap="none">
            <a:spAutoFit/>
          </a:bodyPr>
          <a:lstStyle/>
          <a:p>
            <a:pPr marL="91262" indent="0" eaLnBrk="0" hangingPunct="0">
              <a:lnSpc>
                <a:spcPct val="105000"/>
              </a:lnSpc>
              <a:spcBef>
                <a:spcPts val="500"/>
              </a:spcBef>
              <a:buClrTx/>
              <a:buSzPct val="100000"/>
              <a:buNone/>
              <a:defRPr/>
            </a:pPr>
            <a:r>
              <a:rPr lang="en-US" sz="1200" b="1" kern="0" dirty="0" smtClean="0">
                <a:solidFill>
                  <a:schemeClr val="bg2"/>
                </a:solidFill>
                <a:latin typeface="Arial" panose="020B0604020202020204" pitchFamily="34" charset="0"/>
                <a:ea typeface="Segoe UI" pitchFamily="34" charset="0"/>
                <a:cs typeface="Arial" panose="020B0604020202020204" pitchFamily="34" charset="0"/>
              </a:rPr>
              <a:t>PROCESS</a:t>
            </a:r>
            <a:endParaRPr lang="en-US" sz="1200" b="1" kern="0" dirty="0">
              <a:solidFill>
                <a:schemeClr val="bg2"/>
              </a:solidFill>
              <a:latin typeface="Arial" panose="020B0604020202020204" pitchFamily="34" charset="0"/>
              <a:ea typeface="Segoe UI" pitchFamily="34" charset="0"/>
              <a:cs typeface="Arial" panose="020B0604020202020204" pitchFamily="34" charset="0"/>
            </a:endParaRPr>
          </a:p>
        </p:txBody>
      </p:sp>
      <p:sp>
        <p:nvSpPr>
          <p:cNvPr id="7" name="Rectangle 6"/>
          <p:cNvSpPr/>
          <p:nvPr/>
        </p:nvSpPr>
        <p:spPr>
          <a:xfrm>
            <a:off x="6087534" y="567014"/>
            <a:ext cx="2136482" cy="286232"/>
          </a:xfrm>
          <a:prstGeom prst="rect">
            <a:avLst/>
          </a:prstGeom>
        </p:spPr>
        <p:txBody>
          <a:bodyPr wrap="none">
            <a:spAutoFit/>
          </a:bodyPr>
          <a:lstStyle/>
          <a:p>
            <a:pPr marL="91262" eaLnBrk="0" fontAlgn="base" hangingPunct="0">
              <a:lnSpc>
                <a:spcPct val="105000"/>
              </a:lnSpc>
              <a:spcBef>
                <a:spcPts val="500"/>
              </a:spcBef>
              <a:buSzPct val="100000"/>
              <a:defRPr/>
            </a:pPr>
            <a:r>
              <a:rPr lang="en-US" sz="1200" b="1" kern="0" dirty="0" smtClean="0">
                <a:solidFill>
                  <a:schemeClr val="bg2"/>
                </a:solidFill>
                <a:latin typeface="Arial" panose="020B0604020202020204" pitchFamily="34" charset="0"/>
                <a:ea typeface="Segoe UI" pitchFamily="34" charset="0"/>
                <a:cs typeface="Arial" panose="020B0604020202020204" pitchFamily="34" charset="0"/>
              </a:rPr>
              <a:t>TOOLS &amp; AUTOMATION  </a:t>
            </a:r>
            <a:endParaRPr lang="en-US" sz="1200" b="1" kern="0" dirty="0">
              <a:solidFill>
                <a:schemeClr val="bg2"/>
              </a:solidFill>
              <a:latin typeface="Arial" panose="020B0604020202020204" pitchFamily="34" charset="0"/>
              <a:ea typeface="Segoe UI" pitchFamily="34" charset="0"/>
              <a:cs typeface="Arial" panose="020B0604020202020204" pitchFamily="34" charset="0"/>
            </a:endParaRPr>
          </a:p>
        </p:txBody>
      </p:sp>
    </p:spTree>
    <p:extLst>
      <p:ext uri="{BB962C8B-B14F-4D97-AF65-F5344CB8AC3E}">
        <p14:creationId xmlns:p14="http://schemas.microsoft.com/office/powerpoint/2010/main" val="3364844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59" y="506900"/>
            <a:ext cx="1792711" cy="282010"/>
          </a:xfr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defTabSz="761420"/>
            <a:r>
              <a:rPr lang="en-US" sz="1333" b="1" dirty="0">
                <a:solidFill>
                  <a:schemeClr val="tx1">
                    <a:lumMod val="65000"/>
                    <a:lumOff val="35000"/>
                  </a:schemeClr>
                </a:solidFill>
                <a:cs typeface="Aharoni" panose="02010803020104030203" pitchFamily="2" charset="-79"/>
              </a:rPr>
              <a:t>Current State: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38" y="759943"/>
            <a:ext cx="5357984" cy="453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bwMode="auto">
          <a:xfrm>
            <a:off x="5810251" y="506900"/>
            <a:ext cx="3238500" cy="282010"/>
          </a:xfrm>
          <a:prstGeom prst="rect">
            <a:avLst/>
          </a:prstGeom>
          <a:solidFill>
            <a:schemeClr val="tx1">
              <a:alpha val="0"/>
            </a:schemeClr>
          </a:solidFill>
          <a:ln w="9525" cap="flat" cmpd="sng" algn="ctr">
            <a:noFill/>
            <a:prstDash val="solid"/>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lvl1pPr algn="l" rtl="0" eaLnBrk="1" fontAlgn="base" hangingPunct="1">
              <a:spcBef>
                <a:spcPct val="0"/>
              </a:spcBef>
              <a:spcAft>
                <a:spcPct val="0"/>
              </a:spcAft>
              <a:defRPr lang="en-US" sz="3300" b="0" i="0" kern="1200" dirty="0">
                <a:solidFill>
                  <a:schemeClr val="tx1"/>
                </a:solidFill>
                <a:latin typeface="+mn-lt"/>
                <a:ea typeface="+mn-ea"/>
                <a:cs typeface="+mn-cs"/>
              </a:defRPr>
            </a:lvl1pPr>
            <a:lvl2pPr algn="l" rtl="0" eaLnBrk="1" fontAlgn="base" hangingPunct="1">
              <a:spcBef>
                <a:spcPct val="0"/>
              </a:spcBef>
              <a:spcAft>
                <a:spcPct val="0"/>
              </a:spcAft>
              <a:defRPr sz="3800" b="1">
                <a:solidFill>
                  <a:schemeClr val="tx1"/>
                </a:solidFill>
                <a:latin typeface="+mn-lt"/>
                <a:ea typeface="+mn-ea"/>
                <a:cs typeface="+mn-cs"/>
              </a:defRPr>
            </a:lvl2pPr>
            <a:lvl3pPr algn="l" rtl="0" eaLnBrk="1" fontAlgn="base" hangingPunct="1">
              <a:spcBef>
                <a:spcPct val="0"/>
              </a:spcBef>
              <a:spcAft>
                <a:spcPct val="0"/>
              </a:spcAft>
              <a:defRPr sz="3800" b="1">
                <a:solidFill>
                  <a:schemeClr val="tx1"/>
                </a:solidFill>
                <a:latin typeface="+mn-lt"/>
                <a:ea typeface="+mn-ea"/>
                <a:cs typeface="+mn-cs"/>
              </a:defRPr>
            </a:lvl3pPr>
            <a:lvl4pPr algn="l" rtl="0" eaLnBrk="1" fontAlgn="base" hangingPunct="1">
              <a:spcBef>
                <a:spcPct val="0"/>
              </a:spcBef>
              <a:spcAft>
                <a:spcPct val="0"/>
              </a:spcAft>
              <a:defRPr sz="3800" b="1">
                <a:solidFill>
                  <a:schemeClr val="tx1"/>
                </a:solidFill>
                <a:latin typeface="+mn-lt"/>
                <a:ea typeface="+mn-ea"/>
                <a:cs typeface="+mn-cs"/>
              </a:defRPr>
            </a:lvl4pPr>
            <a:lvl5pPr algn="l" rtl="0" eaLnBrk="1" fontAlgn="base" hangingPunct="1">
              <a:spcBef>
                <a:spcPct val="0"/>
              </a:spcBef>
              <a:spcAft>
                <a:spcPct val="0"/>
              </a:spcAft>
              <a:defRPr sz="3800" b="1">
                <a:solidFill>
                  <a:schemeClr val="tx1"/>
                </a:solidFill>
                <a:latin typeface="+mn-lt"/>
                <a:ea typeface="+mn-ea"/>
                <a:cs typeface="+mn-cs"/>
              </a:defRPr>
            </a:lvl5pPr>
            <a:lvl6pPr marL="540138" algn="l" rtl="0" eaLnBrk="1" fontAlgn="base" hangingPunct="1">
              <a:spcBef>
                <a:spcPct val="0"/>
              </a:spcBef>
              <a:spcAft>
                <a:spcPct val="0"/>
              </a:spcAft>
              <a:defRPr sz="3800" b="1">
                <a:solidFill>
                  <a:schemeClr val="tx1"/>
                </a:solidFill>
                <a:latin typeface="+mn-lt"/>
                <a:ea typeface="+mn-ea"/>
                <a:cs typeface="+mn-cs"/>
              </a:defRPr>
            </a:lvl6pPr>
            <a:lvl7pPr marL="1080279" algn="l" rtl="0" eaLnBrk="1" fontAlgn="base" hangingPunct="1">
              <a:spcBef>
                <a:spcPct val="0"/>
              </a:spcBef>
              <a:spcAft>
                <a:spcPct val="0"/>
              </a:spcAft>
              <a:defRPr sz="3800" b="1">
                <a:solidFill>
                  <a:schemeClr val="tx1"/>
                </a:solidFill>
                <a:latin typeface="+mn-lt"/>
                <a:ea typeface="+mn-ea"/>
                <a:cs typeface="+mn-cs"/>
              </a:defRPr>
            </a:lvl7pPr>
            <a:lvl8pPr marL="1620415" algn="l" rtl="0" eaLnBrk="1" fontAlgn="base" hangingPunct="1">
              <a:spcBef>
                <a:spcPct val="0"/>
              </a:spcBef>
              <a:spcAft>
                <a:spcPct val="0"/>
              </a:spcAft>
              <a:defRPr sz="3800" b="1">
                <a:solidFill>
                  <a:schemeClr val="tx1"/>
                </a:solidFill>
                <a:latin typeface="+mn-lt"/>
                <a:ea typeface="+mn-ea"/>
                <a:cs typeface="+mn-cs"/>
              </a:defRPr>
            </a:lvl8pPr>
            <a:lvl9pPr marL="2160555" algn="l" rtl="0" eaLnBrk="1" fontAlgn="base" hangingPunct="1">
              <a:spcBef>
                <a:spcPct val="0"/>
              </a:spcBef>
              <a:spcAft>
                <a:spcPct val="0"/>
              </a:spcAft>
              <a:defRPr sz="3800" b="1">
                <a:solidFill>
                  <a:schemeClr val="tx1"/>
                </a:solidFill>
                <a:latin typeface="+mn-lt"/>
                <a:ea typeface="+mn-ea"/>
                <a:cs typeface="+mn-cs"/>
              </a:defRPr>
            </a:lvl9pPr>
          </a:lstStyle>
          <a:p>
            <a:r>
              <a:rPr lang="en-US" sz="1333" b="1" dirty="0">
                <a:solidFill>
                  <a:schemeClr val="tx1">
                    <a:lumMod val="65000"/>
                    <a:lumOff val="35000"/>
                  </a:schemeClr>
                </a:solidFill>
                <a:cs typeface="Aharoni" panose="02010803020104030203" pitchFamily="2" charset="-79"/>
              </a:rPr>
              <a:t>Future State:</a:t>
            </a:r>
          </a:p>
        </p:txBody>
      </p:sp>
      <p:sp>
        <p:nvSpPr>
          <p:cNvPr id="3" name="Rectangle 2"/>
          <p:cNvSpPr/>
          <p:nvPr/>
        </p:nvSpPr>
        <p:spPr>
          <a:xfrm>
            <a:off x="228600" y="24850"/>
            <a:ext cx="4889500" cy="446264"/>
          </a:xfrm>
          <a:prstGeom prst="rect">
            <a:avLst/>
          </a:prstGeom>
          <a:solidFill>
            <a:schemeClr val="tx1">
              <a:alpha val="0"/>
            </a:schemeClr>
          </a:solidFill>
          <a:ln w="9525">
            <a:noFill/>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p>
            <a:pPr>
              <a:spcBef>
                <a:spcPct val="0"/>
              </a:spcBef>
            </a:pPr>
            <a:r>
              <a:rPr lang="en-US" sz="2400" dirty="0">
                <a:solidFill>
                  <a:prstClr val="black">
                    <a:lumMod val="65000"/>
                    <a:lumOff val="35000"/>
                  </a:prstClr>
                </a:solidFill>
                <a:latin typeface="Arial" panose="020B0604020202020204" pitchFamily="34" charset="0"/>
                <a:cs typeface="Arial" panose="020B0604020202020204" pitchFamily="34" charset="0"/>
              </a:rPr>
              <a:t>Recommended Tools Overview</a:t>
            </a:r>
          </a:p>
        </p:txBody>
      </p:sp>
      <p:graphicFrame>
        <p:nvGraphicFramePr>
          <p:cNvPr id="8" name="Table 7"/>
          <p:cNvGraphicFramePr>
            <a:graphicFrameLocks noGrp="1"/>
          </p:cNvGraphicFramePr>
          <p:nvPr>
            <p:extLst>
              <p:ext uri="{D42A27DB-BD31-4B8C-83A1-F6EECF244321}">
                <p14:modId xmlns:p14="http://schemas.microsoft.com/office/powerpoint/2010/main" val="484993727"/>
              </p:ext>
            </p:extLst>
          </p:nvPr>
        </p:nvGraphicFramePr>
        <p:xfrm>
          <a:off x="5784144" y="782564"/>
          <a:ext cx="3246966" cy="4366756"/>
        </p:xfrm>
        <a:graphic>
          <a:graphicData uri="http://schemas.openxmlformats.org/drawingml/2006/table">
            <a:tbl>
              <a:tblPr firstRow="1" bandRow="1"/>
              <a:tblGrid>
                <a:gridCol w="1327855"/>
                <a:gridCol w="1387789"/>
                <a:gridCol w="531322"/>
              </a:tblGrid>
              <a:tr h="267303">
                <a:tc>
                  <a:txBody>
                    <a:bodyPr/>
                    <a:lstStyle/>
                    <a:p>
                      <a:pPr algn="ctr" rtl="0" fontAlgn="ctr"/>
                      <a:r>
                        <a:rPr lang="en-US" sz="800" b="1" i="0" u="none" strike="noStrike" dirty="0">
                          <a:solidFill>
                            <a:srgbClr val="FFFFFF"/>
                          </a:solidFill>
                          <a:effectLst/>
                          <a:latin typeface="Arial" panose="020B0604020202020204" pitchFamily="34" charset="0"/>
                          <a:cs typeface="Arial" panose="020B0604020202020204" pitchFamily="34" charset="0"/>
                        </a:rPr>
                        <a:t>Process Area</a:t>
                      </a:r>
                    </a:p>
                  </a:txBody>
                  <a:tcPr marL="1380" marR="1380" marT="138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7A9AC"/>
                    </a:solidFill>
                  </a:tcPr>
                </a:tc>
                <a:tc>
                  <a:txBody>
                    <a:bodyPr/>
                    <a:lstStyle/>
                    <a:p>
                      <a:pPr algn="ctr" rtl="0" fontAlgn="ctr"/>
                      <a:r>
                        <a:rPr lang="en-US" sz="800" b="1" i="0" u="none" strike="noStrike" dirty="0">
                          <a:solidFill>
                            <a:srgbClr val="FFFFFF"/>
                          </a:solidFill>
                          <a:effectLst/>
                          <a:latin typeface="Arial" panose="020B0604020202020204" pitchFamily="34" charset="0"/>
                          <a:cs typeface="Arial" panose="020B0604020202020204" pitchFamily="34" charset="0"/>
                        </a:rPr>
                        <a:t>Tools Used/ Recommended</a:t>
                      </a:r>
                    </a:p>
                  </a:txBody>
                  <a:tcPr marL="1380" marR="1380" marT="1380" marB="0" anchor="ctr">
                    <a:lnL>
                      <a:noFill/>
                    </a:lnL>
                    <a:lnR>
                      <a:noFill/>
                    </a:lnR>
                    <a:lnT w="6350" cap="flat" cmpd="sng" algn="ctr">
                      <a:solidFill>
                        <a:srgbClr val="000000"/>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A7A9AC"/>
                    </a:solidFill>
                  </a:tcPr>
                </a:tc>
                <a:tc>
                  <a:txBody>
                    <a:bodyPr/>
                    <a:lstStyle/>
                    <a:p>
                      <a:pPr algn="ctr" rtl="0" fontAlgn="ctr"/>
                      <a:r>
                        <a:rPr lang="en-US" sz="800" b="1" i="0" u="none" strike="noStrike" dirty="0" smtClean="0">
                          <a:solidFill>
                            <a:srgbClr val="FFFFFF"/>
                          </a:solidFill>
                          <a:effectLst/>
                          <a:latin typeface="Arial" panose="020B0604020202020204" pitchFamily="34" charset="0"/>
                          <a:cs typeface="Arial" panose="020B0604020202020204" pitchFamily="34" charset="0"/>
                        </a:rPr>
                        <a:t>Status</a:t>
                      </a:r>
                      <a:endParaRPr lang="en-US" sz="800" b="1" i="0" u="none" strike="noStrike" dirty="0">
                        <a:solidFill>
                          <a:srgbClr val="FFFFFF"/>
                        </a:solidFill>
                        <a:effectLst/>
                        <a:latin typeface="Arial" panose="020B0604020202020204" pitchFamily="34" charset="0"/>
                        <a:cs typeface="Arial" panose="020B0604020202020204" pitchFamily="34" charset="0"/>
                      </a:endParaRPr>
                    </a:p>
                  </a:txBody>
                  <a:tcPr marL="1380" marR="1380" marT="138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A7A9AC"/>
                    </a:solidFill>
                  </a:tcPr>
                </a:tc>
              </a:tr>
              <a:tr h="312465">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Agile Planning &amp; Requirement Management</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Jira</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70C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Collaboration</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Confluence</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B05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Developer IDE</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Eclipse , Visual Studio</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70C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Unit Testing</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Junit , Nunit</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B05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Code Coverage</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JACOCO, FX Cops</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B05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Code Review</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Gerrit</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B05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Static Code Analysis</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SonarQube</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B05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Source Code Management</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Bitbucket</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B05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Build Process</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Maven, MS Build</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70C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Security Testing</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HP Fortify &amp; WebInspect</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70C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Orchestration</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Jenkins</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B05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Artifacts Repository</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Nexus / Artifactory</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B050"/>
                    </a:solidFill>
                  </a:tcPr>
                </a:tc>
              </a:tr>
              <a:tr h="164080">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Deployment Automation</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uRelease, uUdeploy, XebiaLab </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B050"/>
                    </a:solidFill>
                  </a:tcPr>
                </a:tc>
              </a:tr>
              <a:tr h="312465">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Environment Provisioning &amp; Configuration management</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Puppet</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B05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Test Management</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HP ALM</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70C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Defect Management</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HP ALM</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70C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Test Automation</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HP UFT  , HP Loadrunner</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70C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Selenium</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B05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Service Virtualization</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CA SV</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B05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Test Data Management</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CA TDM</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B05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Applications Monitoring</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CA APM</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19050" cap="flat" cmpd="sng" algn="ctr">
                      <a:solidFill>
                        <a:srgbClr val="FFFFFF"/>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70C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Automatic Alerts &amp; Notifications    </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 Email</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19050" cap="flat" cmpd="sng" algn="ctr">
                      <a:solidFill>
                        <a:srgbClr val="FFFFFF"/>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E1E2E3"/>
                    </a:solidFill>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A3A5A8"/>
                      </a:solidFill>
                      <a:prstDash val="solid"/>
                      <a:round/>
                      <a:headEnd type="none" w="med" len="med"/>
                      <a:tailEnd type="none" w="med" len="med"/>
                    </a:lnB>
                    <a:solidFill>
                      <a:srgbClr val="0070C0"/>
                    </a:solidFill>
                  </a:tcPr>
                </a:tc>
              </a:tr>
              <a:tr h="157057">
                <a:tc>
                  <a:txBody>
                    <a:bodyPr/>
                    <a:lstStyle/>
                    <a:p>
                      <a:pPr algn="l" rtl="0" fontAlgn="ctr"/>
                      <a:r>
                        <a:rPr lang="en-US" sz="800" b="0" i="0" u="none" strike="noStrike" dirty="0">
                          <a:solidFill>
                            <a:srgbClr val="000000"/>
                          </a:solidFill>
                          <a:effectLst/>
                          <a:latin typeface="Arial" panose="020B0604020202020204" pitchFamily="34" charset="0"/>
                          <a:cs typeface="Arial" panose="020B0604020202020204" pitchFamily="34" charset="0"/>
                        </a:rPr>
                        <a:t>Reports and Dashboards</a:t>
                      </a:r>
                    </a:p>
                  </a:txBody>
                  <a:tcPr marL="1380" marR="1380" marT="1380" marB="0" anchor="ctr">
                    <a:lnL w="6350" cap="flat" cmpd="sng" algn="ctr">
                      <a:solidFill>
                        <a:srgbClr val="000000"/>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rtl="0" fontAlgn="ctr"/>
                      <a:r>
                        <a:rPr lang="en-US" sz="800" b="0" i="0" u="none" strike="noStrike" dirty="0">
                          <a:solidFill>
                            <a:srgbClr val="000000"/>
                          </a:solidFill>
                          <a:effectLst/>
                          <a:latin typeface="Arial" panose="020B0604020202020204" pitchFamily="34" charset="0"/>
                          <a:cs typeface="Arial" panose="020B0604020202020204" pitchFamily="34" charset="0"/>
                        </a:rPr>
                        <a:t>Jira &amp; Confluence</a:t>
                      </a:r>
                    </a:p>
                  </a:txBody>
                  <a:tcPr marL="1380" marR="1380" marT="1380" marB="0" anchor="ctr">
                    <a:lnL w="6350" cap="flat" cmpd="sng" algn="ctr">
                      <a:solidFill>
                        <a:srgbClr val="A3A5A8"/>
                      </a:solidFill>
                      <a:prstDash val="solid"/>
                      <a:round/>
                      <a:headEnd type="none" w="med" len="med"/>
                      <a:tailEnd type="none" w="med" len="med"/>
                    </a:lnL>
                    <a:lnR w="6350" cap="flat" cmpd="sng" algn="ctr">
                      <a:solidFill>
                        <a:srgbClr val="A3A5A8"/>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US" sz="800" b="0" i="0" u="none" strike="noStrike" dirty="0">
                          <a:solidFill>
                            <a:srgbClr val="000000"/>
                          </a:solidFill>
                          <a:effectLst/>
                          <a:latin typeface="Arial" panose="020B0604020202020204" pitchFamily="34" charset="0"/>
                          <a:cs typeface="Arial" panose="020B0604020202020204" pitchFamily="34" charset="0"/>
                        </a:rPr>
                        <a:t> </a:t>
                      </a:r>
                    </a:p>
                  </a:txBody>
                  <a:tcPr marL="1380" marR="1380" marT="1380" marB="0">
                    <a:lnL w="6350" cap="flat" cmpd="sng" algn="ctr">
                      <a:solidFill>
                        <a:srgbClr val="A3A5A8"/>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A3A5A8"/>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r>
            </a:tbl>
          </a:graphicData>
        </a:graphic>
      </p:graphicFrame>
      <p:grpSp>
        <p:nvGrpSpPr>
          <p:cNvPr id="4" name="Group 3"/>
          <p:cNvGrpSpPr/>
          <p:nvPr/>
        </p:nvGrpSpPr>
        <p:grpSpPr>
          <a:xfrm>
            <a:off x="5867597" y="5181600"/>
            <a:ext cx="2091069" cy="282222"/>
            <a:chOff x="6159501" y="4691034"/>
            <a:chExt cx="1960511" cy="521786"/>
          </a:xfrm>
        </p:grpSpPr>
        <p:sp>
          <p:nvSpPr>
            <p:cNvPr id="11" name="Rectangle 10"/>
            <p:cNvSpPr/>
            <p:nvPr/>
          </p:nvSpPr>
          <p:spPr>
            <a:xfrm>
              <a:off x="6159501" y="4704793"/>
              <a:ext cx="571500" cy="190500"/>
            </a:xfrm>
            <a:prstGeom prst="rect">
              <a:avLst/>
            </a:prstGeom>
            <a:solidFill>
              <a:srgbClr val="0070C0"/>
            </a:solidFill>
            <a:ln>
              <a:solidFill>
                <a:schemeClr val="tx2"/>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endParaRPr lang="en-US" sz="1500" dirty="0"/>
            </a:p>
          </p:txBody>
        </p:sp>
        <p:sp>
          <p:nvSpPr>
            <p:cNvPr id="12" name="Rectangle 11"/>
            <p:cNvSpPr/>
            <p:nvPr/>
          </p:nvSpPr>
          <p:spPr>
            <a:xfrm>
              <a:off x="6159501" y="5022292"/>
              <a:ext cx="571500" cy="190500"/>
            </a:xfrm>
            <a:prstGeom prst="rect">
              <a:avLst/>
            </a:prstGeom>
            <a:solidFill>
              <a:srgbClr val="00B050"/>
            </a:solidFill>
            <a:ln>
              <a:solidFill>
                <a:schemeClr val="tx2"/>
              </a:solidFill>
            </a:ln>
          </p:spPr>
          <p:style>
            <a:lnRef idx="1">
              <a:schemeClr val="accent1"/>
            </a:lnRef>
            <a:fillRef idx="0">
              <a:schemeClr val="accent1"/>
            </a:fillRef>
            <a:effectRef idx="0">
              <a:schemeClr val="accent1"/>
            </a:effectRef>
            <a:fontRef idx="minor">
              <a:schemeClr val="tx1"/>
            </a:fontRef>
          </p:style>
          <p:txBody>
            <a:bodyPr lIns="76187" tIns="38094" rIns="76187" bIns="38094" rtlCol="0" anchor="ctr"/>
            <a:lstStyle/>
            <a:p>
              <a:pPr algn="ctr"/>
              <a:endParaRPr lang="en-US" sz="1500" dirty="0"/>
            </a:p>
          </p:txBody>
        </p:sp>
        <p:sp>
          <p:nvSpPr>
            <p:cNvPr id="13" name="Title 1"/>
            <p:cNvSpPr txBox="1">
              <a:spLocks/>
            </p:cNvSpPr>
            <p:nvPr/>
          </p:nvSpPr>
          <p:spPr bwMode="auto">
            <a:xfrm>
              <a:off x="6858001" y="4691034"/>
              <a:ext cx="1143000" cy="218018"/>
            </a:xfrm>
            <a:prstGeom prst="rect">
              <a:avLst/>
            </a:prstGeom>
            <a:solidFill>
              <a:schemeClr val="tx1">
                <a:alpha val="0"/>
              </a:schemeClr>
            </a:solidFill>
            <a:ln w="9525" cap="flat" cmpd="sng" algn="ctr">
              <a:noFill/>
              <a:prstDash val="solid"/>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lvl1pPr algn="l" rtl="0" eaLnBrk="1" fontAlgn="base" hangingPunct="1">
                <a:spcBef>
                  <a:spcPct val="0"/>
                </a:spcBef>
                <a:spcAft>
                  <a:spcPct val="0"/>
                </a:spcAft>
                <a:defRPr lang="en-US" sz="3300" b="0" i="0" kern="1200" dirty="0">
                  <a:solidFill>
                    <a:schemeClr val="tx1"/>
                  </a:solidFill>
                  <a:latin typeface="+mn-lt"/>
                  <a:ea typeface="+mn-ea"/>
                  <a:cs typeface="+mn-cs"/>
                </a:defRPr>
              </a:lvl1pPr>
              <a:lvl2pPr algn="l" rtl="0" eaLnBrk="1" fontAlgn="base" hangingPunct="1">
                <a:spcBef>
                  <a:spcPct val="0"/>
                </a:spcBef>
                <a:spcAft>
                  <a:spcPct val="0"/>
                </a:spcAft>
                <a:defRPr sz="3800" b="1">
                  <a:solidFill>
                    <a:schemeClr val="tx1"/>
                  </a:solidFill>
                  <a:latin typeface="+mn-lt"/>
                  <a:ea typeface="+mn-ea"/>
                  <a:cs typeface="+mn-cs"/>
                </a:defRPr>
              </a:lvl2pPr>
              <a:lvl3pPr algn="l" rtl="0" eaLnBrk="1" fontAlgn="base" hangingPunct="1">
                <a:spcBef>
                  <a:spcPct val="0"/>
                </a:spcBef>
                <a:spcAft>
                  <a:spcPct val="0"/>
                </a:spcAft>
                <a:defRPr sz="3800" b="1">
                  <a:solidFill>
                    <a:schemeClr val="tx1"/>
                  </a:solidFill>
                  <a:latin typeface="+mn-lt"/>
                  <a:ea typeface="+mn-ea"/>
                  <a:cs typeface="+mn-cs"/>
                </a:defRPr>
              </a:lvl3pPr>
              <a:lvl4pPr algn="l" rtl="0" eaLnBrk="1" fontAlgn="base" hangingPunct="1">
                <a:spcBef>
                  <a:spcPct val="0"/>
                </a:spcBef>
                <a:spcAft>
                  <a:spcPct val="0"/>
                </a:spcAft>
                <a:defRPr sz="3800" b="1">
                  <a:solidFill>
                    <a:schemeClr val="tx1"/>
                  </a:solidFill>
                  <a:latin typeface="+mn-lt"/>
                  <a:ea typeface="+mn-ea"/>
                  <a:cs typeface="+mn-cs"/>
                </a:defRPr>
              </a:lvl4pPr>
              <a:lvl5pPr algn="l" rtl="0" eaLnBrk="1" fontAlgn="base" hangingPunct="1">
                <a:spcBef>
                  <a:spcPct val="0"/>
                </a:spcBef>
                <a:spcAft>
                  <a:spcPct val="0"/>
                </a:spcAft>
                <a:defRPr sz="3800" b="1">
                  <a:solidFill>
                    <a:schemeClr val="tx1"/>
                  </a:solidFill>
                  <a:latin typeface="+mn-lt"/>
                  <a:ea typeface="+mn-ea"/>
                  <a:cs typeface="+mn-cs"/>
                </a:defRPr>
              </a:lvl5pPr>
              <a:lvl6pPr marL="540138" algn="l" rtl="0" eaLnBrk="1" fontAlgn="base" hangingPunct="1">
                <a:spcBef>
                  <a:spcPct val="0"/>
                </a:spcBef>
                <a:spcAft>
                  <a:spcPct val="0"/>
                </a:spcAft>
                <a:defRPr sz="3800" b="1">
                  <a:solidFill>
                    <a:schemeClr val="tx1"/>
                  </a:solidFill>
                  <a:latin typeface="+mn-lt"/>
                  <a:ea typeface="+mn-ea"/>
                  <a:cs typeface="+mn-cs"/>
                </a:defRPr>
              </a:lvl6pPr>
              <a:lvl7pPr marL="1080279" algn="l" rtl="0" eaLnBrk="1" fontAlgn="base" hangingPunct="1">
                <a:spcBef>
                  <a:spcPct val="0"/>
                </a:spcBef>
                <a:spcAft>
                  <a:spcPct val="0"/>
                </a:spcAft>
                <a:defRPr sz="3800" b="1">
                  <a:solidFill>
                    <a:schemeClr val="tx1"/>
                  </a:solidFill>
                  <a:latin typeface="+mn-lt"/>
                  <a:ea typeface="+mn-ea"/>
                  <a:cs typeface="+mn-cs"/>
                </a:defRPr>
              </a:lvl7pPr>
              <a:lvl8pPr marL="1620415" algn="l" rtl="0" eaLnBrk="1" fontAlgn="base" hangingPunct="1">
                <a:spcBef>
                  <a:spcPct val="0"/>
                </a:spcBef>
                <a:spcAft>
                  <a:spcPct val="0"/>
                </a:spcAft>
                <a:defRPr sz="3800" b="1">
                  <a:solidFill>
                    <a:schemeClr val="tx1"/>
                  </a:solidFill>
                  <a:latin typeface="+mn-lt"/>
                  <a:ea typeface="+mn-ea"/>
                  <a:cs typeface="+mn-cs"/>
                </a:defRPr>
              </a:lvl8pPr>
              <a:lvl9pPr marL="2160555" algn="l" rtl="0" eaLnBrk="1" fontAlgn="base" hangingPunct="1">
                <a:spcBef>
                  <a:spcPct val="0"/>
                </a:spcBef>
                <a:spcAft>
                  <a:spcPct val="0"/>
                </a:spcAft>
                <a:defRPr sz="3800" b="1">
                  <a:solidFill>
                    <a:schemeClr val="tx1"/>
                  </a:solidFill>
                  <a:latin typeface="+mn-lt"/>
                  <a:ea typeface="+mn-ea"/>
                  <a:cs typeface="+mn-cs"/>
                </a:defRPr>
              </a:lvl9pPr>
            </a:lstStyle>
            <a:p>
              <a:r>
                <a:rPr lang="en-US" sz="917" dirty="0">
                  <a:cs typeface="Aharoni" panose="02010803020104030203" pitchFamily="2" charset="-79"/>
                </a:rPr>
                <a:t>Tools  already used</a:t>
              </a:r>
            </a:p>
          </p:txBody>
        </p:sp>
        <p:sp>
          <p:nvSpPr>
            <p:cNvPr id="14" name="Title 1"/>
            <p:cNvSpPr txBox="1">
              <a:spLocks/>
            </p:cNvSpPr>
            <p:nvPr/>
          </p:nvSpPr>
          <p:spPr bwMode="auto">
            <a:xfrm>
              <a:off x="6865939" y="4994802"/>
              <a:ext cx="1254073" cy="218018"/>
            </a:xfrm>
            <a:prstGeom prst="rect">
              <a:avLst/>
            </a:prstGeom>
            <a:solidFill>
              <a:schemeClr val="tx1">
                <a:alpha val="0"/>
              </a:schemeClr>
            </a:solidFill>
            <a:ln w="9525" cap="flat" cmpd="sng" algn="ctr">
              <a:noFill/>
              <a:prstDash val="solid"/>
              <a:miter lim="800000"/>
              <a:headEnd/>
              <a:tailEnd/>
            </a:ln>
            <a:effectLst>
              <a:softEdge rad="127000"/>
            </a:effectLst>
          </p:spPr>
          <p:style>
            <a:lnRef idx="1">
              <a:schemeClr val="accent1"/>
            </a:lnRef>
            <a:fillRef idx="0">
              <a:schemeClr val="accent1"/>
            </a:fillRef>
            <a:effectRef idx="0">
              <a:schemeClr val="accent1"/>
            </a:effectRef>
            <a:fontRef idx="minor">
              <a:schemeClr val="tx1"/>
            </a:fontRef>
          </p:style>
          <p:txBody>
            <a:bodyPr vert="horz" wrap="square" lIns="76145" tIns="38073" rIns="76145" bIns="38073" numCol="1" rtlCol="0" anchor="ctr" anchorCtr="0" compatLnSpc="1">
              <a:prstTxWarp prst="textNoShape">
                <a:avLst/>
              </a:prstTxWarp>
              <a:spAutoFit/>
            </a:bodyPr>
            <a:lstStyle>
              <a:lvl1pPr algn="l" rtl="0" eaLnBrk="1" fontAlgn="base" hangingPunct="1">
                <a:spcBef>
                  <a:spcPct val="0"/>
                </a:spcBef>
                <a:spcAft>
                  <a:spcPct val="0"/>
                </a:spcAft>
                <a:defRPr lang="en-US" sz="3300" b="0" i="0" kern="1200" dirty="0">
                  <a:solidFill>
                    <a:schemeClr val="tx1"/>
                  </a:solidFill>
                  <a:latin typeface="+mn-lt"/>
                  <a:ea typeface="+mn-ea"/>
                  <a:cs typeface="+mn-cs"/>
                </a:defRPr>
              </a:lvl1pPr>
              <a:lvl2pPr algn="l" rtl="0" eaLnBrk="1" fontAlgn="base" hangingPunct="1">
                <a:spcBef>
                  <a:spcPct val="0"/>
                </a:spcBef>
                <a:spcAft>
                  <a:spcPct val="0"/>
                </a:spcAft>
                <a:defRPr sz="3800" b="1">
                  <a:solidFill>
                    <a:schemeClr val="tx1"/>
                  </a:solidFill>
                  <a:latin typeface="+mn-lt"/>
                  <a:ea typeface="+mn-ea"/>
                  <a:cs typeface="+mn-cs"/>
                </a:defRPr>
              </a:lvl2pPr>
              <a:lvl3pPr algn="l" rtl="0" eaLnBrk="1" fontAlgn="base" hangingPunct="1">
                <a:spcBef>
                  <a:spcPct val="0"/>
                </a:spcBef>
                <a:spcAft>
                  <a:spcPct val="0"/>
                </a:spcAft>
                <a:defRPr sz="3800" b="1">
                  <a:solidFill>
                    <a:schemeClr val="tx1"/>
                  </a:solidFill>
                  <a:latin typeface="+mn-lt"/>
                  <a:ea typeface="+mn-ea"/>
                  <a:cs typeface="+mn-cs"/>
                </a:defRPr>
              </a:lvl3pPr>
              <a:lvl4pPr algn="l" rtl="0" eaLnBrk="1" fontAlgn="base" hangingPunct="1">
                <a:spcBef>
                  <a:spcPct val="0"/>
                </a:spcBef>
                <a:spcAft>
                  <a:spcPct val="0"/>
                </a:spcAft>
                <a:defRPr sz="3800" b="1">
                  <a:solidFill>
                    <a:schemeClr val="tx1"/>
                  </a:solidFill>
                  <a:latin typeface="+mn-lt"/>
                  <a:ea typeface="+mn-ea"/>
                  <a:cs typeface="+mn-cs"/>
                </a:defRPr>
              </a:lvl4pPr>
              <a:lvl5pPr algn="l" rtl="0" eaLnBrk="1" fontAlgn="base" hangingPunct="1">
                <a:spcBef>
                  <a:spcPct val="0"/>
                </a:spcBef>
                <a:spcAft>
                  <a:spcPct val="0"/>
                </a:spcAft>
                <a:defRPr sz="3800" b="1">
                  <a:solidFill>
                    <a:schemeClr val="tx1"/>
                  </a:solidFill>
                  <a:latin typeface="+mn-lt"/>
                  <a:ea typeface="+mn-ea"/>
                  <a:cs typeface="+mn-cs"/>
                </a:defRPr>
              </a:lvl5pPr>
              <a:lvl6pPr marL="540138" algn="l" rtl="0" eaLnBrk="1" fontAlgn="base" hangingPunct="1">
                <a:spcBef>
                  <a:spcPct val="0"/>
                </a:spcBef>
                <a:spcAft>
                  <a:spcPct val="0"/>
                </a:spcAft>
                <a:defRPr sz="3800" b="1">
                  <a:solidFill>
                    <a:schemeClr val="tx1"/>
                  </a:solidFill>
                  <a:latin typeface="+mn-lt"/>
                  <a:ea typeface="+mn-ea"/>
                  <a:cs typeface="+mn-cs"/>
                </a:defRPr>
              </a:lvl6pPr>
              <a:lvl7pPr marL="1080279" algn="l" rtl="0" eaLnBrk="1" fontAlgn="base" hangingPunct="1">
                <a:spcBef>
                  <a:spcPct val="0"/>
                </a:spcBef>
                <a:spcAft>
                  <a:spcPct val="0"/>
                </a:spcAft>
                <a:defRPr sz="3800" b="1">
                  <a:solidFill>
                    <a:schemeClr val="tx1"/>
                  </a:solidFill>
                  <a:latin typeface="+mn-lt"/>
                  <a:ea typeface="+mn-ea"/>
                  <a:cs typeface="+mn-cs"/>
                </a:defRPr>
              </a:lvl7pPr>
              <a:lvl8pPr marL="1620415" algn="l" rtl="0" eaLnBrk="1" fontAlgn="base" hangingPunct="1">
                <a:spcBef>
                  <a:spcPct val="0"/>
                </a:spcBef>
                <a:spcAft>
                  <a:spcPct val="0"/>
                </a:spcAft>
                <a:defRPr sz="3800" b="1">
                  <a:solidFill>
                    <a:schemeClr val="tx1"/>
                  </a:solidFill>
                  <a:latin typeface="+mn-lt"/>
                  <a:ea typeface="+mn-ea"/>
                  <a:cs typeface="+mn-cs"/>
                </a:defRPr>
              </a:lvl8pPr>
              <a:lvl9pPr marL="2160555" algn="l" rtl="0" eaLnBrk="1" fontAlgn="base" hangingPunct="1">
                <a:spcBef>
                  <a:spcPct val="0"/>
                </a:spcBef>
                <a:spcAft>
                  <a:spcPct val="0"/>
                </a:spcAft>
                <a:defRPr sz="3800" b="1">
                  <a:solidFill>
                    <a:schemeClr val="tx1"/>
                  </a:solidFill>
                  <a:latin typeface="+mn-lt"/>
                  <a:ea typeface="+mn-ea"/>
                  <a:cs typeface="+mn-cs"/>
                </a:defRPr>
              </a:lvl9pPr>
            </a:lstStyle>
            <a:p>
              <a:r>
                <a:rPr lang="en-US" sz="917" dirty="0">
                  <a:cs typeface="Aharoni" panose="02010803020104030203" pitchFamily="2" charset="-79"/>
                </a:rPr>
                <a:t>Recommended Tools</a:t>
              </a:r>
            </a:p>
          </p:txBody>
        </p:sp>
      </p:grpSp>
    </p:spTree>
    <p:extLst>
      <p:ext uri="{BB962C8B-B14F-4D97-AF65-F5344CB8AC3E}">
        <p14:creationId xmlns:p14="http://schemas.microsoft.com/office/powerpoint/2010/main" val="2865412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2_TechM Payments ">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FDB480D2C21746AC168B09A41F5893" ma:contentTypeVersion="10" ma:contentTypeDescription="Create a new document." ma:contentTypeScope="" ma:versionID="e2163bfaccb1d07e55043f1a6e737e3d">
  <xsd:schema xmlns:xsd="http://www.w3.org/2001/XMLSchema" xmlns:xs="http://www.w3.org/2001/XMLSchema" xmlns:p="http://schemas.microsoft.com/office/2006/metadata/properties" xmlns:ns1="http://schemas.microsoft.com/sharepoint/v3" xmlns:ns2="c11bd058-32f1-4495-848f-d9a458b256f5" targetNamespace="http://schemas.microsoft.com/office/2006/metadata/properties" ma:root="true" ma:fieldsID="eba3d583a936fbf58929473834401f88" ns1:_="" ns2:_="">
    <xsd:import namespace="http://schemas.microsoft.com/sharepoint/v3"/>
    <xsd:import namespace="c11bd058-32f1-4495-848f-d9a458b256f5"/>
    <xsd:element name="properties">
      <xsd:complexType>
        <xsd:sequence>
          <xsd:element name="documentManagement">
            <xsd:complexType>
              <xsd:all>
                <xsd:element ref="ns2:TaxKeywordTaxHTField" minOccurs="0"/>
                <xsd:element ref="ns2:TaxCatchAll"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1" nillable="true" ma:displayName="Rating (0-5)" ma:decimals="2" ma:description="Average value of all the ratings that have been submitted" ma:internalName="AverageRating" ma:readOnly="true">
      <xsd:simpleType>
        <xsd:restriction base="dms:Number"/>
      </xsd:simpleType>
    </xsd:element>
    <xsd:element name="RatingCount" ma:index="12" nillable="true" ma:displayName="Number of Ratings" ma:decimals="0" ma:description="Number of ratings submitted" ma:internalName="RatingCount" ma:readOnly="true">
      <xsd:simpleType>
        <xsd:restriction base="dms:Number"/>
      </xsd:simpleType>
    </xsd:element>
    <xsd:element name="RatedBy" ma:index="13"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4" nillable="true" ma:displayName="User ratings" ma:description="User ratings for the item" ma:hidden="true" ma:internalName="Ratings">
      <xsd:simpleType>
        <xsd:restriction base="dms:Note"/>
      </xsd:simpleType>
    </xsd:element>
    <xsd:element name="LikesCount" ma:index="15" nillable="true" ma:displayName="Number of Likes" ma:internalName="LikesCount">
      <xsd:simpleType>
        <xsd:restriction base="dms:Unknown"/>
      </xsd:simpleType>
    </xsd:element>
    <xsd:element name="LikedBy" ma:index="16"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11bd058-32f1-4495-848f-d9a458b256f5"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784c9ff5-5813-4975-a72c-994b579d7eca"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1785c65d-dd72-47c7-959d-14fcfae84e68}" ma:internalName="TaxCatchAll" ma:showField="CatchAllData" ma:web="c11bd058-32f1-4495-848f-d9a458b256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c11bd058-32f1-4495-848f-d9a458b256f5">
      <Terms xmlns="http://schemas.microsoft.com/office/infopath/2007/PartnerControls"/>
    </TaxKeywordTaxHTField>
    <TaxCatchAll xmlns="c11bd058-32f1-4495-848f-d9a458b256f5">
      <Value>11</Value>
    </TaxCatchAll>
    <LikesCount xmlns="http://schemas.microsoft.com/sharepoint/v3" xsi:nil="true"/>
    <Ratings xmlns="http://schemas.microsoft.com/sharepoint/v3" xsi:nil="true"/>
    <LikedBy xmlns="http://schemas.microsoft.com/sharepoint/v3">
      <UserInfo>
        <DisplayName/>
        <AccountId xsi:nil="true"/>
        <AccountType/>
      </UserInfo>
    </LikedBy>
    <RatedBy xmlns="http://schemas.microsoft.com/sharepoint/v3">
      <UserInfo>
        <DisplayName/>
        <AccountId xsi:nil="true"/>
        <AccountType/>
      </UserInfo>
    </RatedBy>
  </documentManagement>
</p:properties>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0131FDAC-D3FA-4885-9DBB-5ABA5341B2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11bd058-32f1-4495-848f-d9a458b256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53E0E9-BBAC-4E77-B03C-F4757A7347B6}">
  <ds:schemaRefs>
    <ds:schemaRef ds:uri="http://schemas.microsoft.com/office/2006/documentManagement/types"/>
    <ds:schemaRef ds:uri="http://www.w3.org/XML/1998/namespace"/>
    <ds:schemaRef ds:uri="http://purl.org/dc/elements/1.1/"/>
    <ds:schemaRef ds:uri="http://schemas.microsoft.com/office/infopath/2007/PartnerControls"/>
    <ds:schemaRef ds:uri="http://schemas.microsoft.com/sharepoint/v3"/>
    <ds:schemaRef ds:uri="http://purl.org/dc/dcmitype/"/>
    <ds:schemaRef ds:uri="http://purl.org/dc/terms/"/>
    <ds:schemaRef ds:uri="http://schemas.openxmlformats.org/package/2006/metadata/core-properties"/>
    <ds:schemaRef ds:uri="c11bd058-32f1-4495-848f-d9a458b256f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flevy.com</Template>
  <TotalTime>0</TotalTime>
  <Words>7179</Words>
  <Application>Microsoft Office PowerPoint</Application>
  <PresentationFormat>On-screen Show (16:10)</PresentationFormat>
  <Paragraphs>2301</Paragraphs>
  <Slides>45</Slides>
  <Notes>3</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2_TechM Payments </vt:lpstr>
      <vt:lpstr>PowerPoint Presentation</vt:lpstr>
      <vt:lpstr>PowerPoint Presentation</vt:lpstr>
      <vt:lpstr>“We are committed to enable Speed, Efficiency and Innovation at Scotiabank Mexico by driving  DevOps adoption through a mature delivery model”</vt:lpstr>
      <vt:lpstr>PowerPoint Presentation</vt:lpstr>
      <vt:lpstr>PowerPoint Presentation</vt:lpstr>
      <vt:lpstr>PowerPoint Presentation</vt:lpstr>
      <vt:lpstr>PowerPoint Presentation</vt:lpstr>
      <vt:lpstr>PowerPoint Presentation</vt:lpstr>
      <vt:lpstr>Current State:</vt:lpstr>
      <vt:lpstr>PowerPoint Presentation</vt:lpstr>
      <vt:lpstr>PowerPoint Presentation</vt:lpstr>
      <vt:lpstr>PowerPoint Presentation</vt:lpstr>
      <vt:lpstr>Phased evolution to a mature DevOps environment and a CoE de-risking change</vt:lpstr>
      <vt:lpstr>PowerPoint Presentation</vt:lpstr>
      <vt:lpstr>PowerPoint Presentation</vt:lpstr>
      <vt:lpstr>PowerPoint Presentation</vt:lpstr>
      <vt:lpstr>Centralized system End State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Meetings</vt:lpstr>
      <vt:lpstr>PowerPoint Presentation</vt:lpstr>
      <vt:lpstr>Current State: Team Activity &amp; Automation level</vt:lpstr>
      <vt:lpstr>PowerPoint Presentation</vt:lpstr>
      <vt:lpstr>Requirement Gathering &amp; Planning – Current Process Flow</vt:lpstr>
      <vt:lpstr>Code Development Phase– Current Process Flow</vt:lpstr>
      <vt:lpstr>Vulnerability Test &amp; QAT Deployment – Current Process Flow</vt:lpstr>
      <vt:lpstr>Complete End To End Release Cycle</vt:lpstr>
      <vt:lpstr>Current State: High-level Overview – Application ITP</vt:lpstr>
      <vt:lpstr>Current State: High-level Overview – ScotiaCred</vt:lpstr>
      <vt:lpstr>Current State: High-level Overview – Application SEL</vt:lpstr>
      <vt:lpstr>PowerPoint Presentation</vt:lpstr>
      <vt:lpstr>PowerPoint Presentation</vt:lpstr>
      <vt:lpstr>Transformation Initiative</vt:lpstr>
      <vt:lpstr>Recommendation on the roadmap will be based on..</vt:lpstr>
      <vt:lpstr>Enabling Process Guided end-end DevOps platform build, on boarding &amp; adoption</vt:lpstr>
      <vt:lpstr>Implementation Approach: DevOps CoE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2013-01-02T08:15:48Z</dcterms:created>
  <dcterms:modified xsi:type="dcterms:W3CDTF">2016-09-30T04:21:19Z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0x0101008FFDB480D2C21746AC168B09A41F5893</vt:lpwstr>
  </property>
  <property fmtid="{D5CDD505-2E9C-101B-9397-08002B2CF9AE}" pid="3" name="TaxKeyword">
    <vt:lpwstr>11;#Corporate Presentation_TechM_2013|04e41eb3-c5c4-4fdc-a1a5-1335ea433822</vt:lpwstr>
  </property>
</Properties>
</file>