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7" r:id="rId5"/>
    <p:sldId id="259" r:id="rId6"/>
    <p:sldId id="309" r:id="rId7"/>
    <p:sldId id="288" r:id="rId8"/>
    <p:sldId id="260" r:id="rId9"/>
    <p:sldId id="263" r:id="rId10"/>
    <p:sldId id="265" r:id="rId11"/>
    <p:sldId id="289" r:id="rId12"/>
    <p:sldId id="290" r:id="rId13"/>
    <p:sldId id="291" r:id="rId14"/>
    <p:sldId id="292" r:id="rId15"/>
    <p:sldId id="307" r:id="rId16"/>
    <p:sldId id="308" r:id="rId17"/>
    <p:sldId id="293" r:id="rId18"/>
    <p:sldId id="294" r:id="rId19"/>
    <p:sldId id="295" r:id="rId20"/>
    <p:sldId id="296" r:id="rId21"/>
    <p:sldId id="297" r:id="rId22"/>
    <p:sldId id="299" r:id="rId23"/>
    <p:sldId id="300" r:id="rId24"/>
    <p:sldId id="302" r:id="rId25"/>
    <p:sldId id="303" r:id="rId26"/>
    <p:sldId id="304" r:id="rId27"/>
    <p:sldId id="305" r:id="rId28"/>
    <p:sldId id="306" r:id="rId29"/>
    <p:sldId id="285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99275" y="6043790"/>
            <a:ext cx="2244724" cy="814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99275" y="6043790"/>
            <a:ext cx="2244724" cy="814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348" y="96646"/>
            <a:ext cx="8693302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944" y="1107694"/>
            <a:ext cx="8110855" cy="336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www.atlassian.com/software/bitbucket/download" TargetMode="Externa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99275" y="6043790"/>
            <a:ext cx="2244724" cy="814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2" y="0"/>
            <a:ext cx="3968877" cy="1443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8274" y="6628383"/>
            <a:ext cx="243078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6C6D70"/>
                </a:solidFill>
                <a:latin typeface="Arial"/>
                <a:cs typeface="Arial"/>
              </a:rPr>
              <a:t>Copyright </a:t>
            </a:r>
            <a:r>
              <a:rPr sz="800" dirty="0">
                <a:solidFill>
                  <a:srgbClr val="6C6D70"/>
                </a:solidFill>
                <a:latin typeface="Arial"/>
                <a:cs typeface="Arial"/>
              </a:rPr>
              <a:t>© </a:t>
            </a:r>
            <a:r>
              <a:rPr sz="800" spc="-5" dirty="0" smtClean="0">
                <a:solidFill>
                  <a:srgbClr val="6C6D70"/>
                </a:solidFill>
                <a:latin typeface="Arial"/>
                <a:cs typeface="Arial"/>
              </a:rPr>
              <a:t>201</a:t>
            </a:r>
            <a:r>
              <a:rPr lang="en-US" sz="800" spc="-5" dirty="0" smtClean="0">
                <a:solidFill>
                  <a:srgbClr val="6C6D70"/>
                </a:solidFill>
                <a:latin typeface="Arial"/>
                <a:cs typeface="Arial"/>
              </a:rPr>
              <a:t>7</a:t>
            </a:r>
            <a:r>
              <a:rPr sz="800" spc="-5" dirty="0" smtClean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C6D70"/>
                </a:solidFill>
                <a:latin typeface="Arial"/>
                <a:cs typeface="Arial"/>
              </a:rPr>
              <a:t>Tech </a:t>
            </a:r>
            <a:r>
              <a:rPr sz="800" spc="-5" dirty="0">
                <a:solidFill>
                  <a:srgbClr val="6C6D70"/>
                </a:solidFill>
                <a:latin typeface="Arial"/>
                <a:cs typeface="Arial"/>
              </a:rPr>
              <a:t>Mahindra. </a:t>
            </a:r>
            <a:r>
              <a:rPr sz="800" dirty="0">
                <a:solidFill>
                  <a:srgbClr val="6C6D70"/>
                </a:solidFill>
                <a:latin typeface="Arial"/>
                <a:cs typeface="Arial"/>
              </a:rPr>
              <a:t>All rights</a:t>
            </a:r>
            <a:r>
              <a:rPr sz="800" spc="7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6C6D70"/>
                </a:solidFill>
                <a:latin typeface="Arial"/>
                <a:cs typeface="Arial"/>
              </a:rPr>
              <a:t>reserved.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58915" y="476669"/>
            <a:ext cx="2467356" cy="656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35935" y="6533997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7800" y="1978050"/>
            <a:ext cx="3886199" cy="36861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4809" y="1600200"/>
            <a:ext cx="2275332" cy="28408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9896" y="2147189"/>
            <a:ext cx="42221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lang="en-US" sz="3200" i="1" dirty="0" smtClean="0">
                <a:solidFill>
                  <a:srgbClr val="FFC000"/>
                </a:solidFill>
                <a:latin typeface="Arial"/>
                <a:cs typeface="Arial"/>
              </a:rPr>
              <a:t>Bit Bucket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BitBucket</a:t>
            </a:r>
            <a:r>
              <a:rPr dirty="0" smtClean="0"/>
              <a:t>-</a:t>
            </a:r>
            <a:r>
              <a:rPr spc="-65" dirty="0" smtClean="0"/>
              <a:t> </a:t>
            </a:r>
            <a:r>
              <a:rPr dirty="0"/>
              <a:t>Installation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582168"/>
            <a:ext cx="8537448" cy="5961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463" y="571500"/>
            <a:ext cx="8330183" cy="4657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831" y="609600"/>
            <a:ext cx="8442960" cy="5867400"/>
          </a:xfrm>
          <a:custGeom>
            <a:avLst/>
            <a:gdLst/>
            <a:ahLst/>
            <a:cxnLst/>
            <a:rect l="l" t="t" r="r" b="b"/>
            <a:pathLst>
              <a:path w="8442960" h="5867400">
                <a:moveTo>
                  <a:pt x="0" y="5867400"/>
                </a:moveTo>
                <a:lnTo>
                  <a:pt x="8442579" y="5867400"/>
                </a:lnTo>
                <a:lnTo>
                  <a:pt x="8442579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831" y="609600"/>
            <a:ext cx="8442960" cy="5867400"/>
          </a:xfrm>
          <a:custGeom>
            <a:avLst/>
            <a:gdLst/>
            <a:ahLst/>
            <a:cxnLst/>
            <a:rect l="l" t="t" r="r" b="b"/>
            <a:pathLst>
              <a:path w="8442960" h="5867400">
                <a:moveTo>
                  <a:pt x="0" y="5867400"/>
                </a:moveTo>
                <a:lnTo>
                  <a:pt x="8442579" y="5867400"/>
                </a:lnTo>
                <a:lnTo>
                  <a:pt x="8442579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2A4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5660" y="650494"/>
            <a:ext cx="7970520" cy="123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1600" b="1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600" b="1" spc="-5" dirty="0" smtClean="0">
                <a:latin typeface="Arial"/>
                <a:cs typeface="Arial"/>
              </a:rPr>
              <a:t>BitBucket Download url</a:t>
            </a:r>
            <a:r>
              <a:rPr sz="1600" b="1" spc="-5" dirty="0" smtClean="0"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://www.atlassian.com/software/bitbucket/download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71" y="1994088"/>
            <a:ext cx="4262907" cy="4084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BitBucket</a:t>
            </a:r>
            <a:r>
              <a:rPr dirty="0" smtClean="0"/>
              <a:t>-</a:t>
            </a:r>
            <a:r>
              <a:rPr spc="-65" dirty="0" smtClean="0"/>
              <a:t> </a:t>
            </a:r>
            <a:r>
              <a:rPr dirty="0"/>
              <a:t>Installation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582168"/>
            <a:ext cx="8537448" cy="5961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463" y="571500"/>
            <a:ext cx="8330183" cy="4657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831" y="609600"/>
            <a:ext cx="8442960" cy="5867400"/>
          </a:xfrm>
          <a:custGeom>
            <a:avLst/>
            <a:gdLst/>
            <a:ahLst/>
            <a:cxnLst/>
            <a:rect l="l" t="t" r="r" b="b"/>
            <a:pathLst>
              <a:path w="8442960" h="5867400">
                <a:moveTo>
                  <a:pt x="0" y="5867400"/>
                </a:moveTo>
                <a:lnTo>
                  <a:pt x="8442579" y="5867400"/>
                </a:lnTo>
                <a:lnTo>
                  <a:pt x="8442579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831" y="609600"/>
            <a:ext cx="8442960" cy="5867400"/>
          </a:xfrm>
          <a:custGeom>
            <a:avLst/>
            <a:gdLst/>
            <a:ahLst/>
            <a:cxnLst/>
            <a:rect l="l" t="t" r="r" b="b"/>
            <a:pathLst>
              <a:path w="8442960" h="5867400">
                <a:moveTo>
                  <a:pt x="0" y="5867400"/>
                </a:moveTo>
                <a:lnTo>
                  <a:pt x="8442579" y="5867400"/>
                </a:lnTo>
                <a:lnTo>
                  <a:pt x="8442579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2A4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5" y="900545"/>
            <a:ext cx="6359237" cy="51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BitBucket</a:t>
            </a:r>
            <a:r>
              <a:rPr dirty="0" smtClean="0"/>
              <a:t>-</a:t>
            </a:r>
            <a:r>
              <a:rPr spc="-65" dirty="0" smtClean="0"/>
              <a:t> </a:t>
            </a:r>
            <a:r>
              <a:rPr dirty="0"/>
              <a:t>Installation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582168"/>
            <a:ext cx="8537448" cy="5961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463" y="571500"/>
            <a:ext cx="8330183" cy="4657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831" y="609600"/>
            <a:ext cx="8442960" cy="5867400"/>
          </a:xfrm>
          <a:custGeom>
            <a:avLst/>
            <a:gdLst/>
            <a:ahLst/>
            <a:cxnLst/>
            <a:rect l="l" t="t" r="r" b="b"/>
            <a:pathLst>
              <a:path w="8442960" h="5867400">
                <a:moveTo>
                  <a:pt x="0" y="5867400"/>
                </a:moveTo>
                <a:lnTo>
                  <a:pt x="8442579" y="5867400"/>
                </a:lnTo>
                <a:lnTo>
                  <a:pt x="8442579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831" y="609600"/>
            <a:ext cx="8442960" cy="5867400"/>
          </a:xfrm>
          <a:custGeom>
            <a:avLst/>
            <a:gdLst/>
            <a:ahLst/>
            <a:cxnLst/>
            <a:rect l="l" t="t" r="r" b="b"/>
            <a:pathLst>
              <a:path w="8442960" h="5867400">
                <a:moveTo>
                  <a:pt x="0" y="5867400"/>
                </a:moveTo>
                <a:lnTo>
                  <a:pt x="8442579" y="5867400"/>
                </a:lnTo>
                <a:lnTo>
                  <a:pt x="8442579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2A4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886691"/>
            <a:ext cx="7301346" cy="51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BitBucket</a:t>
            </a:r>
            <a:r>
              <a:rPr dirty="0" smtClean="0"/>
              <a:t>-</a:t>
            </a:r>
            <a:r>
              <a:rPr spc="-65" dirty="0" smtClean="0"/>
              <a:t> </a:t>
            </a:r>
            <a:r>
              <a:rPr dirty="0"/>
              <a:t>Installation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582168"/>
            <a:ext cx="8537448" cy="5961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463" y="571500"/>
            <a:ext cx="8330183" cy="4657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831" y="609600"/>
            <a:ext cx="8442960" cy="5867400"/>
          </a:xfrm>
          <a:custGeom>
            <a:avLst/>
            <a:gdLst/>
            <a:ahLst/>
            <a:cxnLst/>
            <a:rect l="l" t="t" r="r" b="b"/>
            <a:pathLst>
              <a:path w="8442960" h="5867400">
                <a:moveTo>
                  <a:pt x="0" y="5867400"/>
                </a:moveTo>
                <a:lnTo>
                  <a:pt x="8442579" y="5867400"/>
                </a:lnTo>
                <a:lnTo>
                  <a:pt x="8442579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831" y="609600"/>
            <a:ext cx="8442960" cy="5867400"/>
          </a:xfrm>
          <a:custGeom>
            <a:avLst/>
            <a:gdLst/>
            <a:ahLst/>
            <a:cxnLst/>
            <a:rect l="l" t="t" r="r" b="b"/>
            <a:pathLst>
              <a:path w="8442960" h="5867400">
                <a:moveTo>
                  <a:pt x="0" y="5867400"/>
                </a:moveTo>
                <a:lnTo>
                  <a:pt x="8442579" y="5867400"/>
                </a:lnTo>
                <a:lnTo>
                  <a:pt x="8442579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2A4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72836"/>
            <a:ext cx="6844145" cy="54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BitBucket</a:t>
            </a:r>
            <a:r>
              <a:rPr dirty="0" smtClean="0"/>
              <a:t>-</a:t>
            </a:r>
            <a:r>
              <a:rPr spc="-65" dirty="0" smtClean="0"/>
              <a:t> </a:t>
            </a:r>
            <a:r>
              <a:rPr dirty="0"/>
              <a:t>Installation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582168"/>
            <a:ext cx="8537448" cy="5961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463" y="571500"/>
            <a:ext cx="8330183" cy="4657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831" y="609600"/>
            <a:ext cx="8442960" cy="5867400"/>
          </a:xfrm>
          <a:custGeom>
            <a:avLst/>
            <a:gdLst/>
            <a:ahLst/>
            <a:cxnLst/>
            <a:rect l="l" t="t" r="r" b="b"/>
            <a:pathLst>
              <a:path w="8442960" h="5867400">
                <a:moveTo>
                  <a:pt x="0" y="5867400"/>
                </a:moveTo>
                <a:lnTo>
                  <a:pt x="8442579" y="5867400"/>
                </a:lnTo>
                <a:lnTo>
                  <a:pt x="8442579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831" y="609600"/>
            <a:ext cx="8442960" cy="5867400"/>
          </a:xfrm>
          <a:custGeom>
            <a:avLst/>
            <a:gdLst/>
            <a:ahLst/>
            <a:cxnLst/>
            <a:rect l="l" t="t" r="r" b="b"/>
            <a:pathLst>
              <a:path w="8442960" h="5867400">
                <a:moveTo>
                  <a:pt x="0" y="5867400"/>
                </a:moveTo>
                <a:lnTo>
                  <a:pt x="8442579" y="5867400"/>
                </a:lnTo>
                <a:lnTo>
                  <a:pt x="8442579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2A4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900545"/>
            <a:ext cx="6830291" cy="54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Repository</a:t>
            </a:r>
            <a:endParaRPr lang="en-US" dirty="0"/>
          </a:p>
        </p:txBody>
      </p:sp>
      <p:pic>
        <p:nvPicPr>
          <p:cNvPr id="4" name="Picture 2" descr="C:\Users\User\Desktop\crea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8" y="762000"/>
            <a:ext cx="7649527" cy="4967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5466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43200"/>
            <a:ext cx="8110855" cy="196977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Notice these buttons in the right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Simple design that gives you only what you want from a code hosting, no noisy design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Notice the menu ( overview, source, commits, pull requests, issues, wiki, downloads)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This menu has the most important functionality that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BitBucket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provide for us.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In the right of the menu is the settings of repository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:\Users\User\Desktop\menu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33400"/>
            <a:ext cx="8915400" cy="16850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702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93302" cy="375920"/>
          </a:xfrm>
        </p:spPr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944" y="1107694"/>
            <a:ext cx="8110855" cy="4185761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Code review </a:t>
            </a:r>
            <a:r>
              <a:rPr lang="en-US" dirty="0">
                <a:latin typeface="Arial" pitchFamily="34" charset="0"/>
                <a:cs typeface="Arial" pitchFamily="34" charset="0"/>
              </a:rPr>
              <a:t>using Bitbucket.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Steps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involved: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Fork the repository to copy it to your own account.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Clone the forked repository from Bitbucket to your local system.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Make changes to the local repository.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Push the changes to your forked repository on Bitbucket.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Create a pull request from the original repository you forked to add the changes you made.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Wait for the repository owner to accept or reject your changes.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If a repository owner accepts the pull request, Bitbucket merges your code changes into the original repository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24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93302" cy="738664"/>
          </a:xfrm>
        </p:spPr>
        <p:txBody>
          <a:bodyPr/>
          <a:lstStyle/>
          <a:p>
            <a:r>
              <a:rPr lang="en-US" dirty="0" smtClean="0"/>
              <a:t>Configuration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944" y="1107694"/>
            <a:ext cx="8110855" cy="4462760"/>
          </a:xfrm>
        </p:spPr>
        <p:txBody>
          <a:bodyPr/>
          <a:lstStyle/>
          <a:p>
            <a:r>
              <a:rPr lang="en-US" sz="1800" b="1" dirty="0" err="1">
                <a:latin typeface="Arial" pitchFamily="34" charset="0"/>
                <a:cs typeface="Arial" pitchFamily="34" charset="0"/>
              </a:rPr>
              <a:t>Pusing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the project to remote repository from the local system: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latin typeface="Arial" pitchFamily="34" charset="0"/>
                <a:cs typeface="Arial" pitchFamily="34" charset="0"/>
              </a:rPr>
              <a:t>In the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cmd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perform the following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steps: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Go </a:t>
            </a:r>
            <a:r>
              <a:rPr lang="en-US" dirty="0">
                <a:latin typeface="Arial" pitchFamily="34" charset="0"/>
                <a:cs typeface="Arial" pitchFamily="34" charset="0"/>
              </a:rPr>
              <a:t>to </a:t>
            </a:r>
            <a:r>
              <a:rPr lang="en-US" dirty="0">
                <a:latin typeface="Arial" pitchFamily="34" charset="0"/>
                <a:cs typeface="Arial" pitchFamily="34" charset="0"/>
              </a:rPr>
              <a:t>project</a:t>
            </a:r>
            <a:r>
              <a:rPr lang="en-US" dirty="0">
                <a:latin typeface="Arial" pitchFamily="34" charset="0"/>
                <a:cs typeface="Arial" pitchFamily="34" charset="0"/>
              </a:rPr>
              <a:t> base destination path and initialize Git Repository using </a:t>
            </a:r>
            <a:r>
              <a:rPr lang="en-US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init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command.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dd </a:t>
            </a:r>
            <a:r>
              <a:rPr lang="en-US" dirty="0">
                <a:latin typeface="Arial" pitchFamily="34" charset="0"/>
                <a:cs typeface="Arial" pitchFamily="34" charset="0"/>
              </a:rPr>
              <a:t>Files in the project to repository using </a:t>
            </a:r>
            <a:r>
              <a:rPr lang="en-US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add  --all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command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o </a:t>
            </a:r>
            <a: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add a message for this particular task (pushing the code to remote repo)</a:t>
            </a:r>
            <a:r>
              <a:rPr lang="en-US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git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commit –m “</a:t>
            </a:r>
            <a:r>
              <a:rPr lang="en-US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msg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”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command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dd </a:t>
            </a:r>
            <a: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the origin to the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git</a:t>
            </a:r>
            <a: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using </a:t>
            </a:r>
            <a:r>
              <a:rPr lang="en-US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git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remote add </a:t>
            </a:r>
            <a:r>
              <a:rPr lang="en-US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repositoryUrl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command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F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inally</a:t>
            </a:r>
            <a: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, push the code to the remote repository using </a:t>
            </a:r>
            <a:r>
              <a:rPr lang="en-US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git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push </a:t>
            </a:r>
            <a:r>
              <a:rPr lang="en-US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repositoryUrl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master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command.</a:t>
            </a:r>
          </a:p>
          <a:p>
            <a:endParaRPr lang="en-US" dirty="0"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After </a:t>
            </a:r>
            <a:r>
              <a:rPr lang="en-US" b="1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performing these steps the project is finally pushed to the remote repository.</a:t>
            </a:r>
            <a: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</a:b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4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68657"/>
            <a:ext cx="8693302" cy="246221"/>
          </a:xfrm>
        </p:spPr>
        <p:txBody>
          <a:bodyPr/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Pushing the code to remote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repo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15" y="1295400"/>
            <a:ext cx="8187846" cy="512290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" y="381000"/>
            <a:ext cx="869330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Configuration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3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9" y="0"/>
            <a:ext cx="2270125" cy="82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9" y="0"/>
            <a:ext cx="4981575" cy="6858000"/>
          </a:xfrm>
          <a:custGeom>
            <a:avLst/>
            <a:gdLst/>
            <a:ahLst/>
            <a:cxnLst/>
            <a:rect l="l" t="t" r="r" b="b"/>
            <a:pathLst>
              <a:path w="4981575" h="6858000">
                <a:moveTo>
                  <a:pt x="0" y="6858000"/>
                </a:moveTo>
                <a:lnTo>
                  <a:pt x="4981448" y="6858000"/>
                </a:lnTo>
                <a:lnTo>
                  <a:pt x="498144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749933"/>
            <a:ext cx="385508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40" dirty="0">
                <a:solidFill>
                  <a:srgbClr val="FFFF00"/>
                </a:solidFill>
              </a:rPr>
              <a:t>TABLE </a:t>
            </a:r>
            <a:r>
              <a:rPr sz="2200" spc="-5" dirty="0">
                <a:solidFill>
                  <a:srgbClr val="FFFF00"/>
                </a:solidFill>
              </a:rPr>
              <a:t>OF </a:t>
            </a:r>
            <a:r>
              <a:rPr sz="2200" spc="-5" dirty="0" smtClean="0">
                <a:solidFill>
                  <a:srgbClr val="FFFF00"/>
                </a:solidFill>
              </a:rPr>
              <a:t>CONTENT</a:t>
            </a:r>
            <a:endParaRPr sz="2200" dirty="0"/>
          </a:p>
        </p:txBody>
      </p:sp>
      <p:sp>
        <p:nvSpPr>
          <p:cNvPr id="6" name="object 6"/>
          <p:cNvSpPr txBox="1"/>
          <p:nvPr/>
        </p:nvSpPr>
        <p:spPr>
          <a:xfrm>
            <a:off x="261619" y="2189734"/>
            <a:ext cx="4157981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AutoNum type="arabicPeriod"/>
              <a:tabLst>
                <a:tab pos="354965" algn="l"/>
                <a:tab pos="355600" algn="l"/>
              </a:tabLst>
            </a:pPr>
            <a:r>
              <a:rPr lang="en-US" spc="-5" dirty="0" smtClean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lang="en-US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55600" indent="-342900">
              <a:spcBef>
                <a:spcPct val="0"/>
              </a:spcBef>
              <a:spcAft>
                <a:spcPct val="0"/>
              </a:spcAft>
              <a:buAutoNum type="arabicPeriod"/>
              <a:tabLst>
                <a:tab pos="354965" algn="l"/>
                <a:tab pos="355600" algn="l"/>
              </a:tabLst>
            </a:pPr>
            <a:endParaRPr lang="en-US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55600" indent="-342900">
              <a:spcBef>
                <a:spcPct val="0"/>
              </a:spcBef>
              <a:spcAft>
                <a:spcPct val="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</a:p>
          <a:p>
            <a:pPr marL="355600" indent="-342900">
              <a:spcBef>
                <a:spcPct val="0"/>
              </a:spcBef>
              <a:spcAft>
                <a:spcPct val="0"/>
              </a:spcAft>
              <a:buAutoNum type="arabicPeriod"/>
              <a:tabLst>
                <a:tab pos="354965" algn="l"/>
                <a:tab pos="355600" algn="l"/>
              </a:tabLst>
            </a:pPr>
            <a:endParaRPr lang="en-US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55600" indent="-342900">
              <a:spcBef>
                <a:spcPct val="0"/>
              </a:spcBef>
              <a:spcAft>
                <a:spcPct val="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</a:p>
          <a:p>
            <a:pPr marL="355600" indent="-342900">
              <a:spcBef>
                <a:spcPct val="0"/>
              </a:spcBef>
              <a:spcAft>
                <a:spcPct val="0"/>
              </a:spcAft>
              <a:buAutoNum type="arabicPeriod"/>
              <a:tabLst>
                <a:tab pos="354965" algn="l"/>
                <a:tab pos="355600" algn="l"/>
              </a:tabLst>
            </a:pPr>
            <a:endParaRPr lang="en-US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55600" indent="-342900">
              <a:spcBef>
                <a:spcPct val="0"/>
              </a:spcBef>
              <a:spcAft>
                <a:spcPct val="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Advantages and disadvantages</a:t>
            </a:r>
          </a:p>
          <a:p>
            <a:pPr marL="355600" indent="-342900">
              <a:spcBef>
                <a:spcPct val="0"/>
              </a:spcBef>
              <a:spcAft>
                <a:spcPct val="0"/>
              </a:spcAft>
              <a:buAutoNum type="arabicPeriod"/>
              <a:tabLst>
                <a:tab pos="354965" algn="l"/>
                <a:tab pos="355600" algn="l"/>
              </a:tabLst>
            </a:pPr>
            <a:endParaRPr lang="en-US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55600" indent="-342900">
              <a:spcBef>
                <a:spcPct val="0"/>
              </a:spcBef>
              <a:spcAft>
                <a:spcPct val="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Comparison with counterparts</a:t>
            </a:r>
          </a:p>
          <a:p>
            <a:pPr marL="355600" indent="-342900">
              <a:spcBef>
                <a:spcPct val="0"/>
              </a:spcBef>
              <a:spcAft>
                <a:spcPct val="0"/>
              </a:spcAft>
              <a:buAutoNum type="arabicPeriod"/>
              <a:tabLst>
                <a:tab pos="354965" algn="l"/>
                <a:tab pos="355600" algn="l"/>
              </a:tabLst>
            </a:pPr>
            <a:endParaRPr lang="en-US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55600" indent="-342900">
              <a:spcBef>
                <a:spcPct val="0"/>
              </a:spcBef>
              <a:spcAft>
                <a:spcPct val="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Installation</a:t>
            </a:r>
          </a:p>
          <a:p>
            <a:pPr marL="355600" indent="-342900">
              <a:spcBef>
                <a:spcPct val="0"/>
              </a:spcBef>
              <a:spcAft>
                <a:spcPct val="0"/>
              </a:spcAft>
              <a:buAutoNum type="arabicPeriod"/>
              <a:tabLst>
                <a:tab pos="354965" algn="l"/>
                <a:tab pos="355600" algn="l"/>
              </a:tabLst>
            </a:pPr>
            <a:endParaRPr lang="en-US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55600" indent="-342900">
              <a:spcBef>
                <a:spcPct val="0"/>
              </a:spcBef>
              <a:spcAft>
                <a:spcPct val="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Sample demo</a:t>
            </a:r>
          </a:p>
          <a:p>
            <a:pPr marL="355600" indent="-342900">
              <a:spcBef>
                <a:spcPct val="0"/>
              </a:spcBef>
              <a:spcAft>
                <a:spcPct val="0"/>
              </a:spcAft>
              <a:buAutoNum type="arabicPeriod"/>
              <a:tabLst>
                <a:tab pos="354965" algn="l"/>
                <a:tab pos="355600" algn="l"/>
              </a:tabLst>
            </a:pPr>
            <a:endParaRPr lang="en-US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55600" indent="-342900">
              <a:spcBef>
                <a:spcPct val="0"/>
              </a:spcBef>
              <a:spcAft>
                <a:spcPct val="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" y="0"/>
            <a:ext cx="2270125" cy="825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93302" cy="369332"/>
          </a:xfrm>
        </p:spPr>
        <p:txBody>
          <a:bodyPr/>
          <a:lstStyle/>
          <a:p>
            <a:r>
              <a:rPr lang="en-US" dirty="0"/>
              <a:t>Code Review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944" y="1107694"/>
            <a:ext cx="8110855" cy="738664"/>
          </a:xfrm>
        </p:spPr>
        <p:txBody>
          <a:bodyPr/>
          <a:lstStyle/>
          <a:p>
            <a:r>
              <a:rPr lang="en-US" b="1" dirty="0" smtClean="0"/>
              <a:t>Fork </a:t>
            </a:r>
            <a:r>
              <a:rPr lang="en-US" b="1" dirty="0"/>
              <a:t>the repository to copy it to your own account.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968674"/>
            <a:ext cx="7010400" cy="374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63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93302" cy="369332"/>
          </a:xfrm>
        </p:spPr>
        <p:txBody>
          <a:bodyPr/>
          <a:lstStyle/>
          <a:p>
            <a:r>
              <a:rPr lang="en-US" dirty="0"/>
              <a:t>Code Review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944" y="1107694"/>
            <a:ext cx="8110855" cy="492443"/>
          </a:xfrm>
        </p:spPr>
        <p:txBody>
          <a:bodyPr/>
          <a:lstStyle/>
          <a:p>
            <a:r>
              <a:rPr lang="en-US" b="1" dirty="0" smtClean="0"/>
              <a:t>Clone </a:t>
            </a:r>
            <a:r>
              <a:rPr lang="en-US" b="1" dirty="0"/>
              <a:t>the forked repository from Bitbucket to your local system.</a:t>
            </a:r>
          </a:p>
          <a:p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0273" y="1830750"/>
            <a:ext cx="7148080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5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93302" cy="369332"/>
          </a:xfrm>
        </p:spPr>
        <p:txBody>
          <a:bodyPr/>
          <a:lstStyle/>
          <a:p>
            <a:r>
              <a:rPr lang="en-US" dirty="0"/>
              <a:t>Code Review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944" y="1107694"/>
            <a:ext cx="8110855" cy="246221"/>
          </a:xfrm>
        </p:spPr>
        <p:txBody>
          <a:bodyPr/>
          <a:lstStyle/>
          <a:p>
            <a:r>
              <a:rPr lang="en-US" b="1" dirty="0"/>
              <a:t>Push the changes to your forked repository on Bitbucket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7062787" cy="42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2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93302" cy="369332"/>
          </a:xfrm>
        </p:spPr>
        <p:txBody>
          <a:bodyPr/>
          <a:lstStyle/>
          <a:p>
            <a:r>
              <a:rPr lang="en-US" dirty="0"/>
              <a:t>Code Review </a:t>
            </a:r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36073" y="983672"/>
            <a:ext cx="6927271" cy="516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87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93302" cy="369332"/>
          </a:xfrm>
        </p:spPr>
        <p:txBody>
          <a:bodyPr/>
          <a:lstStyle/>
          <a:p>
            <a:r>
              <a:rPr lang="en-US" dirty="0"/>
              <a:t>Code Review </a:t>
            </a:r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8145" y="990600"/>
            <a:ext cx="7509163" cy="56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4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93302" cy="369332"/>
          </a:xfrm>
        </p:spPr>
        <p:txBody>
          <a:bodyPr/>
          <a:lstStyle/>
          <a:p>
            <a:r>
              <a:rPr lang="en-US" dirty="0"/>
              <a:t>Code Review </a:t>
            </a:r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7526916" cy="48352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4674" y="725177"/>
            <a:ext cx="7632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Create a pull request from the original repository you forked to add the changes you made.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78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93302" cy="369332"/>
          </a:xfrm>
        </p:spPr>
        <p:txBody>
          <a:bodyPr/>
          <a:lstStyle/>
          <a:p>
            <a:r>
              <a:rPr lang="en-US" dirty="0"/>
              <a:t>Code Review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2669" y="5558541"/>
            <a:ext cx="76325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Wait for the repository owner to accept or reject your changes.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57842" y="914400"/>
            <a:ext cx="7197437" cy="439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87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93302" cy="369332"/>
          </a:xfrm>
        </p:spPr>
        <p:txBody>
          <a:bodyPr/>
          <a:lstStyle/>
          <a:p>
            <a:r>
              <a:rPr lang="en-US" dirty="0"/>
              <a:t>Code Review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757" y="5727818"/>
            <a:ext cx="76325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 Finally login as admin and click merge.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1850" y="1189331"/>
            <a:ext cx="7197437" cy="4396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4305" y="685800"/>
            <a:ext cx="76325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 Login as reviewer and approve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45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1937"/>
            <a:ext cx="8693302" cy="37592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944" y="1107694"/>
            <a:ext cx="8110855" cy="3447098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Bitbucket </a:t>
            </a:r>
            <a:r>
              <a:rPr lang="en-US" dirty="0"/>
              <a:t>has over one million users.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flexibility of Bitbucket and its free private repositories make up for its social   shortcomings and its lack of affection in the open source </a:t>
            </a:r>
            <a:r>
              <a:rPr lang="en-US" dirty="0" smtClean="0"/>
              <a:t>community.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Bitbucket </a:t>
            </a:r>
            <a:r>
              <a:rPr lang="en-US" dirty="0"/>
              <a:t>allows us to log in with Twitter, Google, Facebook, </a:t>
            </a:r>
            <a:r>
              <a:rPr lang="en-US" dirty="0" smtClean="0"/>
              <a:t>Open ID, </a:t>
            </a:r>
            <a:r>
              <a:rPr lang="en-US" dirty="0"/>
              <a:t>and GitHub credentials while its counterparts such as GitHub do not provide such  external authentication for its </a:t>
            </a:r>
            <a:r>
              <a:rPr lang="en-US" dirty="0" smtClean="0"/>
              <a:t>users.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BitBucket </a:t>
            </a:r>
            <a:r>
              <a:rPr lang="en-US" dirty="0"/>
              <a:t>has a better pricing model for small teams of single developers.</a:t>
            </a:r>
            <a:br>
              <a:rPr lang="en-US" dirty="0"/>
            </a:br>
            <a:r>
              <a:rPr lang="en-US" dirty="0"/>
              <a:t>Bitbucket is a better product compared to GitHub, but the main feature that made GitHub more popular was the early support for Git.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9" y="261937"/>
            <a:ext cx="1672225" cy="153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09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4327" y="3366896"/>
            <a:ext cx="6781800" cy="243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Disclaimer</a:t>
            </a:r>
            <a:endParaRPr sz="1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5"/>
              </a:spcBef>
            </a:pP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Tech Mahindra, herein referred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to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as TechM provide a wide array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presentations and reports, with the contributions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various  professionals. These presentations and reports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are for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informational purposes and private circulation only and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do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not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constitute </a:t>
            </a:r>
            <a:r>
              <a:rPr sz="900" spc="-15" dirty="0">
                <a:solidFill>
                  <a:srgbClr val="6C6D70"/>
                </a:solidFill>
                <a:latin typeface="Arial"/>
                <a:cs typeface="Arial"/>
              </a:rPr>
              <a:t>an 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offer to buy 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sell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any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securities mentioned therein. They do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not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purport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to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be a complete description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 markets conditions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developments referred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to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in the material.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While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utmost care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has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been taken in preparing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the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above,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we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claim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no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responsibility for 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their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accuracy. </a:t>
            </a:r>
            <a:r>
              <a:rPr sz="900" spc="15" dirty="0">
                <a:solidFill>
                  <a:srgbClr val="6C6D70"/>
                </a:solidFill>
                <a:latin typeface="Arial"/>
                <a:cs typeface="Arial"/>
              </a:rPr>
              <a:t>We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shall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not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be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liable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for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any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direct 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indirect losses arising from the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use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thereof and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the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viewers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are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requested </a:t>
            </a:r>
            <a:r>
              <a:rPr sz="900" spc="-15" dirty="0">
                <a:solidFill>
                  <a:srgbClr val="6C6D70"/>
                </a:solidFill>
                <a:latin typeface="Arial"/>
                <a:cs typeface="Arial"/>
              </a:rPr>
              <a:t>to  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use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 information contained herein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at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their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own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risk.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These presentations and reports should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not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be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reproduced, re-circulated,  published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in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any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media, website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otherwise,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in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any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form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manner,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in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part or as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a whole, without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the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express consent in writing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of 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TechM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its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subsidiaries. Any unauthorized use, disclosure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public dissemination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information contained herein is prohibited. 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Unless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specifically noted, TechM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is not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responsible for the content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these presentations and/or the opinions of the presenters.  Individual situations and local practices and standards may vary,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so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viewers and others utilizing information contained within a  presentation are free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to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adopt differing standards and approaches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as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they see fit. You may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not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repackage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sell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the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presentation.  Products and names mentioned in materials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presentations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are the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property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their respective owners and the mention of them  does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not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constitute an endorsement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by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TechM. Information contained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in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a presentation hosted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promoted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by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TechM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is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provided “as 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is”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without warranty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any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kind, either expressed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implied, including any warranty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merchantability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fitness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for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a particular 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purpose.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TechM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assumes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no liability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responsibility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for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 contents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a presentation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 opinions expressed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by the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presenters.  All expressions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opinion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are subject to change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without</a:t>
            </a:r>
            <a:r>
              <a:rPr sz="900" spc="-5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notice.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274" y="6628383"/>
            <a:ext cx="243078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6C6D70"/>
                </a:solidFill>
                <a:latin typeface="Arial"/>
                <a:cs typeface="Arial"/>
              </a:rPr>
              <a:t>Copyright </a:t>
            </a:r>
            <a:r>
              <a:rPr sz="800" dirty="0">
                <a:solidFill>
                  <a:srgbClr val="6C6D70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6C6D70"/>
                </a:solidFill>
                <a:latin typeface="Arial"/>
                <a:cs typeface="Arial"/>
              </a:rPr>
              <a:t>2015 </a:t>
            </a:r>
            <a:r>
              <a:rPr sz="800" dirty="0">
                <a:solidFill>
                  <a:srgbClr val="6C6D70"/>
                </a:solidFill>
                <a:latin typeface="Arial"/>
                <a:cs typeface="Arial"/>
              </a:rPr>
              <a:t>Tech </a:t>
            </a:r>
            <a:r>
              <a:rPr sz="800" spc="-5" dirty="0">
                <a:solidFill>
                  <a:srgbClr val="6C6D70"/>
                </a:solidFill>
                <a:latin typeface="Arial"/>
                <a:cs typeface="Arial"/>
              </a:rPr>
              <a:t>Mahindra. </a:t>
            </a:r>
            <a:r>
              <a:rPr sz="800" dirty="0">
                <a:solidFill>
                  <a:srgbClr val="6C6D70"/>
                </a:solidFill>
                <a:latin typeface="Arial"/>
                <a:cs typeface="Arial"/>
              </a:rPr>
              <a:t>All rights</a:t>
            </a:r>
            <a:r>
              <a:rPr sz="800" spc="7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6C6D70"/>
                </a:solidFill>
                <a:latin typeface="Arial"/>
                <a:cs typeface="Arial"/>
              </a:rPr>
              <a:t>reserved.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58915" y="476669"/>
            <a:ext cx="2467356" cy="656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4327" y="1515998"/>
            <a:ext cx="206248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C6D70"/>
                </a:solidFill>
              </a:rPr>
              <a:t>Thank</a:t>
            </a:r>
            <a:r>
              <a:rPr sz="3200" spc="-195" dirty="0">
                <a:solidFill>
                  <a:srgbClr val="6C6D70"/>
                </a:solidFill>
              </a:rPr>
              <a:t> </a:t>
            </a:r>
            <a:r>
              <a:rPr sz="3200" spc="-80" dirty="0">
                <a:solidFill>
                  <a:srgbClr val="6C6D70"/>
                </a:solidFill>
              </a:rPr>
              <a:t>You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BitBucket</a:t>
            </a:r>
            <a:r>
              <a:rPr dirty="0" smtClean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lang="en-US" spc="-5" dirty="0" smtClean="0"/>
              <a:t>Introduction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295656" y="585216"/>
            <a:ext cx="8362188" cy="570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747" y="582168"/>
            <a:ext cx="8470392" cy="4224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141" y="609625"/>
            <a:ext cx="8267700" cy="5608955"/>
          </a:xfrm>
          <a:custGeom>
            <a:avLst/>
            <a:gdLst/>
            <a:ahLst/>
            <a:cxnLst/>
            <a:rect l="l" t="t" r="r" b="b"/>
            <a:pathLst>
              <a:path w="8267700" h="5608955">
                <a:moveTo>
                  <a:pt x="0" y="5608447"/>
                </a:moveTo>
                <a:lnTo>
                  <a:pt x="8267446" y="5608447"/>
                </a:lnTo>
                <a:lnTo>
                  <a:pt x="8267446" y="0"/>
                </a:lnTo>
                <a:lnTo>
                  <a:pt x="0" y="0"/>
                </a:lnTo>
                <a:lnTo>
                  <a:pt x="0" y="5608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141" y="609625"/>
            <a:ext cx="8267700" cy="5608955"/>
          </a:xfrm>
          <a:custGeom>
            <a:avLst/>
            <a:gdLst/>
            <a:ahLst/>
            <a:cxnLst/>
            <a:rect l="l" t="t" r="r" b="b"/>
            <a:pathLst>
              <a:path w="8267700" h="5608955">
                <a:moveTo>
                  <a:pt x="0" y="5608447"/>
                </a:moveTo>
                <a:lnTo>
                  <a:pt x="8267446" y="5608447"/>
                </a:lnTo>
                <a:lnTo>
                  <a:pt x="8267446" y="0"/>
                </a:lnTo>
                <a:lnTo>
                  <a:pt x="0" y="0"/>
                </a:lnTo>
                <a:lnTo>
                  <a:pt x="0" y="560844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450938" y="1195377"/>
            <a:ext cx="7979078" cy="3754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Introduction</a:t>
            </a:r>
          </a:p>
          <a:p>
            <a:pPr marL="12700" marR="5080" algn="just">
              <a:lnSpc>
                <a:spcPct val="100000"/>
              </a:lnSpc>
            </a:pPr>
            <a:endParaRPr lang="en-US" spc="-5" dirty="0" smtClean="0"/>
          </a:p>
          <a:p>
            <a:pPr marL="12700" marR="6985"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spc="-5" dirty="0"/>
          </a:p>
          <a:p>
            <a:pPr marL="299085" marR="6985" indent="-286385">
              <a:lnSpc>
                <a:spcPct val="110000"/>
              </a:lnSpc>
              <a:spcBef>
                <a:spcPts val="5"/>
              </a:spcBef>
              <a:buFont typeface="Wingdings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pc="-5" dirty="0"/>
              <a:t>Bitbucket is a web-based hosting service for projects that use either the Mercurial or Git revision control </a:t>
            </a:r>
            <a:r>
              <a:rPr lang="en-US" spc="-5" dirty="0" smtClean="0"/>
              <a:t>systems.</a:t>
            </a:r>
          </a:p>
          <a:p>
            <a:pPr marL="12700" marR="6985">
              <a:lnSpc>
                <a:spcPct val="11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spc="-5" dirty="0"/>
          </a:p>
          <a:p>
            <a:pPr marL="299085" marR="6985" indent="-286385">
              <a:lnSpc>
                <a:spcPct val="110000"/>
              </a:lnSpc>
              <a:spcBef>
                <a:spcPts val="5"/>
              </a:spcBef>
              <a:buFont typeface="Wingdings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pc="-5" dirty="0" smtClean="0"/>
              <a:t>Bitbucket </a:t>
            </a:r>
            <a:r>
              <a:rPr lang="en-US" spc="-5" dirty="0"/>
              <a:t>offers both commercial plans and free accounts. </a:t>
            </a:r>
            <a:endParaRPr lang="en-US" spc="-5" dirty="0"/>
          </a:p>
          <a:p>
            <a:pPr marL="299085" marR="6985" indent="-286385">
              <a:lnSpc>
                <a:spcPct val="110000"/>
              </a:lnSpc>
              <a:spcBef>
                <a:spcPts val="5"/>
              </a:spcBef>
              <a:buFont typeface="Wingdings" pitchFamily="2" charset="2"/>
              <a:buChar char="§"/>
              <a:tabLst>
                <a:tab pos="299085" algn="l"/>
                <a:tab pos="299720" algn="l"/>
              </a:tabLst>
            </a:pPr>
            <a:endParaRPr lang="en-US" spc="-5" dirty="0"/>
          </a:p>
          <a:p>
            <a:pPr marL="299085" marR="6985" indent="-286385">
              <a:lnSpc>
                <a:spcPct val="110000"/>
              </a:lnSpc>
              <a:spcBef>
                <a:spcPts val="5"/>
              </a:spcBef>
              <a:buFont typeface="Wingdings" pitchFamily="2" charset="2"/>
              <a:buChar char="§"/>
              <a:tabLst>
                <a:tab pos="299085" algn="l"/>
                <a:tab pos="299720" algn="l"/>
              </a:tabLst>
            </a:pPr>
            <a:endParaRPr lang="en-US" spc="-5" dirty="0"/>
          </a:p>
          <a:p>
            <a:pPr marL="299085" marR="6985" indent="-286385">
              <a:lnSpc>
                <a:spcPct val="110000"/>
              </a:lnSpc>
              <a:spcBef>
                <a:spcPts val="5"/>
              </a:spcBef>
              <a:buFont typeface="Wingdings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pc="-5" dirty="0" smtClean="0"/>
              <a:t>It </a:t>
            </a:r>
            <a:r>
              <a:rPr lang="en-US" spc="-5" dirty="0"/>
              <a:t>offers free accounts with an unlimited number of private repositories for </a:t>
            </a:r>
            <a:r>
              <a:rPr lang="en-US" spc="-5" dirty="0" err="1" smtClean="0"/>
              <a:t>upto</a:t>
            </a:r>
            <a:r>
              <a:rPr lang="en-US" spc="-5" dirty="0" smtClean="0"/>
              <a:t> </a:t>
            </a:r>
            <a:r>
              <a:rPr lang="en-US" spc="-5" dirty="0"/>
              <a:t>5 users and public repositories for </a:t>
            </a:r>
            <a:r>
              <a:rPr lang="en-US" spc="-5" dirty="0" smtClean="0"/>
              <a:t>all.</a:t>
            </a:r>
            <a:endParaRPr lang="en-US" spc="-5" dirty="0"/>
          </a:p>
          <a:p>
            <a:pPr marL="299085" marR="6985" indent="-286385">
              <a:lnSpc>
                <a:spcPct val="110000"/>
              </a:lnSpc>
              <a:spcBef>
                <a:spcPts val="5"/>
              </a:spcBef>
              <a:buFont typeface="Wingdings" pitchFamily="2" charset="2"/>
              <a:buChar char="§"/>
              <a:tabLst>
                <a:tab pos="299085" algn="l"/>
                <a:tab pos="299720" algn="l"/>
              </a:tabLst>
            </a:pPr>
            <a:endParaRPr lang="en-US" spc="-5" dirty="0"/>
          </a:p>
          <a:p>
            <a:pPr marL="299085" marR="6985" indent="-286385">
              <a:lnSpc>
                <a:spcPct val="110000"/>
              </a:lnSpc>
              <a:spcBef>
                <a:spcPts val="5"/>
              </a:spcBef>
              <a:buFont typeface="Wingdings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pc="-5" dirty="0" smtClean="0"/>
              <a:t>Bitbucket </a:t>
            </a:r>
            <a:r>
              <a:rPr lang="en-US" spc="-5" dirty="0"/>
              <a:t>is written in Python using the </a:t>
            </a:r>
            <a:r>
              <a:rPr lang="en-US" spc="-5" dirty="0" err="1"/>
              <a:t>Django</a:t>
            </a:r>
            <a:r>
              <a:rPr lang="en-US" spc="-5" dirty="0"/>
              <a:t> web framework.</a:t>
            </a:r>
          </a:p>
          <a:p>
            <a:pPr marL="299085" marR="6350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656" y="585216"/>
            <a:ext cx="8362188" cy="570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747" y="582168"/>
            <a:ext cx="8470392" cy="4224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141" y="609625"/>
            <a:ext cx="8267700" cy="5608955"/>
          </a:xfrm>
          <a:custGeom>
            <a:avLst/>
            <a:gdLst/>
            <a:ahLst/>
            <a:cxnLst/>
            <a:rect l="l" t="t" r="r" b="b"/>
            <a:pathLst>
              <a:path w="8267700" h="5608955">
                <a:moveTo>
                  <a:pt x="0" y="5608447"/>
                </a:moveTo>
                <a:lnTo>
                  <a:pt x="8267446" y="5608447"/>
                </a:lnTo>
                <a:lnTo>
                  <a:pt x="8267446" y="0"/>
                </a:lnTo>
                <a:lnTo>
                  <a:pt x="0" y="0"/>
                </a:lnTo>
                <a:lnTo>
                  <a:pt x="0" y="5608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141" y="609625"/>
            <a:ext cx="8267700" cy="5608955"/>
          </a:xfrm>
          <a:custGeom>
            <a:avLst/>
            <a:gdLst/>
            <a:ahLst/>
            <a:cxnLst/>
            <a:rect l="l" t="t" r="r" b="b"/>
            <a:pathLst>
              <a:path w="8267700" h="5608955">
                <a:moveTo>
                  <a:pt x="0" y="5608447"/>
                </a:moveTo>
                <a:lnTo>
                  <a:pt x="8267446" y="5608447"/>
                </a:lnTo>
                <a:lnTo>
                  <a:pt x="8267446" y="0"/>
                </a:lnTo>
                <a:lnTo>
                  <a:pt x="0" y="0"/>
                </a:lnTo>
                <a:lnTo>
                  <a:pt x="0" y="560844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450938" y="1195377"/>
            <a:ext cx="7979078" cy="293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BitBucket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web-based code server and also a great management tool for software projects.</a:t>
            </a:r>
            <a:endParaRPr spc="-25" dirty="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History</a:t>
            </a:r>
            <a:r>
              <a:rPr sz="1400" b="1" dirty="0" smtClean="0">
                <a:solidFill>
                  <a:srgbClr val="E21737"/>
                </a:solidFill>
                <a:latin typeface="Arial"/>
                <a:cs typeface="Arial"/>
              </a:rPr>
              <a:t>:</a:t>
            </a:r>
            <a:endParaRPr lang="en-US" spc="-5" dirty="0" smtClean="0"/>
          </a:p>
          <a:p>
            <a:pPr marL="12700" marR="6985"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spc="-5" dirty="0"/>
          </a:p>
          <a:p>
            <a:pPr marL="299085" marR="6985" indent="-286385">
              <a:lnSpc>
                <a:spcPct val="11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pc="-5" dirty="0"/>
              <a:t>Bitbucket was previously an independent startup, founded by </a:t>
            </a:r>
            <a:r>
              <a:rPr lang="en-US" spc="-5" dirty="0" err="1"/>
              <a:t>Jesper</a:t>
            </a:r>
            <a:r>
              <a:rPr lang="en-US" spc="-5" dirty="0"/>
              <a:t> </a:t>
            </a:r>
            <a:r>
              <a:rPr lang="en-US" spc="-5" dirty="0" err="1" smtClean="0"/>
              <a:t>Nohr</a:t>
            </a:r>
            <a:r>
              <a:rPr lang="en-US" spc="-5" dirty="0" smtClean="0"/>
              <a:t>.</a:t>
            </a:r>
            <a:endParaRPr lang="en-US" spc="-5" dirty="0"/>
          </a:p>
          <a:p>
            <a:pPr marL="299085" marR="6985" indent="-286385">
              <a:lnSpc>
                <a:spcPct val="11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pc="-5" dirty="0" smtClean="0"/>
              <a:t>On </a:t>
            </a:r>
            <a:r>
              <a:rPr lang="en-US" spc="-5" dirty="0"/>
              <a:t>29 September 2010, Bitbucket was acquired by </a:t>
            </a:r>
            <a:r>
              <a:rPr lang="en-US" spc="-5" dirty="0" smtClean="0"/>
              <a:t>Atlassian.</a:t>
            </a:r>
            <a:endParaRPr lang="en-US" spc="-5" dirty="0"/>
          </a:p>
          <a:p>
            <a:pPr marL="299085" marR="6985" indent="-286385">
              <a:lnSpc>
                <a:spcPct val="11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pc="-5" dirty="0" smtClean="0"/>
              <a:t>Initially</a:t>
            </a:r>
            <a:r>
              <a:rPr lang="en-US" spc="-5" dirty="0"/>
              <a:t>, Bitbucket only offered hosting support for Mercurial projects but on 3 October 2011, it officially announced support for Git </a:t>
            </a:r>
            <a:r>
              <a:rPr lang="en-US" spc="-5" dirty="0" smtClean="0"/>
              <a:t>hosting.</a:t>
            </a:r>
            <a:endParaRPr lang="en-US" spc="-5" dirty="0"/>
          </a:p>
          <a:p>
            <a:pPr marL="299085" marR="6985" indent="-286385">
              <a:lnSpc>
                <a:spcPct val="11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pc="-5" dirty="0" smtClean="0"/>
              <a:t>In </a:t>
            </a:r>
            <a:r>
              <a:rPr lang="en-US" spc="-5" dirty="0"/>
              <a:t>September 2015, Atlassian renamed their Stash product to Bitbucket Server.</a:t>
            </a:r>
          </a:p>
          <a:p>
            <a:pPr marL="299085" marR="6350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8884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BitBucket</a:t>
            </a:r>
            <a:r>
              <a:rPr lang="en-US" dirty="0"/>
              <a:t> -</a:t>
            </a:r>
            <a:r>
              <a:rPr lang="en-US" spc="-60" dirty="0"/>
              <a:t> </a:t>
            </a:r>
            <a:r>
              <a:rPr lang="en-US" spc="-5" dirty="0" smtClean="0"/>
              <a:t>Benefits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307975" y="609600"/>
            <a:ext cx="8455025" cy="5791200"/>
          </a:xfrm>
          <a:custGeom>
            <a:avLst/>
            <a:gdLst/>
            <a:ahLst/>
            <a:cxnLst/>
            <a:rect l="l" t="t" r="r" b="b"/>
            <a:pathLst>
              <a:path w="8455025" h="5791200">
                <a:moveTo>
                  <a:pt x="0" y="5791200"/>
                </a:moveTo>
                <a:lnTo>
                  <a:pt x="8455025" y="5791200"/>
                </a:lnTo>
                <a:lnTo>
                  <a:pt x="8455025" y="0"/>
                </a:lnTo>
                <a:lnTo>
                  <a:pt x="0" y="0"/>
                </a:lnTo>
                <a:lnTo>
                  <a:pt x="0" y="5791200"/>
                </a:lnTo>
                <a:close/>
              </a:path>
            </a:pathLst>
          </a:custGeom>
          <a:ln w="254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6892" y="649985"/>
            <a:ext cx="8139430" cy="3334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endParaRPr lang="en-US" sz="2000" b="1" kern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ts val="1680"/>
              </a:lnSpc>
            </a:pPr>
            <a:endParaRPr lang="en-US" sz="2000" b="1" kern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ts val="1680"/>
              </a:lnSpc>
            </a:pPr>
            <a:r>
              <a:rPr lang="en-US" b="1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Unlimited Private </a:t>
            </a:r>
            <a:r>
              <a:rPr lang="en-US" b="1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Repositories:</a:t>
            </a:r>
          </a:p>
          <a:p>
            <a:pPr marL="12700">
              <a:lnSpc>
                <a:spcPts val="1680"/>
              </a:lnSpc>
            </a:pPr>
            <a:endParaRPr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Host, manage, and share Git and Mercurial repositories in the cloud.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Free, unlimited private repositories for up to 5 developers give teams the flexibility to grow and code without restrictions.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b="1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Work </a:t>
            </a:r>
            <a:r>
              <a:rPr lang="en-US" sz="1600" b="1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 a </a:t>
            </a:r>
            <a:r>
              <a:rPr lang="en-US" sz="1600" b="1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Team:</a:t>
            </a:r>
          </a:p>
          <a:p>
            <a:endParaRPr lang="en-US" sz="1600" b="1" kern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Built with small teams in mind.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Consolidate user management.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invite members, and automatically share repositories with all your teammates.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Get your team working as one.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BitBucket</a:t>
            </a:r>
            <a:r>
              <a:rPr lang="en-US" dirty="0"/>
              <a:t> -</a:t>
            </a:r>
            <a:r>
              <a:rPr lang="en-US" spc="-60" dirty="0"/>
              <a:t> </a:t>
            </a:r>
            <a:r>
              <a:rPr lang="en-US" spc="-5" dirty="0"/>
              <a:t>Features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307975" y="609600"/>
            <a:ext cx="8455025" cy="5791200"/>
          </a:xfrm>
          <a:custGeom>
            <a:avLst/>
            <a:gdLst/>
            <a:ahLst/>
            <a:cxnLst/>
            <a:rect l="l" t="t" r="r" b="b"/>
            <a:pathLst>
              <a:path w="8455025" h="5791200">
                <a:moveTo>
                  <a:pt x="0" y="5791200"/>
                </a:moveTo>
                <a:lnTo>
                  <a:pt x="8455025" y="5791200"/>
                </a:lnTo>
                <a:lnTo>
                  <a:pt x="8455025" y="0"/>
                </a:lnTo>
                <a:lnTo>
                  <a:pt x="0" y="0"/>
                </a:lnTo>
                <a:lnTo>
                  <a:pt x="0" y="5791200"/>
                </a:lnTo>
                <a:close/>
              </a:path>
            </a:pathLst>
          </a:custGeom>
          <a:ln w="254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6892" y="649985"/>
            <a:ext cx="8139430" cy="5365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endParaRPr lang="en-US" sz="2000" b="1" kern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ts val="1680"/>
              </a:lnSpc>
            </a:pPr>
            <a:endParaRPr lang="en-US" sz="2000" b="1" kern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ts val="1680"/>
              </a:lnSpc>
            </a:pPr>
            <a:r>
              <a:rPr lang="en-US" sz="2000" b="1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n-US" sz="1600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400" b="1" spc="-5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1400" b="1" spc="-5" dirty="0" smtClean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ts val="1680"/>
              </a:lnSpc>
            </a:pPr>
            <a:endParaRPr sz="1400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Cloning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you want to work on a project by changing its files or adding new files, you need to clone your project to your local system.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Branching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fork/main repo </a:t>
            </a:r>
            <a:r>
              <a:rPr lang="en-US" sz="16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branch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Branching offers a way to work on a new feature without affecting the main codebase.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Forking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fork is really a Github (not Git) construct to store a clone of the repo in your user account.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As a clone, it will contain all the branches in the main repo at the time you made the fork.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Pull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Requests-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Pull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requests let you tell others about changes you've pushed to a GitHub repository.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Once a pull request is sent, interested parties can review the set of changes, discuss potential modifications, and even push follow-up commits if necessary.</a:t>
            </a: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endParaRPr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BitBucket</a:t>
            </a:r>
            <a:r>
              <a:rPr dirty="0" smtClean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lang="en-US" spc="-5" dirty="0" smtClean="0"/>
              <a:t>Features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307975" y="609600"/>
            <a:ext cx="8455025" cy="5791200"/>
          </a:xfrm>
          <a:custGeom>
            <a:avLst/>
            <a:gdLst/>
            <a:ahLst/>
            <a:cxnLst/>
            <a:rect l="l" t="t" r="r" b="b"/>
            <a:pathLst>
              <a:path w="8455025" h="5791200">
                <a:moveTo>
                  <a:pt x="0" y="5791200"/>
                </a:moveTo>
                <a:lnTo>
                  <a:pt x="8455025" y="5791200"/>
                </a:lnTo>
                <a:lnTo>
                  <a:pt x="8455025" y="0"/>
                </a:lnTo>
                <a:lnTo>
                  <a:pt x="0" y="0"/>
                </a:lnTo>
                <a:lnTo>
                  <a:pt x="0" y="5791200"/>
                </a:lnTo>
                <a:close/>
              </a:path>
            </a:pathLst>
          </a:custGeom>
          <a:ln w="254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6892" y="649984"/>
            <a:ext cx="8376108" cy="3488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endParaRPr lang="en-US" sz="2000" b="1" kern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ts val="1680"/>
              </a:lnSpc>
            </a:pPr>
            <a:endParaRPr lang="en-US" sz="2000" b="1" kern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ts val="1680"/>
              </a:lnSpc>
            </a:pPr>
            <a:r>
              <a:rPr lang="en-US" sz="2000" b="1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n-US" sz="1600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400" b="1" spc="-5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1400" b="1" spc="-5" dirty="0" smtClean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ts val="1680"/>
              </a:lnSpc>
            </a:pPr>
            <a:endParaRPr sz="1400" dirty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Commit-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 commit is a set of changes to the code.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This is one of the most interesting things about Git.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You don't transfer files, you transfer logs of changes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Merging-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when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we make a pull request with hot fixes, it goes on our production branch.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When we accept the pull request, we go to the compare view and merge production(forked) into our staging(main) branch, making sure the fix makes it out both externally and internally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endParaRPr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Advantages </a:t>
            </a:r>
            <a:r>
              <a:rPr lang="en-US" spc="-5" dirty="0"/>
              <a:t>and Disadvantages</a:t>
            </a:r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260604" y="618744"/>
            <a:ext cx="8534400" cy="5087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408" y="585216"/>
            <a:ext cx="8691372" cy="2487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6408" y="665796"/>
            <a:ext cx="8439785" cy="4993005"/>
          </a:xfrm>
          <a:custGeom>
            <a:avLst/>
            <a:gdLst/>
            <a:ahLst/>
            <a:cxnLst/>
            <a:rect l="l" t="t" r="r" b="b"/>
            <a:pathLst>
              <a:path w="8439785" h="4993005">
                <a:moveTo>
                  <a:pt x="0" y="4993005"/>
                </a:moveTo>
                <a:lnTo>
                  <a:pt x="8439404" y="4993005"/>
                </a:lnTo>
                <a:lnTo>
                  <a:pt x="8439404" y="0"/>
                </a:lnTo>
                <a:lnTo>
                  <a:pt x="0" y="0"/>
                </a:lnTo>
                <a:lnTo>
                  <a:pt x="0" y="49930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975" y="645794"/>
            <a:ext cx="8439785" cy="4993005"/>
          </a:xfrm>
          <a:custGeom>
            <a:avLst/>
            <a:gdLst/>
            <a:ahLst/>
            <a:cxnLst/>
            <a:rect l="l" t="t" r="r" b="b"/>
            <a:pathLst>
              <a:path w="8439785" h="4993005">
                <a:moveTo>
                  <a:pt x="0" y="4993005"/>
                </a:moveTo>
                <a:lnTo>
                  <a:pt x="8439404" y="4993005"/>
                </a:lnTo>
                <a:lnTo>
                  <a:pt x="8439404" y="0"/>
                </a:lnTo>
                <a:lnTo>
                  <a:pt x="0" y="0"/>
                </a:lnTo>
                <a:lnTo>
                  <a:pt x="0" y="4993005"/>
                </a:lnTo>
                <a:close/>
              </a:path>
            </a:pathLst>
          </a:custGeom>
          <a:ln w="9525">
            <a:solidFill>
              <a:srgbClr val="A2A4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6892" y="676909"/>
            <a:ext cx="7571740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  <a:buClr>
                <a:srgbClr val="000000"/>
              </a:buClr>
              <a:tabLst>
                <a:tab pos="354965" algn="l"/>
                <a:tab pos="355600" algn="l"/>
              </a:tabLst>
            </a:pPr>
            <a:r>
              <a:rPr lang="en-US" sz="2000" b="1" spc="-5" dirty="0" smtClean="0">
                <a:solidFill>
                  <a:srgbClr val="E21737"/>
                </a:solidFill>
                <a:latin typeface="Calibri"/>
                <a:cs typeface="Calibri"/>
              </a:rPr>
              <a:t>Advantages:</a:t>
            </a:r>
          </a:p>
          <a:p>
            <a:pPr marL="12700">
              <a:lnSpc>
                <a:spcPts val="2395"/>
              </a:lnSpc>
              <a:buClr>
                <a:srgbClr val="000000"/>
              </a:buClr>
              <a:tabLst>
                <a:tab pos="354965" algn="l"/>
                <a:tab pos="355600" algn="l"/>
              </a:tabLst>
            </a:pPr>
            <a:endParaRPr lang="en-US" sz="2000" b="1" spc="-5" dirty="0">
              <a:solidFill>
                <a:srgbClr val="E21737"/>
              </a:solidFill>
              <a:latin typeface="Calibri"/>
              <a:cs typeface="Calibri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Free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unlimited private repositories for small teams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Integrated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issue tracking system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Multiple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authentication methods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JIRA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integration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Supports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hosting static websites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Allows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importing existing repositories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Backed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by a trustable company that has proved it's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worth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spc="-5" dirty="0" smtClean="0">
                <a:solidFill>
                  <a:srgbClr val="E21737"/>
                </a:solidFill>
                <a:cs typeface="Calibri"/>
              </a:rPr>
              <a:t>Disadvantages:</a:t>
            </a:r>
          </a:p>
          <a:p>
            <a:endParaRPr lang="en-US" sz="2000" b="1" spc="-5" dirty="0">
              <a:solidFill>
                <a:srgbClr val="E21737"/>
              </a:solidFill>
              <a:latin typeface="Calibri"/>
              <a:cs typeface="Calibri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Private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repositories are free for only 5 users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code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search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Not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as stable as github</a:t>
            </a:r>
            <a:endParaRPr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Comparison with counterparts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272795" y="582168"/>
            <a:ext cx="8537448" cy="5961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031" y="571500"/>
            <a:ext cx="8624316" cy="5099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446" y="609600"/>
            <a:ext cx="8442960" cy="5867400"/>
          </a:xfrm>
          <a:custGeom>
            <a:avLst/>
            <a:gdLst/>
            <a:ahLst/>
            <a:cxnLst/>
            <a:rect l="l" t="t" r="r" b="b"/>
            <a:pathLst>
              <a:path w="8442960" h="5867400">
                <a:moveTo>
                  <a:pt x="0" y="5867400"/>
                </a:moveTo>
                <a:lnTo>
                  <a:pt x="8442579" y="5867400"/>
                </a:lnTo>
                <a:lnTo>
                  <a:pt x="8442579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446" y="609600"/>
            <a:ext cx="8442960" cy="5867400"/>
          </a:xfrm>
          <a:custGeom>
            <a:avLst/>
            <a:gdLst/>
            <a:ahLst/>
            <a:cxnLst/>
            <a:rect l="l" t="t" r="r" b="b"/>
            <a:pathLst>
              <a:path w="8442960" h="5867400">
                <a:moveTo>
                  <a:pt x="0" y="5867400"/>
                </a:moveTo>
                <a:lnTo>
                  <a:pt x="8442579" y="5867400"/>
                </a:lnTo>
                <a:lnTo>
                  <a:pt x="8442579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2A4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9389" y="650494"/>
            <a:ext cx="8274050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endParaRPr lang="en-US" sz="160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price is not an issue, and one don’t mind closed-source, and is OK with its installation options, choose GitHub Enterprise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Edition.</a:t>
            </a:r>
          </a:p>
          <a:p>
            <a:pPr marL="299085" marR="5080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99085" marR="5080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you must have everything Atlassian, choose BitBucket Server. Bitbucket integrates very well with JIRA, a popular project and issue-managing app.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299085" marR="5080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99085" marR="5080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Everyone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else should go with GitLab. It’s a great product, it’s open source with the enterprise offering, its pricing is reasonable and there’s nothing it lacks when compared to GitHub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2700" marR="5080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2700" marR="5080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sz="1600" b="1" dirty="0" smtClean="0">
                <a:latin typeface="Century Gothic" panose="020B0502020202020204" pitchFamily="34" charset="0"/>
              </a:rPr>
              <a:t>Available </a:t>
            </a:r>
            <a:r>
              <a:rPr lang="en-US" sz="1600" b="1" dirty="0">
                <a:latin typeface="Century Gothic" panose="020B0502020202020204" pitchFamily="34" charset="0"/>
              </a:rPr>
              <a:t>version control </a:t>
            </a:r>
            <a:r>
              <a:rPr lang="en-US" sz="1600" b="1" dirty="0" smtClean="0">
                <a:latin typeface="Century Gothic" panose="020B0502020202020204" pitchFamily="34" charset="0"/>
              </a:rPr>
              <a:t>systems:</a:t>
            </a:r>
          </a:p>
          <a:p>
            <a:pPr marL="12700" marR="5080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lang="en-US" sz="1600" b="1" dirty="0" smtClean="0">
              <a:latin typeface="Century Gothic" panose="020B0502020202020204" pitchFamily="34" charset="0"/>
            </a:endParaRPr>
          </a:p>
          <a:p>
            <a:pPr marL="12700" marR="5080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3" y="3810000"/>
            <a:ext cx="7130389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C6D7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1077</Words>
  <Application>Microsoft Office PowerPoint</Application>
  <PresentationFormat>On-screen Show (4:3)</PresentationFormat>
  <Paragraphs>178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Bit Bucket</vt:lpstr>
      <vt:lpstr>TABLE OF CONTENT</vt:lpstr>
      <vt:lpstr>BitBucket - Introduction</vt:lpstr>
      <vt:lpstr>PowerPoint Presentation</vt:lpstr>
      <vt:lpstr>BitBucket - Benefits</vt:lpstr>
      <vt:lpstr>BitBucket - Features</vt:lpstr>
      <vt:lpstr>BitBucket - Features</vt:lpstr>
      <vt:lpstr>Advantages and Disadvantages</vt:lpstr>
      <vt:lpstr>Comparison with counterparts</vt:lpstr>
      <vt:lpstr>BitBucket- Installation</vt:lpstr>
      <vt:lpstr>BitBucket- Installation</vt:lpstr>
      <vt:lpstr>BitBucket- Installation</vt:lpstr>
      <vt:lpstr>BitBucket- Installation</vt:lpstr>
      <vt:lpstr>BitBucket- Installation</vt:lpstr>
      <vt:lpstr>Creating Repository</vt:lpstr>
      <vt:lpstr>Repository Page</vt:lpstr>
      <vt:lpstr>Sample Application</vt:lpstr>
      <vt:lpstr>Configuration </vt:lpstr>
      <vt:lpstr>Pushing the code to remote repo</vt:lpstr>
      <vt:lpstr>Code Review Process</vt:lpstr>
      <vt:lpstr>Code Review Process</vt:lpstr>
      <vt:lpstr>Code Review Process</vt:lpstr>
      <vt:lpstr>Code Review Process</vt:lpstr>
      <vt:lpstr>Code Review Process</vt:lpstr>
      <vt:lpstr>Code Review Process</vt:lpstr>
      <vt:lpstr>Code Review Process</vt:lpstr>
      <vt:lpstr>Code Review Process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Accomplishments</dc:title>
  <dc:creator>Vaijayanthi</dc:creator>
  <cp:lastModifiedBy>Niveditha Mahendra</cp:lastModifiedBy>
  <cp:revision>10</cp:revision>
  <dcterms:created xsi:type="dcterms:W3CDTF">2017-03-01T13:43:01Z</dcterms:created>
  <dcterms:modified xsi:type="dcterms:W3CDTF">2017-03-02T09:15:28Z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2017-03-01T00:00:00Z</vt:filetime>
  </property>
</Properties>
</file>