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2"/>
  </p:notesMasterIdLst>
  <p:sldIdLst>
    <p:sldId id="341" r:id="rId5"/>
    <p:sldId id="321" r:id="rId6"/>
    <p:sldId id="323" r:id="rId7"/>
    <p:sldId id="355" r:id="rId8"/>
    <p:sldId id="388" r:id="rId9"/>
    <p:sldId id="390" r:id="rId10"/>
    <p:sldId id="391" r:id="rId11"/>
    <p:sldId id="392" r:id="rId12"/>
    <p:sldId id="393" r:id="rId13"/>
    <p:sldId id="356" r:id="rId14"/>
    <p:sldId id="374" r:id="rId15"/>
    <p:sldId id="373" r:id="rId16"/>
    <p:sldId id="371" r:id="rId17"/>
    <p:sldId id="367" r:id="rId18"/>
    <p:sldId id="363" r:id="rId19"/>
    <p:sldId id="362" r:id="rId20"/>
    <p:sldId id="379" r:id="rId21"/>
    <p:sldId id="378" r:id="rId22"/>
    <p:sldId id="377" r:id="rId23"/>
    <p:sldId id="376" r:id="rId24"/>
    <p:sldId id="375" r:id="rId25"/>
    <p:sldId id="361" r:id="rId26"/>
    <p:sldId id="380" r:id="rId27"/>
    <p:sldId id="383" r:id="rId28"/>
    <p:sldId id="384" r:id="rId29"/>
    <p:sldId id="385" r:id="rId30"/>
    <p:sldId id="387" r:id="rId31"/>
    <p:sldId id="339" r:id="rId32"/>
    <p:sldId id="318" r:id="rId33"/>
    <p:sldId id="345" r:id="rId34"/>
    <p:sldId id="346" r:id="rId35"/>
    <p:sldId id="347" r:id="rId36"/>
    <p:sldId id="348" r:id="rId37"/>
    <p:sldId id="349" r:id="rId38"/>
    <p:sldId id="350" r:id="rId39"/>
    <p:sldId id="342" r:id="rId40"/>
    <p:sldId id="343"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21" autoAdjust="0"/>
    <p:restoredTop sz="94567" autoAdjust="0"/>
  </p:normalViewPr>
  <p:slideViewPr>
    <p:cSldViewPr snapToGrid="0" showGuides="1">
      <p:cViewPr varScale="1">
        <p:scale>
          <a:sx n="74" d="100"/>
          <a:sy n="74" d="100"/>
        </p:scale>
        <p:origin x="1224" y="72"/>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12/12/2016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F7BA2D-1AFC-4483-A2D5-C29E6D0B6E03}" type="slidenum">
              <a:rPr lang="en-US">
                <a:solidFill>
                  <a:srgbClr val="000000"/>
                </a:solidFill>
              </a:rPr>
              <a:pPr fontAlgn="base">
                <a:spcBef>
                  <a:spcPct val="0"/>
                </a:spcBef>
                <a:spcAft>
                  <a:spcPct val="0"/>
                </a:spcAft>
              </a:pPr>
              <a:t>1</a:t>
            </a:fld>
            <a:endParaRPr lang="en-US">
              <a:solidFill>
                <a:srgbClr val="000000"/>
              </a:solidFill>
            </a:endParaRPr>
          </a:p>
        </p:txBody>
      </p:sp>
    </p:spTree>
    <p:extLst>
      <p:ext uri="{BB962C8B-B14F-4D97-AF65-F5344CB8AC3E}">
        <p14:creationId xmlns:p14="http://schemas.microsoft.com/office/powerpoint/2010/main" val="817908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10</a:t>
            </a:fld>
            <a:endParaRPr lang="en-US"/>
          </a:p>
        </p:txBody>
      </p:sp>
    </p:spTree>
    <p:extLst>
      <p:ext uri="{BB962C8B-B14F-4D97-AF65-F5344CB8AC3E}">
        <p14:creationId xmlns:p14="http://schemas.microsoft.com/office/powerpoint/2010/main" val="3517106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11</a:t>
            </a:fld>
            <a:endParaRPr lang="en-US"/>
          </a:p>
        </p:txBody>
      </p:sp>
    </p:spTree>
    <p:extLst>
      <p:ext uri="{BB962C8B-B14F-4D97-AF65-F5344CB8AC3E}">
        <p14:creationId xmlns:p14="http://schemas.microsoft.com/office/powerpoint/2010/main" val="1411529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12</a:t>
            </a:fld>
            <a:endParaRPr lang="en-US"/>
          </a:p>
        </p:txBody>
      </p:sp>
    </p:spTree>
    <p:extLst>
      <p:ext uri="{BB962C8B-B14F-4D97-AF65-F5344CB8AC3E}">
        <p14:creationId xmlns:p14="http://schemas.microsoft.com/office/powerpoint/2010/main" val="207853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13</a:t>
            </a:fld>
            <a:endParaRPr lang="en-US"/>
          </a:p>
        </p:txBody>
      </p:sp>
    </p:spTree>
    <p:extLst>
      <p:ext uri="{BB962C8B-B14F-4D97-AF65-F5344CB8AC3E}">
        <p14:creationId xmlns:p14="http://schemas.microsoft.com/office/powerpoint/2010/main" val="3439947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14</a:t>
            </a:fld>
            <a:endParaRPr lang="en-US"/>
          </a:p>
        </p:txBody>
      </p:sp>
    </p:spTree>
    <p:extLst>
      <p:ext uri="{BB962C8B-B14F-4D97-AF65-F5344CB8AC3E}">
        <p14:creationId xmlns:p14="http://schemas.microsoft.com/office/powerpoint/2010/main" val="1323718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15</a:t>
            </a:fld>
            <a:endParaRPr lang="en-US"/>
          </a:p>
        </p:txBody>
      </p:sp>
    </p:spTree>
    <p:extLst>
      <p:ext uri="{BB962C8B-B14F-4D97-AF65-F5344CB8AC3E}">
        <p14:creationId xmlns:p14="http://schemas.microsoft.com/office/powerpoint/2010/main" val="1282014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16</a:t>
            </a:fld>
            <a:endParaRPr lang="en-US"/>
          </a:p>
        </p:txBody>
      </p:sp>
    </p:spTree>
    <p:extLst>
      <p:ext uri="{BB962C8B-B14F-4D97-AF65-F5344CB8AC3E}">
        <p14:creationId xmlns:p14="http://schemas.microsoft.com/office/powerpoint/2010/main" val="3139521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17</a:t>
            </a:fld>
            <a:endParaRPr lang="en-US"/>
          </a:p>
        </p:txBody>
      </p:sp>
    </p:spTree>
    <p:extLst>
      <p:ext uri="{BB962C8B-B14F-4D97-AF65-F5344CB8AC3E}">
        <p14:creationId xmlns:p14="http://schemas.microsoft.com/office/powerpoint/2010/main" val="3853553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18</a:t>
            </a:fld>
            <a:endParaRPr lang="en-US"/>
          </a:p>
        </p:txBody>
      </p:sp>
    </p:spTree>
    <p:extLst>
      <p:ext uri="{BB962C8B-B14F-4D97-AF65-F5344CB8AC3E}">
        <p14:creationId xmlns:p14="http://schemas.microsoft.com/office/powerpoint/2010/main" val="3665158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19</a:t>
            </a:fld>
            <a:endParaRPr lang="en-US"/>
          </a:p>
        </p:txBody>
      </p:sp>
    </p:spTree>
    <p:extLst>
      <p:ext uri="{BB962C8B-B14F-4D97-AF65-F5344CB8AC3E}">
        <p14:creationId xmlns:p14="http://schemas.microsoft.com/office/powerpoint/2010/main" val="62967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3029708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20</a:t>
            </a:fld>
            <a:endParaRPr lang="en-US"/>
          </a:p>
        </p:txBody>
      </p:sp>
    </p:spTree>
    <p:extLst>
      <p:ext uri="{BB962C8B-B14F-4D97-AF65-F5344CB8AC3E}">
        <p14:creationId xmlns:p14="http://schemas.microsoft.com/office/powerpoint/2010/main" val="731547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21</a:t>
            </a:fld>
            <a:endParaRPr lang="en-US"/>
          </a:p>
        </p:txBody>
      </p:sp>
    </p:spTree>
    <p:extLst>
      <p:ext uri="{BB962C8B-B14F-4D97-AF65-F5344CB8AC3E}">
        <p14:creationId xmlns:p14="http://schemas.microsoft.com/office/powerpoint/2010/main" val="1331917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22</a:t>
            </a:fld>
            <a:endParaRPr lang="en-US"/>
          </a:p>
        </p:txBody>
      </p:sp>
    </p:spTree>
    <p:extLst>
      <p:ext uri="{BB962C8B-B14F-4D97-AF65-F5344CB8AC3E}">
        <p14:creationId xmlns:p14="http://schemas.microsoft.com/office/powerpoint/2010/main" val="1552116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23</a:t>
            </a:fld>
            <a:endParaRPr lang="en-US"/>
          </a:p>
        </p:txBody>
      </p:sp>
    </p:spTree>
    <p:extLst>
      <p:ext uri="{BB962C8B-B14F-4D97-AF65-F5344CB8AC3E}">
        <p14:creationId xmlns:p14="http://schemas.microsoft.com/office/powerpoint/2010/main" val="2897378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24</a:t>
            </a:fld>
            <a:endParaRPr lang="en-US"/>
          </a:p>
        </p:txBody>
      </p:sp>
    </p:spTree>
    <p:extLst>
      <p:ext uri="{BB962C8B-B14F-4D97-AF65-F5344CB8AC3E}">
        <p14:creationId xmlns:p14="http://schemas.microsoft.com/office/powerpoint/2010/main" val="1918948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25</a:t>
            </a:fld>
            <a:endParaRPr lang="en-US"/>
          </a:p>
        </p:txBody>
      </p:sp>
    </p:spTree>
    <p:extLst>
      <p:ext uri="{BB962C8B-B14F-4D97-AF65-F5344CB8AC3E}">
        <p14:creationId xmlns:p14="http://schemas.microsoft.com/office/powerpoint/2010/main" val="1799705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26</a:t>
            </a:fld>
            <a:endParaRPr lang="en-US"/>
          </a:p>
        </p:txBody>
      </p:sp>
    </p:spTree>
    <p:extLst>
      <p:ext uri="{BB962C8B-B14F-4D97-AF65-F5344CB8AC3E}">
        <p14:creationId xmlns:p14="http://schemas.microsoft.com/office/powerpoint/2010/main" val="1232607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27</a:t>
            </a:fld>
            <a:endParaRPr lang="en-US"/>
          </a:p>
        </p:txBody>
      </p:sp>
    </p:spTree>
    <p:extLst>
      <p:ext uri="{BB962C8B-B14F-4D97-AF65-F5344CB8AC3E}">
        <p14:creationId xmlns:p14="http://schemas.microsoft.com/office/powerpoint/2010/main" val="3147145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2A89D3-1728-49EB-A55C-D77D2F48F4E9}" type="slidenum">
              <a:rPr lang="en-US"/>
              <a:pPr fontAlgn="base">
                <a:spcBef>
                  <a:spcPct val="0"/>
                </a:spcBef>
                <a:spcAft>
                  <a:spcPct val="0"/>
                </a:spcAft>
              </a:pPr>
              <a:t>28</a:t>
            </a:fld>
            <a:endParaRPr lang="en-US"/>
          </a:p>
        </p:txBody>
      </p:sp>
    </p:spTree>
    <p:extLst>
      <p:ext uri="{BB962C8B-B14F-4D97-AF65-F5344CB8AC3E}">
        <p14:creationId xmlns:p14="http://schemas.microsoft.com/office/powerpoint/2010/main" val="2882300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B3BA8B-4FD1-491D-AA77-84F4609CAD44}" type="slidenum">
              <a:rPr lang="en-US"/>
              <a:pPr fontAlgn="base">
                <a:spcBef>
                  <a:spcPct val="0"/>
                </a:spcBef>
                <a:spcAft>
                  <a:spcPct val="0"/>
                </a:spcAft>
              </a:pPr>
              <a:t>29</a:t>
            </a:fld>
            <a:endParaRPr lang="en-US"/>
          </a:p>
        </p:txBody>
      </p:sp>
    </p:spTree>
    <p:extLst>
      <p:ext uri="{BB962C8B-B14F-4D97-AF65-F5344CB8AC3E}">
        <p14:creationId xmlns:p14="http://schemas.microsoft.com/office/powerpoint/2010/main" val="809574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3</a:t>
            </a:fld>
            <a:endParaRPr lang="en-US"/>
          </a:p>
        </p:txBody>
      </p:sp>
    </p:spTree>
    <p:extLst>
      <p:ext uri="{BB962C8B-B14F-4D97-AF65-F5344CB8AC3E}">
        <p14:creationId xmlns:p14="http://schemas.microsoft.com/office/powerpoint/2010/main" val="23148396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836268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9228788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78301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192156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1387439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847414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2584026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val="3784144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6</a:t>
            </a:fld>
            <a:endParaRPr lang="en-US"/>
          </a:p>
        </p:txBody>
      </p:sp>
    </p:spTree>
    <p:extLst>
      <p:ext uri="{BB962C8B-B14F-4D97-AF65-F5344CB8AC3E}">
        <p14:creationId xmlns:p14="http://schemas.microsoft.com/office/powerpoint/2010/main" val="1992947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2633392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8</a:t>
            </a:fld>
            <a:endParaRPr lang="en-US"/>
          </a:p>
        </p:txBody>
      </p:sp>
    </p:spTree>
    <p:extLst>
      <p:ext uri="{BB962C8B-B14F-4D97-AF65-F5344CB8AC3E}">
        <p14:creationId xmlns:p14="http://schemas.microsoft.com/office/powerpoint/2010/main" val="4095727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9</a:t>
            </a:fld>
            <a:endParaRPr lang="en-US"/>
          </a:p>
        </p:txBody>
      </p:sp>
    </p:spTree>
    <p:extLst>
      <p:ext uri="{BB962C8B-B14F-4D97-AF65-F5344CB8AC3E}">
        <p14:creationId xmlns:p14="http://schemas.microsoft.com/office/powerpoint/2010/main" val="695160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s://www.atlassian.com/software/bitbucket/download"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grayscl/>
          </a:blip>
          <a:srcRect/>
          <a:stretch>
            <a:fillRect t="-19000" b="-19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398463" y="3927475"/>
            <a:ext cx="4894262"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C:\Users\RB90005014\Documents\connected-world-connected-solutions_White.png"/>
          <p:cNvPicPr>
            <a:picLocks noChangeAspect="1" noChangeArrowheads="1"/>
          </p:cNvPicPr>
          <p:nvPr/>
        </p:nvPicPr>
        <p:blipFill>
          <a:blip r:embed="rId4" cstate="print">
            <a:lum bright="-63000"/>
          </a:blip>
          <a:srcRect/>
          <a:stretch>
            <a:fillRect/>
          </a:stretch>
        </p:blipFill>
        <p:spPr bwMode="auto">
          <a:xfrm>
            <a:off x="405058" y="3387146"/>
            <a:ext cx="4888302" cy="40165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481013" y="727075"/>
            <a:ext cx="8226425" cy="2534027"/>
          </a:xfrm>
        </p:spPr>
        <p:txBody>
          <a:bodyPr/>
          <a:lstStyle/>
          <a:p>
            <a:r>
              <a:rPr lang="en-US" sz="4400" dirty="0" smtClean="0">
                <a:solidFill>
                  <a:schemeClr val="bg2"/>
                </a:solidFill>
                <a:latin typeface="Times New Roman" panose="02020603050405020304" pitchFamily="18" charset="0"/>
                <a:cs typeface="Times New Roman" panose="02020603050405020304" pitchFamily="18" charset="0"/>
              </a:rPr>
              <a:t>Installation</a:t>
            </a:r>
            <a:r>
              <a:rPr lang="en-US" sz="1600" dirty="0" smtClean="0">
                <a:latin typeface="Arial" charset="0"/>
                <a:cs typeface="Arial" charset="0"/>
              </a:rPr>
              <a:t/>
            </a:r>
            <a:br>
              <a:rPr lang="en-US" sz="1600" dirty="0" smtClean="0">
                <a:latin typeface="Arial" charset="0"/>
                <a:cs typeface="Arial" charset="0"/>
              </a:rPr>
            </a:br>
            <a:r>
              <a:rPr lang="en-US" sz="1600" dirty="0">
                <a:latin typeface="Arial" charset="0"/>
                <a:cs typeface="Arial" charset="0"/>
              </a:rPr>
              <a:t/>
            </a:r>
            <a:br>
              <a:rPr lang="en-US" sz="1600" dirty="0">
                <a:latin typeface="Arial" charset="0"/>
                <a:cs typeface="Arial" charset="0"/>
              </a:rPr>
            </a:br>
            <a:r>
              <a:rPr lang="en-US" sz="1600" dirty="0" smtClean="0">
                <a:solidFill>
                  <a:schemeClr val="tx1"/>
                </a:solidFill>
                <a:latin typeface="Times New Roman" panose="02020603050405020304" pitchFamily="18" charset="0"/>
                <a:cs typeface="Times New Roman" panose="02020603050405020304" pitchFamily="18" charset="0"/>
              </a:rPr>
              <a:t>Download url- </a:t>
            </a:r>
            <a:r>
              <a:rPr lang="en-US" sz="1600" dirty="0">
                <a:solidFill>
                  <a:schemeClr val="tx1"/>
                </a:solidFill>
                <a:latin typeface="Times New Roman" panose="02020603050405020304" pitchFamily="18" charset="0"/>
                <a:cs typeface="Times New Roman" panose="02020603050405020304" pitchFamily="18" charset="0"/>
                <a:hlinkClick r:id="rId3"/>
              </a:rPr>
              <a:t>https://</a:t>
            </a:r>
            <a:r>
              <a:rPr lang="en-US" sz="1600" dirty="0" smtClean="0">
                <a:solidFill>
                  <a:schemeClr val="tx1"/>
                </a:solidFill>
                <a:latin typeface="Times New Roman" panose="02020603050405020304" pitchFamily="18" charset="0"/>
                <a:cs typeface="Times New Roman" panose="02020603050405020304" pitchFamily="18" charset="0"/>
                <a:hlinkClick r:id="rId3"/>
              </a:rPr>
              <a:t>www.atlassian.com/software/bitbucket/download</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b="0" baseline="30000" dirty="0" smtClean="0"/>
              <a:t/>
            </a:r>
            <a:br>
              <a:rPr lang="en-US" sz="1600" b="0" baseline="30000" dirty="0" smtClean="0"/>
            </a:br>
            <a:r>
              <a:rPr lang="en-US" sz="1800" b="0" baseline="30000" dirty="0"/>
              <a:t/>
            </a:r>
            <a:br>
              <a:rPr lang="en-US" sz="1800" b="0" baseline="30000" dirty="0"/>
            </a:br>
            <a:endParaRPr sz="1800" b="0" dirty="0" smtClean="0">
              <a:latin typeface="Arial" charset="0"/>
              <a:cs typeface="Arial"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2771" y="1994088"/>
            <a:ext cx="4262907" cy="4084740"/>
          </a:xfrm>
          <a:prstGeom prst="rect">
            <a:avLst/>
          </a:prstGeom>
        </p:spPr>
      </p:pic>
    </p:spTree>
    <p:extLst>
      <p:ext uri="{BB962C8B-B14F-4D97-AF65-F5344CB8AC3E}">
        <p14:creationId xmlns:p14="http://schemas.microsoft.com/office/powerpoint/2010/main" val="607499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481013" y="727075"/>
            <a:ext cx="8226425" cy="1856919"/>
          </a:xfrm>
        </p:spPr>
        <p:txBody>
          <a:bodyPr/>
          <a:lstStyle/>
          <a:p>
            <a:r>
              <a:rPr lang="en-US" dirty="0">
                <a:latin typeface="Arial" charset="0"/>
                <a:cs typeface="Arial" charset="0"/>
              </a:rPr>
              <a:t> </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b="0" baseline="30000" dirty="0" smtClean="0"/>
              <a:t/>
            </a:r>
            <a:br>
              <a:rPr lang="en-US" sz="1600" b="0" baseline="30000" dirty="0" smtClean="0"/>
            </a:br>
            <a:r>
              <a:rPr lang="en-US" sz="1800" b="0" baseline="30000" dirty="0"/>
              <a:t/>
            </a:r>
            <a:br>
              <a:rPr lang="en-US" sz="1800" b="0" baseline="30000" dirty="0"/>
            </a:br>
            <a:endParaRPr sz="1800" b="0" dirty="0" smtClean="0">
              <a:latin typeface="Arial" charset="0"/>
              <a:cs typeface="Arial"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345" y="900545"/>
            <a:ext cx="6359237" cy="5112328"/>
          </a:xfrm>
          <a:prstGeom prst="rect">
            <a:avLst/>
          </a:prstGeom>
        </p:spPr>
      </p:pic>
    </p:spTree>
    <p:extLst>
      <p:ext uri="{BB962C8B-B14F-4D97-AF65-F5344CB8AC3E}">
        <p14:creationId xmlns:p14="http://schemas.microsoft.com/office/powerpoint/2010/main" val="2183295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481013" y="727075"/>
            <a:ext cx="8226425" cy="1856919"/>
          </a:xfrm>
        </p:spPr>
        <p:txBody>
          <a:bodyPr/>
          <a:lstStyle/>
          <a:p>
            <a:r>
              <a:rPr lang="en-US" dirty="0">
                <a:latin typeface="Arial" charset="0"/>
                <a:cs typeface="Arial" charset="0"/>
              </a:rPr>
              <a:t> </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b="0" baseline="30000" dirty="0" smtClean="0"/>
              <a:t/>
            </a:r>
            <a:br>
              <a:rPr lang="en-US" sz="1600" b="0" baseline="30000" dirty="0" smtClean="0"/>
            </a:br>
            <a:r>
              <a:rPr lang="en-US" sz="1800" b="0" baseline="30000" dirty="0"/>
              <a:t/>
            </a:r>
            <a:br>
              <a:rPr lang="en-US" sz="1800" b="0" baseline="30000" dirty="0"/>
            </a:br>
            <a:endParaRPr sz="1800" b="0" dirty="0" smtClean="0">
              <a:latin typeface="Arial"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545" y="886691"/>
            <a:ext cx="7301346" cy="5140036"/>
          </a:xfrm>
          <a:prstGeom prst="rect">
            <a:avLst/>
          </a:prstGeom>
        </p:spPr>
      </p:pic>
    </p:spTree>
    <p:extLst>
      <p:ext uri="{BB962C8B-B14F-4D97-AF65-F5344CB8AC3E}">
        <p14:creationId xmlns:p14="http://schemas.microsoft.com/office/powerpoint/2010/main" val="2016191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481013" y="727075"/>
            <a:ext cx="8226425" cy="1856919"/>
          </a:xfrm>
        </p:spPr>
        <p:txBody>
          <a:bodyPr/>
          <a:lstStyle/>
          <a:p>
            <a:r>
              <a:rPr lang="en-US" dirty="0">
                <a:latin typeface="Arial" charset="0"/>
                <a:cs typeface="Arial" charset="0"/>
              </a:rPr>
              <a:t> </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b="0" baseline="30000" dirty="0" smtClean="0"/>
              <a:t/>
            </a:r>
            <a:br>
              <a:rPr lang="en-US" sz="1600" b="0" baseline="30000" dirty="0" smtClean="0"/>
            </a:br>
            <a:r>
              <a:rPr lang="en-US" sz="1800" b="0" baseline="30000" dirty="0"/>
              <a:t/>
            </a:r>
            <a:br>
              <a:rPr lang="en-US" sz="1800" b="0" baseline="30000" dirty="0"/>
            </a:br>
            <a:endParaRPr sz="1800" b="0" dirty="0" smtClean="0">
              <a:latin typeface="Arial" charset="0"/>
              <a:cs typeface="Arial"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872836"/>
            <a:ext cx="6844145" cy="5472546"/>
          </a:xfrm>
          <a:prstGeom prst="rect">
            <a:avLst/>
          </a:prstGeom>
        </p:spPr>
      </p:pic>
    </p:spTree>
    <p:extLst>
      <p:ext uri="{BB962C8B-B14F-4D97-AF65-F5344CB8AC3E}">
        <p14:creationId xmlns:p14="http://schemas.microsoft.com/office/powerpoint/2010/main" val="3887697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481013" y="727075"/>
            <a:ext cx="8226425" cy="1856919"/>
          </a:xfrm>
        </p:spPr>
        <p:txBody>
          <a:bodyPr/>
          <a:lstStyle/>
          <a:p>
            <a:r>
              <a:rPr lang="en-US" dirty="0">
                <a:latin typeface="Arial" charset="0"/>
                <a:cs typeface="Arial" charset="0"/>
              </a:rPr>
              <a:t> </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b="0" baseline="30000" dirty="0" smtClean="0"/>
              <a:t/>
            </a:r>
            <a:br>
              <a:rPr lang="en-US" sz="1600" b="0" baseline="30000" dirty="0" smtClean="0"/>
            </a:br>
            <a:r>
              <a:rPr lang="en-US" sz="1800" b="0" baseline="30000" dirty="0"/>
              <a:t/>
            </a:r>
            <a:br>
              <a:rPr lang="en-US" sz="1800" b="0" baseline="30000" dirty="0"/>
            </a:br>
            <a:endParaRPr sz="1800" b="0" dirty="0" smtClean="0">
              <a:latin typeface="Arial" charset="0"/>
              <a:cs typeface="Arial"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491" y="900545"/>
            <a:ext cx="6830291" cy="5430982"/>
          </a:xfrm>
          <a:prstGeom prst="rect">
            <a:avLst/>
          </a:prstGeom>
        </p:spPr>
      </p:pic>
    </p:spTree>
    <p:extLst>
      <p:ext uri="{BB962C8B-B14F-4D97-AF65-F5344CB8AC3E}">
        <p14:creationId xmlns:p14="http://schemas.microsoft.com/office/powerpoint/2010/main" val="1402490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p:txBody>
          <a:bodyPr/>
          <a:lstStyle/>
          <a:p>
            <a:r>
              <a:rPr lang="en-US" dirty="0">
                <a:latin typeface="Arial" charset="0"/>
                <a:cs typeface="Arial" charset="0"/>
              </a:rPr>
              <a:t> </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b="0" baseline="30000" dirty="0" smtClean="0"/>
              <a:t/>
            </a:r>
            <a:br>
              <a:rPr lang="en-US" sz="1600" b="0" baseline="30000" dirty="0" smtClean="0"/>
            </a:br>
            <a:r>
              <a:rPr lang="en-US" sz="1800" b="0" baseline="30000" dirty="0"/>
              <a:t/>
            </a:r>
            <a:br>
              <a:rPr lang="en-US" sz="1800" b="0" baseline="30000" dirty="0"/>
            </a:br>
            <a:endParaRPr sz="1800" b="0" dirty="0" smtClean="0">
              <a:latin typeface="Arial" charset="0"/>
              <a:cs typeface="Arial" charset="0"/>
            </a:endParaRPr>
          </a:p>
        </p:txBody>
      </p:sp>
      <p:sp>
        <p:nvSpPr>
          <p:cNvPr id="2" name="Text Placeholder 1"/>
          <p:cNvSpPr>
            <a:spLocks noGrp="1"/>
          </p:cNvSpPr>
          <p:nvPr>
            <p:ph type="body" sz="quarter" idx="10"/>
          </p:nvPr>
        </p:nvSpPr>
        <p:spPr>
          <a:xfrm>
            <a:off x="481012" y="432486"/>
            <a:ext cx="8224838" cy="4739759"/>
          </a:xfrm>
        </p:spPr>
        <p:txBody>
          <a:bodyPr/>
          <a:lstStyle/>
          <a:p>
            <a:pPr marL="0" indent="0">
              <a:buNone/>
            </a:pPr>
            <a:r>
              <a:rPr lang="en-US" sz="4400" b="1" dirty="0" smtClean="0">
                <a:solidFill>
                  <a:schemeClr val="bg2"/>
                </a:solidFill>
                <a:latin typeface="Times New Roman" panose="02020603050405020304" pitchFamily="18" charset="0"/>
                <a:cs typeface="Times New Roman" panose="02020603050405020304" pitchFamily="18" charset="0"/>
              </a:rPr>
              <a:t>Sample application</a:t>
            </a:r>
          </a:p>
          <a:p>
            <a:endParaRPr lang="en-US" dirty="0"/>
          </a:p>
          <a:p>
            <a:pPr marL="0" indent="0">
              <a:buNone/>
            </a:pPr>
            <a:r>
              <a:rPr lang="en-US" sz="1600" b="1" dirty="0" smtClean="0">
                <a:latin typeface="Times New Roman" panose="02020603050405020304" pitchFamily="18" charset="0"/>
                <a:cs typeface="Times New Roman" panose="02020603050405020304" pitchFamily="18" charset="0"/>
              </a:rPr>
              <a:t>Code review </a:t>
            </a:r>
            <a:r>
              <a:rPr lang="en-US" sz="1600" dirty="0" smtClean="0">
                <a:latin typeface="Times New Roman" panose="02020603050405020304" pitchFamily="18" charset="0"/>
                <a:cs typeface="Times New Roman" panose="02020603050405020304" pitchFamily="18" charset="0"/>
              </a:rPr>
              <a:t>using </a:t>
            </a:r>
            <a:r>
              <a:rPr lang="en-US" sz="1600" dirty="0">
                <a:latin typeface="Times New Roman" panose="02020603050405020304" pitchFamily="18" charset="0"/>
                <a:cs typeface="Times New Roman" panose="02020603050405020304" pitchFamily="18" charset="0"/>
              </a:rPr>
              <a:t>B</a:t>
            </a:r>
            <a:r>
              <a:rPr lang="en-US" sz="1600" dirty="0" smtClean="0">
                <a:latin typeface="Times New Roman" panose="02020603050405020304" pitchFamily="18" charset="0"/>
                <a:cs typeface="Times New Roman" panose="02020603050405020304" pitchFamily="18" charset="0"/>
              </a:rPr>
              <a:t>itbucket.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Steps involved-</a:t>
            </a:r>
          </a:p>
          <a:p>
            <a:pPr marL="0" indent="0">
              <a:buNone/>
            </a:pPr>
            <a:endParaRPr lang="en-US" sz="1600" dirty="0" smtClean="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Fork the repository to copy it to your own account.</a:t>
            </a:r>
          </a:p>
          <a:p>
            <a:pPr lvl="0"/>
            <a:r>
              <a:rPr lang="en-US" sz="1600" dirty="0">
                <a:latin typeface="Times New Roman" panose="02020603050405020304" pitchFamily="18" charset="0"/>
                <a:cs typeface="Times New Roman" panose="02020603050405020304" pitchFamily="18" charset="0"/>
              </a:rPr>
              <a:t>Clone the forked repository from Bitbucket to your local system.</a:t>
            </a:r>
          </a:p>
          <a:p>
            <a:pPr lvl="0"/>
            <a:r>
              <a:rPr lang="en-US" sz="1600" dirty="0">
                <a:latin typeface="Times New Roman" panose="02020603050405020304" pitchFamily="18" charset="0"/>
                <a:cs typeface="Times New Roman" panose="02020603050405020304" pitchFamily="18" charset="0"/>
              </a:rPr>
              <a:t>Make changes to the local repository.</a:t>
            </a:r>
          </a:p>
          <a:p>
            <a:pPr lvl="0"/>
            <a:r>
              <a:rPr lang="en-US" sz="1600" dirty="0">
                <a:latin typeface="Times New Roman" panose="02020603050405020304" pitchFamily="18" charset="0"/>
                <a:cs typeface="Times New Roman" panose="02020603050405020304" pitchFamily="18" charset="0"/>
              </a:rPr>
              <a:t>Push the changes to your forked repository on Bitbucket.</a:t>
            </a:r>
          </a:p>
          <a:p>
            <a:pPr lvl="0"/>
            <a:r>
              <a:rPr lang="en-US" sz="1600" dirty="0">
                <a:latin typeface="Times New Roman" panose="02020603050405020304" pitchFamily="18" charset="0"/>
                <a:cs typeface="Times New Roman" panose="02020603050405020304" pitchFamily="18" charset="0"/>
              </a:rPr>
              <a:t>Create a pull request from the original repository you forked to add the changes you made.</a:t>
            </a:r>
          </a:p>
          <a:p>
            <a:pPr lvl="0"/>
            <a:r>
              <a:rPr lang="en-US" sz="1600" dirty="0">
                <a:latin typeface="Times New Roman" panose="02020603050405020304" pitchFamily="18" charset="0"/>
                <a:cs typeface="Times New Roman" panose="02020603050405020304" pitchFamily="18" charset="0"/>
              </a:rPr>
              <a:t>Wait for the repository owner to accept or reject your changes.</a:t>
            </a: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If a repository owner accepts the pull request, Bitbucket merges your code changes into the original </a:t>
            </a:r>
            <a:r>
              <a:rPr lang="en-US" sz="1600" b="1" dirty="0" smtClean="0">
                <a:latin typeface="Times New Roman" panose="02020603050405020304" pitchFamily="18" charset="0"/>
                <a:cs typeface="Times New Roman" panose="02020603050405020304" pitchFamily="18" charset="0"/>
              </a:rPr>
              <a:t>repository</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50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304801" y="714718"/>
            <a:ext cx="8839200" cy="5016758"/>
          </a:xfrm>
        </p:spPr>
        <p:txBody>
          <a:bodyPr/>
          <a:lstStyle/>
          <a:p>
            <a:r>
              <a:rPr lang="en-US" sz="1800" dirty="0" smtClean="0">
                <a:solidFill>
                  <a:schemeClr val="tx1"/>
                </a:solidFill>
                <a:latin typeface="Times New Roman" panose="02020603050405020304" pitchFamily="18" charset="0"/>
                <a:cs typeface="Times New Roman" panose="02020603050405020304" pitchFamily="18" charset="0"/>
              </a:rPr>
              <a:t>Pusing the project </a:t>
            </a:r>
            <a:r>
              <a:rPr lang="en-US" sz="1800" dirty="0">
                <a:solidFill>
                  <a:schemeClr val="tx1"/>
                </a:solidFill>
                <a:latin typeface="Times New Roman" panose="02020603050405020304" pitchFamily="18" charset="0"/>
                <a:cs typeface="Times New Roman" panose="02020603050405020304" pitchFamily="18" charset="0"/>
              </a:rPr>
              <a:t>to remote </a:t>
            </a:r>
            <a:r>
              <a:rPr lang="en-US" sz="1800" dirty="0" smtClean="0">
                <a:solidFill>
                  <a:schemeClr val="tx1"/>
                </a:solidFill>
                <a:latin typeface="Times New Roman" panose="02020603050405020304" pitchFamily="18" charset="0"/>
                <a:cs typeface="Times New Roman" panose="02020603050405020304" pitchFamily="18" charset="0"/>
              </a:rPr>
              <a:t>repository from the </a:t>
            </a:r>
            <a:r>
              <a:rPr lang="en-US" sz="1800" dirty="0">
                <a:solidFill>
                  <a:schemeClr val="tx1"/>
                </a:solidFill>
                <a:latin typeface="Times New Roman" panose="02020603050405020304" pitchFamily="18" charset="0"/>
                <a:cs typeface="Times New Roman" panose="02020603050405020304" pitchFamily="18" charset="0"/>
              </a:rPr>
              <a:t>local </a:t>
            </a:r>
            <a:r>
              <a:rPr lang="en-US" sz="1800" dirty="0" smtClean="0">
                <a:solidFill>
                  <a:schemeClr val="tx1"/>
                </a:solidFill>
                <a:latin typeface="Times New Roman" panose="02020603050405020304" pitchFamily="18" charset="0"/>
                <a:cs typeface="Times New Roman" panose="02020603050405020304" pitchFamily="18" charset="0"/>
              </a:rPr>
              <a:t>system:</a:t>
            </a:r>
            <a:r>
              <a:rPr lang="en-US" sz="1600" dirty="0" smtClean="0">
                <a:solidFill>
                  <a:schemeClr val="tx1"/>
                </a:solidFill>
                <a:latin typeface="Times New Roman" panose="02020603050405020304" pitchFamily="18" charset="0"/>
                <a:cs typeface="Times New Roman" panose="02020603050405020304" pitchFamily="18" charset="0"/>
              </a:rPr>
              <a:t/>
            </a:r>
            <a:br>
              <a:rPr lang="en-US" sz="1600" dirty="0" smtClean="0">
                <a:solidFill>
                  <a:schemeClr val="tx1"/>
                </a:solidFill>
                <a:latin typeface="Times New Roman" panose="02020603050405020304" pitchFamily="18" charset="0"/>
                <a:cs typeface="Times New Roman" panose="02020603050405020304" pitchFamily="18" charset="0"/>
              </a:rPr>
            </a:br>
            <a:r>
              <a:rPr lang="en-US" sz="1600" dirty="0" smtClean="0">
                <a:solidFill>
                  <a:schemeClr val="tx1"/>
                </a:solidFill>
                <a:latin typeface="Times New Roman" panose="02020603050405020304" pitchFamily="18" charset="0"/>
                <a:cs typeface="Times New Roman" panose="02020603050405020304" pitchFamily="18" charset="0"/>
              </a:rPr>
              <a:t/>
            </a:r>
            <a:br>
              <a:rPr lang="en-US" sz="1600" dirty="0" smtClean="0">
                <a:solidFill>
                  <a:schemeClr val="tx1"/>
                </a:solidFill>
                <a:latin typeface="Times New Roman" panose="02020603050405020304" pitchFamily="18" charset="0"/>
                <a:cs typeface="Times New Roman" panose="02020603050405020304" pitchFamily="18" charset="0"/>
              </a:rPr>
            </a:br>
            <a:r>
              <a:rPr lang="en-US" sz="1600" dirty="0" smtClean="0">
                <a:solidFill>
                  <a:schemeClr val="tx1"/>
                </a:solidFill>
                <a:latin typeface="Times New Roman" panose="02020603050405020304" pitchFamily="18" charset="0"/>
                <a:cs typeface="Times New Roman" panose="02020603050405020304" pitchFamily="18" charset="0"/>
              </a:rPr>
              <a:t>In the cmd and perform the following steps-</a:t>
            </a:r>
            <a:br>
              <a:rPr lang="en-US" sz="1600" dirty="0" smtClean="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
            </a:r>
            <a:br>
              <a:rPr lang="en-US" sz="1600" dirty="0">
                <a:solidFill>
                  <a:schemeClr val="tx1"/>
                </a:solidFill>
                <a:latin typeface="Times New Roman" panose="02020603050405020304" pitchFamily="18" charset="0"/>
                <a:cs typeface="Times New Roman" panose="02020603050405020304" pitchFamily="18" charset="0"/>
              </a:rPr>
            </a:br>
            <a:r>
              <a:rPr lang="en-US" sz="1600" dirty="0" smtClean="0">
                <a:solidFill>
                  <a:schemeClr val="tx1"/>
                </a:solidFill>
                <a:latin typeface="Times New Roman" panose="02020603050405020304" pitchFamily="18" charset="0"/>
                <a:cs typeface="Times New Roman" panose="02020603050405020304" pitchFamily="18" charset="0"/>
              </a:rPr>
              <a:t/>
            </a:r>
            <a:br>
              <a:rPr lang="en-US" sz="1600" dirty="0" smtClean="0">
                <a:solidFill>
                  <a:schemeClr val="tx1"/>
                </a:solidFill>
                <a:latin typeface="Times New Roman" panose="02020603050405020304" pitchFamily="18" charset="0"/>
                <a:cs typeface="Times New Roman" panose="02020603050405020304" pitchFamily="18" charset="0"/>
              </a:rPr>
            </a:br>
            <a:r>
              <a:rPr lang="en-US" sz="1600" b="0" dirty="0">
                <a:solidFill>
                  <a:schemeClr val="tx1"/>
                </a:solidFill>
                <a:latin typeface="Times New Roman" panose="02020603050405020304" pitchFamily="18" charset="0"/>
                <a:cs typeface="Times New Roman" panose="02020603050405020304" pitchFamily="18" charset="0"/>
              </a:rPr>
              <a:t/>
            </a:r>
            <a:br>
              <a:rPr lang="en-US" sz="1600" b="0" dirty="0">
                <a:solidFill>
                  <a:schemeClr val="tx1"/>
                </a:solidFill>
                <a:latin typeface="Times New Roman" panose="02020603050405020304" pitchFamily="18" charset="0"/>
                <a:cs typeface="Times New Roman" panose="02020603050405020304" pitchFamily="18" charset="0"/>
              </a:rPr>
            </a:br>
            <a:r>
              <a:rPr lang="en-US" sz="1600" b="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b="0" dirty="0" smtClean="0">
                <a:solidFill>
                  <a:schemeClr val="tx1"/>
                </a:solidFill>
                <a:latin typeface="Times New Roman" panose="02020603050405020304" pitchFamily="18" charset="0"/>
                <a:cs typeface="Times New Roman" panose="02020603050405020304" pitchFamily="18" charset="0"/>
              </a:rPr>
              <a:t>go to project base destination path and initialize Git Repository using </a:t>
            </a:r>
            <a:r>
              <a:rPr lang="en-US" sz="1600" b="0" dirty="0" smtClean="0">
                <a:solidFill>
                  <a:srgbClr val="00B0F0"/>
                </a:solidFill>
                <a:latin typeface="Times New Roman" panose="02020603050405020304" pitchFamily="18" charset="0"/>
                <a:cs typeface="Times New Roman" panose="02020603050405020304" pitchFamily="18" charset="0"/>
              </a:rPr>
              <a:t>git init </a:t>
            </a:r>
            <a:r>
              <a:rPr lang="en-US" sz="1600" b="0" dirty="0" smtClean="0">
                <a:solidFill>
                  <a:schemeClr val="tx1"/>
                </a:solidFill>
                <a:latin typeface="Times New Roman" panose="02020603050405020304" pitchFamily="18" charset="0"/>
                <a:cs typeface="Times New Roman" panose="02020603050405020304" pitchFamily="18" charset="0"/>
              </a:rPr>
              <a:t>command.</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solidFill>
                  <a:schemeClr val="tx1"/>
                </a:solidFill>
                <a:latin typeface="Times New Roman" panose="02020603050405020304" pitchFamily="18" charset="0"/>
                <a:cs typeface="Times New Roman" panose="02020603050405020304" pitchFamily="18" charset="0"/>
              </a:rPr>
              <a:t/>
            </a:r>
            <a:br>
              <a:rPr lang="en-US" sz="1600" b="0" dirty="0" smtClean="0">
                <a:solidFill>
                  <a:schemeClr val="tx1"/>
                </a:solidFill>
                <a:latin typeface="Times New Roman" panose="02020603050405020304" pitchFamily="18" charset="0"/>
                <a:cs typeface="Times New Roman" panose="02020603050405020304" pitchFamily="18" charset="0"/>
              </a:rPr>
            </a:br>
            <a:r>
              <a:rPr lang="en-US" sz="1600" b="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add </a:t>
            </a:r>
            <a:r>
              <a:rPr lang="en-US" sz="1600" b="0" dirty="0" smtClean="0">
                <a:solidFill>
                  <a:schemeClr val="tx1"/>
                </a:solidFill>
                <a:latin typeface="Times New Roman" panose="02020603050405020304" pitchFamily="18" charset="0"/>
                <a:cs typeface="Times New Roman" panose="02020603050405020304" pitchFamily="18" charset="0"/>
              </a:rPr>
              <a:t>Files in the project to repository using </a:t>
            </a:r>
            <a:r>
              <a:rPr lang="en-US" sz="1600" b="0" dirty="0" smtClean="0">
                <a:solidFill>
                  <a:srgbClr val="00B0F0"/>
                </a:solidFill>
                <a:latin typeface="Times New Roman" panose="02020603050405020304" pitchFamily="18" charset="0"/>
                <a:cs typeface="Times New Roman" panose="02020603050405020304" pitchFamily="18" charset="0"/>
              </a:rPr>
              <a:t>git add </a:t>
            </a:r>
            <a:r>
              <a:rPr lang="en-US" sz="1600" b="0" dirty="0">
                <a:solidFill>
                  <a:srgbClr val="00B0F0"/>
                </a:solidFill>
                <a:latin typeface="Times New Roman" panose="02020603050405020304" pitchFamily="18" charset="0"/>
                <a:cs typeface="Times New Roman" panose="02020603050405020304" pitchFamily="18" charset="0"/>
              </a:rPr>
              <a:t> </a:t>
            </a:r>
            <a:r>
              <a:rPr lang="en-US" sz="1600" b="0" dirty="0" smtClean="0">
                <a:solidFill>
                  <a:srgbClr val="00B0F0"/>
                </a:solidFill>
                <a:latin typeface="Times New Roman" panose="02020603050405020304" pitchFamily="18" charset="0"/>
                <a:cs typeface="Times New Roman" panose="02020603050405020304" pitchFamily="18" charset="0"/>
              </a:rPr>
              <a:t>--</a:t>
            </a:r>
            <a:r>
              <a:rPr lang="en-US" sz="1600" b="0" dirty="0" smtClean="0">
                <a:solidFill>
                  <a:srgbClr val="00B0F0"/>
                </a:solidFill>
                <a:latin typeface="Times New Roman" panose="02020603050405020304" pitchFamily="18" charset="0"/>
                <a:cs typeface="Times New Roman" panose="02020603050405020304" pitchFamily="18" charset="0"/>
              </a:rPr>
              <a:t>all </a:t>
            </a:r>
            <a:r>
              <a:rPr lang="en-US" sz="1600" b="0" dirty="0" smtClean="0">
                <a:solidFill>
                  <a:schemeClr val="tx1"/>
                </a:solidFill>
                <a:latin typeface="Times New Roman" panose="02020603050405020304" pitchFamily="18" charset="0"/>
                <a:cs typeface="Times New Roman" panose="02020603050405020304" pitchFamily="18" charset="0"/>
              </a:rPr>
              <a:t>command</a:t>
            </a:r>
            <a:br>
              <a:rPr lang="en-US" sz="1600" b="0" dirty="0" smtClean="0">
                <a:solidFill>
                  <a:schemeClr val="tx1"/>
                </a:solidFill>
                <a:latin typeface="Times New Roman" panose="02020603050405020304" pitchFamily="18" charset="0"/>
                <a:cs typeface="Times New Roman" panose="02020603050405020304" pitchFamily="18" charset="0"/>
              </a:rPr>
            </a:b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to add a message for this particular task (pushing the code to remote repo)</a:t>
            </a:r>
            <a:r>
              <a:rPr lang="en-US" sz="1600" b="0" dirty="0" smtClean="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git commit –m “msg” </a:t>
            </a:r>
            <a:r>
              <a:rPr lang="en-US" sz="1600" b="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command</a:t>
            </a:r>
            <a:br>
              <a:rPr lang="en-US" sz="1600" b="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br>
            <a:r>
              <a:rPr lang="en-US" sz="1600" b="0" dirty="0" smtClean="0">
                <a:solidFill>
                  <a:schemeClr val="tx1">
                    <a:lumMod val="50000"/>
                    <a:lumOff val="50000"/>
                  </a:schemeClr>
                </a:solidFill>
                <a:latin typeface="Times New Roman" panose="02020603050405020304" pitchFamily="18" charset="0"/>
                <a:cs typeface="Times New Roman" panose="02020603050405020304" pitchFamily="18" charset="0"/>
                <a:sym typeface="Wingdings" panose="05000000000000000000" pitchFamily="2" charset="2"/>
              </a:rPr>
              <a:t/>
            </a:r>
            <a:br>
              <a:rPr lang="en-US" sz="1600" b="0" dirty="0" smtClean="0">
                <a:solidFill>
                  <a:schemeClr val="tx1">
                    <a:lumMod val="50000"/>
                    <a:lumOff val="50000"/>
                  </a:schemeClr>
                </a:solidFill>
                <a:latin typeface="Times New Roman" panose="02020603050405020304" pitchFamily="18" charset="0"/>
                <a:cs typeface="Times New Roman" panose="02020603050405020304" pitchFamily="18" charset="0"/>
                <a:sym typeface="Wingdings" panose="05000000000000000000" pitchFamily="2" charset="2"/>
              </a:rPr>
            </a:br>
            <a:r>
              <a:rPr lang="en-US" sz="1600" b="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add the origin to the git using </a:t>
            </a:r>
            <a:r>
              <a:rPr lang="en-US" sz="1600" b="0" dirty="0" smtClean="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git remote add </a:t>
            </a:r>
            <a:r>
              <a:rPr lang="en-US" sz="1600" b="0" dirty="0" smtClean="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repositoryUrl </a:t>
            </a:r>
            <a:r>
              <a:rPr lang="en-US" sz="1600" b="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command</a:t>
            </a:r>
            <a:br>
              <a:rPr lang="en-US" sz="1600" b="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br>
            <a:r>
              <a:rPr lang="en-US" sz="1600" b="0" dirty="0" smtClean="0">
                <a:solidFill>
                  <a:schemeClr val="bg1">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r>
            <a:br>
              <a:rPr lang="en-US" sz="1600" b="0" dirty="0" smtClean="0">
                <a:solidFill>
                  <a:schemeClr val="bg1">
                    <a:lumMod val="50000"/>
                  </a:schemeClr>
                </a:solidFill>
                <a:latin typeface="Times New Roman" panose="02020603050405020304" pitchFamily="18" charset="0"/>
                <a:cs typeface="Times New Roman" panose="02020603050405020304" pitchFamily="18" charset="0"/>
                <a:sym typeface="Wingdings" panose="05000000000000000000" pitchFamily="2" charset="2"/>
              </a:rPr>
            </a:br>
            <a:r>
              <a:rPr lang="en-US" sz="1600" b="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finally, push the code to the remote repository using </a:t>
            </a:r>
            <a:r>
              <a:rPr lang="en-US" sz="1600" b="0" dirty="0" smtClean="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git push </a:t>
            </a:r>
            <a:r>
              <a:rPr lang="en-US" sz="1600" b="0" dirty="0" smtClean="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repositoryUrl </a:t>
            </a:r>
            <a:r>
              <a:rPr lang="en-US" sz="1600" b="0" dirty="0" smtClean="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master </a:t>
            </a:r>
            <a:r>
              <a:rPr lang="en-US" sz="1600" b="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command</a:t>
            </a:r>
            <a:br>
              <a:rPr lang="en-US" sz="1600" b="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br>
            <a:r>
              <a:rPr lang="en-US" sz="1600" b="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r>
            <a:br>
              <a:rPr lang="en-US" sz="1600" b="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br>
            <a:r>
              <a:rPr lang="en-US" sz="1600" b="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a:t>
            </a:r>
            <a:r>
              <a:rPr lang="en-US" sz="1600" b="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fter performing these steps the project is finally pushed to the remote repository.</a:t>
            </a:r>
            <a:r>
              <a:rPr lang="en-US" sz="1800" b="0" dirty="0" smtClean="0">
                <a:solidFill>
                  <a:schemeClr val="tx1"/>
                </a:solidFill>
                <a:sym typeface="Wingdings" panose="05000000000000000000" pitchFamily="2" charset="2"/>
              </a:rPr>
              <a:t/>
            </a:r>
            <a:br>
              <a:rPr lang="en-US" sz="1800" b="0" dirty="0" smtClean="0">
                <a:solidFill>
                  <a:schemeClr val="tx1"/>
                </a:solidFill>
                <a:sym typeface="Wingdings" panose="05000000000000000000" pitchFamily="2" charset="2"/>
              </a:rPr>
            </a:br>
            <a:r>
              <a:rPr lang="en-US" sz="1800" b="0" dirty="0">
                <a:solidFill>
                  <a:srgbClr val="00B0F0"/>
                </a:solidFill>
              </a:rPr>
              <a:t/>
            </a:r>
            <a:br>
              <a:rPr lang="en-US" sz="1800" b="0" dirty="0">
                <a:solidFill>
                  <a:srgbClr val="00B0F0"/>
                </a:solidFill>
              </a:rPr>
            </a:br>
            <a:endParaRPr lang="en-US" sz="1800" dirty="0">
              <a:solidFill>
                <a:srgbClr val="00B0F0"/>
              </a:solidFill>
            </a:endParaRPr>
          </a:p>
        </p:txBody>
      </p:sp>
    </p:spTree>
    <p:extLst>
      <p:ext uri="{BB962C8B-B14F-4D97-AF65-F5344CB8AC3E}">
        <p14:creationId xmlns:p14="http://schemas.microsoft.com/office/powerpoint/2010/main" val="19698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12" y="1281073"/>
            <a:ext cx="5169783" cy="4772691"/>
          </a:xfrm>
          <a:prstGeom prst="rect">
            <a:avLst/>
          </a:prstGeom>
        </p:spPr>
      </p:pic>
      <p:sp>
        <p:nvSpPr>
          <p:cNvPr id="3" name="Title 2"/>
          <p:cNvSpPr>
            <a:spLocks noGrp="1"/>
          </p:cNvSpPr>
          <p:nvPr>
            <p:ph type="title"/>
          </p:nvPr>
        </p:nvSpPr>
        <p:spPr>
          <a:xfrm>
            <a:off x="481012" y="727075"/>
            <a:ext cx="8226425" cy="553998"/>
          </a:xfrm>
        </p:spPr>
        <p:txBody>
          <a:bodyPr/>
          <a:lstStyle/>
          <a:p>
            <a:r>
              <a:rPr lang="en-US" sz="1800" dirty="0" smtClean="0">
                <a:solidFill>
                  <a:schemeClr val="tx1"/>
                </a:solidFill>
                <a:latin typeface="Times New Roman" panose="02020603050405020304" pitchFamily="18" charset="0"/>
                <a:cs typeface="Times New Roman" panose="02020603050405020304" pitchFamily="18" charset="0"/>
              </a:rPr>
              <a:t>Pushing the code to remote repo</a:t>
            </a:r>
            <a:br>
              <a:rPr lang="en-US" sz="1800" dirty="0" smtClean="0">
                <a:solidFill>
                  <a:schemeClr val="tx1"/>
                </a:solidFill>
                <a:latin typeface="Times New Roman" panose="02020603050405020304" pitchFamily="18" charset="0"/>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58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481012" y="719138"/>
            <a:ext cx="8224837" cy="2595582"/>
          </a:xfrm>
        </p:spPr>
        <p:txBody>
          <a:bodyPr/>
          <a:lstStyle/>
          <a:p>
            <a:r>
              <a:rPr lang="en-US" dirty="0" smtClean="0">
                <a:solidFill>
                  <a:schemeClr val="bg2"/>
                </a:solidFill>
                <a:latin typeface="Times New Roman" panose="02020603050405020304" pitchFamily="18" charset="0"/>
                <a:cs typeface="Times New Roman" panose="02020603050405020304" pitchFamily="18" charset="0"/>
              </a:rPr>
              <a:t>Code </a:t>
            </a:r>
            <a:r>
              <a:rPr lang="en-US" dirty="0">
                <a:solidFill>
                  <a:schemeClr val="bg2"/>
                </a:solidFill>
                <a:latin typeface="Times New Roman" panose="02020603050405020304" pitchFamily="18" charset="0"/>
                <a:cs typeface="Times New Roman" panose="02020603050405020304" pitchFamily="18" charset="0"/>
              </a:rPr>
              <a:t>R</a:t>
            </a:r>
            <a:r>
              <a:rPr lang="en-US" dirty="0" smtClean="0">
                <a:solidFill>
                  <a:schemeClr val="bg2"/>
                </a:solidFill>
                <a:latin typeface="Times New Roman" panose="02020603050405020304" pitchFamily="18" charset="0"/>
                <a:cs typeface="Times New Roman" panose="02020603050405020304" pitchFamily="18" charset="0"/>
              </a:rPr>
              <a:t>eview Process</a:t>
            </a:r>
            <a:br>
              <a:rPr lang="en-US" dirty="0" smtClean="0">
                <a:solidFill>
                  <a:schemeClr val="bg2"/>
                </a:solidFill>
                <a:latin typeface="Times New Roman" panose="02020603050405020304" pitchFamily="18" charset="0"/>
                <a:cs typeface="Times New Roman" panose="02020603050405020304" pitchFamily="18" charset="0"/>
              </a:rPr>
            </a:br>
            <a:r>
              <a:rPr lang="en-US" dirty="0" smtClean="0">
                <a:solidFill>
                  <a:schemeClr val="bg2"/>
                </a:solidFill>
                <a:latin typeface="Times New Roman" panose="02020603050405020304" pitchFamily="18" charset="0"/>
                <a:cs typeface="Times New Roman" panose="02020603050405020304" pitchFamily="18" charset="0"/>
              </a:rPr>
              <a:t/>
            </a:r>
            <a:br>
              <a:rPr lang="en-US" dirty="0" smtClean="0">
                <a:solidFill>
                  <a:schemeClr val="bg2"/>
                </a:solidFill>
                <a:latin typeface="Times New Roman" panose="02020603050405020304" pitchFamily="18" charset="0"/>
                <a:cs typeface="Times New Roman" panose="02020603050405020304" pitchFamily="18" charset="0"/>
              </a:rPr>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b="0" baseline="30000" dirty="0" smtClean="0"/>
              <a:t/>
            </a:r>
            <a:br>
              <a:rPr lang="en-US" sz="1600" b="0" baseline="30000" dirty="0" smtClean="0"/>
            </a:br>
            <a:r>
              <a:rPr lang="en-US" sz="1800" b="0" baseline="30000" dirty="0"/>
              <a:t/>
            </a:r>
            <a:br>
              <a:rPr lang="en-US" sz="1800" b="0" baseline="30000" dirty="0"/>
            </a:br>
            <a:endParaRPr sz="1800" b="0" dirty="0" smtClean="0">
              <a:latin typeface="Arial" charset="0"/>
              <a:cs typeface="Arial" charset="0"/>
            </a:endParaRPr>
          </a:p>
        </p:txBody>
      </p:sp>
      <p:sp>
        <p:nvSpPr>
          <p:cNvPr id="5" name="Text Placeholder 4"/>
          <p:cNvSpPr>
            <a:spLocks noGrp="1"/>
          </p:cNvSpPr>
          <p:nvPr>
            <p:ph type="body" sz="quarter" idx="13"/>
          </p:nvPr>
        </p:nvSpPr>
        <p:spPr>
          <a:xfrm>
            <a:off x="481012" y="1270452"/>
            <a:ext cx="8224838" cy="830997"/>
          </a:xfrm>
        </p:spPr>
        <p:txBody>
          <a:bodyPr/>
          <a:lstStyle/>
          <a:p>
            <a:endParaRPr lang="en-US" dirty="0" smtClean="0">
              <a:solidFill>
                <a:schemeClr val="tx1"/>
              </a:solidFill>
            </a:endParaRPr>
          </a:p>
          <a:p>
            <a:r>
              <a:rPr lang="en-US" dirty="0" smtClean="0">
                <a:solidFill>
                  <a:schemeClr val="tx1"/>
                </a:solidFill>
              </a:rPr>
              <a:t>Fork </a:t>
            </a:r>
            <a:r>
              <a:rPr lang="en-US" dirty="0">
                <a:solidFill>
                  <a:schemeClr val="tx1"/>
                </a:solidFill>
              </a:rPr>
              <a:t>the repository to copy it to your own account.</a:t>
            </a:r>
          </a:p>
          <a:p>
            <a:endParaRPr lang="en-US" dirty="0"/>
          </a:p>
        </p:txBody>
      </p:sp>
      <p:pic>
        <p:nvPicPr>
          <p:cNvPr id="3" name="Picture 2"/>
          <p:cNvPicPr/>
          <p:nvPr/>
        </p:nvPicPr>
        <p:blipFill>
          <a:blip r:embed="rId3"/>
          <a:stretch>
            <a:fillRect/>
          </a:stretch>
        </p:blipFill>
        <p:spPr>
          <a:xfrm>
            <a:off x="481011" y="2192809"/>
            <a:ext cx="5943600" cy="3346450"/>
          </a:xfrm>
          <a:prstGeom prst="rect">
            <a:avLst/>
          </a:prstGeom>
        </p:spPr>
      </p:pic>
    </p:spTree>
    <p:extLst>
      <p:ext uri="{BB962C8B-B14F-4D97-AF65-F5344CB8AC3E}">
        <p14:creationId xmlns:p14="http://schemas.microsoft.com/office/powerpoint/2010/main" val="39055438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p:txBody>
          <a:bodyPr/>
          <a:lstStyle/>
          <a:p>
            <a:r>
              <a:rPr lang="en-US" dirty="0">
                <a:latin typeface="Arial" charset="0"/>
                <a:cs typeface="Arial" charset="0"/>
              </a:rPr>
              <a:t> </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b="0" baseline="30000" dirty="0" smtClean="0"/>
              <a:t/>
            </a:r>
            <a:br>
              <a:rPr lang="en-US" sz="1600" b="0" baseline="30000" dirty="0" smtClean="0"/>
            </a:br>
            <a:r>
              <a:rPr lang="en-US" sz="1800" b="0" baseline="30000" dirty="0"/>
              <a:t/>
            </a:r>
            <a:br>
              <a:rPr lang="en-US" sz="1800" b="0" baseline="30000" dirty="0"/>
            </a:br>
            <a:endParaRPr sz="1800" b="0" dirty="0" smtClean="0">
              <a:latin typeface="Arial" charset="0"/>
              <a:cs typeface="Arial" charset="0"/>
            </a:endParaRPr>
          </a:p>
        </p:txBody>
      </p:sp>
      <p:pic>
        <p:nvPicPr>
          <p:cNvPr id="4" name="Picture 3"/>
          <p:cNvPicPr/>
          <p:nvPr/>
        </p:nvPicPr>
        <p:blipFill>
          <a:blip r:embed="rId3"/>
          <a:stretch>
            <a:fillRect/>
          </a:stretch>
        </p:blipFill>
        <p:spPr>
          <a:xfrm>
            <a:off x="450273" y="1856508"/>
            <a:ext cx="7148080" cy="4281055"/>
          </a:xfrm>
          <a:prstGeom prst="rect">
            <a:avLst/>
          </a:prstGeom>
        </p:spPr>
      </p:pic>
      <p:sp>
        <p:nvSpPr>
          <p:cNvPr id="3" name="Subtitle 2"/>
          <p:cNvSpPr>
            <a:spLocks noGrp="1"/>
          </p:cNvSpPr>
          <p:nvPr>
            <p:ph type="subTitle" idx="1"/>
          </p:nvPr>
        </p:nvSpPr>
        <p:spPr>
          <a:xfrm>
            <a:off x="450273" y="1205344"/>
            <a:ext cx="7549862" cy="651164"/>
          </a:xfrm>
        </p:spPr>
        <p:txBody>
          <a:bodyPr/>
          <a:lstStyle/>
          <a:p>
            <a:endParaRPr lang="en-US" b="0" dirty="0" smtClean="0"/>
          </a:p>
          <a:p>
            <a:endParaRPr lang="en-US" dirty="0"/>
          </a:p>
          <a:p>
            <a:endParaRPr lang="en-US" dirty="0" smtClean="0"/>
          </a:p>
          <a:p>
            <a:endParaRPr lang="en-US" dirty="0"/>
          </a:p>
          <a:p>
            <a:r>
              <a:rPr lang="en-US" dirty="0" smtClean="0">
                <a:solidFill>
                  <a:schemeClr val="tx1"/>
                </a:solidFill>
                <a:latin typeface="+mj-lt"/>
                <a:cs typeface="Times New Roman" panose="02020603050405020304" pitchFamily="18" charset="0"/>
              </a:rPr>
              <a:t>Clone </a:t>
            </a:r>
            <a:r>
              <a:rPr lang="en-US" dirty="0">
                <a:solidFill>
                  <a:schemeClr val="tx1"/>
                </a:solidFill>
                <a:latin typeface="+mj-lt"/>
                <a:cs typeface="Times New Roman" panose="02020603050405020304" pitchFamily="18" charset="0"/>
              </a:rPr>
              <a:t>the forked repository from Bitbucket to your local system.</a:t>
            </a:r>
          </a:p>
          <a:p>
            <a:endParaRPr lang="en-US" dirty="0"/>
          </a:p>
        </p:txBody>
      </p:sp>
    </p:spTree>
    <p:extLst>
      <p:ext uri="{BB962C8B-B14F-4D97-AF65-F5344CB8AC3E}">
        <p14:creationId xmlns:p14="http://schemas.microsoft.com/office/powerpoint/2010/main" val="3236465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sz="2400" smtClean="0">
                <a:latin typeface="Arial" charset="0"/>
                <a:cs typeface="Arial" charset="0"/>
              </a:rPr>
              <a:t>2016</a:t>
            </a:r>
          </a:p>
        </p:txBody>
      </p:sp>
      <p:sp>
        <p:nvSpPr>
          <p:cNvPr id="11267" name="Title 2"/>
          <p:cNvSpPr>
            <a:spLocks noGrp="1"/>
          </p:cNvSpPr>
          <p:nvPr>
            <p:ph type="title"/>
          </p:nvPr>
        </p:nvSpPr>
        <p:spPr>
          <a:xfrm>
            <a:off x="1517650" y="2805113"/>
            <a:ext cx="6680200" cy="614362"/>
          </a:xfrm>
        </p:spPr>
        <p:txBody>
          <a:bodyPr/>
          <a:lstStyle/>
          <a:p>
            <a:r>
              <a:rPr smtClean="0">
                <a:solidFill>
                  <a:srgbClr val="E31837"/>
                </a:solidFill>
                <a:latin typeface="Arial" charset="0"/>
                <a:cs typeface="Arial" charset="0"/>
              </a:rPr>
              <a:t>Tech Mahindra</a:t>
            </a:r>
            <a:endParaRPr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p:txBody>
          <a:bodyPr/>
          <a:lstStyle/>
          <a:p>
            <a:r>
              <a:rPr lang="en-US" dirty="0">
                <a:latin typeface="Arial" charset="0"/>
                <a:cs typeface="Arial" charset="0"/>
              </a:rPr>
              <a:t> </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b="0" baseline="30000" dirty="0" smtClean="0"/>
              <a:t/>
            </a:r>
            <a:br>
              <a:rPr lang="en-US" sz="1600" b="0" baseline="30000" dirty="0" smtClean="0"/>
            </a:br>
            <a:r>
              <a:rPr lang="en-US" sz="1800" b="0" baseline="30000" dirty="0"/>
              <a:t/>
            </a:r>
            <a:br>
              <a:rPr lang="en-US" sz="1800" b="0" baseline="30000" dirty="0"/>
            </a:br>
            <a:endParaRPr sz="1800" b="0" dirty="0" smtClean="0">
              <a:latin typeface="Arial" charset="0"/>
              <a:cs typeface="Arial" charset="0"/>
            </a:endParaRPr>
          </a:p>
        </p:txBody>
      </p:sp>
      <p:sp>
        <p:nvSpPr>
          <p:cNvPr id="5" name="Text Placeholder 4"/>
          <p:cNvSpPr>
            <a:spLocks noGrp="1"/>
          </p:cNvSpPr>
          <p:nvPr>
            <p:ph type="body" sz="quarter" idx="10"/>
          </p:nvPr>
        </p:nvSpPr>
        <p:spPr>
          <a:xfrm>
            <a:off x="481012" y="738445"/>
            <a:ext cx="8224838" cy="830997"/>
          </a:xfrm>
        </p:spPr>
        <p:txBody>
          <a:bodyPr/>
          <a:lstStyle/>
          <a:p>
            <a:pPr marL="0" indent="0">
              <a:buNone/>
            </a:pPr>
            <a:endParaRPr lang="en-US" dirty="0" smtClean="0"/>
          </a:p>
          <a:p>
            <a:pPr marL="0" indent="0">
              <a:buNone/>
            </a:pPr>
            <a:r>
              <a:rPr lang="en-US" b="1" dirty="0" smtClean="0">
                <a:latin typeface="+mn-lt"/>
              </a:rPr>
              <a:t>Make </a:t>
            </a:r>
            <a:r>
              <a:rPr lang="en-US" b="1" dirty="0">
                <a:latin typeface="+mn-lt"/>
              </a:rPr>
              <a:t>changes to the local repository.</a:t>
            </a:r>
          </a:p>
          <a:p>
            <a:endParaRPr lang="en-US" dirty="0"/>
          </a:p>
        </p:txBody>
      </p:sp>
      <p:pic>
        <p:nvPicPr>
          <p:cNvPr id="7" name="Picture 6"/>
          <p:cNvPicPr/>
          <p:nvPr/>
        </p:nvPicPr>
        <p:blipFill>
          <a:blip r:embed="rId3"/>
          <a:stretch>
            <a:fillRect/>
          </a:stretch>
        </p:blipFill>
        <p:spPr>
          <a:xfrm>
            <a:off x="481012" y="1523998"/>
            <a:ext cx="7391400" cy="4447309"/>
          </a:xfrm>
          <a:prstGeom prst="rect">
            <a:avLst/>
          </a:prstGeom>
        </p:spPr>
      </p:pic>
    </p:spTree>
    <p:extLst>
      <p:ext uri="{BB962C8B-B14F-4D97-AF65-F5344CB8AC3E}">
        <p14:creationId xmlns:p14="http://schemas.microsoft.com/office/powerpoint/2010/main" val="2703999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481013" y="713220"/>
            <a:ext cx="8226425" cy="276999"/>
          </a:xfrm>
        </p:spPr>
        <p:txBody>
          <a:bodyPr/>
          <a:lstStyle/>
          <a:p>
            <a:r>
              <a:rPr lang="en-US" sz="1800" dirty="0">
                <a:solidFill>
                  <a:schemeClr val="tx1"/>
                </a:solidFill>
              </a:rPr>
              <a:t>Push the changes to your forked repository on Bitbucket</a:t>
            </a:r>
          </a:p>
        </p:txBody>
      </p:sp>
      <p:pic>
        <p:nvPicPr>
          <p:cNvPr id="4" name="Picture 3"/>
          <p:cNvPicPr/>
          <p:nvPr/>
        </p:nvPicPr>
        <p:blipFill>
          <a:blip r:embed="rId3"/>
          <a:stretch>
            <a:fillRect/>
          </a:stretch>
        </p:blipFill>
        <p:spPr>
          <a:xfrm>
            <a:off x="481013" y="1191491"/>
            <a:ext cx="7062787" cy="5223164"/>
          </a:xfrm>
          <a:prstGeom prst="rect">
            <a:avLst/>
          </a:prstGeom>
        </p:spPr>
      </p:pic>
    </p:spTree>
    <p:extLst>
      <p:ext uri="{BB962C8B-B14F-4D97-AF65-F5344CB8AC3E}">
        <p14:creationId xmlns:p14="http://schemas.microsoft.com/office/powerpoint/2010/main" val="42385421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3"/>
          <a:stretch>
            <a:fillRect/>
          </a:stretch>
        </p:blipFill>
        <p:spPr>
          <a:xfrm>
            <a:off x="1136073" y="983672"/>
            <a:ext cx="6927271" cy="5167745"/>
          </a:xfrm>
          <a:prstGeom prst="rect">
            <a:avLst/>
          </a:prstGeom>
        </p:spPr>
      </p:pic>
    </p:spTree>
    <p:extLst>
      <p:ext uri="{BB962C8B-B14F-4D97-AF65-F5344CB8AC3E}">
        <p14:creationId xmlns:p14="http://schemas.microsoft.com/office/powerpoint/2010/main" val="10485094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481013" y="727075"/>
            <a:ext cx="8226425" cy="1856919"/>
          </a:xfrm>
        </p:spPr>
        <p:txBody>
          <a:bodyPr/>
          <a:lstStyle/>
          <a:p>
            <a:r>
              <a:rPr lang="en-US" dirty="0">
                <a:latin typeface="Arial" charset="0"/>
                <a:cs typeface="Arial" charset="0"/>
              </a:rPr>
              <a:t> </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b="0" baseline="30000" dirty="0" smtClean="0"/>
              <a:t/>
            </a:r>
            <a:br>
              <a:rPr lang="en-US" sz="1600" b="0" baseline="30000" dirty="0" smtClean="0"/>
            </a:br>
            <a:r>
              <a:rPr lang="en-US" sz="1800" b="0" baseline="30000" dirty="0"/>
              <a:t/>
            </a:r>
            <a:br>
              <a:rPr lang="en-US" sz="1800" b="0" baseline="30000" dirty="0"/>
            </a:br>
            <a:endParaRPr sz="1800" b="0" dirty="0" smtClean="0">
              <a:latin typeface="Arial" charset="0"/>
              <a:cs typeface="Arial" charset="0"/>
            </a:endParaRPr>
          </a:p>
        </p:txBody>
      </p:sp>
      <p:pic>
        <p:nvPicPr>
          <p:cNvPr id="3" name="Picture 2"/>
          <p:cNvPicPr/>
          <p:nvPr/>
        </p:nvPicPr>
        <p:blipFill>
          <a:blip r:embed="rId3"/>
          <a:stretch>
            <a:fillRect/>
          </a:stretch>
        </p:blipFill>
        <p:spPr>
          <a:xfrm>
            <a:off x="748145" y="609600"/>
            <a:ext cx="7509163" cy="5694218"/>
          </a:xfrm>
          <a:prstGeom prst="rect">
            <a:avLst/>
          </a:prstGeom>
        </p:spPr>
      </p:pic>
    </p:spTree>
    <p:extLst>
      <p:ext uri="{BB962C8B-B14F-4D97-AF65-F5344CB8AC3E}">
        <p14:creationId xmlns:p14="http://schemas.microsoft.com/office/powerpoint/2010/main" val="20754367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p:txBody>
          <a:bodyPr/>
          <a:lstStyle/>
          <a:p>
            <a:r>
              <a:rPr lang="en-US" dirty="0">
                <a:latin typeface="Arial" charset="0"/>
                <a:cs typeface="Arial" charset="0"/>
              </a:rPr>
              <a:t> </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b="0" baseline="30000" dirty="0" smtClean="0"/>
              <a:t/>
            </a:r>
            <a:br>
              <a:rPr lang="en-US" sz="1600" b="0" baseline="30000" dirty="0" smtClean="0"/>
            </a:br>
            <a:r>
              <a:rPr lang="en-US" sz="1800" b="0" baseline="30000" dirty="0"/>
              <a:t/>
            </a:r>
            <a:br>
              <a:rPr lang="en-US" sz="1800" b="0" baseline="30000" dirty="0"/>
            </a:br>
            <a:endParaRPr sz="1800" b="0" dirty="0" smtClean="0">
              <a:latin typeface="Arial" charset="0"/>
              <a:cs typeface="Arial" charset="0"/>
            </a:endParaRPr>
          </a:p>
        </p:txBody>
      </p:sp>
      <p:sp>
        <p:nvSpPr>
          <p:cNvPr id="3" name="Text Placeholder 2"/>
          <p:cNvSpPr>
            <a:spLocks noGrp="1"/>
          </p:cNvSpPr>
          <p:nvPr>
            <p:ph type="body" sz="quarter" idx="10"/>
          </p:nvPr>
        </p:nvSpPr>
        <p:spPr>
          <a:xfrm>
            <a:off x="481011" y="719138"/>
            <a:ext cx="8224838" cy="553998"/>
          </a:xfrm>
        </p:spPr>
        <p:txBody>
          <a:bodyPr/>
          <a:lstStyle/>
          <a:p>
            <a:pPr marL="0" indent="0">
              <a:buNone/>
            </a:pPr>
            <a:r>
              <a:rPr lang="en-US" b="1" dirty="0"/>
              <a:t>Create a pull request from the original repository you forked to add the changes you </a:t>
            </a:r>
            <a:r>
              <a:rPr lang="en-US" b="1" dirty="0" smtClean="0"/>
              <a:t>made.</a:t>
            </a:r>
            <a:endParaRPr lang="en-US" b="1" dirty="0"/>
          </a:p>
        </p:txBody>
      </p:sp>
      <p:pic>
        <p:nvPicPr>
          <p:cNvPr id="5" name="Picture 4"/>
          <p:cNvPicPr/>
          <p:nvPr/>
        </p:nvPicPr>
        <p:blipFill>
          <a:blip r:embed="rId3"/>
          <a:stretch>
            <a:fillRect/>
          </a:stretch>
        </p:blipFill>
        <p:spPr>
          <a:xfrm>
            <a:off x="481011" y="1468582"/>
            <a:ext cx="7526916" cy="4835236"/>
          </a:xfrm>
          <a:prstGeom prst="rect">
            <a:avLst/>
          </a:prstGeom>
        </p:spPr>
      </p:pic>
    </p:spTree>
    <p:extLst>
      <p:ext uri="{BB962C8B-B14F-4D97-AF65-F5344CB8AC3E}">
        <p14:creationId xmlns:p14="http://schemas.microsoft.com/office/powerpoint/2010/main" val="1276028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p:txBody>
          <a:bodyPr/>
          <a:lstStyle/>
          <a:p>
            <a:r>
              <a:rPr lang="en-US" dirty="0">
                <a:latin typeface="Arial" charset="0"/>
                <a:cs typeface="Arial" charset="0"/>
              </a:rPr>
              <a:t> </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b="0" baseline="30000" dirty="0" smtClean="0"/>
              <a:t/>
            </a:r>
            <a:br>
              <a:rPr lang="en-US" sz="1600" b="0" baseline="30000" dirty="0" smtClean="0"/>
            </a:br>
            <a:r>
              <a:rPr lang="en-US" sz="1800" b="0" baseline="30000" dirty="0"/>
              <a:t/>
            </a:r>
            <a:br>
              <a:rPr lang="en-US" sz="1800" b="0" baseline="30000" dirty="0"/>
            </a:br>
            <a:endParaRPr sz="1800" b="0" dirty="0" smtClean="0">
              <a:latin typeface="Arial" charset="0"/>
              <a:cs typeface="Arial" charset="0"/>
            </a:endParaRPr>
          </a:p>
        </p:txBody>
      </p:sp>
      <p:sp>
        <p:nvSpPr>
          <p:cNvPr id="4" name="Text Placeholder 3"/>
          <p:cNvSpPr>
            <a:spLocks noGrp="1"/>
          </p:cNvSpPr>
          <p:nvPr>
            <p:ph type="body" sz="quarter" idx="10"/>
          </p:nvPr>
        </p:nvSpPr>
        <p:spPr>
          <a:xfrm>
            <a:off x="744249" y="5361709"/>
            <a:ext cx="8224838" cy="276999"/>
          </a:xfrm>
        </p:spPr>
        <p:txBody>
          <a:bodyPr/>
          <a:lstStyle/>
          <a:p>
            <a:pPr marL="0" indent="0">
              <a:buNone/>
            </a:pPr>
            <a:r>
              <a:rPr lang="en-US" b="1" dirty="0"/>
              <a:t>Wait for the repository owner to accept or reject your changes.</a:t>
            </a:r>
          </a:p>
        </p:txBody>
      </p:sp>
      <p:pic>
        <p:nvPicPr>
          <p:cNvPr id="6" name="Picture 5"/>
          <p:cNvPicPr/>
          <p:nvPr/>
        </p:nvPicPr>
        <p:blipFill>
          <a:blip r:embed="rId3"/>
          <a:stretch>
            <a:fillRect/>
          </a:stretch>
        </p:blipFill>
        <p:spPr>
          <a:xfrm>
            <a:off x="744249" y="719138"/>
            <a:ext cx="7197437" cy="4396350"/>
          </a:xfrm>
          <a:prstGeom prst="rect">
            <a:avLst/>
          </a:prstGeom>
        </p:spPr>
      </p:pic>
    </p:spTree>
    <p:extLst>
      <p:ext uri="{BB962C8B-B14F-4D97-AF65-F5344CB8AC3E}">
        <p14:creationId xmlns:p14="http://schemas.microsoft.com/office/powerpoint/2010/main" val="1131587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p:txBody>
          <a:bodyPr/>
          <a:lstStyle/>
          <a:p>
            <a:r>
              <a:rPr lang="en-US" sz="1600" dirty="0" smtClean="0">
                <a:solidFill>
                  <a:schemeClr val="tx1"/>
                </a:solidFill>
                <a:latin typeface="+mn-lt"/>
              </a:rPr>
              <a:t>     Login </a:t>
            </a:r>
            <a:r>
              <a:rPr lang="en-US" sz="1600" dirty="0">
                <a:solidFill>
                  <a:schemeClr val="tx1"/>
                </a:solidFill>
                <a:latin typeface="+mn-lt"/>
              </a:rPr>
              <a:t>as reviewer and </a:t>
            </a:r>
            <a:r>
              <a:rPr lang="en-US" sz="1600" dirty="0" smtClean="0">
                <a:solidFill>
                  <a:schemeClr val="tx1"/>
                </a:solidFill>
                <a:latin typeface="+mn-lt"/>
              </a:rPr>
              <a:t>approve.</a:t>
            </a:r>
            <a:r>
              <a:rPr lang="en-US" sz="1600" dirty="0">
                <a:solidFill>
                  <a:schemeClr val="tx1"/>
                </a:solidFill>
                <a:latin typeface="+mn-lt"/>
              </a:rPr>
              <a:t/>
            </a:r>
            <a:br>
              <a:rPr lang="en-US" sz="1600" dirty="0">
                <a:solidFill>
                  <a:schemeClr val="tx1"/>
                </a:solidFill>
                <a:latin typeface="+mn-lt"/>
              </a:rPr>
            </a:br>
            <a:endParaRPr sz="1600" dirty="0" smtClean="0">
              <a:solidFill>
                <a:schemeClr val="tx1"/>
              </a:solidFill>
              <a:latin typeface="+mn-lt"/>
              <a:cs typeface="Arial" charset="0"/>
            </a:endParaRPr>
          </a:p>
        </p:txBody>
      </p:sp>
      <p:sp>
        <p:nvSpPr>
          <p:cNvPr id="2" name="Text Placeholder 1"/>
          <p:cNvSpPr>
            <a:spLocks noGrp="1"/>
          </p:cNvSpPr>
          <p:nvPr>
            <p:ph type="body" sz="quarter" idx="10"/>
          </p:nvPr>
        </p:nvSpPr>
        <p:spPr>
          <a:xfrm>
            <a:off x="666316" y="5963408"/>
            <a:ext cx="8039533" cy="246221"/>
          </a:xfrm>
        </p:spPr>
        <p:txBody>
          <a:bodyPr/>
          <a:lstStyle/>
          <a:p>
            <a:pPr marL="0" indent="0">
              <a:buNone/>
            </a:pPr>
            <a:r>
              <a:rPr lang="en-US" sz="1600" b="1" dirty="0" smtClean="0"/>
              <a:t>  Finally </a:t>
            </a:r>
            <a:r>
              <a:rPr lang="en-US" sz="1600" b="1" dirty="0"/>
              <a:t>login as admin and click merge.</a:t>
            </a:r>
          </a:p>
        </p:txBody>
      </p:sp>
      <p:pic>
        <p:nvPicPr>
          <p:cNvPr id="7" name="Picture 6"/>
          <p:cNvPicPr/>
          <p:nvPr/>
        </p:nvPicPr>
        <p:blipFill>
          <a:blip r:embed="rId3"/>
          <a:stretch>
            <a:fillRect/>
          </a:stretch>
        </p:blipFill>
        <p:spPr>
          <a:xfrm>
            <a:off x="777153" y="1211581"/>
            <a:ext cx="5943600" cy="4382495"/>
          </a:xfrm>
          <a:prstGeom prst="rect">
            <a:avLst/>
          </a:prstGeom>
        </p:spPr>
      </p:pic>
    </p:spTree>
    <p:extLst>
      <p:ext uri="{BB962C8B-B14F-4D97-AF65-F5344CB8AC3E}">
        <p14:creationId xmlns:p14="http://schemas.microsoft.com/office/powerpoint/2010/main" val="9509056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332509" y="732992"/>
            <a:ext cx="8622723" cy="5232202"/>
          </a:xfrm>
        </p:spPr>
        <p:txBody>
          <a:bodyPr/>
          <a:lstStyle/>
          <a:p>
            <a:r>
              <a:rPr lang="en-US" sz="4400" dirty="0" smtClean="0">
                <a:solidFill>
                  <a:schemeClr val="bg2"/>
                </a:solidFill>
                <a:latin typeface="Times New Roman" panose="02020603050405020304" pitchFamily="18" charset="0"/>
                <a:cs typeface="Times New Roman" panose="02020603050405020304" pitchFamily="18" charset="0"/>
              </a:rPr>
              <a:t>Conclusion</a:t>
            </a:r>
            <a:br>
              <a:rPr lang="en-US" sz="4400" dirty="0" smtClean="0">
                <a:solidFill>
                  <a:schemeClr val="bg2"/>
                </a:solidFill>
                <a:latin typeface="Times New Roman" panose="02020603050405020304" pitchFamily="18" charset="0"/>
                <a:cs typeface="Times New Roman" panose="02020603050405020304" pitchFamily="18" charset="0"/>
              </a:rPr>
            </a:br>
            <a:r>
              <a:rPr lang="en-US" sz="4400" dirty="0" smtClean="0">
                <a:solidFill>
                  <a:schemeClr val="bg2"/>
                </a:solidFill>
                <a:latin typeface="Times New Roman" panose="02020603050405020304" pitchFamily="18" charset="0"/>
                <a:cs typeface="Times New Roman" panose="02020603050405020304" pitchFamily="18" charset="0"/>
              </a:rPr>
              <a:t/>
            </a:r>
            <a:br>
              <a:rPr lang="en-US" sz="4400" dirty="0" smtClean="0">
                <a:solidFill>
                  <a:schemeClr val="bg2"/>
                </a:solidFill>
                <a:latin typeface="Times New Roman" panose="02020603050405020304" pitchFamily="18" charset="0"/>
                <a:cs typeface="Times New Roman" panose="02020603050405020304" pitchFamily="18" charset="0"/>
              </a:rPr>
            </a:br>
            <a:r>
              <a:rPr lang="en-US" sz="1800" dirty="0" smtClean="0">
                <a:solidFill>
                  <a:schemeClr val="bg2"/>
                </a:solidFill>
                <a:latin typeface="Times New Roman" panose="02020603050405020304" pitchFamily="18" charset="0"/>
                <a:cs typeface="Times New Roman" panose="02020603050405020304" pitchFamily="18" charset="0"/>
              </a:rPr>
              <a:t/>
            </a:r>
            <a:br>
              <a:rPr lang="en-US" sz="1800" dirty="0" smtClean="0">
                <a:solidFill>
                  <a:schemeClr val="bg2"/>
                </a:solidFill>
                <a:latin typeface="Times New Roman" panose="02020603050405020304" pitchFamily="18" charset="0"/>
                <a:cs typeface="Times New Roman" panose="02020603050405020304" pitchFamily="18" charset="0"/>
              </a:rPr>
            </a:br>
            <a:r>
              <a:rPr lang="en-US" sz="1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Bitbucket has over one million users. </a:t>
            </a:r>
            <a:r>
              <a:rPr lang="en-US" sz="1800" dirty="0" smtClean="0">
                <a:solidFill>
                  <a:schemeClr val="tx1"/>
                </a:solidFill>
                <a:latin typeface="Times New Roman" panose="02020603050405020304" pitchFamily="18" charset="0"/>
                <a:cs typeface="Times New Roman" panose="02020603050405020304" pitchFamily="18" charset="0"/>
              </a:rPr>
              <a:t/>
            </a:r>
            <a:br>
              <a:rPr lang="en-US" sz="1800" dirty="0" smtClean="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a:r>
            <a:br>
              <a:rPr lang="en-US" sz="1800" dirty="0">
                <a:solidFill>
                  <a:schemeClr val="tx1"/>
                </a:solidFill>
                <a:latin typeface="Times New Roman" panose="02020603050405020304" pitchFamily="18" charset="0"/>
                <a:cs typeface="Times New Roman" panose="02020603050405020304" pitchFamily="18" charset="0"/>
              </a:rPr>
            </a:br>
            <a:r>
              <a:rPr lang="en-US" sz="1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The flexibility of Bitbucket and its free private repositories make up for its social   shortcomings and its lack of affection in the open source community.</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a:r>
            <a:br>
              <a:rPr lang="en-US" sz="1800" dirty="0">
                <a:solidFill>
                  <a:schemeClr val="tx1"/>
                </a:solidFill>
                <a:latin typeface="Times New Roman" panose="02020603050405020304" pitchFamily="18" charset="0"/>
                <a:cs typeface="Times New Roman" panose="02020603050405020304" pitchFamily="18" charset="0"/>
              </a:rPr>
            </a:br>
            <a:r>
              <a:rPr lang="en-US" sz="1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smtClean="0">
                <a:solidFill>
                  <a:schemeClr val="tx1"/>
                </a:solidFill>
                <a:latin typeface="Times New Roman" panose="02020603050405020304" pitchFamily="18" charset="0"/>
                <a:cs typeface="Times New Roman" panose="02020603050405020304" pitchFamily="18" charset="0"/>
              </a:rPr>
              <a:t>Bitbucket allows us </a:t>
            </a:r>
            <a:r>
              <a:rPr lang="en-US" sz="1800" dirty="0">
                <a:solidFill>
                  <a:schemeClr val="tx1"/>
                </a:solidFill>
                <a:latin typeface="Times New Roman" panose="02020603050405020304" pitchFamily="18" charset="0"/>
                <a:cs typeface="Times New Roman" panose="02020603050405020304" pitchFamily="18" charset="0"/>
              </a:rPr>
              <a:t>to log in with Twitter, Google, Facebook, OpenID, and GitHub </a:t>
            </a:r>
            <a:r>
              <a:rPr lang="en-US" sz="1800" dirty="0" smtClean="0">
                <a:solidFill>
                  <a:schemeClr val="tx1"/>
                </a:solidFill>
                <a:latin typeface="Times New Roman" panose="02020603050405020304" pitchFamily="18" charset="0"/>
                <a:cs typeface="Times New Roman" panose="02020603050405020304" pitchFamily="18" charset="0"/>
              </a:rPr>
              <a:t>credentials while its counterparts such as GitHub do not provide such </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external authentication for its users.</a:t>
            </a:r>
            <a:r>
              <a:rPr lang="en-US" sz="1800" dirty="0">
                <a:solidFill>
                  <a:schemeClr val="tx1"/>
                </a:solidFill>
                <a:latin typeface="Times New Roman" panose="02020603050405020304" pitchFamily="18" charset="0"/>
                <a:cs typeface="Times New Roman" panose="02020603050405020304" pitchFamily="18" charset="0"/>
              </a:rPr>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a:r>
            <a:br>
              <a:rPr lang="en-US" sz="1800" dirty="0">
                <a:solidFill>
                  <a:schemeClr val="tx1"/>
                </a:solidFill>
                <a:latin typeface="Times New Roman" panose="02020603050405020304" pitchFamily="18" charset="0"/>
                <a:cs typeface="Times New Roman" panose="02020603050405020304" pitchFamily="18" charset="0"/>
              </a:rPr>
            </a:br>
            <a:r>
              <a:rPr lang="en-US" sz="1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smtClean="0">
                <a:solidFill>
                  <a:schemeClr val="tx1"/>
                </a:solidFill>
                <a:latin typeface="Times New Roman" panose="02020603050405020304" pitchFamily="18" charset="0"/>
                <a:cs typeface="Times New Roman" panose="02020603050405020304" pitchFamily="18" charset="0"/>
              </a:rPr>
              <a:t>BitBucket </a:t>
            </a:r>
            <a:r>
              <a:rPr lang="en-US" sz="1800" dirty="0">
                <a:solidFill>
                  <a:schemeClr val="tx1"/>
                </a:solidFill>
                <a:latin typeface="Times New Roman" panose="02020603050405020304" pitchFamily="18" charset="0"/>
                <a:cs typeface="Times New Roman" panose="02020603050405020304" pitchFamily="18" charset="0"/>
              </a:rPr>
              <a:t>has a better pricing model for small teams of single developers</a:t>
            </a:r>
            <a:r>
              <a:rPr lang="en-US" sz="1800" dirty="0" smtClean="0">
                <a:solidFill>
                  <a:schemeClr val="tx1"/>
                </a:solidFill>
                <a:latin typeface="Times New Roman" panose="02020603050405020304" pitchFamily="18" charset="0"/>
                <a:cs typeface="Times New Roman" panose="02020603050405020304" pitchFamily="18" charset="0"/>
              </a:rPr>
              <a:t>.</a:t>
            </a:r>
            <a:br>
              <a:rPr lang="en-US" sz="1800" dirty="0" smtClean="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Bitbucket is a better product compared to GitHub, but the main feature that made GitHub more popular was the early support for Git.</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sz="18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709" y="261937"/>
            <a:ext cx="2081212" cy="1905433"/>
          </a:xfrm>
          <a:prstGeom prst="rect">
            <a:avLst/>
          </a:prstGeom>
        </p:spPr>
      </p:pic>
    </p:spTree>
    <p:extLst>
      <p:ext uri="{BB962C8B-B14F-4D97-AF65-F5344CB8AC3E}">
        <p14:creationId xmlns:p14="http://schemas.microsoft.com/office/powerpoint/2010/main" val="9448577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366838" y="1527175"/>
            <a:ext cx="6729412" cy="492125"/>
          </a:xfrm>
        </p:spPr>
        <p:txBody>
          <a:bodyPr/>
          <a:lstStyle/>
          <a:p>
            <a:r>
              <a:rPr smtClean="0">
                <a:latin typeface="Arial" charset="0"/>
                <a:cs typeface="Arial" charset="0"/>
              </a:rPr>
              <a:t>Thank you</a:t>
            </a:r>
          </a:p>
        </p:txBody>
      </p:sp>
      <p:sp>
        <p:nvSpPr>
          <p:cNvPr id="28675" name="Text Placeholder 2"/>
          <p:cNvSpPr>
            <a:spLocks noGrp="1"/>
          </p:cNvSpPr>
          <p:nvPr>
            <p:ph type="body" sz="quarter" idx="14"/>
          </p:nvPr>
        </p:nvSpPr>
        <p:spPr>
          <a:xfrm>
            <a:off x="1366838" y="2139950"/>
            <a:ext cx="6734175" cy="277813"/>
          </a:xfrm>
        </p:spPr>
        <p:txBody>
          <a:bodyPr/>
          <a:lstStyle/>
          <a:p>
            <a:pPr>
              <a:spcBef>
                <a:spcPct val="0"/>
              </a:spcBef>
              <a:buFont typeface="Arial" charset="0"/>
              <a:buNone/>
            </a:pPr>
            <a:r>
              <a:rPr>
                <a:latin typeface="Arial" charset="0"/>
                <a:cs typeface="Arial" charset="0"/>
              </a:rPr>
              <a:t>Visit us at www.techmahindra.com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Placeholder 4"/>
          <p:cNvSpPr>
            <a:spLocks noGrp="1"/>
          </p:cNvSpPr>
          <p:nvPr>
            <p:ph type="body" sz="quarter" idx="19"/>
          </p:nvPr>
        </p:nvSpPr>
        <p:spPr>
          <a:xfrm>
            <a:off x="481013" y="1404183"/>
            <a:ext cx="7191375" cy="5355312"/>
          </a:xfrm>
        </p:spPr>
        <p:txBody>
          <a:bodyPr/>
          <a:lstStyle/>
          <a:p>
            <a:pPr>
              <a:spcBef>
                <a:spcPct val="0"/>
              </a:spcBef>
              <a:spcAft>
                <a:spcPct val="0"/>
              </a:spcAft>
            </a:pPr>
            <a:r>
              <a:rPr sz="2200" b="1" dirty="0" smtClean="0">
                <a:latin typeface="Times New Roman" panose="02020603050405020304" pitchFamily="18" charset="0"/>
                <a:cs typeface="Times New Roman" panose="02020603050405020304" pitchFamily="18" charset="0"/>
              </a:rPr>
              <a:t>Introduction</a:t>
            </a:r>
          </a:p>
          <a:p>
            <a:pPr>
              <a:spcBef>
                <a:spcPct val="0"/>
              </a:spcBef>
              <a:spcAft>
                <a:spcPct val="0"/>
              </a:spcAft>
            </a:pPr>
            <a:endParaRPr lang="en-US" sz="2200" b="1" dirty="0" smtClean="0">
              <a:latin typeface="Times New Roman" panose="02020603050405020304" pitchFamily="18" charset="0"/>
              <a:cs typeface="Times New Roman" panose="02020603050405020304" pitchFamily="18" charset="0"/>
            </a:endParaRPr>
          </a:p>
          <a:p>
            <a:pPr>
              <a:spcBef>
                <a:spcPct val="0"/>
              </a:spcBef>
              <a:spcAft>
                <a:spcPct val="0"/>
              </a:spcAft>
            </a:pPr>
            <a:r>
              <a:rPr lang="en-US" sz="2200" b="1" dirty="0" smtClean="0">
                <a:latin typeface="Times New Roman" panose="02020603050405020304" pitchFamily="18" charset="0"/>
                <a:cs typeface="Times New Roman" panose="02020603050405020304" pitchFamily="18" charset="0"/>
              </a:rPr>
              <a:t>History</a:t>
            </a:r>
          </a:p>
          <a:p>
            <a:pPr marL="0" indent="0">
              <a:spcBef>
                <a:spcPct val="0"/>
              </a:spcBef>
              <a:spcAft>
                <a:spcPct val="0"/>
              </a:spcAft>
              <a:buNone/>
            </a:pPr>
            <a:endParaRPr lang="en-US" sz="2200" b="1" dirty="0" smtClean="0">
              <a:latin typeface="Times New Roman" panose="02020603050405020304" pitchFamily="18" charset="0"/>
              <a:cs typeface="Times New Roman" panose="02020603050405020304" pitchFamily="18" charset="0"/>
            </a:endParaRPr>
          </a:p>
          <a:p>
            <a:pPr>
              <a:spcBef>
                <a:spcPct val="0"/>
              </a:spcBef>
              <a:spcAft>
                <a:spcPct val="0"/>
              </a:spcAft>
            </a:pPr>
            <a:r>
              <a:rPr lang="en-US" sz="2200" b="1" dirty="0" smtClean="0">
                <a:latin typeface="Times New Roman" panose="02020603050405020304" pitchFamily="18" charset="0"/>
                <a:cs typeface="Times New Roman" panose="02020603050405020304" pitchFamily="18" charset="0"/>
              </a:rPr>
              <a:t>Features</a:t>
            </a:r>
          </a:p>
          <a:p>
            <a:pPr>
              <a:spcBef>
                <a:spcPct val="0"/>
              </a:spcBef>
              <a:spcAft>
                <a:spcPct val="0"/>
              </a:spcAft>
            </a:pPr>
            <a:endParaRPr lang="en-US" sz="2200" b="1" dirty="0" smtClean="0">
              <a:latin typeface="Times New Roman" panose="02020603050405020304" pitchFamily="18" charset="0"/>
              <a:cs typeface="Times New Roman" panose="02020603050405020304" pitchFamily="18" charset="0"/>
            </a:endParaRPr>
          </a:p>
          <a:p>
            <a:pPr>
              <a:spcBef>
                <a:spcPct val="0"/>
              </a:spcBef>
              <a:spcAft>
                <a:spcPct val="0"/>
              </a:spcAft>
            </a:pPr>
            <a:r>
              <a:rPr lang="en-US" sz="2200" b="1" dirty="0">
                <a:latin typeface="Times New Roman" panose="02020603050405020304" pitchFamily="18" charset="0"/>
                <a:cs typeface="Times New Roman" panose="02020603050405020304" pitchFamily="18" charset="0"/>
              </a:rPr>
              <a:t>Advantages and disadvantages</a:t>
            </a:r>
          </a:p>
          <a:p>
            <a:pPr marL="0" indent="0">
              <a:spcBef>
                <a:spcPct val="0"/>
              </a:spcBef>
              <a:spcAft>
                <a:spcPct val="0"/>
              </a:spcAft>
              <a:buNone/>
            </a:pPr>
            <a:endParaRPr lang="en-US" sz="2200" b="1" dirty="0">
              <a:latin typeface="Times New Roman" panose="02020603050405020304" pitchFamily="18" charset="0"/>
              <a:cs typeface="Times New Roman" panose="02020603050405020304" pitchFamily="18" charset="0"/>
            </a:endParaRPr>
          </a:p>
          <a:p>
            <a:pPr>
              <a:spcBef>
                <a:spcPct val="0"/>
              </a:spcBef>
              <a:spcAft>
                <a:spcPct val="0"/>
              </a:spcAft>
            </a:pPr>
            <a:r>
              <a:rPr lang="en-US" sz="2200" b="1" dirty="0" smtClean="0">
                <a:latin typeface="Times New Roman" panose="02020603050405020304" pitchFamily="18" charset="0"/>
                <a:cs typeface="Times New Roman" panose="02020603050405020304" pitchFamily="18" charset="0"/>
              </a:rPr>
              <a:t>Comparison with counterparts</a:t>
            </a:r>
          </a:p>
          <a:p>
            <a:pPr>
              <a:spcBef>
                <a:spcPct val="0"/>
              </a:spcBef>
              <a:spcAft>
                <a:spcPct val="0"/>
              </a:spcAft>
            </a:pPr>
            <a:endParaRPr lang="en-US" sz="2200" b="1" dirty="0" smtClean="0">
              <a:latin typeface="Times New Roman" panose="02020603050405020304" pitchFamily="18" charset="0"/>
              <a:cs typeface="Times New Roman" panose="02020603050405020304" pitchFamily="18" charset="0"/>
            </a:endParaRPr>
          </a:p>
          <a:p>
            <a:pPr>
              <a:spcBef>
                <a:spcPct val="0"/>
              </a:spcBef>
              <a:spcAft>
                <a:spcPct val="0"/>
              </a:spcAft>
            </a:pPr>
            <a:r>
              <a:rPr lang="en-US" sz="2200" b="1" dirty="0" smtClean="0">
                <a:latin typeface="Times New Roman" panose="02020603050405020304" pitchFamily="18" charset="0"/>
                <a:cs typeface="Times New Roman" panose="02020603050405020304" pitchFamily="18" charset="0"/>
              </a:rPr>
              <a:t>Installation</a:t>
            </a:r>
          </a:p>
          <a:p>
            <a:pPr>
              <a:spcBef>
                <a:spcPct val="0"/>
              </a:spcBef>
              <a:spcAft>
                <a:spcPct val="0"/>
              </a:spcAft>
            </a:pPr>
            <a:endParaRPr lang="en-US" sz="2200" b="1" dirty="0" smtClean="0">
              <a:latin typeface="Times New Roman" panose="02020603050405020304" pitchFamily="18" charset="0"/>
              <a:cs typeface="Times New Roman" panose="02020603050405020304" pitchFamily="18" charset="0"/>
            </a:endParaRPr>
          </a:p>
          <a:p>
            <a:pPr>
              <a:spcBef>
                <a:spcPct val="0"/>
              </a:spcBef>
              <a:spcAft>
                <a:spcPct val="0"/>
              </a:spcAft>
            </a:pPr>
            <a:r>
              <a:rPr lang="en-US" sz="2200" b="1" dirty="0" smtClean="0">
                <a:latin typeface="Times New Roman" panose="02020603050405020304" pitchFamily="18" charset="0"/>
                <a:cs typeface="Times New Roman" panose="02020603050405020304" pitchFamily="18" charset="0"/>
              </a:rPr>
              <a:t>Sample demo</a:t>
            </a:r>
          </a:p>
          <a:p>
            <a:pPr>
              <a:spcBef>
                <a:spcPct val="0"/>
              </a:spcBef>
              <a:spcAft>
                <a:spcPct val="0"/>
              </a:spcAft>
            </a:pPr>
            <a:endParaRPr lang="en-US" sz="2200" b="1" dirty="0" smtClean="0">
              <a:latin typeface="Times New Roman" panose="02020603050405020304" pitchFamily="18" charset="0"/>
              <a:cs typeface="Times New Roman" panose="02020603050405020304" pitchFamily="18" charset="0"/>
            </a:endParaRPr>
          </a:p>
          <a:p>
            <a:pPr>
              <a:spcBef>
                <a:spcPct val="0"/>
              </a:spcBef>
              <a:spcAft>
                <a:spcPct val="0"/>
              </a:spcAft>
            </a:pPr>
            <a:r>
              <a:rPr lang="en-US" sz="2200" b="1" dirty="0" smtClean="0">
                <a:latin typeface="Times New Roman" panose="02020603050405020304" pitchFamily="18" charset="0"/>
                <a:cs typeface="Times New Roman" panose="02020603050405020304" pitchFamily="18" charset="0"/>
              </a:rPr>
              <a:t>Conclusion</a:t>
            </a:r>
          </a:p>
          <a:p>
            <a:pPr>
              <a:spcBef>
                <a:spcPct val="0"/>
              </a:spcBef>
              <a:spcAft>
                <a:spcPct val="0"/>
              </a:spcAft>
            </a:pPr>
            <a:endParaRPr dirty="0">
              <a:latin typeface="Arial" charset="0"/>
              <a:cs typeface="Arial" charset="0"/>
            </a:endParaRPr>
          </a:p>
        </p:txBody>
      </p:sp>
      <p:sp>
        <p:nvSpPr>
          <p:cNvPr id="12291" name="Title 3"/>
          <p:cNvSpPr>
            <a:spLocks noGrp="1"/>
          </p:cNvSpPr>
          <p:nvPr>
            <p:ph type="title"/>
          </p:nvPr>
        </p:nvSpPr>
        <p:spPr>
          <a:xfrm>
            <a:off x="481013" y="521013"/>
            <a:ext cx="8226425" cy="677108"/>
          </a:xfrm>
        </p:spPr>
        <p:txBody>
          <a:bodyPr/>
          <a:lstStyle/>
          <a:p>
            <a:r>
              <a:rPr sz="4400" dirty="0" smtClean="0">
                <a:solidFill>
                  <a:schemeClr val="accent1"/>
                </a:solidFill>
                <a:latin typeface="Times New Roman" panose="02020603050405020304" pitchFamily="18" charset="0"/>
                <a:cs typeface="Times New Roman" panose="02020603050405020304" pitchFamily="18" charset="0"/>
              </a:rPr>
              <a:t>Content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5933" y="0"/>
            <a:ext cx="5024080" cy="3381123"/>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blip>
          <a:srcRect/>
          <a:stretch>
            <a:fillRect/>
          </a:stretch>
        </a:blipFill>
        <a:effectLst/>
      </p:bgPr>
    </p:bg>
    <p:spTree>
      <p:nvGrpSpPr>
        <p:cNvPr id="1" name=""/>
        <p:cNvGrpSpPr/>
        <p:nvPr/>
      </p:nvGrpSpPr>
      <p:grpSpPr>
        <a:xfrm>
          <a:off x="0" y="0"/>
          <a:ext cx="0" cy="0"/>
          <a:chOff x="0" y="0"/>
          <a:chExt cx="0" cy="0"/>
        </a:xfrm>
      </p:grpSpPr>
      <p:pic>
        <p:nvPicPr>
          <p:cNvPr id="5" name="Picture 4" descr="CWCS Baseline.png"/>
          <p:cNvPicPr>
            <a:picLocks noChangeAspect="1"/>
          </p:cNvPicPr>
          <p:nvPr/>
        </p:nvPicPr>
        <p:blipFill>
          <a:blip r:embed="rId4" cstate="email"/>
          <a:stretch>
            <a:fillRect/>
          </a:stretch>
        </p:blipFill>
        <p:spPr>
          <a:xfrm>
            <a:off x="629645" y="2263803"/>
            <a:ext cx="4896813" cy="398577"/>
          </a:xfrm>
          <a:prstGeom prst="rect">
            <a:avLst/>
          </a:prstGeom>
        </p:spPr>
      </p:pic>
      <p:cxnSp>
        <p:nvCxnSpPr>
          <p:cNvPr id="7" name="Straight Connector 6"/>
          <p:cNvCxnSpPr/>
          <p:nvPr/>
        </p:nvCxnSpPr>
        <p:spPr>
          <a:xfrm>
            <a:off x="618186" y="2743200"/>
            <a:ext cx="489397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5"/>
          <p:cNvSpPr txBox="1">
            <a:spLocks/>
          </p:cNvSpPr>
          <p:nvPr/>
        </p:nvSpPr>
        <p:spPr bwMode="auto">
          <a:xfrm>
            <a:off x="8894591" y="6598625"/>
            <a:ext cx="84960" cy="184666"/>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6856ECDB-1CEE-4F69-ADCA-557460F2116E}" type="slidenum">
              <a:rPr lang="en-US" sz="1200">
                <a:solidFill>
                  <a:prstClr val="white"/>
                </a:solidFill>
                <a:latin typeface="Arial" pitchFamily="34" charset="0"/>
                <a:cs typeface="Arial" pitchFamily="34" charset="0"/>
              </a:rPr>
              <a:pPr algn="r" fontAlgn="auto">
                <a:spcBef>
                  <a:spcPts val="0"/>
                </a:spcBef>
                <a:spcAft>
                  <a:spcPts val="0"/>
                </a:spcAft>
                <a:defRPr/>
              </a:pPr>
              <a:t>30</a:t>
            </a:fld>
            <a:endParaRPr lang="en-US" sz="1200" dirty="0">
              <a:solidFill>
                <a:prstClr val="white"/>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blip>
          <a:srcRect/>
          <a:stretch>
            <a:fillRect/>
          </a:stretch>
        </a:blipFill>
        <a:effectLst/>
      </p:bgPr>
    </p:bg>
    <p:spTree>
      <p:nvGrpSpPr>
        <p:cNvPr id="1" name=""/>
        <p:cNvGrpSpPr/>
        <p:nvPr/>
      </p:nvGrpSpPr>
      <p:grpSpPr>
        <a:xfrm>
          <a:off x="0" y="0"/>
          <a:ext cx="0" cy="0"/>
          <a:chOff x="0" y="0"/>
          <a:chExt cx="0" cy="0"/>
        </a:xfrm>
      </p:grpSpPr>
      <p:pic>
        <p:nvPicPr>
          <p:cNvPr id="5" name="Picture 4" descr="CWCS Baseline.png"/>
          <p:cNvPicPr>
            <a:picLocks noChangeAspect="1"/>
          </p:cNvPicPr>
          <p:nvPr/>
        </p:nvPicPr>
        <p:blipFill>
          <a:blip r:embed="rId4" cstate="email"/>
          <a:stretch>
            <a:fillRect/>
          </a:stretch>
        </p:blipFill>
        <p:spPr>
          <a:xfrm>
            <a:off x="449340" y="1801013"/>
            <a:ext cx="4896813" cy="396877"/>
          </a:xfrm>
          <a:prstGeom prst="rect">
            <a:avLst/>
          </a:prstGeom>
        </p:spPr>
      </p:pic>
      <p:cxnSp>
        <p:nvCxnSpPr>
          <p:cNvPr id="6" name="Straight Connector 5"/>
          <p:cNvCxnSpPr/>
          <p:nvPr/>
        </p:nvCxnSpPr>
        <p:spPr>
          <a:xfrm>
            <a:off x="437881" y="2279560"/>
            <a:ext cx="489397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5"/>
          <p:cNvSpPr txBox="1">
            <a:spLocks/>
          </p:cNvSpPr>
          <p:nvPr/>
        </p:nvSpPr>
        <p:spPr bwMode="auto">
          <a:xfrm>
            <a:off x="8894591" y="6598625"/>
            <a:ext cx="84960" cy="184666"/>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6856ECDB-1CEE-4F69-ADCA-557460F2116E}" type="slidenum">
              <a:rPr lang="en-US" sz="1200">
                <a:solidFill>
                  <a:prstClr val="white"/>
                </a:solidFill>
                <a:latin typeface="Arial" pitchFamily="34" charset="0"/>
                <a:cs typeface="Arial" pitchFamily="34" charset="0"/>
              </a:rPr>
              <a:pPr algn="r" fontAlgn="auto">
                <a:spcBef>
                  <a:spcPts val="0"/>
                </a:spcBef>
                <a:spcAft>
                  <a:spcPts val="0"/>
                </a:spcAft>
                <a:defRPr/>
              </a:pPr>
              <a:t>31</a:t>
            </a:fld>
            <a:endParaRPr lang="en-US" sz="1200" dirty="0">
              <a:solidFill>
                <a:prstClr val="white"/>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blip>
          <a:srcRect/>
          <a:stretch>
            <a:fillRect/>
          </a:stretch>
        </a:blipFill>
        <a:effectLst/>
      </p:bgPr>
    </p:bg>
    <p:spTree>
      <p:nvGrpSpPr>
        <p:cNvPr id="1" name=""/>
        <p:cNvGrpSpPr/>
        <p:nvPr/>
      </p:nvGrpSpPr>
      <p:grpSpPr>
        <a:xfrm>
          <a:off x="0" y="0"/>
          <a:ext cx="0" cy="0"/>
          <a:chOff x="0" y="0"/>
          <a:chExt cx="0" cy="0"/>
        </a:xfrm>
      </p:grpSpPr>
      <p:pic>
        <p:nvPicPr>
          <p:cNvPr id="5" name="Picture 4" descr="CWCS Baseline.png"/>
          <p:cNvPicPr>
            <a:picLocks noChangeAspect="1"/>
          </p:cNvPicPr>
          <p:nvPr/>
        </p:nvPicPr>
        <p:blipFill>
          <a:blip r:embed="rId4" cstate="email"/>
          <a:stretch>
            <a:fillRect/>
          </a:stretch>
        </p:blipFill>
        <p:spPr>
          <a:xfrm>
            <a:off x="3643301" y="4866185"/>
            <a:ext cx="4896813" cy="396877"/>
          </a:xfrm>
          <a:prstGeom prst="rect">
            <a:avLst/>
          </a:prstGeom>
        </p:spPr>
      </p:pic>
      <p:cxnSp>
        <p:nvCxnSpPr>
          <p:cNvPr id="7" name="Straight Connector 6"/>
          <p:cNvCxnSpPr/>
          <p:nvPr/>
        </p:nvCxnSpPr>
        <p:spPr>
          <a:xfrm>
            <a:off x="3631842" y="5344732"/>
            <a:ext cx="489397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p:nvSpPr>
        <p:spPr bwMode="auto">
          <a:xfrm>
            <a:off x="8809633" y="6598625"/>
            <a:ext cx="169918" cy="184666"/>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6856ECDB-1CEE-4F69-ADCA-557460F2116E}" type="slidenum">
              <a:rPr lang="en-US" sz="1200">
                <a:solidFill>
                  <a:srgbClr val="6D6E71"/>
                </a:solidFill>
                <a:latin typeface="Arial" pitchFamily="34" charset="0"/>
                <a:cs typeface="Arial" pitchFamily="34" charset="0"/>
              </a:rPr>
              <a:pPr algn="r" fontAlgn="auto">
                <a:spcBef>
                  <a:spcPts val="0"/>
                </a:spcBef>
                <a:spcAft>
                  <a:spcPts val="0"/>
                </a:spcAft>
                <a:defRPr/>
              </a:pPr>
              <a:t>32</a:t>
            </a:fld>
            <a:endParaRPr lang="en-US" sz="1200" dirty="0">
              <a:solidFill>
                <a:srgbClr val="6D6E7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blip>
          <a:srcRect/>
          <a:stretch>
            <a:fillRect/>
          </a:stretch>
        </a:blipFill>
        <a:effectLst/>
      </p:bgPr>
    </p:bg>
    <p:spTree>
      <p:nvGrpSpPr>
        <p:cNvPr id="1" name=""/>
        <p:cNvGrpSpPr/>
        <p:nvPr/>
      </p:nvGrpSpPr>
      <p:grpSpPr>
        <a:xfrm>
          <a:off x="0" y="0"/>
          <a:ext cx="0" cy="0"/>
          <a:chOff x="0" y="0"/>
          <a:chExt cx="0" cy="0"/>
        </a:xfrm>
      </p:grpSpPr>
      <p:pic>
        <p:nvPicPr>
          <p:cNvPr id="5" name="Picture 4" descr="CWCS Baseline.png"/>
          <p:cNvPicPr>
            <a:picLocks noChangeAspect="1"/>
          </p:cNvPicPr>
          <p:nvPr/>
        </p:nvPicPr>
        <p:blipFill>
          <a:blip r:embed="rId4" cstate="email"/>
          <a:stretch>
            <a:fillRect/>
          </a:stretch>
        </p:blipFill>
        <p:spPr>
          <a:xfrm>
            <a:off x="3643301" y="1929802"/>
            <a:ext cx="4896813" cy="396877"/>
          </a:xfrm>
          <a:prstGeom prst="rect">
            <a:avLst/>
          </a:prstGeom>
        </p:spPr>
      </p:pic>
      <p:cxnSp>
        <p:nvCxnSpPr>
          <p:cNvPr id="7" name="Straight Connector 6"/>
          <p:cNvCxnSpPr/>
          <p:nvPr/>
        </p:nvCxnSpPr>
        <p:spPr>
          <a:xfrm>
            <a:off x="3631842" y="2408349"/>
            <a:ext cx="489397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5"/>
          <p:cNvSpPr txBox="1">
            <a:spLocks/>
          </p:cNvSpPr>
          <p:nvPr/>
        </p:nvSpPr>
        <p:spPr bwMode="auto">
          <a:xfrm>
            <a:off x="8894591" y="6598625"/>
            <a:ext cx="84960" cy="184666"/>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6856ECDB-1CEE-4F69-ADCA-557460F2116E}" type="slidenum">
              <a:rPr lang="en-US" sz="1200">
                <a:solidFill>
                  <a:prstClr val="white"/>
                </a:solidFill>
                <a:latin typeface="Arial" pitchFamily="34" charset="0"/>
                <a:cs typeface="Arial" pitchFamily="34" charset="0"/>
              </a:rPr>
              <a:pPr algn="r" fontAlgn="auto">
                <a:spcBef>
                  <a:spcPts val="0"/>
                </a:spcBef>
                <a:spcAft>
                  <a:spcPts val="0"/>
                </a:spcAft>
                <a:defRPr/>
              </a:pPr>
              <a:t>33</a:t>
            </a:fld>
            <a:endParaRPr lang="en-US" sz="1200" dirty="0">
              <a:solidFill>
                <a:prstClr val="white"/>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blip>
          <a:srcRect/>
          <a:stretch>
            <a:fillRect/>
          </a:stretch>
        </a:blipFill>
        <a:effectLst/>
      </p:bgPr>
    </p:bg>
    <p:spTree>
      <p:nvGrpSpPr>
        <p:cNvPr id="1" name=""/>
        <p:cNvGrpSpPr/>
        <p:nvPr/>
      </p:nvGrpSpPr>
      <p:grpSpPr>
        <a:xfrm>
          <a:off x="0" y="0"/>
          <a:ext cx="0" cy="0"/>
          <a:chOff x="0" y="0"/>
          <a:chExt cx="0" cy="0"/>
        </a:xfrm>
      </p:grpSpPr>
      <p:pic>
        <p:nvPicPr>
          <p:cNvPr id="5" name="Picture 4" descr="CWCS Baseline.png"/>
          <p:cNvPicPr>
            <a:picLocks noChangeAspect="1"/>
          </p:cNvPicPr>
          <p:nvPr/>
        </p:nvPicPr>
        <p:blipFill>
          <a:blip r:embed="rId4" cstate="email"/>
          <a:stretch>
            <a:fillRect/>
          </a:stretch>
        </p:blipFill>
        <p:spPr>
          <a:xfrm>
            <a:off x="3643301" y="3449509"/>
            <a:ext cx="4896813" cy="396877"/>
          </a:xfrm>
          <a:prstGeom prst="rect">
            <a:avLst/>
          </a:prstGeom>
        </p:spPr>
      </p:pic>
      <p:cxnSp>
        <p:nvCxnSpPr>
          <p:cNvPr id="7" name="Straight Connector 6"/>
          <p:cNvCxnSpPr/>
          <p:nvPr/>
        </p:nvCxnSpPr>
        <p:spPr>
          <a:xfrm>
            <a:off x="3631842" y="3928056"/>
            <a:ext cx="489397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5"/>
          <p:cNvSpPr txBox="1">
            <a:spLocks/>
          </p:cNvSpPr>
          <p:nvPr/>
        </p:nvSpPr>
        <p:spPr bwMode="auto">
          <a:xfrm>
            <a:off x="8809633" y="6598625"/>
            <a:ext cx="169918" cy="184666"/>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6856ECDB-1CEE-4F69-ADCA-557460F2116E}" type="slidenum">
              <a:rPr lang="en-US" sz="1200">
                <a:solidFill>
                  <a:prstClr val="black"/>
                </a:solidFill>
                <a:latin typeface="Arial" pitchFamily="34" charset="0"/>
                <a:cs typeface="Arial" pitchFamily="34" charset="0"/>
              </a:rPr>
              <a:pPr algn="r" fontAlgn="auto">
                <a:spcBef>
                  <a:spcPts val="0"/>
                </a:spcBef>
                <a:spcAft>
                  <a:spcPts val="0"/>
                </a:spcAft>
                <a:defRPr/>
              </a:pPr>
              <a:t>34</a:t>
            </a:fld>
            <a:endParaRPr lang="en-US" sz="1200" dirty="0">
              <a:solidFill>
                <a:prstClr val="black"/>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blip>
          <a:srcRect/>
          <a:stretch>
            <a:fillRect/>
          </a:stretch>
        </a:blipFill>
        <a:effectLst/>
      </p:bgPr>
    </p:bg>
    <p:spTree>
      <p:nvGrpSpPr>
        <p:cNvPr id="1" name=""/>
        <p:cNvGrpSpPr/>
        <p:nvPr/>
      </p:nvGrpSpPr>
      <p:grpSpPr>
        <a:xfrm>
          <a:off x="0" y="0"/>
          <a:ext cx="0" cy="0"/>
          <a:chOff x="0" y="0"/>
          <a:chExt cx="0" cy="0"/>
        </a:xfrm>
      </p:grpSpPr>
      <p:pic>
        <p:nvPicPr>
          <p:cNvPr id="5" name="Picture 4" descr="CWCS Baseline.png"/>
          <p:cNvPicPr>
            <a:picLocks noChangeAspect="1"/>
          </p:cNvPicPr>
          <p:nvPr/>
        </p:nvPicPr>
        <p:blipFill>
          <a:blip r:embed="rId4" cstate="email"/>
          <a:stretch>
            <a:fillRect/>
          </a:stretch>
        </p:blipFill>
        <p:spPr>
          <a:xfrm>
            <a:off x="3643301" y="1928952"/>
            <a:ext cx="4896813" cy="398577"/>
          </a:xfrm>
          <a:prstGeom prst="rect">
            <a:avLst/>
          </a:prstGeom>
        </p:spPr>
      </p:pic>
      <p:cxnSp>
        <p:nvCxnSpPr>
          <p:cNvPr id="7" name="Straight Connector 6"/>
          <p:cNvCxnSpPr/>
          <p:nvPr/>
        </p:nvCxnSpPr>
        <p:spPr>
          <a:xfrm>
            <a:off x="3631842" y="2408349"/>
            <a:ext cx="489397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5"/>
          <p:cNvSpPr txBox="1">
            <a:spLocks/>
          </p:cNvSpPr>
          <p:nvPr/>
        </p:nvSpPr>
        <p:spPr bwMode="auto">
          <a:xfrm>
            <a:off x="8894591" y="6598625"/>
            <a:ext cx="84960" cy="184666"/>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6856ECDB-1CEE-4F69-ADCA-557460F2116E}" type="slidenum">
              <a:rPr lang="en-US" sz="1200">
                <a:solidFill>
                  <a:prstClr val="white"/>
                </a:solidFill>
                <a:latin typeface="Arial" pitchFamily="34" charset="0"/>
                <a:cs typeface="Arial" pitchFamily="34" charset="0"/>
              </a:rPr>
              <a:pPr algn="r" fontAlgn="auto">
                <a:spcBef>
                  <a:spcPts val="0"/>
                </a:spcBef>
                <a:spcAft>
                  <a:spcPts val="0"/>
                </a:spcAft>
                <a:defRPr/>
              </a:pPr>
              <a:t>35</a:t>
            </a:fld>
            <a:endParaRPr lang="en-US" sz="1200" dirty="0">
              <a:solidFill>
                <a:prstClr val="white"/>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grayscl/>
          </a:blip>
          <a:srcRect/>
          <a:stretch>
            <a:fillRect l="-2000" r="-2000"/>
          </a:stretch>
        </a:blipFill>
        <a:effectLst/>
      </p:bgPr>
    </p:bg>
    <p:spTree>
      <p:nvGrpSpPr>
        <p:cNvPr id="1" name=""/>
        <p:cNvGrpSpPr/>
        <p:nvPr/>
      </p:nvGrpSpPr>
      <p:grpSpPr>
        <a:xfrm>
          <a:off x="0" y="0"/>
          <a:ext cx="0" cy="0"/>
          <a:chOff x="0" y="0"/>
          <a:chExt cx="0" cy="0"/>
        </a:xfrm>
      </p:grpSpPr>
      <p:cxnSp>
        <p:nvCxnSpPr>
          <p:cNvPr id="2" name="Straight Connector 1"/>
          <p:cNvCxnSpPr/>
          <p:nvPr/>
        </p:nvCxnSpPr>
        <p:spPr>
          <a:xfrm flipV="1">
            <a:off x="359843" y="6083599"/>
            <a:ext cx="4329006" cy="1"/>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descr="C:\Users\RB90005014\Documents\connected-world-connected-solutions_White.png"/>
          <p:cNvPicPr>
            <a:picLocks noChangeAspect="1" noChangeArrowheads="1"/>
          </p:cNvPicPr>
          <p:nvPr/>
        </p:nvPicPr>
        <p:blipFill>
          <a:blip r:embed="rId3" cstate="print"/>
          <a:srcRect/>
          <a:stretch>
            <a:fillRect/>
          </a:stretch>
        </p:blipFill>
        <p:spPr bwMode="auto">
          <a:xfrm>
            <a:off x="313618" y="5568139"/>
            <a:ext cx="4378925" cy="359802"/>
          </a:xfrm>
          <a:prstGeom prst="rect">
            <a:avLst/>
          </a:prstGeom>
          <a:noFill/>
        </p:spPr>
      </p:pic>
    </p:spTree>
    <p:extLst>
      <p:ext uri="{BB962C8B-B14F-4D97-AF65-F5344CB8AC3E}">
        <p14:creationId xmlns:p14="http://schemas.microsoft.com/office/powerpoint/2010/main" val="13426443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grayscl/>
            <a:lum/>
          </a:blip>
          <a:srcRect/>
          <a:stretch>
            <a:fillRect l="-1000" t="-1000" r="-1000" b="-1000"/>
          </a:stretch>
        </a:blipFill>
        <a:effectLst/>
      </p:bgPr>
    </p:bg>
    <p:spTree>
      <p:nvGrpSpPr>
        <p:cNvPr id="1" name=""/>
        <p:cNvGrpSpPr/>
        <p:nvPr/>
      </p:nvGrpSpPr>
      <p:grpSpPr>
        <a:xfrm>
          <a:off x="0" y="0"/>
          <a:ext cx="0" cy="0"/>
          <a:chOff x="0" y="0"/>
          <a:chExt cx="0" cy="0"/>
        </a:xfrm>
      </p:grpSpPr>
      <p:pic>
        <p:nvPicPr>
          <p:cNvPr id="4" name="Picture 3" descr="CWCS Baseline.png"/>
          <p:cNvPicPr>
            <a:picLocks noChangeAspect="1"/>
          </p:cNvPicPr>
          <p:nvPr/>
        </p:nvPicPr>
        <p:blipFill>
          <a:blip r:embed="rId3" cstate="email"/>
          <a:stretch>
            <a:fillRect/>
          </a:stretch>
        </p:blipFill>
        <p:spPr>
          <a:xfrm>
            <a:off x="1602195" y="1551436"/>
            <a:ext cx="4896813" cy="396877"/>
          </a:xfrm>
          <a:prstGeom prst="rect">
            <a:avLst/>
          </a:prstGeom>
        </p:spPr>
      </p:pic>
      <p:cxnSp>
        <p:nvCxnSpPr>
          <p:cNvPr id="5" name="Straight Connector 4"/>
          <p:cNvCxnSpPr/>
          <p:nvPr/>
        </p:nvCxnSpPr>
        <p:spPr>
          <a:xfrm>
            <a:off x="1590736" y="2029983"/>
            <a:ext cx="48939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508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481013" y="727075"/>
            <a:ext cx="8226425" cy="5201424"/>
          </a:xfrm>
        </p:spPr>
        <p:txBody>
          <a:bodyPr/>
          <a:lstStyle/>
          <a:p>
            <a:r>
              <a:rPr lang="en-US" sz="4400" dirty="0" smtClean="0">
                <a:solidFill>
                  <a:schemeClr val="accent1"/>
                </a:solidFill>
                <a:latin typeface="Times New Roman" panose="02020603050405020304" pitchFamily="18" charset="0"/>
                <a:cs typeface="Times New Roman" panose="02020603050405020304" pitchFamily="18" charset="0"/>
              </a:rPr>
              <a:t>Introduction</a:t>
            </a:r>
            <a:r>
              <a:rPr lang="en-US" sz="4000" dirty="0" smtClean="0">
                <a:solidFill>
                  <a:schemeClr val="tx1"/>
                </a:solidFill>
                <a:latin typeface="Times New Roman" panose="02020603050405020304" pitchFamily="18" charset="0"/>
                <a:cs typeface="Times New Roman" panose="02020603050405020304" pitchFamily="18" charset="0"/>
              </a:rPr>
              <a:t/>
            </a:r>
            <a:br>
              <a:rPr lang="en-US" sz="4000" dirty="0" smtClean="0">
                <a:solidFill>
                  <a:schemeClr val="tx1"/>
                </a:solidFill>
                <a:latin typeface="Times New Roman" panose="02020603050405020304" pitchFamily="18" charset="0"/>
                <a:cs typeface="Times New Roman" panose="02020603050405020304" pitchFamily="18" charset="0"/>
              </a:rPr>
            </a:br>
            <a:r>
              <a:rPr lang="en-US" sz="1800" b="0" dirty="0" smtClean="0">
                <a:latin typeface="Arial" charset="0"/>
                <a:cs typeface="Arial" charset="0"/>
              </a:rPr>
              <a:t/>
            </a:r>
            <a:br>
              <a:rPr lang="en-US" sz="1800" b="0" dirty="0" smtClean="0">
                <a:latin typeface="Arial" charset="0"/>
                <a:cs typeface="Arial" charset="0"/>
              </a:rPr>
            </a:br>
            <a:r>
              <a:rPr lang="en-US" sz="1800" b="0" dirty="0">
                <a:latin typeface="Arial" charset="0"/>
                <a:cs typeface="Arial" charset="0"/>
              </a:rPr>
              <a:t/>
            </a:r>
            <a:br>
              <a:rPr lang="en-US" sz="1800" b="0" dirty="0">
                <a:latin typeface="Arial" charset="0"/>
                <a:cs typeface="Arial" charset="0"/>
              </a:rPr>
            </a:br>
            <a:r>
              <a:rPr lang="en-US" sz="1800" b="0" dirty="0">
                <a:solidFill>
                  <a:schemeClr val="tx1"/>
                </a:solidFill>
                <a:latin typeface="Times New Roman" panose="02020603050405020304" pitchFamily="18" charset="0"/>
                <a:cs typeface="Times New Roman" panose="02020603050405020304" pitchFamily="18" charset="0"/>
              </a:rPr>
              <a:t>Bitbucket is a web-based </a:t>
            </a:r>
            <a:r>
              <a:rPr lang="en-US" sz="1800" b="0" dirty="0" smtClean="0">
                <a:solidFill>
                  <a:schemeClr val="tx1"/>
                </a:solidFill>
                <a:latin typeface="Times New Roman" panose="02020603050405020304" pitchFamily="18" charset="0"/>
                <a:cs typeface="Times New Roman" panose="02020603050405020304" pitchFamily="18" charset="0"/>
              </a:rPr>
              <a:t>hosting service</a:t>
            </a:r>
            <a:r>
              <a:rPr lang="en-US" sz="1800" b="0" dirty="0">
                <a:solidFill>
                  <a:schemeClr val="tx1"/>
                </a:solidFill>
                <a:latin typeface="Times New Roman" panose="02020603050405020304" pitchFamily="18" charset="0"/>
                <a:cs typeface="Times New Roman" panose="02020603050405020304" pitchFamily="18" charset="0"/>
              </a:rPr>
              <a:t> for projects that use either the </a:t>
            </a:r>
            <a:r>
              <a:rPr lang="en-US" sz="1800" b="0" dirty="0" smtClean="0">
                <a:solidFill>
                  <a:schemeClr val="tx1"/>
                </a:solidFill>
                <a:latin typeface="Times New Roman" panose="02020603050405020304" pitchFamily="18" charset="0"/>
                <a:cs typeface="Times New Roman" panose="02020603050405020304" pitchFamily="18" charset="0"/>
              </a:rPr>
              <a:t>Mercurial or</a:t>
            </a:r>
            <a:r>
              <a:rPr lang="en-US" sz="1800" b="0" dirty="0">
                <a:solidFill>
                  <a:schemeClr val="tx1"/>
                </a:solidFill>
                <a:latin typeface="Times New Roman" panose="02020603050405020304" pitchFamily="18" charset="0"/>
                <a:cs typeface="Times New Roman" panose="02020603050405020304" pitchFamily="18" charset="0"/>
              </a:rPr>
              <a:t> Git </a:t>
            </a:r>
            <a:r>
              <a:rPr lang="en-US" sz="1800" b="0" dirty="0" smtClean="0">
                <a:solidFill>
                  <a:schemeClr val="tx1"/>
                </a:solidFill>
                <a:latin typeface="Times New Roman" panose="02020603050405020304" pitchFamily="18" charset="0"/>
                <a:cs typeface="Times New Roman" panose="02020603050405020304" pitchFamily="18" charset="0"/>
              </a:rPr>
              <a:t>revision control</a:t>
            </a:r>
            <a:r>
              <a:rPr lang="en-US" sz="1800" b="0" dirty="0">
                <a:solidFill>
                  <a:schemeClr val="tx1"/>
                </a:solidFill>
                <a:latin typeface="Times New Roman" panose="02020603050405020304" pitchFamily="18" charset="0"/>
                <a:cs typeface="Times New Roman" panose="02020603050405020304" pitchFamily="18" charset="0"/>
              </a:rPr>
              <a:t> </a:t>
            </a:r>
            <a:r>
              <a:rPr lang="en-US" sz="1800" b="0" dirty="0" smtClean="0">
                <a:solidFill>
                  <a:schemeClr val="tx1"/>
                </a:solidFill>
                <a:latin typeface="Times New Roman" panose="02020603050405020304" pitchFamily="18" charset="0"/>
                <a:cs typeface="Times New Roman" panose="02020603050405020304" pitchFamily="18" charset="0"/>
              </a:rPr>
              <a:t>systems.</a:t>
            </a:r>
            <a:br>
              <a:rPr lang="en-US" sz="1800" b="0" dirty="0" smtClean="0">
                <a:solidFill>
                  <a:schemeClr val="tx1"/>
                </a:solidFill>
                <a:latin typeface="Times New Roman" panose="02020603050405020304" pitchFamily="18" charset="0"/>
                <a:cs typeface="Times New Roman" panose="02020603050405020304" pitchFamily="18" charset="0"/>
              </a:rPr>
            </a:br>
            <a:r>
              <a:rPr lang="en-US" sz="1800" b="0" dirty="0" smtClean="0">
                <a:solidFill>
                  <a:schemeClr val="tx1"/>
                </a:solidFill>
                <a:latin typeface="Times New Roman" panose="02020603050405020304" pitchFamily="18" charset="0"/>
                <a:cs typeface="Times New Roman" panose="02020603050405020304" pitchFamily="18" charset="0"/>
              </a:rPr>
              <a:t/>
            </a:r>
            <a:br>
              <a:rPr lang="en-US" sz="1800" b="0" dirty="0" smtClean="0">
                <a:solidFill>
                  <a:schemeClr val="tx1"/>
                </a:solidFill>
                <a:latin typeface="Times New Roman" panose="02020603050405020304" pitchFamily="18" charset="0"/>
                <a:cs typeface="Times New Roman" panose="02020603050405020304" pitchFamily="18" charset="0"/>
              </a:rPr>
            </a:br>
            <a:r>
              <a:rPr lang="en-US" sz="1800" b="0" dirty="0">
                <a:solidFill>
                  <a:schemeClr val="tx1"/>
                </a:solidFill>
                <a:latin typeface="Times New Roman" panose="02020603050405020304" pitchFamily="18" charset="0"/>
                <a:cs typeface="Times New Roman" panose="02020603050405020304" pitchFamily="18" charset="0"/>
              </a:rPr>
              <a:t/>
            </a:r>
            <a:br>
              <a:rPr lang="en-US" sz="1800" b="0" dirty="0">
                <a:solidFill>
                  <a:schemeClr val="tx1"/>
                </a:solidFill>
                <a:latin typeface="Times New Roman" panose="02020603050405020304" pitchFamily="18" charset="0"/>
                <a:cs typeface="Times New Roman" panose="02020603050405020304" pitchFamily="18" charset="0"/>
              </a:rPr>
            </a:br>
            <a:r>
              <a:rPr lang="en-US" sz="1800" b="0" dirty="0" smtClean="0">
                <a:solidFill>
                  <a:schemeClr val="tx1"/>
                </a:solidFill>
                <a:latin typeface="Times New Roman" panose="02020603050405020304" pitchFamily="18" charset="0"/>
                <a:cs typeface="Times New Roman" panose="02020603050405020304" pitchFamily="18" charset="0"/>
              </a:rPr>
              <a:t>Bitbucket </a:t>
            </a:r>
            <a:r>
              <a:rPr lang="en-US" sz="1800" b="0" dirty="0">
                <a:solidFill>
                  <a:schemeClr val="tx1"/>
                </a:solidFill>
                <a:latin typeface="Times New Roman" panose="02020603050405020304" pitchFamily="18" charset="0"/>
                <a:cs typeface="Times New Roman" panose="02020603050405020304" pitchFamily="18" charset="0"/>
              </a:rPr>
              <a:t>offers both commercial plans and free accounts. </a:t>
            </a:r>
            <a:r>
              <a:rPr lang="en-US" sz="1800" b="0" dirty="0" smtClean="0">
                <a:solidFill>
                  <a:schemeClr val="tx1"/>
                </a:solidFill>
                <a:latin typeface="Times New Roman" panose="02020603050405020304" pitchFamily="18" charset="0"/>
                <a:cs typeface="Times New Roman" panose="02020603050405020304" pitchFamily="18" charset="0"/>
              </a:rPr>
              <a:t/>
            </a:r>
            <a:br>
              <a:rPr lang="en-US" sz="1800" b="0" dirty="0" smtClean="0">
                <a:solidFill>
                  <a:schemeClr val="tx1"/>
                </a:solidFill>
                <a:latin typeface="Times New Roman" panose="02020603050405020304" pitchFamily="18" charset="0"/>
                <a:cs typeface="Times New Roman" panose="02020603050405020304" pitchFamily="18" charset="0"/>
              </a:rPr>
            </a:br>
            <a:r>
              <a:rPr lang="en-US" sz="1800" b="0" dirty="0" smtClean="0">
                <a:solidFill>
                  <a:schemeClr val="tx1"/>
                </a:solidFill>
                <a:latin typeface="Times New Roman" panose="02020603050405020304" pitchFamily="18" charset="0"/>
                <a:cs typeface="Times New Roman" panose="02020603050405020304" pitchFamily="18" charset="0"/>
              </a:rPr>
              <a:t/>
            </a:r>
            <a:br>
              <a:rPr lang="en-US" sz="1800" b="0" dirty="0" smtClean="0">
                <a:solidFill>
                  <a:schemeClr val="tx1"/>
                </a:solidFill>
                <a:latin typeface="Times New Roman" panose="02020603050405020304" pitchFamily="18" charset="0"/>
                <a:cs typeface="Times New Roman" panose="02020603050405020304" pitchFamily="18" charset="0"/>
              </a:rPr>
            </a:br>
            <a:r>
              <a:rPr lang="en-US" sz="1800" b="0" dirty="0" smtClean="0">
                <a:solidFill>
                  <a:schemeClr val="tx1"/>
                </a:solidFill>
                <a:latin typeface="Times New Roman" panose="02020603050405020304" pitchFamily="18" charset="0"/>
                <a:cs typeface="Times New Roman" panose="02020603050405020304" pitchFamily="18" charset="0"/>
              </a:rPr>
              <a:t/>
            </a:r>
            <a:br>
              <a:rPr lang="en-US" sz="1800" b="0" dirty="0" smtClean="0">
                <a:solidFill>
                  <a:schemeClr val="tx1"/>
                </a:solidFill>
                <a:latin typeface="Times New Roman" panose="02020603050405020304" pitchFamily="18" charset="0"/>
                <a:cs typeface="Times New Roman" panose="02020603050405020304" pitchFamily="18" charset="0"/>
              </a:rPr>
            </a:br>
            <a:r>
              <a:rPr lang="en-US" sz="1800" b="0" dirty="0">
                <a:solidFill>
                  <a:schemeClr val="tx1"/>
                </a:solidFill>
                <a:latin typeface="Times New Roman" panose="02020603050405020304" pitchFamily="18" charset="0"/>
                <a:cs typeface="Times New Roman" panose="02020603050405020304" pitchFamily="18" charset="0"/>
              </a:rPr>
              <a:t>It offers free accounts with an unlimited number of private </a:t>
            </a:r>
            <a:r>
              <a:rPr lang="en-US" sz="1800" b="0" dirty="0" smtClean="0">
                <a:solidFill>
                  <a:schemeClr val="tx1"/>
                </a:solidFill>
                <a:latin typeface="Times New Roman" panose="02020603050405020304" pitchFamily="18" charset="0"/>
                <a:cs typeface="Times New Roman" panose="02020603050405020304" pitchFamily="18" charset="0"/>
              </a:rPr>
              <a:t>repositories for upto 5 users and public repositories for all.</a:t>
            </a:r>
            <a:br>
              <a:rPr lang="en-US" sz="1800" b="0" dirty="0" smtClean="0">
                <a:solidFill>
                  <a:schemeClr val="tx1"/>
                </a:solidFill>
                <a:latin typeface="Times New Roman" panose="02020603050405020304" pitchFamily="18" charset="0"/>
                <a:cs typeface="Times New Roman" panose="02020603050405020304" pitchFamily="18" charset="0"/>
              </a:rPr>
            </a:br>
            <a:r>
              <a:rPr lang="en-US" sz="1800" b="0" dirty="0">
                <a:solidFill>
                  <a:schemeClr val="tx1"/>
                </a:solidFill>
                <a:latin typeface="Times New Roman" panose="02020603050405020304" pitchFamily="18" charset="0"/>
                <a:cs typeface="Times New Roman" panose="02020603050405020304" pitchFamily="18" charset="0"/>
              </a:rPr>
              <a:t/>
            </a:r>
            <a:br>
              <a:rPr lang="en-US" sz="1800" b="0" dirty="0">
                <a:solidFill>
                  <a:schemeClr val="tx1"/>
                </a:solidFill>
                <a:latin typeface="Times New Roman" panose="02020603050405020304" pitchFamily="18" charset="0"/>
                <a:cs typeface="Times New Roman" panose="02020603050405020304" pitchFamily="18" charset="0"/>
              </a:rPr>
            </a:br>
            <a:r>
              <a:rPr lang="en-US" sz="1800" b="0" dirty="0" smtClean="0">
                <a:solidFill>
                  <a:schemeClr val="tx1"/>
                </a:solidFill>
                <a:latin typeface="Times New Roman" panose="02020603050405020304" pitchFamily="18" charset="0"/>
                <a:cs typeface="Times New Roman" panose="02020603050405020304" pitchFamily="18" charset="0"/>
              </a:rPr>
              <a:t/>
            </a:r>
            <a:br>
              <a:rPr lang="en-US" sz="1800" b="0" dirty="0" smtClean="0">
                <a:solidFill>
                  <a:schemeClr val="tx1"/>
                </a:solidFill>
                <a:latin typeface="Times New Roman" panose="02020603050405020304" pitchFamily="18" charset="0"/>
                <a:cs typeface="Times New Roman" panose="02020603050405020304" pitchFamily="18" charset="0"/>
              </a:rPr>
            </a:br>
            <a:r>
              <a:rPr lang="en-US" sz="1800" b="0" dirty="0" smtClean="0">
                <a:solidFill>
                  <a:schemeClr val="tx1"/>
                </a:solidFill>
                <a:latin typeface="Times New Roman" panose="02020603050405020304" pitchFamily="18" charset="0"/>
                <a:cs typeface="Times New Roman" panose="02020603050405020304" pitchFamily="18" charset="0"/>
              </a:rPr>
              <a:t>Bitbucket </a:t>
            </a:r>
            <a:r>
              <a:rPr lang="en-US" sz="1800" b="0" dirty="0">
                <a:solidFill>
                  <a:schemeClr val="tx1"/>
                </a:solidFill>
                <a:latin typeface="Times New Roman" panose="02020603050405020304" pitchFamily="18" charset="0"/>
                <a:cs typeface="Times New Roman" panose="02020603050405020304" pitchFamily="18" charset="0"/>
              </a:rPr>
              <a:t>is written in Python using the Django web framework</a:t>
            </a:r>
            <a:r>
              <a:rPr lang="en-US" sz="1800" b="0" dirty="0" smtClean="0">
                <a:solidFill>
                  <a:schemeClr val="tx1"/>
                </a:solidFill>
                <a:latin typeface="Times New Roman" panose="02020603050405020304" pitchFamily="18" charset="0"/>
                <a:cs typeface="Times New Roman" panose="02020603050405020304" pitchFamily="18" charset="0"/>
              </a:rPr>
              <a:t>.</a:t>
            </a:r>
            <a:r>
              <a:rPr lang="en-US" sz="1800" b="0" baseline="30000" dirty="0"/>
              <a:t/>
            </a:r>
            <a:br>
              <a:rPr lang="en-US" sz="1800" b="0" baseline="30000" dirty="0"/>
            </a:br>
            <a:r>
              <a:rPr lang="en-US" sz="1800" b="0" baseline="30000" dirty="0" smtClean="0"/>
              <a:t/>
            </a:r>
            <a:br>
              <a:rPr lang="en-US" sz="1800" b="0" baseline="30000" dirty="0" smtClean="0"/>
            </a:br>
            <a:r>
              <a:rPr lang="en-US" sz="1800" b="0" baseline="30000" dirty="0"/>
              <a:t/>
            </a:r>
            <a:br>
              <a:rPr lang="en-US" sz="1800" b="0" baseline="30000" dirty="0"/>
            </a:br>
            <a:endParaRPr sz="1800" b="0" dirty="0" smtClean="0">
              <a:latin typeface="Arial" charset="0"/>
              <a:cs typeface="Arial" charset="0"/>
            </a:endParaRPr>
          </a:p>
        </p:txBody>
      </p:sp>
    </p:spTree>
    <p:extLst>
      <p:ext uri="{BB962C8B-B14F-4D97-AF65-F5344CB8AC3E}">
        <p14:creationId xmlns:p14="http://schemas.microsoft.com/office/powerpoint/2010/main" val="3253687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481013" y="727075"/>
            <a:ext cx="8226425" cy="4616648"/>
          </a:xfrm>
        </p:spPr>
        <p:txBody>
          <a:bodyPr/>
          <a:lstStyle/>
          <a:p>
            <a:r>
              <a:rPr lang="en-US" sz="4400" dirty="0" smtClean="0">
                <a:solidFill>
                  <a:schemeClr val="accent1"/>
                </a:solidFill>
                <a:latin typeface="Times New Roman" panose="02020603050405020304" pitchFamily="18" charset="0"/>
                <a:cs typeface="Times New Roman" panose="02020603050405020304" pitchFamily="18" charset="0"/>
              </a:rPr>
              <a:t>History</a:t>
            </a:r>
            <a:br>
              <a:rPr lang="en-US" sz="4400" dirty="0" smtClean="0">
                <a:solidFill>
                  <a:schemeClr val="accent1"/>
                </a:solidFill>
                <a:latin typeface="Times New Roman" panose="02020603050405020304" pitchFamily="18" charset="0"/>
                <a:cs typeface="Times New Roman" panose="02020603050405020304" pitchFamily="18" charset="0"/>
              </a:rPr>
            </a:br>
            <a:r>
              <a:rPr lang="en-US" sz="4000" dirty="0" smtClean="0">
                <a:solidFill>
                  <a:schemeClr val="tx1"/>
                </a:solidFill>
                <a:latin typeface="Times New Roman" panose="02020603050405020304" pitchFamily="18" charset="0"/>
                <a:cs typeface="Times New Roman" panose="02020603050405020304" pitchFamily="18" charset="0"/>
              </a:rPr>
              <a:t/>
            </a:r>
            <a:br>
              <a:rPr lang="en-US" sz="4000" dirty="0" smtClean="0">
                <a:solidFill>
                  <a:schemeClr val="tx1"/>
                </a:solidFill>
                <a:latin typeface="Times New Roman" panose="02020603050405020304" pitchFamily="18" charset="0"/>
                <a:cs typeface="Times New Roman" panose="02020603050405020304" pitchFamily="18" charset="0"/>
              </a:rPr>
            </a:br>
            <a:r>
              <a:rPr lang="en-US" sz="1800" b="0" dirty="0" smtClean="0">
                <a:solidFill>
                  <a:schemeClr val="tx1"/>
                </a:solidFill>
                <a:latin typeface="Times New Roman" panose="02020603050405020304" pitchFamily="18" charset="0"/>
                <a:cs typeface="Times New Roman" panose="02020603050405020304" pitchFamily="18" charset="0"/>
              </a:rPr>
              <a:t>Bitbucket </a:t>
            </a:r>
            <a:r>
              <a:rPr lang="en-US" sz="1800" b="0" dirty="0">
                <a:solidFill>
                  <a:schemeClr val="tx1"/>
                </a:solidFill>
                <a:latin typeface="Times New Roman" panose="02020603050405020304" pitchFamily="18" charset="0"/>
                <a:cs typeface="Times New Roman" panose="02020603050405020304" pitchFamily="18" charset="0"/>
              </a:rPr>
              <a:t>was previously an independent </a:t>
            </a:r>
            <a:r>
              <a:rPr lang="en-US" sz="1800" b="0" dirty="0" smtClean="0">
                <a:solidFill>
                  <a:schemeClr val="tx1"/>
                </a:solidFill>
                <a:latin typeface="Times New Roman" panose="02020603050405020304" pitchFamily="18" charset="0"/>
                <a:cs typeface="Times New Roman" panose="02020603050405020304" pitchFamily="18" charset="0"/>
              </a:rPr>
              <a:t>startup, </a:t>
            </a:r>
            <a:r>
              <a:rPr lang="en-US" sz="1800" b="0" dirty="0">
                <a:solidFill>
                  <a:schemeClr val="tx1"/>
                </a:solidFill>
                <a:latin typeface="Times New Roman" panose="02020603050405020304" pitchFamily="18" charset="0"/>
                <a:cs typeface="Times New Roman" panose="02020603050405020304" pitchFamily="18" charset="0"/>
              </a:rPr>
              <a:t>founded by Jesper </a:t>
            </a:r>
            <a:r>
              <a:rPr lang="en-US" sz="1800" b="0" dirty="0" smtClean="0">
                <a:solidFill>
                  <a:schemeClr val="tx1"/>
                </a:solidFill>
                <a:latin typeface="Times New Roman" panose="02020603050405020304" pitchFamily="18" charset="0"/>
                <a:cs typeface="Times New Roman" panose="02020603050405020304" pitchFamily="18" charset="0"/>
              </a:rPr>
              <a:t>Nohr.</a:t>
            </a:r>
            <a:br>
              <a:rPr lang="en-US" sz="1800" b="0" dirty="0" smtClean="0">
                <a:solidFill>
                  <a:schemeClr val="tx1"/>
                </a:solidFill>
                <a:latin typeface="Times New Roman" panose="02020603050405020304" pitchFamily="18" charset="0"/>
                <a:cs typeface="Times New Roman" panose="02020603050405020304" pitchFamily="18" charset="0"/>
              </a:rPr>
            </a:br>
            <a:r>
              <a:rPr lang="en-US" sz="1800" b="0" dirty="0">
                <a:solidFill>
                  <a:schemeClr val="tx1"/>
                </a:solidFill>
                <a:latin typeface="Times New Roman" panose="02020603050405020304" pitchFamily="18" charset="0"/>
                <a:cs typeface="Times New Roman" panose="02020603050405020304" pitchFamily="18" charset="0"/>
              </a:rPr>
              <a:t/>
            </a:r>
            <a:br>
              <a:rPr lang="en-US" sz="1800" b="0" dirty="0">
                <a:solidFill>
                  <a:schemeClr val="tx1"/>
                </a:solidFill>
                <a:latin typeface="Times New Roman" panose="02020603050405020304" pitchFamily="18" charset="0"/>
                <a:cs typeface="Times New Roman" panose="02020603050405020304" pitchFamily="18" charset="0"/>
              </a:rPr>
            </a:br>
            <a:r>
              <a:rPr lang="en-US" sz="1800" b="0" dirty="0" smtClean="0">
                <a:solidFill>
                  <a:schemeClr val="tx1"/>
                </a:solidFill>
                <a:latin typeface="Times New Roman" panose="02020603050405020304" pitchFamily="18" charset="0"/>
                <a:cs typeface="Times New Roman" panose="02020603050405020304" pitchFamily="18" charset="0"/>
              </a:rPr>
              <a:t>On </a:t>
            </a:r>
            <a:r>
              <a:rPr lang="en-US" sz="1800" b="0" dirty="0">
                <a:solidFill>
                  <a:schemeClr val="tx1"/>
                </a:solidFill>
                <a:latin typeface="Times New Roman" panose="02020603050405020304" pitchFamily="18" charset="0"/>
                <a:cs typeface="Times New Roman" panose="02020603050405020304" pitchFamily="18" charset="0"/>
              </a:rPr>
              <a:t>29 September 2010, Bitbucket was acquired by </a:t>
            </a:r>
            <a:r>
              <a:rPr lang="en-US" sz="1800" b="0" dirty="0" smtClean="0">
                <a:solidFill>
                  <a:schemeClr val="tx1"/>
                </a:solidFill>
                <a:latin typeface="Times New Roman" panose="02020603050405020304" pitchFamily="18" charset="0"/>
                <a:cs typeface="Times New Roman" panose="02020603050405020304" pitchFamily="18" charset="0"/>
              </a:rPr>
              <a:t>Atlassian.</a:t>
            </a:r>
            <a:br>
              <a:rPr lang="en-US" sz="1800" b="0" dirty="0" smtClean="0">
                <a:solidFill>
                  <a:schemeClr val="tx1"/>
                </a:solidFill>
                <a:latin typeface="Times New Roman" panose="02020603050405020304" pitchFamily="18" charset="0"/>
                <a:cs typeface="Times New Roman" panose="02020603050405020304" pitchFamily="18" charset="0"/>
              </a:rPr>
            </a:br>
            <a:r>
              <a:rPr lang="en-US" sz="1800" b="0" dirty="0">
                <a:solidFill>
                  <a:schemeClr val="tx1"/>
                </a:solidFill>
                <a:latin typeface="Times New Roman" panose="02020603050405020304" pitchFamily="18" charset="0"/>
                <a:cs typeface="Times New Roman" panose="02020603050405020304" pitchFamily="18" charset="0"/>
              </a:rPr>
              <a:t/>
            </a:r>
            <a:br>
              <a:rPr lang="en-US" sz="1800" b="0" dirty="0">
                <a:solidFill>
                  <a:schemeClr val="tx1"/>
                </a:solidFill>
                <a:latin typeface="Times New Roman" panose="02020603050405020304" pitchFamily="18" charset="0"/>
                <a:cs typeface="Times New Roman" panose="02020603050405020304" pitchFamily="18" charset="0"/>
              </a:rPr>
            </a:br>
            <a:r>
              <a:rPr lang="en-US" sz="1800" b="0" dirty="0" smtClean="0">
                <a:solidFill>
                  <a:schemeClr val="tx1"/>
                </a:solidFill>
                <a:latin typeface="Times New Roman" panose="02020603050405020304" pitchFamily="18" charset="0"/>
                <a:cs typeface="Times New Roman" panose="02020603050405020304" pitchFamily="18" charset="0"/>
              </a:rPr>
              <a:t>Initially, Bitbucket </a:t>
            </a:r>
            <a:r>
              <a:rPr lang="en-US" sz="1800" b="0" dirty="0">
                <a:solidFill>
                  <a:schemeClr val="tx1"/>
                </a:solidFill>
                <a:latin typeface="Times New Roman" panose="02020603050405020304" pitchFamily="18" charset="0"/>
                <a:cs typeface="Times New Roman" panose="02020603050405020304" pitchFamily="18" charset="0"/>
              </a:rPr>
              <a:t>only offered hosting support for </a:t>
            </a:r>
            <a:r>
              <a:rPr lang="en-US" sz="1800" b="0" dirty="0" smtClean="0">
                <a:solidFill>
                  <a:schemeClr val="tx1"/>
                </a:solidFill>
                <a:latin typeface="Times New Roman" panose="02020603050405020304" pitchFamily="18" charset="0"/>
                <a:cs typeface="Times New Roman" panose="02020603050405020304" pitchFamily="18" charset="0"/>
              </a:rPr>
              <a:t>Mercurial projects but on </a:t>
            </a:r>
            <a:r>
              <a:rPr lang="en-US" sz="1800" b="0" dirty="0">
                <a:solidFill>
                  <a:schemeClr val="tx1"/>
                </a:solidFill>
                <a:latin typeface="Times New Roman" panose="02020603050405020304" pitchFamily="18" charset="0"/>
                <a:cs typeface="Times New Roman" panose="02020603050405020304" pitchFamily="18" charset="0"/>
              </a:rPr>
              <a:t>3 October 2011, </a:t>
            </a:r>
            <a:r>
              <a:rPr lang="en-US" sz="1800" b="0" dirty="0" smtClean="0">
                <a:solidFill>
                  <a:schemeClr val="tx1"/>
                </a:solidFill>
                <a:latin typeface="Times New Roman" panose="02020603050405020304" pitchFamily="18" charset="0"/>
                <a:cs typeface="Times New Roman" panose="02020603050405020304" pitchFamily="18" charset="0"/>
              </a:rPr>
              <a:t>it </a:t>
            </a:r>
            <a:r>
              <a:rPr lang="en-US" sz="1800" b="0" dirty="0">
                <a:solidFill>
                  <a:schemeClr val="tx1"/>
                </a:solidFill>
                <a:latin typeface="Times New Roman" panose="02020603050405020304" pitchFamily="18" charset="0"/>
                <a:cs typeface="Times New Roman" panose="02020603050405020304" pitchFamily="18" charset="0"/>
              </a:rPr>
              <a:t>officially announced support for Git hosting</a:t>
            </a:r>
            <a:r>
              <a:rPr lang="en-US" sz="1800" b="0" dirty="0" smtClean="0">
                <a:solidFill>
                  <a:schemeClr val="tx1"/>
                </a:solidFill>
                <a:latin typeface="Times New Roman" panose="02020603050405020304" pitchFamily="18" charset="0"/>
                <a:cs typeface="Times New Roman" panose="02020603050405020304" pitchFamily="18" charset="0"/>
              </a:rPr>
              <a:t>.</a:t>
            </a:r>
            <a:br>
              <a:rPr lang="en-US" sz="1800" b="0" dirty="0" smtClean="0">
                <a:solidFill>
                  <a:schemeClr val="tx1"/>
                </a:solidFill>
                <a:latin typeface="Times New Roman" panose="02020603050405020304" pitchFamily="18" charset="0"/>
                <a:cs typeface="Times New Roman" panose="02020603050405020304" pitchFamily="18" charset="0"/>
              </a:rPr>
            </a:br>
            <a:r>
              <a:rPr lang="en-US" sz="1800" b="0" dirty="0">
                <a:solidFill>
                  <a:schemeClr val="tx1"/>
                </a:solidFill>
                <a:latin typeface="Times New Roman" panose="02020603050405020304" pitchFamily="18" charset="0"/>
                <a:cs typeface="Times New Roman" panose="02020603050405020304" pitchFamily="18" charset="0"/>
              </a:rPr>
              <a:t/>
            </a:r>
            <a:br>
              <a:rPr lang="en-US" sz="1800" b="0" dirty="0">
                <a:solidFill>
                  <a:schemeClr val="tx1"/>
                </a:solidFill>
                <a:latin typeface="Times New Roman" panose="02020603050405020304" pitchFamily="18" charset="0"/>
                <a:cs typeface="Times New Roman" panose="02020603050405020304" pitchFamily="18" charset="0"/>
              </a:rPr>
            </a:br>
            <a:r>
              <a:rPr lang="en-US" sz="1800" b="0" dirty="0">
                <a:solidFill>
                  <a:schemeClr val="tx1"/>
                </a:solidFill>
                <a:latin typeface="Times New Roman" panose="02020603050405020304" pitchFamily="18" charset="0"/>
                <a:cs typeface="Times New Roman" panose="02020603050405020304" pitchFamily="18" charset="0"/>
              </a:rPr>
              <a:t>In September 2015, Atlassian renamed their Stash product to Bitbucket Server.</a:t>
            </a:r>
            <a:r>
              <a:rPr lang="en-US" sz="1800" b="0" dirty="0"/>
              <a:t/>
            </a:r>
            <a:br>
              <a:rPr lang="en-US" sz="1800" b="0" dirty="0"/>
            </a:br>
            <a:r>
              <a:rPr lang="en-US" sz="1800" b="0" dirty="0">
                <a:latin typeface="Arial" charset="0"/>
                <a:cs typeface="Arial" charset="0"/>
              </a:rPr>
              <a:t/>
            </a:r>
            <a:br>
              <a:rPr lang="en-US" sz="1800" b="0" dirty="0">
                <a:latin typeface="Arial" charset="0"/>
                <a:cs typeface="Arial" charset="0"/>
              </a:rPr>
            </a:br>
            <a:r>
              <a:rPr lang="en-US" sz="1800" b="0" baseline="30000" dirty="0"/>
              <a:t/>
            </a:r>
            <a:br>
              <a:rPr lang="en-US" sz="1800" b="0" baseline="30000" dirty="0"/>
            </a:br>
            <a:r>
              <a:rPr lang="en-US" sz="1800" b="0" baseline="30000" dirty="0" smtClean="0"/>
              <a:t/>
            </a:r>
            <a:br>
              <a:rPr lang="en-US" sz="1800" b="0" baseline="30000" dirty="0" smtClean="0"/>
            </a:br>
            <a:r>
              <a:rPr lang="en-US" sz="1800" b="0" baseline="30000" dirty="0"/>
              <a:t/>
            </a:r>
            <a:br>
              <a:rPr lang="en-US" sz="1800" b="0" baseline="30000" dirty="0"/>
            </a:br>
            <a:endParaRPr sz="1800" b="0" dirty="0" smtClean="0">
              <a:latin typeface="Arial" charset="0"/>
              <a:cs typeface="Arial" charset="0"/>
            </a:endParaRPr>
          </a:p>
        </p:txBody>
      </p:sp>
    </p:spTree>
    <p:extLst>
      <p:ext uri="{BB962C8B-B14F-4D97-AF65-F5344CB8AC3E}">
        <p14:creationId xmlns:p14="http://schemas.microsoft.com/office/powerpoint/2010/main" val="3933356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p:txBody>
          <a:bodyPr/>
          <a:lstStyle/>
          <a:p>
            <a:r>
              <a:rPr lang="en-US" dirty="0">
                <a:latin typeface="Arial" charset="0"/>
                <a:cs typeface="Arial" charset="0"/>
              </a:rPr>
              <a:t> </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b="0" baseline="30000" dirty="0" smtClean="0"/>
              <a:t/>
            </a:r>
            <a:br>
              <a:rPr lang="en-US" sz="1600" b="0" baseline="30000" dirty="0" smtClean="0"/>
            </a:br>
            <a:r>
              <a:rPr lang="en-US" sz="1800" b="0" baseline="30000" dirty="0"/>
              <a:t/>
            </a:r>
            <a:br>
              <a:rPr lang="en-US" sz="1800" b="0" baseline="30000" dirty="0"/>
            </a:br>
            <a:endParaRPr sz="1800" b="0" dirty="0" smtClean="0">
              <a:latin typeface="Arial" charset="0"/>
              <a:cs typeface="Arial" charset="0"/>
            </a:endParaRPr>
          </a:p>
        </p:txBody>
      </p:sp>
      <p:sp>
        <p:nvSpPr>
          <p:cNvPr id="2" name="Text Placeholder 1"/>
          <p:cNvSpPr>
            <a:spLocks noGrp="1"/>
          </p:cNvSpPr>
          <p:nvPr>
            <p:ph type="body" sz="quarter" idx="10"/>
          </p:nvPr>
        </p:nvSpPr>
        <p:spPr>
          <a:xfrm>
            <a:off x="481011" y="719139"/>
            <a:ext cx="8224838" cy="9233297"/>
          </a:xfrm>
        </p:spPr>
        <p:txBody>
          <a:bodyPr/>
          <a:lstStyle/>
          <a:p>
            <a:pPr marL="0" indent="0">
              <a:buNone/>
            </a:pPr>
            <a:r>
              <a:rPr lang="en-US" sz="4400" b="1" dirty="0" smtClean="0">
                <a:solidFill>
                  <a:schemeClr val="bg2"/>
                </a:solidFill>
                <a:latin typeface="Times New Roman" panose="02020603050405020304" pitchFamily="18" charset="0"/>
                <a:cs typeface="Times New Roman" panose="02020603050405020304" pitchFamily="18" charset="0"/>
              </a:rPr>
              <a:t>Features</a:t>
            </a:r>
          </a:p>
          <a:p>
            <a:pPr marL="0" indent="0">
              <a:buNone/>
            </a:pPr>
            <a:endParaRPr lang="en-US" dirty="0"/>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Cloning</a:t>
            </a: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you want to work on a project by changing its files or adding new files, you need to clone your project to your local system</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Branching</a:t>
            </a:r>
            <a:r>
              <a:rPr lang="en-US" dirty="0" smtClean="0">
                <a:latin typeface="Times New Roman" panose="02020603050405020304" pitchFamily="18" charset="0"/>
                <a:cs typeface="Times New Roman" panose="02020603050405020304" pitchFamily="18" charset="0"/>
              </a:rPr>
              <a:t>-(fork/main repo </a:t>
            </a:r>
            <a:r>
              <a:rPr lang="en-US" dirty="0" smtClean="0">
                <a:latin typeface="Times New Roman" panose="02020603050405020304" pitchFamily="18" charset="0"/>
                <a:cs typeface="Times New Roman" panose="02020603050405020304" pitchFamily="18" charset="0"/>
                <a:sym typeface="Wingdings" panose="05000000000000000000" pitchFamily="2" charset="2"/>
              </a:rPr>
              <a:t>branch</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Branching offers a way to work on a new feature without affecting the main </a:t>
            </a:r>
            <a:r>
              <a:rPr lang="en-US" dirty="0" smtClean="0">
                <a:latin typeface="Times New Roman" panose="02020603050405020304" pitchFamily="18" charset="0"/>
                <a:cs typeface="Times New Roman" panose="02020603050405020304" pitchFamily="18" charset="0"/>
              </a:rPr>
              <a:t>codebase.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Forking</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 fork is really a Github (not Git) construct to store a clone of the repo in your user account. As a clone, it will contain all the branches in the main repo at the time you made the fork</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Pull Requests</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Pull</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requests let you tell others about changes you've pushed to a GitHub repository. Once a pull request is sent, interested parties can review the set of changes, discuss potential modifications, and even push follow-up commits if necessary</a:t>
            </a:r>
            <a:r>
              <a:rPr lang="en-US" dirty="0" smtClean="0">
                <a:latin typeface="Times New Roman" panose="02020603050405020304" pitchFamily="18" charset="0"/>
                <a:cs typeface="Times New Roman" panose="02020603050405020304" pitchFamily="18" charset="0"/>
              </a:rPr>
              <a:t>.</a:t>
            </a:r>
          </a:p>
          <a:p>
            <a:pPr marL="0" indent="0">
              <a:buNone/>
            </a:pPr>
            <a:endParaRPr lang="en-US" dirty="0"/>
          </a:p>
          <a:p>
            <a:pPr marL="0" indent="0">
              <a:buNone/>
            </a:pPr>
            <a:r>
              <a:rPr lang="en-US" dirty="0"/>
              <a:t/>
            </a:r>
            <a:br>
              <a:rPr lang="en-US" dirty="0"/>
            </a:br>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043442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p:txBody>
          <a:bodyPr/>
          <a:lstStyle/>
          <a:p>
            <a:r>
              <a:rPr lang="en-US" dirty="0">
                <a:latin typeface="Arial" charset="0"/>
                <a:cs typeface="Arial" charset="0"/>
              </a:rPr>
              <a:t> </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b="0" baseline="30000" dirty="0" smtClean="0"/>
              <a:t/>
            </a:r>
            <a:br>
              <a:rPr lang="en-US" sz="1600" b="0" baseline="30000" dirty="0" smtClean="0"/>
            </a:br>
            <a:r>
              <a:rPr lang="en-US" sz="1800" b="0" baseline="30000" dirty="0"/>
              <a:t/>
            </a:r>
            <a:br>
              <a:rPr lang="en-US" sz="1800" b="0" baseline="30000" dirty="0"/>
            </a:br>
            <a:endParaRPr sz="1800" b="0" dirty="0" smtClean="0">
              <a:latin typeface="Arial" charset="0"/>
              <a:cs typeface="Arial" charset="0"/>
            </a:endParaRPr>
          </a:p>
        </p:txBody>
      </p:sp>
      <p:sp>
        <p:nvSpPr>
          <p:cNvPr id="3" name="Text Placeholder 2"/>
          <p:cNvSpPr>
            <a:spLocks noGrp="1"/>
          </p:cNvSpPr>
          <p:nvPr>
            <p:ph type="body" sz="quarter" idx="10"/>
          </p:nvPr>
        </p:nvSpPr>
        <p:spPr>
          <a:xfrm>
            <a:off x="481012" y="518984"/>
            <a:ext cx="8224838" cy="3016210"/>
          </a:xfrm>
        </p:spPr>
        <p:txBody>
          <a:bodyPr/>
          <a:lstStyle/>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Commit</a:t>
            </a:r>
            <a:r>
              <a:rPr lang="en-US" dirty="0" smtClean="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commit is a set of changes to the code. This is one of the most interesting things about Git. You don't transfer files, you transfer logs of changes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Merging</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when we make a pull request with hot fixes, it goes on our production branch. When we accept the pull request, we go to the compare view and merge </a:t>
            </a:r>
            <a:r>
              <a:rPr lang="en-US" dirty="0" smtClean="0">
                <a:latin typeface="Times New Roman" panose="02020603050405020304" pitchFamily="18" charset="0"/>
                <a:cs typeface="Times New Roman" panose="02020603050405020304" pitchFamily="18" charset="0"/>
              </a:rPr>
              <a:t>production(forked) </a:t>
            </a:r>
            <a:r>
              <a:rPr lang="en-US" dirty="0">
                <a:latin typeface="Times New Roman" panose="02020603050405020304" pitchFamily="18" charset="0"/>
                <a:cs typeface="Times New Roman" panose="02020603050405020304" pitchFamily="18" charset="0"/>
              </a:rPr>
              <a:t>into our </a:t>
            </a:r>
            <a:r>
              <a:rPr lang="en-US" dirty="0" smtClean="0">
                <a:latin typeface="Times New Roman" panose="02020603050405020304" pitchFamily="18" charset="0"/>
                <a:cs typeface="Times New Roman" panose="02020603050405020304" pitchFamily="18" charset="0"/>
              </a:rPr>
              <a:t>staging(main) </a:t>
            </a:r>
            <a:r>
              <a:rPr lang="en-US" dirty="0">
                <a:latin typeface="Times New Roman" panose="02020603050405020304" pitchFamily="18" charset="0"/>
                <a:cs typeface="Times New Roman" panose="02020603050405020304" pitchFamily="18" charset="0"/>
              </a:rPr>
              <a:t>branch, making sure the fix makes it out both externally and internally.</a:t>
            </a:r>
            <a:endParaRPr lang="en-US" dirty="0" smtClean="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3403294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p:txBody>
          <a:bodyPr/>
          <a:lstStyle/>
          <a:p>
            <a:r>
              <a:rPr lang="en-US" dirty="0">
                <a:latin typeface="Arial" charset="0"/>
                <a:cs typeface="Arial" charset="0"/>
              </a:rPr>
              <a:t> </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b="0" baseline="30000" dirty="0" smtClean="0"/>
              <a:t/>
            </a:r>
            <a:br>
              <a:rPr lang="en-US" sz="1600" b="0" baseline="30000" dirty="0" smtClean="0"/>
            </a:br>
            <a:r>
              <a:rPr lang="en-US" sz="1800" b="0" baseline="30000" dirty="0"/>
              <a:t/>
            </a:r>
            <a:br>
              <a:rPr lang="en-US" sz="1800" b="0" baseline="30000" dirty="0"/>
            </a:br>
            <a:endParaRPr sz="1800" b="0" dirty="0" smtClean="0">
              <a:latin typeface="Arial" charset="0"/>
              <a:cs typeface="Arial" charset="0"/>
            </a:endParaRPr>
          </a:p>
        </p:txBody>
      </p:sp>
      <p:sp>
        <p:nvSpPr>
          <p:cNvPr id="2" name="Text Placeholder 1"/>
          <p:cNvSpPr>
            <a:spLocks noGrp="1"/>
          </p:cNvSpPr>
          <p:nvPr>
            <p:ph type="body" sz="quarter" idx="10"/>
          </p:nvPr>
        </p:nvSpPr>
        <p:spPr>
          <a:xfrm>
            <a:off x="511262" y="525956"/>
            <a:ext cx="8224838" cy="8987076"/>
          </a:xfrm>
        </p:spPr>
        <p:txBody>
          <a:bodyPr/>
          <a:lstStyle/>
          <a:p>
            <a:pPr marL="0" indent="0">
              <a:buNone/>
            </a:pPr>
            <a:r>
              <a:rPr lang="en-US" sz="4400" b="1" dirty="0" smtClean="0">
                <a:solidFill>
                  <a:schemeClr val="bg2"/>
                </a:solidFill>
                <a:latin typeface="Times New Roman" panose="02020603050405020304" pitchFamily="18" charset="0"/>
                <a:cs typeface="Times New Roman" panose="02020603050405020304" pitchFamily="18" charset="0"/>
              </a:rPr>
              <a:t>Advantages and Disadvantages</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Advantages:</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Free </a:t>
            </a:r>
            <a:r>
              <a:rPr lang="en-US" dirty="0">
                <a:latin typeface="Times New Roman" panose="02020603050405020304" pitchFamily="18" charset="0"/>
                <a:cs typeface="Times New Roman" panose="02020603050405020304" pitchFamily="18" charset="0"/>
              </a:rPr>
              <a:t>unlimited private repositories for small </a:t>
            </a:r>
            <a:r>
              <a:rPr lang="en-US" dirty="0" smtClean="0">
                <a:latin typeface="Times New Roman" panose="02020603050405020304" pitchFamily="18" charset="0"/>
                <a:cs typeface="Times New Roman" panose="02020603050405020304" pitchFamily="18" charset="0"/>
              </a:rPr>
              <a:t>teams</a:t>
            </a:r>
          </a:p>
          <a:p>
            <a:pPr marL="0" indent="0">
              <a:buNone/>
            </a:pPr>
            <a:r>
              <a:rPr lang="en-US" smtClean="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Integrated </a:t>
            </a:r>
            <a:r>
              <a:rPr lang="en-US" dirty="0">
                <a:latin typeface="Times New Roman" panose="02020603050405020304" pitchFamily="18" charset="0"/>
                <a:cs typeface="Times New Roman" panose="02020603050405020304" pitchFamily="18" charset="0"/>
              </a:rPr>
              <a:t>issue tracking </a:t>
            </a:r>
            <a:r>
              <a:rPr lang="en-US" dirty="0" smtClean="0">
                <a:latin typeface="Times New Roman" panose="02020603050405020304" pitchFamily="18" charset="0"/>
                <a:cs typeface="Times New Roman" panose="02020603050405020304" pitchFamily="18" charset="0"/>
              </a:rPr>
              <a:t>system</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Multiple </a:t>
            </a:r>
            <a:r>
              <a:rPr lang="en-US" dirty="0">
                <a:latin typeface="Times New Roman" panose="02020603050405020304" pitchFamily="18" charset="0"/>
                <a:cs typeface="Times New Roman" panose="02020603050405020304" pitchFamily="18" charset="0"/>
              </a:rPr>
              <a:t>authentication </a:t>
            </a:r>
            <a:r>
              <a:rPr lang="en-US" dirty="0" smtClean="0">
                <a:latin typeface="Times New Roman" panose="02020603050405020304" pitchFamily="18" charset="0"/>
                <a:cs typeface="Times New Roman" panose="02020603050405020304" pitchFamily="18" charset="0"/>
              </a:rPr>
              <a:t>methods</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JIRA </a:t>
            </a:r>
            <a:r>
              <a:rPr lang="en-US" dirty="0">
                <a:latin typeface="Times New Roman" panose="02020603050405020304" pitchFamily="18" charset="0"/>
                <a:cs typeface="Times New Roman" panose="02020603050405020304" pitchFamily="18" charset="0"/>
              </a:rPr>
              <a:t>integration</a:t>
            </a:r>
          </a:p>
          <a:p>
            <a:pPr marL="0" indent="0">
              <a:buNone/>
            </a:pP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Supports </a:t>
            </a:r>
            <a:r>
              <a:rPr lang="en-US" dirty="0">
                <a:latin typeface="Times New Roman" panose="02020603050405020304" pitchFamily="18" charset="0"/>
                <a:cs typeface="Times New Roman" panose="02020603050405020304" pitchFamily="18" charset="0"/>
              </a:rPr>
              <a:t>hosting static websites</a:t>
            </a:r>
          </a:p>
          <a:p>
            <a:pPr marL="0" indent="0">
              <a:buNone/>
            </a:pP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Allows </a:t>
            </a:r>
            <a:r>
              <a:rPr lang="en-US" dirty="0">
                <a:latin typeface="Times New Roman" panose="02020603050405020304" pitchFamily="18" charset="0"/>
                <a:cs typeface="Times New Roman" panose="02020603050405020304" pitchFamily="18" charset="0"/>
              </a:rPr>
              <a:t>importing existing repositories</a:t>
            </a:r>
          </a:p>
          <a:p>
            <a:pPr marL="0" indent="0">
              <a:buNone/>
            </a:pP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Backed </a:t>
            </a:r>
            <a:r>
              <a:rPr lang="en-US" dirty="0">
                <a:latin typeface="Times New Roman" panose="02020603050405020304" pitchFamily="18" charset="0"/>
                <a:cs typeface="Times New Roman" panose="02020603050405020304" pitchFamily="18" charset="0"/>
              </a:rPr>
              <a:t>by a trustable company that has proved it's worth</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Disadvantages:</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Private </a:t>
            </a:r>
            <a:r>
              <a:rPr lang="en-US" dirty="0">
                <a:latin typeface="Times New Roman" panose="02020603050405020304" pitchFamily="18" charset="0"/>
                <a:cs typeface="Times New Roman" panose="02020603050405020304" pitchFamily="18" charset="0"/>
              </a:rPr>
              <a:t>repositories are free for only 5 users</a:t>
            </a:r>
          </a:p>
          <a:p>
            <a:pPr marL="0" indent="0">
              <a:buNone/>
            </a:pP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No </a:t>
            </a:r>
            <a:r>
              <a:rPr lang="en-US" dirty="0">
                <a:latin typeface="Times New Roman" panose="02020603050405020304" pitchFamily="18" charset="0"/>
                <a:cs typeface="Times New Roman" panose="02020603050405020304" pitchFamily="18" charset="0"/>
              </a:rPr>
              <a:t>code search</a:t>
            </a:r>
          </a:p>
          <a:p>
            <a:pPr marL="0" indent="0">
              <a:buNone/>
            </a:pP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Not </a:t>
            </a:r>
            <a:r>
              <a:rPr lang="en-US" dirty="0">
                <a:latin typeface="Times New Roman" panose="02020603050405020304" pitchFamily="18" charset="0"/>
                <a:cs typeface="Times New Roman" panose="02020603050405020304" pitchFamily="18" charset="0"/>
              </a:rPr>
              <a:t>as stable as github</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023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468133" y="551712"/>
            <a:ext cx="8224837" cy="492443"/>
          </a:xfrm>
        </p:spPr>
        <p:txBody>
          <a:bodyPr/>
          <a:lstStyle/>
          <a:p>
            <a:r>
              <a:rPr lang="en-US" dirty="0">
                <a:latin typeface="Arial" charset="0"/>
                <a:cs typeface="Arial" charset="0"/>
              </a:rPr>
              <a:t> </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b="0" baseline="30000" dirty="0" smtClean="0"/>
              <a:t/>
            </a:r>
            <a:br>
              <a:rPr lang="en-US" sz="1600" b="0" baseline="30000" dirty="0" smtClean="0"/>
            </a:br>
            <a:r>
              <a:rPr lang="en-US" sz="1800" b="0" baseline="30000" dirty="0"/>
              <a:t/>
            </a:r>
            <a:br>
              <a:rPr lang="en-US" sz="1800" b="0" baseline="30000" dirty="0"/>
            </a:br>
            <a:endParaRPr sz="1800" b="0" dirty="0" smtClean="0">
              <a:latin typeface="Arial" charset="0"/>
              <a:cs typeface="Arial" charset="0"/>
            </a:endParaRPr>
          </a:p>
        </p:txBody>
      </p:sp>
      <p:sp>
        <p:nvSpPr>
          <p:cNvPr id="2" name="Text Placeholder 1"/>
          <p:cNvSpPr>
            <a:spLocks noGrp="1"/>
          </p:cNvSpPr>
          <p:nvPr>
            <p:ph type="body" sz="quarter" idx="10"/>
          </p:nvPr>
        </p:nvSpPr>
        <p:spPr>
          <a:xfrm>
            <a:off x="468132" y="551712"/>
            <a:ext cx="8224838" cy="9664184"/>
          </a:xfrm>
        </p:spPr>
        <p:txBody>
          <a:bodyPr/>
          <a:lstStyle/>
          <a:p>
            <a:pPr marL="0" indent="0">
              <a:buNone/>
            </a:pPr>
            <a:r>
              <a:rPr lang="en-US" sz="4400" b="1" dirty="0" smtClean="0">
                <a:solidFill>
                  <a:schemeClr val="bg2"/>
                </a:solidFill>
                <a:latin typeface="Times New Roman" panose="02020603050405020304" pitchFamily="18" charset="0"/>
                <a:cs typeface="Times New Roman" panose="02020603050405020304" pitchFamily="18" charset="0"/>
              </a:rPr>
              <a:t>Comparison with counterparts</a:t>
            </a:r>
          </a:p>
          <a:p>
            <a:pPr marL="0" indent="0">
              <a:buNone/>
            </a:pPr>
            <a:endParaRPr lang="en-US" sz="4400" b="1" dirty="0">
              <a:solidFill>
                <a:schemeClr val="bg2"/>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price is not an issue, </a:t>
            </a:r>
            <a:r>
              <a:rPr lang="en-US" dirty="0" smtClean="0">
                <a:latin typeface="Times New Roman" panose="02020603050405020304" pitchFamily="18" charset="0"/>
                <a:cs typeface="Times New Roman" panose="02020603050405020304" pitchFamily="18" charset="0"/>
              </a:rPr>
              <a:t>and one </a:t>
            </a:r>
            <a:r>
              <a:rPr lang="en-US" dirty="0">
                <a:latin typeface="Times New Roman" panose="02020603050405020304" pitchFamily="18" charset="0"/>
                <a:cs typeface="Times New Roman" panose="02020603050405020304" pitchFamily="18" charset="0"/>
              </a:rPr>
              <a:t>don’t mind closed-source, </a:t>
            </a:r>
            <a:r>
              <a:rPr lang="en-US" dirty="0" smtClean="0">
                <a:latin typeface="Times New Roman" panose="02020603050405020304" pitchFamily="18" charset="0"/>
                <a:cs typeface="Times New Roman" panose="02020603050405020304" pitchFamily="18" charset="0"/>
              </a:rPr>
              <a:t>and is </a:t>
            </a:r>
            <a:r>
              <a:rPr lang="en-US" dirty="0">
                <a:latin typeface="Times New Roman" panose="02020603050405020304" pitchFamily="18" charset="0"/>
                <a:cs typeface="Times New Roman" panose="02020603050405020304" pitchFamily="18" charset="0"/>
              </a:rPr>
              <a:t>OK with its installation </a:t>
            </a:r>
            <a:r>
              <a:rPr lang="en-US" dirty="0" smtClean="0">
                <a:latin typeface="Times New Roman" panose="02020603050405020304" pitchFamily="18" charset="0"/>
                <a:cs typeface="Times New Roman" panose="02020603050405020304" pitchFamily="18" charset="0"/>
              </a:rPr>
              <a:t>options, </a:t>
            </a:r>
            <a:r>
              <a:rPr lang="en-US" dirty="0">
                <a:latin typeface="Times New Roman" panose="02020603050405020304" pitchFamily="18" charset="0"/>
                <a:cs typeface="Times New Roman" panose="02020603050405020304" pitchFamily="18" charset="0"/>
              </a:rPr>
              <a:t>choose GitHub Enterprise Edition</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you must have everything Atlassian, choose BitBucket Server</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Bitbucket integrates very well with JIRA, a popular project and issue-managing app.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Everyone else should go with GitLab. It’s a great product, it’s open source with the enterprise offering, its pricing is reasonable and there’s nothing it lacks when compared to GitHub.</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a:p>
            <a:pPr marL="0" indent="0">
              <a:buNone/>
            </a:pPr>
            <a:endParaRPr lang="en-US" dirty="0" smtClean="0"/>
          </a:p>
          <a:p>
            <a:endParaRPr lang="en-US" dirty="0"/>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540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PPT Template 2016.potx" id="{6ACBD4B3-A66C-4815-8E28-90331BB9745D}" vid="{7C5506E5-C65E-4798-9CF8-59A9802C7E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BF0B3A14-0F09-4A5A-AEC4-1E6EBA155821}">
  <ds:schemaRefs>
    <ds:schemaRef ds:uri="http://schemas.microsoft.com/office/2006/metadata/properties"/>
    <ds:schemaRef ds:uri="http://purl.org/dc/elements/1.1/"/>
    <ds:schemaRef ds:uri="http://schemas.microsoft.com/office/2006/documentManagement/types"/>
    <ds:schemaRef ds:uri="4d6ad1ba-d08e-4b75-8db3-2812d04b0920"/>
    <ds:schemaRef ds:uri="http://purl.org/dc/term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537</Words>
  <Application>Microsoft Office PowerPoint</Application>
  <PresentationFormat>On-screen Show (4:3)</PresentationFormat>
  <Paragraphs>192</Paragraphs>
  <Slides>37</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Times New Roman</vt:lpstr>
      <vt:lpstr>Wingdings</vt:lpstr>
      <vt:lpstr>Tech Mahindra Template 2014</vt:lpstr>
      <vt:lpstr>PowerPoint Presentation</vt:lpstr>
      <vt:lpstr>Tech Mahindra</vt:lpstr>
      <vt:lpstr>Content</vt:lpstr>
      <vt:lpstr>Introduction   Bitbucket is a web-based hosting service for projects that use either the Mercurial or Git revision control systems.   Bitbucket offers both commercial plans and free accounts.    It offers free accounts with an unlimited number of private repositories for upto 5 users and public repositories for all.   Bitbucket is written in Python using the Django web framework.   </vt:lpstr>
      <vt:lpstr>History  Bitbucket was previously an independent startup, founded by Jesper Nohr.  On 29 September 2010, Bitbucket was acquired by Atlassian.  Initially, Bitbucket only offered hosting support for Mercurial projects but on 3 October 2011, it officially announced support for Git hosting.  In September 2015, Atlassian renamed their Stash product to Bitbucket Server.     </vt:lpstr>
      <vt:lpstr>       </vt:lpstr>
      <vt:lpstr>       </vt:lpstr>
      <vt:lpstr>       </vt:lpstr>
      <vt:lpstr>       </vt:lpstr>
      <vt:lpstr>Installation  Download url- https://www.atlassian.com/software/bitbucket/download      </vt:lpstr>
      <vt:lpstr>       </vt:lpstr>
      <vt:lpstr>       </vt:lpstr>
      <vt:lpstr>       </vt:lpstr>
      <vt:lpstr>       </vt:lpstr>
      <vt:lpstr>       </vt:lpstr>
      <vt:lpstr>Pusing the project to remote repository from the local system:  In the cmd and perform the following steps-    go to project base destination path and initialize Git Repository using git init command.  add Files in the project to repository using git add  --all command   to add a message for this particular task (pushing the code to remote repo)git commit –m “msg” command  add the origin to the git using git remote add repositoryUrl command  finally, push the code to the remote repository using git push repositoryUrl master command  After performing these steps the project is finally pushed to the remote repository.  </vt:lpstr>
      <vt:lpstr>Pushing the code to remote repo </vt:lpstr>
      <vt:lpstr>Code Review Process        </vt:lpstr>
      <vt:lpstr>       </vt:lpstr>
      <vt:lpstr>       </vt:lpstr>
      <vt:lpstr>Push the changes to your forked repository on Bitbucket</vt:lpstr>
      <vt:lpstr>PowerPoint Presentation</vt:lpstr>
      <vt:lpstr>       </vt:lpstr>
      <vt:lpstr>       </vt:lpstr>
      <vt:lpstr>       </vt:lpstr>
      <vt:lpstr>     Login as reviewer and approve. </vt:lpstr>
      <vt:lpstr>Conclusion    Bitbucket has over one million users.   The flexibility of Bitbucket and its free private repositories make up for its social   shortcomings and its lack of affection in the open source community.  Bitbucket allows us to log in with Twitter, Google, Facebook, OpenID, and GitHub credentials while its counterparts such as GitHub do not provide such  external authentication for its users.  BitBucket has a better pricing model for small teams of single developers. Bitbucket is a better product compared to GitHub, but the main feature that made GitHub more popular was the early support for Git. </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2016-11-21T09:42:35Z</dcterms:created>
  <dcterms:modified xsi:type="dcterms:W3CDTF">2016-12-12T04:41:55Z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