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99275" y="6043790"/>
            <a:ext cx="2244724" cy="814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348" y="96646"/>
            <a:ext cx="8693302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7872" y="3366896"/>
            <a:ext cx="7128255" cy="2435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jp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g"/><Relationship Id="rId5" Type="http://schemas.openxmlformats.org/officeDocument/2006/relationships/image" Target="../media/image54.jp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docs.sonarqube.org/display/SONAR/Analyzing+with+SonarQube+Scann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sonarqube.org/display/SONAR/Authorization" TargetMode="External"/><Relationship Id="rId5" Type="http://schemas.openxmlformats.org/officeDocument/2006/relationships/hyperlink" Target="http://www.sonarqube.org/downloads/" TargetMode="Externa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99275" y="6043790"/>
            <a:ext cx="2244724" cy="814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2" y="0"/>
            <a:ext cx="3968877" cy="1443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8274" y="6628383"/>
            <a:ext cx="243078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6C6D70"/>
                </a:solidFill>
                <a:latin typeface="Arial"/>
                <a:cs typeface="Arial"/>
              </a:rPr>
              <a:t>Copyright </a:t>
            </a:r>
            <a:r>
              <a:rPr sz="800" dirty="0">
                <a:solidFill>
                  <a:srgbClr val="6C6D70"/>
                </a:solidFill>
                <a:latin typeface="Arial"/>
                <a:cs typeface="Arial"/>
              </a:rPr>
              <a:t>© </a:t>
            </a:r>
            <a:r>
              <a:rPr sz="800" spc="-5" dirty="0" smtClean="0">
                <a:solidFill>
                  <a:srgbClr val="6C6D70"/>
                </a:solidFill>
                <a:latin typeface="Arial"/>
                <a:cs typeface="Arial"/>
              </a:rPr>
              <a:t>201</a:t>
            </a:r>
            <a:r>
              <a:rPr lang="en-US" sz="800" spc="-5" dirty="0" smtClean="0">
                <a:solidFill>
                  <a:srgbClr val="6C6D70"/>
                </a:solidFill>
                <a:latin typeface="Arial"/>
                <a:cs typeface="Arial"/>
              </a:rPr>
              <a:t>7</a:t>
            </a:r>
            <a:r>
              <a:rPr sz="800" spc="-5" dirty="0" smtClean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6C6D70"/>
                </a:solidFill>
                <a:latin typeface="Arial"/>
                <a:cs typeface="Arial"/>
              </a:rPr>
              <a:t>Tech </a:t>
            </a:r>
            <a:r>
              <a:rPr sz="800" spc="-5" dirty="0">
                <a:solidFill>
                  <a:srgbClr val="6C6D70"/>
                </a:solidFill>
                <a:latin typeface="Arial"/>
                <a:cs typeface="Arial"/>
              </a:rPr>
              <a:t>Mahindra. </a:t>
            </a:r>
            <a:r>
              <a:rPr sz="800" dirty="0">
                <a:solidFill>
                  <a:srgbClr val="6C6D70"/>
                </a:solidFill>
                <a:latin typeface="Arial"/>
                <a:cs typeface="Arial"/>
              </a:rPr>
              <a:t>All rights</a:t>
            </a:r>
            <a:r>
              <a:rPr sz="800" spc="7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6C6D70"/>
                </a:solidFill>
                <a:latin typeface="Arial"/>
                <a:cs typeface="Arial"/>
              </a:rPr>
              <a:t>reserved.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58915" y="476669"/>
            <a:ext cx="2467356" cy="656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35935" y="6533997"/>
            <a:ext cx="1104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7800" y="1978050"/>
            <a:ext cx="3886199" cy="36861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4809" y="1600200"/>
            <a:ext cx="2275332" cy="28408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97737" y="2147189"/>
            <a:ext cx="4027804" cy="975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i="1" dirty="0">
                <a:solidFill>
                  <a:srgbClr val="FFC000"/>
                </a:solidFill>
                <a:latin typeface="Arial"/>
                <a:cs typeface="Arial"/>
              </a:rPr>
              <a:t>Static Code</a:t>
            </a:r>
            <a:r>
              <a:rPr sz="3200" i="1" spc="-2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C000"/>
                </a:solidFill>
                <a:latin typeface="Arial"/>
                <a:cs typeface="Arial"/>
              </a:rPr>
              <a:t>Analysis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i="1" dirty="0">
                <a:solidFill>
                  <a:srgbClr val="FFC000"/>
                </a:solidFill>
                <a:latin typeface="Arial"/>
                <a:cs typeface="Arial"/>
              </a:rPr>
              <a:t>Using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3019" y="3122929"/>
            <a:ext cx="221742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dirty="0">
                <a:solidFill>
                  <a:srgbClr val="FFC000"/>
                </a:solidFill>
                <a:latin typeface="Arial"/>
                <a:cs typeface="Arial"/>
              </a:rPr>
              <a:t>Son</a:t>
            </a:r>
            <a:r>
              <a:rPr sz="3200" b="1" i="1" spc="-10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3200" b="1" i="1" dirty="0">
                <a:solidFill>
                  <a:srgbClr val="FFC000"/>
                </a:solidFill>
                <a:latin typeface="Arial"/>
                <a:cs typeface="Arial"/>
              </a:rPr>
              <a:t>rQube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Analyse </a:t>
            </a:r>
            <a:r>
              <a:rPr spc="-5" dirty="0"/>
              <a:t>Source Code </a:t>
            </a:r>
            <a:r>
              <a:rPr dirty="0"/>
              <a:t>-</a:t>
            </a:r>
            <a:r>
              <a:rPr spc="30" dirty="0"/>
              <a:t> </a:t>
            </a:r>
            <a:r>
              <a:rPr spc="-5" dirty="0"/>
              <a:t>Scanner</a:t>
            </a:r>
          </a:p>
        </p:txBody>
      </p:sp>
      <p:sp>
        <p:nvSpPr>
          <p:cNvPr id="4" name="object 4"/>
          <p:cNvSpPr/>
          <p:nvPr/>
        </p:nvSpPr>
        <p:spPr>
          <a:xfrm>
            <a:off x="298704" y="528827"/>
            <a:ext cx="8514588" cy="5963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036" y="527304"/>
            <a:ext cx="8525256" cy="4725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4383" y="594233"/>
            <a:ext cx="8158480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SonarQube </a:t>
            </a:r>
            <a:r>
              <a:rPr sz="1400" dirty="0">
                <a:latin typeface="Arial"/>
                <a:cs typeface="Arial"/>
              </a:rPr>
              <a:t>Scanner is </a:t>
            </a:r>
            <a:r>
              <a:rPr sz="1400" spc="-5" dirty="0">
                <a:latin typeface="Arial"/>
                <a:cs typeface="Arial"/>
              </a:rPr>
              <a:t>recommended as </a:t>
            </a:r>
            <a:r>
              <a:rPr sz="1400" dirty="0">
                <a:latin typeface="Arial"/>
                <a:cs typeface="Arial"/>
              </a:rPr>
              <a:t>the default launcher to </a:t>
            </a:r>
            <a:r>
              <a:rPr sz="1400" spc="-5" dirty="0">
                <a:latin typeface="Arial"/>
                <a:cs typeface="Arial"/>
              </a:rPr>
              <a:t>analyse </a:t>
            </a:r>
            <a:r>
              <a:rPr sz="1400" dirty="0">
                <a:latin typeface="Arial"/>
                <a:cs typeface="Arial"/>
              </a:rPr>
              <a:t>a project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SonarQube.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following </a:t>
            </a:r>
            <a:r>
              <a:rPr sz="1400" dirty="0">
                <a:latin typeface="Arial"/>
                <a:cs typeface="Arial"/>
              </a:rPr>
              <a:t>are the steps to </a:t>
            </a:r>
            <a:r>
              <a:rPr sz="1400" spc="-5" dirty="0">
                <a:latin typeface="Arial"/>
                <a:cs typeface="Arial"/>
              </a:rPr>
              <a:t>execute </a:t>
            </a:r>
            <a:r>
              <a:rPr sz="1400" dirty="0">
                <a:latin typeface="Arial"/>
                <a:cs typeface="Arial"/>
              </a:rPr>
              <a:t>“</a:t>
            </a:r>
            <a:r>
              <a:rPr sz="1400" b="1" dirty="0">
                <a:latin typeface="Arial"/>
                <a:cs typeface="Arial"/>
              </a:rPr>
              <a:t>Simple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Project</a:t>
            </a:r>
            <a:r>
              <a:rPr sz="1400" dirty="0"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Create a </a:t>
            </a:r>
            <a:r>
              <a:rPr sz="1400" spc="-5" dirty="0">
                <a:latin typeface="Arial"/>
                <a:cs typeface="Arial"/>
              </a:rPr>
              <a:t>configuration </a:t>
            </a:r>
            <a:r>
              <a:rPr sz="1400" dirty="0">
                <a:latin typeface="Arial"/>
                <a:cs typeface="Arial"/>
              </a:rPr>
              <a:t>file in the root directory for the project: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sonar</a:t>
            </a:r>
            <a:r>
              <a:rPr sz="1400" i="1" spc="-5" dirty="0">
                <a:latin typeface="Arial"/>
                <a:cs typeface="Arial"/>
              </a:rPr>
              <a:t>-project.properties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8833" y="4648961"/>
            <a:ext cx="641096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Run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following command </a:t>
            </a:r>
            <a:r>
              <a:rPr sz="1400" dirty="0">
                <a:latin typeface="Arial"/>
                <a:cs typeface="Arial"/>
              </a:rPr>
              <a:t>from the project base directory to launch the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sonar-runner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command </a:t>
            </a:r>
            <a:r>
              <a:rPr sz="1400" dirty="0">
                <a:latin typeface="Arial"/>
                <a:cs typeface="Arial"/>
              </a:rPr>
              <a:t>line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interface.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800" y="1600200"/>
            <a:ext cx="7848600" cy="289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1037" y="1595374"/>
            <a:ext cx="7858125" cy="2905125"/>
          </a:xfrm>
          <a:custGeom>
            <a:avLst/>
            <a:gdLst/>
            <a:ahLst/>
            <a:cxnLst/>
            <a:rect l="l" t="t" r="r" b="b"/>
            <a:pathLst>
              <a:path w="7858125" h="2905125">
                <a:moveTo>
                  <a:pt x="0" y="2905125"/>
                </a:moveTo>
                <a:lnTo>
                  <a:pt x="7858125" y="2905125"/>
                </a:lnTo>
                <a:lnTo>
                  <a:pt x="7858125" y="0"/>
                </a:lnTo>
                <a:lnTo>
                  <a:pt x="0" y="0"/>
                </a:lnTo>
                <a:lnTo>
                  <a:pt x="0" y="2905125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Analyse </a:t>
            </a:r>
            <a:r>
              <a:rPr spc="-5" dirty="0"/>
              <a:t>Source Code </a:t>
            </a:r>
            <a:r>
              <a:rPr dirty="0"/>
              <a:t>-</a:t>
            </a:r>
            <a:r>
              <a:rPr spc="30" dirty="0"/>
              <a:t> </a:t>
            </a:r>
            <a:r>
              <a:rPr spc="-5" dirty="0"/>
              <a:t>Scanner</a:t>
            </a:r>
          </a:p>
        </p:txBody>
      </p:sp>
      <p:sp>
        <p:nvSpPr>
          <p:cNvPr id="4" name="object 4"/>
          <p:cNvSpPr/>
          <p:nvPr/>
        </p:nvSpPr>
        <p:spPr>
          <a:xfrm>
            <a:off x="298704" y="528827"/>
            <a:ext cx="8514588" cy="5963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036" y="527302"/>
            <a:ext cx="8534400" cy="6330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4383" y="594233"/>
            <a:ext cx="826262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following are the </a:t>
            </a:r>
            <a:r>
              <a:rPr sz="1400" spc="-10" dirty="0">
                <a:latin typeface="Arial"/>
                <a:cs typeface="Arial"/>
              </a:rPr>
              <a:t>steps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execute </a:t>
            </a:r>
            <a:r>
              <a:rPr sz="1400" spc="-10" dirty="0">
                <a:latin typeface="Arial"/>
                <a:cs typeface="Arial"/>
              </a:rPr>
              <a:t>“</a:t>
            </a:r>
            <a:r>
              <a:rPr sz="1400" b="1" spc="-10" dirty="0">
                <a:latin typeface="Arial"/>
                <a:cs typeface="Arial"/>
              </a:rPr>
              <a:t>Multi-Module Project</a:t>
            </a:r>
            <a:r>
              <a:rPr sz="1400" spc="-10" dirty="0">
                <a:latin typeface="Arial"/>
                <a:cs typeface="Arial"/>
              </a:rPr>
              <a:t>”. </a:t>
            </a:r>
            <a:r>
              <a:rPr sz="1400" spc="-5" dirty="0">
                <a:latin typeface="Arial"/>
                <a:cs typeface="Arial"/>
              </a:rPr>
              <a:t>There are two </a:t>
            </a:r>
            <a:r>
              <a:rPr sz="1400" spc="-10" dirty="0">
                <a:latin typeface="Arial"/>
                <a:cs typeface="Arial"/>
              </a:rPr>
              <a:t>ways </a:t>
            </a:r>
            <a:r>
              <a:rPr sz="1400" spc="-5" dirty="0">
                <a:latin typeface="Arial"/>
                <a:cs typeface="Arial"/>
              </a:rPr>
              <a:t>to define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multi-  </a:t>
            </a:r>
            <a:r>
              <a:rPr sz="1400" dirty="0">
                <a:latin typeface="Arial"/>
                <a:cs typeface="Arial"/>
              </a:rPr>
              <a:t>module </a:t>
            </a:r>
            <a:r>
              <a:rPr sz="1400" spc="-5" dirty="0">
                <a:latin typeface="Arial"/>
                <a:cs typeface="Arial"/>
              </a:rPr>
              <a:t>structure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SonarQube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Way </a:t>
            </a:r>
            <a:r>
              <a:rPr sz="1400" b="1" dirty="0">
                <a:latin typeface="Arial"/>
                <a:cs typeface="Arial"/>
              </a:rPr>
              <a:t>1 - </a:t>
            </a:r>
            <a:r>
              <a:rPr sz="1400" spc="-5" dirty="0">
                <a:latin typeface="Arial"/>
                <a:cs typeface="Arial"/>
              </a:rPr>
              <a:t>Set all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configuration </a:t>
            </a:r>
            <a:r>
              <a:rPr sz="1400" dirty="0">
                <a:latin typeface="Arial"/>
                <a:cs typeface="Arial"/>
              </a:rPr>
              <a:t>in the properties file in the root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folder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4383" y="3368547"/>
            <a:ext cx="54806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Way </a:t>
            </a:r>
            <a:r>
              <a:rPr sz="1400" b="1" dirty="0">
                <a:latin typeface="Arial"/>
                <a:cs typeface="Arial"/>
              </a:rPr>
              <a:t>2 - </a:t>
            </a:r>
            <a:r>
              <a:rPr sz="1400" spc="-5" dirty="0">
                <a:latin typeface="Arial"/>
                <a:cs typeface="Arial"/>
              </a:rPr>
              <a:t>Set all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configuration </a:t>
            </a:r>
            <a:r>
              <a:rPr sz="1400" dirty="0">
                <a:latin typeface="Arial"/>
                <a:cs typeface="Arial"/>
              </a:rPr>
              <a:t>in the properties file in multiple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folder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8200" y="1295400"/>
            <a:ext cx="1771650" cy="1352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8925" y="1295400"/>
            <a:ext cx="5695950" cy="182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24226" y="1290574"/>
            <a:ext cx="5705475" cy="1838325"/>
          </a:xfrm>
          <a:custGeom>
            <a:avLst/>
            <a:gdLst/>
            <a:ahLst/>
            <a:cxnLst/>
            <a:rect l="l" t="t" r="r" b="b"/>
            <a:pathLst>
              <a:path w="5705475" h="1838325">
                <a:moveTo>
                  <a:pt x="0" y="1838325"/>
                </a:moveTo>
                <a:lnTo>
                  <a:pt x="5705475" y="1838325"/>
                </a:lnTo>
                <a:lnTo>
                  <a:pt x="5705475" y="0"/>
                </a:lnTo>
                <a:lnTo>
                  <a:pt x="0" y="0"/>
                </a:lnTo>
                <a:lnTo>
                  <a:pt x="0" y="1838325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2475" y="3733800"/>
            <a:ext cx="1857375" cy="1628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5335" y="3759708"/>
            <a:ext cx="5695950" cy="16028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0510" y="3754882"/>
            <a:ext cx="5705475" cy="1612900"/>
          </a:xfrm>
          <a:custGeom>
            <a:avLst/>
            <a:gdLst/>
            <a:ahLst/>
            <a:cxnLst/>
            <a:rect l="l" t="t" r="r" b="b"/>
            <a:pathLst>
              <a:path w="5705475" h="1612900">
                <a:moveTo>
                  <a:pt x="0" y="1612391"/>
                </a:moveTo>
                <a:lnTo>
                  <a:pt x="5705474" y="1612391"/>
                </a:lnTo>
                <a:lnTo>
                  <a:pt x="5705474" y="0"/>
                </a:lnTo>
                <a:lnTo>
                  <a:pt x="0" y="0"/>
                </a:lnTo>
                <a:lnTo>
                  <a:pt x="0" y="1612391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5335" y="5514975"/>
            <a:ext cx="2861564" cy="7334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0510" y="5510212"/>
            <a:ext cx="2871470" cy="742950"/>
          </a:xfrm>
          <a:custGeom>
            <a:avLst/>
            <a:gdLst/>
            <a:ahLst/>
            <a:cxnLst/>
            <a:rect l="l" t="t" r="r" b="b"/>
            <a:pathLst>
              <a:path w="2871470" h="742950">
                <a:moveTo>
                  <a:pt x="0" y="742950"/>
                </a:moveTo>
                <a:lnTo>
                  <a:pt x="2871089" y="742950"/>
                </a:lnTo>
                <a:lnTo>
                  <a:pt x="2871089" y="0"/>
                </a:lnTo>
                <a:lnTo>
                  <a:pt x="0" y="0"/>
                </a:lnTo>
                <a:lnTo>
                  <a:pt x="0" y="74295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9800" y="5514975"/>
            <a:ext cx="2455036" cy="7334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14973" y="5510212"/>
            <a:ext cx="2465070" cy="742950"/>
          </a:xfrm>
          <a:custGeom>
            <a:avLst/>
            <a:gdLst/>
            <a:ahLst/>
            <a:cxnLst/>
            <a:rect l="l" t="t" r="r" b="b"/>
            <a:pathLst>
              <a:path w="2465070" h="742950">
                <a:moveTo>
                  <a:pt x="0" y="742950"/>
                </a:moveTo>
                <a:lnTo>
                  <a:pt x="2464562" y="742950"/>
                </a:lnTo>
                <a:lnTo>
                  <a:pt x="2464562" y="0"/>
                </a:lnTo>
                <a:lnTo>
                  <a:pt x="0" y="0"/>
                </a:lnTo>
                <a:lnTo>
                  <a:pt x="0" y="74295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Analyse </a:t>
            </a:r>
            <a:r>
              <a:rPr spc="-5" dirty="0"/>
              <a:t>Source Code </a:t>
            </a:r>
            <a:r>
              <a:rPr dirty="0"/>
              <a:t>-</a:t>
            </a:r>
            <a:r>
              <a:rPr spc="-55" dirty="0"/>
              <a:t> </a:t>
            </a:r>
            <a:r>
              <a:rPr spc="-10" dirty="0"/>
              <a:t>ANT</a:t>
            </a:r>
          </a:p>
        </p:txBody>
      </p:sp>
      <p:sp>
        <p:nvSpPr>
          <p:cNvPr id="4" name="object 4"/>
          <p:cNvSpPr/>
          <p:nvPr/>
        </p:nvSpPr>
        <p:spPr>
          <a:xfrm>
            <a:off x="298704" y="528827"/>
            <a:ext cx="8514588" cy="5963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036" y="527304"/>
            <a:ext cx="7904988" cy="885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4383" y="594233"/>
            <a:ext cx="7538084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SonarQube Ant version </a:t>
            </a:r>
            <a:r>
              <a:rPr sz="1400" dirty="0">
                <a:latin typeface="Arial"/>
                <a:cs typeface="Arial"/>
              </a:rPr>
              <a:t>2.4 is compatible </a:t>
            </a:r>
            <a:r>
              <a:rPr sz="1400" spc="-5" dirty="0">
                <a:latin typeface="Arial"/>
                <a:cs typeface="Arial"/>
              </a:rPr>
              <a:t>with SonarQube </a:t>
            </a:r>
            <a:r>
              <a:rPr sz="1400" dirty="0">
                <a:latin typeface="Arial"/>
                <a:cs typeface="Arial"/>
              </a:rPr>
              <a:t>platform </a:t>
            </a:r>
            <a:r>
              <a:rPr sz="1400" spc="-5" dirty="0">
                <a:latin typeface="Arial"/>
                <a:cs typeface="Arial"/>
              </a:rPr>
              <a:t>versions </a:t>
            </a:r>
            <a:r>
              <a:rPr sz="1400" dirty="0">
                <a:latin typeface="Arial"/>
                <a:cs typeface="Arial"/>
              </a:rPr>
              <a:t>4.5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higher.  </a:t>
            </a:r>
            <a:r>
              <a:rPr sz="1400" spc="-5" dirty="0">
                <a:latin typeface="Arial"/>
                <a:cs typeface="Arial"/>
              </a:rPr>
              <a:t>The following </a:t>
            </a:r>
            <a:r>
              <a:rPr sz="1400" dirty="0">
                <a:latin typeface="Arial"/>
                <a:cs typeface="Arial"/>
              </a:rPr>
              <a:t>are the steps to </a:t>
            </a:r>
            <a:r>
              <a:rPr sz="1400" spc="-5" dirty="0">
                <a:latin typeface="Arial"/>
                <a:cs typeface="Arial"/>
              </a:rPr>
              <a:t>execute </a:t>
            </a:r>
            <a:r>
              <a:rPr sz="1400" dirty="0">
                <a:latin typeface="Arial"/>
                <a:cs typeface="Arial"/>
              </a:rPr>
              <a:t>“</a:t>
            </a:r>
            <a:r>
              <a:rPr sz="1400" b="1" dirty="0">
                <a:latin typeface="Arial"/>
                <a:cs typeface="Arial"/>
              </a:rPr>
              <a:t>Simple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Project</a:t>
            </a:r>
            <a:r>
              <a:rPr sz="1400" dirty="0"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0375" y="1371600"/>
            <a:ext cx="8226425" cy="495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612" y="1366837"/>
            <a:ext cx="8235950" cy="4962525"/>
          </a:xfrm>
          <a:custGeom>
            <a:avLst/>
            <a:gdLst/>
            <a:ahLst/>
            <a:cxnLst/>
            <a:rect l="l" t="t" r="r" b="b"/>
            <a:pathLst>
              <a:path w="8235950" h="4962525">
                <a:moveTo>
                  <a:pt x="0" y="4962525"/>
                </a:moveTo>
                <a:lnTo>
                  <a:pt x="8235950" y="4962525"/>
                </a:lnTo>
                <a:lnTo>
                  <a:pt x="8235950" y="0"/>
                </a:lnTo>
                <a:lnTo>
                  <a:pt x="0" y="0"/>
                </a:lnTo>
                <a:lnTo>
                  <a:pt x="0" y="4962525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Analyse </a:t>
            </a:r>
            <a:r>
              <a:rPr spc="-5" dirty="0"/>
              <a:t>Source Code </a:t>
            </a:r>
            <a:r>
              <a:rPr dirty="0"/>
              <a:t>-</a:t>
            </a:r>
            <a:r>
              <a:rPr spc="-55" dirty="0"/>
              <a:t> </a:t>
            </a:r>
            <a:r>
              <a:rPr spc="-10" dirty="0"/>
              <a:t>ANT</a:t>
            </a:r>
          </a:p>
        </p:txBody>
      </p:sp>
      <p:sp>
        <p:nvSpPr>
          <p:cNvPr id="4" name="object 4"/>
          <p:cNvSpPr/>
          <p:nvPr/>
        </p:nvSpPr>
        <p:spPr>
          <a:xfrm>
            <a:off x="298704" y="528827"/>
            <a:ext cx="8514588" cy="5963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036" y="527304"/>
            <a:ext cx="7664196" cy="458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4383" y="594233"/>
            <a:ext cx="66154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configuration </a:t>
            </a:r>
            <a:r>
              <a:rPr sz="1400" dirty="0">
                <a:latin typeface="Arial"/>
                <a:cs typeface="Arial"/>
              </a:rPr>
              <a:t>for </a:t>
            </a:r>
            <a:r>
              <a:rPr sz="1400" b="1" spc="-5" dirty="0">
                <a:latin typeface="Arial"/>
                <a:cs typeface="Arial"/>
              </a:rPr>
              <a:t>parent and modules </a:t>
            </a:r>
            <a:r>
              <a:rPr sz="1400" spc="-5" dirty="0">
                <a:latin typeface="Arial"/>
                <a:cs typeface="Arial"/>
              </a:rPr>
              <a:t>must be done </a:t>
            </a:r>
            <a:r>
              <a:rPr sz="1400" dirty="0">
                <a:latin typeface="Arial"/>
                <a:cs typeface="Arial"/>
              </a:rPr>
              <a:t>in the parent </a:t>
            </a:r>
            <a:r>
              <a:rPr sz="1400" i="1" spc="-5" dirty="0">
                <a:latin typeface="Arial"/>
                <a:cs typeface="Arial"/>
              </a:rPr>
              <a:t>build.xml</a:t>
            </a:r>
            <a:r>
              <a:rPr sz="1400" i="1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6486" y="1043305"/>
            <a:ext cx="8097901" cy="35286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1723" y="1038478"/>
            <a:ext cx="8107680" cy="3538220"/>
          </a:xfrm>
          <a:custGeom>
            <a:avLst/>
            <a:gdLst/>
            <a:ahLst/>
            <a:cxnLst/>
            <a:rect l="l" t="t" r="r" b="b"/>
            <a:pathLst>
              <a:path w="8107680" h="3538220">
                <a:moveTo>
                  <a:pt x="0" y="3538220"/>
                </a:moveTo>
                <a:lnTo>
                  <a:pt x="8107426" y="3538220"/>
                </a:lnTo>
                <a:lnTo>
                  <a:pt x="8107426" y="0"/>
                </a:lnTo>
                <a:lnTo>
                  <a:pt x="0" y="0"/>
                </a:lnTo>
                <a:lnTo>
                  <a:pt x="0" y="353822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Analyse </a:t>
            </a:r>
            <a:r>
              <a:rPr spc="-5" dirty="0"/>
              <a:t>Source Code </a:t>
            </a:r>
            <a:r>
              <a:rPr dirty="0"/>
              <a:t>-</a:t>
            </a:r>
            <a:r>
              <a:rPr spc="40" dirty="0"/>
              <a:t> </a:t>
            </a:r>
            <a:r>
              <a:rPr spc="-5" dirty="0"/>
              <a:t>Maven</a:t>
            </a:r>
          </a:p>
        </p:txBody>
      </p:sp>
      <p:sp>
        <p:nvSpPr>
          <p:cNvPr id="4" name="object 4"/>
          <p:cNvSpPr/>
          <p:nvPr/>
        </p:nvSpPr>
        <p:spPr>
          <a:xfrm>
            <a:off x="298704" y="528827"/>
            <a:ext cx="8514588" cy="5963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036" y="527304"/>
            <a:ext cx="8534400" cy="5579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4383" y="594233"/>
            <a:ext cx="648970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SonarQube </a:t>
            </a:r>
            <a:r>
              <a:rPr sz="1400" dirty="0">
                <a:latin typeface="Arial"/>
                <a:cs typeface="Arial"/>
              </a:rPr>
              <a:t>requires </a:t>
            </a:r>
            <a:r>
              <a:rPr sz="1400" spc="-5" dirty="0">
                <a:latin typeface="Arial"/>
                <a:cs typeface="Arial"/>
              </a:rPr>
              <a:t>Maven </a:t>
            </a:r>
            <a:r>
              <a:rPr sz="1400" dirty="0">
                <a:latin typeface="Arial"/>
                <a:cs typeface="Arial"/>
              </a:rPr>
              <a:t>3 to launch </a:t>
            </a:r>
            <a:r>
              <a:rPr sz="1400" spc="-5" dirty="0">
                <a:latin typeface="Arial"/>
                <a:cs typeface="Arial"/>
              </a:rPr>
              <a:t>analysis of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project: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Global </a:t>
            </a:r>
            <a:r>
              <a:rPr sz="1400" b="1" dirty="0">
                <a:latin typeface="Arial"/>
                <a:cs typeface="Arial"/>
              </a:rPr>
              <a:t>Setting </a:t>
            </a:r>
            <a:r>
              <a:rPr sz="1400" b="1" spc="-5" dirty="0">
                <a:latin typeface="Arial"/>
                <a:cs typeface="Arial"/>
              </a:rPr>
              <a:t>(Optional): </a:t>
            </a:r>
            <a:r>
              <a:rPr sz="1400" dirty="0">
                <a:latin typeface="Arial"/>
                <a:cs typeface="Arial"/>
              </a:rPr>
              <a:t>Configure </a:t>
            </a:r>
            <a:r>
              <a:rPr sz="1400" spc="-5" dirty="0">
                <a:latin typeface="Arial"/>
                <a:cs typeface="Arial"/>
              </a:rPr>
              <a:t>global Maven </a:t>
            </a:r>
            <a:r>
              <a:rPr sz="1400" dirty="0">
                <a:latin typeface="Arial"/>
                <a:cs typeface="Arial"/>
              </a:rPr>
              <a:t>Setting to support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SonarQube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14743" y="4435602"/>
            <a:ext cx="14738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2095" algn="l"/>
                <a:tab pos="925194" algn="l"/>
                <a:tab pos="1400810" algn="l"/>
              </a:tabLst>
            </a:pPr>
            <a:r>
              <a:rPr sz="1400" dirty="0">
                <a:latin typeface="Arial"/>
                <a:cs typeface="Arial"/>
              </a:rPr>
              <a:t>a	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en	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oal	-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4383" y="4435602"/>
            <a:ext cx="6674484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 marR="5080" indent="-99060">
              <a:lnSpc>
                <a:spcPct val="100000"/>
              </a:lnSpc>
              <a:tabLst>
                <a:tab pos="1000125" algn="l"/>
                <a:tab pos="1695450" algn="l"/>
                <a:tab pos="2496820" algn="l"/>
                <a:tab pos="3408679" algn="l"/>
                <a:tab pos="3649345" algn="l"/>
                <a:tab pos="4321175" algn="l"/>
                <a:tab pos="4996815" algn="l"/>
                <a:tab pos="5780405" algn="l"/>
                <a:tab pos="6069965" algn="l"/>
              </a:tabLst>
            </a:pP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na</a:t>
            </a:r>
            <a:r>
              <a:rPr sz="1400" b="1" spc="25" dirty="0">
                <a:latin typeface="Arial"/>
                <a:cs typeface="Arial"/>
              </a:rPr>
              <a:t>l</a:t>
            </a:r>
            <a:r>
              <a:rPr sz="1400" b="1" spc="-50" dirty="0">
                <a:latin typeface="Arial"/>
                <a:cs typeface="Arial"/>
              </a:rPr>
              <a:t>y</a:t>
            </a:r>
            <a:r>
              <a:rPr sz="1400" b="1" dirty="0">
                <a:latin typeface="Arial"/>
                <a:cs typeface="Arial"/>
              </a:rPr>
              <a:t>si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g	</a:t>
            </a:r>
            <a:r>
              <a:rPr sz="1400" b="1" spc="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en	Pr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j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ct:	</a:t>
            </a:r>
            <a:r>
              <a:rPr sz="1400" dirty="0">
                <a:latin typeface="Arial"/>
                <a:cs typeface="Arial"/>
              </a:rPr>
              <a:t>Anal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ng	a	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en	pro</a:t>
            </a:r>
            <a:r>
              <a:rPr sz="1400" spc="-15" dirty="0">
                <a:latin typeface="Arial"/>
                <a:cs typeface="Arial"/>
              </a:rPr>
              <a:t>j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	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	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	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unn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ng  </a:t>
            </a:r>
            <a:r>
              <a:rPr sz="1400" spc="-5" dirty="0">
                <a:latin typeface="Arial"/>
                <a:cs typeface="Arial"/>
              </a:rPr>
              <a:t>sonar:sonar </a:t>
            </a:r>
            <a:r>
              <a:rPr sz="1400" dirty="0">
                <a:latin typeface="Arial"/>
                <a:cs typeface="Arial"/>
              </a:rPr>
              <a:t>in the directory </a:t>
            </a:r>
            <a:r>
              <a:rPr sz="1400" spc="-5" dirty="0">
                <a:latin typeface="Arial"/>
                <a:cs typeface="Arial"/>
              </a:rPr>
              <a:t>where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pom.xml </a:t>
            </a:r>
            <a:r>
              <a:rPr sz="1400" dirty="0">
                <a:latin typeface="Arial"/>
                <a:cs typeface="Arial"/>
              </a:rPr>
              <a:t>file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resides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9600" y="1333500"/>
            <a:ext cx="7924800" cy="2933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4837" y="1328674"/>
            <a:ext cx="7934325" cy="2943225"/>
          </a:xfrm>
          <a:custGeom>
            <a:avLst/>
            <a:gdLst/>
            <a:ahLst/>
            <a:cxnLst/>
            <a:rect l="l" t="t" r="r" b="b"/>
            <a:pathLst>
              <a:path w="7934325" h="2943225">
                <a:moveTo>
                  <a:pt x="0" y="2943225"/>
                </a:moveTo>
                <a:lnTo>
                  <a:pt x="7934325" y="2943225"/>
                </a:lnTo>
                <a:lnTo>
                  <a:pt x="7934325" y="0"/>
                </a:lnTo>
                <a:lnTo>
                  <a:pt x="0" y="0"/>
                </a:lnTo>
                <a:lnTo>
                  <a:pt x="0" y="2943225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4894834"/>
            <a:ext cx="7924800" cy="14297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4837" y="4890071"/>
            <a:ext cx="7934325" cy="1439545"/>
          </a:xfrm>
          <a:custGeom>
            <a:avLst/>
            <a:gdLst/>
            <a:ahLst/>
            <a:cxnLst/>
            <a:rect l="l" t="t" r="r" b="b"/>
            <a:pathLst>
              <a:path w="7934325" h="1439545">
                <a:moveTo>
                  <a:pt x="0" y="1439290"/>
                </a:moveTo>
                <a:lnTo>
                  <a:pt x="7934325" y="1439290"/>
                </a:lnTo>
                <a:lnTo>
                  <a:pt x="7934325" y="0"/>
                </a:lnTo>
                <a:lnTo>
                  <a:pt x="0" y="0"/>
                </a:lnTo>
                <a:lnTo>
                  <a:pt x="0" y="143929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9" y="0"/>
            <a:ext cx="2270125" cy="82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981575" cy="6858000"/>
          </a:xfrm>
          <a:custGeom>
            <a:avLst/>
            <a:gdLst/>
            <a:ahLst/>
            <a:cxnLst/>
            <a:rect l="l" t="t" r="r" b="b"/>
            <a:pathLst>
              <a:path w="4981575" h="6858000">
                <a:moveTo>
                  <a:pt x="0" y="6858000"/>
                </a:moveTo>
                <a:lnTo>
                  <a:pt x="4981448" y="6858000"/>
                </a:lnTo>
                <a:lnTo>
                  <a:pt x="498144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374140"/>
            <a:ext cx="385445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40" dirty="0">
                <a:solidFill>
                  <a:srgbClr val="FFFF00"/>
                </a:solidFill>
              </a:rPr>
              <a:t>TABLE </a:t>
            </a:r>
            <a:r>
              <a:rPr sz="2200" spc="-5" dirty="0">
                <a:solidFill>
                  <a:srgbClr val="FFFF00"/>
                </a:solidFill>
              </a:rPr>
              <a:t>OF </a:t>
            </a:r>
            <a:r>
              <a:rPr sz="2200" spc="-5" dirty="0" smtClean="0">
                <a:solidFill>
                  <a:srgbClr val="FFFF00"/>
                </a:solidFill>
              </a:rPr>
              <a:t>CONTENT</a:t>
            </a:r>
            <a:endParaRPr sz="2200" dirty="0"/>
          </a:p>
        </p:txBody>
      </p:sp>
      <p:sp>
        <p:nvSpPr>
          <p:cNvPr id="6" name="object 6"/>
          <p:cNvSpPr txBox="1"/>
          <p:nvPr/>
        </p:nvSpPr>
        <p:spPr>
          <a:xfrm>
            <a:off x="261620" y="1813559"/>
            <a:ext cx="3124200" cy="291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Browsing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Dashboard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Browser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Plugin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Customizing User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Profiles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Coding New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Rules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Eclipse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Jenkins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SonarQube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" y="0"/>
            <a:ext cx="2270125" cy="825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704" y="528827"/>
            <a:ext cx="8514588" cy="5963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036" y="527304"/>
            <a:ext cx="7431024" cy="1312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4383" y="594233"/>
            <a:ext cx="71081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following </a:t>
            </a:r>
            <a:r>
              <a:rPr sz="1400" dirty="0">
                <a:latin typeface="Arial"/>
                <a:cs typeface="Arial"/>
              </a:rPr>
              <a:t>is the default </a:t>
            </a:r>
            <a:r>
              <a:rPr sz="1400" spc="-5" dirty="0">
                <a:latin typeface="Arial"/>
                <a:cs typeface="Arial"/>
              </a:rPr>
              <a:t>view of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SonarQube. All </a:t>
            </a:r>
            <a:r>
              <a:rPr sz="1400" dirty="0">
                <a:latin typeface="Arial"/>
                <a:cs typeface="Arial"/>
              </a:rPr>
              <a:t>user </a:t>
            </a:r>
            <a:r>
              <a:rPr sz="1400" spc="-5" dirty="0">
                <a:latin typeface="Arial"/>
                <a:cs typeface="Arial"/>
              </a:rPr>
              <a:t>will view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below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dashboard.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</a:t>
            </a:r>
            <a:r>
              <a:rPr spc="-15" dirty="0"/>
              <a:t>a</a:t>
            </a:r>
            <a:r>
              <a:rPr spc="-5" dirty="0"/>
              <a:t>sh</a:t>
            </a:r>
            <a:r>
              <a:rPr spc="-15" dirty="0"/>
              <a:t>b</a:t>
            </a:r>
            <a:r>
              <a:rPr spc="-5" dirty="0"/>
              <a:t>oard</a:t>
            </a:r>
          </a:p>
        </p:txBody>
      </p:sp>
      <p:sp>
        <p:nvSpPr>
          <p:cNvPr id="9" name="object 9"/>
          <p:cNvSpPr/>
          <p:nvPr/>
        </p:nvSpPr>
        <p:spPr>
          <a:xfrm>
            <a:off x="533400" y="1377569"/>
            <a:ext cx="8077200" cy="41088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8637" y="1372742"/>
            <a:ext cx="8086725" cy="4118610"/>
          </a:xfrm>
          <a:custGeom>
            <a:avLst/>
            <a:gdLst/>
            <a:ahLst/>
            <a:cxnLst/>
            <a:rect l="l" t="t" r="r" b="b"/>
            <a:pathLst>
              <a:path w="8086725" h="4118610">
                <a:moveTo>
                  <a:pt x="0" y="4118355"/>
                </a:moveTo>
                <a:lnTo>
                  <a:pt x="8086725" y="4118355"/>
                </a:lnTo>
                <a:lnTo>
                  <a:pt x="8086725" y="0"/>
                </a:lnTo>
                <a:lnTo>
                  <a:pt x="0" y="0"/>
                </a:lnTo>
                <a:lnTo>
                  <a:pt x="0" y="4118355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704" y="528827"/>
            <a:ext cx="8514588" cy="5963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036" y="527304"/>
            <a:ext cx="7685532" cy="1312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4383" y="594233"/>
            <a:ext cx="73640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following </a:t>
            </a:r>
            <a:r>
              <a:rPr sz="1400" dirty="0">
                <a:latin typeface="Arial"/>
                <a:cs typeface="Arial"/>
              </a:rPr>
              <a:t>is the default </a:t>
            </a:r>
            <a:r>
              <a:rPr sz="1400" spc="-5" dirty="0">
                <a:latin typeface="Arial"/>
                <a:cs typeface="Arial"/>
              </a:rPr>
              <a:t>view of </a:t>
            </a:r>
            <a:r>
              <a:rPr sz="1400" dirty="0">
                <a:latin typeface="Arial"/>
                <a:cs typeface="Arial"/>
              </a:rPr>
              <a:t>the project. </a:t>
            </a:r>
            <a:r>
              <a:rPr sz="1400" spc="-5" dirty="0">
                <a:latin typeface="Arial"/>
                <a:cs typeface="Arial"/>
              </a:rPr>
              <a:t>All </a:t>
            </a:r>
            <a:r>
              <a:rPr sz="1400" dirty="0">
                <a:latin typeface="Arial"/>
                <a:cs typeface="Arial"/>
              </a:rPr>
              <a:t>user / admin </a:t>
            </a:r>
            <a:r>
              <a:rPr sz="1400" spc="-5" dirty="0">
                <a:latin typeface="Arial"/>
                <a:cs typeface="Arial"/>
              </a:rPr>
              <a:t>will view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below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dashboard.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Project</a:t>
            </a:r>
            <a:r>
              <a:rPr spc="-70" dirty="0"/>
              <a:t> </a:t>
            </a:r>
            <a:r>
              <a:rPr spc="-15" dirty="0"/>
              <a:t>View</a:t>
            </a:r>
          </a:p>
        </p:txBody>
      </p:sp>
      <p:sp>
        <p:nvSpPr>
          <p:cNvPr id="9" name="object 9"/>
          <p:cNvSpPr/>
          <p:nvPr/>
        </p:nvSpPr>
        <p:spPr>
          <a:xfrm>
            <a:off x="542899" y="914400"/>
            <a:ext cx="7903464" cy="335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8137" y="909574"/>
            <a:ext cx="7913370" cy="3362325"/>
          </a:xfrm>
          <a:custGeom>
            <a:avLst/>
            <a:gdLst/>
            <a:ahLst/>
            <a:cxnLst/>
            <a:rect l="l" t="t" r="r" b="b"/>
            <a:pathLst>
              <a:path w="7913370" h="3362325">
                <a:moveTo>
                  <a:pt x="0" y="3362325"/>
                </a:moveTo>
                <a:lnTo>
                  <a:pt x="7912989" y="3362325"/>
                </a:lnTo>
                <a:lnTo>
                  <a:pt x="7912989" y="0"/>
                </a:lnTo>
                <a:lnTo>
                  <a:pt x="0" y="0"/>
                </a:lnTo>
                <a:lnTo>
                  <a:pt x="0" y="3362325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2899" y="4409566"/>
            <a:ext cx="7903464" cy="18388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8137" y="4404804"/>
            <a:ext cx="7913370" cy="1848485"/>
          </a:xfrm>
          <a:custGeom>
            <a:avLst/>
            <a:gdLst/>
            <a:ahLst/>
            <a:cxnLst/>
            <a:rect l="l" t="t" r="r" b="b"/>
            <a:pathLst>
              <a:path w="7913370" h="1848485">
                <a:moveTo>
                  <a:pt x="0" y="1848357"/>
                </a:moveTo>
                <a:lnTo>
                  <a:pt x="7912989" y="1848357"/>
                </a:lnTo>
                <a:lnTo>
                  <a:pt x="7912989" y="0"/>
                </a:lnTo>
                <a:lnTo>
                  <a:pt x="0" y="0"/>
                </a:lnTo>
                <a:lnTo>
                  <a:pt x="0" y="1848357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704" y="528827"/>
            <a:ext cx="8514588" cy="5963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036" y="527304"/>
            <a:ext cx="7685532" cy="1312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4383" y="594233"/>
            <a:ext cx="73640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following </a:t>
            </a:r>
            <a:r>
              <a:rPr sz="1400" dirty="0">
                <a:latin typeface="Arial"/>
                <a:cs typeface="Arial"/>
              </a:rPr>
              <a:t>is the default </a:t>
            </a:r>
            <a:r>
              <a:rPr sz="1400" spc="-5" dirty="0">
                <a:latin typeface="Arial"/>
                <a:cs typeface="Arial"/>
              </a:rPr>
              <a:t>view of </a:t>
            </a:r>
            <a:r>
              <a:rPr sz="1400" dirty="0">
                <a:latin typeface="Arial"/>
                <a:cs typeface="Arial"/>
              </a:rPr>
              <a:t>the project. </a:t>
            </a:r>
            <a:r>
              <a:rPr sz="1400" spc="-5" dirty="0">
                <a:latin typeface="Arial"/>
                <a:cs typeface="Arial"/>
              </a:rPr>
              <a:t>All </a:t>
            </a:r>
            <a:r>
              <a:rPr sz="1400" dirty="0">
                <a:latin typeface="Arial"/>
                <a:cs typeface="Arial"/>
              </a:rPr>
              <a:t>user / admin </a:t>
            </a:r>
            <a:r>
              <a:rPr sz="1400" spc="-5" dirty="0">
                <a:latin typeface="Arial"/>
                <a:cs typeface="Arial"/>
              </a:rPr>
              <a:t>will view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below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dashboard.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Project</a:t>
            </a:r>
            <a:r>
              <a:rPr spc="-70" dirty="0"/>
              <a:t> </a:t>
            </a:r>
            <a:r>
              <a:rPr spc="-15" dirty="0"/>
              <a:t>View</a:t>
            </a:r>
          </a:p>
        </p:txBody>
      </p:sp>
      <p:sp>
        <p:nvSpPr>
          <p:cNvPr id="9" name="object 9"/>
          <p:cNvSpPr/>
          <p:nvPr/>
        </p:nvSpPr>
        <p:spPr>
          <a:xfrm>
            <a:off x="485775" y="895096"/>
            <a:ext cx="8001000" cy="2895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012" y="890269"/>
            <a:ext cx="8010525" cy="2905125"/>
          </a:xfrm>
          <a:custGeom>
            <a:avLst/>
            <a:gdLst/>
            <a:ahLst/>
            <a:cxnLst/>
            <a:rect l="l" t="t" r="r" b="b"/>
            <a:pathLst>
              <a:path w="8010525" h="2905125">
                <a:moveTo>
                  <a:pt x="0" y="2905124"/>
                </a:moveTo>
                <a:lnTo>
                  <a:pt x="8010525" y="2905124"/>
                </a:lnTo>
                <a:lnTo>
                  <a:pt x="8010525" y="0"/>
                </a:lnTo>
                <a:lnTo>
                  <a:pt x="0" y="0"/>
                </a:lnTo>
                <a:lnTo>
                  <a:pt x="0" y="2905124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4013834"/>
            <a:ext cx="8029575" cy="20821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437" y="4009072"/>
            <a:ext cx="8039100" cy="2091689"/>
          </a:xfrm>
          <a:custGeom>
            <a:avLst/>
            <a:gdLst/>
            <a:ahLst/>
            <a:cxnLst/>
            <a:rect l="l" t="t" r="r" b="b"/>
            <a:pathLst>
              <a:path w="8039100" h="2091689">
                <a:moveTo>
                  <a:pt x="0" y="2091689"/>
                </a:moveTo>
                <a:lnTo>
                  <a:pt x="8039100" y="2091689"/>
                </a:lnTo>
                <a:lnTo>
                  <a:pt x="8039100" y="0"/>
                </a:lnTo>
                <a:lnTo>
                  <a:pt x="0" y="0"/>
                </a:lnTo>
                <a:lnTo>
                  <a:pt x="0" y="2091689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704" y="528827"/>
            <a:ext cx="8514588" cy="5963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036" y="527304"/>
            <a:ext cx="7685532" cy="1312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4383" y="594233"/>
            <a:ext cx="73640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following </a:t>
            </a:r>
            <a:r>
              <a:rPr sz="1400" dirty="0">
                <a:latin typeface="Arial"/>
                <a:cs typeface="Arial"/>
              </a:rPr>
              <a:t>is the default </a:t>
            </a:r>
            <a:r>
              <a:rPr sz="1400" spc="-5" dirty="0">
                <a:latin typeface="Arial"/>
                <a:cs typeface="Arial"/>
              </a:rPr>
              <a:t>view of </a:t>
            </a:r>
            <a:r>
              <a:rPr sz="1400" dirty="0">
                <a:latin typeface="Arial"/>
                <a:cs typeface="Arial"/>
              </a:rPr>
              <a:t>the project. </a:t>
            </a:r>
            <a:r>
              <a:rPr sz="1400" spc="-5" dirty="0">
                <a:latin typeface="Arial"/>
                <a:cs typeface="Arial"/>
              </a:rPr>
              <a:t>All </a:t>
            </a:r>
            <a:r>
              <a:rPr sz="1400" dirty="0">
                <a:latin typeface="Arial"/>
                <a:cs typeface="Arial"/>
              </a:rPr>
              <a:t>user / admin </a:t>
            </a:r>
            <a:r>
              <a:rPr sz="1400" spc="-5" dirty="0">
                <a:latin typeface="Arial"/>
                <a:cs typeface="Arial"/>
              </a:rPr>
              <a:t>will view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below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dashboard.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Project</a:t>
            </a:r>
            <a:r>
              <a:rPr spc="-70" dirty="0"/>
              <a:t> </a:t>
            </a:r>
            <a:r>
              <a:rPr spc="-15" dirty="0"/>
              <a:t>View</a:t>
            </a:r>
          </a:p>
        </p:txBody>
      </p:sp>
      <p:sp>
        <p:nvSpPr>
          <p:cNvPr id="9" name="object 9"/>
          <p:cNvSpPr/>
          <p:nvPr/>
        </p:nvSpPr>
        <p:spPr>
          <a:xfrm>
            <a:off x="457200" y="914400"/>
            <a:ext cx="8153400" cy="25731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437" y="909700"/>
            <a:ext cx="8162925" cy="2583180"/>
          </a:xfrm>
          <a:custGeom>
            <a:avLst/>
            <a:gdLst/>
            <a:ahLst/>
            <a:cxnLst/>
            <a:rect l="l" t="t" r="r" b="b"/>
            <a:pathLst>
              <a:path w="8162925" h="2583179">
                <a:moveTo>
                  <a:pt x="0" y="2582672"/>
                </a:moveTo>
                <a:lnTo>
                  <a:pt x="8162925" y="2582672"/>
                </a:lnTo>
                <a:lnTo>
                  <a:pt x="8162925" y="0"/>
                </a:lnTo>
                <a:lnTo>
                  <a:pt x="0" y="0"/>
                </a:lnTo>
                <a:lnTo>
                  <a:pt x="0" y="2582672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3657536"/>
            <a:ext cx="8153400" cy="2452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437" y="3652773"/>
            <a:ext cx="8162925" cy="2462530"/>
          </a:xfrm>
          <a:custGeom>
            <a:avLst/>
            <a:gdLst/>
            <a:ahLst/>
            <a:cxnLst/>
            <a:rect l="l" t="t" r="r" b="b"/>
            <a:pathLst>
              <a:path w="8162925" h="2462529">
                <a:moveTo>
                  <a:pt x="0" y="2462276"/>
                </a:moveTo>
                <a:lnTo>
                  <a:pt x="8162925" y="2462276"/>
                </a:lnTo>
                <a:lnTo>
                  <a:pt x="8162925" y="0"/>
                </a:lnTo>
                <a:lnTo>
                  <a:pt x="0" y="0"/>
                </a:lnTo>
                <a:lnTo>
                  <a:pt x="0" y="2462276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9" y="0"/>
            <a:ext cx="2270125" cy="82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981575" cy="6858000"/>
          </a:xfrm>
          <a:custGeom>
            <a:avLst/>
            <a:gdLst/>
            <a:ahLst/>
            <a:cxnLst/>
            <a:rect l="l" t="t" r="r" b="b"/>
            <a:pathLst>
              <a:path w="4981575" h="6858000">
                <a:moveTo>
                  <a:pt x="0" y="6858000"/>
                </a:moveTo>
                <a:lnTo>
                  <a:pt x="4981448" y="6858000"/>
                </a:lnTo>
                <a:lnTo>
                  <a:pt x="498144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938020"/>
            <a:ext cx="385508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40" dirty="0">
                <a:solidFill>
                  <a:srgbClr val="FFFF00"/>
                </a:solidFill>
              </a:rPr>
              <a:t>TABLE </a:t>
            </a:r>
            <a:r>
              <a:rPr sz="2200" spc="-5" dirty="0">
                <a:solidFill>
                  <a:srgbClr val="FFFF00"/>
                </a:solidFill>
              </a:rPr>
              <a:t>OF </a:t>
            </a:r>
            <a:r>
              <a:rPr sz="2200" spc="-5" dirty="0" smtClean="0">
                <a:solidFill>
                  <a:srgbClr val="FFFF00"/>
                </a:solidFill>
              </a:rPr>
              <a:t>CONTENT</a:t>
            </a:r>
            <a:endParaRPr sz="2200" dirty="0"/>
          </a:p>
        </p:txBody>
      </p:sp>
      <p:sp>
        <p:nvSpPr>
          <p:cNvPr id="6" name="object 6"/>
          <p:cNvSpPr txBox="1"/>
          <p:nvPr/>
        </p:nvSpPr>
        <p:spPr>
          <a:xfrm>
            <a:off x="261620" y="2377440"/>
            <a:ext cx="3961765" cy="2541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SonarQube Overview and Features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SonarQube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SonarQube – Integration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ALM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Installation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SonarQube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Configuration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Analysing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" y="0"/>
            <a:ext cx="2270125" cy="825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704" y="528827"/>
            <a:ext cx="8514588" cy="5963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036" y="527304"/>
            <a:ext cx="7685532" cy="1312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4383" y="594233"/>
            <a:ext cx="73640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following </a:t>
            </a:r>
            <a:r>
              <a:rPr sz="1400" dirty="0">
                <a:latin typeface="Arial"/>
                <a:cs typeface="Arial"/>
              </a:rPr>
              <a:t>is the default </a:t>
            </a:r>
            <a:r>
              <a:rPr sz="1400" spc="-5" dirty="0">
                <a:latin typeface="Arial"/>
                <a:cs typeface="Arial"/>
              </a:rPr>
              <a:t>view of </a:t>
            </a:r>
            <a:r>
              <a:rPr sz="1400" dirty="0">
                <a:latin typeface="Arial"/>
                <a:cs typeface="Arial"/>
              </a:rPr>
              <a:t>the project. </a:t>
            </a:r>
            <a:r>
              <a:rPr sz="1400" spc="-5" dirty="0">
                <a:latin typeface="Arial"/>
                <a:cs typeface="Arial"/>
              </a:rPr>
              <a:t>All </a:t>
            </a:r>
            <a:r>
              <a:rPr sz="1400" dirty="0">
                <a:latin typeface="Arial"/>
                <a:cs typeface="Arial"/>
              </a:rPr>
              <a:t>user / admin </a:t>
            </a:r>
            <a:r>
              <a:rPr sz="1400" spc="-5" dirty="0">
                <a:latin typeface="Arial"/>
                <a:cs typeface="Arial"/>
              </a:rPr>
              <a:t>will view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below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dashboard.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Project</a:t>
            </a:r>
            <a:r>
              <a:rPr spc="-70" dirty="0"/>
              <a:t> </a:t>
            </a:r>
            <a:r>
              <a:rPr spc="-15" dirty="0"/>
              <a:t>View</a:t>
            </a:r>
          </a:p>
        </p:txBody>
      </p:sp>
      <p:sp>
        <p:nvSpPr>
          <p:cNvPr id="9" name="object 9"/>
          <p:cNvSpPr/>
          <p:nvPr/>
        </p:nvSpPr>
        <p:spPr>
          <a:xfrm>
            <a:off x="533400" y="914400"/>
            <a:ext cx="8077200" cy="266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2269" y="3749928"/>
            <a:ext cx="8078342" cy="24984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704" y="528827"/>
            <a:ext cx="8514588" cy="5963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036" y="527304"/>
            <a:ext cx="7685532" cy="1312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4383" y="594233"/>
            <a:ext cx="73640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following </a:t>
            </a:r>
            <a:r>
              <a:rPr sz="1400" dirty="0">
                <a:latin typeface="Arial"/>
                <a:cs typeface="Arial"/>
              </a:rPr>
              <a:t>is the default </a:t>
            </a:r>
            <a:r>
              <a:rPr sz="1400" spc="-5" dirty="0">
                <a:latin typeface="Arial"/>
                <a:cs typeface="Arial"/>
              </a:rPr>
              <a:t>view of </a:t>
            </a:r>
            <a:r>
              <a:rPr sz="1400" dirty="0">
                <a:latin typeface="Arial"/>
                <a:cs typeface="Arial"/>
              </a:rPr>
              <a:t>the project. </a:t>
            </a:r>
            <a:r>
              <a:rPr sz="1400" spc="-5" dirty="0">
                <a:latin typeface="Arial"/>
                <a:cs typeface="Arial"/>
              </a:rPr>
              <a:t>All </a:t>
            </a:r>
            <a:r>
              <a:rPr sz="1400" dirty="0">
                <a:latin typeface="Arial"/>
                <a:cs typeface="Arial"/>
              </a:rPr>
              <a:t>user / admin </a:t>
            </a:r>
            <a:r>
              <a:rPr sz="1400" spc="-5" dirty="0">
                <a:latin typeface="Arial"/>
                <a:cs typeface="Arial"/>
              </a:rPr>
              <a:t>will view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below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dashboard.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Project</a:t>
            </a:r>
            <a:r>
              <a:rPr spc="-70" dirty="0"/>
              <a:t> </a:t>
            </a:r>
            <a:r>
              <a:rPr spc="-15" dirty="0"/>
              <a:t>View</a:t>
            </a:r>
          </a:p>
        </p:txBody>
      </p:sp>
      <p:sp>
        <p:nvSpPr>
          <p:cNvPr id="9" name="object 9"/>
          <p:cNvSpPr/>
          <p:nvPr/>
        </p:nvSpPr>
        <p:spPr>
          <a:xfrm>
            <a:off x="512063" y="899667"/>
            <a:ext cx="8086725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301" y="894841"/>
            <a:ext cx="8096250" cy="2143125"/>
          </a:xfrm>
          <a:custGeom>
            <a:avLst/>
            <a:gdLst/>
            <a:ahLst/>
            <a:cxnLst/>
            <a:rect l="l" t="t" r="r" b="b"/>
            <a:pathLst>
              <a:path w="8096250" h="2143125">
                <a:moveTo>
                  <a:pt x="0" y="2143125"/>
                </a:moveTo>
                <a:lnTo>
                  <a:pt x="8096250" y="2143125"/>
                </a:lnTo>
                <a:lnTo>
                  <a:pt x="8096250" y="0"/>
                </a:lnTo>
                <a:lnTo>
                  <a:pt x="0" y="0"/>
                </a:lnTo>
                <a:lnTo>
                  <a:pt x="0" y="2143125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5952" y="3200412"/>
            <a:ext cx="8062849" cy="2449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190" y="3195650"/>
            <a:ext cx="8072755" cy="2458720"/>
          </a:xfrm>
          <a:custGeom>
            <a:avLst/>
            <a:gdLst/>
            <a:ahLst/>
            <a:cxnLst/>
            <a:rect l="l" t="t" r="r" b="b"/>
            <a:pathLst>
              <a:path w="8072755" h="2458720">
                <a:moveTo>
                  <a:pt x="0" y="2458593"/>
                </a:moveTo>
                <a:lnTo>
                  <a:pt x="8072374" y="2458593"/>
                </a:lnTo>
                <a:lnTo>
                  <a:pt x="8072374" y="0"/>
                </a:lnTo>
                <a:lnTo>
                  <a:pt x="0" y="0"/>
                </a:lnTo>
                <a:lnTo>
                  <a:pt x="0" y="2458593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704" y="528827"/>
            <a:ext cx="8514588" cy="5963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036" y="527304"/>
            <a:ext cx="8212835" cy="2165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4383" y="594233"/>
            <a:ext cx="7886700" cy="1292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Measures </a:t>
            </a:r>
            <a:r>
              <a:rPr sz="1400" spc="-5" dirty="0">
                <a:latin typeface="Arial"/>
                <a:cs typeface="Arial"/>
              </a:rPr>
              <a:t>service provides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way </a:t>
            </a:r>
            <a:r>
              <a:rPr sz="1400" dirty="0">
                <a:latin typeface="Arial"/>
                <a:cs typeface="Arial"/>
              </a:rPr>
              <a:t>to quickly </a:t>
            </a:r>
            <a:r>
              <a:rPr sz="1400" spc="-5" dirty="0">
                <a:latin typeface="Arial"/>
                <a:cs typeface="Arial"/>
              </a:rPr>
              <a:t>execute </a:t>
            </a:r>
            <a:r>
              <a:rPr sz="1400" dirty="0">
                <a:latin typeface="Arial"/>
                <a:cs typeface="Arial"/>
              </a:rPr>
              <a:t>all kinds of queries on project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measures.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Example:</a:t>
            </a:r>
            <a:endParaRPr sz="1400">
              <a:latin typeface="Arial"/>
              <a:cs typeface="Arial"/>
            </a:endParaRPr>
          </a:p>
          <a:p>
            <a:pPr marL="1670685" indent="-286385">
              <a:lnSpc>
                <a:spcPct val="100000"/>
              </a:lnSpc>
              <a:buFont typeface="Wingdings"/>
              <a:buChar char=""/>
              <a:tabLst>
                <a:tab pos="1670685" algn="l"/>
                <a:tab pos="1671320" algn="l"/>
              </a:tabLst>
            </a:pPr>
            <a:r>
              <a:rPr sz="1400" dirty="0">
                <a:latin typeface="Arial"/>
                <a:cs typeface="Arial"/>
              </a:rPr>
              <a:t>the recently inspected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projects</a:t>
            </a:r>
            <a:endParaRPr sz="1400">
              <a:latin typeface="Arial"/>
              <a:cs typeface="Arial"/>
            </a:endParaRPr>
          </a:p>
          <a:p>
            <a:pPr marL="1670685" indent="-286385">
              <a:lnSpc>
                <a:spcPct val="100000"/>
              </a:lnSpc>
              <a:buFont typeface="Wingdings"/>
              <a:buChar char=""/>
              <a:tabLst>
                <a:tab pos="1670685" algn="l"/>
                <a:tab pos="1671320" algn="l"/>
              </a:tabLst>
            </a:pPr>
            <a:r>
              <a:rPr sz="1400" dirty="0">
                <a:latin typeface="Arial"/>
                <a:cs typeface="Arial"/>
              </a:rPr>
              <a:t>the projects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blocker and critical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issues</a:t>
            </a:r>
            <a:endParaRPr sz="1400">
              <a:latin typeface="Arial"/>
              <a:cs typeface="Arial"/>
            </a:endParaRPr>
          </a:p>
          <a:p>
            <a:pPr marL="1670685" indent="-286385">
              <a:lnSpc>
                <a:spcPct val="100000"/>
              </a:lnSpc>
              <a:buFont typeface="Wingdings"/>
              <a:buChar char=""/>
              <a:tabLst>
                <a:tab pos="1670685" algn="l"/>
                <a:tab pos="1671320" algn="l"/>
              </a:tabLst>
            </a:pPr>
            <a:r>
              <a:rPr sz="1400" dirty="0">
                <a:latin typeface="Arial"/>
                <a:cs typeface="Arial"/>
              </a:rPr>
              <a:t>the projects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bad </a:t>
            </a:r>
            <a:r>
              <a:rPr sz="1400" spc="-5" dirty="0">
                <a:latin typeface="Arial"/>
                <a:cs typeface="Arial"/>
              </a:rPr>
              <a:t>coverage </a:t>
            </a:r>
            <a:r>
              <a:rPr sz="1400" dirty="0">
                <a:latin typeface="Arial"/>
                <a:cs typeface="Arial"/>
              </a:rPr>
              <a:t>on </a:t>
            </a:r>
            <a:r>
              <a:rPr sz="1400" spc="-5" dirty="0">
                <a:latin typeface="Arial"/>
                <a:cs typeface="Arial"/>
              </a:rPr>
              <a:t>added/changed </a:t>
            </a:r>
            <a:r>
              <a:rPr sz="1400" dirty="0">
                <a:latin typeface="Arial"/>
                <a:cs typeface="Arial"/>
              </a:rPr>
              <a:t>code </a:t>
            </a:r>
            <a:r>
              <a:rPr sz="1400" spc="-5" dirty="0">
                <a:latin typeface="Arial"/>
                <a:cs typeface="Arial"/>
              </a:rPr>
              <a:t>within </a:t>
            </a:r>
            <a:r>
              <a:rPr sz="1400" dirty="0">
                <a:latin typeface="Arial"/>
                <a:cs typeface="Arial"/>
              </a:rPr>
              <a:t>the 10 past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days</a:t>
            </a:r>
            <a:endParaRPr sz="1400">
              <a:latin typeface="Arial"/>
              <a:cs typeface="Arial"/>
            </a:endParaRPr>
          </a:p>
          <a:p>
            <a:pPr marL="1670685" indent="-286385">
              <a:lnSpc>
                <a:spcPct val="100000"/>
              </a:lnSpc>
              <a:buFont typeface="Wingdings"/>
              <a:buChar char=""/>
              <a:tabLst>
                <a:tab pos="1670685" algn="l"/>
                <a:tab pos="1671320" algn="l"/>
              </a:tabLst>
            </a:pPr>
            <a:r>
              <a:rPr sz="1400" dirty="0">
                <a:latin typeface="Arial"/>
                <a:cs typeface="Arial"/>
              </a:rPr>
              <a:t>The search query can then be </a:t>
            </a:r>
            <a:r>
              <a:rPr sz="1400" spc="-5" dirty="0">
                <a:latin typeface="Arial"/>
                <a:cs typeface="Arial"/>
              </a:rPr>
              <a:t>saved </a:t>
            </a:r>
            <a:r>
              <a:rPr sz="1400" dirty="0">
                <a:latin typeface="Arial"/>
                <a:cs typeface="Arial"/>
              </a:rPr>
              <a:t>as a filter to be displayed on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dashboards.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Project</a:t>
            </a:r>
            <a:r>
              <a:rPr spc="-45" dirty="0"/>
              <a:t> </a:t>
            </a:r>
            <a:r>
              <a:rPr spc="-5" dirty="0"/>
              <a:t>Measure</a:t>
            </a:r>
          </a:p>
        </p:txBody>
      </p:sp>
      <p:sp>
        <p:nvSpPr>
          <p:cNvPr id="9" name="object 9"/>
          <p:cNvSpPr/>
          <p:nvPr/>
        </p:nvSpPr>
        <p:spPr>
          <a:xfrm>
            <a:off x="457200" y="2133600"/>
            <a:ext cx="8229600" cy="3505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437" y="2128837"/>
            <a:ext cx="8239125" cy="3514725"/>
          </a:xfrm>
          <a:custGeom>
            <a:avLst/>
            <a:gdLst/>
            <a:ahLst/>
            <a:cxnLst/>
            <a:rect l="l" t="t" r="r" b="b"/>
            <a:pathLst>
              <a:path w="8239125" h="3514725">
                <a:moveTo>
                  <a:pt x="0" y="3514725"/>
                </a:moveTo>
                <a:lnTo>
                  <a:pt x="8239125" y="3514725"/>
                </a:lnTo>
                <a:lnTo>
                  <a:pt x="8239125" y="0"/>
                </a:lnTo>
                <a:lnTo>
                  <a:pt x="0" y="0"/>
                </a:lnTo>
                <a:lnTo>
                  <a:pt x="0" y="3514725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704" y="528827"/>
            <a:ext cx="8514588" cy="5963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036" y="527304"/>
            <a:ext cx="8212835" cy="2165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4383" y="594233"/>
            <a:ext cx="7886700" cy="1292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Measures </a:t>
            </a:r>
            <a:r>
              <a:rPr sz="1400" spc="-5" dirty="0">
                <a:latin typeface="Arial"/>
                <a:cs typeface="Arial"/>
              </a:rPr>
              <a:t>service provides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way </a:t>
            </a:r>
            <a:r>
              <a:rPr sz="1400" dirty="0">
                <a:latin typeface="Arial"/>
                <a:cs typeface="Arial"/>
              </a:rPr>
              <a:t>to quickly </a:t>
            </a:r>
            <a:r>
              <a:rPr sz="1400" spc="-5" dirty="0">
                <a:latin typeface="Arial"/>
                <a:cs typeface="Arial"/>
              </a:rPr>
              <a:t>execute </a:t>
            </a:r>
            <a:r>
              <a:rPr sz="1400" dirty="0">
                <a:latin typeface="Arial"/>
                <a:cs typeface="Arial"/>
              </a:rPr>
              <a:t>all kinds of queries on project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measures.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Example:</a:t>
            </a:r>
            <a:endParaRPr sz="1400">
              <a:latin typeface="Arial"/>
              <a:cs typeface="Arial"/>
            </a:endParaRPr>
          </a:p>
          <a:p>
            <a:pPr marL="1670685" indent="-286385">
              <a:lnSpc>
                <a:spcPct val="100000"/>
              </a:lnSpc>
              <a:buFont typeface="Wingdings"/>
              <a:buChar char=""/>
              <a:tabLst>
                <a:tab pos="1670685" algn="l"/>
                <a:tab pos="1671320" algn="l"/>
              </a:tabLst>
            </a:pPr>
            <a:r>
              <a:rPr sz="1400" dirty="0">
                <a:latin typeface="Arial"/>
                <a:cs typeface="Arial"/>
              </a:rPr>
              <a:t>the recently inspected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projects</a:t>
            </a:r>
            <a:endParaRPr sz="1400">
              <a:latin typeface="Arial"/>
              <a:cs typeface="Arial"/>
            </a:endParaRPr>
          </a:p>
          <a:p>
            <a:pPr marL="1670685" indent="-286385">
              <a:lnSpc>
                <a:spcPct val="100000"/>
              </a:lnSpc>
              <a:buFont typeface="Wingdings"/>
              <a:buChar char=""/>
              <a:tabLst>
                <a:tab pos="1670685" algn="l"/>
                <a:tab pos="1671320" algn="l"/>
              </a:tabLst>
            </a:pPr>
            <a:r>
              <a:rPr sz="1400" dirty="0">
                <a:latin typeface="Arial"/>
                <a:cs typeface="Arial"/>
              </a:rPr>
              <a:t>the projects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blocker and critical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issues</a:t>
            </a:r>
            <a:endParaRPr sz="1400">
              <a:latin typeface="Arial"/>
              <a:cs typeface="Arial"/>
            </a:endParaRPr>
          </a:p>
          <a:p>
            <a:pPr marL="1670685" indent="-286385">
              <a:lnSpc>
                <a:spcPct val="100000"/>
              </a:lnSpc>
              <a:buFont typeface="Wingdings"/>
              <a:buChar char=""/>
              <a:tabLst>
                <a:tab pos="1670685" algn="l"/>
                <a:tab pos="1671320" algn="l"/>
              </a:tabLst>
            </a:pPr>
            <a:r>
              <a:rPr sz="1400" dirty="0">
                <a:latin typeface="Arial"/>
                <a:cs typeface="Arial"/>
              </a:rPr>
              <a:t>the projects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bad </a:t>
            </a:r>
            <a:r>
              <a:rPr sz="1400" spc="-5" dirty="0">
                <a:latin typeface="Arial"/>
                <a:cs typeface="Arial"/>
              </a:rPr>
              <a:t>coverage </a:t>
            </a:r>
            <a:r>
              <a:rPr sz="1400" dirty="0">
                <a:latin typeface="Arial"/>
                <a:cs typeface="Arial"/>
              </a:rPr>
              <a:t>on </a:t>
            </a:r>
            <a:r>
              <a:rPr sz="1400" spc="-5" dirty="0">
                <a:latin typeface="Arial"/>
                <a:cs typeface="Arial"/>
              </a:rPr>
              <a:t>added/changed </a:t>
            </a:r>
            <a:r>
              <a:rPr sz="1400" dirty="0">
                <a:latin typeface="Arial"/>
                <a:cs typeface="Arial"/>
              </a:rPr>
              <a:t>code </a:t>
            </a:r>
            <a:r>
              <a:rPr sz="1400" spc="-5" dirty="0">
                <a:latin typeface="Arial"/>
                <a:cs typeface="Arial"/>
              </a:rPr>
              <a:t>within </a:t>
            </a:r>
            <a:r>
              <a:rPr sz="1400" dirty="0">
                <a:latin typeface="Arial"/>
                <a:cs typeface="Arial"/>
              </a:rPr>
              <a:t>the 10 past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days</a:t>
            </a:r>
            <a:endParaRPr sz="1400">
              <a:latin typeface="Arial"/>
              <a:cs typeface="Arial"/>
            </a:endParaRPr>
          </a:p>
          <a:p>
            <a:pPr marL="1670685" indent="-286385">
              <a:lnSpc>
                <a:spcPct val="100000"/>
              </a:lnSpc>
              <a:buFont typeface="Wingdings"/>
              <a:buChar char=""/>
              <a:tabLst>
                <a:tab pos="1670685" algn="l"/>
                <a:tab pos="1671320" algn="l"/>
              </a:tabLst>
            </a:pPr>
            <a:r>
              <a:rPr sz="1400" dirty="0">
                <a:latin typeface="Arial"/>
                <a:cs typeface="Arial"/>
              </a:rPr>
              <a:t>The search query can then be </a:t>
            </a:r>
            <a:r>
              <a:rPr sz="1400" spc="-5" dirty="0">
                <a:latin typeface="Arial"/>
                <a:cs typeface="Arial"/>
              </a:rPr>
              <a:t>saved </a:t>
            </a:r>
            <a:r>
              <a:rPr sz="1400" dirty="0">
                <a:latin typeface="Arial"/>
                <a:cs typeface="Arial"/>
              </a:rPr>
              <a:t>as a filter to be displayed on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dashboards.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Project</a:t>
            </a:r>
            <a:r>
              <a:rPr spc="-45" dirty="0"/>
              <a:t> </a:t>
            </a:r>
            <a:r>
              <a:rPr spc="-5" dirty="0"/>
              <a:t>Measure</a:t>
            </a:r>
          </a:p>
        </p:txBody>
      </p:sp>
      <p:sp>
        <p:nvSpPr>
          <p:cNvPr id="9" name="object 9"/>
          <p:cNvSpPr/>
          <p:nvPr/>
        </p:nvSpPr>
        <p:spPr>
          <a:xfrm>
            <a:off x="457200" y="2133600"/>
            <a:ext cx="8229600" cy="3505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437" y="2128837"/>
            <a:ext cx="8239125" cy="3514725"/>
          </a:xfrm>
          <a:custGeom>
            <a:avLst/>
            <a:gdLst/>
            <a:ahLst/>
            <a:cxnLst/>
            <a:rect l="l" t="t" r="r" b="b"/>
            <a:pathLst>
              <a:path w="8239125" h="3514725">
                <a:moveTo>
                  <a:pt x="0" y="3514725"/>
                </a:moveTo>
                <a:lnTo>
                  <a:pt x="8239125" y="3514725"/>
                </a:lnTo>
                <a:lnTo>
                  <a:pt x="8239125" y="0"/>
                </a:lnTo>
                <a:lnTo>
                  <a:pt x="0" y="0"/>
                </a:lnTo>
                <a:lnTo>
                  <a:pt x="0" y="3514725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704" y="528827"/>
            <a:ext cx="8514588" cy="5963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036" y="527304"/>
            <a:ext cx="1263395" cy="1312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Jenkins </a:t>
            </a:r>
            <a:r>
              <a:rPr dirty="0"/>
              <a:t>- </a:t>
            </a:r>
            <a:r>
              <a:rPr spc="-5" dirty="0"/>
              <a:t>SonarQube Process </a:t>
            </a:r>
            <a:r>
              <a:rPr dirty="0"/>
              <a:t>Flow</a:t>
            </a:r>
          </a:p>
        </p:txBody>
      </p:sp>
      <p:sp>
        <p:nvSpPr>
          <p:cNvPr id="8" name="object 8"/>
          <p:cNvSpPr/>
          <p:nvPr/>
        </p:nvSpPr>
        <p:spPr>
          <a:xfrm>
            <a:off x="762000" y="1068832"/>
            <a:ext cx="1226820" cy="1752600"/>
          </a:xfrm>
          <a:custGeom>
            <a:avLst/>
            <a:gdLst/>
            <a:ahLst/>
            <a:cxnLst/>
            <a:rect l="l" t="t" r="r" b="b"/>
            <a:pathLst>
              <a:path w="1226820" h="1752600">
                <a:moveTo>
                  <a:pt x="0" y="0"/>
                </a:moveTo>
                <a:lnTo>
                  <a:pt x="0" y="1139189"/>
                </a:lnTo>
                <a:lnTo>
                  <a:pt x="613410" y="1752600"/>
                </a:lnTo>
                <a:lnTo>
                  <a:pt x="1226820" y="1139189"/>
                </a:lnTo>
                <a:lnTo>
                  <a:pt x="1226820" y="613409"/>
                </a:lnTo>
                <a:lnTo>
                  <a:pt x="613410" y="613409"/>
                </a:lnTo>
                <a:lnTo>
                  <a:pt x="0" y="0"/>
                </a:lnTo>
                <a:close/>
              </a:path>
              <a:path w="1226820" h="1752600">
                <a:moveTo>
                  <a:pt x="1226820" y="0"/>
                </a:moveTo>
                <a:lnTo>
                  <a:pt x="613410" y="613409"/>
                </a:lnTo>
                <a:lnTo>
                  <a:pt x="1226820" y="613409"/>
                </a:lnTo>
                <a:lnTo>
                  <a:pt x="1226820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1068832"/>
            <a:ext cx="1226820" cy="1752600"/>
          </a:xfrm>
          <a:custGeom>
            <a:avLst/>
            <a:gdLst/>
            <a:ahLst/>
            <a:cxnLst/>
            <a:rect l="l" t="t" r="r" b="b"/>
            <a:pathLst>
              <a:path w="1226820" h="1752600">
                <a:moveTo>
                  <a:pt x="1226820" y="0"/>
                </a:moveTo>
                <a:lnTo>
                  <a:pt x="1226820" y="1139189"/>
                </a:lnTo>
                <a:lnTo>
                  <a:pt x="613410" y="1752600"/>
                </a:lnTo>
                <a:lnTo>
                  <a:pt x="0" y="1139189"/>
                </a:lnTo>
                <a:lnTo>
                  <a:pt x="0" y="0"/>
                </a:lnTo>
                <a:lnTo>
                  <a:pt x="613410" y="613409"/>
                </a:lnTo>
                <a:lnTo>
                  <a:pt x="1226820" y="0"/>
                </a:lnTo>
                <a:close/>
              </a:path>
            </a:pathLst>
          </a:custGeom>
          <a:ln w="25400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40383" y="1777746"/>
            <a:ext cx="66802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onar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88820" y="1068832"/>
            <a:ext cx="6164580" cy="1139190"/>
          </a:xfrm>
          <a:custGeom>
            <a:avLst/>
            <a:gdLst/>
            <a:ahLst/>
            <a:cxnLst/>
            <a:rect l="l" t="t" r="r" b="b"/>
            <a:pathLst>
              <a:path w="6164580" h="1139189">
                <a:moveTo>
                  <a:pt x="5974714" y="0"/>
                </a:moveTo>
                <a:lnTo>
                  <a:pt x="0" y="0"/>
                </a:lnTo>
                <a:lnTo>
                  <a:pt x="0" y="1139189"/>
                </a:lnTo>
                <a:lnTo>
                  <a:pt x="5974714" y="1139189"/>
                </a:lnTo>
                <a:lnTo>
                  <a:pt x="6025203" y="1132401"/>
                </a:lnTo>
                <a:lnTo>
                  <a:pt x="6070562" y="1113249"/>
                </a:lnTo>
                <a:lnTo>
                  <a:pt x="6108985" y="1083548"/>
                </a:lnTo>
                <a:lnTo>
                  <a:pt x="6138667" y="1045115"/>
                </a:lnTo>
                <a:lnTo>
                  <a:pt x="6157800" y="999769"/>
                </a:lnTo>
                <a:lnTo>
                  <a:pt x="6164580" y="949325"/>
                </a:lnTo>
                <a:lnTo>
                  <a:pt x="6164580" y="189864"/>
                </a:lnTo>
                <a:lnTo>
                  <a:pt x="6157800" y="139376"/>
                </a:lnTo>
                <a:lnTo>
                  <a:pt x="6138667" y="94017"/>
                </a:lnTo>
                <a:lnTo>
                  <a:pt x="6108985" y="55594"/>
                </a:lnTo>
                <a:lnTo>
                  <a:pt x="6070562" y="25912"/>
                </a:lnTo>
                <a:lnTo>
                  <a:pt x="6025203" y="6779"/>
                </a:lnTo>
                <a:lnTo>
                  <a:pt x="597471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8820" y="1068832"/>
            <a:ext cx="6164580" cy="1139190"/>
          </a:xfrm>
          <a:custGeom>
            <a:avLst/>
            <a:gdLst/>
            <a:ahLst/>
            <a:cxnLst/>
            <a:rect l="l" t="t" r="r" b="b"/>
            <a:pathLst>
              <a:path w="6164580" h="1139189">
                <a:moveTo>
                  <a:pt x="6164580" y="189864"/>
                </a:moveTo>
                <a:lnTo>
                  <a:pt x="6164580" y="949325"/>
                </a:lnTo>
                <a:lnTo>
                  <a:pt x="6157800" y="999769"/>
                </a:lnTo>
                <a:lnTo>
                  <a:pt x="6138667" y="1045115"/>
                </a:lnTo>
                <a:lnTo>
                  <a:pt x="6108985" y="1083548"/>
                </a:lnTo>
                <a:lnTo>
                  <a:pt x="6070562" y="1113249"/>
                </a:lnTo>
                <a:lnTo>
                  <a:pt x="6025203" y="1132401"/>
                </a:lnTo>
                <a:lnTo>
                  <a:pt x="5974714" y="1139189"/>
                </a:lnTo>
                <a:lnTo>
                  <a:pt x="0" y="1139189"/>
                </a:lnTo>
                <a:lnTo>
                  <a:pt x="0" y="0"/>
                </a:lnTo>
                <a:lnTo>
                  <a:pt x="5974714" y="0"/>
                </a:lnTo>
                <a:lnTo>
                  <a:pt x="6025203" y="6779"/>
                </a:lnTo>
                <a:lnTo>
                  <a:pt x="6070562" y="25912"/>
                </a:lnTo>
                <a:lnTo>
                  <a:pt x="6108985" y="55594"/>
                </a:lnTo>
                <a:lnTo>
                  <a:pt x="6138667" y="94017"/>
                </a:lnTo>
                <a:lnTo>
                  <a:pt x="6157800" y="139376"/>
                </a:lnTo>
                <a:lnTo>
                  <a:pt x="6164580" y="189864"/>
                </a:lnTo>
                <a:close/>
              </a:path>
            </a:pathLst>
          </a:custGeom>
          <a:ln w="25400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54732" y="1203578"/>
            <a:ext cx="4316095" cy="85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 indent="-95885">
              <a:lnSpc>
                <a:spcPct val="100000"/>
              </a:lnSpc>
              <a:buChar char="•"/>
              <a:tabLst>
                <a:tab pos="109220" algn="l"/>
              </a:tabLst>
            </a:pPr>
            <a:r>
              <a:rPr sz="1100" dirty="0">
                <a:latin typeface="Arial"/>
                <a:cs typeface="Arial"/>
              </a:rPr>
              <a:t>Install Sonar and Sonar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Runner</a:t>
            </a:r>
            <a:endParaRPr sz="11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10"/>
              </a:spcBef>
              <a:buChar char="•"/>
              <a:tabLst>
                <a:tab pos="109220" algn="l"/>
              </a:tabLst>
            </a:pPr>
            <a:r>
              <a:rPr sz="1100" spc="-5" dirty="0">
                <a:latin typeface="Arial"/>
                <a:cs typeface="Arial"/>
              </a:rPr>
              <a:t>Create </a:t>
            </a:r>
            <a:r>
              <a:rPr sz="1100" dirty="0">
                <a:latin typeface="Arial"/>
                <a:cs typeface="Arial"/>
              </a:rPr>
              <a:t>Users and Groups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Sonar server </a:t>
            </a:r>
            <a:r>
              <a:rPr sz="1100" spc="-5" dirty="0">
                <a:latin typeface="Arial"/>
                <a:cs typeface="Arial"/>
              </a:rPr>
              <a:t>using administration login</a:t>
            </a:r>
            <a:endParaRPr sz="11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10"/>
              </a:spcBef>
              <a:buChar char="•"/>
              <a:tabLst>
                <a:tab pos="109220" algn="l"/>
              </a:tabLst>
            </a:pPr>
            <a:r>
              <a:rPr sz="1100" dirty="0">
                <a:latin typeface="Arial"/>
                <a:cs typeface="Arial"/>
              </a:rPr>
              <a:t>Assign projects to the sonar by </a:t>
            </a:r>
            <a:r>
              <a:rPr sz="1100" spc="-5" dirty="0">
                <a:latin typeface="Arial"/>
                <a:cs typeface="Arial"/>
              </a:rPr>
              <a:t>using </a:t>
            </a:r>
            <a:r>
              <a:rPr sz="1100" dirty="0">
                <a:latin typeface="Arial"/>
                <a:cs typeface="Arial"/>
              </a:rPr>
              <a:t>Sonar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runner</a:t>
            </a:r>
            <a:endParaRPr sz="11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10"/>
              </a:spcBef>
              <a:buChar char="•"/>
              <a:tabLst>
                <a:tab pos="109220" algn="l"/>
              </a:tabLst>
            </a:pPr>
            <a:r>
              <a:rPr sz="1100" dirty="0">
                <a:latin typeface="Arial"/>
                <a:cs typeface="Arial"/>
              </a:rPr>
              <a:t>Assign </a:t>
            </a:r>
            <a:r>
              <a:rPr sz="1100" spc="-5" dirty="0">
                <a:latin typeface="Arial"/>
                <a:cs typeface="Arial"/>
              </a:rPr>
              <a:t>Rules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buChar char="•"/>
              <a:tabLst>
                <a:tab pos="109220" algn="l"/>
              </a:tabLst>
            </a:pPr>
            <a:r>
              <a:rPr sz="1100" dirty="0">
                <a:latin typeface="Arial"/>
                <a:cs typeface="Arial"/>
              </a:rPr>
              <a:t>Assign Users and Groups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the project to</a:t>
            </a:r>
            <a:r>
              <a:rPr sz="1100" spc="-1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access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2000" y="2628900"/>
            <a:ext cx="1226820" cy="1752600"/>
          </a:xfrm>
          <a:custGeom>
            <a:avLst/>
            <a:gdLst/>
            <a:ahLst/>
            <a:cxnLst/>
            <a:rect l="l" t="t" r="r" b="b"/>
            <a:pathLst>
              <a:path w="1226820" h="1752600">
                <a:moveTo>
                  <a:pt x="0" y="0"/>
                </a:moveTo>
                <a:lnTo>
                  <a:pt x="0" y="1139189"/>
                </a:lnTo>
                <a:lnTo>
                  <a:pt x="613410" y="1752600"/>
                </a:lnTo>
                <a:lnTo>
                  <a:pt x="1226820" y="1139189"/>
                </a:lnTo>
                <a:lnTo>
                  <a:pt x="1226820" y="613410"/>
                </a:lnTo>
                <a:lnTo>
                  <a:pt x="613410" y="613410"/>
                </a:lnTo>
                <a:lnTo>
                  <a:pt x="0" y="0"/>
                </a:lnTo>
                <a:close/>
              </a:path>
              <a:path w="1226820" h="1752600">
                <a:moveTo>
                  <a:pt x="1226820" y="0"/>
                </a:moveTo>
                <a:lnTo>
                  <a:pt x="613410" y="613410"/>
                </a:lnTo>
                <a:lnTo>
                  <a:pt x="1226820" y="613410"/>
                </a:lnTo>
                <a:lnTo>
                  <a:pt x="1226820" y="0"/>
                </a:lnTo>
                <a:close/>
              </a:path>
            </a:pathLst>
          </a:custGeom>
          <a:solidFill>
            <a:srgbClr val="F39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000" y="2628900"/>
            <a:ext cx="1226820" cy="1752600"/>
          </a:xfrm>
          <a:custGeom>
            <a:avLst/>
            <a:gdLst/>
            <a:ahLst/>
            <a:cxnLst/>
            <a:rect l="l" t="t" r="r" b="b"/>
            <a:pathLst>
              <a:path w="1226820" h="1752600">
                <a:moveTo>
                  <a:pt x="1226820" y="0"/>
                </a:moveTo>
                <a:lnTo>
                  <a:pt x="1226820" y="1139189"/>
                </a:lnTo>
                <a:lnTo>
                  <a:pt x="613410" y="1752600"/>
                </a:lnTo>
                <a:lnTo>
                  <a:pt x="0" y="1139189"/>
                </a:lnTo>
                <a:lnTo>
                  <a:pt x="0" y="0"/>
                </a:lnTo>
                <a:lnTo>
                  <a:pt x="613410" y="613410"/>
                </a:lnTo>
                <a:lnTo>
                  <a:pt x="1226820" y="0"/>
                </a:lnTo>
                <a:close/>
              </a:path>
            </a:pathLst>
          </a:custGeom>
          <a:ln w="25400">
            <a:solidFill>
              <a:srgbClr val="F39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516" y="3337940"/>
            <a:ext cx="84201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Jenkins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88820" y="2628900"/>
            <a:ext cx="6164580" cy="1139190"/>
          </a:xfrm>
          <a:custGeom>
            <a:avLst/>
            <a:gdLst/>
            <a:ahLst/>
            <a:cxnLst/>
            <a:rect l="l" t="t" r="r" b="b"/>
            <a:pathLst>
              <a:path w="6164580" h="1139189">
                <a:moveTo>
                  <a:pt x="5974714" y="0"/>
                </a:moveTo>
                <a:lnTo>
                  <a:pt x="0" y="0"/>
                </a:lnTo>
                <a:lnTo>
                  <a:pt x="0" y="1139189"/>
                </a:lnTo>
                <a:lnTo>
                  <a:pt x="5974714" y="1139189"/>
                </a:lnTo>
                <a:lnTo>
                  <a:pt x="6025203" y="1132410"/>
                </a:lnTo>
                <a:lnTo>
                  <a:pt x="6070562" y="1113277"/>
                </a:lnTo>
                <a:lnTo>
                  <a:pt x="6108985" y="1083595"/>
                </a:lnTo>
                <a:lnTo>
                  <a:pt x="6138667" y="1045172"/>
                </a:lnTo>
                <a:lnTo>
                  <a:pt x="6157800" y="999813"/>
                </a:lnTo>
                <a:lnTo>
                  <a:pt x="6164580" y="949325"/>
                </a:lnTo>
                <a:lnTo>
                  <a:pt x="6164580" y="189864"/>
                </a:lnTo>
                <a:lnTo>
                  <a:pt x="6157800" y="139376"/>
                </a:lnTo>
                <a:lnTo>
                  <a:pt x="6138667" y="94017"/>
                </a:lnTo>
                <a:lnTo>
                  <a:pt x="6108985" y="55594"/>
                </a:lnTo>
                <a:lnTo>
                  <a:pt x="6070562" y="25912"/>
                </a:lnTo>
                <a:lnTo>
                  <a:pt x="6025203" y="6779"/>
                </a:lnTo>
                <a:lnTo>
                  <a:pt x="597471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88820" y="2628900"/>
            <a:ext cx="6164580" cy="1139190"/>
          </a:xfrm>
          <a:custGeom>
            <a:avLst/>
            <a:gdLst/>
            <a:ahLst/>
            <a:cxnLst/>
            <a:rect l="l" t="t" r="r" b="b"/>
            <a:pathLst>
              <a:path w="6164580" h="1139189">
                <a:moveTo>
                  <a:pt x="6164580" y="189864"/>
                </a:moveTo>
                <a:lnTo>
                  <a:pt x="6164580" y="949325"/>
                </a:lnTo>
                <a:lnTo>
                  <a:pt x="6157800" y="999813"/>
                </a:lnTo>
                <a:lnTo>
                  <a:pt x="6138667" y="1045172"/>
                </a:lnTo>
                <a:lnTo>
                  <a:pt x="6108985" y="1083595"/>
                </a:lnTo>
                <a:lnTo>
                  <a:pt x="6070562" y="1113277"/>
                </a:lnTo>
                <a:lnTo>
                  <a:pt x="6025203" y="1132410"/>
                </a:lnTo>
                <a:lnTo>
                  <a:pt x="5974714" y="1139189"/>
                </a:lnTo>
                <a:lnTo>
                  <a:pt x="0" y="1139189"/>
                </a:lnTo>
                <a:lnTo>
                  <a:pt x="0" y="0"/>
                </a:lnTo>
                <a:lnTo>
                  <a:pt x="5974714" y="0"/>
                </a:lnTo>
                <a:lnTo>
                  <a:pt x="6025203" y="6779"/>
                </a:lnTo>
                <a:lnTo>
                  <a:pt x="6070562" y="25912"/>
                </a:lnTo>
                <a:lnTo>
                  <a:pt x="6108985" y="55594"/>
                </a:lnTo>
                <a:lnTo>
                  <a:pt x="6138667" y="94017"/>
                </a:lnTo>
                <a:lnTo>
                  <a:pt x="6157800" y="139376"/>
                </a:lnTo>
                <a:lnTo>
                  <a:pt x="6164580" y="189864"/>
                </a:lnTo>
                <a:close/>
              </a:path>
            </a:pathLst>
          </a:custGeom>
          <a:ln w="25400">
            <a:solidFill>
              <a:srgbClr val="F39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54732" y="2679700"/>
            <a:ext cx="5012690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 indent="-95885">
              <a:lnSpc>
                <a:spcPct val="100000"/>
              </a:lnSpc>
              <a:buChar char="•"/>
              <a:tabLst>
                <a:tab pos="109220" algn="l"/>
              </a:tabLst>
            </a:pPr>
            <a:r>
              <a:rPr sz="1100" dirty="0">
                <a:latin typeface="Arial"/>
                <a:cs typeface="Arial"/>
              </a:rPr>
              <a:t>Install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Jenkins</a:t>
            </a:r>
            <a:endParaRPr sz="11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10"/>
              </a:spcBef>
              <a:buChar char="•"/>
              <a:tabLst>
                <a:tab pos="109220" algn="l"/>
              </a:tabLst>
            </a:pPr>
            <a:r>
              <a:rPr sz="1100" dirty="0">
                <a:latin typeface="Arial"/>
                <a:cs typeface="Arial"/>
              </a:rPr>
              <a:t>Add Sonar </a:t>
            </a:r>
            <a:r>
              <a:rPr sz="1100" spc="-5" dirty="0">
                <a:latin typeface="Arial"/>
                <a:cs typeface="Arial"/>
              </a:rPr>
              <a:t>plugin in </a:t>
            </a:r>
            <a:r>
              <a:rPr sz="1100" dirty="0">
                <a:latin typeface="Arial"/>
                <a:cs typeface="Arial"/>
              </a:rPr>
              <a:t>Jenkins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plugin</a:t>
            </a:r>
            <a:endParaRPr sz="11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10"/>
              </a:spcBef>
              <a:buChar char="•"/>
              <a:tabLst>
                <a:tab pos="109220" algn="l"/>
              </a:tabLst>
            </a:pPr>
            <a:r>
              <a:rPr sz="1100" spc="-5" dirty="0">
                <a:latin typeface="Arial"/>
                <a:cs typeface="Arial"/>
              </a:rPr>
              <a:t>Create people </a:t>
            </a:r>
            <a:r>
              <a:rPr sz="1100" spc="5" dirty="0">
                <a:latin typeface="Arial"/>
                <a:cs typeface="Arial"/>
              </a:rPr>
              <a:t>OR </a:t>
            </a:r>
            <a:r>
              <a:rPr sz="1100" dirty="0">
                <a:latin typeface="Arial"/>
                <a:cs typeface="Arial"/>
              </a:rPr>
              <a:t>assign </a:t>
            </a:r>
            <a:r>
              <a:rPr sz="1100" spc="-5" dirty="0">
                <a:latin typeface="Arial"/>
                <a:cs typeface="Arial"/>
              </a:rPr>
              <a:t>LDAP </a:t>
            </a:r>
            <a:r>
              <a:rPr sz="1100" dirty="0">
                <a:latin typeface="Arial"/>
                <a:cs typeface="Arial"/>
              </a:rPr>
              <a:t>to the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Jenkins</a:t>
            </a:r>
            <a:endParaRPr sz="11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10"/>
              </a:spcBef>
              <a:buChar char="•"/>
              <a:tabLst>
                <a:tab pos="109220" algn="l"/>
              </a:tabLst>
            </a:pPr>
            <a:r>
              <a:rPr sz="1100" dirty="0">
                <a:latin typeface="Arial"/>
                <a:cs typeface="Arial"/>
              </a:rPr>
              <a:t>Configure Sonar and Sonar </a:t>
            </a:r>
            <a:r>
              <a:rPr sz="1100" spc="-5" dirty="0">
                <a:latin typeface="Arial"/>
                <a:cs typeface="Arial"/>
              </a:rPr>
              <a:t>Runner in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Jenkins</a:t>
            </a:r>
            <a:endParaRPr sz="11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buChar char="•"/>
              <a:tabLst>
                <a:tab pos="109220" algn="l"/>
              </a:tabLst>
            </a:pPr>
            <a:r>
              <a:rPr sz="1100" dirty="0">
                <a:latin typeface="Arial"/>
                <a:cs typeface="Arial"/>
              </a:rPr>
              <a:t>Assign jobs to the </a:t>
            </a:r>
            <a:r>
              <a:rPr sz="1100" spc="-5" dirty="0">
                <a:latin typeface="Arial"/>
                <a:cs typeface="Arial"/>
              </a:rPr>
              <a:t>people </a:t>
            </a:r>
            <a:r>
              <a:rPr sz="1100" spc="5" dirty="0">
                <a:latin typeface="Arial"/>
                <a:cs typeface="Arial"/>
              </a:rPr>
              <a:t>for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execution</a:t>
            </a:r>
            <a:endParaRPr sz="11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10"/>
              </a:spcBef>
              <a:buChar char="•"/>
              <a:tabLst>
                <a:tab pos="109220" algn="l"/>
              </a:tabLst>
            </a:pPr>
            <a:r>
              <a:rPr sz="1100" spc="-5" dirty="0">
                <a:latin typeface="Arial"/>
                <a:cs typeface="Arial"/>
              </a:rPr>
              <a:t>Create </a:t>
            </a:r>
            <a:r>
              <a:rPr sz="1100" dirty="0">
                <a:latin typeface="Arial"/>
                <a:cs typeface="Arial"/>
              </a:rPr>
              <a:t>Job and assign </a:t>
            </a:r>
            <a:r>
              <a:rPr sz="1100" spc="-5" dirty="0">
                <a:latin typeface="Arial"/>
                <a:cs typeface="Arial"/>
              </a:rPr>
              <a:t>Sonar runner </a:t>
            </a:r>
            <a:r>
              <a:rPr sz="1100" dirty="0">
                <a:latin typeface="Arial"/>
                <a:cs typeface="Arial"/>
              </a:rPr>
              <a:t>/ </a:t>
            </a:r>
            <a:r>
              <a:rPr sz="1100" spc="-5" dirty="0">
                <a:latin typeface="Arial"/>
                <a:cs typeface="Arial"/>
              </a:rPr>
              <a:t>ANT </a:t>
            </a:r>
            <a:r>
              <a:rPr sz="1100" dirty="0">
                <a:latin typeface="Arial"/>
                <a:cs typeface="Arial"/>
              </a:rPr>
              <a:t>/ </a:t>
            </a:r>
            <a:r>
              <a:rPr sz="1100" spc="-10" dirty="0">
                <a:latin typeface="Arial"/>
                <a:cs typeface="Arial"/>
              </a:rPr>
              <a:t>Maven </a:t>
            </a:r>
            <a:r>
              <a:rPr sz="1100" dirty="0">
                <a:latin typeface="Arial"/>
                <a:cs typeface="Arial"/>
              </a:rPr>
              <a:t>task to </a:t>
            </a:r>
            <a:r>
              <a:rPr sz="1100" spc="-5" dirty="0">
                <a:latin typeface="Arial"/>
                <a:cs typeface="Arial"/>
              </a:rPr>
              <a:t>execute </a:t>
            </a:r>
            <a:r>
              <a:rPr sz="1100" dirty="0">
                <a:latin typeface="Arial"/>
                <a:cs typeface="Arial"/>
              </a:rPr>
              <a:t>sonar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rules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2000" y="4127246"/>
            <a:ext cx="1226820" cy="1753235"/>
          </a:xfrm>
          <a:custGeom>
            <a:avLst/>
            <a:gdLst/>
            <a:ahLst/>
            <a:cxnLst/>
            <a:rect l="l" t="t" r="r" b="b"/>
            <a:pathLst>
              <a:path w="1226820" h="1753235">
                <a:moveTo>
                  <a:pt x="0" y="0"/>
                </a:moveTo>
                <a:lnTo>
                  <a:pt x="0" y="1139189"/>
                </a:lnTo>
                <a:lnTo>
                  <a:pt x="613410" y="1752650"/>
                </a:lnTo>
                <a:lnTo>
                  <a:pt x="1226820" y="1139189"/>
                </a:lnTo>
                <a:lnTo>
                  <a:pt x="1226820" y="613409"/>
                </a:lnTo>
                <a:lnTo>
                  <a:pt x="613410" y="613409"/>
                </a:lnTo>
                <a:lnTo>
                  <a:pt x="0" y="0"/>
                </a:lnTo>
                <a:close/>
              </a:path>
              <a:path w="1226820" h="1753235">
                <a:moveTo>
                  <a:pt x="1226820" y="0"/>
                </a:moveTo>
                <a:lnTo>
                  <a:pt x="613410" y="613409"/>
                </a:lnTo>
                <a:lnTo>
                  <a:pt x="1226820" y="613409"/>
                </a:lnTo>
                <a:lnTo>
                  <a:pt x="1226820" y="0"/>
                </a:lnTo>
                <a:close/>
              </a:path>
            </a:pathLst>
          </a:custGeom>
          <a:solidFill>
            <a:srgbClr val="FCBB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2000" y="4127246"/>
            <a:ext cx="1226820" cy="1753235"/>
          </a:xfrm>
          <a:custGeom>
            <a:avLst/>
            <a:gdLst/>
            <a:ahLst/>
            <a:cxnLst/>
            <a:rect l="l" t="t" r="r" b="b"/>
            <a:pathLst>
              <a:path w="1226820" h="1753235">
                <a:moveTo>
                  <a:pt x="1226820" y="0"/>
                </a:moveTo>
                <a:lnTo>
                  <a:pt x="1226820" y="1139189"/>
                </a:lnTo>
                <a:lnTo>
                  <a:pt x="613410" y="1752650"/>
                </a:lnTo>
                <a:lnTo>
                  <a:pt x="0" y="1139189"/>
                </a:lnTo>
                <a:lnTo>
                  <a:pt x="0" y="0"/>
                </a:lnTo>
                <a:lnTo>
                  <a:pt x="613410" y="613409"/>
                </a:lnTo>
                <a:lnTo>
                  <a:pt x="1226820" y="0"/>
                </a:lnTo>
                <a:close/>
              </a:path>
            </a:pathLst>
          </a:custGeom>
          <a:ln w="25400">
            <a:solidFill>
              <a:srgbClr val="FCB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39800" y="4753102"/>
            <a:ext cx="869950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330">
              <a:lnSpc>
                <a:spcPts val="1970"/>
              </a:lnSpc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Sonar  Repo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88820" y="4188967"/>
            <a:ext cx="6164580" cy="1139190"/>
          </a:xfrm>
          <a:custGeom>
            <a:avLst/>
            <a:gdLst/>
            <a:ahLst/>
            <a:cxnLst/>
            <a:rect l="l" t="t" r="r" b="b"/>
            <a:pathLst>
              <a:path w="6164580" h="1139189">
                <a:moveTo>
                  <a:pt x="5974714" y="0"/>
                </a:moveTo>
                <a:lnTo>
                  <a:pt x="0" y="0"/>
                </a:lnTo>
                <a:lnTo>
                  <a:pt x="0" y="1139189"/>
                </a:lnTo>
                <a:lnTo>
                  <a:pt x="5974714" y="1139189"/>
                </a:lnTo>
                <a:lnTo>
                  <a:pt x="6025203" y="1132410"/>
                </a:lnTo>
                <a:lnTo>
                  <a:pt x="6070562" y="1113277"/>
                </a:lnTo>
                <a:lnTo>
                  <a:pt x="6108985" y="1083595"/>
                </a:lnTo>
                <a:lnTo>
                  <a:pt x="6138667" y="1045172"/>
                </a:lnTo>
                <a:lnTo>
                  <a:pt x="6157800" y="999813"/>
                </a:lnTo>
                <a:lnTo>
                  <a:pt x="6164580" y="949324"/>
                </a:lnTo>
                <a:lnTo>
                  <a:pt x="6164580" y="189864"/>
                </a:lnTo>
                <a:lnTo>
                  <a:pt x="6157800" y="139420"/>
                </a:lnTo>
                <a:lnTo>
                  <a:pt x="6138667" y="94074"/>
                </a:lnTo>
                <a:lnTo>
                  <a:pt x="6108985" y="55641"/>
                </a:lnTo>
                <a:lnTo>
                  <a:pt x="6070562" y="25940"/>
                </a:lnTo>
                <a:lnTo>
                  <a:pt x="6025203" y="6788"/>
                </a:lnTo>
                <a:lnTo>
                  <a:pt x="597471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88820" y="4188967"/>
            <a:ext cx="6164580" cy="1139190"/>
          </a:xfrm>
          <a:custGeom>
            <a:avLst/>
            <a:gdLst/>
            <a:ahLst/>
            <a:cxnLst/>
            <a:rect l="l" t="t" r="r" b="b"/>
            <a:pathLst>
              <a:path w="6164580" h="1139189">
                <a:moveTo>
                  <a:pt x="6164580" y="189864"/>
                </a:moveTo>
                <a:lnTo>
                  <a:pt x="6164580" y="949324"/>
                </a:lnTo>
                <a:lnTo>
                  <a:pt x="6157800" y="999813"/>
                </a:lnTo>
                <a:lnTo>
                  <a:pt x="6138667" y="1045172"/>
                </a:lnTo>
                <a:lnTo>
                  <a:pt x="6108985" y="1083595"/>
                </a:lnTo>
                <a:lnTo>
                  <a:pt x="6070562" y="1113277"/>
                </a:lnTo>
                <a:lnTo>
                  <a:pt x="6025203" y="1132410"/>
                </a:lnTo>
                <a:lnTo>
                  <a:pt x="5974714" y="1139189"/>
                </a:lnTo>
                <a:lnTo>
                  <a:pt x="0" y="1139189"/>
                </a:lnTo>
                <a:lnTo>
                  <a:pt x="0" y="0"/>
                </a:lnTo>
                <a:lnTo>
                  <a:pt x="5974714" y="0"/>
                </a:lnTo>
                <a:lnTo>
                  <a:pt x="6025203" y="6788"/>
                </a:lnTo>
                <a:lnTo>
                  <a:pt x="6070562" y="25940"/>
                </a:lnTo>
                <a:lnTo>
                  <a:pt x="6108985" y="55641"/>
                </a:lnTo>
                <a:lnTo>
                  <a:pt x="6138667" y="94074"/>
                </a:lnTo>
                <a:lnTo>
                  <a:pt x="6157800" y="139420"/>
                </a:lnTo>
                <a:lnTo>
                  <a:pt x="6164580" y="189864"/>
                </a:lnTo>
                <a:close/>
              </a:path>
            </a:pathLst>
          </a:custGeom>
          <a:ln w="25400">
            <a:solidFill>
              <a:srgbClr val="FCB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54732" y="4577715"/>
            <a:ext cx="3586479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 indent="-95885">
              <a:lnSpc>
                <a:spcPct val="100000"/>
              </a:lnSpc>
              <a:buChar char="•"/>
              <a:tabLst>
                <a:tab pos="109220" algn="l"/>
              </a:tabLst>
            </a:pPr>
            <a:r>
              <a:rPr sz="1100" spc="-5" dirty="0">
                <a:latin typeface="Arial"/>
                <a:cs typeface="Arial"/>
              </a:rPr>
              <a:t>Login </a:t>
            </a:r>
            <a:r>
              <a:rPr sz="1100" dirty="0">
                <a:latin typeface="Arial"/>
                <a:cs typeface="Arial"/>
              </a:rPr>
              <a:t>to Sonar server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user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details</a:t>
            </a:r>
            <a:endParaRPr sz="1100">
              <a:latin typeface="Arial"/>
              <a:cs typeface="Arial"/>
            </a:endParaRPr>
          </a:p>
          <a:p>
            <a:pPr marL="108585" indent="-95885">
              <a:lnSpc>
                <a:spcPct val="100000"/>
              </a:lnSpc>
              <a:spcBef>
                <a:spcPts val="10"/>
              </a:spcBef>
              <a:buChar char="•"/>
              <a:tabLst>
                <a:tab pos="109220" algn="l"/>
              </a:tabLst>
            </a:pPr>
            <a:r>
              <a:rPr sz="1100" spc="-5" dirty="0">
                <a:latin typeface="Arial"/>
                <a:cs typeface="Arial"/>
              </a:rPr>
              <a:t>View </a:t>
            </a:r>
            <a:r>
              <a:rPr sz="1100" dirty="0">
                <a:latin typeface="Arial"/>
                <a:cs typeface="Arial"/>
              </a:rPr>
              <a:t>the project code </a:t>
            </a:r>
            <a:r>
              <a:rPr sz="1100" spc="-5" dirty="0">
                <a:latin typeface="Arial"/>
                <a:cs typeface="Arial"/>
              </a:rPr>
              <a:t>review </a:t>
            </a:r>
            <a:r>
              <a:rPr sz="1100" dirty="0">
                <a:latin typeface="Arial"/>
                <a:cs typeface="Arial"/>
              </a:rPr>
              <a:t>report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Sonar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Dashboard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704" y="528827"/>
            <a:ext cx="8514588" cy="5963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036" y="527304"/>
            <a:ext cx="1263395" cy="1312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503" y="553872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8351" y="135382"/>
            <a:ext cx="48158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Jenkins </a:t>
            </a:r>
            <a:r>
              <a:rPr dirty="0"/>
              <a:t>and </a:t>
            </a:r>
            <a:r>
              <a:rPr spc="-5" dirty="0"/>
              <a:t>Sonar</a:t>
            </a:r>
            <a:r>
              <a:rPr spc="-70" dirty="0"/>
              <a:t> </a:t>
            </a:r>
            <a:r>
              <a:rPr dirty="0"/>
              <a:t>Configuration</a:t>
            </a:r>
          </a:p>
        </p:txBody>
      </p:sp>
      <p:sp>
        <p:nvSpPr>
          <p:cNvPr id="8" name="object 8"/>
          <p:cNvSpPr/>
          <p:nvPr/>
        </p:nvSpPr>
        <p:spPr>
          <a:xfrm>
            <a:off x="535571" y="666623"/>
            <a:ext cx="8055483" cy="33719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3320" y="1577721"/>
            <a:ext cx="879475" cy="1139825"/>
          </a:xfrm>
          <a:custGeom>
            <a:avLst/>
            <a:gdLst/>
            <a:ahLst/>
            <a:cxnLst/>
            <a:rect l="l" t="t" r="r" b="b"/>
            <a:pathLst>
              <a:path w="879475" h="1139825">
                <a:moveTo>
                  <a:pt x="14986" y="1039367"/>
                </a:moveTo>
                <a:lnTo>
                  <a:pt x="12573" y="1041145"/>
                </a:lnTo>
                <a:lnTo>
                  <a:pt x="12318" y="1043813"/>
                </a:lnTo>
                <a:lnTo>
                  <a:pt x="0" y="1139316"/>
                </a:lnTo>
                <a:lnTo>
                  <a:pt x="11238" y="1134744"/>
                </a:lnTo>
                <a:lnTo>
                  <a:pt x="9525" y="1134744"/>
                </a:lnTo>
                <a:lnTo>
                  <a:pt x="1905" y="1129029"/>
                </a:lnTo>
                <a:lnTo>
                  <a:pt x="12660" y="1115064"/>
                </a:lnTo>
                <a:lnTo>
                  <a:pt x="21717" y="1044955"/>
                </a:lnTo>
                <a:lnTo>
                  <a:pt x="22098" y="1042415"/>
                </a:lnTo>
                <a:lnTo>
                  <a:pt x="20193" y="1040002"/>
                </a:lnTo>
                <a:lnTo>
                  <a:pt x="17653" y="1039621"/>
                </a:lnTo>
                <a:lnTo>
                  <a:pt x="14986" y="1039367"/>
                </a:lnTo>
                <a:close/>
              </a:path>
              <a:path w="879475" h="1139825">
                <a:moveTo>
                  <a:pt x="12660" y="1115064"/>
                </a:moveTo>
                <a:lnTo>
                  <a:pt x="1905" y="1129029"/>
                </a:lnTo>
                <a:lnTo>
                  <a:pt x="9525" y="1134744"/>
                </a:lnTo>
                <a:lnTo>
                  <a:pt x="11285" y="1132458"/>
                </a:lnTo>
                <a:lnTo>
                  <a:pt x="10414" y="1132458"/>
                </a:lnTo>
                <a:lnTo>
                  <a:pt x="3937" y="1127505"/>
                </a:lnTo>
                <a:lnTo>
                  <a:pt x="11449" y="1124445"/>
                </a:lnTo>
                <a:lnTo>
                  <a:pt x="12660" y="1115064"/>
                </a:lnTo>
                <a:close/>
              </a:path>
              <a:path w="879475" h="1139825">
                <a:moveTo>
                  <a:pt x="88137" y="1093215"/>
                </a:moveTo>
                <a:lnTo>
                  <a:pt x="20205" y="1120877"/>
                </a:lnTo>
                <a:lnTo>
                  <a:pt x="9525" y="1134744"/>
                </a:lnTo>
                <a:lnTo>
                  <a:pt x="11238" y="1134744"/>
                </a:lnTo>
                <a:lnTo>
                  <a:pt x="89281" y="1102994"/>
                </a:lnTo>
                <a:lnTo>
                  <a:pt x="91693" y="1102105"/>
                </a:lnTo>
                <a:lnTo>
                  <a:pt x="92837" y="1099312"/>
                </a:lnTo>
                <a:lnTo>
                  <a:pt x="91821" y="1096771"/>
                </a:lnTo>
                <a:lnTo>
                  <a:pt x="90805" y="1094358"/>
                </a:lnTo>
                <a:lnTo>
                  <a:pt x="88137" y="1093215"/>
                </a:lnTo>
                <a:close/>
              </a:path>
              <a:path w="879475" h="1139825">
                <a:moveTo>
                  <a:pt x="11449" y="1124445"/>
                </a:moveTo>
                <a:lnTo>
                  <a:pt x="3937" y="1127505"/>
                </a:lnTo>
                <a:lnTo>
                  <a:pt x="10414" y="1132458"/>
                </a:lnTo>
                <a:lnTo>
                  <a:pt x="11449" y="1124445"/>
                </a:lnTo>
                <a:close/>
              </a:path>
              <a:path w="879475" h="1139825">
                <a:moveTo>
                  <a:pt x="20205" y="1120877"/>
                </a:moveTo>
                <a:lnTo>
                  <a:pt x="11449" y="1124445"/>
                </a:lnTo>
                <a:lnTo>
                  <a:pt x="10414" y="1132458"/>
                </a:lnTo>
                <a:lnTo>
                  <a:pt x="11285" y="1132458"/>
                </a:lnTo>
                <a:lnTo>
                  <a:pt x="20205" y="1120877"/>
                </a:lnTo>
                <a:close/>
              </a:path>
              <a:path w="879475" h="1139825">
                <a:moveTo>
                  <a:pt x="871474" y="0"/>
                </a:moveTo>
                <a:lnTo>
                  <a:pt x="12660" y="1115064"/>
                </a:lnTo>
                <a:lnTo>
                  <a:pt x="11449" y="1124445"/>
                </a:lnTo>
                <a:lnTo>
                  <a:pt x="20205" y="1120877"/>
                </a:lnTo>
                <a:lnTo>
                  <a:pt x="878967" y="5841"/>
                </a:lnTo>
                <a:lnTo>
                  <a:pt x="871474" y="0"/>
                </a:lnTo>
                <a:close/>
              </a:path>
            </a:pathLst>
          </a:custGeom>
          <a:solidFill>
            <a:srgbClr val="E212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0809" y="661797"/>
            <a:ext cx="8065134" cy="338201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R="6077585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Arial"/>
                <a:cs typeface="Arial"/>
              </a:rPr>
              <a:t>Sonar </a:t>
            </a:r>
            <a:r>
              <a:rPr sz="1100" spc="-5" dirty="0">
                <a:latin typeface="Arial"/>
                <a:cs typeface="Arial"/>
              </a:rPr>
              <a:t>Server Configuration  Details where </a:t>
            </a:r>
            <a:r>
              <a:rPr sz="1100" dirty="0">
                <a:latin typeface="Arial"/>
                <a:cs typeface="Arial"/>
              </a:rPr>
              <a:t>the SonarQube </a:t>
            </a:r>
            <a:r>
              <a:rPr sz="1100" spc="-5" dirty="0">
                <a:latin typeface="Arial"/>
                <a:cs typeface="Arial"/>
              </a:rPr>
              <a:t>is  running </a:t>
            </a:r>
            <a:r>
              <a:rPr sz="1100" spc="5" dirty="0">
                <a:latin typeface="Arial"/>
                <a:cs typeface="Arial"/>
              </a:rPr>
              <a:t>from </a:t>
            </a:r>
            <a:r>
              <a:rPr sz="1100" dirty="0">
                <a:latin typeface="Arial"/>
                <a:cs typeface="Arial"/>
              </a:rPr>
              <a:t>Jenkins  Configuration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5571" y="4191000"/>
            <a:ext cx="8055483" cy="213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7561" y="5024628"/>
            <a:ext cx="1137920" cy="303530"/>
          </a:xfrm>
          <a:custGeom>
            <a:avLst/>
            <a:gdLst/>
            <a:ahLst/>
            <a:cxnLst/>
            <a:rect l="l" t="t" r="r" b="b"/>
            <a:pathLst>
              <a:path w="1137920" h="303529">
                <a:moveTo>
                  <a:pt x="74675" y="206248"/>
                </a:moveTo>
                <a:lnTo>
                  <a:pt x="71627" y="206248"/>
                </a:lnTo>
                <a:lnTo>
                  <a:pt x="69722" y="208026"/>
                </a:lnTo>
                <a:lnTo>
                  <a:pt x="0" y="274574"/>
                </a:lnTo>
                <a:lnTo>
                  <a:pt x="94741" y="303276"/>
                </a:lnTo>
                <a:lnTo>
                  <a:pt x="97408" y="301879"/>
                </a:lnTo>
                <a:lnTo>
                  <a:pt x="98932" y="296799"/>
                </a:lnTo>
                <a:lnTo>
                  <a:pt x="97408" y="294259"/>
                </a:lnTo>
                <a:lnTo>
                  <a:pt x="94995" y="293497"/>
                </a:lnTo>
                <a:lnTo>
                  <a:pt x="40643" y="276987"/>
                </a:lnTo>
                <a:lnTo>
                  <a:pt x="10286" y="276987"/>
                </a:lnTo>
                <a:lnTo>
                  <a:pt x="8000" y="267716"/>
                </a:lnTo>
                <a:lnTo>
                  <a:pt x="25293" y="263609"/>
                </a:lnTo>
                <a:lnTo>
                  <a:pt x="76326" y="215011"/>
                </a:lnTo>
                <a:lnTo>
                  <a:pt x="78231" y="213106"/>
                </a:lnTo>
                <a:lnTo>
                  <a:pt x="78231" y="210058"/>
                </a:lnTo>
                <a:lnTo>
                  <a:pt x="74675" y="206248"/>
                </a:lnTo>
                <a:close/>
              </a:path>
              <a:path w="1137920" h="303529">
                <a:moveTo>
                  <a:pt x="25293" y="263609"/>
                </a:moveTo>
                <a:lnTo>
                  <a:pt x="8000" y="267716"/>
                </a:lnTo>
                <a:lnTo>
                  <a:pt x="10286" y="276987"/>
                </a:lnTo>
                <a:lnTo>
                  <a:pt x="15097" y="275844"/>
                </a:lnTo>
                <a:lnTo>
                  <a:pt x="12445" y="275844"/>
                </a:lnTo>
                <a:lnTo>
                  <a:pt x="10540" y="267843"/>
                </a:lnTo>
                <a:lnTo>
                  <a:pt x="20847" y="267843"/>
                </a:lnTo>
                <a:lnTo>
                  <a:pt x="25293" y="263609"/>
                </a:lnTo>
                <a:close/>
              </a:path>
              <a:path w="1137920" h="303529">
                <a:moveTo>
                  <a:pt x="27320" y="272939"/>
                </a:moveTo>
                <a:lnTo>
                  <a:pt x="10286" y="276987"/>
                </a:lnTo>
                <a:lnTo>
                  <a:pt x="40643" y="276987"/>
                </a:lnTo>
                <a:lnTo>
                  <a:pt x="27320" y="272939"/>
                </a:lnTo>
                <a:close/>
              </a:path>
              <a:path w="1137920" h="303529">
                <a:moveTo>
                  <a:pt x="10540" y="267843"/>
                </a:moveTo>
                <a:lnTo>
                  <a:pt x="12445" y="275844"/>
                </a:lnTo>
                <a:lnTo>
                  <a:pt x="18355" y="270216"/>
                </a:lnTo>
                <a:lnTo>
                  <a:pt x="10540" y="267843"/>
                </a:lnTo>
                <a:close/>
              </a:path>
              <a:path w="1137920" h="303529">
                <a:moveTo>
                  <a:pt x="18355" y="270216"/>
                </a:moveTo>
                <a:lnTo>
                  <a:pt x="12445" y="275844"/>
                </a:lnTo>
                <a:lnTo>
                  <a:pt x="15097" y="275844"/>
                </a:lnTo>
                <a:lnTo>
                  <a:pt x="27320" y="272939"/>
                </a:lnTo>
                <a:lnTo>
                  <a:pt x="18355" y="270216"/>
                </a:lnTo>
                <a:close/>
              </a:path>
              <a:path w="1137920" h="303529">
                <a:moveTo>
                  <a:pt x="1135380" y="0"/>
                </a:moveTo>
                <a:lnTo>
                  <a:pt x="25293" y="263609"/>
                </a:lnTo>
                <a:lnTo>
                  <a:pt x="18355" y="270216"/>
                </a:lnTo>
                <a:lnTo>
                  <a:pt x="27320" y="272939"/>
                </a:lnTo>
                <a:lnTo>
                  <a:pt x="1137539" y="9144"/>
                </a:lnTo>
                <a:lnTo>
                  <a:pt x="1135380" y="0"/>
                </a:lnTo>
                <a:close/>
              </a:path>
              <a:path w="1137920" h="303529">
                <a:moveTo>
                  <a:pt x="20847" y="267843"/>
                </a:moveTo>
                <a:lnTo>
                  <a:pt x="10540" y="267843"/>
                </a:lnTo>
                <a:lnTo>
                  <a:pt x="18355" y="270216"/>
                </a:lnTo>
                <a:lnTo>
                  <a:pt x="20847" y="267843"/>
                </a:lnTo>
                <a:close/>
              </a:path>
            </a:pathLst>
          </a:custGeom>
          <a:solidFill>
            <a:srgbClr val="E212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0809" y="4186237"/>
            <a:ext cx="8065134" cy="2143125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Times New Roman"/>
              <a:cs typeface="Times New Roman"/>
            </a:endParaRPr>
          </a:p>
          <a:p>
            <a:pPr marR="630428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Sonar </a:t>
            </a:r>
            <a:r>
              <a:rPr sz="1100" spc="-5" dirty="0">
                <a:latin typeface="Arial"/>
                <a:cs typeface="Arial"/>
              </a:rPr>
              <a:t>Runner </a:t>
            </a:r>
            <a:r>
              <a:rPr sz="1100" dirty="0">
                <a:latin typeface="Arial"/>
                <a:cs typeface="Arial"/>
              </a:rPr>
              <a:t>Configuration  </a:t>
            </a:r>
            <a:r>
              <a:rPr sz="1100" spc="-5" dirty="0">
                <a:latin typeface="Arial"/>
                <a:cs typeface="Arial"/>
              </a:rPr>
              <a:t>where </a:t>
            </a:r>
            <a:r>
              <a:rPr sz="1100" dirty="0">
                <a:latin typeface="Arial"/>
                <a:cs typeface="Arial"/>
              </a:rPr>
              <a:t>the Sonar </a:t>
            </a:r>
            <a:r>
              <a:rPr sz="1100" spc="-5" dirty="0">
                <a:latin typeface="Arial"/>
                <a:cs typeface="Arial"/>
              </a:rPr>
              <a:t>Runnier is  available </a:t>
            </a:r>
            <a:r>
              <a:rPr sz="1100" spc="5" dirty="0">
                <a:latin typeface="Arial"/>
                <a:cs typeface="Arial"/>
              </a:rPr>
              <a:t>from </a:t>
            </a:r>
            <a:r>
              <a:rPr sz="1100" dirty="0">
                <a:latin typeface="Arial"/>
                <a:cs typeface="Arial"/>
              </a:rPr>
              <a:t>Jenkins  Configuration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4327" y="3366896"/>
            <a:ext cx="6781800" cy="243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000" b="1" spc="-5" dirty="0">
                <a:solidFill>
                  <a:srgbClr val="6C6D70"/>
                </a:solidFill>
                <a:latin typeface="Arial"/>
                <a:cs typeface="Arial"/>
              </a:rPr>
              <a:t>Disclaimer</a:t>
            </a:r>
            <a:endParaRPr sz="1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5"/>
              </a:spcBef>
            </a:pP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Tech Mahindra, herein referred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to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as TechM provide a wide array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presentations and reports, with the contributions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various  professionals. These presentations and reports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are for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informational purposes and private circulation only and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do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not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constitute </a:t>
            </a:r>
            <a:r>
              <a:rPr sz="900" spc="-15" dirty="0">
                <a:solidFill>
                  <a:srgbClr val="6C6D70"/>
                </a:solidFill>
                <a:latin typeface="Arial"/>
                <a:cs typeface="Arial"/>
              </a:rPr>
              <a:t>an 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offer to buy 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sell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any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securities mentioned therein. They do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not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purport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to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be a complete description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the markets conditions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developments referred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to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in the material.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While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utmost care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has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been taken in preparing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the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above,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we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claim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no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responsibility for 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their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accuracy. </a:t>
            </a:r>
            <a:r>
              <a:rPr sz="900" spc="15" dirty="0">
                <a:solidFill>
                  <a:srgbClr val="6C6D70"/>
                </a:solidFill>
                <a:latin typeface="Arial"/>
                <a:cs typeface="Arial"/>
              </a:rPr>
              <a:t>We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shall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not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be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liable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for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any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direct 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indirect losses arising from the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use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thereof and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the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viewers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are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requested </a:t>
            </a:r>
            <a:r>
              <a:rPr sz="900" spc="-15" dirty="0">
                <a:solidFill>
                  <a:srgbClr val="6C6D70"/>
                </a:solidFill>
                <a:latin typeface="Arial"/>
                <a:cs typeface="Arial"/>
              </a:rPr>
              <a:t>to  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use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the information contained herein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at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their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own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risk.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These presentations and reports should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not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be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reproduced, re-circulated,  published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in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any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media, website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otherwise,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in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any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form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manner,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in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part or as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a whole, without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the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express consent in writing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of 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TechM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its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subsidiaries. Any unauthorized use, disclosure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public dissemination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information contained herein is prohibited. 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Unless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specifically noted, TechM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is not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responsible for the content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these presentations and/or the opinions of the presenters.  Individual situations and local practices and standards may vary,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so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viewers and others utilizing information contained within a  presentation are free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to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adopt differing standards and approaches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as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they see fit. You may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not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repackage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sell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the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presentation.  Products and names mentioned in materials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presentations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are the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property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their respective owners and the mention of them  does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not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constitute an endorsement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by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TechM. Information contained </a:t>
            </a:r>
            <a:r>
              <a:rPr sz="900" spc="-10" dirty="0">
                <a:solidFill>
                  <a:srgbClr val="6C6D70"/>
                </a:solidFill>
                <a:latin typeface="Arial"/>
                <a:cs typeface="Arial"/>
              </a:rPr>
              <a:t>in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a presentation hosted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promoted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by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TechM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is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provided “as 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is”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without warranty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 any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kind, either expressed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implied, including any warranty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merchantability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fitness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for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a particular 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purpose.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TechM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assumes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no liability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responsibility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for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the contents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a presentation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or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the opinions expressed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by the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presenters.  All expressions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of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opinion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are subject to change </a:t>
            </a:r>
            <a:r>
              <a:rPr sz="900" spc="-5" dirty="0">
                <a:solidFill>
                  <a:srgbClr val="6C6D70"/>
                </a:solidFill>
                <a:latin typeface="Arial"/>
                <a:cs typeface="Arial"/>
              </a:rPr>
              <a:t>without</a:t>
            </a:r>
            <a:r>
              <a:rPr sz="900" spc="-5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C6D70"/>
                </a:solidFill>
                <a:latin typeface="Arial"/>
                <a:cs typeface="Arial"/>
              </a:rPr>
              <a:t>notice.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274" y="6628383"/>
            <a:ext cx="243078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6C6D70"/>
                </a:solidFill>
                <a:latin typeface="Arial"/>
                <a:cs typeface="Arial"/>
              </a:rPr>
              <a:t>Copyright </a:t>
            </a:r>
            <a:r>
              <a:rPr sz="800" dirty="0">
                <a:solidFill>
                  <a:srgbClr val="6C6D70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6C6D70"/>
                </a:solidFill>
                <a:latin typeface="Arial"/>
                <a:cs typeface="Arial"/>
              </a:rPr>
              <a:t>2015 </a:t>
            </a:r>
            <a:r>
              <a:rPr sz="800" dirty="0">
                <a:solidFill>
                  <a:srgbClr val="6C6D70"/>
                </a:solidFill>
                <a:latin typeface="Arial"/>
                <a:cs typeface="Arial"/>
              </a:rPr>
              <a:t>Tech </a:t>
            </a:r>
            <a:r>
              <a:rPr sz="800" spc="-5" dirty="0">
                <a:solidFill>
                  <a:srgbClr val="6C6D70"/>
                </a:solidFill>
                <a:latin typeface="Arial"/>
                <a:cs typeface="Arial"/>
              </a:rPr>
              <a:t>Mahindra. </a:t>
            </a:r>
            <a:r>
              <a:rPr sz="800" dirty="0">
                <a:solidFill>
                  <a:srgbClr val="6C6D70"/>
                </a:solidFill>
                <a:latin typeface="Arial"/>
                <a:cs typeface="Arial"/>
              </a:rPr>
              <a:t>All rights</a:t>
            </a:r>
            <a:r>
              <a:rPr sz="800" spc="7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6C6D70"/>
                </a:solidFill>
                <a:latin typeface="Arial"/>
                <a:cs typeface="Arial"/>
              </a:rPr>
              <a:t>reserved.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58915" y="476669"/>
            <a:ext cx="2467356" cy="656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4327" y="1515998"/>
            <a:ext cx="206248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C6D70"/>
                </a:solidFill>
              </a:rPr>
              <a:t>Thank</a:t>
            </a:r>
            <a:r>
              <a:rPr sz="3200" spc="-195" dirty="0">
                <a:solidFill>
                  <a:srgbClr val="6C6D70"/>
                </a:solidFill>
              </a:rPr>
              <a:t> </a:t>
            </a:r>
            <a:r>
              <a:rPr sz="3200" spc="-80" dirty="0">
                <a:solidFill>
                  <a:srgbClr val="6C6D70"/>
                </a:solidFill>
              </a:rPr>
              <a:t>You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SonarQube- Overview </a:t>
            </a:r>
            <a:r>
              <a:rPr dirty="0"/>
              <a:t>and</a:t>
            </a:r>
            <a:r>
              <a:rPr spc="-5" dirty="0"/>
              <a:t> Features</a:t>
            </a:r>
          </a:p>
        </p:txBody>
      </p:sp>
      <p:sp>
        <p:nvSpPr>
          <p:cNvPr id="4" name="object 4"/>
          <p:cNvSpPr/>
          <p:nvPr/>
        </p:nvSpPr>
        <p:spPr>
          <a:xfrm>
            <a:off x="295656" y="585216"/>
            <a:ext cx="8514588" cy="5961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608" y="582168"/>
            <a:ext cx="8575548" cy="572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141" y="609600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141" y="609600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944" y="649985"/>
            <a:ext cx="8264525" cy="427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69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SonarQube (previously known as </a:t>
            </a:r>
            <a:r>
              <a:rPr sz="1400" spc="-10" dirty="0">
                <a:latin typeface="Arial"/>
                <a:cs typeface="Arial"/>
              </a:rPr>
              <a:t>Sonar) is an </a:t>
            </a:r>
            <a:r>
              <a:rPr sz="1400" spc="-5" dirty="0">
                <a:latin typeface="Arial"/>
                <a:cs typeface="Arial"/>
              </a:rPr>
              <a:t>open source platform for Continuous Inspection </a:t>
            </a:r>
            <a:r>
              <a:rPr sz="1400" spc="-15" dirty="0">
                <a:latin typeface="Arial"/>
                <a:cs typeface="Arial"/>
              </a:rPr>
              <a:t>of  </a:t>
            </a:r>
            <a:r>
              <a:rPr sz="1400" dirty="0">
                <a:latin typeface="Arial"/>
                <a:cs typeface="Arial"/>
              </a:rPr>
              <a:t>code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quality.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4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SonarQube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written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java and </a:t>
            </a:r>
            <a:r>
              <a:rPr sz="1400" dirty="0">
                <a:latin typeface="Arial"/>
                <a:cs typeface="Arial"/>
              </a:rPr>
              <a:t>supported for </a:t>
            </a:r>
            <a:r>
              <a:rPr sz="1400" spc="-5" dirty="0">
                <a:latin typeface="Arial"/>
                <a:cs typeface="Arial"/>
              </a:rPr>
              <a:t>25+ </a:t>
            </a:r>
            <a:r>
              <a:rPr sz="1400" dirty="0">
                <a:latin typeface="Arial"/>
                <a:cs typeface="Arial"/>
              </a:rPr>
              <a:t>languages such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</a:t>
            </a:r>
            <a:endParaRPr sz="1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Java, C/C++, </a:t>
            </a:r>
            <a:r>
              <a:rPr sz="1400" spc="-10" dirty="0">
                <a:latin typeface="Arial"/>
                <a:cs typeface="Arial"/>
              </a:rPr>
              <a:t>C#, </a:t>
            </a:r>
            <a:r>
              <a:rPr sz="1400" spc="-50" dirty="0">
                <a:latin typeface="Arial"/>
                <a:cs typeface="Arial"/>
              </a:rPr>
              <a:t>PHP, </a:t>
            </a:r>
            <a:r>
              <a:rPr sz="1400" spc="-10" dirty="0">
                <a:latin typeface="Arial"/>
                <a:cs typeface="Arial"/>
              </a:rPr>
              <a:t>Flex, </a:t>
            </a:r>
            <a:r>
              <a:rPr sz="1400" spc="-20" dirty="0">
                <a:latin typeface="Arial"/>
                <a:cs typeface="Arial"/>
              </a:rPr>
              <a:t>Groovy, </a:t>
            </a:r>
            <a:r>
              <a:rPr sz="1400" spc="-5" dirty="0">
                <a:latin typeface="Arial"/>
                <a:cs typeface="Arial"/>
              </a:rPr>
              <a:t>JavaScript, </a:t>
            </a:r>
            <a:r>
              <a:rPr sz="1400" spc="-10" dirty="0">
                <a:latin typeface="Arial"/>
                <a:cs typeface="Arial"/>
              </a:rPr>
              <a:t>Python, </a:t>
            </a:r>
            <a:r>
              <a:rPr sz="1400" spc="-5" dirty="0">
                <a:latin typeface="Arial"/>
                <a:cs typeface="Arial"/>
              </a:rPr>
              <a:t>PL/SQL, </a:t>
            </a:r>
            <a:r>
              <a:rPr sz="1400" dirty="0">
                <a:latin typeface="Arial"/>
                <a:cs typeface="Arial"/>
              </a:rPr>
              <a:t>COBOL </a:t>
            </a:r>
            <a:r>
              <a:rPr sz="1400" spc="-5" dirty="0">
                <a:latin typeface="Arial"/>
                <a:cs typeface="Arial"/>
              </a:rPr>
              <a:t>etc., </a:t>
            </a:r>
            <a:r>
              <a:rPr sz="1400" dirty="0">
                <a:latin typeface="Arial"/>
                <a:cs typeface="Arial"/>
              </a:rPr>
              <a:t>It </a:t>
            </a:r>
            <a:r>
              <a:rPr sz="1400" spc="-10" dirty="0">
                <a:latin typeface="Arial"/>
                <a:cs typeface="Arial"/>
              </a:rPr>
              <a:t>is also  </a:t>
            </a:r>
            <a:r>
              <a:rPr sz="1400" dirty="0">
                <a:latin typeface="Arial"/>
                <a:cs typeface="Arial"/>
              </a:rPr>
              <a:t>supports </a:t>
            </a:r>
            <a:r>
              <a:rPr sz="1400" spc="-5" dirty="0">
                <a:latin typeface="Arial"/>
                <a:cs typeface="Arial"/>
              </a:rPr>
              <a:t>Android Development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projects.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ourier New"/>
              <a:buChar char="o"/>
            </a:pPr>
            <a:endParaRPr sz="14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It </a:t>
            </a:r>
            <a:r>
              <a:rPr sz="1400" spc="-5" dirty="0">
                <a:latin typeface="Arial"/>
                <a:cs typeface="Arial"/>
              </a:rPr>
              <a:t>helps </a:t>
            </a:r>
            <a:r>
              <a:rPr sz="1400" dirty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various </a:t>
            </a:r>
            <a:r>
              <a:rPr sz="1400" dirty="0">
                <a:latin typeface="Arial"/>
                <a:cs typeface="Arial"/>
              </a:rPr>
              <a:t>tasks </a:t>
            </a:r>
            <a:r>
              <a:rPr sz="1400" spc="-5" dirty="0">
                <a:latin typeface="Arial"/>
                <a:cs typeface="Arial"/>
              </a:rPr>
              <a:t>and provide </a:t>
            </a:r>
            <a:r>
              <a:rPr sz="1400" dirty="0">
                <a:latin typeface="Arial"/>
                <a:cs typeface="Arial"/>
              </a:rPr>
              <a:t>reports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  <a:p>
            <a:pPr marL="756285" marR="5715" lvl="1" indent="-286385">
              <a:lnSpc>
                <a:spcPct val="100000"/>
              </a:lnSpc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duplicated code, coding standards, unit tests, code coverage, complex code, potential </a:t>
            </a:r>
            <a:r>
              <a:rPr sz="1400" spc="-10" dirty="0">
                <a:latin typeface="Arial"/>
                <a:cs typeface="Arial"/>
              </a:rPr>
              <a:t>bugs </a:t>
            </a:r>
            <a:r>
              <a:rPr sz="1400" dirty="0">
                <a:latin typeface="Arial"/>
                <a:cs typeface="Arial"/>
              </a:rPr>
              <a:t>,  </a:t>
            </a:r>
            <a:r>
              <a:rPr sz="1400" spc="-5" dirty="0">
                <a:latin typeface="Arial"/>
                <a:cs typeface="Arial"/>
              </a:rPr>
              <a:t>comments and, </a:t>
            </a:r>
            <a:r>
              <a:rPr sz="1400" dirty="0">
                <a:latin typeface="Arial"/>
                <a:cs typeface="Arial"/>
              </a:rPr>
              <a:t>design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architecture.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14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  <a:tab pos="2794000" algn="l"/>
              </a:tabLst>
            </a:pPr>
            <a:r>
              <a:rPr sz="1400" spc="-5" dirty="0">
                <a:latin typeface="Arial"/>
                <a:cs typeface="Arial"/>
              </a:rPr>
              <a:t>SonarQube  </a:t>
            </a:r>
            <a:r>
              <a:rPr sz="1400" spc="-10" dirty="0">
                <a:latin typeface="Arial"/>
                <a:cs typeface="Arial"/>
              </a:rPr>
              <a:t>is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internally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uses	PMD,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Find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bugs,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Check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Style.</a:t>
            </a:r>
            <a:r>
              <a:rPr sz="1400" spc="2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Additionally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plugins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can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included </a:t>
            </a:r>
            <a:r>
              <a:rPr sz="1400" dirty="0">
                <a:latin typeface="Arial"/>
                <a:cs typeface="Arial"/>
              </a:rPr>
              <a:t> according to project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requirement.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4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Records metrics history </a:t>
            </a:r>
            <a:r>
              <a:rPr sz="1400" spc="-5" dirty="0">
                <a:latin typeface="Arial"/>
                <a:cs typeface="Arial"/>
              </a:rPr>
              <a:t>and provides evolution </a:t>
            </a:r>
            <a:r>
              <a:rPr sz="1400" dirty="0">
                <a:latin typeface="Arial"/>
                <a:cs typeface="Arial"/>
              </a:rPr>
              <a:t>graphs ("time machine") </a:t>
            </a:r>
            <a:r>
              <a:rPr sz="1400" spc="-5" dirty="0">
                <a:latin typeface="Arial"/>
                <a:cs typeface="Arial"/>
              </a:rPr>
              <a:t>and differential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views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4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Provides fully automated analyses using Maven, Ant, Gradle and Continuous Integration tools like  </a:t>
            </a:r>
            <a:r>
              <a:rPr sz="1400" dirty="0">
                <a:latin typeface="Arial"/>
                <a:cs typeface="Arial"/>
              </a:rPr>
              <a:t>Jenkins,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Bamboo.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14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Integrates with </a:t>
            </a:r>
            <a:r>
              <a:rPr sz="1400" dirty="0">
                <a:latin typeface="Arial"/>
                <a:cs typeface="Arial"/>
              </a:rPr>
              <a:t>the Eclipse </a:t>
            </a:r>
            <a:r>
              <a:rPr sz="1400" spc="-5" dirty="0">
                <a:latin typeface="Arial"/>
                <a:cs typeface="Arial"/>
              </a:rPr>
              <a:t>development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environment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1002" y="5558231"/>
            <a:ext cx="50863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4129" y="5558231"/>
            <a:ext cx="10750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0205" algn="l"/>
              </a:tabLst>
            </a:pPr>
            <a:r>
              <a:rPr sz="1400" spc="-5" dirty="0">
                <a:latin typeface="Arial"/>
                <a:cs typeface="Arial"/>
              </a:rPr>
              <a:t>on	Lifecycle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5964" y="5558231"/>
            <a:ext cx="10998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Expectations)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944" y="5131561"/>
            <a:ext cx="5172075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Integrates with external </a:t>
            </a:r>
            <a:r>
              <a:rPr sz="1400" dirty="0">
                <a:latin typeface="Arial"/>
                <a:cs typeface="Arial"/>
              </a:rPr>
              <a:t>tools like JIRA, Mantis, </a:t>
            </a:r>
            <a:r>
              <a:rPr sz="1400" spc="-40" dirty="0">
                <a:latin typeface="Arial"/>
                <a:cs typeface="Arial"/>
              </a:rPr>
              <a:t>LDAP,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Fortify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4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  <a:tab pos="1376680" algn="l"/>
                <a:tab pos="1783714" algn="l"/>
                <a:tab pos="2557780" algn="l"/>
                <a:tab pos="3479800" algn="l"/>
                <a:tab pos="4193540" algn="l"/>
              </a:tabLst>
            </a:pP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	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	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10" dirty="0">
                <a:latin typeface="Arial"/>
                <a:cs typeface="Arial"/>
              </a:rPr>
              <a:t>Q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	</a:t>
            </a:r>
            <a:r>
              <a:rPr sz="1400" dirty="0">
                <a:latin typeface="Arial"/>
                <a:cs typeface="Arial"/>
              </a:rPr>
              <a:t>(So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are	</a:t>
            </a:r>
            <a:r>
              <a:rPr sz="1400" spc="-15" dirty="0">
                <a:latin typeface="Arial"/>
                <a:cs typeface="Arial"/>
              </a:rPr>
              <a:t>Q</a:t>
            </a:r>
            <a:r>
              <a:rPr sz="1400" dirty="0">
                <a:latin typeface="Arial"/>
                <a:cs typeface="Arial"/>
              </a:rPr>
              <a:t>ual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ty	A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ssm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methodology </a:t>
            </a:r>
            <a:r>
              <a:rPr sz="1400" spc="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compute technical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debt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5656" y="585216"/>
            <a:ext cx="8514588" cy="5961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4988" y="582166"/>
            <a:ext cx="8633460" cy="6275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141" y="609600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141" y="609600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1944" y="649985"/>
            <a:ext cx="826452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SonarQube Platform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made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4 </a:t>
            </a:r>
            <a:r>
              <a:rPr sz="1400" spc="-5" dirty="0">
                <a:latin typeface="Arial"/>
                <a:cs typeface="Arial"/>
              </a:rPr>
              <a:t>components mainly SonarQube </a:t>
            </a:r>
            <a:r>
              <a:rPr sz="1400" spc="-20" dirty="0">
                <a:latin typeface="Arial"/>
                <a:cs typeface="Arial"/>
              </a:rPr>
              <a:t>Server, </a:t>
            </a:r>
            <a:r>
              <a:rPr sz="1400" spc="-5" dirty="0">
                <a:latin typeface="Arial"/>
                <a:cs typeface="Arial"/>
              </a:rPr>
              <a:t>Database, Plugins and  </a:t>
            </a:r>
            <a:r>
              <a:rPr sz="1400" dirty="0">
                <a:latin typeface="Arial"/>
                <a:cs typeface="Arial"/>
              </a:rPr>
              <a:t>Scanners. </a:t>
            </a:r>
            <a:r>
              <a:rPr sz="1400" spc="-5" dirty="0">
                <a:latin typeface="Arial"/>
                <a:cs typeface="Arial"/>
              </a:rPr>
              <a:t>Below </a:t>
            </a:r>
            <a:r>
              <a:rPr sz="1400" dirty="0">
                <a:latin typeface="Arial"/>
                <a:cs typeface="Arial"/>
              </a:rPr>
              <a:t>are the </a:t>
            </a:r>
            <a:r>
              <a:rPr sz="1400" spc="-5" dirty="0">
                <a:latin typeface="Arial"/>
                <a:cs typeface="Arial"/>
              </a:rPr>
              <a:t>architecture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SonarQube: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944" y="3637660"/>
            <a:ext cx="8263890" cy="235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SonarQube </a:t>
            </a:r>
            <a:r>
              <a:rPr sz="1400" b="1" dirty="0">
                <a:latin typeface="Arial"/>
                <a:cs typeface="Arial"/>
              </a:rPr>
              <a:t>Server: </a:t>
            </a:r>
            <a:r>
              <a:rPr sz="1400" dirty="0">
                <a:latin typeface="Arial"/>
                <a:cs typeface="Arial"/>
              </a:rPr>
              <a:t>It contains mainly 2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process.</a:t>
            </a:r>
            <a:endParaRPr sz="1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b="1" spc="-10" dirty="0">
                <a:latin typeface="Arial"/>
                <a:cs typeface="Arial"/>
              </a:rPr>
              <a:t>Web </a:t>
            </a:r>
            <a:r>
              <a:rPr sz="1400" b="1" dirty="0">
                <a:latin typeface="Arial"/>
                <a:cs typeface="Arial"/>
              </a:rPr>
              <a:t>Server: </a:t>
            </a:r>
            <a:r>
              <a:rPr sz="1400" spc="-5" dirty="0">
                <a:latin typeface="Arial"/>
                <a:cs typeface="Arial"/>
              </a:rPr>
              <a:t>For </a:t>
            </a:r>
            <a:r>
              <a:rPr sz="1400" dirty="0">
                <a:latin typeface="Arial"/>
                <a:cs typeface="Arial"/>
              </a:rPr>
              <a:t>developers, managers to </a:t>
            </a:r>
            <a:r>
              <a:rPr sz="1400" spc="-5" dirty="0">
                <a:latin typeface="Arial"/>
                <a:cs typeface="Arial"/>
              </a:rPr>
              <a:t>browse </a:t>
            </a:r>
            <a:r>
              <a:rPr sz="1400" dirty="0">
                <a:latin typeface="Arial"/>
                <a:cs typeface="Arial"/>
              </a:rPr>
              <a:t>quality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snapshot's</a:t>
            </a:r>
            <a:endParaRPr sz="1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b="1" dirty="0">
                <a:latin typeface="Arial"/>
                <a:cs typeface="Arial"/>
              </a:rPr>
              <a:t>Search Server: B</a:t>
            </a:r>
            <a:r>
              <a:rPr sz="1400" dirty="0">
                <a:latin typeface="Arial"/>
                <a:cs typeface="Arial"/>
              </a:rPr>
              <a:t>ased </a:t>
            </a:r>
            <a:r>
              <a:rPr sz="1400" spc="-5" dirty="0">
                <a:latin typeface="Arial"/>
                <a:cs typeface="Arial"/>
              </a:rPr>
              <a:t>on </a:t>
            </a:r>
            <a:r>
              <a:rPr sz="1400" dirty="0">
                <a:latin typeface="Arial"/>
                <a:cs typeface="Arial"/>
              </a:rPr>
              <a:t>Elastic search to back searches from</a:t>
            </a:r>
            <a:r>
              <a:rPr sz="1400" spc="-2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UI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ourier New"/>
              <a:buChar char="o"/>
            </a:pPr>
            <a:endParaRPr sz="14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SonarQube Database: </a:t>
            </a:r>
            <a:r>
              <a:rPr sz="1400" spc="-5" dirty="0">
                <a:latin typeface="Arial"/>
                <a:cs typeface="Arial"/>
              </a:rPr>
              <a:t>Configuration of the SonarQube instance </a:t>
            </a:r>
            <a:r>
              <a:rPr sz="1400" spc="-15" dirty="0">
                <a:latin typeface="Arial"/>
                <a:cs typeface="Arial"/>
              </a:rPr>
              <a:t>(security, </a:t>
            </a:r>
            <a:r>
              <a:rPr sz="1400" spc="-5" dirty="0">
                <a:latin typeface="Arial"/>
                <a:cs typeface="Arial"/>
              </a:rPr>
              <a:t>plugins settings, etc.)  and </a:t>
            </a:r>
            <a:r>
              <a:rPr sz="1400" dirty="0">
                <a:latin typeface="Arial"/>
                <a:cs typeface="Arial"/>
              </a:rPr>
              <a:t>the quality </a:t>
            </a:r>
            <a:r>
              <a:rPr sz="1400" spc="-5" dirty="0">
                <a:latin typeface="Arial"/>
                <a:cs typeface="Arial"/>
              </a:rPr>
              <a:t>snapshots of </a:t>
            </a:r>
            <a:r>
              <a:rPr sz="1400" dirty="0">
                <a:latin typeface="Arial"/>
                <a:cs typeface="Arial"/>
              </a:rPr>
              <a:t>projects, </a:t>
            </a:r>
            <a:r>
              <a:rPr sz="1400" spc="-10" dirty="0">
                <a:latin typeface="Arial"/>
                <a:cs typeface="Arial"/>
              </a:rPr>
              <a:t>views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etc.,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arenR"/>
            </a:pPr>
            <a:endParaRPr sz="14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  <a:tab pos="1629410" algn="l"/>
                <a:tab pos="2545715" algn="l"/>
                <a:tab pos="3571240" algn="l"/>
                <a:tab pos="4084954" algn="l"/>
                <a:tab pos="4647565" algn="l"/>
                <a:tab pos="5496560" algn="l"/>
                <a:tab pos="6455410" algn="l"/>
                <a:tab pos="7472045" algn="l"/>
              </a:tabLst>
            </a:pP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arQ</a:t>
            </a:r>
            <a:r>
              <a:rPr sz="1400" b="1" spc="-20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e	</a:t>
            </a:r>
            <a:r>
              <a:rPr sz="1400" b="1" spc="-15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20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g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:	</a:t>
            </a:r>
            <a:r>
              <a:rPr sz="1400" spc="-10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st</a:t>
            </a:r>
            <a:r>
              <a:rPr sz="1400" dirty="0">
                <a:latin typeface="Arial"/>
                <a:cs typeface="Arial"/>
              </a:rPr>
              <a:t>alle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s	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	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	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er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8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,	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sibly	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nc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udi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	l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ng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e,  </a:t>
            </a:r>
            <a:r>
              <a:rPr sz="1400" spc="-5" dirty="0">
                <a:latin typeface="Arial"/>
                <a:cs typeface="Arial"/>
              </a:rPr>
              <a:t>SCM,  integration, authentication, and </a:t>
            </a:r>
            <a:r>
              <a:rPr sz="1400" dirty="0">
                <a:latin typeface="Arial"/>
                <a:cs typeface="Arial"/>
              </a:rPr>
              <a:t>governance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plugins.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arenR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SonarQube </a:t>
            </a:r>
            <a:r>
              <a:rPr sz="1400" b="1" dirty="0">
                <a:latin typeface="Arial"/>
                <a:cs typeface="Arial"/>
              </a:rPr>
              <a:t>Scanners: R</a:t>
            </a:r>
            <a:r>
              <a:rPr sz="1400" dirty="0">
                <a:latin typeface="Arial"/>
                <a:cs typeface="Arial"/>
              </a:rPr>
              <a:t>unning on </a:t>
            </a:r>
            <a:r>
              <a:rPr sz="1400" spc="-5" dirty="0">
                <a:latin typeface="Arial"/>
                <a:cs typeface="Arial"/>
              </a:rPr>
              <a:t>your </a:t>
            </a:r>
            <a:r>
              <a:rPr sz="1400" dirty="0">
                <a:latin typeface="Arial"/>
                <a:cs typeface="Arial"/>
              </a:rPr>
              <a:t>Build / Continuous Integration </a:t>
            </a:r>
            <a:r>
              <a:rPr sz="1400" spc="-5" dirty="0">
                <a:latin typeface="Arial"/>
                <a:cs typeface="Arial"/>
              </a:rPr>
              <a:t>Servers </a:t>
            </a:r>
            <a:r>
              <a:rPr sz="1400" spc="5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analyse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projects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SonarQube-</a:t>
            </a:r>
            <a:r>
              <a:rPr spc="-10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10" name="object 10"/>
          <p:cNvSpPr/>
          <p:nvPr/>
        </p:nvSpPr>
        <p:spPr>
          <a:xfrm>
            <a:off x="533400" y="1181100"/>
            <a:ext cx="8077200" cy="2247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8637" y="1176274"/>
            <a:ext cx="8086725" cy="2257425"/>
          </a:xfrm>
          <a:custGeom>
            <a:avLst/>
            <a:gdLst/>
            <a:ahLst/>
            <a:cxnLst/>
            <a:rect l="l" t="t" r="r" b="b"/>
            <a:pathLst>
              <a:path w="8086725" h="2257425">
                <a:moveTo>
                  <a:pt x="0" y="2257425"/>
                </a:moveTo>
                <a:lnTo>
                  <a:pt x="8086725" y="2257425"/>
                </a:lnTo>
                <a:lnTo>
                  <a:pt x="8086725" y="0"/>
                </a:lnTo>
                <a:lnTo>
                  <a:pt x="0" y="0"/>
                </a:lnTo>
                <a:lnTo>
                  <a:pt x="0" y="2257425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95" y="585216"/>
            <a:ext cx="8516112" cy="619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1752" y="582166"/>
            <a:ext cx="8583168" cy="6275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067" y="609600"/>
            <a:ext cx="8420100" cy="6096000"/>
          </a:xfrm>
          <a:custGeom>
            <a:avLst/>
            <a:gdLst/>
            <a:ahLst/>
            <a:cxnLst/>
            <a:rect l="l" t="t" r="r" b="b"/>
            <a:pathLst>
              <a:path w="8420100" h="6096000">
                <a:moveTo>
                  <a:pt x="0" y="6096000"/>
                </a:moveTo>
                <a:lnTo>
                  <a:pt x="8419846" y="6096000"/>
                </a:lnTo>
                <a:lnTo>
                  <a:pt x="8419846" y="0"/>
                </a:lnTo>
                <a:lnTo>
                  <a:pt x="0" y="0"/>
                </a:lnTo>
                <a:lnTo>
                  <a:pt x="0" y="609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067" y="609600"/>
            <a:ext cx="8420100" cy="6096000"/>
          </a:xfrm>
          <a:custGeom>
            <a:avLst/>
            <a:gdLst/>
            <a:ahLst/>
            <a:cxnLst/>
            <a:rect l="l" t="t" r="r" b="b"/>
            <a:pathLst>
              <a:path w="8420100" h="6096000">
                <a:moveTo>
                  <a:pt x="0" y="6096000"/>
                </a:moveTo>
                <a:lnTo>
                  <a:pt x="8419846" y="6096000"/>
                </a:lnTo>
                <a:lnTo>
                  <a:pt x="8419846" y="0"/>
                </a:lnTo>
                <a:lnTo>
                  <a:pt x="0" y="0"/>
                </a:lnTo>
                <a:lnTo>
                  <a:pt x="0" y="60960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7794" y="649985"/>
            <a:ext cx="826325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following schema shows how SonarQube integrates with other ALM tools and where the various  </a:t>
            </a:r>
            <a:r>
              <a:rPr sz="1400" dirty="0">
                <a:latin typeface="Arial"/>
                <a:cs typeface="Arial"/>
              </a:rPr>
              <a:t>components </a:t>
            </a:r>
            <a:r>
              <a:rPr sz="1400" spc="-5" dirty="0">
                <a:latin typeface="Arial"/>
                <a:cs typeface="Arial"/>
              </a:rPr>
              <a:t>of SonarQube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used: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794" y="5346446"/>
            <a:ext cx="8024495" cy="1363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100" spc="-5" dirty="0">
                <a:latin typeface="Arial"/>
                <a:cs typeface="Arial"/>
              </a:rPr>
              <a:t>Developers </a:t>
            </a:r>
            <a:r>
              <a:rPr sz="1100" dirty="0">
                <a:latin typeface="Arial"/>
                <a:cs typeface="Arial"/>
              </a:rPr>
              <a:t>code </a:t>
            </a:r>
            <a:r>
              <a:rPr sz="1100" spc="-5" dirty="0">
                <a:latin typeface="Arial"/>
                <a:cs typeface="Arial"/>
              </a:rPr>
              <a:t>in their IDEs and </a:t>
            </a:r>
            <a:r>
              <a:rPr sz="1100" dirty="0">
                <a:latin typeface="Arial"/>
                <a:cs typeface="Arial"/>
              </a:rPr>
              <a:t>use Sonar </a:t>
            </a:r>
            <a:r>
              <a:rPr sz="1100" spc="-5" dirty="0">
                <a:latin typeface="Arial"/>
                <a:cs typeface="Arial"/>
              </a:rPr>
              <a:t>Lint </a:t>
            </a:r>
            <a:r>
              <a:rPr sz="1100" dirty="0">
                <a:latin typeface="Arial"/>
                <a:cs typeface="Arial"/>
              </a:rPr>
              <a:t>to run </a:t>
            </a:r>
            <a:r>
              <a:rPr sz="1100" spc="-5" dirty="0">
                <a:latin typeface="Arial"/>
                <a:cs typeface="Arial"/>
              </a:rPr>
              <a:t>local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analysis.</a:t>
            </a:r>
            <a:endParaRPr sz="1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100" spc="-5" dirty="0">
                <a:latin typeface="Arial"/>
                <a:cs typeface="Arial"/>
              </a:rPr>
              <a:t>Developers </a:t>
            </a:r>
            <a:r>
              <a:rPr sz="1100" dirty="0">
                <a:latin typeface="Arial"/>
                <a:cs typeface="Arial"/>
              </a:rPr>
              <a:t>push </a:t>
            </a:r>
            <a:r>
              <a:rPr sz="1100" spc="-5" dirty="0">
                <a:latin typeface="Arial"/>
                <a:cs typeface="Arial"/>
              </a:rPr>
              <a:t>their </a:t>
            </a:r>
            <a:r>
              <a:rPr sz="1100" dirty="0">
                <a:latin typeface="Arial"/>
                <a:cs typeface="Arial"/>
              </a:rPr>
              <a:t>code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spc="-10" dirty="0">
                <a:latin typeface="Arial"/>
                <a:cs typeface="Arial"/>
              </a:rPr>
              <a:t>SCM: </a:t>
            </a:r>
            <a:r>
              <a:rPr sz="1100" dirty="0">
                <a:latin typeface="Arial"/>
                <a:cs typeface="Arial"/>
              </a:rPr>
              <a:t>GIT, </a:t>
            </a:r>
            <a:r>
              <a:rPr sz="1100" spc="-5" dirty="0">
                <a:latin typeface="Arial"/>
                <a:cs typeface="Arial"/>
              </a:rPr>
              <a:t>SVN, TFVC,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...</a:t>
            </a:r>
            <a:endParaRPr sz="1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Continuous Integration Server </a:t>
            </a:r>
            <a:r>
              <a:rPr sz="1100" dirty="0">
                <a:latin typeface="Arial"/>
                <a:cs typeface="Arial"/>
              </a:rPr>
              <a:t>triggers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dirty="0">
                <a:latin typeface="Arial"/>
                <a:cs typeface="Arial"/>
              </a:rPr>
              <a:t>automatic </a:t>
            </a:r>
            <a:r>
              <a:rPr sz="1100" spc="-5" dirty="0">
                <a:latin typeface="Arial"/>
                <a:cs typeface="Arial"/>
              </a:rPr>
              <a:t>build, and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execution of </a:t>
            </a:r>
            <a:r>
              <a:rPr sz="1100" dirty="0">
                <a:latin typeface="Arial"/>
                <a:cs typeface="Arial"/>
              </a:rPr>
              <a:t>the SonarQube </a:t>
            </a:r>
            <a:r>
              <a:rPr sz="1100" spc="-5" dirty="0">
                <a:latin typeface="Arial"/>
                <a:cs typeface="Arial"/>
              </a:rPr>
              <a:t>Scanner </a:t>
            </a:r>
            <a:r>
              <a:rPr sz="1100" spc="5" dirty="0">
                <a:latin typeface="Arial"/>
                <a:cs typeface="Arial"/>
              </a:rPr>
              <a:t>for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analysis </a:t>
            </a:r>
            <a:r>
              <a:rPr sz="1100" dirty="0">
                <a:latin typeface="Arial"/>
                <a:cs typeface="Arial"/>
              </a:rPr>
              <a:t>report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sent to the SonarQube </a:t>
            </a:r>
            <a:r>
              <a:rPr sz="1100" spc="-5" dirty="0">
                <a:latin typeface="Arial"/>
                <a:cs typeface="Arial"/>
              </a:rPr>
              <a:t>Server </a:t>
            </a:r>
            <a:r>
              <a:rPr sz="1100" spc="5" dirty="0">
                <a:latin typeface="Arial"/>
                <a:cs typeface="Arial"/>
              </a:rPr>
              <a:t>for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processing.</a:t>
            </a:r>
            <a:endParaRPr sz="1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100" dirty="0">
                <a:latin typeface="Arial"/>
                <a:cs typeface="Arial"/>
              </a:rPr>
              <a:t>SonarQube </a:t>
            </a:r>
            <a:r>
              <a:rPr sz="1100" spc="-5" dirty="0">
                <a:latin typeface="Arial"/>
                <a:cs typeface="Arial"/>
              </a:rPr>
              <a:t>Server </a:t>
            </a:r>
            <a:r>
              <a:rPr sz="1100" dirty="0">
                <a:latin typeface="Arial"/>
                <a:cs typeface="Arial"/>
              </a:rPr>
              <a:t>processes </a:t>
            </a:r>
            <a:r>
              <a:rPr sz="1100" spc="-5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stores the </a:t>
            </a:r>
            <a:r>
              <a:rPr sz="1100" spc="-5" dirty="0">
                <a:latin typeface="Arial"/>
                <a:cs typeface="Arial"/>
              </a:rPr>
              <a:t>analysis </a:t>
            </a:r>
            <a:r>
              <a:rPr sz="1100" dirty="0">
                <a:latin typeface="Arial"/>
                <a:cs typeface="Arial"/>
              </a:rPr>
              <a:t>report </a:t>
            </a:r>
            <a:r>
              <a:rPr sz="1100" spc="-5" dirty="0">
                <a:latin typeface="Arial"/>
                <a:cs typeface="Arial"/>
              </a:rPr>
              <a:t>results in </a:t>
            </a:r>
            <a:r>
              <a:rPr sz="1100" dirty="0">
                <a:latin typeface="Arial"/>
                <a:cs typeface="Arial"/>
              </a:rPr>
              <a:t>the SonarQube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Database</a:t>
            </a:r>
            <a:endParaRPr sz="1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100" spc="-5" dirty="0">
                <a:latin typeface="Arial"/>
                <a:cs typeface="Arial"/>
              </a:rPr>
              <a:t>Developers review, </a:t>
            </a:r>
            <a:r>
              <a:rPr sz="1100" dirty="0">
                <a:latin typeface="Arial"/>
                <a:cs typeface="Arial"/>
              </a:rPr>
              <a:t>comment, </a:t>
            </a:r>
            <a:r>
              <a:rPr sz="1100" spc="-5" dirty="0">
                <a:latin typeface="Arial"/>
                <a:cs typeface="Arial"/>
              </a:rPr>
              <a:t>challenge their </a:t>
            </a:r>
            <a:r>
              <a:rPr sz="1100" dirty="0">
                <a:latin typeface="Arial"/>
                <a:cs typeface="Arial"/>
              </a:rPr>
              <a:t>Issues to manage </a:t>
            </a:r>
            <a:r>
              <a:rPr sz="1100" spc="-5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reduce </a:t>
            </a:r>
            <a:r>
              <a:rPr sz="1100" spc="-5" dirty="0">
                <a:latin typeface="Arial"/>
                <a:cs typeface="Arial"/>
              </a:rPr>
              <a:t>their </a:t>
            </a:r>
            <a:r>
              <a:rPr sz="1100" dirty="0">
                <a:latin typeface="Arial"/>
                <a:cs typeface="Arial"/>
              </a:rPr>
              <a:t>Technical </a:t>
            </a:r>
            <a:r>
              <a:rPr sz="1100" spc="-5" dirty="0">
                <a:latin typeface="Arial"/>
                <a:cs typeface="Arial"/>
              </a:rPr>
              <a:t>Debt </a:t>
            </a:r>
            <a:r>
              <a:rPr sz="1100" dirty="0">
                <a:latin typeface="Arial"/>
                <a:cs typeface="Arial"/>
              </a:rPr>
              <a:t>through the SonarQube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UI.</a:t>
            </a:r>
            <a:endParaRPr sz="1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100" spc="-5" dirty="0">
                <a:latin typeface="Arial"/>
                <a:cs typeface="Arial"/>
              </a:rPr>
              <a:t>Managers receive </a:t>
            </a:r>
            <a:r>
              <a:rPr sz="1100" dirty="0">
                <a:latin typeface="Arial"/>
                <a:cs typeface="Arial"/>
              </a:rPr>
              <a:t>Reports </a:t>
            </a:r>
            <a:r>
              <a:rPr sz="1100" spc="5" dirty="0">
                <a:latin typeface="Arial"/>
                <a:cs typeface="Arial"/>
              </a:rPr>
              <a:t>from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analysis.</a:t>
            </a: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812800" algn="l"/>
              </a:tabLst>
            </a:pPr>
            <a:r>
              <a:rPr sz="1100" dirty="0">
                <a:latin typeface="Courier New"/>
                <a:cs typeface="Courier New"/>
              </a:rPr>
              <a:t>o	</a:t>
            </a:r>
            <a:r>
              <a:rPr sz="1100" dirty="0">
                <a:latin typeface="Arial"/>
                <a:cs typeface="Arial"/>
              </a:rPr>
              <a:t>Ops use </a:t>
            </a:r>
            <a:r>
              <a:rPr sz="1100" spc="-5" dirty="0">
                <a:latin typeface="Arial"/>
                <a:cs typeface="Arial"/>
              </a:rPr>
              <a:t>APIs </a:t>
            </a:r>
            <a:r>
              <a:rPr sz="1100" dirty="0">
                <a:latin typeface="Arial"/>
                <a:cs typeface="Arial"/>
              </a:rPr>
              <a:t>to automate configuration </a:t>
            </a:r>
            <a:r>
              <a:rPr sz="1100" spc="-5" dirty="0">
                <a:latin typeface="Arial"/>
                <a:cs typeface="Arial"/>
              </a:rPr>
              <a:t>and extract </a:t>
            </a:r>
            <a:r>
              <a:rPr sz="1100" dirty="0">
                <a:latin typeface="Arial"/>
                <a:cs typeface="Arial"/>
              </a:rPr>
              <a:t>data  </a:t>
            </a:r>
            <a:r>
              <a:rPr sz="1100" spc="-5" dirty="0">
                <a:latin typeface="Arial"/>
                <a:cs typeface="Arial"/>
              </a:rPr>
              <a:t>and  JMX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monitor </a:t>
            </a:r>
            <a:r>
              <a:rPr sz="1100" dirty="0">
                <a:latin typeface="Arial"/>
                <a:cs typeface="Arial"/>
              </a:rPr>
              <a:t>SonarQube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Server.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SonarQube- </a:t>
            </a:r>
            <a:r>
              <a:rPr dirty="0"/>
              <a:t>Integration </a:t>
            </a:r>
            <a:r>
              <a:rPr spc="5" dirty="0"/>
              <a:t>with</a:t>
            </a:r>
            <a:r>
              <a:rPr spc="-225" dirty="0"/>
              <a:t> </a:t>
            </a:r>
            <a:r>
              <a:rPr dirty="0"/>
              <a:t>ALM</a:t>
            </a:r>
          </a:p>
        </p:txBody>
      </p:sp>
      <p:sp>
        <p:nvSpPr>
          <p:cNvPr id="10" name="object 10"/>
          <p:cNvSpPr/>
          <p:nvPr/>
        </p:nvSpPr>
        <p:spPr>
          <a:xfrm>
            <a:off x="457200" y="1117472"/>
            <a:ext cx="8077200" cy="40641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437" y="1112647"/>
            <a:ext cx="8086725" cy="4074160"/>
          </a:xfrm>
          <a:custGeom>
            <a:avLst/>
            <a:gdLst/>
            <a:ahLst/>
            <a:cxnLst/>
            <a:rect l="l" t="t" r="r" b="b"/>
            <a:pathLst>
              <a:path w="8086725" h="4074160">
                <a:moveTo>
                  <a:pt x="0" y="4073652"/>
                </a:moveTo>
                <a:lnTo>
                  <a:pt x="8086725" y="4073652"/>
                </a:lnTo>
                <a:lnTo>
                  <a:pt x="8086725" y="0"/>
                </a:lnTo>
                <a:lnTo>
                  <a:pt x="0" y="0"/>
                </a:lnTo>
                <a:lnTo>
                  <a:pt x="0" y="4073652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SonarQube-</a:t>
            </a:r>
            <a:r>
              <a:rPr spc="-2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295656" y="585216"/>
            <a:ext cx="8514588" cy="5961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988" y="582168"/>
            <a:ext cx="8583168" cy="5045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141" y="609600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141" y="609600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944" y="649985"/>
            <a:ext cx="8263890" cy="2145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spc="-5" dirty="0">
                <a:solidFill>
                  <a:srgbClr val="E21737"/>
                </a:solidFill>
                <a:latin typeface="Arial"/>
                <a:cs typeface="Arial"/>
              </a:rPr>
              <a:t>Prerequisite:</a:t>
            </a:r>
            <a:endParaRPr sz="14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Java </a:t>
            </a:r>
            <a:r>
              <a:rPr sz="1400" dirty="0">
                <a:latin typeface="Arial"/>
                <a:cs typeface="Arial"/>
              </a:rPr>
              <a:t>(Oracle </a:t>
            </a:r>
            <a:r>
              <a:rPr sz="1400" spc="-5" dirty="0">
                <a:latin typeface="Arial"/>
                <a:cs typeface="Arial"/>
              </a:rPr>
              <a:t>JRE </a:t>
            </a:r>
            <a:r>
              <a:rPr sz="1400" dirty="0">
                <a:latin typeface="Arial"/>
                <a:cs typeface="Arial"/>
              </a:rPr>
              <a:t>7 </a:t>
            </a:r>
            <a:r>
              <a:rPr sz="1400" spc="-5" dirty="0">
                <a:latin typeface="Arial"/>
                <a:cs typeface="Arial"/>
              </a:rPr>
              <a:t>onwards or </a:t>
            </a:r>
            <a:r>
              <a:rPr sz="1400" dirty="0">
                <a:latin typeface="Arial"/>
                <a:cs typeface="Arial"/>
              </a:rPr>
              <a:t>OpenJDK 7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onwards)</a:t>
            </a:r>
            <a:endParaRPr sz="14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Requires </a:t>
            </a:r>
            <a:r>
              <a:rPr sz="1400" spc="-5" dirty="0">
                <a:latin typeface="Arial"/>
                <a:cs typeface="Arial"/>
              </a:rPr>
              <a:t>at </a:t>
            </a:r>
            <a:r>
              <a:rPr sz="1400" dirty="0">
                <a:latin typeface="Arial"/>
                <a:cs typeface="Arial"/>
              </a:rPr>
              <a:t>least 2 GB </a:t>
            </a:r>
            <a:r>
              <a:rPr sz="1400" spc="-5" dirty="0">
                <a:latin typeface="Arial"/>
                <a:cs typeface="Arial"/>
              </a:rPr>
              <a:t>of RAM and 50 </a:t>
            </a:r>
            <a:r>
              <a:rPr sz="1400" dirty="0">
                <a:latin typeface="Arial"/>
                <a:cs typeface="Arial"/>
              </a:rPr>
              <a:t>GB </a:t>
            </a:r>
            <a:r>
              <a:rPr sz="1400" spc="-5" dirty="0">
                <a:latin typeface="Arial"/>
                <a:cs typeface="Arial"/>
              </a:rPr>
              <a:t>HDD </a:t>
            </a:r>
            <a:r>
              <a:rPr sz="1400" dirty="0">
                <a:latin typeface="Arial"/>
                <a:cs typeface="Arial"/>
              </a:rPr>
              <a:t>based </a:t>
            </a:r>
            <a:r>
              <a:rPr sz="1400" spc="-5" dirty="0">
                <a:latin typeface="Arial"/>
                <a:cs typeface="Arial"/>
              </a:rPr>
              <a:t>on </a:t>
            </a:r>
            <a:r>
              <a:rPr sz="1400" dirty="0">
                <a:latin typeface="Arial"/>
                <a:cs typeface="Arial"/>
              </a:rPr>
              <a:t>project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needs</a:t>
            </a:r>
            <a:endParaRPr sz="14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Java </a:t>
            </a:r>
            <a:r>
              <a:rPr sz="1400" dirty="0">
                <a:latin typeface="Arial"/>
                <a:cs typeface="Arial"/>
              </a:rPr>
              <a:t>Script </a:t>
            </a:r>
            <a:r>
              <a:rPr sz="1400" spc="-5" dirty="0">
                <a:latin typeface="Arial"/>
                <a:cs typeface="Arial"/>
              </a:rPr>
              <a:t>enabled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browser(optional)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5" dirty="0">
                <a:solidFill>
                  <a:srgbClr val="E21737"/>
                </a:solidFill>
                <a:latin typeface="Arial"/>
                <a:cs typeface="Arial"/>
              </a:rPr>
              <a:t>Supported Java</a:t>
            </a:r>
            <a:r>
              <a:rPr sz="1400" b="1" spc="-75" dirty="0">
                <a:solidFill>
                  <a:srgbClr val="E21737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21737"/>
                </a:solidFill>
                <a:latin typeface="Arial"/>
                <a:cs typeface="Arial"/>
              </a:rPr>
              <a:t>Platforms:</a:t>
            </a: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300"/>
              </a:spcBef>
            </a:pPr>
            <a:r>
              <a:rPr sz="1400" spc="-5" dirty="0">
                <a:latin typeface="Arial"/>
                <a:cs typeface="Arial"/>
              </a:rPr>
              <a:t>SonarQube Java analyser </a:t>
            </a:r>
            <a:r>
              <a:rPr sz="1400" spc="-1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able to analyse any </a:t>
            </a:r>
            <a:r>
              <a:rPr sz="1400" dirty="0">
                <a:latin typeface="Arial"/>
                <a:cs typeface="Arial"/>
              </a:rPr>
              <a:t>kind </a:t>
            </a:r>
            <a:r>
              <a:rPr sz="1400" spc="-1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Java source files regardless </a:t>
            </a:r>
            <a:r>
              <a:rPr sz="1400" spc="-10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version </a:t>
            </a:r>
            <a:r>
              <a:rPr sz="1400" spc="-15" dirty="0">
                <a:latin typeface="Arial"/>
                <a:cs typeface="Arial"/>
              </a:rPr>
              <a:t>of  </a:t>
            </a:r>
            <a:r>
              <a:rPr sz="1400" spc="-5" dirty="0">
                <a:latin typeface="Arial"/>
                <a:cs typeface="Arial"/>
              </a:rPr>
              <a:t>Java </a:t>
            </a:r>
            <a:r>
              <a:rPr sz="1400" dirty="0">
                <a:latin typeface="Arial"/>
                <a:cs typeface="Arial"/>
              </a:rPr>
              <a:t>they </a:t>
            </a:r>
            <a:r>
              <a:rPr sz="1400" spc="-5" dirty="0">
                <a:latin typeface="Arial"/>
                <a:cs typeface="Arial"/>
              </a:rPr>
              <a:t>comply to. But SonarQube analysis and the SonarQube Server require specific </a:t>
            </a:r>
            <a:r>
              <a:rPr sz="1400" spc="-10" dirty="0">
                <a:latin typeface="Arial"/>
                <a:cs typeface="Arial"/>
              </a:rPr>
              <a:t>versions </a:t>
            </a:r>
            <a:r>
              <a:rPr sz="1400" spc="-5" dirty="0">
                <a:latin typeface="Arial"/>
                <a:cs typeface="Arial"/>
              </a:rPr>
              <a:t>of the  </a:t>
            </a:r>
            <a:r>
              <a:rPr sz="1400" dirty="0">
                <a:latin typeface="Arial"/>
                <a:cs typeface="Arial"/>
              </a:rPr>
              <a:t>JVM.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6675" y="4491482"/>
            <a:ext cx="20904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E21737"/>
                </a:solidFill>
                <a:latin typeface="Arial"/>
                <a:cs typeface="Arial"/>
              </a:rPr>
              <a:t>Supported DB</a:t>
            </a:r>
            <a:r>
              <a:rPr sz="1400" b="1" spc="-85" dirty="0">
                <a:solidFill>
                  <a:srgbClr val="E21737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21737"/>
                </a:solidFill>
                <a:latin typeface="Arial"/>
                <a:cs typeface="Arial"/>
              </a:rPr>
              <a:t>Platforms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3970" y="4491482"/>
            <a:ext cx="25431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E21737"/>
                </a:solidFill>
                <a:latin typeface="Arial"/>
                <a:cs typeface="Arial"/>
              </a:rPr>
              <a:t>Supported </a:t>
            </a:r>
            <a:r>
              <a:rPr sz="1400" b="1" dirty="0">
                <a:solidFill>
                  <a:srgbClr val="E21737"/>
                </a:solidFill>
                <a:latin typeface="Arial"/>
                <a:cs typeface="Arial"/>
              </a:rPr>
              <a:t>Browser</a:t>
            </a:r>
            <a:r>
              <a:rPr sz="1400" b="1" spc="-125" dirty="0">
                <a:solidFill>
                  <a:srgbClr val="E21737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21737"/>
                </a:solidFill>
                <a:latin typeface="Arial"/>
                <a:cs typeface="Arial"/>
              </a:rPr>
              <a:t>Platforms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03250" y="2931541"/>
          <a:ext cx="7848600" cy="1176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/>
                <a:gridCol w="5334000"/>
              </a:tblGrid>
              <a:tr h="300863">
                <a:tc>
                  <a:txBody>
                    <a:bodyPr/>
                    <a:lstStyle/>
                    <a:p>
                      <a:pPr marL="7956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JVM</a:t>
                      </a:r>
                      <a:r>
                        <a:rPr sz="12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173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Supported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1737"/>
                    </a:solidFill>
                  </a:tcPr>
                </a:tc>
              </a:tr>
              <a:tr h="30086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Oracle</a:t>
                      </a:r>
                      <a:r>
                        <a:rPr sz="12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JRE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7u75+,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E"/>
                    </a:solidFill>
                  </a:tcPr>
                </a:tc>
              </a:tr>
              <a:tr h="30086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12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JDK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7u55+,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IBM JRE / GCJ / Oracle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JRocket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Support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22426" y="4794250"/>
          <a:ext cx="3638423" cy="1424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8423"/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2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1737"/>
                    </a:solidFill>
                  </a:tcPr>
                </a:tc>
              </a:tr>
              <a:tr h="30086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MSSQL 2008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onwards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E"/>
                    </a:solidFill>
                  </a:tcPr>
                </a:tc>
              </a:tr>
              <a:tr h="30087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MySQL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5.1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onwards (only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InnoDB)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Oracle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11G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onwards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E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PostgreSQL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8.x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onwards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718050" y="4794250"/>
          <a:ext cx="3733800" cy="1424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/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Browser</a:t>
                      </a:r>
                      <a:r>
                        <a:rPr sz="12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21737"/>
                    </a:solidFill>
                  </a:tcPr>
                </a:tc>
              </a:tr>
              <a:tr h="30086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IE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onwards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E"/>
                    </a:solidFill>
                  </a:tcPr>
                </a:tc>
              </a:tr>
              <a:tr h="30087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Mozilla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Firefox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Google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Chrome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E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Safari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SonarQube-</a:t>
            </a:r>
            <a:r>
              <a:rPr spc="-60" dirty="0"/>
              <a:t> </a:t>
            </a:r>
            <a:r>
              <a:rPr dirty="0"/>
              <a:t>Installation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5656" y="585216"/>
            <a:ext cx="8514588" cy="5961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508" y="582168"/>
            <a:ext cx="8500872" cy="5792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141" y="609600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141" y="609600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944" y="649985"/>
            <a:ext cx="8152130" cy="5560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E21737"/>
                </a:solidFill>
                <a:latin typeface="Arial"/>
                <a:cs typeface="Arial"/>
              </a:rPr>
              <a:t>Sonar</a:t>
            </a:r>
            <a:r>
              <a:rPr sz="1400" b="1" spc="-100" dirty="0">
                <a:solidFill>
                  <a:srgbClr val="E21737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21737"/>
                </a:solidFill>
                <a:latin typeface="Arial"/>
                <a:cs typeface="Arial"/>
              </a:rPr>
              <a:t>Server:</a:t>
            </a:r>
            <a:endParaRPr sz="1400">
              <a:latin typeface="Arial"/>
              <a:cs typeface="Arial"/>
            </a:endParaRPr>
          </a:p>
          <a:p>
            <a:pPr marL="927100" marR="2390140" indent="-45720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Download and </a:t>
            </a:r>
            <a:r>
              <a:rPr sz="1400" dirty="0">
                <a:latin typeface="Arial"/>
                <a:cs typeface="Arial"/>
              </a:rPr>
              <a:t>unzip the </a:t>
            </a:r>
            <a:r>
              <a:rPr sz="1400" spc="-5" dirty="0">
                <a:latin typeface="Arial"/>
                <a:cs typeface="Arial"/>
              </a:rPr>
              <a:t>SonarQube </a:t>
            </a:r>
            <a:r>
              <a:rPr sz="1400" dirty="0">
                <a:latin typeface="Arial"/>
                <a:cs typeface="Arial"/>
              </a:rPr>
              <a:t>distribution from </a:t>
            </a:r>
            <a:r>
              <a:rPr sz="1400" spc="-5" dirty="0">
                <a:latin typeface="Arial"/>
                <a:cs typeface="Arial"/>
              </a:rPr>
              <a:t>below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link  </a:t>
            </a:r>
            <a:r>
              <a:rPr sz="1400" u="heavy" spc="-5" dirty="0">
                <a:solidFill>
                  <a:srgbClr val="E21737"/>
                </a:solidFill>
                <a:latin typeface="Arial"/>
                <a:cs typeface="Arial"/>
                <a:hlinkClick r:id="rId5"/>
              </a:rPr>
              <a:t>http://www.sonarqube.org/downloads/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450">
              <a:latin typeface="Times New Roman"/>
              <a:cs typeface="Times New Roman"/>
            </a:endParaRPr>
          </a:p>
          <a:p>
            <a:pPr marL="927100" marR="2667635" indent="-457200">
              <a:lnSpc>
                <a:spcPct val="100000"/>
              </a:lnSpc>
              <a:buFont typeface="Wingdings"/>
              <a:buChar char=""/>
              <a:tabLst>
                <a:tab pos="804545" algn="l"/>
                <a:tab pos="805180" algn="l"/>
              </a:tabLst>
            </a:pPr>
            <a:r>
              <a:rPr sz="1400" dirty="0">
                <a:latin typeface="Arial"/>
                <a:cs typeface="Arial"/>
              </a:rPr>
              <a:t>Start the </a:t>
            </a:r>
            <a:r>
              <a:rPr sz="1400" spc="-5" dirty="0">
                <a:latin typeface="Arial"/>
                <a:cs typeface="Arial"/>
              </a:rPr>
              <a:t>SonarQube server </a:t>
            </a:r>
            <a:r>
              <a:rPr sz="1400" dirty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executing below command </a:t>
            </a:r>
            <a:r>
              <a:rPr sz="1400" dirty="0">
                <a:latin typeface="Arial"/>
                <a:cs typeface="Arial"/>
              </a:rPr>
              <a:t>:  On Windows,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execute:</a:t>
            </a:r>
            <a:endParaRPr sz="1400">
              <a:latin typeface="Arial"/>
              <a:cs typeface="Arial"/>
            </a:endParaRPr>
          </a:p>
          <a:p>
            <a:pPr marL="927100" marR="1805305" indent="9144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&lt;&lt;SonarQube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path&gt;&gt;/bin/windows-x86-xx/StartSonar.bat  </a:t>
            </a:r>
            <a:r>
              <a:rPr sz="1400" dirty="0">
                <a:latin typeface="Arial"/>
                <a:cs typeface="Arial"/>
              </a:rPr>
              <a:t>On other operating </a:t>
            </a:r>
            <a:r>
              <a:rPr sz="1400" spc="-5" dirty="0">
                <a:latin typeface="Arial"/>
                <a:cs typeface="Arial"/>
              </a:rPr>
              <a:t>system,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execute:</a:t>
            </a:r>
            <a:endParaRPr sz="1400">
              <a:latin typeface="Arial"/>
              <a:cs typeface="Arial"/>
            </a:endParaRPr>
          </a:p>
          <a:p>
            <a:pPr marL="189039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&lt;&lt;SonarQube </a:t>
            </a:r>
            <a:r>
              <a:rPr sz="1400" spc="-10" dirty="0">
                <a:latin typeface="Arial"/>
                <a:cs typeface="Arial"/>
              </a:rPr>
              <a:t>path&gt;&gt;\/bin/[OS]/sonar.sh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console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756285" marR="5080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Browse </a:t>
            </a:r>
            <a:r>
              <a:rPr sz="1400" dirty="0">
                <a:latin typeface="Arial"/>
                <a:cs typeface="Arial"/>
              </a:rPr>
              <a:t>the results at </a:t>
            </a:r>
            <a:r>
              <a:rPr sz="1400" u="heavy" spc="-5" dirty="0">
                <a:solidFill>
                  <a:srgbClr val="6C6D70"/>
                </a:solidFill>
                <a:latin typeface="Arial"/>
                <a:cs typeface="Arial"/>
              </a:rPr>
              <a:t>http://localhost:9000 </a:t>
            </a:r>
            <a:r>
              <a:rPr sz="1400" dirty="0">
                <a:latin typeface="Arial"/>
                <a:cs typeface="Arial"/>
              </a:rPr>
              <a:t>(default </a:t>
            </a:r>
            <a:r>
              <a:rPr sz="1400" u="heavy" spc="-5" dirty="0">
                <a:solidFill>
                  <a:srgbClr val="6C6D70"/>
                </a:solidFill>
                <a:latin typeface="Arial"/>
                <a:cs typeface="Arial"/>
                <a:hlinkClick r:id="rId6"/>
              </a:rPr>
              <a:t>System </a:t>
            </a:r>
            <a:r>
              <a:rPr sz="1400" u="heavy" dirty="0">
                <a:solidFill>
                  <a:srgbClr val="6C6D70"/>
                </a:solidFill>
                <a:latin typeface="Arial"/>
                <a:cs typeface="Arial"/>
                <a:hlinkClick r:id="rId6"/>
              </a:rPr>
              <a:t>administrator </a:t>
            </a:r>
            <a:r>
              <a:rPr sz="1400" dirty="0">
                <a:latin typeface="Arial"/>
                <a:cs typeface="Arial"/>
              </a:rPr>
              <a:t>user id and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password  </a:t>
            </a:r>
            <a:r>
              <a:rPr sz="1400" dirty="0">
                <a:latin typeface="Arial"/>
                <a:cs typeface="Arial"/>
              </a:rPr>
              <a:t>are admin /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admin)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450">
              <a:latin typeface="Times New Roman"/>
              <a:cs typeface="Times New Roman"/>
            </a:endParaRPr>
          </a:p>
          <a:p>
            <a:pPr marL="12700" marR="2159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E21737"/>
                </a:solidFill>
                <a:latin typeface="Arial"/>
                <a:cs typeface="Arial"/>
              </a:rPr>
              <a:t>Sonar Scanner: </a:t>
            </a:r>
            <a:r>
              <a:rPr sz="1400" spc="-5" dirty="0">
                <a:latin typeface="Arial"/>
                <a:cs typeface="Arial"/>
              </a:rPr>
              <a:t>SonarQube </a:t>
            </a:r>
            <a:r>
              <a:rPr sz="1400" dirty="0">
                <a:latin typeface="Arial"/>
                <a:cs typeface="Arial"/>
              </a:rPr>
              <a:t>Scanner is </a:t>
            </a:r>
            <a:r>
              <a:rPr sz="1400" spc="-5" dirty="0">
                <a:latin typeface="Arial"/>
                <a:cs typeface="Arial"/>
              </a:rPr>
              <a:t>recommended </a:t>
            </a:r>
            <a:r>
              <a:rPr sz="1400" dirty="0">
                <a:latin typeface="Arial"/>
                <a:cs typeface="Arial"/>
              </a:rPr>
              <a:t>as the default launcher to </a:t>
            </a:r>
            <a:r>
              <a:rPr sz="1400" spc="-5" dirty="0">
                <a:latin typeface="Arial"/>
                <a:cs typeface="Arial"/>
              </a:rPr>
              <a:t>analyse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project  </a:t>
            </a:r>
            <a:r>
              <a:rPr sz="1400" spc="-5" dirty="0">
                <a:latin typeface="Arial"/>
                <a:cs typeface="Arial"/>
              </a:rPr>
              <a:t>with SonarQube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server.</a:t>
            </a:r>
            <a:endParaRPr sz="1400">
              <a:latin typeface="Arial"/>
              <a:cs typeface="Arial"/>
            </a:endParaRPr>
          </a:p>
          <a:p>
            <a:pPr marL="927100" marR="908050" indent="-463550">
              <a:lnSpc>
                <a:spcPct val="100000"/>
              </a:lnSpc>
              <a:buFont typeface="Wingdings"/>
              <a:buChar char=""/>
              <a:tabLst>
                <a:tab pos="748665" algn="l"/>
                <a:tab pos="749300" algn="l"/>
              </a:tabLst>
            </a:pPr>
            <a:r>
              <a:rPr sz="1400" spc="-5" dirty="0">
                <a:latin typeface="Arial"/>
                <a:cs typeface="Arial"/>
              </a:rPr>
              <a:t>Download </a:t>
            </a:r>
            <a:r>
              <a:rPr sz="1400" dirty="0">
                <a:latin typeface="Arial"/>
                <a:cs typeface="Arial"/>
              </a:rPr>
              <a:t>and unzip the SonarQube Scanner from the below link  </a:t>
            </a:r>
            <a:r>
              <a:rPr sz="1400" u="heavy" spc="-5" dirty="0">
                <a:solidFill>
                  <a:srgbClr val="E21737"/>
                </a:solidFill>
                <a:latin typeface="Arial"/>
                <a:cs typeface="Arial"/>
                <a:hlinkClick r:id="rId7"/>
              </a:rPr>
              <a:t>http://docs.sonarqube.org/display/SONAR/Analyzing+with+SonarQube+Scanner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1450">
              <a:latin typeface="Times New Roman"/>
              <a:cs typeface="Times New Roman"/>
            </a:endParaRPr>
          </a:p>
          <a:p>
            <a:pPr marL="756285" marR="1120140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Update the global </a:t>
            </a:r>
            <a:r>
              <a:rPr sz="1400" spc="-5" dirty="0">
                <a:latin typeface="Arial"/>
                <a:cs typeface="Arial"/>
              </a:rPr>
              <a:t>settings (server URL) </a:t>
            </a:r>
            <a:r>
              <a:rPr sz="1400" dirty="0">
                <a:latin typeface="Arial"/>
                <a:cs typeface="Arial"/>
              </a:rPr>
              <a:t>updating </a:t>
            </a:r>
            <a:r>
              <a:rPr sz="1400" i="1" spc="-5" dirty="0">
                <a:latin typeface="Arial"/>
                <a:cs typeface="Arial"/>
              </a:rPr>
              <a:t>&lt;install_directory&gt;/conf/sonar-  runner.properties </a:t>
            </a:r>
            <a:r>
              <a:rPr sz="1400" dirty="0">
                <a:latin typeface="Arial"/>
                <a:cs typeface="Arial"/>
              </a:rPr>
              <a:t>file in below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lines: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95"/>
              </a:spcBef>
            </a:pPr>
            <a:r>
              <a:rPr sz="1200" spc="-5" dirty="0">
                <a:latin typeface="Arial"/>
                <a:cs typeface="Arial"/>
              </a:rPr>
              <a:t>#SonarQube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30"/>
              </a:spcBef>
            </a:pPr>
            <a:r>
              <a:rPr sz="1200" spc="-5" dirty="0">
                <a:latin typeface="Arial"/>
                <a:cs typeface="Arial"/>
              </a:rPr>
              <a:t>#sonar.host.url=</a:t>
            </a:r>
            <a:r>
              <a:rPr sz="1200" u="sng" spc="-5" dirty="0">
                <a:solidFill>
                  <a:srgbClr val="6C6D70"/>
                </a:solidFill>
                <a:latin typeface="Arial"/>
                <a:cs typeface="Arial"/>
              </a:rPr>
              <a:t>http://localhost:9000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Create a new </a:t>
            </a:r>
            <a:r>
              <a:rPr sz="1400" i="1" spc="-5" dirty="0">
                <a:latin typeface="Arial"/>
                <a:cs typeface="Arial"/>
              </a:rPr>
              <a:t>SONAR_RUNNER_HOME </a:t>
            </a:r>
            <a:r>
              <a:rPr sz="1400" spc="-5" dirty="0">
                <a:latin typeface="Arial"/>
                <a:cs typeface="Arial"/>
              </a:rPr>
              <a:t>environment variable </a:t>
            </a:r>
            <a:r>
              <a:rPr sz="1400" dirty="0">
                <a:latin typeface="Arial"/>
                <a:cs typeface="Arial"/>
              </a:rPr>
              <a:t>set to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&lt;install_directory&gt;/bin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145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Opening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new </a:t>
            </a:r>
            <a:r>
              <a:rPr sz="1400" dirty="0">
                <a:latin typeface="Arial"/>
                <a:cs typeface="Arial"/>
              </a:rPr>
              <a:t>shell </a:t>
            </a:r>
            <a:r>
              <a:rPr sz="1400" spc="-5" dirty="0">
                <a:latin typeface="Arial"/>
                <a:cs typeface="Arial"/>
              </a:rPr>
              <a:t>and executing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command sonar-runner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SonarQube-</a:t>
            </a:r>
            <a:r>
              <a:rPr spc="-10" dirty="0"/>
              <a:t> </a:t>
            </a:r>
            <a:r>
              <a:rPr spc="-5" dirty="0"/>
              <a:t>Configuration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5656" y="585216"/>
            <a:ext cx="8514588" cy="5961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988" y="582168"/>
            <a:ext cx="8583168" cy="4512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141" y="609600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141" y="609600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944" y="649985"/>
            <a:ext cx="787082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SonarQube server will be </a:t>
            </a:r>
            <a:r>
              <a:rPr sz="1400" dirty="0">
                <a:latin typeface="Arial"/>
                <a:cs typeface="Arial"/>
              </a:rPr>
              <a:t>configured </a:t>
            </a:r>
            <a:r>
              <a:rPr sz="1400" spc="-5" dirty="0">
                <a:latin typeface="Arial"/>
                <a:cs typeface="Arial"/>
              </a:rPr>
              <a:t>by </a:t>
            </a:r>
            <a:r>
              <a:rPr sz="1400" dirty="0">
                <a:latin typeface="Arial"/>
                <a:cs typeface="Arial"/>
              </a:rPr>
              <a:t>setting the </a:t>
            </a:r>
            <a:r>
              <a:rPr sz="1400" spc="-5" dirty="0">
                <a:latin typeface="Arial"/>
                <a:cs typeface="Arial"/>
              </a:rPr>
              <a:t>values </a:t>
            </a:r>
            <a:r>
              <a:rPr sz="1400" dirty="0">
                <a:latin typeface="Arial"/>
                <a:cs typeface="Arial"/>
              </a:rPr>
              <a:t>in [Sonar </a:t>
            </a:r>
            <a:r>
              <a:rPr sz="1400" spc="-10" dirty="0">
                <a:latin typeface="Arial"/>
                <a:cs typeface="Arial"/>
              </a:rPr>
              <a:t>Home]/conf/sonar.properties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9960" y="1503426"/>
            <a:ext cx="3022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7472" y="1503426"/>
            <a:ext cx="5194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1773" y="1503426"/>
            <a:ext cx="53721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3981" y="1503426"/>
            <a:ext cx="3136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2416" y="1503426"/>
            <a:ext cx="220979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be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79156" y="1503426"/>
            <a:ext cx="7054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1944" y="1076705"/>
            <a:ext cx="3471545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Data base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settings: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708660" algn="l"/>
                <a:tab pos="1632585" algn="l"/>
                <a:tab pos="2368550" algn="l"/>
                <a:tab pos="3143250" algn="l"/>
              </a:tabLst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	d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ult	d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ta	b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	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as  in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&lt;install_directory&gt;/conf/sonar.properties</a:t>
            </a:r>
            <a:r>
              <a:rPr sz="1400" spc="-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9144" y="2143886"/>
            <a:ext cx="4113529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sonar.jdbc.username=sonarqube  </a:t>
            </a:r>
            <a:r>
              <a:rPr sz="1400" spc="-5" dirty="0">
                <a:latin typeface="Arial"/>
                <a:cs typeface="Arial"/>
              </a:rPr>
              <a:t>sonar.jdbc.password=mypassword  </a:t>
            </a:r>
            <a:r>
              <a:rPr sz="1400" dirty="0">
                <a:latin typeface="Arial"/>
                <a:cs typeface="Arial"/>
              </a:rPr>
              <a:t>sona</a:t>
            </a:r>
            <a:r>
              <a:rPr sz="1400" spc="-7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jdb</a:t>
            </a:r>
            <a:r>
              <a:rPr sz="1400" spc="-10" dirty="0">
                <a:latin typeface="Arial"/>
                <a:cs typeface="Arial"/>
              </a:rPr>
              <a:t>c.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=</a:t>
            </a:r>
            <a:r>
              <a:rPr sz="1400" dirty="0">
                <a:latin typeface="Arial"/>
                <a:cs typeface="Arial"/>
              </a:rPr>
              <a:t>jd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: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q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5" dirty="0">
                <a:latin typeface="Arial"/>
                <a:cs typeface="Arial"/>
              </a:rPr>
              <a:t>:</a:t>
            </a:r>
            <a:r>
              <a:rPr sz="1400" spc="-10" dirty="0">
                <a:latin typeface="Arial"/>
                <a:cs typeface="Arial"/>
              </a:rPr>
              <a:t>//</a:t>
            </a:r>
            <a:r>
              <a:rPr sz="1400" dirty="0">
                <a:latin typeface="Arial"/>
                <a:cs typeface="Arial"/>
              </a:rPr>
              <a:t>lo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alh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/s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q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44009" y="3424301"/>
            <a:ext cx="3702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53405" y="3424301"/>
            <a:ext cx="5448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4800" algn="l"/>
              </a:tabLst>
            </a:pPr>
            <a:r>
              <a:rPr sz="1400" dirty="0">
                <a:latin typeface="Arial"/>
                <a:cs typeface="Arial"/>
              </a:rPr>
              <a:t>is	"</a:t>
            </a:r>
            <a:r>
              <a:rPr sz="1400" spc="-10" dirty="0">
                <a:latin typeface="Arial"/>
                <a:cs typeface="Arial"/>
              </a:rPr>
              <a:t>/</a:t>
            </a:r>
            <a:r>
              <a:rPr sz="1400" spc="5" dirty="0">
                <a:latin typeface="Arial"/>
                <a:cs typeface="Arial"/>
              </a:rPr>
              <a:t>"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36158" y="3424301"/>
            <a:ext cx="5194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94526" y="3424301"/>
            <a:ext cx="53721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71435" y="3424301"/>
            <a:ext cx="15144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1645" algn="l"/>
                <a:tab pos="822960" algn="l"/>
              </a:tabLst>
            </a:pPr>
            <a:r>
              <a:rPr sz="1400" spc="-5" dirty="0">
                <a:latin typeface="Arial"/>
                <a:cs typeface="Arial"/>
              </a:rPr>
              <a:t>can	be	</a:t>
            </a:r>
            <a:r>
              <a:rPr sz="1400" spc="-10" dirty="0">
                <a:latin typeface="Arial"/>
                <a:cs typeface="Arial"/>
              </a:rPr>
              <a:t>changed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1944" y="2997327"/>
            <a:ext cx="4082415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Web </a:t>
            </a:r>
            <a:r>
              <a:rPr sz="1400" b="1" spc="-5" dirty="0">
                <a:latin typeface="Arial"/>
                <a:cs typeface="Arial"/>
              </a:rPr>
              <a:t>Server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Configuration: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481965" algn="l"/>
                <a:tab pos="1178560" algn="l"/>
                <a:tab pos="1649730" algn="l"/>
                <a:tab pos="1941830" algn="l"/>
                <a:tab pos="2626360" algn="l"/>
                <a:tab pos="3086735" algn="l"/>
                <a:tab pos="3498215" algn="l"/>
              </a:tabLst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	d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fau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t	p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rt	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	</a:t>
            </a:r>
            <a:r>
              <a:rPr sz="1400" spc="-10" dirty="0">
                <a:latin typeface="Arial"/>
                <a:cs typeface="Arial"/>
              </a:rPr>
              <a:t>"</a:t>
            </a:r>
            <a:r>
              <a:rPr sz="1400" dirty="0">
                <a:latin typeface="Arial"/>
                <a:cs typeface="Arial"/>
              </a:rPr>
              <a:t>90</a:t>
            </a:r>
            <a:r>
              <a:rPr sz="1400" spc="-15" dirty="0">
                <a:latin typeface="Arial"/>
                <a:cs typeface="Arial"/>
              </a:rPr>
              <a:t>0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"	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	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	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t  in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&lt;install_directory&gt;/conf/sonar.properties</a:t>
            </a:r>
            <a:r>
              <a:rPr sz="1400" spc="-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9144" y="4064380"/>
            <a:ext cx="206502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sonar.web.host=192.0.0.1  sonar.web.port=80  sonar.web.context=/sonar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135153"/>
            <a:ext cx="923874" cy="245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SonarQube- </a:t>
            </a:r>
            <a:r>
              <a:rPr spc="-10" dirty="0"/>
              <a:t>Analyse </a:t>
            </a:r>
            <a:r>
              <a:rPr spc="-5" dirty="0"/>
              <a:t>Source</a:t>
            </a:r>
            <a:r>
              <a:rPr spc="-45" dirty="0"/>
              <a:t> </a:t>
            </a:r>
            <a:r>
              <a:rPr spc="-5" dirty="0"/>
              <a:t>Code</a:t>
            </a:r>
          </a:p>
        </p:txBody>
      </p:sp>
      <p:sp>
        <p:nvSpPr>
          <p:cNvPr id="4" name="object 4"/>
          <p:cNvSpPr/>
          <p:nvPr/>
        </p:nvSpPr>
        <p:spPr>
          <a:xfrm>
            <a:off x="295656" y="585216"/>
            <a:ext cx="8514588" cy="5961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988" y="582168"/>
            <a:ext cx="7732776" cy="30190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141" y="609600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141" y="609600"/>
            <a:ext cx="8420100" cy="5867400"/>
          </a:xfrm>
          <a:custGeom>
            <a:avLst/>
            <a:gdLst/>
            <a:ahLst/>
            <a:cxnLst/>
            <a:rect l="l" t="t" r="r" b="b"/>
            <a:pathLst>
              <a:path w="8420100" h="5867400">
                <a:moveTo>
                  <a:pt x="0" y="5867400"/>
                </a:moveTo>
                <a:lnTo>
                  <a:pt x="8419846" y="5867400"/>
                </a:lnTo>
                <a:lnTo>
                  <a:pt x="8419846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944" y="649985"/>
            <a:ext cx="7411720" cy="278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following </a:t>
            </a:r>
            <a:r>
              <a:rPr sz="1400" dirty="0">
                <a:latin typeface="Arial"/>
                <a:cs typeface="Arial"/>
              </a:rPr>
              <a:t>are the </a:t>
            </a:r>
            <a:r>
              <a:rPr sz="1400" spc="-5" dirty="0">
                <a:latin typeface="Arial"/>
                <a:cs typeface="Arial"/>
              </a:rPr>
              <a:t>Code Analysis </a:t>
            </a:r>
            <a:r>
              <a:rPr sz="1400" dirty="0">
                <a:latin typeface="Arial"/>
                <a:cs typeface="Arial"/>
              </a:rPr>
              <a:t>methods to </a:t>
            </a:r>
            <a:r>
              <a:rPr sz="1400" spc="-5" dirty="0">
                <a:latin typeface="Arial"/>
                <a:cs typeface="Arial"/>
              </a:rPr>
              <a:t>analyze </a:t>
            </a:r>
            <a:r>
              <a:rPr sz="1400" dirty="0">
                <a:latin typeface="Arial"/>
                <a:cs typeface="Arial"/>
              </a:rPr>
              <a:t>the code from </a:t>
            </a:r>
            <a:r>
              <a:rPr sz="1400" spc="-5" dirty="0">
                <a:latin typeface="Arial"/>
                <a:cs typeface="Arial"/>
              </a:rPr>
              <a:t>Client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machine.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SonarQube Scanner </a:t>
            </a:r>
            <a:r>
              <a:rPr sz="1400" b="1" dirty="0">
                <a:latin typeface="Arial"/>
                <a:cs typeface="Arial"/>
              </a:rPr>
              <a:t>-  </a:t>
            </a:r>
            <a:r>
              <a:rPr sz="1400" dirty="0">
                <a:latin typeface="Arial"/>
                <a:cs typeface="Arial"/>
              </a:rPr>
              <a:t>Launch </a:t>
            </a:r>
            <a:r>
              <a:rPr sz="1400" spc="-5" dirty="0">
                <a:latin typeface="Arial"/>
                <a:cs typeface="Arial"/>
              </a:rPr>
              <a:t>analysis </a:t>
            </a:r>
            <a:r>
              <a:rPr sz="1400" dirty="0">
                <a:latin typeface="Arial"/>
                <a:cs typeface="Arial"/>
              </a:rPr>
              <a:t>from the </a:t>
            </a:r>
            <a:r>
              <a:rPr sz="1400" spc="-5" dirty="0">
                <a:latin typeface="Arial"/>
                <a:cs typeface="Arial"/>
              </a:rPr>
              <a:t>command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line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4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SonarQube Scanner for </a:t>
            </a:r>
            <a:r>
              <a:rPr sz="1400" b="1" spc="-15" dirty="0">
                <a:latin typeface="Arial"/>
                <a:cs typeface="Arial"/>
              </a:rPr>
              <a:t>Ant-  </a:t>
            </a:r>
            <a:r>
              <a:rPr sz="1400" dirty="0">
                <a:latin typeface="Arial"/>
                <a:cs typeface="Arial"/>
              </a:rPr>
              <a:t>Launch </a:t>
            </a:r>
            <a:r>
              <a:rPr sz="1400" spc="-5" dirty="0">
                <a:latin typeface="Arial"/>
                <a:cs typeface="Arial"/>
              </a:rPr>
              <a:t>analysis </a:t>
            </a:r>
            <a:r>
              <a:rPr sz="1400" dirty="0">
                <a:latin typeface="Arial"/>
                <a:cs typeface="Arial"/>
              </a:rPr>
              <a:t>from </a:t>
            </a:r>
            <a:r>
              <a:rPr sz="1400" spc="-5" dirty="0">
                <a:latin typeface="Arial"/>
                <a:cs typeface="Arial"/>
              </a:rPr>
              <a:t>Ant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tool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14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SonarQube Scanner for </a:t>
            </a:r>
            <a:r>
              <a:rPr sz="1400" b="1" dirty="0">
                <a:latin typeface="Arial"/>
                <a:cs typeface="Arial"/>
              </a:rPr>
              <a:t>Maven - </a:t>
            </a:r>
            <a:r>
              <a:rPr sz="1400" dirty="0">
                <a:latin typeface="Arial"/>
                <a:cs typeface="Arial"/>
              </a:rPr>
              <a:t>Launch </a:t>
            </a:r>
            <a:r>
              <a:rPr sz="1400" spc="-5" dirty="0">
                <a:latin typeface="Arial"/>
                <a:cs typeface="Arial"/>
              </a:rPr>
              <a:t>analysis </a:t>
            </a:r>
            <a:r>
              <a:rPr sz="1400" dirty="0">
                <a:latin typeface="Arial"/>
                <a:cs typeface="Arial"/>
              </a:rPr>
              <a:t>from </a:t>
            </a:r>
            <a:r>
              <a:rPr sz="1400" spc="-5" dirty="0">
                <a:latin typeface="Arial"/>
                <a:cs typeface="Arial"/>
              </a:rPr>
              <a:t>Maven with minimal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configuration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4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SonarQube Scanner for </a:t>
            </a:r>
            <a:r>
              <a:rPr sz="1400" b="1" dirty="0">
                <a:latin typeface="Arial"/>
                <a:cs typeface="Arial"/>
              </a:rPr>
              <a:t>Gradle -  </a:t>
            </a:r>
            <a:r>
              <a:rPr sz="1400" dirty="0">
                <a:latin typeface="Arial"/>
                <a:cs typeface="Arial"/>
              </a:rPr>
              <a:t>Launch </a:t>
            </a:r>
            <a:r>
              <a:rPr sz="1400" spc="-5" dirty="0">
                <a:latin typeface="Arial"/>
                <a:cs typeface="Arial"/>
              </a:rPr>
              <a:t>Gradle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4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SonarQube Scanner for </a:t>
            </a:r>
            <a:r>
              <a:rPr sz="1400" b="1" dirty="0">
                <a:latin typeface="Arial"/>
                <a:cs typeface="Arial"/>
              </a:rPr>
              <a:t>MSBuild -  </a:t>
            </a:r>
            <a:r>
              <a:rPr sz="1400" dirty="0">
                <a:latin typeface="Arial"/>
                <a:cs typeface="Arial"/>
              </a:rPr>
              <a:t>Launch </a:t>
            </a:r>
            <a:r>
              <a:rPr sz="1400" spc="-5" dirty="0">
                <a:latin typeface="Arial"/>
                <a:cs typeface="Arial"/>
              </a:rPr>
              <a:t>analysis of </a:t>
            </a:r>
            <a:r>
              <a:rPr sz="1400" dirty="0">
                <a:latin typeface="Arial"/>
                <a:cs typeface="Arial"/>
              </a:rPr>
              <a:t>.NET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projects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4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SonarQube Scanner For Jenkins </a:t>
            </a:r>
            <a:r>
              <a:rPr sz="1400" b="1" dirty="0">
                <a:latin typeface="Arial"/>
                <a:cs typeface="Arial"/>
              </a:rPr>
              <a:t>-  </a:t>
            </a:r>
            <a:r>
              <a:rPr sz="1400" dirty="0">
                <a:latin typeface="Arial"/>
                <a:cs typeface="Arial"/>
              </a:rPr>
              <a:t>Launch </a:t>
            </a:r>
            <a:r>
              <a:rPr sz="1400" spc="-5" dirty="0">
                <a:latin typeface="Arial"/>
                <a:cs typeface="Arial"/>
              </a:rPr>
              <a:t>analysis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Jenkins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1754</Words>
  <Application>Microsoft Office PowerPoint</Application>
  <PresentationFormat>On-screen Show (4:3)</PresentationFormat>
  <Paragraphs>240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Static Code Analysis Using</vt:lpstr>
      <vt:lpstr>TABLE OF CONTENT</vt:lpstr>
      <vt:lpstr>SonarQube- Overview and Features</vt:lpstr>
      <vt:lpstr>SonarQube- Architecture</vt:lpstr>
      <vt:lpstr>SonarQube- Integration with ALM</vt:lpstr>
      <vt:lpstr>SonarQube- Requirements</vt:lpstr>
      <vt:lpstr>SonarQube- Installation</vt:lpstr>
      <vt:lpstr>SonarQube- Configuration</vt:lpstr>
      <vt:lpstr>SonarQube- Analyse Source Code</vt:lpstr>
      <vt:lpstr>Analyse Source Code - Scanner</vt:lpstr>
      <vt:lpstr>Analyse Source Code - Scanner</vt:lpstr>
      <vt:lpstr>Analyse Source Code - ANT</vt:lpstr>
      <vt:lpstr>Analyse Source Code - ANT</vt:lpstr>
      <vt:lpstr>Analyse Source Code - Maven</vt:lpstr>
      <vt:lpstr>TABLE OF CONTENT</vt:lpstr>
      <vt:lpstr>Dashboard</vt:lpstr>
      <vt:lpstr>Project View</vt:lpstr>
      <vt:lpstr>Project View</vt:lpstr>
      <vt:lpstr>Project View</vt:lpstr>
      <vt:lpstr>Project View</vt:lpstr>
      <vt:lpstr>Project View</vt:lpstr>
      <vt:lpstr>Project Measure</vt:lpstr>
      <vt:lpstr>Project Measure</vt:lpstr>
      <vt:lpstr>Jenkins - SonarQube Process Flow</vt:lpstr>
      <vt:lpstr>Jenkins and Sonar Configuration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Accomplishments</dc:title>
  <dc:creator>Vaijayanthi</dc:creator>
  <cp:lastModifiedBy>Gnanaguru Raja</cp:lastModifiedBy>
  <cp:revision>1</cp:revision>
  <dcterms:created xsi:type="dcterms:W3CDTF">2017-03-01T14:03:25Z</dcterms:created>
  <dcterms:modified xsi:type="dcterms:W3CDTF">2017-03-01T14:07:27Z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2017-03-01T00:00:00Z</vt:filetime>
  </property>
</Properties>
</file>