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4682" r:id="rId5"/>
    <p:sldMasterId id="2147484727" r:id="rId6"/>
    <p:sldMasterId id="2147484747" r:id="rId7"/>
  </p:sldMasterIdLst>
  <p:notesMasterIdLst>
    <p:notesMasterId r:id="rId20"/>
  </p:notesMasterIdLst>
  <p:sldIdLst>
    <p:sldId id="414" r:id="rId8"/>
    <p:sldId id="745" r:id="rId9"/>
    <p:sldId id="748" r:id="rId10"/>
    <p:sldId id="754" r:id="rId11"/>
    <p:sldId id="753" r:id="rId12"/>
    <p:sldId id="755" r:id="rId13"/>
    <p:sldId id="750" r:id="rId14"/>
    <p:sldId id="757" r:id="rId15"/>
    <p:sldId id="756" r:id="rId16"/>
    <p:sldId id="758" r:id="rId17"/>
    <p:sldId id="747" r:id="rId18"/>
    <p:sldId id="72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088" userDrawn="1">
          <p15:clr>
            <a:srgbClr val="A4A3A4"/>
          </p15:clr>
        </p15:guide>
        <p15:guide id="2" pos="2832" userDrawn="1">
          <p15:clr>
            <a:srgbClr val="A4A3A4"/>
          </p15:clr>
        </p15:guide>
        <p15:guide id="3" orient="horz" pos="431">
          <p15:clr>
            <a:srgbClr val="A4A3A4"/>
          </p15:clr>
        </p15:guide>
        <p15:guide id="4" pos="2880">
          <p15:clr>
            <a:srgbClr val="A4A3A4"/>
          </p15:clr>
        </p15:guide>
        <p15:guide id="5" pos="302">
          <p15:clr>
            <a:srgbClr val="A4A3A4"/>
          </p15:clr>
        </p15:guide>
        <p15:guide id="6" pos="5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837"/>
    <a:srgbClr val="F3901D"/>
    <a:srgbClr val="FDBC5F"/>
    <a:srgbClr val="FFC000"/>
    <a:srgbClr val="6D6E71"/>
    <a:srgbClr val="7C3520"/>
    <a:srgbClr val="DC412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3" autoAdjust="0"/>
    <p:restoredTop sz="99127" autoAdjust="0"/>
  </p:normalViewPr>
  <p:slideViewPr>
    <p:cSldViewPr snapToGrid="0" showGuides="1">
      <p:cViewPr>
        <p:scale>
          <a:sx n="80" d="100"/>
          <a:sy n="80" d="100"/>
        </p:scale>
        <p:origin x="-1524" y="192"/>
      </p:cViewPr>
      <p:guideLst>
        <p:guide orient="horz" pos="2088"/>
        <p:guide orient="horz" pos="431"/>
        <p:guide pos="2832"/>
        <p:guide pos="2880"/>
        <p:guide pos="302"/>
        <p:guide pos="54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8/9/2016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34901082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2318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85488"/>
            <a:ext cx="46482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FB264-DDA5-4157-893E-7C7300CBDD96}" type="slidenum">
              <a:rPr smtClean="0">
                <a:solidFill>
                  <a:prstClr val="black"/>
                </a:solidFill>
              </a:rPr>
              <a:pPr>
                <a:defRPr/>
              </a:pPr>
              <a:t>3</a:t>
            </a:fld>
            <a:endParaRPr dirty="0">
              <a:solidFill>
                <a:prstClr val="black"/>
              </a:solidFill>
            </a:endParaRPr>
          </a:p>
        </p:txBody>
      </p:sp>
    </p:spTree>
    <p:extLst>
      <p:ext uri="{BB962C8B-B14F-4D97-AF65-F5344CB8AC3E}">
        <p14:creationId xmlns:p14="http://schemas.microsoft.com/office/powerpoint/2010/main" val="2882037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cstate="email"/>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82880"/>
            <a:ext cx="685800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b="1" dirty="0"/>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srcRect/>
          <a:stretch>
            <a:fillRect/>
          </a:stretch>
        </p:blipFill>
        <p:spPr bwMode="gray">
          <a:xfrm>
            <a:off x="457200" y="6431241"/>
            <a:ext cx="1193800" cy="329929"/>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pic>
        <p:nvPicPr>
          <p:cNvPr id="8194" name="Picture 2" descr="C:\Users\pp00346656\Desktop\Picture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5039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Work\Clients\TechMahindra\POC\lower right ridge.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
        <p:nvSpPr>
          <p:cNvPr id="9"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latin typeface="Arial" pitchFamily="34" charset="0"/>
                <a:cs typeface="Arial" pitchFamily="34" charset="0"/>
              </a:rPr>
              <a:t>Copyright © 2014 Tech Mahindra. All rights reserved.</a:t>
            </a:r>
            <a:endParaRPr lang="en-US" sz="800" dirty="0">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10585495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email">
            <a:graysc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0" y="1"/>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
        <p:nvSpPr>
          <p:cNvPr id="9"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latin typeface="Arial" pitchFamily="34" charset="0"/>
                <a:cs typeface="Arial" pitchFamily="34" charset="0"/>
              </a:rPr>
              <a:t>Copyright © 2014 Tech Mahindra. All rights reserved.</a:t>
            </a:r>
            <a:endParaRPr lang="en-US" sz="800" dirty="0">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37196835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userDrawn="1"/>
        </p:nvPicPr>
        <p:blipFill rotWithShape="1">
          <a:blip r:embed="rId2" cstate="email">
            <a:grayscl/>
            <a:extLst>
              <a:ext uri="{28A0092B-C50C-407E-A947-70E740481C1C}">
                <a14:useLocalDpi xmlns:a14="http://schemas.microsoft.com/office/drawing/2010/main"/>
              </a:ext>
            </a:extLst>
          </a:blip>
          <a:src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pic>
        <p:nvPicPr>
          <p:cNvPr id="8" name="Picture 3" descr="D:\Work\Clients\TechMahindra\POC\lower right ridge.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2117831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3074" name="Picture 2" descr="C:\Users\sv00330153\Desktop\Picture4.jpg"/>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b="-367"/>
          <a:stretch/>
        </p:blipFill>
        <p:spPr bwMode="auto">
          <a:xfrm>
            <a:off x="0" y="1"/>
            <a:ext cx="9144000" cy="68895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ms24628\Desktop\Images_SalesMeet\Presentation\Testing Services Logo.gif"/>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229359" y="-141286"/>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sp>
        <p:nvSpPr>
          <p:cNvPr id="10"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27728073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098" name="Picture 2" descr="C:\Users\sv00330153\Desktop\Picture5.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1137"/>
            <a:ext cx="9144000" cy="685686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txBox="1">
            <a:spLocks/>
          </p:cNvSpPr>
          <p:nvPr userDrawn="1"/>
        </p:nvSpPr>
        <p:spPr bwMode="auto">
          <a:xfrm>
            <a:off x="8807378" y="6605882"/>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ADEBA5B5-5421-44EC-9F43-48CFF0A152A9}" type="slidenum">
              <a:rPr lang="en-US" sz="1100">
                <a:solidFill>
                  <a:srgbClr val="6D6E71"/>
                </a:solidFill>
                <a:latin typeface="Arial"/>
                <a:cs typeface="Arial" pitchFamily="34" charset="0"/>
              </a:rPr>
              <a:pPr algn="r"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8" name="Picture 3" descr="C:\Users\ms24628\Desktop\Images_SalesMeet\Presentation\Testing Services Logo.gif"/>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6229359" y="-141286"/>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pic>
        <p:nvPicPr>
          <p:cNvPr id="9" name="Picture 3" descr="D:\Work\Clients\TechMahindra\POC\lower right ridge.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3976477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07378" y="6605882"/>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ADEBA5B5-5421-44EC-9F43-48CFF0A152A9}" type="slidenum">
              <a:rPr lang="en-US" sz="1100">
                <a:solidFill>
                  <a:srgbClr val="6D6E71"/>
                </a:solidFill>
                <a:latin typeface="Arial"/>
                <a:cs typeface="Arial" pitchFamily="34" charset="0"/>
              </a:rPr>
              <a:pPr algn="r"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6229359" y="-141286"/>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5181148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cstate="email"/>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8CE03CB1-760F-4BB6-85DB-84B52A57A921}" type="datetimeFigureOut">
              <a:rPr lang="en-IN"/>
              <a:pPr>
                <a:defRPr/>
              </a:pPr>
              <a:t>09-08-2016</a:t>
            </a:fld>
            <a:endParaRPr lang="en-IN"/>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IN"/>
          </a:p>
        </p:txBody>
      </p:sp>
      <p:sp>
        <p:nvSpPr>
          <p:cNvPr id="4" name="Slide Number Placeholder 3"/>
          <p:cNvSpPr>
            <a:spLocks noGrp="1"/>
          </p:cNvSpPr>
          <p:nvPr>
            <p:ph type="sldNum" sz="quarter" idx="12"/>
          </p:nvPr>
        </p:nvSpPr>
        <p:spPr>
          <a:xfrm>
            <a:off x="8647113" y="6408738"/>
            <a:ext cx="366712" cy="365125"/>
          </a:xfrm>
          <a:prstGeom prst="rect">
            <a:avLst/>
          </a:prstGeom>
        </p:spPr>
        <p:txBody>
          <a:bodyPr/>
          <a:lstStyle>
            <a:lvl1pPr fontAlgn="auto">
              <a:spcBef>
                <a:spcPts val="0"/>
              </a:spcBef>
              <a:spcAft>
                <a:spcPts val="0"/>
              </a:spcAft>
              <a:defRPr>
                <a:latin typeface="+mn-lt"/>
                <a:cs typeface="+mn-cs"/>
              </a:defRPr>
            </a:lvl1pPr>
            <a:extLst/>
          </a:lstStyle>
          <a:p>
            <a:pPr>
              <a:defRPr/>
            </a:pPr>
            <a:fld id="{A343B834-DEE3-47A9-96D1-F460581B9F82}" type="slidenum">
              <a:rPr lang="en-IN"/>
              <a:pPr>
                <a:defRPr/>
              </a:pPr>
              <a:t>‹#›</a:t>
            </a:fld>
            <a:endParaRPr lang="en-IN"/>
          </a:p>
        </p:txBody>
      </p:sp>
    </p:spTree>
    <p:extLst>
      <p:ext uri="{BB962C8B-B14F-4D97-AF65-F5344CB8AC3E}">
        <p14:creationId xmlns:p14="http://schemas.microsoft.com/office/powerpoint/2010/main" val="243935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spTree>
    <p:extLst>
      <p:ext uri="{BB962C8B-B14F-4D97-AF65-F5344CB8AC3E}">
        <p14:creationId xmlns:p14="http://schemas.microsoft.com/office/powerpoint/2010/main" val="29051436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spTree>
    <p:extLst>
      <p:ext uri="{BB962C8B-B14F-4D97-AF65-F5344CB8AC3E}">
        <p14:creationId xmlns:p14="http://schemas.microsoft.com/office/powerpoint/2010/main" val="10567261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41B5671-BDC0-45D3-8773-D75E08EC7C0E}" type="datetimeFigureOut">
              <a:rPr lang="en-US">
                <a:solidFill>
                  <a:prstClr val="black">
                    <a:tint val="75000"/>
                  </a:prstClr>
                </a:solidFill>
              </a:rPr>
              <a:pPr>
                <a:defRPr/>
              </a:pPr>
              <a:t>8/9/2016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C165D9E-FFBA-4F15-B050-BB05DBFA4C8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70982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50F9CA5-E6BD-4390-9D37-925F81AAF638}" type="datetimeFigureOut">
              <a:rPr lang="en-US">
                <a:solidFill>
                  <a:prstClr val="black">
                    <a:tint val="75000"/>
                  </a:prstClr>
                </a:solidFill>
              </a:rPr>
              <a:pPr>
                <a:defRPr/>
              </a:pPr>
              <a:t>8/9/2016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8B6607-C1B9-4B88-A515-9D228728252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96637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CBC9DB-BB5E-4EF7-8576-7F0AF3C956BD}" type="datetimeFigureOut">
              <a:rPr lang="en-US">
                <a:solidFill>
                  <a:prstClr val="black">
                    <a:tint val="75000"/>
                  </a:prstClr>
                </a:solidFill>
              </a:rPr>
              <a:pPr>
                <a:defRPr/>
              </a:pPr>
              <a:t>8/9/2016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BE7A794-3B57-495D-9703-7E7B425D06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881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79CB30E-9645-4616-960A-26C7C9A3A3F0}" type="datetimeFigureOut">
              <a:rPr lang="en-US">
                <a:solidFill>
                  <a:prstClr val="black">
                    <a:tint val="75000"/>
                  </a:prstClr>
                </a:solidFill>
              </a:rPr>
              <a:pPr>
                <a:defRPr/>
              </a:pPr>
              <a:t>8/9/2016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53B8981-0927-435C-A44A-2AADA8745C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641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A7C0934-B9E0-4E46-AB67-6793068024F8}" type="datetimeFigureOut">
              <a:rPr lang="en-US">
                <a:solidFill>
                  <a:prstClr val="black">
                    <a:tint val="75000"/>
                  </a:prstClr>
                </a:solidFill>
              </a:rPr>
              <a:pPr>
                <a:defRPr/>
              </a:pPr>
              <a:t>8/9/2016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4955569-DD3E-4488-84AE-5894E610E4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6325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BC6D5A8-1518-4964-B70B-AF9D683A3AA8}" type="datetimeFigureOut">
              <a:rPr lang="en-US">
                <a:solidFill>
                  <a:prstClr val="black">
                    <a:tint val="75000"/>
                  </a:prstClr>
                </a:solidFill>
              </a:rPr>
              <a:pPr>
                <a:defRPr/>
              </a:pPr>
              <a:t>8/9/2016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C1FF9AE-6349-4838-9868-2BE529BC87B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26777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EA7917-AA56-4657-B97D-D3D91524BA72}" type="datetimeFigureOut">
              <a:rPr lang="en-US">
                <a:solidFill>
                  <a:prstClr val="black">
                    <a:tint val="75000"/>
                  </a:prstClr>
                </a:solidFill>
              </a:rPr>
              <a:pPr>
                <a:defRPr/>
              </a:pPr>
              <a:t>8/9/2016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D229FF4-B2CD-49C2-8498-AC6EF1F58B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13761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1C5DB4-1C5B-43BD-BE2B-A683A0F8DDDB}" type="datetimeFigureOut">
              <a:rPr lang="en-US">
                <a:solidFill>
                  <a:prstClr val="black">
                    <a:tint val="75000"/>
                  </a:prstClr>
                </a:solidFill>
              </a:rPr>
              <a:pPr>
                <a:defRPr/>
              </a:pPr>
              <a:t>8/9/2016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2181CB-1477-4BA4-AED5-67D2C1F0A04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6801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982FD2-7AA7-45DB-A923-B850802F9D7D}" type="datetimeFigureOut">
              <a:rPr lang="en-US">
                <a:solidFill>
                  <a:prstClr val="black">
                    <a:tint val="75000"/>
                  </a:prstClr>
                </a:solidFill>
              </a:rPr>
              <a:pPr>
                <a:defRPr/>
              </a:pPr>
              <a:t>8/9/2016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84D57A-AC5B-4E30-B756-0AA1DAE8B8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44561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52D5333-CA68-4F2D-B9ED-AB305C5580B0}" type="datetimeFigureOut">
              <a:rPr lang="en-US">
                <a:solidFill>
                  <a:prstClr val="black">
                    <a:tint val="75000"/>
                  </a:prstClr>
                </a:solidFill>
              </a:rPr>
              <a:pPr>
                <a:defRPr/>
              </a:pPr>
              <a:t>8/9/2016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3A5F258-E172-456B-A42A-AC74B1EFB9B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05525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1F0A81-B826-4735-931A-7FCFB05B4125}" type="datetimeFigureOut">
              <a:rPr lang="en-US">
                <a:solidFill>
                  <a:prstClr val="black">
                    <a:tint val="75000"/>
                  </a:prstClr>
                </a:solidFill>
              </a:rPr>
              <a:pPr>
                <a:defRPr/>
              </a:pPr>
              <a:t>8/9/2016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7002BB-6736-49E2-BCA5-BB0485C818E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25252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6"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spAutoFit/>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682572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fontAlgn="auto" hangingPunct="1">
              <a:spcBef>
                <a:spcPts val="600"/>
              </a:spcBef>
              <a:spcAft>
                <a:spcPts val="0"/>
              </a:spcAft>
              <a:defRPr/>
            </a:pPr>
            <a:r>
              <a:rPr lang="en-US" sz="1000" b="1" dirty="0" smtClean="0">
                <a:solidFill>
                  <a:srgbClr val="6D6E71"/>
                </a:solidFill>
                <a:cs typeface="Arial" pitchFamily="34" charset="0"/>
              </a:rPr>
              <a:t>Disclaimer </a:t>
            </a:r>
          </a:p>
          <a:p>
            <a:pPr algn="just" eaLnBrk="1" fontAlgn="auto" hangingPunct="1">
              <a:spcBef>
                <a:spcPts val="600"/>
              </a:spcBef>
              <a:spcAft>
                <a:spcPts val="0"/>
              </a:spcAft>
              <a:defRPr/>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38318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561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89B47408-2AE8-46BB-A8E5-1A13D2B8D0BC}" type="slidenum">
              <a:rPr lang="en-US" sz="1000" smtClean="0">
                <a:solidFill>
                  <a:srgbClr val="6D6E71"/>
                </a:solidFill>
              </a:rPr>
              <a:pPr algn="r" eaLnBrk="1" fontAlgn="auto" hangingPunct="1">
                <a:spcBef>
                  <a:spcPts val="0"/>
                </a:spcBef>
                <a:spcAft>
                  <a:spcPts val="0"/>
                </a:spcAft>
                <a:defRPr/>
              </a:pPr>
              <a:t>‹#›</a:t>
            </a:fld>
            <a:endParaRPr lang="en-US" sz="1000" smtClean="0">
              <a:solidFill>
                <a:srgbClr val="6D6E71"/>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348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237122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350220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26095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409326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19811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5392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749502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421526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36182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1453692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7002373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2884843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193212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C8A17321-E38D-4612-B5EF-166CA072970B}"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0068793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3CCB02D0-B035-4FE0-BA2C-6E02F647BCB1}"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600097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fontAlgn="auto" hangingPunct="1">
              <a:spcBef>
                <a:spcPts val="600"/>
              </a:spcBef>
              <a:spcAft>
                <a:spcPts val="0"/>
              </a:spcAft>
              <a:defRPr/>
            </a:pPr>
            <a:r>
              <a:rPr lang="en-US" sz="1000" b="1" smtClean="0">
                <a:solidFill>
                  <a:srgbClr val="6D6E71"/>
                </a:solidFill>
              </a:rPr>
              <a:t>Disclaimer </a:t>
            </a:r>
          </a:p>
          <a:p>
            <a:pPr algn="just" eaLnBrk="1" fontAlgn="auto" hangingPunct="1">
              <a:spcBef>
                <a:spcPts val="600"/>
              </a:spcBef>
              <a:spcAft>
                <a:spcPts val="0"/>
              </a:spcAft>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191939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8594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F3E89F4D-0C3A-45D8-AF7A-C0B8C983E1E1}" type="datetimeFigureOut">
              <a:rPr lang="en-US" smtClean="0">
                <a:solidFill>
                  <a:prstClr val="black"/>
                </a:solidFill>
                <a:latin typeface="Arial"/>
                <a:cs typeface="+mn-cs"/>
              </a:rPr>
              <a:pPr fontAlgn="auto">
                <a:spcBef>
                  <a:spcPts val="0"/>
                </a:spcBef>
                <a:spcAft>
                  <a:spcPts val="0"/>
                </a:spcAft>
              </a:pPr>
              <a:t>8/9/2016</a:t>
            </a:fld>
            <a:endParaRPr lang="en-US">
              <a:solidFill>
                <a:prstClr val="black"/>
              </a:solidFill>
              <a:latin typeface="Arial"/>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a:solidFill>
                <a:prstClr val="black"/>
              </a:solidFill>
              <a:latin typeface="Arial"/>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04F0EC45-741F-4DA7-983C-1C8CFA092BA1}" type="slidenum">
              <a:rPr lang="en-US" smtClean="0">
                <a:solidFill>
                  <a:prstClr val="black"/>
                </a:solidFill>
                <a:latin typeface="Arial"/>
                <a:cs typeface="+mn-cs"/>
              </a:rPr>
              <a:pPr fontAlgn="auto">
                <a:spcBef>
                  <a:spcPts val="0"/>
                </a:spcBef>
                <a:spcAft>
                  <a:spcPts val="0"/>
                </a:spcAft>
              </a:pPr>
              <a:t>‹#›</a:t>
            </a:fld>
            <a:endParaRPr lang="en-US">
              <a:solidFill>
                <a:prstClr val="black"/>
              </a:solidFill>
              <a:latin typeface="Arial"/>
              <a:cs typeface="+mn-cs"/>
            </a:endParaRPr>
          </a:p>
        </p:txBody>
      </p:sp>
    </p:spTree>
    <p:extLst>
      <p:ext uri="{BB962C8B-B14F-4D97-AF65-F5344CB8AC3E}">
        <p14:creationId xmlns:p14="http://schemas.microsoft.com/office/powerpoint/2010/main" val="10273754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89B47408-2AE8-46BB-A8E5-1A13D2B8D0BC}" type="slidenum">
              <a:rPr lang="en-US" sz="1000" smtClean="0">
                <a:solidFill>
                  <a:srgbClr val="6D6E71"/>
                </a:solidFill>
              </a:rPr>
              <a:pPr algn="r" eaLnBrk="1" fontAlgn="auto" hangingPunct="1">
                <a:spcBef>
                  <a:spcPts val="0"/>
                </a:spcBef>
                <a:spcAft>
                  <a:spcPts val="0"/>
                </a:spcAft>
                <a:defRPr/>
              </a:pPr>
              <a:t>‹#›</a:t>
            </a:fld>
            <a:endParaRPr lang="en-US" sz="1000" smtClean="0">
              <a:solidFill>
                <a:srgbClr val="6D6E71"/>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1981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60530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903784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3410822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41079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92555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232669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7817373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70827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784439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0171525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1556014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0739978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8782111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C8A17321-E38D-4612-B5EF-166CA072970B}"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152841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3CCB02D0-B035-4FE0-BA2C-6E02F647BCB1}"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40041583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fontAlgn="auto" hangingPunct="1">
              <a:spcBef>
                <a:spcPts val="600"/>
              </a:spcBef>
              <a:spcAft>
                <a:spcPts val="0"/>
              </a:spcAft>
              <a:defRPr/>
            </a:pPr>
            <a:r>
              <a:rPr lang="en-US" sz="1000" b="1" smtClean="0">
                <a:solidFill>
                  <a:srgbClr val="6D6E71"/>
                </a:solidFill>
              </a:rPr>
              <a:t>Disclaimer </a:t>
            </a:r>
          </a:p>
          <a:p>
            <a:pPr algn="just" eaLnBrk="1" fontAlgn="auto" hangingPunct="1">
              <a:spcBef>
                <a:spcPts val="600"/>
              </a:spcBef>
              <a:spcAft>
                <a:spcPts val="0"/>
              </a:spcAft>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508890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0567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F3E89F4D-0C3A-45D8-AF7A-C0B8C983E1E1}" type="datetimeFigureOut">
              <a:rPr lang="en-US" smtClean="0">
                <a:solidFill>
                  <a:prstClr val="black"/>
                </a:solidFill>
                <a:latin typeface="Arial"/>
                <a:cs typeface="+mn-cs"/>
              </a:rPr>
              <a:pPr fontAlgn="auto">
                <a:spcBef>
                  <a:spcPts val="0"/>
                </a:spcBef>
                <a:spcAft>
                  <a:spcPts val="0"/>
                </a:spcAft>
              </a:pPr>
              <a:t>8/9/2016</a:t>
            </a:fld>
            <a:endParaRPr lang="en-US">
              <a:solidFill>
                <a:prstClr val="black"/>
              </a:solidFill>
              <a:latin typeface="Arial"/>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a:solidFill>
                <a:prstClr val="black"/>
              </a:solidFill>
              <a:latin typeface="Arial"/>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04F0EC45-741F-4DA7-983C-1C8CFA092BA1}" type="slidenum">
              <a:rPr lang="en-US" smtClean="0">
                <a:solidFill>
                  <a:prstClr val="black"/>
                </a:solidFill>
                <a:latin typeface="Arial"/>
                <a:cs typeface="+mn-cs"/>
              </a:rPr>
              <a:pPr fontAlgn="auto">
                <a:spcBef>
                  <a:spcPts val="0"/>
                </a:spcBef>
                <a:spcAft>
                  <a:spcPts val="0"/>
                </a:spcAft>
              </a:pPr>
              <a:t>‹#›</a:t>
            </a:fld>
            <a:endParaRPr lang="en-US">
              <a:solidFill>
                <a:prstClr val="black"/>
              </a:solidFill>
              <a:latin typeface="Arial"/>
              <a:cs typeface="+mn-cs"/>
            </a:endParaRPr>
          </a:p>
        </p:txBody>
      </p:sp>
    </p:spTree>
    <p:extLst>
      <p:ext uri="{BB962C8B-B14F-4D97-AF65-F5344CB8AC3E}">
        <p14:creationId xmlns:p14="http://schemas.microsoft.com/office/powerpoint/2010/main" val="102218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03698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2.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image" Target="../media/image1.png"/><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image" Target="../media/image1.png"/><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theme" Target="../theme/theme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descr="D:\Work\Clients\TechMahindra\POC\lower right ridge.png"/>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 descr="Ridge.pdf"/>
          <p:cNvPicPr>
            <a:picLocks noChangeAspect="1"/>
          </p:cNvPicPr>
          <p:nvPr/>
        </p:nvPicPr>
        <p:blipFill>
          <a:blip r:embed="rId24" cstate="email"/>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57200" y="640080"/>
            <a:ext cx="695720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3" name="Text Placeholder 2"/>
          <p:cNvSpPr>
            <a:spLocks noGrp="1"/>
          </p:cNvSpPr>
          <p:nvPr>
            <p:ph type="body" idx="1"/>
          </p:nvPr>
        </p:nvSpPr>
        <p:spPr>
          <a:xfrm>
            <a:off x="481013" y="1277971"/>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378" y="6605881"/>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100">
                <a:solidFill>
                  <a:schemeClr val="tx2"/>
                </a:solidFill>
                <a:latin typeface="Arial" pitchFamily="34" charset="0"/>
                <a:cs typeface="Arial" pitchFamily="34" charset="0"/>
              </a:rPr>
              <a:pPr algn="r" fontAlgn="auto">
                <a:spcBef>
                  <a:spcPts val="0"/>
                </a:spcBef>
                <a:spcAft>
                  <a:spcPts val="0"/>
                </a:spcAft>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3371056" y="6651333"/>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 id="2147483681" r:id="rId4"/>
    <p:sldLayoutId id="2147483678" r:id="rId5"/>
    <p:sldLayoutId id="2147483679" r:id="rId6"/>
    <p:sldLayoutId id="2147483689" r:id="rId7"/>
    <p:sldLayoutId id="2147484678" r:id="rId8"/>
    <p:sldLayoutId id="2147483683" r:id="rId9"/>
    <p:sldLayoutId id="2147483684" r:id="rId10"/>
    <p:sldLayoutId id="2147484670" r:id="rId11"/>
    <p:sldLayoutId id="2147484677" r:id="rId12"/>
    <p:sldLayoutId id="2147484595" r:id="rId13"/>
    <p:sldLayoutId id="2147484596" r:id="rId14"/>
    <p:sldLayoutId id="2147484597" r:id="rId15"/>
    <p:sldLayoutId id="2147484598" r:id="rId16"/>
    <p:sldLayoutId id="2147483691" r:id="rId17"/>
    <p:sldLayoutId id="2147483692" r:id="rId18"/>
    <p:sldLayoutId id="2147484679" r:id="rId19"/>
    <p:sldLayoutId id="2147484680" r:id="rId20"/>
    <p:sldLayoutId id="2147484681" r:id="rId21"/>
  </p:sldLayoutIdLst>
  <p:txStyles>
    <p:titleStyle>
      <a:lvl1pPr algn="l" rtl="0" eaLnBrk="1" fontAlgn="base" hangingPunct="1">
        <a:spcBef>
          <a:spcPct val="0"/>
        </a:spcBef>
        <a:spcAft>
          <a:spcPct val="0"/>
        </a:spcAft>
        <a:defRPr lang="en-US" sz="3200" b="1" kern="1200" smtClean="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922E715-B037-465B-AFD0-DBC6D7A7A3A7}" type="datetimeFigureOut">
              <a:rPr lang="en-US">
                <a:solidFill>
                  <a:prstClr val="black">
                    <a:tint val="75000"/>
                  </a:prstClr>
                </a:solidFill>
              </a:rPr>
              <a:pPr>
                <a:defRPr/>
              </a:pPr>
              <a:t>8/9/2016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3C57F8A-042F-4222-A300-4B8580F21ED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23490609"/>
      </p:ext>
    </p:extLst>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87" r:id="rId5"/>
    <p:sldLayoutId id="2147484688" r:id="rId6"/>
    <p:sldLayoutId id="2147484689" r:id="rId7"/>
    <p:sldLayoutId id="2147484690" r:id="rId8"/>
    <p:sldLayoutId id="2147484691" r:id="rId9"/>
    <p:sldLayoutId id="2147484692" r:id="rId10"/>
    <p:sldLayoutId id="2147484693" r:id="rId11"/>
    <p:sldLayoutId id="2147484694" r:id="rId12"/>
    <p:sldLayoutId id="2147484695" r:id="rId13"/>
    <p:sldLayoutId id="2147484696"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443ED3E0-1CAD-4EBA-92E4-C2906753486A}"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Tree>
    <p:extLst>
      <p:ext uri="{BB962C8B-B14F-4D97-AF65-F5344CB8AC3E}">
        <p14:creationId xmlns:p14="http://schemas.microsoft.com/office/powerpoint/2010/main" val="3086151510"/>
      </p:ext>
    </p:extLst>
  </p:cSld>
  <p:clrMap bg1="lt1" tx1="dk1" bg2="lt2" tx2="dk2" accent1="accent1" accent2="accent2" accent3="accent3" accent4="accent4" accent5="accent5" accent6="accent6" hlink="hlink" folHlink="folHlink"/>
  <p:sldLayoutIdLst>
    <p:sldLayoutId id="2147484728" r:id="rId1"/>
    <p:sldLayoutId id="2147484729" r:id="rId2"/>
    <p:sldLayoutId id="2147484730" r:id="rId3"/>
    <p:sldLayoutId id="2147484731" r:id="rId4"/>
    <p:sldLayoutId id="2147484732" r:id="rId5"/>
    <p:sldLayoutId id="2147484733" r:id="rId6"/>
    <p:sldLayoutId id="2147484734" r:id="rId7"/>
    <p:sldLayoutId id="2147484735" r:id="rId8"/>
    <p:sldLayoutId id="2147484736" r:id="rId9"/>
    <p:sldLayoutId id="2147484737" r:id="rId10"/>
    <p:sldLayoutId id="2147484738" r:id="rId11"/>
    <p:sldLayoutId id="2147484739" r:id="rId12"/>
    <p:sldLayoutId id="2147484740" r:id="rId13"/>
    <p:sldLayoutId id="2147484741" r:id="rId14"/>
    <p:sldLayoutId id="2147484742" r:id="rId15"/>
    <p:sldLayoutId id="2147484743" r:id="rId16"/>
    <p:sldLayoutId id="2147484744" r:id="rId17"/>
    <p:sldLayoutId id="2147484745" r:id="rId18"/>
    <p:sldLayoutId id="2147484746" r:id="rId19"/>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443ED3E0-1CAD-4EBA-92E4-C2906753486A}"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Tree>
    <p:extLst>
      <p:ext uri="{BB962C8B-B14F-4D97-AF65-F5344CB8AC3E}">
        <p14:creationId xmlns:p14="http://schemas.microsoft.com/office/powerpoint/2010/main" val="1528379515"/>
      </p:ext>
    </p:extLst>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52" r:id="rId5"/>
    <p:sldLayoutId id="2147484753" r:id="rId6"/>
    <p:sldLayoutId id="2147484754" r:id="rId7"/>
    <p:sldLayoutId id="2147484755" r:id="rId8"/>
    <p:sldLayoutId id="2147484756" r:id="rId9"/>
    <p:sldLayoutId id="2147484757" r:id="rId10"/>
    <p:sldLayoutId id="2147484758" r:id="rId11"/>
    <p:sldLayoutId id="2147484759" r:id="rId12"/>
    <p:sldLayoutId id="2147484760" r:id="rId13"/>
    <p:sldLayoutId id="2147484761" r:id="rId14"/>
    <p:sldLayoutId id="2147484762" r:id="rId15"/>
    <p:sldLayoutId id="2147484763" r:id="rId16"/>
    <p:sldLayoutId id="2147484764" r:id="rId17"/>
    <p:sldLayoutId id="2147484765" r:id="rId18"/>
    <p:sldLayoutId id="2147484766" r:id="rId19"/>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graysc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6" y="18383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smtClean="0">
              <a:solidFill>
                <a:prstClr val="black"/>
              </a:solidFill>
              <a:latin typeface="Arial" pitchFamily="34" charset="0"/>
              <a:cs typeface="Arial" pitchFamily="34" charset="0"/>
            </a:endParaRPr>
          </a:p>
        </p:txBody>
      </p:sp>
      <p:sp>
        <p:nvSpPr>
          <p:cNvPr id="5" name="Rectangle 4"/>
          <p:cNvSpPr/>
          <p:nvPr/>
        </p:nvSpPr>
        <p:spPr>
          <a:xfrm>
            <a:off x="0" y="5384800"/>
            <a:ext cx="9144000" cy="1473200"/>
          </a:xfrm>
          <a:prstGeom prst="rect">
            <a:avLst/>
          </a:prstGeom>
          <a:solidFill>
            <a:srgbClr val="E31837">
              <a:alpha val="84706"/>
            </a:srgbClr>
          </a:solidFill>
          <a:ln>
            <a:noFill/>
          </a:ln>
        </p:spPr>
        <p:style>
          <a:lnRef idx="1">
            <a:schemeClr val="accent1"/>
          </a:lnRef>
          <a:fillRef idx="0">
            <a:schemeClr val="accent1"/>
          </a:fillRef>
          <a:effectRef idx="0">
            <a:schemeClr val="accent1"/>
          </a:effectRef>
          <a:fontRef idx="minor">
            <a:schemeClr val="tx1"/>
          </a:fontRef>
        </p:style>
        <p:txBody>
          <a:bodyPr lIns="45720" rIns="45720" rtlCol="0" anchor="ctr"/>
          <a:lstStyle/>
          <a:p>
            <a:pPr algn="ctr" fontAlgn="auto">
              <a:spcBef>
                <a:spcPts val="0"/>
              </a:spcBef>
              <a:spcAft>
                <a:spcPts val="0"/>
              </a:spcAft>
            </a:pPr>
            <a:r>
              <a:rPr lang="en-US" sz="3000" b="1" dirty="0" err="1" smtClean="0">
                <a:solidFill>
                  <a:prstClr val="white"/>
                </a:solidFill>
              </a:rPr>
              <a:t>DevOps</a:t>
            </a:r>
            <a:r>
              <a:rPr lang="en-US" sz="3000" b="1" dirty="0" smtClean="0">
                <a:solidFill>
                  <a:prstClr val="white"/>
                </a:solidFill>
              </a:rPr>
              <a:t> - IBM Rational Tools</a:t>
            </a:r>
          </a:p>
        </p:txBody>
      </p:sp>
    </p:spTree>
    <p:extLst>
      <p:ext uri="{BB962C8B-B14F-4D97-AF65-F5344CB8AC3E}">
        <p14:creationId xmlns:p14="http://schemas.microsoft.com/office/powerpoint/2010/main" val="1380772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11" y="1918868"/>
            <a:ext cx="846710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dirty="0">
                <a:solidFill>
                  <a:prstClr val="black"/>
                </a:solidFill>
                <a:latin typeface="Calibri" pitchFamily="34" charset="0"/>
              </a:rPr>
              <a:t>RTW provides a comprehensive test automation solution for </a:t>
            </a:r>
            <a:r>
              <a:rPr lang="en-IN" dirty="0" smtClean="0">
                <a:solidFill>
                  <a:prstClr val="black"/>
                </a:solidFill>
                <a:latin typeface="Calibri" pitchFamily="34" charset="0"/>
              </a:rPr>
              <a:t>all type of </a:t>
            </a:r>
            <a:r>
              <a:rPr lang="en-IN" dirty="0">
                <a:solidFill>
                  <a:prstClr val="black"/>
                </a:solidFill>
                <a:latin typeface="Calibri" pitchFamily="34" charset="0"/>
              </a:rPr>
              <a:t>applications, regression testing, integration technologies and performance and scalability testing</a:t>
            </a:r>
            <a:r>
              <a:rPr lang="en-IN" dirty="0" smtClean="0">
                <a:solidFill>
                  <a:prstClr val="black"/>
                </a:solidFill>
                <a:latin typeface="Calibri" pitchFamily="34" charset="0"/>
              </a:rPr>
              <a:t>.</a:t>
            </a:r>
          </a:p>
          <a:p>
            <a:endParaRPr lang="en-IN" dirty="0">
              <a:solidFill>
                <a:prstClr val="black"/>
              </a:solidFill>
              <a:latin typeface="Calibri" pitchFamily="34" charset="0"/>
            </a:endParaRPr>
          </a:p>
          <a:p>
            <a:pPr marL="285750" indent="-285750">
              <a:buFont typeface="Arial" pitchFamily="34" charset="0"/>
              <a:buChar char="•"/>
            </a:pPr>
            <a:r>
              <a:rPr lang="en-IN" b="1" dirty="0">
                <a:solidFill>
                  <a:prstClr val="black"/>
                </a:solidFill>
                <a:latin typeface="Calibri" pitchFamily="34" charset="0"/>
              </a:rPr>
              <a:t>Simplifies test creation </a:t>
            </a:r>
            <a:r>
              <a:rPr lang="en-IN" dirty="0">
                <a:solidFill>
                  <a:prstClr val="black"/>
                </a:solidFill>
                <a:latin typeface="Calibri" pitchFamily="34" charset="0"/>
              </a:rPr>
              <a:t>with Story Board testing and code-free test authoring</a:t>
            </a:r>
            <a:r>
              <a:rPr lang="en-IN" dirty="0" smtClean="0">
                <a:solidFill>
                  <a:prstClr val="black"/>
                </a:solidFill>
                <a:latin typeface="Calibri" pitchFamily="34" charset="0"/>
              </a:rPr>
              <a:t>.</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b="1" dirty="0" smtClean="0">
                <a:solidFill>
                  <a:prstClr val="black"/>
                </a:solidFill>
                <a:latin typeface="Calibri" pitchFamily="34" charset="0"/>
              </a:rPr>
              <a:t>Quickly </a:t>
            </a:r>
            <a:r>
              <a:rPr lang="en-IN" b="1" dirty="0">
                <a:solidFill>
                  <a:prstClr val="black"/>
                </a:solidFill>
                <a:latin typeface="Calibri" pitchFamily="34" charset="0"/>
              </a:rPr>
              <a:t>develop complex performance test scenarios </a:t>
            </a:r>
            <a:r>
              <a:rPr lang="en-IN" dirty="0">
                <a:solidFill>
                  <a:prstClr val="black"/>
                </a:solidFill>
                <a:latin typeface="Calibri" pitchFamily="34" charset="0"/>
              </a:rPr>
              <a:t>with script-less, visual, performance test and workload models</a:t>
            </a:r>
            <a:r>
              <a:rPr lang="en-IN" dirty="0" smtClean="0">
                <a:solidFill>
                  <a:prstClr val="black"/>
                </a:solidFill>
                <a:latin typeface="Calibri" pitchFamily="34" charset="0"/>
              </a:rPr>
              <a:t>.</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b="1" dirty="0">
                <a:solidFill>
                  <a:prstClr val="black"/>
                </a:solidFill>
                <a:latin typeface="Calibri" pitchFamily="34" charset="0"/>
              </a:rPr>
              <a:t>Provides earlier, end-to-end continuous integration testing </a:t>
            </a:r>
            <a:r>
              <a:rPr lang="en-IN" dirty="0">
                <a:solidFill>
                  <a:prstClr val="black"/>
                </a:solidFill>
                <a:latin typeface="Calibri" pitchFamily="34" charset="0"/>
              </a:rPr>
              <a:t>throughout hardware, software and cloud-based dependencies</a:t>
            </a:r>
            <a:r>
              <a:rPr lang="en-IN" dirty="0" smtClean="0">
                <a:solidFill>
                  <a:prstClr val="black"/>
                </a:solidFill>
                <a:latin typeface="Calibri" pitchFamily="34" charset="0"/>
              </a:rPr>
              <a:t>.</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b="1" dirty="0">
                <a:solidFill>
                  <a:prstClr val="black"/>
                </a:solidFill>
                <a:latin typeface="Calibri" pitchFamily="34" charset="0"/>
              </a:rPr>
              <a:t>Emulates workloads accurately </a:t>
            </a:r>
            <a:r>
              <a:rPr lang="en-IN" dirty="0">
                <a:solidFill>
                  <a:prstClr val="black"/>
                </a:solidFill>
                <a:latin typeface="Calibri" pitchFamily="34" charset="0"/>
              </a:rPr>
              <a:t>so you can create a server workload that represents realistic user scenarios</a:t>
            </a:r>
            <a:r>
              <a:rPr lang="en-IN" dirty="0" smtClean="0">
                <a:solidFill>
                  <a:prstClr val="black"/>
                </a:solidFill>
                <a:latin typeface="Calibri" pitchFamily="34" charset="0"/>
              </a:rPr>
              <a:t>.</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b="1" dirty="0">
                <a:solidFill>
                  <a:prstClr val="black"/>
                </a:solidFill>
                <a:latin typeface="Calibri" pitchFamily="34" charset="0"/>
              </a:rPr>
              <a:t>Is extensible and supports standards and protocols </a:t>
            </a:r>
            <a:r>
              <a:rPr lang="en-IN" dirty="0">
                <a:solidFill>
                  <a:prstClr val="black"/>
                </a:solidFill>
                <a:latin typeface="Calibri" pitchFamily="34" charset="0"/>
              </a:rPr>
              <a:t>to help you meet the challenges of your testing environment</a:t>
            </a:r>
          </a:p>
        </p:txBody>
      </p:sp>
      <p:sp>
        <p:nvSpPr>
          <p:cNvPr id="3" name="Title 1"/>
          <p:cNvSpPr txBox="1">
            <a:spLocks/>
          </p:cNvSpPr>
          <p:nvPr/>
        </p:nvSpPr>
        <p:spPr>
          <a:xfrm>
            <a:off x="348350" y="1178790"/>
            <a:ext cx="5589312" cy="492443"/>
          </a:xfrm>
          <a:prstGeom prst="rect">
            <a:avLst/>
          </a:prstGeom>
        </p:spPr>
        <p:txBody>
          <a:bodyPr/>
          <a:lstStyle>
            <a:lvl1pPr algn="l" rtl="0" eaLnBrk="1" fontAlgn="base" hangingPunct="1">
              <a:spcBef>
                <a:spcPct val="0"/>
              </a:spcBef>
              <a:spcAft>
                <a:spcPct val="0"/>
              </a:spcAft>
              <a:defRPr lang="en-US" sz="3200" b="1" kern="1200" smtClean="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r>
              <a:rPr lang="en-US" dirty="0" smtClean="0">
                <a:solidFill>
                  <a:srgbClr val="C00000"/>
                </a:solidFill>
                <a:latin typeface="+mj-lt"/>
              </a:rPr>
              <a:t>Rational Test Workbench</a:t>
            </a:r>
            <a:endParaRPr lang="en-US" dirty="0">
              <a:solidFill>
                <a:srgbClr val="C00000"/>
              </a:solidFill>
              <a:latin typeface="+mj-lt"/>
            </a:endParaRPr>
          </a:p>
        </p:txBody>
      </p:sp>
    </p:spTree>
    <p:extLst>
      <p:ext uri="{BB962C8B-B14F-4D97-AF65-F5344CB8AC3E}">
        <p14:creationId xmlns:p14="http://schemas.microsoft.com/office/powerpoint/2010/main" val="3981849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7740969"/>
              </p:ext>
            </p:extLst>
          </p:nvPr>
        </p:nvGraphicFramePr>
        <p:xfrm>
          <a:off x="1164268" y="1268760"/>
          <a:ext cx="6360059" cy="5440680"/>
        </p:xfrm>
        <a:graphic>
          <a:graphicData uri="http://schemas.openxmlformats.org/drawingml/2006/table">
            <a:tbl>
              <a:tblPr firstRow="1" bandRow="1">
                <a:tableStyleId>{5940675A-B579-460E-94D1-54222C63F5DA}</a:tableStyleId>
              </a:tblPr>
              <a:tblGrid>
                <a:gridCol w="2615644"/>
                <a:gridCol w="3744415"/>
              </a:tblGrid>
              <a:tr h="235857">
                <a:tc>
                  <a:txBody>
                    <a:bodyPr/>
                    <a:lstStyle/>
                    <a:p>
                      <a:pPr algn="ctr">
                        <a:lnSpc>
                          <a:spcPct val="200000"/>
                        </a:lnSpc>
                      </a:pPr>
                      <a:r>
                        <a:rPr lang="en-US" sz="1100" b="1" dirty="0" smtClean="0">
                          <a:solidFill>
                            <a:schemeClr val="bg1"/>
                          </a:solidFill>
                        </a:rPr>
                        <a:t>SDLC</a:t>
                      </a:r>
                      <a:r>
                        <a:rPr lang="en-US" sz="1100" b="1" baseline="0" dirty="0" smtClean="0">
                          <a:solidFill>
                            <a:schemeClr val="bg1"/>
                          </a:solidFill>
                        </a:rPr>
                        <a:t>  Process Area</a:t>
                      </a:r>
                      <a:endParaRPr lang="en-US" sz="1100" b="1" dirty="0">
                        <a:solidFill>
                          <a:schemeClr val="bg1"/>
                        </a:solidFill>
                      </a:endParaRPr>
                    </a:p>
                  </a:txBody>
                  <a:tcPr anchor="ctr">
                    <a:solidFill>
                      <a:srgbClr val="0070C0"/>
                    </a:solidFill>
                  </a:tcPr>
                </a:tc>
                <a:tc>
                  <a:txBody>
                    <a:bodyPr/>
                    <a:lstStyle/>
                    <a:p>
                      <a:pPr algn="ctr">
                        <a:lnSpc>
                          <a:spcPct val="200000"/>
                        </a:lnSpc>
                      </a:pPr>
                      <a:r>
                        <a:rPr lang="en-US" sz="1100" b="1" dirty="0" smtClean="0">
                          <a:solidFill>
                            <a:schemeClr val="bg1"/>
                          </a:solidFill>
                        </a:rPr>
                        <a:t>Tools</a:t>
                      </a:r>
                      <a:r>
                        <a:rPr lang="en-US" sz="1100" b="1" baseline="0" dirty="0" smtClean="0">
                          <a:solidFill>
                            <a:schemeClr val="bg1"/>
                          </a:solidFill>
                        </a:rPr>
                        <a:t> Mapping</a:t>
                      </a:r>
                      <a:endParaRPr lang="en-US" sz="1100" b="1" dirty="0">
                        <a:solidFill>
                          <a:schemeClr val="bg1"/>
                        </a:solidFill>
                      </a:endParaRPr>
                    </a:p>
                  </a:txBody>
                  <a:tcPr anchor="ctr">
                    <a:solidFill>
                      <a:srgbClr val="0070C0"/>
                    </a:solidFill>
                  </a:tcPr>
                </a:tc>
              </a:tr>
              <a:tr h="322943">
                <a:tc>
                  <a:txBody>
                    <a:bodyPr/>
                    <a:lstStyle/>
                    <a:p>
                      <a:pPr>
                        <a:lnSpc>
                          <a:spcPct val="250000"/>
                        </a:lnSpc>
                      </a:pPr>
                      <a:r>
                        <a:rPr lang="en-US" sz="1100" dirty="0" smtClean="0"/>
                        <a:t>Requirement Capturing</a:t>
                      </a:r>
                      <a:endParaRPr lang="en-US" sz="1100" dirty="0"/>
                    </a:p>
                  </a:txBody>
                  <a:tcPr/>
                </a:tc>
                <a:tc>
                  <a:txBody>
                    <a:bodyPr/>
                    <a:lstStyle/>
                    <a:p>
                      <a:pPr>
                        <a:lnSpc>
                          <a:spcPct val="250000"/>
                        </a:lnSpc>
                      </a:pPr>
                      <a:r>
                        <a:rPr lang="en-US" sz="1100" dirty="0" smtClean="0"/>
                        <a:t>Rational DOORS Next Generation</a:t>
                      </a:r>
                      <a:endParaRPr lang="en-US" sz="1100" dirty="0"/>
                    </a:p>
                  </a:txBody>
                  <a:tcPr/>
                </a:tc>
              </a:tr>
              <a:tr h="322943">
                <a:tc>
                  <a:txBody>
                    <a:bodyPr/>
                    <a:lstStyle/>
                    <a:p>
                      <a:pPr>
                        <a:lnSpc>
                          <a:spcPct val="250000"/>
                        </a:lnSpc>
                      </a:pPr>
                      <a:r>
                        <a:rPr lang="en-US" sz="1100" dirty="0" smtClean="0"/>
                        <a:t>Design</a:t>
                      </a:r>
                      <a:endParaRPr lang="en-US" sz="1100" dirty="0"/>
                    </a:p>
                  </a:txBody>
                  <a:tcPr/>
                </a:tc>
                <a:tc>
                  <a:txBody>
                    <a:bodyPr/>
                    <a:lstStyle/>
                    <a:p>
                      <a:pPr>
                        <a:lnSpc>
                          <a:spcPct val="250000"/>
                        </a:lnSpc>
                      </a:pPr>
                      <a:r>
                        <a:rPr lang="en-US" sz="1100" baseline="0" dirty="0" smtClean="0"/>
                        <a:t>Design Management</a:t>
                      </a:r>
                      <a:endParaRPr lang="en-US" sz="1100" dirty="0"/>
                    </a:p>
                  </a:txBody>
                  <a:tcPr/>
                </a:tc>
              </a:tr>
              <a:tr h="313508">
                <a:tc>
                  <a:txBody>
                    <a:bodyPr/>
                    <a:lstStyle/>
                    <a:p>
                      <a:pPr>
                        <a:lnSpc>
                          <a:spcPct val="250000"/>
                        </a:lnSpc>
                      </a:pPr>
                      <a:r>
                        <a:rPr lang="en-US" sz="1100" dirty="0" smtClean="0"/>
                        <a:t>Code,</a:t>
                      </a:r>
                      <a:r>
                        <a:rPr lang="en-US" sz="1100" baseline="0" dirty="0" smtClean="0"/>
                        <a:t> Build &amp; Defect</a:t>
                      </a:r>
                      <a:endParaRPr lang="en-US" sz="1100" dirty="0"/>
                    </a:p>
                  </a:txBody>
                  <a:tcPr/>
                </a:tc>
                <a:tc>
                  <a:txBody>
                    <a:bodyPr/>
                    <a:lstStyle/>
                    <a:p>
                      <a:pPr>
                        <a:lnSpc>
                          <a:spcPct val="250000"/>
                        </a:lnSpc>
                      </a:pPr>
                      <a:r>
                        <a:rPr lang="en-US" sz="1100" dirty="0" smtClean="0"/>
                        <a:t>Change</a:t>
                      </a:r>
                      <a:r>
                        <a:rPr lang="en-US" sz="1100" baseline="0" dirty="0" smtClean="0"/>
                        <a:t> &amp; Configuration  Management</a:t>
                      </a:r>
                      <a:endParaRPr lang="en-US" sz="1100" dirty="0"/>
                    </a:p>
                  </a:txBody>
                  <a:tcPr/>
                </a:tc>
              </a:tr>
              <a:tr h="326572">
                <a:tc>
                  <a:txBody>
                    <a:bodyPr/>
                    <a:lstStyle/>
                    <a:p>
                      <a:pPr>
                        <a:lnSpc>
                          <a:spcPct val="250000"/>
                        </a:lnSpc>
                      </a:pPr>
                      <a:r>
                        <a:rPr lang="en-US" sz="1100" dirty="0" smtClean="0"/>
                        <a:t>Defects</a:t>
                      </a:r>
                      <a:r>
                        <a:rPr lang="en-US" sz="1100" baseline="0" dirty="0" smtClean="0"/>
                        <a:t> Tracking,  Allocation, Test cases</a:t>
                      </a:r>
                      <a:endParaRPr lang="en-US" sz="1100" dirty="0"/>
                    </a:p>
                  </a:txBody>
                  <a:tcPr/>
                </a:tc>
                <a:tc>
                  <a:txBody>
                    <a:bodyPr/>
                    <a:lstStyle/>
                    <a:p>
                      <a:pPr>
                        <a:lnSpc>
                          <a:spcPct val="250000"/>
                        </a:lnSpc>
                      </a:pPr>
                      <a:r>
                        <a:rPr lang="en-US" sz="1100" dirty="0" smtClean="0"/>
                        <a:t>Quality Management</a:t>
                      </a:r>
                      <a:endParaRPr lang="en-US" sz="1100" dirty="0"/>
                    </a:p>
                  </a:txBody>
                  <a:tcPr/>
                </a:tc>
              </a:tr>
              <a:tr h="326572">
                <a:tc>
                  <a:txBody>
                    <a:bodyPr/>
                    <a:lstStyle/>
                    <a:p>
                      <a:pPr>
                        <a:lnSpc>
                          <a:spcPct val="250000"/>
                        </a:lnSpc>
                      </a:pPr>
                      <a:r>
                        <a:rPr lang="en-US" sz="1100" dirty="0" smtClean="0"/>
                        <a:t>Build Automation</a:t>
                      </a:r>
                      <a:endParaRPr lang="en-US" sz="1100" dirty="0"/>
                    </a:p>
                  </a:txBody>
                  <a:tcPr/>
                </a:tc>
                <a:tc>
                  <a:txBody>
                    <a:bodyPr/>
                    <a:lstStyle/>
                    <a:p>
                      <a:pPr>
                        <a:lnSpc>
                          <a:spcPct val="250000"/>
                        </a:lnSpc>
                      </a:pPr>
                      <a:r>
                        <a:rPr lang="en-US" sz="1100" dirty="0" smtClean="0"/>
                        <a:t>Rational Team Concert</a:t>
                      </a:r>
                      <a:endParaRPr lang="en-US" sz="1100" dirty="0"/>
                    </a:p>
                  </a:txBody>
                  <a:tcPr/>
                </a:tc>
              </a:tr>
              <a:tr h="248194">
                <a:tc>
                  <a:txBody>
                    <a:bodyPr/>
                    <a:lstStyle/>
                    <a:p>
                      <a:pPr>
                        <a:lnSpc>
                          <a:spcPct val="250000"/>
                        </a:lnSpc>
                      </a:pPr>
                      <a:r>
                        <a:rPr lang="en-US" sz="1100" dirty="0" smtClean="0"/>
                        <a:t>Deployment</a:t>
                      </a:r>
                      <a:endParaRPr lang="en-US" sz="1100" dirty="0"/>
                    </a:p>
                  </a:txBody>
                  <a:tcPr/>
                </a:tc>
                <a:tc>
                  <a:txBody>
                    <a:bodyPr/>
                    <a:lstStyle/>
                    <a:p>
                      <a:pPr>
                        <a:lnSpc>
                          <a:spcPct val="250000"/>
                        </a:lnSpc>
                      </a:pPr>
                      <a:r>
                        <a:rPr lang="en-US" sz="1100" dirty="0" smtClean="0"/>
                        <a:t>uDeploy</a:t>
                      </a:r>
                      <a:endParaRPr lang="en-US" sz="1100" dirty="0"/>
                    </a:p>
                  </a:txBody>
                  <a:tcPr/>
                </a:tc>
              </a:tr>
              <a:tr h="296091">
                <a:tc>
                  <a:txBody>
                    <a:bodyPr/>
                    <a:lstStyle/>
                    <a:p>
                      <a:pPr>
                        <a:lnSpc>
                          <a:spcPct val="250000"/>
                        </a:lnSpc>
                      </a:pPr>
                      <a:r>
                        <a:rPr lang="en-US" sz="1100" dirty="0" smtClean="0"/>
                        <a:t>Release Planning</a:t>
                      </a:r>
                      <a:endParaRPr lang="en-US" sz="1100" dirty="0"/>
                    </a:p>
                  </a:txBody>
                  <a:tcPr/>
                </a:tc>
                <a:tc>
                  <a:txBody>
                    <a:bodyPr/>
                    <a:lstStyle/>
                    <a:p>
                      <a:pPr>
                        <a:lnSpc>
                          <a:spcPct val="250000"/>
                        </a:lnSpc>
                      </a:pPr>
                      <a:r>
                        <a:rPr lang="en-US" sz="1100" dirty="0" err="1" smtClean="0"/>
                        <a:t>uRelease</a:t>
                      </a:r>
                      <a:endParaRPr lang="en-US" sz="1100" dirty="0"/>
                    </a:p>
                  </a:txBody>
                  <a:tcPr/>
                </a:tc>
              </a:tr>
              <a:tr h="291737">
                <a:tc>
                  <a:txBody>
                    <a:bodyPr/>
                    <a:lstStyle/>
                    <a:p>
                      <a:pPr>
                        <a:lnSpc>
                          <a:spcPct val="250000"/>
                        </a:lnSpc>
                      </a:pPr>
                      <a:r>
                        <a:rPr lang="en-US" sz="1100" dirty="0" smtClean="0"/>
                        <a:t>Testing</a:t>
                      </a:r>
                      <a:endParaRPr lang="en-US" sz="1100" dirty="0"/>
                    </a:p>
                  </a:txBody>
                  <a:tcPr/>
                </a:tc>
                <a:tc>
                  <a:txBody>
                    <a:bodyPr/>
                    <a:lstStyle/>
                    <a:p>
                      <a:pPr>
                        <a:lnSpc>
                          <a:spcPct val="250000"/>
                        </a:lnSpc>
                      </a:pPr>
                      <a:r>
                        <a:rPr lang="en-US" sz="1100" dirty="0" smtClean="0"/>
                        <a:t>Rational</a:t>
                      </a:r>
                      <a:r>
                        <a:rPr lang="en-US" sz="1100" baseline="0" dirty="0" smtClean="0"/>
                        <a:t> Test Work Bench</a:t>
                      </a:r>
                      <a:endParaRPr lang="en-US" sz="1100" dirty="0"/>
                    </a:p>
                  </a:txBody>
                  <a:tcPr/>
                </a:tc>
              </a:tr>
              <a:tr h="313508">
                <a:tc>
                  <a:txBody>
                    <a:bodyPr/>
                    <a:lstStyle/>
                    <a:p>
                      <a:pPr>
                        <a:lnSpc>
                          <a:spcPct val="250000"/>
                        </a:lnSpc>
                      </a:pPr>
                      <a:r>
                        <a:rPr lang="en-US" sz="1100" dirty="0" smtClean="0"/>
                        <a:t>Report</a:t>
                      </a:r>
                      <a:endParaRPr lang="en-US" sz="1100" baseline="30000" dirty="0">
                        <a:solidFill>
                          <a:schemeClr val="bg2"/>
                        </a:solidFill>
                      </a:endParaRPr>
                    </a:p>
                  </a:txBody>
                  <a:tcPr/>
                </a:tc>
                <a:tc>
                  <a:txBody>
                    <a:bodyPr/>
                    <a:lstStyle/>
                    <a:p>
                      <a:pPr>
                        <a:lnSpc>
                          <a:spcPct val="250000"/>
                        </a:lnSpc>
                      </a:pPr>
                      <a:r>
                        <a:rPr lang="en-US" sz="1100" dirty="0" smtClean="0"/>
                        <a:t>RRDI – Rational Reporting for Development</a:t>
                      </a:r>
                      <a:r>
                        <a:rPr lang="en-US" sz="1100" baseline="0" dirty="0" smtClean="0"/>
                        <a:t> Intelligence</a:t>
                      </a:r>
                      <a:endParaRPr lang="en-US" sz="1100" dirty="0"/>
                    </a:p>
                  </a:txBody>
                  <a:tcPr/>
                </a:tc>
              </a:tr>
            </a:tbl>
          </a:graphicData>
        </a:graphic>
      </p:graphicFrame>
      <p:sp>
        <p:nvSpPr>
          <p:cNvPr id="6" name="Rectangle 2"/>
          <p:cNvSpPr txBox="1">
            <a:spLocks noChangeArrowheads="1"/>
          </p:cNvSpPr>
          <p:nvPr/>
        </p:nvSpPr>
        <p:spPr bwMode="auto">
          <a:xfrm>
            <a:off x="2749711" y="86043"/>
            <a:ext cx="635879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smtClean="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r>
              <a:rPr lang="en-IN" sz="2800" dirty="0">
                <a:solidFill>
                  <a:srgbClr val="6D6E71"/>
                </a:solidFill>
              </a:rPr>
              <a:t> </a:t>
            </a:r>
            <a:r>
              <a:rPr lang="en-IN" sz="2800" dirty="0" smtClean="0">
                <a:solidFill>
                  <a:srgbClr val="6D6E71"/>
                </a:solidFill>
              </a:rPr>
              <a:t>        IBM </a:t>
            </a:r>
            <a:r>
              <a:rPr lang="en-IN" sz="2800" dirty="0">
                <a:solidFill>
                  <a:srgbClr val="6D6E71"/>
                </a:solidFill>
              </a:rPr>
              <a:t>Rational </a:t>
            </a:r>
            <a:r>
              <a:rPr lang="en-IN" sz="2800" dirty="0" smtClean="0">
                <a:solidFill>
                  <a:srgbClr val="6D6E71"/>
                </a:solidFill>
              </a:rPr>
              <a:t>Tools Mapping</a:t>
            </a:r>
            <a:endParaRPr lang="en-IN" sz="1600" dirty="0">
              <a:solidFill>
                <a:srgbClr val="E31837"/>
              </a:solidFill>
            </a:endParaRPr>
          </a:p>
        </p:txBody>
      </p:sp>
    </p:spTree>
    <p:extLst>
      <p:ext uri="{BB962C8B-B14F-4D97-AF65-F5344CB8AC3E}">
        <p14:creationId xmlns:p14="http://schemas.microsoft.com/office/powerpoint/2010/main" val="1312990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916859" y="72188"/>
            <a:ext cx="6358793" cy="430887"/>
          </a:xfrm>
        </p:spPr>
        <p:txBody>
          <a:bodyPr/>
          <a:lstStyle/>
          <a:p>
            <a:r>
              <a:rPr lang="en-US" sz="2800" dirty="0" smtClean="0"/>
              <a:t>Rational Tools : User perspective</a:t>
            </a:r>
            <a:endParaRPr lang="en-US" sz="1600" dirty="0" smtClean="0">
              <a:solidFill>
                <a:schemeClr val="bg2"/>
              </a:solidFill>
            </a:endParaRPr>
          </a:p>
        </p:txBody>
      </p:sp>
      <p:sp>
        <p:nvSpPr>
          <p:cNvPr id="13" name="Rectangle 12"/>
          <p:cNvSpPr/>
          <p:nvPr/>
        </p:nvSpPr>
        <p:spPr>
          <a:xfrm>
            <a:off x="1356333" y="912259"/>
            <a:ext cx="3112643"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lang="en-US" sz="1000" kern="0" dirty="0" smtClean="0">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lang="en-US" sz="1000" kern="0" dirty="0" smtClean="0">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latin typeface="Trebuchet MS" pitchFamily="34" charset="0"/>
                <a:cs typeface="+mn-cs"/>
              </a:rPr>
              <a:t>Systems/Component </a:t>
            </a:r>
            <a:r>
              <a:rPr lang="en-US" sz="1000" kern="0" dirty="0">
                <a:latin typeface="Trebuchet MS" pitchFamily="34" charset="0"/>
                <a:cs typeface="+mn-cs"/>
              </a:rPr>
              <a:t>sprint level </a:t>
            </a:r>
            <a:r>
              <a:rPr lang="en-US" sz="1000" kern="0" dirty="0" smtClean="0">
                <a:latin typeface="Trebuchet MS" pitchFamily="34" charset="0"/>
                <a:cs typeface="+mn-cs"/>
              </a:rPr>
              <a:t>commitments w.r.t  the releases </a:t>
            </a:r>
          </a:p>
          <a:p>
            <a:pPr marL="171450" indent="-171450" fontAlgn="auto">
              <a:spcBef>
                <a:spcPts val="0"/>
              </a:spcBef>
              <a:spcAft>
                <a:spcPts val="0"/>
              </a:spcAft>
              <a:buFont typeface="Arial" pitchFamily="34" charset="0"/>
              <a:buChar char="•"/>
              <a:defRPr/>
            </a:pPr>
            <a:r>
              <a:rPr lang="en-US" sz="1000" kern="0" dirty="0">
                <a:latin typeface="Trebuchet MS" pitchFamily="34" charset="0"/>
              </a:rPr>
              <a:t>Release &amp; Sprint level commitments per system/component level</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latin typeface="Trebuchet MS" pitchFamily="34" charset="0"/>
                <a:cs typeface="+mn-cs"/>
              </a:rPr>
              <a:t>Over all status of Design/</a:t>
            </a:r>
            <a:r>
              <a:rPr lang="en-US" sz="1000" kern="0" dirty="0" err="1" smtClean="0">
                <a:latin typeface="Trebuchet MS" pitchFamily="34" charset="0"/>
                <a:cs typeface="+mn-cs"/>
              </a:rPr>
              <a:t>Dev</a:t>
            </a:r>
            <a:r>
              <a:rPr lang="en-US" sz="1000" kern="0" dirty="0" smtClean="0">
                <a:latin typeface="Trebuchet MS" pitchFamily="34" charset="0"/>
                <a:cs typeface="+mn-cs"/>
              </a:rPr>
              <a:t>/Testing/Defects progress of Past/Present/Future release </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latin typeface="Trebuchet MS" pitchFamily="34" charset="0"/>
                <a:cs typeface="+mn-cs"/>
              </a:rPr>
              <a:t>Build </a:t>
            </a:r>
            <a:r>
              <a:rPr lang="en-US" sz="1000" kern="0" dirty="0">
                <a:latin typeface="Trebuchet MS" pitchFamily="34" charset="0"/>
                <a:cs typeface="+mn-cs"/>
              </a:rPr>
              <a:t>&amp; Deployment </a:t>
            </a:r>
            <a:r>
              <a:rPr lang="en-US" sz="1000" kern="0" dirty="0" smtClean="0">
                <a:latin typeface="Trebuchet MS" pitchFamily="34" charset="0"/>
                <a:cs typeface="+mn-cs"/>
              </a:rPr>
              <a:t>status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lang="en-US" sz="1000" kern="0" dirty="0" smtClean="0">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0" cap="none" spc="0" normalizeH="0" baseline="0" noProof="0" dirty="0">
              <a:ln>
                <a:noFill/>
              </a:ln>
              <a:effectLst/>
              <a:uLnTx/>
              <a:uFillTx/>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0" cap="none" spc="0" normalizeH="0" baseline="0" noProof="0" dirty="0">
              <a:ln>
                <a:noFill/>
              </a:ln>
              <a:effectLst/>
              <a:uLnTx/>
              <a:uFillTx/>
              <a:latin typeface="Trebuchet MS" pitchFamily="34" charset="0"/>
              <a:cs typeface="+mn-cs"/>
            </a:endParaRPr>
          </a:p>
        </p:txBody>
      </p:sp>
      <p:sp>
        <p:nvSpPr>
          <p:cNvPr id="21" name="Rectangle 11"/>
          <p:cNvSpPr>
            <a:spLocks noChangeArrowheads="1"/>
          </p:cNvSpPr>
          <p:nvPr/>
        </p:nvSpPr>
        <p:spPr bwMode="auto">
          <a:xfrm>
            <a:off x="183777" y="559290"/>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Executives</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23" name="Rectangle 22"/>
          <p:cNvSpPr/>
          <p:nvPr/>
        </p:nvSpPr>
        <p:spPr>
          <a:xfrm>
            <a:off x="5786016" y="903863"/>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Create &amp; Map releases with up &amp; down stream components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Sprint level commitments per system/component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Number of stories are tagged specific to the system/component</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 / Component wise overall progress(%) w.r.t the releases</a:t>
            </a:r>
          </a:p>
        </p:txBody>
      </p:sp>
      <p:sp>
        <p:nvSpPr>
          <p:cNvPr id="24" name="Rectangle 11"/>
          <p:cNvSpPr>
            <a:spLocks noChangeArrowheads="1"/>
          </p:cNvSpPr>
          <p:nvPr/>
        </p:nvSpPr>
        <p:spPr bwMode="auto">
          <a:xfrm>
            <a:off x="4626338" y="563773"/>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Release Manager</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25" name="Rectangle 24"/>
          <p:cNvSpPr/>
          <p:nvPr/>
        </p:nvSpPr>
        <p:spPr>
          <a:xfrm>
            <a:off x="1342887" y="2704815"/>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Systems/Component sprint level commitments w.r.t  the releases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Release &amp; Sprint level commitments per system/component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Allocating &amp; Tracking development tasks, defects per system / component level to the individual team member level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Build &amp; Deployment status</a:t>
            </a:r>
          </a:p>
        </p:txBody>
      </p:sp>
      <p:sp>
        <p:nvSpPr>
          <p:cNvPr id="26" name="Rectangle 11"/>
          <p:cNvSpPr>
            <a:spLocks noChangeArrowheads="1"/>
          </p:cNvSpPr>
          <p:nvPr/>
        </p:nvSpPr>
        <p:spPr bwMode="auto">
          <a:xfrm>
            <a:off x="170330" y="2377604"/>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Project Manager</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27" name="Rectangle 26"/>
          <p:cNvSpPr/>
          <p:nvPr/>
        </p:nvSpPr>
        <p:spPr>
          <a:xfrm>
            <a:off x="5759690" y="2735056"/>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Capturing requirements, create design document</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Mapping of requirements with design cases w.r.t Systems / Components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draw diagrams(Ex., Use case, Sequence, State flow diagrams)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bring the traceability of solution stories to component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Assign design doc to </a:t>
            </a:r>
            <a:r>
              <a:rPr lang="en-US" sz="1000" kern="0" dirty="0" err="1">
                <a:latin typeface="Trebuchet MS" pitchFamily="34" charset="0"/>
                <a:cs typeface="+mn-cs"/>
              </a:rPr>
              <a:t>dev</a:t>
            </a:r>
            <a:r>
              <a:rPr lang="en-US" sz="1000" kern="0" dirty="0">
                <a:latin typeface="Trebuchet MS" pitchFamily="34" charset="0"/>
                <a:cs typeface="+mn-cs"/>
              </a:rPr>
              <a:t> team members</a:t>
            </a:r>
          </a:p>
        </p:txBody>
      </p:sp>
      <p:sp>
        <p:nvSpPr>
          <p:cNvPr id="28" name="Rectangle 11"/>
          <p:cNvSpPr>
            <a:spLocks noChangeArrowheads="1"/>
          </p:cNvSpPr>
          <p:nvPr/>
        </p:nvSpPr>
        <p:spPr bwMode="auto">
          <a:xfrm>
            <a:off x="4625770" y="2382087"/>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BA &amp;</a:t>
            </a:r>
            <a:r>
              <a:rPr kumimoji="0" lang="en-US" sz="1800" b="0" i="0" u="none" strike="noStrike" kern="0" cap="none" spc="0" normalizeH="0" noProof="0" dirty="0" smtClean="0">
                <a:ln>
                  <a:noFill/>
                </a:ln>
                <a:solidFill>
                  <a:prstClr val="white"/>
                </a:solidFill>
                <a:effectLst/>
                <a:uLnTx/>
                <a:uFillTx/>
                <a:latin typeface="Gill Sans MT" pitchFamily="34" charset="0"/>
                <a:ea typeface="+mn-ea"/>
                <a:cs typeface="Arial" pitchFamily="34" charset="0"/>
              </a:rPr>
              <a:t> </a:t>
            </a: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Design Team</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29" name="Rectangle 28"/>
          <p:cNvSpPr/>
          <p:nvPr/>
        </p:nvSpPr>
        <p:spPr>
          <a:xfrm>
            <a:off x="1316561" y="4526540"/>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Integrate Eclipse plugin to write code</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Configure build tools to pack the complete modules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Configure with application server</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view the allocated tasks, Target dates of assigned system/component &amp; its development schedule w.r.t  planned start/end dates</a:t>
            </a:r>
          </a:p>
        </p:txBody>
      </p:sp>
      <p:sp>
        <p:nvSpPr>
          <p:cNvPr id="30" name="Rectangle 11"/>
          <p:cNvSpPr>
            <a:spLocks noChangeArrowheads="1"/>
          </p:cNvSpPr>
          <p:nvPr/>
        </p:nvSpPr>
        <p:spPr bwMode="auto">
          <a:xfrm>
            <a:off x="156883" y="4199329"/>
            <a:ext cx="4270248"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Development Team</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grpSp>
        <p:nvGrpSpPr>
          <p:cNvPr id="3" name="Group 2"/>
          <p:cNvGrpSpPr/>
          <p:nvPr/>
        </p:nvGrpSpPr>
        <p:grpSpPr>
          <a:xfrm>
            <a:off x="206027" y="910111"/>
            <a:ext cx="1065750" cy="1371600"/>
            <a:chOff x="3412898" y="884353"/>
            <a:chExt cx="1065750" cy="1371600"/>
          </a:xfrm>
        </p:grpSpPr>
        <p:sp>
          <p:nvSpPr>
            <p:cNvPr id="32" name="Rectangle 31"/>
            <p:cNvSpPr/>
            <p:nvPr/>
          </p:nvSpPr>
          <p:spPr>
            <a:xfrm>
              <a:off x="3425778" y="884353"/>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r>
                <a:rPr lang="en-US" sz="1000" b="1" dirty="0"/>
                <a:t>Reporting &amp; </a:t>
              </a:r>
              <a:r>
                <a:rPr lang="en-US" sz="1000" b="1" dirty="0" smtClean="0"/>
                <a:t>Dashboard</a:t>
              </a:r>
              <a:endParaRPr lang="en-US" sz="1000" b="1" kern="0" dirty="0">
                <a:latin typeface="Trebuchet MS" pitchFamily="34" charset="0"/>
                <a:cs typeface="+mn-cs"/>
              </a:endParaRPr>
            </a:p>
          </p:txBody>
        </p:sp>
        <p:sp>
          <p:nvSpPr>
            <p:cNvPr id="2" name="Oval 1"/>
            <p:cNvSpPr/>
            <p:nvPr/>
          </p:nvSpPr>
          <p:spPr>
            <a:xfrm>
              <a:off x="3412898" y="904800"/>
              <a:ext cx="992101"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smtClean="0">
                  <a:latin typeface="Trebuchet MS" pitchFamily="34" charset="0"/>
                </a:rPr>
                <a:t>RRDI</a:t>
              </a:r>
              <a:endParaRPr lang="en-US" sz="1100" b="1" dirty="0">
                <a:latin typeface="Trebuchet MS" pitchFamily="34" charset="0"/>
              </a:endParaRPr>
            </a:p>
          </p:txBody>
        </p:sp>
      </p:grpSp>
      <p:sp>
        <p:nvSpPr>
          <p:cNvPr id="39" name="Rectangle 38"/>
          <p:cNvSpPr/>
          <p:nvPr/>
        </p:nvSpPr>
        <p:spPr>
          <a:xfrm>
            <a:off x="5744789" y="4537271"/>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Authorized to view all the releases which he/she handles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view the Systems/Components which are mapped to the releases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System/Component wise build &amp; deployment status on daily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Number of pass/fail build &amp; deployment status per System/Component wise</a:t>
            </a:r>
          </a:p>
        </p:txBody>
      </p:sp>
      <p:sp>
        <p:nvSpPr>
          <p:cNvPr id="40" name="Rectangle 11"/>
          <p:cNvSpPr>
            <a:spLocks noChangeArrowheads="1"/>
          </p:cNvSpPr>
          <p:nvPr/>
        </p:nvSpPr>
        <p:spPr bwMode="auto">
          <a:xfrm>
            <a:off x="4597990" y="4210060"/>
            <a:ext cx="4270248"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Build &amp; Deployment Team</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41" name="Rectangle 40"/>
          <p:cNvSpPr/>
          <p:nvPr/>
        </p:nvSpPr>
        <p:spPr>
          <a:xfrm>
            <a:off x="1031359" y="6021569"/>
            <a:ext cx="7822390" cy="64008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Authorized to view all the releases which he/she </a:t>
            </a:r>
            <a:r>
              <a:rPr lang="en-US" sz="1000" kern="0" dirty="0" smtClean="0">
                <a:latin typeface="Trebuchet MS" pitchFamily="34" charset="0"/>
                <a:cs typeface="+mn-cs"/>
              </a:rPr>
              <a:t>handles		</a:t>
            </a:r>
            <a:r>
              <a:rPr lang="en-US" sz="1000" kern="0" dirty="0">
                <a:latin typeface="Trebuchet MS" pitchFamily="34" charset="0"/>
                <a:cs typeface="+mn-cs"/>
              </a:rPr>
              <a:t>	</a:t>
            </a:r>
            <a:r>
              <a:rPr lang="en-US" sz="1000" b="1" kern="0" dirty="0" smtClean="0">
                <a:latin typeface="+mn-lt"/>
                <a:cs typeface="+mn-cs"/>
              </a:rPr>
              <a:t>Test Case Creation &amp;  </a:t>
            </a:r>
            <a:r>
              <a:rPr lang="en-US" sz="1000" b="1" kern="0" dirty="0">
                <a:latin typeface="+mn-lt"/>
                <a:cs typeface="+mn-cs"/>
              </a:rPr>
              <a:t>Data </a:t>
            </a:r>
            <a:r>
              <a:rPr lang="en-US" sz="1000" b="1" kern="0" dirty="0" err="1">
                <a:latin typeface="+mn-lt"/>
                <a:cs typeface="+mn-cs"/>
              </a:rPr>
              <a:t>Mgmt</a:t>
            </a:r>
            <a:r>
              <a:rPr lang="en-US" sz="1000" b="1" kern="0" dirty="0">
                <a:latin typeface="+mn-lt"/>
                <a:cs typeface="+mn-cs"/>
              </a:rPr>
              <a:t>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view the Systems/Components which are mapped to the releases		</a:t>
            </a:r>
            <a:r>
              <a:rPr lang="en-US" sz="1000" b="1" kern="0" dirty="0">
                <a:latin typeface="+mn-lt"/>
                <a:cs typeface="+mn-cs"/>
              </a:rPr>
              <a:t>Functional Testing</a:t>
            </a:r>
            <a:r>
              <a:rPr lang="en-US" sz="1000" kern="0" dirty="0">
                <a:latin typeface="Trebuchet MS" pitchFamily="34" charset="0"/>
                <a:cs typeface="+mn-cs"/>
              </a:rPr>
              <a:t>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System/Component wise test cases &amp; scenarios </a:t>
            </a:r>
            <a:r>
              <a:rPr lang="en-US" sz="1000" kern="0" dirty="0" smtClean="0">
                <a:latin typeface="Trebuchet MS" pitchFamily="34" charset="0"/>
                <a:cs typeface="+mn-cs"/>
              </a:rPr>
              <a:t>status			</a:t>
            </a:r>
            <a:r>
              <a:rPr lang="en-US" sz="1000" b="1" kern="0" dirty="0" smtClean="0">
                <a:latin typeface="+mn-lt"/>
                <a:cs typeface="+mn-cs"/>
              </a:rPr>
              <a:t>Performance Testing</a:t>
            </a:r>
            <a:endParaRPr lang="en-US" sz="1000" b="1" kern="0" dirty="0">
              <a:latin typeface="+mn-lt"/>
              <a:cs typeface="+mn-cs"/>
            </a:endParaRP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Assign defects;  View number of defects per System/Component wise</a:t>
            </a:r>
          </a:p>
        </p:txBody>
      </p:sp>
      <p:sp>
        <p:nvSpPr>
          <p:cNvPr id="42" name="Rectangle 11"/>
          <p:cNvSpPr>
            <a:spLocks noChangeArrowheads="1"/>
          </p:cNvSpPr>
          <p:nvPr/>
        </p:nvSpPr>
        <p:spPr bwMode="auto">
          <a:xfrm>
            <a:off x="156883" y="6021032"/>
            <a:ext cx="822960" cy="64008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mn-cs"/>
              </a:rPr>
              <a:t>QA &amp;</a:t>
            </a:r>
          </a:p>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mn-cs"/>
              </a:rPr>
              <a:t>Testing</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44" name="Oval 43"/>
          <p:cNvSpPr/>
          <p:nvPr/>
        </p:nvSpPr>
        <p:spPr>
          <a:xfrm>
            <a:off x="5298632" y="6148458"/>
            <a:ext cx="1205197"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RQM, RFT &amp; RPT</a:t>
            </a:r>
            <a:endParaRPr lang="en-US" sz="1100" b="1" dirty="0">
              <a:latin typeface="Trebuchet MS" pitchFamily="34" charset="0"/>
            </a:endParaRPr>
          </a:p>
        </p:txBody>
      </p:sp>
      <p:sp>
        <p:nvSpPr>
          <p:cNvPr id="37" name="Rectangle 36"/>
          <p:cNvSpPr/>
          <p:nvPr/>
        </p:nvSpPr>
        <p:spPr>
          <a:xfrm>
            <a:off x="4660014" y="895084"/>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r>
              <a:rPr lang="en-US" sz="1000" b="1" dirty="0" smtClean="0"/>
              <a:t>Release , Reporting </a:t>
            </a:r>
            <a:r>
              <a:rPr lang="en-US" sz="1000" b="1" dirty="0"/>
              <a:t>&amp; </a:t>
            </a:r>
            <a:r>
              <a:rPr lang="en-US" sz="1000" b="1" dirty="0" smtClean="0"/>
              <a:t>Dashboard</a:t>
            </a:r>
            <a:endParaRPr lang="en-US" sz="1000" b="1" kern="0" dirty="0">
              <a:latin typeface="Trebuchet MS" pitchFamily="34" charset="0"/>
              <a:cs typeface="+mn-cs"/>
            </a:endParaRPr>
          </a:p>
        </p:txBody>
      </p:sp>
      <p:sp>
        <p:nvSpPr>
          <p:cNvPr id="46" name="Oval 45"/>
          <p:cNvSpPr/>
          <p:nvPr/>
        </p:nvSpPr>
        <p:spPr>
          <a:xfrm>
            <a:off x="4597186" y="912259"/>
            <a:ext cx="1097280"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err="1" smtClean="0">
                <a:latin typeface="Trebuchet MS" pitchFamily="34" charset="0"/>
              </a:rPr>
              <a:t>uRelease</a:t>
            </a:r>
            <a:r>
              <a:rPr lang="en-US" sz="1100" b="1" dirty="0" smtClean="0">
                <a:latin typeface="Trebuchet MS" pitchFamily="34" charset="0"/>
              </a:rPr>
              <a:t> &amp; RRDI </a:t>
            </a:r>
            <a:endParaRPr lang="en-US" sz="1100" b="1" dirty="0">
              <a:latin typeface="Trebuchet MS" pitchFamily="34" charset="0"/>
            </a:endParaRPr>
          </a:p>
        </p:txBody>
      </p:sp>
      <p:sp>
        <p:nvSpPr>
          <p:cNvPr id="47" name="Rectangle 46"/>
          <p:cNvSpPr/>
          <p:nvPr/>
        </p:nvSpPr>
        <p:spPr>
          <a:xfrm>
            <a:off x="209535" y="2695285"/>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Planning</a:t>
            </a:r>
            <a:r>
              <a:rPr lang="en-US" sz="1000" b="1" dirty="0"/>
              <a:t>, Tracking, Tasks </a:t>
            </a:r>
            <a:r>
              <a:rPr lang="en-US" sz="1000" b="1" dirty="0" smtClean="0"/>
              <a:t>Creation,</a:t>
            </a:r>
          </a:p>
          <a:p>
            <a:pPr algn="ctr" fontAlgn="auto">
              <a:spcBef>
                <a:spcPts val="0"/>
              </a:spcBef>
              <a:spcAft>
                <a:spcPts val="0"/>
              </a:spcAft>
            </a:pPr>
            <a:r>
              <a:rPr lang="en-US" sz="1000" b="1" dirty="0" smtClean="0"/>
              <a:t> Reporting </a:t>
            </a:r>
            <a:r>
              <a:rPr lang="en-US" sz="1000" b="1" dirty="0"/>
              <a:t>&amp; </a:t>
            </a:r>
            <a:r>
              <a:rPr lang="en-US" sz="1000" b="1" dirty="0" smtClean="0"/>
              <a:t>Dashboard</a:t>
            </a:r>
            <a:endParaRPr lang="en-US" sz="1000" b="1" kern="0" dirty="0">
              <a:latin typeface="Trebuchet MS" pitchFamily="34" charset="0"/>
              <a:cs typeface="+mn-cs"/>
            </a:endParaRPr>
          </a:p>
        </p:txBody>
      </p:sp>
      <p:sp>
        <p:nvSpPr>
          <p:cNvPr id="48" name="Oval 47"/>
          <p:cNvSpPr/>
          <p:nvPr/>
        </p:nvSpPr>
        <p:spPr>
          <a:xfrm>
            <a:off x="185344" y="2712460"/>
            <a:ext cx="996696"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CCM </a:t>
            </a:r>
          </a:p>
          <a:p>
            <a:pPr algn="ctr"/>
            <a:r>
              <a:rPr lang="en-US" sz="1100" b="1" dirty="0" smtClean="0">
                <a:latin typeface="Trebuchet MS" pitchFamily="34" charset="0"/>
              </a:rPr>
              <a:t>&amp; RRDI </a:t>
            </a:r>
            <a:endParaRPr lang="en-US" sz="1100" b="1" dirty="0">
              <a:latin typeface="Trebuchet MS" pitchFamily="34" charset="0"/>
            </a:endParaRPr>
          </a:p>
        </p:txBody>
      </p:sp>
      <p:sp>
        <p:nvSpPr>
          <p:cNvPr id="49" name="Rectangle 48"/>
          <p:cNvSpPr/>
          <p:nvPr/>
        </p:nvSpPr>
        <p:spPr>
          <a:xfrm>
            <a:off x="4642302" y="2722177"/>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Req. Capturing &amp;</a:t>
            </a:r>
          </a:p>
          <a:p>
            <a:pPr algn="ctr" fontAlgn="auto">
              <a:spcBef>
                <a:spcPts val="0"/>
              </a:spcBef>
              <a:spcAft>
                <a:spcPts val="0"/>
              </a:spcAft>
            </a:pPr>
            <a:r>
              <a:rPr lang="en-US" sz="1000" b="1" dirty="0" smtClean="0"/>
              <a:t>Design</a:t>
            </a:r>
            <a:endParaRPr lang="en-US" sz="1000" b="1" kern="0" dirty="0">
              <a:latin typeface="Trebuchet MS" pitchFamily="34" charset="0"/>
              <a:cs typeface="+mn-cs"/>
            </a:endParaRPr>
          </a:p>
        </p:txBody>
      </p:sp>
      <p:sp>
        <p:nvSpPr>
          <p:cNvPr id="50" name="Oval 49"/>
          <p:cNvSpPr/>
          <p:nvPr/>
        </p:nvSpPr>
        <p:spPr>
          <a:xfrm>
            <a:off x="4630990" y="2739352"/>
            <a:ext cx="996696"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RSA</a:t>
            </a:r>
            <a:endParaRPr lang="en-US" sz="1100" b="1" dirty="0">
              <a:latin typeface="Trebuchet MS" pitchFamily="34" charset="0"/>
            </a:endParaRPr>
          </a:p>
        </p:txBody>
      </p:sp>
      <p:sp>
        <p:nvSpPr>
          <p:cNvPr id="51" name="Rectangle 50"/>
          <p:cNvSpPr/>
          <p:nvPr/>
        </p:nvSpPr>
        <p:spPr>
          <a:xfrm>
            <a:off x="207387" y="4534834"/>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Code </a:t>
            </a:r>
            <a:r>
              <a:rPr lang="en-US" sz="1000" b="1" dirty="0" err="1" smtClean="0"/>
              <a:t>Dev</a:t>
            </a:r>
            <a:r>
              <a:rPr lang="en-US" sz="1000" b="1" dirty="0" smtClean="0"/>
              <a:t>,</a:t>
            </a:r>
          </a:p>
          <a:p>
            <a:pPr algn="ctr" fontAlgn="auto">
              <a:spcBef>
                <a:spcPts val="0"/>
              </a:spcBef>
              <a:spcAft>
                <a:spcPts val="0"/>
              </a:spcAft>
            </a:pPr>
            <a:r>
              <a:rPr lang="en-US" sz="1000" b="1" dirty="0" smtClean="0"/>
              <a:t>Build,</a:t>
            </a:r>
          </a:p>
          <a:p>
            <a:pPr algn="ctr" fontAlgn="auto">
              <a:spcBef>
                <a:spcPts val="0"/>
              </a:spcBef>
              <a:spcAft>
                <a:spcPts val="0"/>
              </a:spcAft>
            </a:pPr>
            <a:r>
              <a:rPr lang="en-US" sz="1000" b="1" dirty="0" smtClean="0"/>
              <a:t> Reporting </a:t>
            </a:r>
            <a:r>
              <a:rPr lang="en-US" sz="1000" b="1" dirty="0"/>
              <a:t>&amp; </a:t>
            </a:r>
            <a:r>
              <a:rPr lang="en-US" sz="1000" b="1" dirty="0" smtClean="0"/>
              <a:t>Dashboard</a:t>
            </a:r>
            <a:endParaRPr lang="en-US" sz="1000" b="1" kern="0" dirty="0">
              <a:latin typeface="Trebuchet MS" pitchFamily="34" charset="0"/>
              <a:cs typeface="+mn-cs"/>
            </a:endParaRPr>
          </a:p>
        </p:txBody>
      </p:sp>
      <p:sp>
        <p:nvSpPr>
          <p:cNvPr id="52" name="Oval 51"/>
          <p:cNvSpPr/>
          <p:nvPr/>
        </p:nvSpPr>
        <p:spPr>
          <a:xfrm>
            <a:off x="144559" y="4552009"/>
            <a:ext cx="1097280"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RTC,CCM </a:t>
            </a:r>
          </a:p>
          <a:p>
            <a:pPr algn="ctr"/>
            <a:r>
              <a:rPr lang="en-US" sz="1100" b="1" dirty="0" smtClean="0">
                <a:latin typeface="Trebuchet MS" pitchFamily="34" charset="0"/>
              </a:rPr>
              <a:t>&amp; RRDI </a:t>
            </a:r>
            <a:endParaRPr lang="en-US" sz="1100" b="1" dirty="0">
              <a:latin typeface="Trebuchet MS" pitchFamily="34" charset="0"/>
            </a:endParaRPr>
          </a:p>
        </p:txBody>
      </p:sp>
      <p:sp>
        <p:nvSpPr>
          <p:cNvPr id="53" name="Rectangle 52"/>
          <p:cNvSpPr/>
          <p:nvPr/>
        </p:nvSpPr>
        <p:spPr>
          <a:xfrm>
            <a:off x="4622736" y="4532686"/>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Build &amp;</a:t>
            </a:r>
          </a:p>
          <a:p>
            <a:pPr algn="ctr" fontAlgn="auto">
              <a:spcBef>
                <a:spcPts val="0"/>
              </a:spcBef>
              <a:spcAft>
                <a:spcPts val="0"/>
              </a:spcAft>
            </a:pPr>
            <a:r>
              <a:rPr lang="en-US" sz="1000" b="1" dirty="0" smtClean="0"/>
              <a:t> Deploy</a:t>
            </a:r>
            <a:endParaRPr lang="en-US" sz="1000" b="1" kern="0" dirty="0">
              <a:latin typeface="Trebuchet MS" pitchFamily="34" charset="0"/>
              <a:cs typeface="+mn-cs"/>
            </a:endParaRPr>
          </a:p>
        </p:txBody>
      </p:sp>
      <p:sp>
        <p:nvSpPr>
          <p:cNvPr id="54" name="Oval 53"/>
          <p:cNvSpPr/>
          <p:nvPr/>
        </p:nvSpPr>
        <p:spPr>
          <a:xfrm>
            <a:off x="4624303" y="4549861"/>
            <a:ext cx="1014984"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RTC &amp; </a:t>
            </a:r>
            <a:r>
              <a:rPr lang="en-US" sz="1100" b="1" dirty="0" err="1" smtClean="0">
                <a:latin typeface="Trebuchet MS" pitchFamily="34" charset="0"/>
              </a:rPr>
              <a:t>uDeploy</a:t>
            </a:r>
            <a:r>
              <a:rPr lang="en-US" sz="1100" b="1" dirty="0" smtClean="0">
                <a:latin typeface="Trebuchet MS" pitchFamily="34" charset="0"/>
              </a:rPr>
              <a:t> </a:t>
            </a:r>
            <a:endParaRPr lang="en-US" sz="1100" b="1" dirty="0">
              <a:latin typeface="Trebuchet MS" pitchFamily="34" charset="0"/>
            </a:endParaRPr>
          </a:p>
        </p:txBody>
      </p:sp>
    </p:spTree>
    <p:extLst>
      <p:ext uri="{BB962C8B-B14F-4D97-AF65-F5344CB8AC3E}">
        <p14:creationId xmlns:p14="http://schemas.microsoft.com/office/powerpoint/2010/main" val="59656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85813"/>
            <a:ext cx="74009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457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1344559" y="170840"/>
            <a:ext cx="7532741"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sz="2400" b="1" dirty="0">
                <a:solidFill>
                  <a:prstClr val="black"/>
                </a:solidFill>
                <a:latin typeface="Calibri" pitchFamily="34" charset="0"/>
                <a:cs typeface="Calibri" panose="020F0502020204030204" pitchFamily="34" charset="0"/>
              </a:rPr>
              <a:t>ADOPT: Reference </a:t>
            </a:r>
            <a:r>
              <a:rPr sz="2400" b="1" dirty="0" smtClean="0">
                <a:solidFill>
                  <a:prstClr val="black"/>
                </a:solidFill>
                <a:latin typeface="Calibri" pitchFamily="34" charset="0"/>
                <a:cs typeface="Calibri" panose="020F0502020204030204" pitchFamily="34" charset="0"/>
              </a:rPr>
              <a:t>Architecture</a:t>
            </a:r>
          </a:p>
          <a:p>
            <a:pPr algn="ctr" fontAlgn="base">
              <a:spcBef>
                <a:spcPct val="0"/>
              </a:spcBef>
              <a:spcAft>
                <a:spcPct val="0"/>
              </a:spcAft>
            </a:pPr>
            <a:r>
              <a:rPr sz="2400" b="1" dirty="0" smtClean="0">
                <a:solidFill>
                  <a:prstClr val="black"/>
                </a:solidFill>
                <a:latin typeface="Calibri" pitchFamily="34" charset="0"/>
                <a:cs typeface="Calibri" panose="020F0502020204030204" pitchFamily="34" charset="0"/>
              </a:rPr>
              <a:t>(IBM &amp; Open Source Tools)</a:t>
            </a:r>
            <a:endParaRPr sz="2400" b="1" dirty="0">
              <a:solidFill>
                <a:prstClr val="black"/>
              </a:solidFill>
              <a:latin typeface="Calibri" pitchFamily="34" charset="0"/>
              <a:cs typeface="Calibri" panose="020F0502020204030204" pitchFamily="34" charset="0"/>
            </a:endParaRPr>
          </a:p>
        </p:txBody>
      </p:sp>
      <p:sp>
        <p:nvSpPr>
          <p:cNvPr id="11" name="Rectangle 10"/>
          <p:cNvSpPr/>
          <p:nvPr/>
        </p:nvSpPr>
        <p:spPr>
          <a:xfrm>
            <a:off x="50800" y="977506"/>
            <a:ext cx="9070328" cy="5653712"/>
          </a:xfrm>
          <a:prstGeom prst="rect">
            <a:avLst/>
          </a:prstGeom>
          <a:solidFill>
            <a:schemeClr val="bg1">
              <a:lumMod val="9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endParaRPr>
              <a:solidFill>
                <a:prstClr val="white"/>
              </a:solidFill>
            </a:endParaRPr>
          </a:p>
        </p:txBody>
      </p:sp>
      <p:sp>
        <p:nvSpPr>
          <p:cNvPr id="65" name="Freeform 64"/>
          <p:cNvSpPr/>
          <p:nvPr/>
        </p:nvSpPr>
        <p:spPr>
          <a:xfrm>
            <a:off x="620264" y="1003052"/>
            <a:ext cx="1965960" cy="484370"/>
          </a:xfrm>
          <a:custGeom>
            <a:avLst/>
            <a:gdLst>
              <a:gd name="connsiteX0" fmla="*/ 0 w 2055736"/>
              <a:gd name="connsiteY0" fmla="*/ 0 h 780084"/>
              <a:gd name="connsiteX1" fmla="*/ 1665694 w 2055736"/>
              <a:gd name="connsiteY1" fmla="*/ 0 h 780084"/>
              <a:gd name="connsiteX2" fmla="*/ 2055736 w 2055736"/>
              <a:gd name="connsiteY2" fmla="*/ 390042 h 780084"/>
              <a:gd name="connsiteX3" fmla="*/ 1665694 w 2055736"/>
              <a:gd name="connsiteY3" fmla="*/ 780084 h 780084"/>
              <a:gd name="connsiteX4" fmla="*/ 0 w 2055736"/>
              <a:gd name="connsiteY4" fmla="*/ 780084 h 780084"/>
              <a:gd name="connsiteX5" fmla="*/ 390042 w 2055736"/>
              <a:gd name="connsiteY5" fmla="*/ 390042 h 780084"/>
              <a:gd name="connsiteX6" fmla="*/ 0 w 205573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736" h="780084">
                <a:moveTo>
                  <a:pt x="0" y="0"/>
                </a:moveTo>
                <a:lnTo>
                  <a:pt x="1665694" y="0"/>
                </a:lnTo>
                <a:lnTo>
                  <a:pt x="2055736" y="390042"/>
                </a:lnTo>
                <a:lnTo>
                  <a:pt x="1665694" y="780084"/>
                </a:lnTo>
                <a:lnTo>
                  <a:pt x="0" y="780084"/>
                </a:lnTo>
                <a:lnTo>
                  <a:pt x="390042" y="390042"/>
                </a:lnTo>
                <a:lnTo>
                  <a:pt x="0" y="0"/>
                </a:lnTo>
                <a:close/>
              </a:path>
            </a:pathLst>
          </a:custGeom>
          <a:solidFill>
            <a:schemeClr val="accent5">
              <a:lumMod val="50000"/>
            </a:schemeClr>
          </a:solidFill>
          <a:effectLst>
            <a:glow rad="101600">
              <a:schemeClr val="accent6">
                <a:satMod val="175000"/>
                <a:alpha val="40000"/>
              </a:schemeClr>
            </a:glo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49" tIns="18669" rIns="408711" bIns="18669" numCol="1" spcCol="1270" anchor="ctr" anchorCtr="0">
            <a:noAutofit/>
          </a:bodyPr>
          <a:lstStyle/>
          <a:p>
            <a:pPr algn="ctr" defTabSz="622300" fontAlgn="base">
              <a:lnSpc>
                <a:spcPct val="90000"/>
              </a:lnSpc>
              <a:spcBef>
                <a:spcPct val="0"/>
              </a:spcBef>
              <a:spcAft>
                <a:spcPct val="35000"/>
              </a:spcAft>
            </a:pPr>
            <a:r>
              <a:rPr sz="1100" b="1" dirty="0" smtClean="0">
                <a:solidFill>
                  <a:prstClr val="white"/>
                </a:solidFill>
                <a:latin typeface="Calibri" pitchFamily="34" charset="0"/>
              </a:rPr>
              <a:t>Continuous Planning</a:t>
            </a:r>
            <a:endParaRPr sz="1100" b="1" dirty="0">
              <a:solidFill>
                <a:prstClr val="white"/>
              </a:solidFill>
              <a:latin typeface="Calibri" pitchFamily="34" charset="0"/>
            </a:endParaRPr>
          </a:p>
        </p:txBody>
      </p:sp>
      <p:sp>
        <p:nvSpPr>
          <p:cNvPr id="68" name="Freeform 67"/>
          <p:cNvSpPr/>
          <p:nvPr/>
        </p:nvSpPr>
        <p:spPr>
          <a:xfrm>
            <a:off x="2239307" y="1003052"/>
            <a:ext cx="1950210" cy="484370"/>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solidFill>
            <a:schemeClr val="accent5">
              <a:lumMod val="50000"/>
            </a:schemeClr>
          </a:solidFill>
          <a:effectLst>
            <a:glow rad="101600">
              <a:schemeClr val="accent6">
                <a:satMod val="175000"/>
                <a:alpha val="40000"/>
              </a:schemeClr>
            </a:glo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49" tIns="18669" rIns="408711" bIns="18669" numCol="1" spcCol="1270" anchor="ctr" anchorCtr="0">
            <a:noAutofit/>
          </a:bodyPr>
          <a:lstStyle/>
          <a:p>
            <a:pPr algn="ctr" defTabSz="622300" fontAlgn="base">
              <a:lnSpc>
                <a:spcPct val="90000"/>
              </a:lnSpc>
              <a:spcBef>
                <a:spcPct val="0"/>
              </a:spcBef>
              <a:spcAft>
                <a:spcPct val="35000"/>
              </a:spcAft>
            </a:pPr>
            <a:r>
              <a:rPr sz="1100" b="1" dirty="0" smtClean="0">
                <a:solidFill>
                  <a:prstClr val="white"/>
                </a:solidFill>
                <a:latin typeface="Calibri" pitchFamily="34" charset="0"/>
              </a:rPr>
              <a:t>CI &amp; Build Management </a:t>
            </a:r>
            <a:endParaRPr sz="1100" b="1" dirty="0">
              <a:solidFill>
                <a:prstClr val="white"/>
              </a:solidFill>
              <a:latin typeface="Calibri" pitchFamily="34" charset="0"/>
            </a:endParaRPr>
          </a:p>
        </p:txBody>
      </p:sp>
      <p:sp>
        <p:nvSpPr>
          <p:cNvPr id="69" name="Freeform 68"/>
          <p:cNvSpPr/>
          <p:nvPr/>
        </p:nvSpPr>
        <p:spPr>
          <a:xfrm>
            <a:off x="3841725" y="1003052"/>
            <a:ext cx="2036546" cy="484370"/>
          </a:xfrm>
          <a:custGeom>
            <a:avLst/>
            <a:gdLst>
              <a:gd name="connsiteX0" fmla="*/ 0 w 2036546"/>
              <a:gd name="connsiteY0" fmla="*/ 0 h 780084"/>
              <a:gd name="connsiteX1" fmla="*/ 1646504 w 2036546"/>
              <a:gd name="connsiteY1" fmla="*/ 0 h 780084"/>
              <a:gd name="connsiteX2" fmla="*/ 2036546 w 2036546"/>
              <a:gd name="connsiteY2" fmla="*/ 390042 h 780084"/>
              <a:gd name="connsiteX3" fmla="*/ 1646504 w 2036546"/>
              <a:gd name="connsiteY3" fmla="*/ 780084 h 780084"/>
              <a:gd name="connsiteX4" fmla="*/ 0 w 2036546"/>
              <a:gd name="connsiteY4" fmla="*/ 780084 h 780084"/>
              <a:gd name="connsiteX5" fmla="*/ 390042 w 2036546"/>
              <a:gd name="connsiteY5" fmla="*/ 390042 h 780084"/>
              <a:gd name="connsiteX6" fmla="*/ 0 w 203654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6546" h="780084">
                <a:moveTo>
                  <a:pt x="0" y="0"/>
                </a:moveTo>
                <a:lnTo>
                  <a:pt x="1646504" y="0"/>
                </a:lnTo>
                <a:lnTo>
                  <a:pt x="2036546" y="390042"/>
                </a:lnTo>
                <a:lnTo>
                  <a:pt x="1646504" y="780084"/>
                </a:lnTo>
                <a:lnTo>
                  <a:pt x="0" y="780084"/>
                </a:lnTo>
                <a:lnTo>
                  <a:pt x="390042" y="390042"/>
                </a:lnTo>
                <a:lnTo>
                  <a:pt x="0" y="0"/>
                </a:lnTo>
                <a:close/>
              </a:path>
            </a:pathLst>
          </a:custGeom>
          <a:solidFill>
            <a:schemeClr val="accent5">
              <a:lumMod val="50000"/>
            </a:schemeClr>
          </a:solidFill>
          <a:effectLst>
            <a:glow rad="101600">
              <a:schemeClr val="accent6">
                <a:satMod val="175000"/>
                <a:alpha val="40000"/>
              </a:schemeClr>
            </a:glo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49" tIns="18669" rIns="408711" bIns="18669" numCol="1" spcCol="1270" anchor="ctr" anchorCtr="0">
            <a:noAutofit/>
          </a:bodyPr>
          <a:lstStyle/>
          <a:p>
            <a:pPr algn="ctr" defTabSz="622300" fontAlgn="base">
              <a:lnSpc>
                <a:spcPct val="90000"/>
              </a:lnSpc>
              <a:spcBef>
                <a:spcPct val="0"/>
              </a:spcBef>
              <a:spcAft>
                <a:spcPct val="35000"/>
              </a:spcAft>
            </a:pPr>
            <a:r>
              <a:rPr sz="1100" b="1" dirty="0" smtClean="0">
                <a:solidFill>
                  <a:prstClr val="white"/>
                </a:solidFill>
                <a:latin typeface="Calibri" pitchFamily="34" charset="0"/>
              </a:rPr>
              <a:t>Continuous Testing &amp; SV</a:t>
            </a:r>
            <a:endParaRPr sz="1100" b="1" dirty="0">
              <a:solidFill>
                <a:prstClr val="white"/>
              </a:solidFill>
              <a:latin typeface="Calibri" pitchFamily="34" charset="0"/>
            </a:endParaRPr>
          </a:p>
        </p:txBody>
      </p:sp>
      <p:sp>
        <p:nvSpPr>
          <p:cNvPr id="70" name="Freeform 69"/>
          <p:cNvSpPr/>
          <p:nvPr/>
        </p:nvSpPr>
        <p:spPr>
          <a:xfrm>
            <a:off x="5505039" y="1003052"/>
            <a:ext cx="2039112" cy="484370"/>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solidFill>
            <a:schemeClr val="accent5">
              <a:lumMod val="50000"/>
            </a:schemeClr>
          </a:solidFill>
          <a:effectLst>
            <a:glow rad="101600">
              <a:schemeClr val="accent6">
                <a:satMod val="175000"/>
                <a:alpha val="40000"/>
              </a:schemeClr>
            </a:glo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49" tIns="18669" rIns="408711" bIns="18669" numCol="1" spcCol="1270" anchor="ctr" anchorCtr="0">
            <a:noAutofit/>
          </a:bodyPr>
          <a:lstStyle/>
          <a:p>
            <a:pPr algn="ctr" defTabSz="622300" fontAlgn="base">
              <a:lnSpc>
                <a:spcPct val="90000"/>
              </a:lnSpc>
              <a:spcBef>
                <a:spcPct val="0"/>
              </a:spcBef>
              <a:spcAft>
                <a:spcPct val="35000"/>
              </a:spcAft>
            </a:pPr>
            <a:r>
              <a:rPr sz="1100" b="1" dirty="0" smtClean="0">
                <a:solidFill>
                  <a:prstClr val="white"/>
                </a:solidFill>
                <a:latin typeface="Calibri" pitchFamily="34" charset="0"/>
              </a:rPr>
              <a:t>Release &amp; Deployment Automation</a:t>
            </a:r>
            <a:endParaRPr sz="1100" b="1" dirty="0">
              <a:solidFill>
                <a:prstClr val="white"/>
              </a:solidFill>
              <a:latin typeface="Calibri" pitchFamily="34" charset="0"/>
            </a:endParaRPr>
          </a:p>
        </p:txBody>
      </p:sp>
      <p:sp>
        <p:nvSpPr>
          <p:cNvPr id="71" name="Freeform 70"/>
          <p:cNvSpPr/>
          <p:nvPr/>
        </p:nvSpPr>
        <p:spPr>
          <a:xfrm>
            <a:off x="7082016" y="1003052"/>
            <a:ext cx="2039112" cy="484370"/>
          </a:xfrm>
          <a:custGeom>
            <a:avLst/>
            <a:gdLst>
              <a:gd name="connsiteX0" fmla="*/ 0 w 1842637"/>
              <a:gd name="connsiteY0" fmla="*/ 0 h 780084"/>
              <a:gd name="connsiteX1" fmla="*/ 1452595 w 1842637"/>
              <a:gd name="connsiteY1" fmla="*/ 0 h 780084"/>
              <a:gd name="connsiteX2" fmla="*/ 1842637 w 1842637"/>
              <a:gd name="connsiteY2" fmla="*/ 390042 h 780084"/>
              <a:gd name="connsiteX3" fmla="*/ 1452595 w 1842637"/>
              <a:gd name="connsiteY3" fmla="*/ 780084 h 780084"/>
              <a:gd name="connsiteX4" fmla="*/ 0 w 1842637"/>
              <a:gd name="connsiteY4" fmla="*/ 780084 h 780084"/>
              <a:gd name="connsiteX5" fmla="*/ 390042 w 1842637"/>
              <a:gd name="connsiteY5" fmla="*/ 390042 h 780084"/>
              <a:gd name="connsiteX6" fmla="*/ 0 w 1842637"/>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2637" h="780084">
                <a:moveTo>
                  <a:pt x="0" y="0"/>
                </a:moveTo>
                <a:lnTo>
                  <a:pt x="1452595" y="0"/>
                </a:lnTo>
                <a:lnTo>
                  <a:pt x="1842637" y="390042"/>
                </a:lnTo>
                <a:lnTo>
                  <a:pt x="1452595" y="780084"/>
                </a:lnTo>
                <a:lnTo>
                  <a:pt x="0" y="780084"/>
                </a:lnTo>
                <a:lnTo>
                  <a:pt x="390042" y="390042"/>
                </a:lnTo>
                <a:lnTo>
                  <a:pt x="0" y="0"/>
                </a:lnTo>
                <a:close/>
              </a:path>
            </a:pathLst>
          </a:custGeom>
          <a:solidFill>
            <a:schemeClr val="accent5">
              <a:lumMod val="50000"/>
            </a:schemeClr>
          </a:solidFill>
          <a:effectLst>
            <a:glow rad="101600">
              <a:schemeClr val="accent6">
                <a:satMod val="175000"/>
                <a:alpha val="40000"/>
              </a:schemeClr>
            </a:glo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49" tIns="18669" rIns="408711" bIns="18669" numCol="1" spcCol="1270" anchor="ctr" anchorCtr="0">
            <a:noAutofit/>
          </a:bodyPr>
          <a:lstStyle/>
          <a:p>
            <a:pPr algn="ctr" defTabSz="622300" fontAlgn="base">
              <a:lnSpc>
                <a:spcPct val="90000"/>
              </a:lnSpc>
              <a:spcBef>
                <a:spcPct val="0"/>
              </a:spcBef>
              <a:spcAft>
                <a:spcPct val="35000"/>
              </a:spcAft>
            </a:pPr>
            <a:r>
              <a:rPr sz="1100" b="1" dirty="0" smtClean="0">
                <a:solidFill>
                  <a:prstClr val="white"/>
                </a:solidFill>
                <a:latin typeface="Calibri" pitchFamily="34" charset="0"/>
              </a:rPr>
              <a:t>Continuous Monitoring  &amp; Feedback</a:t>
            </a:r>
            <a:endParaRPr sz="1100" b="1" dirty="0">
              <a:solidFill>
                <a:prstClr val="white"/>
              </a:solidFill>
              <a:latin typeface="Calibri" pitchFamily="34" charset="0"/>
            </a:endParaRPr>
          </a:p>
        </p:txBody>
      </p:sp>
      <p:sp>
        <p:nvSpPr>
          <p:cNvPr id="61" name="Rectangle 60"/>
          <p:cNvSpPr/>
          <p:nvPr/>
        </p:nvSpPr>
        <p:spPr>
          <a:xfrm>
            <a:off x="519249" y="2425700"/>
            <a:ext cx="8485051" cy="1193799"/>
          </a:xfrm>
          <a:prstGeom prst="rect">
            <a:avLst/>
          </a:prstGeom>
          <a:gradFill>
            <a:gsLst>
              <a:gs pos="0">
                <a:schemeClr val="accent5">
                  <a:lumMod val="50000"/>
                </a:schemeClr>
              </a:gs>
              <a:gs pos="50000">
                <a:schemeClr val="accent1">
                  <a:tint val="44500"/>
                  <a:satMod val="160000"/>
                </a:schemeClr>
              </a:gs>
              <a:gs pos="100000">
                <a:schemeClr val="accent1">
                  <a:tint val="23500"/>
                  <a:satMod val="160000"/>
                </a:schemeClr>
              </a:gs>
            </a:gsLst>
            <a:lin ang="5400000" scaled="0"/>
          </a:grad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latin typeface="Calibri" pitchFamily="34" charset="0"/>
            </a:endParaRPr>
          </a:p>
        </p:txBody>
      </p:sp>
      <p:sp>
        <p:nvSpPr>
          <p:cNvPr id="62" name="Freeform 61"/>
          <p:cNvSpPr/>
          <p:nvPr/>
        </p:nvSpPr>
        <p:spPr>
          <a:xfrm>
            <a:off x="505525" y="3672197"/>
            <a:ext cx="8503920" cy="36576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3">
            <a:schemeClr val="accent6"/>
          </a:fillRef>
          <a:effectRef idx="2">
            <a:schemeClr val="accent6"/>
          </a:effectRef>
          <a:fontRef idx="minor">
            <a:schemeClr val="lt1"/>
          </a:fontRef>
        </p:style>
        <p:txBody>
          <a:bodyPr spcFirstLastPara="0" vert="horz" wrap="square" lIns="50887" tIns="50887" rIns="50887" bIns="50887" numCol="1" spcCol="1542" anchor="ctr" anchorCtr="0">
            <a:noAutofit/>
          </a:bodyPr>
          <a:lstStyle/>
          <a:p>
            <a:pPr algn="ctr" defTabSz="593683" fontAlgn="base">
              <a:lnSpc>
                <a:spcPct val="90000"/>
              </a:lnSpc>
              <a:spcBef>
                <a:spcPct val="0"/>
              </a:spcBef>
              <a:spcAft>
                <a:spcPct val="35000"/>
              </a:spcAft>
            </a:pPr>
            <a:r>
              <a:rPr sz="1600" b="1" dirty="0">
                <a:solidFill>
                  <a:prstClr val="white"/>
                </a:solidFill>
                <a:latin typeface="Calibri" pitchFamily="34" charset="0"/>
                <a:ea typeface="Segoe UI" pitchFamily="34" charset="0"/>
                <a:cs typeface="Segoe UI" pitchFamily="34" charset="0"/>
              </a:rPr>
              <a:t>Orchestration(Jenkins) </a:t>
            </a:r>
          </a:p>
        </p:txBody>
      </p:sp>
      <p:sp>
        <p:nvSpPr>
          <p:cNvPr id="75" name="Rounded Rectangle 74"/>
          <p:cNvSpPr/>
          <p:nvPr/>
        </p:nvSpPr>
        <p:spPr>
          <a:xfrm>
            <a:off x="493849" y="4102100"/>
            <a:ext cx="8515596" cy="4754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endParaRPr sz="2800" dirty="0">
              <a:solidFill>
                <a:prstClr val="black"/>
              </a:solidFill>
              <a:latin typeface="Mistral" pitchFamily="66" charset="0"/>
            </a:endParaRPr>
          </a:p>
        </p:txBody>
      </p:sp>
      <p:pic>
        <p:nvPicPr>
          <p:cNvPr id="78" name="Picture 83" descr="cogs"/>
          <p:cNvPicPr>
            <a:picLocks noChangeAspect="1" noChangeArrowheads="1" noCrop="1"/>
          </p:cNvPicPr>
          <p:nvPr/>
        </p:nvPicPr>
        <p:blipFill>
          <a:blip r:embed="rId3" cstate="print"/>
          <a:srcRect/>
          <a:stretch>
            <a:fillRect/>
          </a:stretch>
        </p:blipFill>
        <p:spPr bwMode="auto">
          <a:xfrm>
            <a:off x="4262673" y="4142386"/>
            <a:ext cx="412006" cy="387916"/>
          </a:xfrm>
          <a:prstGeom prst="rect">
            <a:avLst/>
          </a:prstGeom>
          <a:noFill/>
        </p:spPr>
      </p:pic>
      <p:sp>
        <p:nvSpPr>
          <p:cNvPr id="80" name="Up-Down Arrow 79"/>
          <p:cNvSpPr/>
          <p:nvPr/>
        </p:nvSpPr>
        <p:spPr>
          <a:xfrm>
            <a:off x="4537380" y="4064000"/>
            <a:ext cx="183526" cy="548640"/>
          </a:xfrm>
          <a:prstGeom prst="upDownArrow">
            <a:avLst/>
          </a:prstGeom>
          <a:solidFill>
            <a:srgbClr val="FFFFCC"/>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latin typeface="Calibri" pitchFamily="34" charset="0"/>
            </a:endParaRPr>
          </a:p>
        </p:txBody>
      </p:sp>
      <p:pic>
        <p:nvPicPr>
          <p:cNvPr id="81" name="Picture 83" descr="cogs"/>
          <p:cNvPicPr>
            <a:picLocks noChangeAspect="1" noChangeArrowheads="1" noCrop="1"/>
          </p:cNvPicPr>
          <p:nvPr/>
        </p:nvPicPr>
        <p:blipFill>
          <a:blip r:embed="rId3" cstate="print"/>
          <a:srcRect/>
          <a:stretch>
            <a:fillRect/>
          </a:stretch>
        </p:blipFill>
        <p:spPr bwMode="auto">
          <a:xfrm>
            <a:off x="5926373" y="4155086"/>
            <a:ext cx="412006" cy="387916"/>
          </a:xfrm>
          <a:prstGeom prst="rect">
            <a:avLst/>
          </a:prstGeom>
          <a:noFill/>
        </p:spPr>
      </p:pic>
      <p:sp>
        <p:nvSpPr>
          <p:cNvPr id="85" name="Up-Down Arrow 84"/>
          <p:cNvSpPr/>
          <p:nvPr/>
        </p:nvSpPr>
        <p:spPr>
          <a:xfrm>
            <a:off x="6213780" y="4051300"/>
            <a:ext cx="183526" cy="548640"/>
          </a:xfrm>
          <a:prstGeom prst="upDownArrow">
            <a:avLst/>
          </a:prstGeom>
          <a:solidFill>
            <a:srgbClr val="FFFFCC"/>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latin typeface="Calibri" pitchFamily="34" charset="0"/>
            </a:endParaRPr>
          </a:p>
        </p:txBody>
      </p:sp>
      <p:pic>
        <p:nvPicPr>
          <p:cNvPr id="90" name="Picture 83" descr="cogs"/>
          <p:cNvPicPr>
            <a:picLocks noChangeAspect="1" noChangeArrowheads="1" noCrop="1"/>
          </p:cNvPicPr>
          <p:nvPr/>
        </p:nvPicPr>
        <p:blipFill>
          <a:blip r:embed="rId3" cstate="print"/>
          <a:srcRect/>
          <a:stretch>
            <a:fillRect/>
          </a:stretch>
        </p:blipFill>
        <p:spPr bwMode="auto">
          <a:xfrm>
            <a:off x="7640873" y="4155086"/>
            <a:ext cx="412006" cy="387916"/>
          </a:xfrm>
          <a:prstGeom prst="rect">
            <a:avLst/>
          </a:prstGeom>
          <a:noFill/>
        </p:spPr>
      </p:pic>
      <p:sp>
        <p:nvSpPr>
          <p:cNvPr id="92" name="Up-Down Arrow 91"/>
          <p:cNvSpPr/>
          <p:nvPr/>
        </p:nvSpPr>
        <p:spPr>
          <a:xfrm>
            <a:off x="7928280" y="4064000"/>
            <a:ext cx="183526" cy="548640"/>
          </a:xfrm>
          <a:prstGeom prst="upDownArrow">
            <a:avLst/>
          </a:prstGeom>
          <a:solidFill>
            <a:srgbClr val="FFFFCC"/>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latin typeface="Calibri" pitchFamily="34" charset="0"/>
            </a:endParaRPr>
          </a:p>
        </p:txBody>
      </p:sp>
      <p:sp>
        <p:nvSpPr>
          <p:cNvPr id="96" name="Rectangle 95"/>
          <p:cNvSpPr/>
          <p:nvPr/>
        </p:nvSpPr>
        <p:spPr>
          <a:xfrm>
            <a:off x="4707598" y="4142386"/>
            <a:ext cx="1018273" cy="364831"/>
          </a:xfrm>
          <a:prstGeom prst="rect">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r>
              <a:rPr sz="1600" b="1" dirty="0" smtClean="0">
                <a:solidFill>
                  <a:prstClr val="black"/>
                </a:solidFill>
                <a:latin typeface="Calibri" pitchFamily="34" charset="0"/>
              </a:rPr>
              <a:t>Platform</a:t>
            </a:r>
            <a:endParaRPr sz="1600" b="1" dirty="0">
              <a:solidFill>
                <a:prstClr val="black"/>
              </a:solidFill>
              <a:latin typeface="Calibri" pitchFamily="34" charset="0"/>
            </a:endParaRPr>
          </a:p>
        </p:txBody>
      </p:sp>
      <p:pic>
        <p:nvPicPr>
          <p:cNvPr id="97" name="Picture 83" descr="cogs"/>
          <p:cNvPicPr>
            <a:picLocks noChangeAspect="1" noChangeArrowheads="1" noCrop="1"/>
          </p:cNvPicPr>
          <p:nvPr/>
        </p:nvPicPr>
        <p:blipFill>
          <a:blip r:embed="rId3" cstate="print"/>
          <a:srcRect/>
          <a:stretch>
            <a:fillRect/>
          </a:stretch>
        </p:blipFill>
        <p:spPr bwMode="auto">
          <a:xfrm>
            <a:off x="2548173" y="4142386"/>
            <a:ext cx="412006" cy="387916"/>
          </a:xfrm>
          <a:prstGeom prst="rect">
            <a:avLst/>
          </a:prstGeom>
          <a:noFill/>
        </p:spPr>
      </p:pic>
      <p:sp>
        <p:nvSpPr>
          <p:cNvPr id="98" name="Up-Down Arrow 97"/>
          <p:cNvSpPr/>
          <p:nvPr/>
        </p:nvSpPr>
        <p:spPr>
          <a:xfrm>
            <a:off x="2833796" y="4064000"/>
            <a:ext cx="183526" cy="548640"/>
          </a:xfrm>
          <a:prstGeom prst="upDownArrow">
            <a:avLst/>
          </a:prstGeom>
          <a:solidFill>
            <a:srgbClr val="FFFFCC"/>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latin typeface="Calibri" pitchFamily="34" charset="0"/>
            </a:endParaRPr>
          </a:p>
        </p:txBody>
      </p:sp>
      <p:sp>
        <p:nvSpPr>
          <p:cNvPr id="99" name="Rectangle 98"/>
          <p:cNvSpPr/>
          <p:nvPr/>
        </p:nvSpPr>
        <p:spPr>
          <a:xfrm>
            <a:off x="3119674" y="4142386"/>
            <a:ext cx="1124712" cy="364831"/>
          </a:xfrm>
          <a:prstGeom prst="rect">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r>
              <a:rPr sz="1600" b="1" dirty="0" smtClean="0">
                <a:solidFill>
                  <a:prstClr val="black"/>
                </a:solidFill>
                <a:latin typeface="Calibri" pitchFamily="34" charset="0"/>
              </a:rPr>
              <a:t>Integration</a:t>
            </a:r>
            <a:endParaRPr sz="1600" b="1" dirty="0">
              <a:solidFill>
                <a:prstClr val="black"/>
              </a:solidFill>
              <a:latin typeface="Calibri" pitchFamily="34" charset="0"/>
            </a:endParaRPr>
          </a:p>
        </p:txBody>
      </p:sp>
      <p:sp>
        <p:nvSpPr>
          <p:cNvPr id="4" name="Can 3"/>
          <p:cNvSpPr/>
          <p:nvPr/>
        </p:nvSpPr>
        <p:spPr>
          <a:xfrm>
            <a:off x="894107" y="2819400"/>
            <a:ext cx="1273107" cy="660399"/>
          </a:xfrm>
          <a:prstGeom prst="can">
            <a:avLst/>
          </a:pr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smtClean="0">
                <a:solidFill>
                  <a:prstClr val="black"/>
                </a:solidFill>
                <a:latin typeface="Calibri" pitchFamily="34" charset="0"/>
              </a:rPr>
              <a:t>DOORS Next Generation, RSA</a:t>
            </a:r>
            <a:endParaRPr sz="1100" b="1" dirty="0">
              <a:solidFill>
                <a:prstClr val="black"/>
              </a:solidFill>
              <a:latin typeface="Calibri" pitchFamily="34" charset="0"/>
            </a:endParaRPr>
          </a:p>
        </p:txBody>
      </p:sp>
      <p:sp>
        <p:nvSpPr>
          <p:cNvPr id="100" name="Rectangle 99"/>
          <p:cNvSpPr/>
          <p:nvPr/>
        </p:nvSpPr>
        <p:spPr>
          <a:xfrm>
            <a:off x="620265" y="2446485"/>
            <a:ext cx="8257036" cy="364831"/>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r>
              <a:rPr sz="2400" dirty="0" smtClean="0">
                <a:solidFill>
                  <a:prstClr val="white"/>
                </a:solidFill>
                <a:latin typeface="Mistral" pitchFamily="66" charset="0"/>
              </a:rPr>
              <a:t>Jazz Engine</a:t>
            </a:r>
            <a:endParaRPr sz="2400" dirty="0">
              <a:solidFill>
                <a:prstClr val="white"/>
              </a:solidFill>
              <a:latin typeface="Mistral" pitchFamily="66" charset="0"/>
            </a:endParaRPr>
          </a:p>
        </p:txBody>
      </p:sp>
      <p:sp>
        <p:nvSpPr>
          <p:cNvPr id="101" name="Rounded Rectangle 100"/>
          <p:cNvSpPr/>
          <p:nvPr/>
        </p:nvSpPr>
        <p:spPr>
          <a:xfrm>
            <a:off x="512087" y="4612640"/>
            <a:ext cx="8485632" cy="1967778"/>
          </a:xfrm>
          <a:prstGeom prst="roundRect">
            <a:avLst>
              <a:gd name="adj" fmla="val 2933"/>
            </a:avLst>
          </a:prstGeom>
          <a:gradFill>
            <a:gsLst>
              <a:gs pos="0">
                <a:schemeClr val="bg2">
                  <a:lumMod val="50000"/>
                </a:schemeClr>
              </a:gs>
              <a:gs pos="15000">
                <a:schemeClr val="accent4">
                  <a:lumMod val="40000"/>
                  <a:lumOff val="60000"/>
                </a:schemeClr>
              </a:gs>
              <a:gs pos="100000">
                <a:schemeClr val="accent4">
                  <a:tint val="15000"/>
                  <a:satMod val="350000"/>
                </a:schemeClr>
              </a:gs>
            </a:gsLst>
            <a:lin ang="16200000" scaled="1"/>
          </a:gradFill>
          <a:ln>
            <a:solidFill>
              <a:srgbClr val="FFFFCC"/>
            </a:solidFill>
          </a:ln>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fontAlgn="base">
              <a:spcBef>
                <a:spcPct val="0"/>
              </a:spcBef>
              <a:spcAft>
                <a:spcPts val="600"/>
              </a:spcAft>
              <a:defRPr/>
            </a:pPr>
            <a:endParaRPr kern="0" dirty="0" smtClean="0">
              <a:solidFill>
                <a:sysClr val="window" lastClr="FFFFFF"/>
              </a:solidFill>
              <a:latin typeface="Calibri" pitchFamily="34" charset="0"/>
              <a:ea typeface="Segoe UI" pitchFamily="34" charset="0"/>
              <a:cs typeface="Segoe UI" pitchFamily="34" charset="0"/>
            </a:endParaRPr>
          </a:p>
        </p:txBody>
      </p:sp>
      <p:sp>
        <p:nvSpPr>
          <p:cNvPr id="103" name="Freeform 102"/>
          <p:cNvSpPr/>
          <p:nvPr/>
        </p:nvSpPr>
        <p:spPr>
          <a:xfrm>
            <a:off x="2053255" y="5172839"/>
            <a:ext cx="1504652" cy="45720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Code Quality</a:t>
            </a:r>
            <a:br>
              <a:rPr sz="1100" b="1" dirty="0">
                <a:solidFill>
                  <a:prstClr val="black"/>
                </a:solidFill>
                <a:latin typeface="Calibri" pitchFamily="34" charset="0"/>
              </a:rPr>
            </a:br>
            <a:r>
              <a:rPr sz="1100" b="1" dirty="0" smtClean="0">
                <a:solidFill>
                  <a:prstClr val="black"/>
                </a:solidFill>
                <a:latin typeface="Calibri" pitchFamily="34" charset="0"/>
              </a:rPr>
              <a:t>(Rational </a:t>
            </a:r>
            <a:r>
              <a:rPr sz="1100" b="1" dirty="0">
                <a:solidFill>
                  <a:prstClr val="black"/>
                </a:solidFill>
                <a:latin typeface="Calibri" pitchFamily="34" charset="0"/>
              </a:rPr>
              <a:t>Software Analyzer)</a:t>
            </a:r>
          </a:p>
        </p:txBody>
      </p:sp>
      <p:sp>
        <p:nvSpPr>
          <p:cNvPr id="113" name="Freeform 112"/>
          <p:cNvSpPr/>
          <p:nvPr/>
        </p:nvSpPr>
        <p:spPr>
          <a:xfrm>
            <a:off x="2053255" y="4688001"/>
            <a:ext cx="1504652"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3">
            <a:schemeClr val="accent6"/>
          </a:fillRef>
          <a:effectRef idx="2">
            <a:schemeClr val="accent6"/>
          </a:effectRef>
          <a:fontRef idx="minor">
            <a:schemeClr val="lt1"/>
          </a:fontRef>
        </p:style>
        <p:txBody>
          <a:bodyPr spcFirstLastPara="0" vert="horz" wrap="square" lIns="50887" tIns="50887" rIns="50887" bIns="50887" numCol="1" spcCol="1542" anchor="ctr" anchorCtr="0">
            <a:noAutofit/>
          </a:bodyPr>
          <a:lstStyle/>
          <a:p>
            <a:pPr algn="ctr" defTabSz="593683" fontAlgn="base">
              <a:lnSpc>
                <a:spcPct val="90000"/>
              </a:lnSpc>
              <a:spcBef>
                <a:spcPct val="0"/>
              </a:spcBef>
              <a:spcAft>
                <a:spcPct val="35000"/>
              </a:spcAft>
            </a:pPr>
            <a:r>
              <a:rPr sz="1100" b="1" dirty="0">
                <a:solidFill>
                  <a:prstClr val="white"/>
                </a:solidFill>
                <a:latin typeface="Calibri" pitchFamily="34" charset="0"/>
                <a:ea typeface="Segoe UI" pitchFamily="34" charset="0"/>
                <a:cs typeface="Segoe UI" pitchFamily="34" charset="0"/>
              </a:rPr>
              <a:t>Build Automation (Maven, ANT)</a:t>
            </a:r>
          </a:p>
        </p:txBody>
      </p:sp>
      <p:sp>
        <p:nvSpPr>
          <p:cNvPr id="114" name="Freeform 113"/>
          <p:cNvSpPr/>
          <p:nvPr/>
        </p:nvSpPr>
        <p:spPr>
          <a:xfrm>
            <a:off x="2053255" y="5698860"/>
            <a:ext cx="1504652"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3">
            <a:schemeClr val="accent6"/>
          </a:fillRef>
          <a:effectRef idx="2">
            <a:schemeClr val="accent6"/>
          </a:effectRef>
          <a:fontRef idx="minor">
            <a:schemeClr val="lt1"/>
          </a:fontRef>
        </p:style>
        <p:txBody>
          <a:bodyPr spcFirstLastPara="0" vert="horz" wrap="square" lIns="50887" tIns="50887" rIns="50887" bIns="50887" numCol="1" spcCol="1542" anchor="ctr" anchorCtr="0">
            <a:noAutofit/>
          </a:bodyPr>
          <a:lstStyle/>
          <a:p>
            <a:pPr algn="ctr" defTabSz="593683" fontAlgn="base">
              <a:lnSpc>
                <a:spcPct val="90000"/>
              </a:lnSpc>
              <a:spcBef>
                <a:spcPct val="0"/>
              </a:spcBef>
              <a:spcAft>
                <a:spcPct val="35000"/>
              </a:spcAft>
            </a:pPr>
            <a:r>
              <a:rPr sz="1100" b="1" dirty="0">
                <a:solidFill>
                  <a:prstClr val="white"/>
                </a:solidFill>
                <a:latin typeface="Calibri" pitchFamily="34" charset="0"/>
                <a:ea typeface="Segoe UI" pitchFamily="34" charset="0"/>
                <a:cs typeface="Segoe UI" pitchFamily="34" charset="0"/>
              </a:rPr>
              <a:t>Artifact repository (Nexus)</a:t>
            </a:r>
          </a:p>
        </p:txBody>
      </p:sp>
      <p:sp>
        <p:nvSpPr>
          <p:cNvPr id="115" name="Can 114"/>
          <p:cNvSpPr/>
          <p:nvPr/>
        </p:nvSpPr>
        <p:spPr>
          <a:xfrm>
            <a:off x="4086705" y="2819401"/>
            <a:ext cx="1271016" cy="658368"/>
          </a:xfrm>
          <a:prstGeom prst="can">
            <a:avLst/>
          </a:pr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smtClean="0">
                <a:solidFill>
                  <a:prstClr val="black"/>
                </a:solidFill>
                <a:latin typeface="Calibri" pitchFamily="34" charset="0"/>
              </a:rPr>
              <a:t>Rational Quality Manager</a:t>
            </a:r>
            <a:endParaRPr sz="1100" b="1" dirty="0">
              <a:solidFill>
                <a:prstClr val="black"/>
              </a:solidFill>
              <a:latin typeface="Calibri" pitchFamily="34" charset="0"/>
            </a:endParaRPr>
          </a:p>
        </p:txBody>
      </p:sp>
      <p:sp>
        <p:nvSpPr>
          <p:cNvPr id="116" name="Freeform 115"/>
          <p:cNvSpPr/>
          <p:nvPr/>
        </p:nvSpPr>
        <p:spPr>
          <a:xfrm>
            <a:off x="3652458" y="4695295"/>
            <a:ext cx="1719072"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Service </a:t>
            </a:r>
            <a:r>
              <a:rPr sz="1100" b="1" dirty="0" smtClean="0">
                <a:solidFill>
                  <a:prstClr val="black"/>
                </a:solidFill>
                <a:latin typeface="Calibri" pitchFamily="34" charset="0"/>
              </a:rPr>
              <a:t>Virtualization(RTV)</a:t>
            </a:r>
            <a:endParaRPr sz="1100" b="1" dirty="0">
              <a:solidFill>
                <a:prstClr val="black"/>
              </a:solidFill>
              <a:latin typeface="Calibri" pitchFamily="34" charset="0"/>
            </a:endParaRPr>
          </a:p>
        </p:txBody>
      </p:sp>
      <p:sp>
        <p:nvSpPr>
          <p:cNvPr id="117" name="Freeform 116"/>
          <p:cNvSpPr/>
          <p:nvPr/>
        </p:nvSpPr>
        <p:spPr>
          <a:xfrm>
            <a:off x="3639758" y="5157136"/>
            <a:ext cx="1719072"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Vulnerability Assessment </a:t>
            </a:r>
            <a:r>
              <a:rPr sz="1100" b="1" dirty="0" smtClean="0">
                <a:solidFill>
                  <a:prstClr val="black"/>
                </a:solidFill>
                <a:latin typeface="Calibri" pitchFamily="34" charset="0"/>
              </a:rPr>
              <a:t>(</a:t>
            </a:r>
            <a:r>
              <a:rPr sz="1100" b="1" dirty="0" err="1" smtClean="0">
                <a:solidFill>
                  <a:prstClr val="black"/>
                </a:solidFill>
                <a:latin typeface="Calibri" pitchFamily="34" charset="0"/>
              </a:rPr>
              <a:t>AppScan</a:t>
            </a:r>
            <a:r>
              <a:rPr sz="1100" b="1" dirty="0" smtClean="0">
                <a:solidFill>
                  <a:prstClr val="black"/>
                </a:solidFill>
                <a:latin typeface="Calibri" pitchFamily="34" charset="0"/>
              </a:rPr>
              <a:t>) </a:t>
            </a:r>
            <a:endParaRPr sz="1100" b="1" dirty="0">
              <a:solidFill>
                <a:prstClr val="black"/>
              </a:solidFill>
              <a:latin typeface="Calibri" pitchFamily="34" charset="0"/>
            </a:endParaRPr>
          </a:p>
        </p:txBody>
      </p:sp>
      <p:sp>
        <p:nvSpPr>
          <p:cNvPr id="118" name="Can 117"/>
          <p:cNvSpPr/>
          <p:nvPr/>
        </p:nvSpPr>
        <p:spPr>
          <a:xfrm>
            <a:off x="5694489" y="2806701"/>
            <a:ext cx="1271016" cy="658368"/>
          </a:xfrm>
          <a:prstGeom prst="can">
            <a:avLst/>
          </a:pr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err="1" smtClean="0">
                <a:solidFill>
                  <a:prstClr val="black"/>
                </a:solidFill>
                <a:latin typeface="Calibri" pitchFamily="34" charset="0"/>
              </a:rPr>
              <a:t>UCDeploy</a:t>
            </a:r>
            <a:r>
              <a:rPr sz="1100" b="1" dirty="0">
                <a:solidFill>
                  <a:prstClr val="black"/>
                </a:solidFill>
                <a:latin typeface="Calibri" pitchFamily="34" charset="0"/>
              </a:rPr>
              <a:t>,</a:t>
            </a:r>
            <a:r>
              <a:rPr sz="1100" b="1" dirty="0" smtClean="0">
                <a:solidFill>
                  <a:prstClr val="black"/>
                </a:solidFill>
                <a:latin typeface="Calibri" pitchFamily="34" charset="0"/>
              </a:rPr>
              <a:t> </a:t>
            </a:r>
            <a:r>
              <a:rPr sz="1100" b="1" dirty="0" err="1">
                <a:solidFill>
                  <a:prstClr val="black"/>
                </a:solidFill>
                <a:latin typeface="Calibri" pitchFamily="34" charset="0"/>
              </a:rPr>
              <a:t>UCRelease</a:t>
            </a:r>
            <a:endParaRPr sz="1100" b="1" dirty="0">
              <a:solidFill>
                <a:prstClr val="black"/>
              </a:solidFill>
              <a:latin typeface="Calibri" pitchFamily="34" charset="0"/>
            </a:endParaRPr>
          </a:p>
        </p:txBody>
      </p:sp>
      <p:sp>
        <p:nvSpPr>
          <p:cNvPr id="119" name="Freeform 118"/>
          <p:cNvSpPr/>
          <p:nvPr/>
        </p:nvSpPr>
        <p:spPr>
          <a:xfrm>
            <a:off x="5406597" y="5150664"/>
            <a:ext cx="1719072"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Environment Provisioning Automation </a:t>
            </a:r>
            <a:r>
              <a:rPr sz="1100" b="1" dirty="0" smtClean="0">
                <a:solidFill>
                  <a:prstClr val="black"/>
                </a:solidFill>
                <a:latin typeface="Calibri" pitchFamily="34" charset="0"/>
              </a:rPr>
              <a:t>(</a:t>
            </a:r>
            <a:r>
              <a:rPr sz="1100" b="1" dirty="0" err="1" smtClean="0">
                <a:solidFill>
                  <a:prstClr val="black"/>
                </a:solidFill>
                <a:latin typeface="Calibri" pitchFamily="34" charset="0"/>
              </a:rPr>
              <a:t>uDeploy</a:t>
            </a:r>
            <a:r>
              <a:rPr sz="1100" b="1" dirty="0" smtClean="0">
                <a:solidFill>
                  <a:prstClr val="black"/>
                </a:solidFill>
                <a:latin typeface="Calibri" pitchFamily="34" charset="0"/>
              </a:rPr>
              <a:t>)</a:t>
            </a:r>
            <a:endParaRPr sz="1100" b="1" dirty="0">
              <a:solidFill>
                <a:prstClr val="black"/>
              </a:solidFill>
              <a:latin typeface="Calibri" pitchFamily="34" charset="0"/>
            </a:endParaRPr>
          </a:p>
        </p:txBody>
      </p:sp>
      <p:sp>
        <p:nvSpPr>
          <p:cNvPr id="120" name="Freeform 119"/>
          <p:cNvSpPr/>
          <p:nvPr/>
        </p:nvSpPr>
        <p:spPr>
          <a:xfrm>
            <a:off x="7142238" y="4679004"/>
            <a:ext cx="1828800"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endParaRPr sz="1100" b="1" dirty="0">
              <a:solidFill>
                <a:prstClr val="black"/>
              </a:solidFill>
              <a:latin typeface="Calibri" pitchFamily="34" charset="0"/>
            </a:endParaRPr>
          </a:p>
          <a:p>
            <a:pPr algn="ctr" fontAlgn="base">
              <a:spcBef>
                <a:spcPct val="0"/>
              </a:spcBef>
              <a:spcAft>
                <a:spcPct val="0"/>
              </a:spcAft>
            </a:pPr>
            <a:r>
              <a:rPr sz="1100" b="1" dirty="0">
                <a:solidFill>
                  <a:prstClr val="black"/>
                </a:solidFill>
                <a:latin typeface="Calibri" pitchFamily="34" charset="0"/>
              </a:rPr>
              <a:t>Application </a:t>
            </a:r>
            <a:r>
              <a:rPr sz="1100" b="1" dirty="0" smtClean="0">
                <a:solidFill>
                  <a:prstClr val="black"/>
                </a:solidFill>
                <a:latin typeface="Calibri" pitchFamily="34" charset="0"/>
              </a:rPr>
              <a:t>&amp; Infrastructure Monitoring(Tivoli)</a:t>
            </a:r>
            <a:endParaRPr sz="1100" b="1" dirty="0">
              <a:solidFill>
                <a:prstClr val="black"/>
              </a:solidFill>
              <a:latin typeface="Calibri" pitchFamily="34" charset="0"/>
            </a:endParaRPr>
          </a:p>
          <a:p>
            <a:pPr algn="ctr" fontAlgn="base">
              <a:spcBef>
                <a:spcPct val="0"/>
              </a:spcBef>
              <a:spcAft>
                <a:spcPct val="0"/>
              </a:spcAft>
            </a:pPr>
            <a:endParaRPr sz="1100" b="1" dirty="0">
              <a:solidFill>
                <a:prstClr val="black"/>
              </a:solidFill>
              <a:latin typeface="Calibri" pitchFamily="34" charset="0"/>
            </a:endParaRPr>
          </a:p>
        </p:txBody>
      </p:sp>
      <p:sp>
        <p:nvSpPr>
          <p:cNvPr id="121" name="Freeform 120"/>
          <p:cNvSpPr/>
          <p:nvPr/>
        </p:nvSpPr>
        <p:spPr>
          <a:xfrm>
            <a:off x="7167639" y="5172837"/>
            <a:ext cx="1795585"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Log-Analysis / Log Aggregation </a:t>
            </a:r>
            <a:r>
              <a:rPr sz="1100" b="1" dirty="0" smtClean="0">
                <a:solidFill>
                  <a:prstClr val="black"/>
                </a:solidFill>
                <a:latin typeface="Calibri" pitchFamily="34" charset="0"/>
              </a:rPr>
              <a:t>(Tivoli)  </a:t>
            </a:r>
            <a:endParaRPr sz="1100" b="1" dirty="0">
              <a:solidFill>
                <a:prstClr val="black"/>
              </a:solidFill>
              <a:latin typeface="Calibri" pitchFamily="34" charset="0"/>
            </a:endParaRPr>
          </a:p>
        </p:txBody>
      </p:sp>
      <p:sp>
        <p:nvSpPr>
          <p:cNvPr id="122" name="Freeform 121"/>
          <p:cNvSpPr/>
          <p:nvPr/>
        </p:nvSpPr>
        <p:spPr>
          <a:xfrm>
            <a:off x="7180339" y="5648021"/>
            <a:ext cx="1795585"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Capacity </a:t>
            </a:r>
            <a:r>
              <a:rPr sz="1100" b="1" dirty="0" smtClean="0">
                <a:solidFill>
                  <a:prstClr val="black"/>
                </a:solidFill>
                <a:latin typeface="Calibri" pitchFamily="34" charset="0"/>
              </a:rPr>
              <a:t>Management(Tivoli)</a:t>
            </a:r>
            <a:endParaRPr sz="1100" b="1" dirty="0">
              <a:solidFill>
                <a:prstClr val="black"/>
              </a:solidFill>
              <a:latin typeface="Calibri" pitchFamily="34" charset="0"/>
            </a:endParaRPr>
          </a:p>
        </p:txBody>
      </p:sp>
      <p:sp>
        <p:nvSpPr>
          <p:cNvPr id="123" name="Freeform 122"/>
          <p:cNvSpPr/>
          <p:nvPr/>
        </p:nvSpPr>
        <p:spPr>
          <a:xfrm>
            <a:off x="7180319" y="6118138"/>
            <a:ext cx="1795584"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Service </a:t>
            </a:r>
            <a:r>
              <a:rPr sz="1100" b="1" dirty="0" smtClean="0">
                <a:solidFill>
                  <a:prstClr val="black"/>
                </a:solidFill>
                <a:latin typeface="Calibri" pitchFamily="34" charset="0"/>
              </a:rPr>
              <a:t>Management(Tivoli)</a:t>
            </a:r>
            <a:endParaRPr sz="1100" b="1" dirty="0">
              <a:solidFill>
                <a:prstClr val="black"/>
              </a:solidFill>
              <a:latin typeface="Calibri" pitchFamily="34" charset="0"/>
            </a:endParaRPr>
          </a:p>
        </p:txBody>
      </p:sp>
      <p:sp>
        <p:nvSpPr>
          <p:cNvPr id="124" name="Freeform 123"/>
          <p:cNvSpPr/>
          <p:nvPr/>
        </p:nvSpPr>
        <p:spPr>
          <a:xfrm>
            <a:off x="5393897" y="4686733"/>
            <a:ext cx="1719072" cy="41148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CMDB: Infrastructure as code(</a:t>
            </a:r>
            <a:r>
              <a:rPr sz="1100" b="1" dirty="0" err="1">
                <a:solidFill>
                  <a:prstClr val="black"/>
                </a:solidFill>
                <a:latin typeface="Calibri" pitchFamily="34" charset="0"/>
              </a:rPr>
              <a:t>uDeployPattern</a:t>
            </a:r>
            <a:r>
              <a:rPr sz="1100" b="1" dirty="0">
                <a:solidFill>
                  <a:prstClr val="black"/>
                </a:solidFill>
                <a:latin typeface="Calibri" pitchFamily="34" charset="0"/>
              </a:rPr>
              <a:t>)</a:t>
            </a:r>
          </a:p>
        </p:txBody>
      </p:sp>
      <p:sp>
        <p:nvSpPr>
          <p:cNvPr id="130" name="Freeform 129"/>
          <p:cNvSpPr/>
          <p:nvPr/>
        </p:nvSpPr>
        <p:spPr>
          <a:xfrm>
            <a:off x="519058" y="2056449"/>
            <a:ext cx="8485632" cy="32406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blipFill>
            <a:blip r:embed="rId4"/>
            <a:tile tx="0" ty="0" sx="100000" sy="100000" flip="none" algn="tl"/>
          </a:blipFill>
          <a:ln/>
        </p:spPr>
        <p:style>
          <a:lnRef idx="0">
            <a:schemeClr val="accent6"/>
          </a:lnRef>
          <a:fillRef idx="3">
            <a:schemeClr val="accent6"/>
          </a:fillRef>
          <a:effectRef idx="3">
            <a:schemeClr val="accent6"/>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sz="1600" b="1" dirty="0" smtClean="0">
                <a:solidFill>
                  <a:prstClr val="black"/>
                </a:solidFill>
                <a:latin typeface="Calibri" pitchFamily="34" charset="0"/>
              </a:rPr>
              <a:t>Collaboration / Document Management /  Wiki (Confluence)</a:t>
            </a:r>
            <a:endParaRPr sz="1600" b="1" dirty="0">
              <a:solidFill>
                <a:prstClr val="black"/>
              </a:solidFill>
              <a:latin typeface="Calibri" pitchFamily="34" charset="0"/>
            </a:endParaRPr>
          </a:p>
        </p:txBody>
      </p:sp>
      <p:sp>
        <p:nvSpPr>
          <p:cNvPr id="131" name="Freeform 130"/>
          <p:cNvSpPr/>
          <p:nvPr/>
        </p:nvSpPr>
        <p:spPr>
          <a:xfrm>
            <a:off x="519058" y="1498432"/>
            <a:ext cx="8485632" cy="53548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accent5">
              <a:lumMod val="75000"/>
            </a:schemeClr>
          </a:solidFill>
          <a:ln cap="rnd">
            <a:round/>
          </a:ln>
        </p:spPr>
        <p:style>
          <a:lnRef idx="0">
            <a:schemeClr val="accent2"/>
          </a:lnRef>
          <a:fillRef idx="3">
            <a:schemeClr val="accent2"/>
          </a:fillRef>
          <a:effectRef idx="3">
            <a:schemeClr val="accent2"/>
          </a:effectRef>
          <a:fontRef idx="minor">
            <a:schemeClr val="lt1"/>
          </a:fontRef>
        </p:style>
        <p:txBody>
          <a:bodyPr spcFirstLastPara="0" vert="horz" wrap="square" lIns="50887" tIns="50887" rIns="50887" bIns="50887" numCol="1" spcCol="1542" anchor="t" anchorCtr="0">
            <a:noAutofit/>
          </a:bodyPr>
          <a:lstStyle/>
          <a:p>
            <a:pPr algn="ctr" defTabSz="593683" fontAlgn="base">
              <a:lnSpc>
                <a:spcPct val="90000"/>
              </a:lnSpc>
              <a:spcBef>
                <a:spcPct val="0"/>
              </a:spcBef>
              <a:spcAft>
                <a:spcPct val="35000"/>
              </a:spcAft>
            </a:pPr>
            <a:r>
              <a:rPr sz="2000" b="1" dirty="0" smtClean="0">
                <a:solidFill>
                  <a:prstClr val="white"/>
                </a:solidFill>
                <a:latin typeface="Calibri" pitchFamily="34" charset="0"/>
              </a:rPr>
              <a:t>Integrated Portal</a:t>
            </a:r>
            <a:endParaRPr sz="1000" b="1" dirty="0">
              <a:solidFill>
                <a:prstClr val="white"/>
              </a:solidFill>
              <a:latin typeface="Calibri" pitchFamily="34" charset="0"/>
            </a:endParaRPr>
          </a:p>
        </p:txBody>
      </p:sp>
      <p:sp>
        <p:nvSpPr>
          <p:cNvPr id="132" name="Rectangle 131"/>
          <p:cNvSpPr/>
          <p:nvPr/>
        </p:nvSpPr>
        <p:spPr>
          <a:xfrm>
            <a:off x="2411580" y="1801091"/>
            <a:ext cx="1686823" cy="215444"/>
          </a:xfrm>
          <a:prstGeom prst="rect">
            <a:avLst/>
          </a:prstGeom>
          <a:solidFill>
            <a:schemeClr val="accent5">
              <a:lumMod val="75000"/>
            </a:schemeClr>
          </a:solidFill>
          <a:ln/>
        </p:spPr>
        <p:style>
          <a:lnRef idx="0">
            <a:schemeClr val="accent2"/>
          </a:lnRef>
          <a:fillRef idx="3">
            <a:schemeClr val="accent2"/>
          </a:fillRef>
          <a:effectRef idx="3">
            <a:schemeClr val="accent2"/>
          </a:effectRef>
          <a:fontRef idx="minor">
            <a:schemeClr val="lt1"/>
          </a:fontRef>
        </p:style>
        <p:txBody>
          <a:bodyPr wrap="square" lIns="0" tIns="0" rIns="0">
            <a:spAutoFit/>
          </a:bodyPr>
          <a:lstStyle/>
          <a:p>
            <a:pPr algn="ctr" fontAlgn="base">
              <a:spcBef>
                <a:spcPct val="0"/>
              </a:spcBef>
              <a:spcAft>
                <a:spcPct val="0"/>
              </a:spcAft>
            </a:pPr>
            <a:r>
              <a:rPr sz="1100" b="1" dirty="0" smtClean="0">
                <a:solidFill>
                  <a:prstClr val="white"/>
                </a:solidFill>
                <a:latin typeface="Calibri" pitchFamily="34" charset="0"/>
              </a:rPr>
              <a:t>Reports &amp; Dashboard </a:t>
            </a:r>
            <a:endParaRPr sz="1100" b="1" dirty="0">
              <a:solidFill>
                <a:prstClr val="white"/>
              </a:solidFill>
              <a:latin typeface="Calibri" pitchFamily="34" charset="0"/>
            </a:endParaRPr>
          </a:p>
        </p:txBody>
      </p:sp>
      <p:sp>
        <p:nvSpPr>
          <p:cNvPr id="133" name="Rectangle 132"/>
          <p:cNvSpPr/>
          <p:nvPr/>
        </p:nvSpPr>
        <p:spPr>
          <a:xfrm>
            <a:off x="4203941" y="1813791"/>
            <a:ext cx="1261046" cy="215444"/>
          </a:xfrm>
          <a:prstGeom prst="rect">
            <a:avLst/>
          </a:prstGeom>
          <a:solidFill>
            <a:schemeClr val="accent5">
              <a:lumMod val="75000"/>
            </a:schemeClr>
          </a:solidFill>
          <a:ln/>
        </p:spPr>
        <p:style>
          <a:lnRef idx="0">
            <a:schemeClr val="accent2"/>
          </a:lnRef>
          <a:fillRef idx="3">
            <a:schemeClr val="accent2"/>
          </a:fillRef>
          <a:effectRef idx="3">
            <a:schemeClr val="accent2"/>
          </a:effectRef>
          <a:fontRef idx="minor">
            <a:schemeClr val="lt1"/>
          </a:fontRef>
        </p:style>
        <p:txBody>
          <a:bodyPr wrap="square" lIns="0" tIns="0" rIns="0">
            <a:spAutoFit/>
          </a:bodyPr>
          <a:lstStyle/>
          <a:p>
            <a:pPr algn="ctr" fontAlgn="base">
              <a:spcBef>
                <a:spcPct val="0"/>
              </a:spcBef>
              <a:spcAft>
                <a:spcPct val="0"/>
              </a:spcAft>
            </a:pPr>
            <a:r>
              <a:rPr sz="1100" b="1" dirty="0" smtClean="0">
                <a:solidFill>
                  <a:prstClr val="white"/>
                </a:solidFill>
                <a:latin typeface="Calibri" pitchFamily="34" charset="0"/>
              </a:rPr>
              <a:t>  Administration</a:t>
            </a:r>
            <a:endParaRPr sz="1100" b="1" dirty="0">
              <a:solidFill>
                <a:prstClr val="white"/>
              </a:solidFill>
              <a:latin typeface="Calibri" pitchFamily="34" charset="0"/>
            </a:endParaRPr>
          </a:p>
        </p:txBody>
      </p:sp>
      <p:sp>
        <p:nvSpPr>
          <p:cNvPr id="134" name="Rectangle 133"/>
          <p:cNvSpPr/>
          <p:nvPr/>
        </p:nvSpPr>
        <p:spPr>
          <a:xfrm>
            <a:off x="5646724" y="1813791"/>
            <a:ext cx="1516076" cy="215444"/>
          </a:xfrm>
          <a:prstGeom prst="rect">
            <a:avLst/>
          </a:prstGeom>
          <a:solidFill>
            <a:schemeClr val="accent5">
              <a:lumMod val="75000"/>
            </a:schemeClr>
          </a:solidFill>
          <a:ln/>
        </p:spPr>
        <p:style>
          <a:lnRef idx="0">
            <a:schemeClr val="accent2"/>
          </a:lnRef>
          <a:fillRef idx="3">
            <a:schemeClr val="accent2"/>
          </a:fillRef>
          <a:effectRef idx="3">
            <a:schemeClr val="accent2"/>
          </a:effectRef>
          <a:fontRef idx="minor">
            <a:schemeClr val="lt1"/>
          </a:fontRef>
        </p:style>
        <p:txBody>
          <a:bodyPr wrap="square" lIns="0" tIns="0" rIns="0">
            <a:spAutoFit/>
          </a:bodyPr>
          <a:lstStyle/>
          <a:p>
            <a:pPr algn="ctr" fontAlgn="base">
              <a:spcBef>
                <a:spcPct val="0"/>
              </a:spcBef>
              <a:spcAft>
                <a:spcPct val="0"/>
              </a:spcAft>
            </a:pPr>
            <a:r>
              <a:rPr sz="1100" b="1" dirty="0">
                <a:solidFill>
                  <a:prstClr val="white"/>
                </a:solidFill>
                <a:latin typeface="Calibri" pitchFamily="34" charset="0"/>
              </a:rPr>
              <a:t>  User Management</a:t>
            </a:r>
          </a:p>
        </p:txBody>
      </p:sp>
      <p:sp>
        <p:nvSpPr>
          <p:cNvPr id="135" name="Can 134"/>
          <p:cNvSpPr/>
          <p:nvPr/>
        </p:nvSpPr>
        <p:spPr>
          <a:xfrm>
            <a:off x="2497372" y="2832100"/>
            <a:ext cx="1273107" cy="660399"/>
          </a:xfrm>
          <a:prstGeom prst="can">
            <a:avLst/>
          </a:pr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a:solidFill>
                  <a:prstClr val="black"/>
                </a:solidFill>
                <a:latin typeface="Calibri" pitchFamily="34" charset="0"/>
              </a:rPr>
              <a:t>Rational Team Concert</a:t>
            </a:r>
          </a:p>
        </p:txBody>
      </p:sp>
      <p:sp>
        <p:nvSpPr>
          <p:cNvPr id="136" name="Can 135"/>
          <p:cNvSpPr/>
          <p:nvPr/>
        </p:nvSpPr>
        <p:spPr>
          <a:xfrm>
            <a:off x="7276457" y="2819400"/>
            <a:ext cx="1273107" cy="660399"/>
          </a:xfrm>
          <a:prstGeom prst="can">
            <a:avLst/>
          </a:prstGeom>
          <a:gradFill>
            <a:gsLst>
              <a:gs pos="0">
                <a:schemeClr val="accent4">
                  <a:lumMod val="20000"/>
                  <a:lumOff val="80000"/>
                </a:schemeClr>
              </a:gs>
              <a:gs pos="69000">
                <a:schemeClr val="accent3">
                  <a:lumMod val="20000"/>
                  <a:lumOff val="80000"/>
                </a:schemeClr>
              </a:gs>
              <a:gs pos="100000">
                <a:schemeClr val="accent6">
                  <a:tint val="15000"/>
                  <a:satMod val="350000"/>
                </a:schemeClr>
              </a:gs>
            </a:gsLst>
            <a:lin ang="16200000" scaled="1"/>
          </a:gradFill>
          <a:ln/>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sz="1100" b="1" dirty="0" smtClean="0">
                <a:solidFill>
                  <a:prstClr val="black"/>
                </a:solidFill>
                <a:latin typeface="Calibri" pitchFamily="34" charset="0"/>
              </a:rPr>
              <a:t>Rational Reporting for Development Intelligence</a:t>
            </a:r>
            <a:endParaRPr sz="1100" b="1" dirty="0">
              <a:solidFill>
                <a:prstClr val="black"/>
              </a:solidFill>
              <a:latin typeface="Calibri" pitchFamily="34" charset="0"/>
            </a:endParaRPr>
          </a:p>
        </p:txBody>
      </p:sp>
      <p:sp>
        <p:nvSpPr>
          <p:cNvPr id="8" name="Curved Right Arrow 7"/>
          <p:cNvSpPr/>
          <p:nvPr/>
        </p:nvSpPr>
        <p:spPr>
          <a:xfrm rot="20588573">
            <a:off x="107949" y="1352550"/>
            <a:ext cx="385899" cy="568963"/>
          </a:xfrm>
          <a:prstGeom prst="curvedRight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endParaRPr>
          </a:p>
        </p:txBody>
      </p:sp>
      <p:sp>
        <p:nvSpPr>
          <p:cNvPr id="2" name="Smiley Face 1"/>
          <p:cNvSpPr/>
          <p:nvPr/>
        </p:nvSpPr>
        <p:spPr>
          <a:xfrm>
            <a:off x="152400" y="1054100"/>
            <a:ext cx="393700" cy="311150"/>
          </a:xfrm>
          <a:prstGeom prst="smileyFace">
            <a:avLst/>
          </a:prstGeom>
          <a:solidFill>
            <a:schemeClr val="accent4">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endParaRPr>
          </a:p>
        </p:txBody>
      </p:sp>
      <p:sp>
        <p:nvSpPr>
          <p:cNvPr id="16" name="Minus 15"/>
          <p:cNvSpPr/>
          <p:nvPr/>
        </p:nvSpPr>
        <p:spPr>
          <a:xfrm>
            <a:off x="2103714" y="3008885"/>
            <a:ext cx="447262" cy="329184"/>
          </a:xfrm>
          <a:prstGeom prst="mathMinus">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endParaRPr>
          </a:p>
        </p:txBody>
      </p:sp>
      <p:sp>
        <p:nvSpPr>
          <p:cNvPr id="137" name="Minus 136"/>
          <p:cNvSpPr/>
          <p:nvPr/>
        </p:nvSpPr>
        <p:spPr>
          <a:xfrm>
            <a:off x="3703914" y="2996185"/>
            <a:ext cx="447262" cy="329184"/>
          </a:xfrm>
          <a:prstGeom prst="mathMinus">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endParaRPr>
          </a:p>
        </p:txBody>
      </p:sp>
      <p:sp>
        <p:nvSpPr>
          <p:cNvPr id="138" name="Minus 137"/>
          <p:cNvSpPr/>
          <p:nvPr/>
        </p:nvSpPr>
        <p:spPr>
          <a:xfrm>
            <a:off x="5291414" y="2996185"/>
            <a:ext cx="447262" cy="329184"/>
          </a:xfrm>
          <a:prstGeom prst="mathMinus">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endParaRPr>
          </a:p>
        </p:txBody>
      </p:sp>
      <p:sp>
        <p:nvSpPr>
          <p:cNvPr id="139" name="Minus 138"/>
          <p:cNvSpPr/>
          <p:nvPr/>
        </p:nvSpPr>
        <p:spPr>
          <a:xfrm>
            <a:off x="6891614" y="2996185"/>
            <a:ext cx="447262" cy="329184"/>
          </a:xfrm>
          <a:prstGeom prst="mathMinus">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a:solidFill>
                <a:prstClr val="black"/>
              </a:solidFill>
            </a:endParaRPr>
          </a:p>
        </p:txBody>
      </p:sp>
      <p:sp>
        <p:nvSpPr>
          <p:cNvPr id="140" name="TextBox 139"/>
          <p:cNvSpPr txBox="1"/>
          <p:nvPr/>
        </p:nvSpPr>
        <p:spPr>
          <a:xfrm rot="16200000">
            <a:off x="-432905" y="2928267"/>
            <a:ext cx="1445419"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spcBef>
                <a:spcPct val="0"/>
              </a:spcBef>
              <a:spcAft>
                <a:spcPct val="0"/>
              </a:spcAft>
              <a:buClr>
                <a:srgbClr val="6D6E71"/>
              </a:buClr>
            </a:pPr>
            <a:r>
              <a:rPr lang="en-IN" sz="1600" b="1" dirty="0">
                <a:solidFill>
                  <a:srgbClr val="003300"/>
                </a:solidFill>
                <a:latin typeface="Calibri" pitchFamily="34" charset="0"/>
                <a:cs typeface="Arial" charset="0"/>
              </a:rPr>
              <a:t>C</a:t>
            </a:r>
            <a:r>
              <a:rPr lang="en-IN" sz="1600" b="1" dirty="0" smtClean="0">
                <a:solidFill>
                  <a:srgbClr val="003300"/>
                </a:solidFill>
                <a:latin typeface="Calibri" pitchFamily="34" charset="0"/>
                <a:cs typeface="Arial" charset="0"/>
              </a:rPr>
              <a:t>LM Platform</a:t>
            </a:r>
          </a:p>
        </p:txBody>
      </p:sp>
      <p:sp>
        <p:nvSpPr>
          <p:cNvPr id="141" name="TextBox 140"/>
          <p:cNvSpPr txBox="1"/>
          <p:nvPr/>
        </p:nvSpPr>
        <p:spPr>
          <a:xfrm rot="16200000">
            <a:off x="-722575" y="5383520"/>
            <a:ext cx="2021661"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spcBef>
                <a:spcPct val="0"/>
              </a:spcBef>
              <a:spcAft>
                <a:spcPct val="0"/>
              </a:spcAft>
              <a:buClr>
                <a:srgbClr val="6D6E71"/>
              </a:buClr>
            </a:pPr>
            <a:r>
              <a:rPr lang="en-IN" sz="1600" b="1" dirty="0" smtClean="0">
                <a:solidFill>
                  <a:srgbClr val="003300"/>
                </a:solidFill>
                <a:latin typeface="Calibri" pitchFamily="34" charset="0"/>
                <a:cs typeface="Arial" charset="0"/>
              </a:rPr>
              <a:t>Functional Platform</a:t>
            </a:r>
          </a:p>
        </p:txBody>
      </p:sp>
      <p:sp>
        <p:nvSpPr>
          <p:cNvPr id="53" name="Freeform 52"/>
          <p:cNvSpPr/>
          <p:nvPr/>
        </p:nvSpPr>
        <p:spPr>
          <a:xfrm>
            <a:off x="101546" y="6706143"/>
            <a:ext cx="282124" cy="11375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3">
            <a:schemeClr val="accent6"/>
          </a:fillRef>
          <a:effectRef idx="2">
            <a:schemeClr val="accent6"/>
          </a:effectRef>
          <a:fontRef idx="minor">
            <a:schemeClr val="lt1"/>
          </a:fontRef>
        </p:style>
        <p:txBody>
          <a:bodyPr spcFirstLastPara="0" vert="horz" wrap="square" lIns="50887" tIns="50887" rIns="50887" bIns="50887" numCol="1" spcCol="1542" anchor="ctr" anchorCtr="0">
            <a:noAutofit/>
          </a:bodyPr>
          <a:lstStyle/>
          <a:p>
            <a:pPr algn="ctr" defTabSz="593683" fontAlgn="base">
              <a:lnSpc>
                <a:spcPct val="90000"/>
              </a:lnSpc>
              <a:spcBef>
                <a:spcPct val="0"/>
              </a:spcBef>
              <a:spcAft>
                <a:spcPct val="35000"/>
              </a:spcAft>
            </a:pPr>
            <a:endParaRPr sz="1100" b="1" dirty="0">
              <a:solidFill>
                <a:prstClr val="white"/>
              </a:solidFill>
              <a:latin typeface="Calibri" pitchFamily="34" charset="0"/>
              <a:ea typeface="Segoe UI" pitchFamily="34" charset="0"/>
              <a:cs typeface="Segoe UI" pitchFamily="34" charset="0"/>
            </a:endParaRPr>
          </a:p>
        </p:txBody>
      </p:sp>
      <p:sp>
        <p:nvSpPr>
          <p:cNvPr id="3" name="TextBox 2"/>
          <p:cNvSpPr txBox="1"/>
          <p:nvPr/>
        </p:nvSpPr>
        <p:spPr>
          <a:xfrm>
            <a:off x="415653" y="6669861"/>
            <a:ext cx="1843527" cy="1692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sz="1100" dirty="0" smtClean="0">
                <a:solidFill>
                  <a:prstClr val="black"/>
                </a:solidFill>
                <a:latin typeface="Calibri" pitchFamily="34" charset="0"/>
              </a:rPr>
              <a:t>Open Source Tools</a:t>
            </a:r>
          </a:p>
        </p:txBody>
      </p:sp>
    </p:spTree>
    <p:extLst>
      <p:ext uri="{BB962C8B-B14F-4D97-AF65-F5344CB8AC3E}">
        <p14:creationId xmlns:p14="http://schemas.microsoft.com/office/powerpoint/2010/main" val="315048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8561"/>
            <a:ext cx="7924800"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3200" b="1" dirty="0" smtClean="0">
                <a:solidFill>
                  <a:srgbClr val="C00000"/>
                </a:solidFill>
                <a:latin typeface="Arial"/>
                <a:cs typeface="+mn-cs"/>
              </a:rPr>
              <a:t>What is Collaborative Lifecycle Management (CLM)?</a:t>
            </a:r>
          </a:p>
        </p:txBody>
      </p:sp>
      <p:sp>
        <p:nvSpPr>
          <p:cNvPr id="8" name="TextBox 7"/>
          <p:cNvSpPr txBox="1"/>
          <p:nvPr/>
        </p:nvSpPr>
        <p:spPr>
          <a:xfrm>
            <a:off x="619836" y="2438400"/>
            <a:ext cx="7924800" cy="378565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auto">
              <a:spcBef>
                <a:spcPts val="0"/>
              </a:spcBef>
              <a:spcAft>
                <a:spcPts val="0"/>
              </a:spcAft>
              <a:buFont typeface="Wingdings" pitchFamily="2" charset="2"/>
              <a:buChar char="v"/>
            </a:pPr>
            <a:r>
              <a:rPr lang="en-US" dirty="0">
                <a:solidFill>
                  <a:prstClr val="black"/>
                </a:solidFill>
                <a:latin typeface="Arial" pitchFamily="34" charset="0"/>
                <a:cs typeface="Arial" pitchFamily="34" charset="0"/>
              </a:rPr>
              <a:t>Rational solution for Collaborative Lifecycle Management (CLM) is an integrated Application Lifecycle Management solution</a:t>
            </a:r>
            <a:r>
              <a:rPr lang="en-US" dirty="0" smtClean="0">
                <a:solidFill>
                  <a:prstClr val="black"/>
                </a:solidFill>
                <a:latin typeface="Arial" pitchFamily="34" charset="0"/>
                <a:cs typeface="Arial" pitchFamily="34" charset="0"/>
              </a:rPr>
              <a:t>.</a:t>
            </a:r>
          </a:p>
          <a:p>
            <a:pPr marL="171450" indent="-171450" fontAlgn="auto">
              <a:spcBef>
                <a:spcPts val="0"/>
              </a:spcBef>
              <a:spcAft>
                <a:spcPts val="0"/>
              </a:spcAft>
              <a:buFont typeface="Wingdings" pitchFamily="2" charset="2"/>
              <a:buChar char="v"/>
            </a:pPr>
            <a:endParaRPr lang="en-US" dirty="0">
              <a:solidFill>
                <a:prstClr val="black"/>
              </a:solidFill>
              <a:latin typeface="Arial" pitchFamily="34" charset="0"/>
              <a:cs typeface="Arial" pitchFamily="34" charset="0"/>
            </a:endParaRPr>
          </a:p>
          <a:p>
            <a:pPr marL="171450" indent="-171450" fontAlgn="auto">
              <a:spcBef>
                <a:spcPts val="0"/>
              </a:spcBef>
              <a:spcAft>
                <a:spcPts val="0"/>
              </a:spcAft>
              <a:buFont typeface="Wingdings" pitchFamily="2" charset="2"/>
              <a:buChar char="v"/>
            </a:pPr>
            <a:r>
              <a:rPr lang="en-US" dirty="0">
                <a:solidFill>
                  <a:prstClr val="black"/>
                </a:solidFill>
                <a:latin typeface="Arial" pitchFamily="34" charset="0"/>
                <a:cs typeface="Arial" pitchFamily="34" charset="0"/>
              </a:rPr>
              <a:t>The rational solution for CLM is built on Jazz server and helps teams integrate tasks across the software lifecycle</a:t>
            </a:r>
            <a:r>
              <a:rPr lang="en-US" dirty="0" smtClean="0">
                <a:solidFill>
                  <a:prstClr val="black"/>
                </a:solidFill>
                <a:latin typeface="Arial" pitchFamily="34" charset="0"/>
                <a:cs typeface="Arial" pitchFamily="34" charset="0"/>
              </a:rPr>
              <a:t>.</a:t>
            </a:r>
          </a:p>
          <a:p>
            <a:pPr marL="171450" indent="-171450" fontAlgn="auto">
              <a:spcBef>
                <a:spcPts val="0"/>
              </a:spcBef>
              <a:spcAft>
                <a:spcPts val="0"/>
              </a:spcAft>
              <a:buFont typeface="Wingdings" pitchFamily="2" charset="2"/>
              <a:buChar char="v"/>
            </a:pPr>
            <a:endParaRPr lang="en-US" dirty="0">
              <a:solidFill>
                <a:prstClr val="black"/>
              </a:solidFill>
              <a:latin typeface="Arial" pitchFamily="34" charset="0"/>
              <a:cs typeface="Arial" pitchFamily="34" charset="0"/>
            </a:endParaRPr>
          </a:p>
          <a:p>
            <a:pPr marL="171450" indent="-171450" fontAlgn="auto">
              <a:spcBef>
                <a:spcPts val="0"/>
              </a:spcBef>
              <a:spcAft>
                <a:spcPts val="0"/>
              </a:spcAft>
              <a:buFont typeface="Wingdings" pitchFamily="2" charset="2"/>
              <a:buChar char="v"/>
            </a:pPr>
            <a:r>
              <a:rPr lang="en-US" dirty="0">
                <a:solidFill>
                  <a:prstClr val="black"/>
                </a:solidFill>
                <a:latin typeface="Arial" pitchFamily="34" charset="0"/>
                <a:cs typeface="Arial" pitchFamily="34" charset="0"/>
              </a:rPr>
              <a:t>CLM provides integrations across various Jazz-based applications such as Requirements Management (RM), hence providing a means to connecting the work of analyst with development and test teams</a:t>
            </a:r>
            <a:r>
              <a:rPr lang="en-US" dirty="0" smtClean="0">
                <a:solidFill>
                  <a:prstClr val="black"/>
                </a:solidFill>
                <a:latin typeface="Arial" pitchFamily="34" charset="0"/>
                <a:cs typeface="Arial" pitchFamily="34" charset="0"/>
              </a:rPr>
              <a:t>.</a:t>
            </a:r>
          </a:p>
          <a:p>
            <a:pPr marL="171450" indent="-171450" fontAlgn="auto">
              <a:spcBef>
                <a:spcPts val="0"/>
              </a:spcBef>
              <a:spcAft>
                <a:spcPts val="0"/>
              </a:spcAft>
              <a:buFont typeface="Wingdings" pitchFamily="2" charset="2"/>
              <a:buChar char="v"/>
            </a:pPr>
            <a:endParaRPr lang="en-US" dirty="0">
              <a:solidFill>
                <a:prstClr val="black"/>
              </a:solidFill>
              <a:latin typeface="Arial" pitchFamily="34" charset="0"/>
              <a:cs typeface="Arial" pitchFamily="34" charset="0"/>
            </a:endParaRPr>
          </a:p>
          <a:p>
            <a:pPr fontAlgn="auto">
              <a:spcBef>
                <a:spcPts val="0"/>
              </a:spcBef>
              <a:spcAft>
                <a:spcPts val="0"/>
              </a:spcAft>
            </a:pPr>
            <a:r>
              <a:rPr lang="en-US" sz="1200" dirty="0">
                <a:solidFill>
                  <a:prstClr val="black"/>
                </a:solidFill>
                <a:latin typeface="Arial"/>
                <a:cs typeface="+mn-cs"/>
              </a:rPr>
              <a:t/>
            </a:r>
            <a:br>
              <a:rPr lang="en-US" sz="1200" dirty="0">
                <a:solidFill>
                  <a:prstClr val="black"/>
                </a:solidFill>
                <a:latin typeface="Arial"/>
                <a:cs typeface="+mn-cs"/>
              </a:rPr>
            </a:br>
            <a:r>
              <a:rPr lang="en-US" sz="1200" dirty="0">
                <a:solidFill>
                  <a:prstClr val="black"/>
                </a:solidFill>
                <a:latin typeface="Arial"/>
                <a:cs typeface="+mn-cs"/>
              </a:rPr>
              <a:t/>
            </a:r>
            <a:br>
              <a:rPr lang="en-US" sz="1200" dirty="0">
                <a:solidFill>
                  <a:prstClr val="black"/>
                </a:solidFill>
                <a:latin typeface="Arial"/>
                <a:cs typeface="+mn-cs"/>
              </a:rPr>
            </a:br>
            <a:r>
              <a:rPr lang="en-US" sz="1200" dirty="0">
                <a:solidFill>
                  <a:prstClr val="black"/>
                </a:solidFill>
                <a:latin typeface="Arial"/>
                <a:cs typeface="+mn-cs"/>
              </a:rPr>
              <a:t/>
            </a:r>
            <a:br>
              <a:rPr lang="en-US" sz="1200" dirty="0">
                <a:solidFill>
                  <a:prstClr val="black"/>
                </a:solidFill>
                <a:latin typeface="Arial"/>
                <a:cs typeface="+mn-cs"/>
              </a:rPr>
            </a:br>
            <a:endParaRPr lang="en-US" sz="1200" dirty="0">
              <a:solidFill>
                <a:prstClr val="black"/>
              </a:solidFill>
              <a:latin typeface="Arial"/>
              <a:cs typeface="+mn-cs"/>
            </a:endParaRPr>
          </a:p>
          <a:p>
            <a:pPr>
              <a:spcBef>
                <a:spcPts val="0"/>
              </a:spcBef>
              <a:spcAft>
                <a:spcPts val="0"/>
              </a:spcAft>
              <a:buClr>
                <a:srgbClr val="6D6E71"/>
              </a:buClr>
            </a:pPr>
            <a:endParaRPr lang="en-US" sz="1200" dirty="0" smtClean="0">
              <a:solidFill>
                <a:prstClr val="black"/>
              </a:solidFill>
              <a:latin typeface="Arial"/>
              <a:cs typeface="+mn-cs"/>
            </a:endParaRPr>
          </a:p>
        </p:txBody>
      </p:sp>
    </p:spTree>
    <p:extLst>
      <p:ext uri="{BB962C8B-B14F-4D97-AF65-F5344CB8AC3E}">
        <p14:creationId xmlns:p14="http://schemas.microsoft.com/office/powerpoint/2010/main" val="322941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9600" y="5115089"/>
            <a:ext cx="8001000"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18" name="Rectangle 17"/>
          <p:cNvSpPr/>
          <p:nvPr/>
        </p:nvSpPr>
        <p:spPr>
          <a:xfrm>
            <a:off x="598225" y="4032647"/>
            <a:ext cx="8012375"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17" name="Rectangle 16"/>
          <p:cNvSpPr/>
          <p:nvPr/>
        </p:nvSpPr>
        <p:spPr>
          <a:xfrm>
            <a:off x="598226" y="2882205"/>
            <a:ext cx="8012374"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8" name="Rectangle 7"/>
          <p:cNvSpPr/>
          <p:nvPr/>
        </p:nvSpPr>
        <p:spPr>
          <a:xfrm>
            <a:off x="598227" y="1736495"/>
            <a:ext cx="8012373"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 name="Title 1"/>
          <p:cNvSpPr>
            <a:spLocks noGrp="1"/>
          </p:cNvSpPr>
          <p:nvPr>
            <p:ph type="ctrTitle"/>
          </p:nvPr>
        </p:nvSpPr>
        <p:spPr>
          <a:xfrm>
            <a:off x="609600" y="914400"/>
            <a:ext cx="7772400" cy="492443"/>
          </a:xfrm>
        </p:spPr>
        <p:txBody>
          <a:bodyPr/>
          <a:lstStyle/>
          <a:p>
            <a:pPr algn="ctr"/>
            <a:r>
              <a:rPr lang="en-US" dirty="0" smtClean="0">
                <a:solidFill>
                  <a:srgbClr val="C00000"/>
                </a:solidFill>
                <a:latin typeface="+mj-lt"/>
              </a:rPr>
              <a:t>CLM Applications and Capabilities </a:t>
            </a:r>
            <a:endParaRPr lang="en-US" dirty="0">
              <a:solidFill>
                <a:srgbClr val="C00000"/>
              </a:solidFill>
              <a:latin typeface="+mj-lt"/>
            </a:endParaRPr>
          </a:p>
        </p:txBody>
      </p:sp>
      <p:sp>
        <p:nvSpPr>
          <p:cNvPr id="5" name="TextBox 4"/>
          <p:cNvSpPr txBox="1"/>
          <p:nvPr/>
        </p:nvSpPr>
        <p:spPr>
          <a:xfrm>
            <a:off x="666464" y="1736495"/>
            <a:ext cx="6705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Change and Configuration Management (CCM) </a:t>
            </a:r>
          </a:p>
        </p:txBody>
      </p:sp>
      <p:sp>
        <p:nvSpPr>
          <p:cNvPr id="7" name="TextBox 6"/>
          <p:cNvSpPr txBox="1"/>
          <p:nvPr/>
        </p:nvSpPr>
        <p:spPr>
          <a:xfrm>
            <a:off x="609600" y="2112763"/>
            <a:ext cx="73152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smtClean="0">
                <a:solidFill>
                  <a:prstClr val="black"/>
                </a:solidFill>
                <a:latin typeface="Arial"/>
                <a:cs typeface="+mn-cs"/>
              </a:rPr>
              <a:t>CCM provides capabilities for Change Management (work items), Software Configuration Management, Planning and automation build.</a:t>
            </a:r>
          </a:p>
          <a:p>
            <a:pPr>
              <a:spcBef>
                <a:spcPts val="0"/>
              </a:spcBef>
              <a:spcAft>
                <a:spcPts val="0"/>
              </a:spcAft>
              <a:buClr>
                <a:srgbClr val="6D6E71"/>
              </a:buClr>
            </a:pPr>
            <a:endParaRPr lang="en-US" dirty="0">
              <a:solidFill>
                <a:prstClr val="black"/>
              </a:solidFill>
              <a:latin typeface="Arial"/>
              <a:cs typeface="+mn-cs"/>
            </a:endParaRPr>
          </a:p>
          <a:p>
            <a:pPr>
              <a:spcBef>
                <a:spcPts val="0"/>
              </a:spcBef>
              <a:spcAft>
                <a:spcPts val="0"/>
              </a:spcAft>
              <a:buClr>
                <a:srgbClr val="6D6E71"/>
              </a:buClr>
            </a:pPr>
            <a:endParaRPr lang="en-US" dirty="0" smtClean="0">
              <a:solidFill>
                <a:prstClr val="black"/>
              </a:solidFill>
              <a:latin typeface="Arial"/>
              <a:cs typeface="+mn-cs"/>
            </a:endParaRPr>
          </a:p>
        </p:txBody>
      </p:sp>
      <p:sp>
        <p:nvSpPr>
          <p:cNvPr id="10" name="TextBox 9"/>
          <p:cNvSpPr txBox="1"/>
          <p:nvPr/>
        </p:nvSpPr>
        <p:spPr>
          <a:xfrm>
            <a:off x="685800" y="2882205"/>
            <a:ext cx="7848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Requirement Management (RM) </a:t>
            </a:r>
          </a:p>
        </p:txBody>
      </p:sp>
      <p:sp>
        <p:nvSpPr>
          <p:cNvPr id="11" name="TextBox 10"/>
          <p:cNvSpPr txBox="1"/>
          <p:nvPr/>
        </p:nvSpPr>
        <p:spPr>
          <a:xfrm>
            <a:off x="609600" y="3300919"/>
            <a:ext cx="73152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smtClean="0">
                <a:solidFill>
                  <a:prstClr val="black"/>
                </a:solidFill>
                <a:latin typeface="Arial"/>
                <a:cs typeface="+mn-cs"/>
              </a:rPr>
              <a:t>RM provides capabilities for capturing, managing and tracing requirements through out the project lifecycle.</a:t>
            </a:r>
          </a:p>
          <a:p>
            <a:pPr>
              <a:spcBef>
                <a:spcPts val="0"/>
              </a:spcBef>
              <a:spcAft>
                <a:spcPts val="0"/>
              </a:spcAft>
              <a:buClr>
                <a:srgbClr val="6D6E71"/>
              </a:buClr>
            </a:pPr>
            <a:endParaRPr lang="en-US" dirty="0">
              <a:solidFill>
                <a:prstClr val="black"/>
              </a:solidFill>
              <a:latin typeface="Arial"/>
              <a:cs typeface="+mn-cs"/>
            </a:endParaRPr>
          </a:p>
          <a:p>
            <a:pPr>
              <a:spcBef>
                <a:spcPts val="0"/>
              </a:spcBef>
              <a:spcAft>
                <a:spcPts val="0"/>
              </a:spcAft>
              <a:buClr>
                <a:srgbClr val="6D6E71"/>
              </a:buClr>
            </a:pPr>
            <a:endParaRPr lang="en-US" dirty="0" smtClean="0">
              <a:solidFill>
                <a:prstClr val="black"/>
              </a:solidFill>
              <a:latin typeface="Arial"/>
              <a:cs typeface="+mn-cs"/>
            </a:endParaRPr>
          </a:p>
        </p:txBody>
      </p:sp>
      <p:sp>
        <p:nvSpPr>
          <p:cNvPr id="12" name="TextBox 11"/>
          <p:cNvSpPr txBox="1"/>
          <p:nvPr/>
        </p:nvSpPr>
        <p:spPr>
          <a:xfrm>
            <a:off x="666464" y="5115089"/>
            <a:ext cx="7021773"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Design Management (DM) </a:t>
            </a:r>
          </a:p>
        </p:txBody>
      </p:sp>
      <p:sp>
        <p:nvSpPr>
          <p:cNvPr id="13" name="TextBox 12"/>
          <p:cNvSpPr txBox="1"/>
          <p:nvPr/>
        </p:nvSpPr>
        <p:spPr>
          <a:xfrm>
            <a:off x="609600" y="4453369"/>
            <a:ext cx="7315200"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a:solidFill>
                  <a:prstClr val="black"/>
                </a:solidFill>
                <a:latin typeface="Arial"/>
                <a:cs typeface="+mn-cs"/>
              </a:rPr>
              <a:t>Q</a:t>
            </a:r>
            <a:r>
              <a:rPr lang="en-US" dirty="0" smtClean="0">
                <a:solidFill>
                  <a:prstClr val="black"/>
                </a:solidFill>
                <a:latin typeface="Arial"/>
                <a:cs typeface="+mn-cs"/>
              </a:rPr>
              <a:t>M provides capabilities for test management that includes test planning, creation and execution.</a:t>
            </a:r>
            <a:endParaRPr lang="en-US" dirty="0">
              <a:solidFill>
                <a:prstClr val="black"/>
              </a:solidFill>
              <a:latin typeface="Arial"/>
              <a:cs typeface="+mn-cs"/>
            </a:endParaRPr>
          </a:p>
          <a:p>
            <a:pPr>
              <a:spcBef>
                <a:spcPts val="0"/>
              </a:spcBef>
              <a:spcAft>
                <a:spcPts val="0"/>
              </a:spcAft>
              <a:buClr>
                <a:srgbClr val="6D6E71"/>
              </a:buClr>
            </a:pPr>
            <a:endParaRPr lang="en-US" dirty="0" smtClean="0">
              <a:solidFill>
                <a:prstClr val="black"/>
              </a:solidFill>
              <a:latin typeface="Arial"/>
              <a:cs typeface="+mn-cs"/>
            </a:endParaRPr>
          </a:p>
        </p:txBody>
      </p:sp>
      <p:sp>
        <p:nvSpPr>
          <p:cNvPr id="14" name="TextBox 13"/>
          <p:cNvSpPr txBox="1"/>
          <p:nvPr/>
        </p:nvSpPr>
        <p:spPr>
          <a:xfrm>
            <a:off x="666464" y="4070361"/>
            <a:ext cx="7848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Quality Management (QM) </a:t>
            </a:r>
          </a:p>
        </p:txBody>
      </p:sp>
      <p:sp>
        <p:nvSpPr>
          <p:cNvPr id="15" name="TextBox 14"/>
          <p:cNvSpPr txBox="1"/>
          <p:nvPr/>
        </p:nvSpPr>
        <p:spPr>
          <a:xfrm>
            <a:off x="609600" y="5562600"/>
            <a:ext cx="731520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smtClean="0">
                <a:solidFill>
                  <a:prstClr val="black"/>
                </a:solidFill>
                <a:latin typeface="Arial"/>
                <a:cs typeface="+mn-cs"/>
              </a:rPr>
              <a:t>DM provides capabilities for in-context collaboration, traceability and impact analysis, agile sketching and domain modeling.</a:t>
            </a:r>
          </a:p>
        </p:txBody>
      </p:sp>
    </p:spTree>
    <p:extLst>
      <p:ext uri="{BB962C8B-B14F-4D97-AF65-F5344CB8AC3E}">
        <p14:creationId xmlns:p14="http://schemas.microsoft.com/office/powerpoint/2010/main" val="6849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txBox="1">
            <a:spLocks/>
          </p:cNvSpPr>
          <p:nvPr/>
        </p:nvSpPr>
        <p:spPr>
          <a:xfrm>
            <a:off x="8375650" y="6675000"/>
            <a:ext cx="6731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86D3757E-AF2E-4E39-9471-9EEA72625244}" type="slidenum">
              <a:rPr lang="en-US" altLang="en-US" smtClean="0"/>
              <a:pPr/>
              <a:t>6</a:t>
            </a:fld>
            <a:endParaRPr lang="en-US" altLang="en-US"/>
          </a:p>
        </p:txBody>
      </p:sp>
      <p:sp>
        <p:nvSpPr>
          <p:cNvPr id="6" name="AutoShape 2"/>
          <p:cNvSpPr>
            <a:spLocks noChangeArrowheads="1"/>
          </p:cNvSpPr>
          <p:nvPr/>
        </p:nvSpPr>
        <p:spPr bwMode="auto">
          <a:xfrm>
            <a:off x="0" y="1156850"/>
            <a:ext cx="9144000" cy="5562600"/>
          </a:xfrm>
          <a:prstGeom prst="roundRect">
            <a:avLst>
              <a:gd name="adj" fmla="val 5625"/>
            </a:avLst>
          </a:prstGeom>
          <a:solidFill>
            <a:srgbClr val="CFF3F2"/>
          </a:solidFill>
          <a:ln w="38100" algn="ctr">
            <a:solidFill>
              <a:srgbClr val="006F8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 name="AutoShape 3"/>
          <p:cNvSpPr>
            <a:spLocks noChangeArrowheads="1"/>
          </p:cNvSpPr>
          <p:nvPr/>
        </p:nvSpPr>
        <p:spPr bwMode="auto">
          <a:xfrm>
            <a:off x="179388" y="2599888"/>
            <a:ext cx="2884487" cy="240665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8" name="AutoShape 4"/>
          <p:cNvSpPr>
            <a:spLocks noChangeArrowheads="1"/>
          </p:cNvSpPr>
          <p:nvPr/>
        </p:nvSpPr>
        <p:spPr bwMode="auto">
          <a:xfrm>
            <a:off x="3182938" y="2557025"/>
            <a:ext cx="2884487" cy="240665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9" name="AutoShape 6"/>
          <p:cNvSpPr>
            <a:spLocks noChangeArrowheads="1"/>
          </p:cNvSpPr>
          <p:nvPr/>
        </p:nvSpPr>
        <p:spPr bwMode="auto">
          <a:xfrm>
            <a:off x="223838" y="4971613"/>
            <a:ext cx="8726487" cy="1671637"/>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0" name="Text Box 7"/>
          <p:cNvSpPr txBox="1">
            <a:spLocks noChangeArrowheads="1"/>
          </p:cNvSpPr>
          <p:nvPr/>
        </p:nvSpPr>
        <p:spPr bwMode="auto">
          <a:xfrm>
            <a:off x="4597400" y="5257363"/>
            <a:ext cx="4219575" cy="1401762"/>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dirty="0"/>
              <a:t>Team advisor for defining / refining “rules” </a:t>
            </a:r>
            <a:br>
              <a:rPr lang="en-US" sz="1400" dirty="0"/>
            </a:br>
            <a:r>
              <a:rPr lang="en-US" sz="1400" dirty="0"/>
              <a:t>and enabling continuous improvement</a:t>
            </a:r>
          </a:p>
          <a:p>
            <a:pPr algn="l" eaLnBrk="1" hangingPunct="1">
              <a:lnSpc>
                <a:spcPct val="85000"/>
              </a:lnSpc>
              <a:spcBef>
                <a:spcPct val="35000"/>
              </a:spcBef>
              <a:buClr>
                <a:schemeClr val="accent1"/>
              </a:buClr>
              <a:buFont typeface="Wingdings" pitchFamily="2" charset="2"/>
              <a:buChar char="§"/>
            </a:pPr>
            <a:r>
              <a:rPr lang="en-US" sz="1400" dirty="0"/>
              <a:t>Process enactment and enforcement</a:t>
            </a:r>
          </a:p>
          <a:p>
            <a:pPr algn="l" eaLnBrk="1" hangingPunct="1">
              <a:lnSpc>
                <a:spcPct val="85000"/>
              </a:lnSpc>
              <a:spcBef>
                <a:spcPct val="35000"/>
              </a:spcBef>
              <a:buClr>
                <a:schemeClr val="accent1"/>
              </a:buClr>
              <a:buFont typeface="Wingdings" pitchFamily="2" charset="2"/>
              <a:buChar char="§"/>
            </a:pPr>
            <a:r>
              <a:rPr lang="en-US" sz="1400" dirty="0"/>
              <a:t>In-context collaboration shows team members and status of their work</a:t>
            </a:r>
          </a:p>
          <a:p>
            <a:pPr algn="l" eaLnBrk="1" hangingPunct="1">
              <a:lnSpc>
                <a:spcPct val="85000"/>
              </a:lnSpc>
              <a:spcBef>
                <a:spcPct val="35000"/>
              </a:spcBef>
              <a:buClr>
                <a:schemeClr val="accent1"/>
              </a:buClr>
              <a:buFont typeface="Wingdings" pitchFamily="2" charset="2"/>
              <a:buChar char="§"/>
            </a:pPr>
            <a:endParaRPr lang="en-US" sz="1400" dirty="0"/>
          </a:p>
        </p:txBody>
      </p:sp>
      <p:sp>
        <p:nvSpPr>
          <p:cNvPr id="11" name="Text Box 8"/>
          <p:cNvSpPr txBox="1">
            <a:spLocks noChangeArrowheads="1"/>
          </p:cNvSpPr>
          <p:nvPr/>
        </p:nvSpPr>
        <p:spPr bwMode="auto">
          <a:xfrm>
            <a:off x="374650" y="5297050"/>
            <a:ext cx="4010025" cy="1327150"/>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a:t>Single structure for project related artifacts</a:t>
            </a:r>
          </a:p>
          <a:p>
            <a:pPr algn="l" eaLnBrk="1" hangingPunct="1">
              <a:lnSpc>
                <a:spcPct val="85000"/>
              </a:lnSpc>
              <a:spcBef>
                <a:spcPct val="35000"/>
              </a:spcBef>
              <a:buClr>
                <a:schemeClr val="accent1"/>
              </a:buClr>
              <a:buFont typeface="Wingdings" pitchFamily="2" charset="2"/>
              <a:buChar char="§"/>
            </a:pPr>
            <a:r>
              <a:rPr lang="en-US" sz="1400"/>
              <a:t>World-class team on-boarding / offboarding including team membership, sub-teams and project inheritance</a:t>
            </a:r>
          </a:p>
          <a:p>
            <a:pPr algn="l" eaLnBrk="1" hangingPunct="1">
              <a:lnSpc>
                <a:spcPct val="85000"/>
              </a:lnSpc>
              <a:spcBef>
                <a:spcPct val="35000"/>
              </a:spcBef>
              <a:buClr>
                <a:schemeClr val="accent1"/>
              </a:buClr>
              <a:buFont typeface="Wingdings" pitchFamily="2" charset="2"/>
              <a:buChar char="§"/>
            </a:pPr>
            <a:r>
              <a:rPr lang="en-US" sz="1400"/>
              <a:t>Role-based operational control for flexible definition of process and capabilities</a:t>
            </a:r>
          </a:p>
        </p:txBody>
      </p:sp>
      <p:sp>
        <p:nvSpPr>
          <p:cNvPr id="12" name="Text Box 9"/>
          <p:cNvSpPr txBox="1">
            <a:spLocks noChangeArrowheads="1"/>
          </p:cNvSpPr>
          <p:nvPr/>
        </p:nvSpPr>
        <p:spPr bwMode="auto">
          <a:xfrm>
            <a:off x="3282950" y="4985900"/>
            <a:ext cx="21018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6F82"/>
                </a:solidFill>
              </a:rPr>
              <a:t>Jazz Team Server</a:t>
            </a:r>
          </a:p>
        </p:txBody>
      </p:sp>
      <p:sp>
        <p:nvSpPr>
          <p:cNvPr id="13" name="AutoShape 10"/>
          <p:cNvSpPr>
            <a:spLocks noChangeArrowheads="1"/>
          </p:cNvSpPr>
          <p:nvPr/>
        </p:nvSpPr>
        <p:spPr bwMode="auto">
          <a:xfrm>
            <a:off x="254000" y="2580838"/>
            <a:ext cx="2789238" cy="450850"/>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4" name="Text Box 11"/>
          <p:cNvSpPr txBox="1">
            <a:spLocks noChangeArrowheads="1"/>
          </p:cNvSpPr>
          <p:nvPr/>
        </p:nvSpPr>
        <p:spPr bwMode="auto">
          <a:xfrm>
            <a:off x="227013" y="3081413"/>
            <a:ext cx="2857500" cy="165735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0"/>
              </a:spcBef>
              <a:buClr>
                <a:schemeClr val="accent1"/>
              </a:buClr>
              <a:buFont typeface="Wingdings" pitchFamily="2" charset="2"/>
              <a:buChar char="§"/>
            </a:pPr>
            <a:r>
              <a:rPr lang="en-US" sz="1400" dirty="0"/>
              <a:t>Integrated stream management with flow relationships</a:t>
            </a:r>
          </a:p>
          <a:p>
            <a:pPr algn="l" eaLnBrk="1" hangingPunct="1">
              <a:lnSpc>
                <a:spcPct val="85000"/>
              </a:lnSpc>
              <a:spcBef>
                <a:spcPct val="35000"/>
              </a:spcBef>
              <a:buClr>
                <a:schemeClr val="accent1"/>
              </a:buClr>
              <a:buFont typeface="Wingdings" pitchFamily="2" charset="2"/>
              <a:buChar char="§"/>
            </a:pPr>
            <a:r>
              <a:rPr lang="en-US" sz="1400" dirty="0"/>
              <a:t>Component level baselines</a:t>
            </a:r>
          </a:p>
          <a:p>
            <a:pPr algn="l" eaLnBrk="1" hangingPunct="1">
              <a:lnSpc>
                <a:spcPct val="85000"/>
              </a:lnSpc>
              <a:spcBef>
                <a:spcPct val="35000"/>
              </a:spcBef>
              <a:buClr>
                <a:schemeClr val="accent1"/>
              </a:buClr>
              <a:buFont typeface="Wingdings" pitchFamily="2" charset="2"/>
              <a:buChar char="§"/>
            </a:pPr>
            <a:r>
              <a:rPr lang="en-US" sz="1400" dirty="0"/>
              <a:t>Server-based sandboxes</a:t>
            </a:r>
          </a:p>
          <a:p>
            <a:pPr algn="l" eaLnBrk="1" hangingPunct="1">
              <a:lnSpc>
                <a:spcPct val="85000"/>
              </a:lnSpc>
              <a:spcBef>
                <a:spcPct val="35000"/>
              </a:spcBef>
              <a:buClr>
                <a:schemeClr val="accent1"/>
              </a:buClr>
              <a:buFont typeface="Wingdings" pitchFamily="2" charset="2"/>
              <a:buChar char="§"/>
            </a:pPr>
            <a:r>
              <a:rPr lang="en-US" sz="1400" dirty="0"/>
              <a:t>Identifies component in streams and available baselines</a:t>
            </a:r>
          </a:p>
          <a:p>
            <a:pPr algn="l" eaLnBrk="1" hangingPunct="1">
              <a:lnSpc>
                <a:spcPct val="85000"/>
              </a:lnSpc>
              <a:spcBef>
                <a:spcPct val="35000"/>
              </a:spcBef>
              <a:buClr>
                <a:schemeClr val="accent1"/>
              </a:buClr>
              <a:buFont typeface="Wingdings" pitchFamily="2" charset="2"/>
              <a:buChar char="§"/>
            </a:pPr>
            <a:r>
              <a:rPr lang="en-US" sz="1400" dirty="0" err="1"/>
              <a:t>ClearCase</a:t>
            </a:r>
            <a:r>
              <a:rPr lang="en-US" sz="1400" dirty="0"/>
              <a:t> connector</a:t>
            </a:r>
          </a:p>
        </p:txBody>
      </p:sp>
      <p:sp>
        <p:nvSpPr>
          <p:cNvPr id="15" name="Text Box 12"/>
          <p:cNvSpPr txBox="1">
            <a:spLocks noChangeArrowheads="1"/>
          </p:cNvSpPr>
          <p:nvPr/>
        </p:nvSpPr>
        <p:spPr bwMode="auto">
          <a:xfrm>
            <a:off x="1357313" y="2599888"/>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6F82"/>
                </a:solidFill>
              </a:rPr>
              <a:t>SCM</a:t>
            </a:r>
          </a:p>
        </p:txBody>
      </p:sp>
      <p:sp>
        <p:nvSpPr>
          <p:cNvPr id="16" name="AutoShape 13"/>
          <p:cNvSpPr>
            <a:spLocks noChangeArrowheads="1"/>
          </p:cNvSpPr>
          <p:nvPr/>
        </p:nvSpPr>
        <p:spPr bwMode="auto">
          <a:xfrm>
            <a:off x="3184525" y="2580838"/>
            <a:ext cx="2789238" cy="450850"/>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7" name="Text Box 14"/>
          <p:cNvSpPr txBox="1">
            <a:spLocks noChangeArrowheads="1"/>
          </p:cNvSpPr>
          <p:nvPr/>
        </p:nvSpPr>
        <p:spPr bwMode="auto">
          <a:xfrm>
            <a:off x="3900488" y="2599888"/>
            <a:ext cx="141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6F82"/>
                </a:solidFill>
              </a:rPr>
              <a:t>Work Items</a:t>
            </a:r>
          </a:p>
        </p:txBody>
      </p:sp>
      <p:sp>
        <p:nvSpPr>
          <p:cNvPr id="18" name="Text Box 15"/>
          <p:cNvSpPr txBox="1">
            <a:spLocks noChangeArrowheads="1"/>
          </p:cNvSpPr>
          <p:nvPr/>
        </p:nvSpPr>
        <p:spPr bwMode="auto">
          <a:xfrm>
            <a:off x="3253363" y="3073413"/>
            <a:ext cx="2693987" cy="183832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dirty="0"/>
              <a:t>Defects, enhancements </a:t>
            </a:r>
            <a:br>
              <a:rPr lang="en-US" sz="1400" dirty="0"/>
            </a:br>
            <a:r>
              <a:rPr lang="en-US" sz="1400" dirty="0"/>
              <a:t>and conversations</a:t>
            </a:r>
          </a:p>
          <a:p>
            <a:pPr algn="l" eaLnBrk="1" hangingPunct="1">
              <a:lnSpc>
                <a:spcPct val="85000"/>
              </a:lnSpc>
              <a:spcBef>
                <a:spcPct val="35000"/>
              </a:spcBef>
              <a:buClr>
                <a:schemeClr val="accent1"/>
              </a:buClr>
              <a:buFont typeface="Wingdings" pitchFamily="2" charset="2"/>
              <a:buChar char="§"/>
            </a:pPr>
            <a:r>
              <a:rPr lang="en-US" sz="1400" dirty="0"/>
              <a:t>Query results view and share queries with team or member</a:t>
            </a:r>
          </a:p>
          <a:p>
            <a:pPr algn="l" eaLnBrk="1" hangingPunct="1">
              <a:lnSpc>
                <a:spcPct val="85000"/>
              </a:lnSpc>
              <a:spcBef>
                <a:spcPct val="35000"/>
              </a:spcBef>
              <a:buClr>
                <a:schemeClr val="accent1"/>
              </a:buClr>
              <a:buFont typeface="Wingdings" pitchFamily="2" charset="2"/>
              <a:buChar char="§"/>
            </a:pPr>
            <a:r>
              <a:rPr lang="en-US" sz="1400" dirty="0"/>
              <a:t>Support for approvals and discussions</a:t>
            </a:r>
          </a:p>
          <a:p>
            <a:pPr algn="l" eaLnBrk="1" hangingPunct="1">
              <a:lnSpc>
                <a:spcPct val="85000"/>
              </a:lnSpc>
              <a:spcBef>
                <a:spcPct val="35000"/>
              </a:spcBef>
              <a:buClr>
                <a:schemeClr val="accent1"/>
              </a:buClr>
              <a:buFont typeface="Wingdings" pitchFamily="2" charset="2"/>
              <a:buChar char="§"/>
            </a:pPr>
            <a:r>
              <a:rPr lang="en-US" sz="1400" dirty="0" err="1"/>
              <a:t>ClearQuest</a:t>
            </a:r>
            <a:r>
              <a:rPr lang="en-US" sz="1400" dirty="0"/>
              <a:t> connector</a:t>
            </a:r>
          </a:p>
          <a:p>
            <a:pPr algn="l" eaLnBrk="1" hangingPunct="1">
              <a:lnSpc>
                <a:spcPct val="85000"/>
              </a:lnSpc>
              <a:spcBef>
                <a:spcPct val="35000"/>
              </a:spcBef>
              <a:buClr>
                <a:schemeClr val="accent1"/>
              </a:buClr>
              <a:buFont typeface="Wingdings" pitchFamily="2" charset="2"/>
              <a:buChar char="§"/>
            </a:pPr>
            <a:r>
              <a:rPr lang="en-US" sz="1400" dirty="0"/>
              <a:t>Query editor interface</a:t>
            </a:r>
          </a:p>
        </p:txBody>
      </p:sp>
      <p:sp>
        <p:nvSpPr>
          <p:cNvPr id="19" name="AutoShape 16"/>
          <p:cNvSpPr>
            <a:spLocks noChangeArrowheads="1"/>
          </p:cNvSpPr>
          <p:nvPr/>
        </p:nvSpPr>
        <p:spPr bwMode="auto">
          <a:xfrm>
            <a:off x="6059488" y="2530038"/>
            <a:ext cx="2884487" cy="240665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20" name="Text Box 17"/>
          <p:cNvSpPr txBox="1">
            <a:spLocks noChangeArrowheads="1"/>
          </p:cNvSpPr>
          <p:nvPr/>
        </p:nvSpPr>
        <p:spPr bwMode="auto">
          <a:xfrm>
            <a:off x="6142038" y="3051188"/>
            <a:ext cx="2840037" cy="183832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dirty="0"/>
              <a:t>Work item and change </a:t>
            </a:r>
            <a:br>
              <a:rPr lang="en-US" sz="1400" dirty="0"/>
            </a:br>
            <a:r>
              <a:rPr lang="en-US" sz="1400" dirty="0"/>
              <a:t>set traceability</a:t>
            </a:r>
          </a:p>
          <a:p>
            <a:pPr algn="l" eaLnBrk="1" hangingPunct="1">
              <a:lnSpc>
                <a:spcPct val="85000"/>
              </a:lnSpc>
              <a:spcBef>
                <a:spcPct val="35000"/>
              </a:spcBef>
              <a:buClr>
                <a:schemeClr val="accent1"/>
              </a:buClr>
              <a:buFont typeface="Wingdings" pitchFamily="2" charset="2"/>
              <a:buChar char="§"/>
            </a:pPr>
            <a:r>
              <a:rPr lang="en-US" sz="1400" dirty="0"/>
              <a:t>Local or remote build servers</a:t>
            </a:r>
          </a:p>
          <a:p>
            <a:pPr algn="l" eaLnBrk="1" hangingPunct="1">
              <a:lnSpc>
                <a:spcPct val="85000"/>
              </a:lnSpc>
              <a:spcBef>
                <a:spcPct val="35000"/>
              </a:spcBef>
              <a:buClr>
                <a:schemeClr val="accent1"/>
              </a:buClr>
              <a:buFont typeface="Wingdings" pitchFamily="2" charset="2"/>
              <a:buChar char="§"/>
            </a:pPr>
            <a:r>
              <a:rPr lang="en-US" sz="1400" dirty="0"/>
              <a:t>Supports ant and command </a:t>
            </a:r>
            <a:br>
              <a:rPr lang="en-US" sz="1400" dirty="0"/>
            </a:br>
            <a:r>
              <a:rPr lang="en-US" sz="1400" dirty="0"/>
              <a:t>line tools</a:t>
            </a:r>
          </a:p>
          <a:p>
            <a:pPr algn="l" eaLnBrk="1" hangingPunct="1">
              <a:lnSpc>
                <a:spcPct val="85000"/>
              </a:lnSpc>
              <a:spcBef>
                <a:spcPct val="35000"/>
              </a:spcBef>
              <a:buClr>
                <a:schemeClr val="accent1"/>
              </a:buClr>
              <a:buFont typeface="Wingdings" pitchFamily="2" charset="2"/>
              <a:buChar char="§"/>
            </a:pPr>
            <a:r>
              <a:rPr lang="en-US" sz="1400" dirty="0"/>
              <a:t>Integration with build forge</a:t>
            </a:r>
          </a:p>
          <a:p>
            <a:pPr algn="l" eaLnBrk="1" hangingPunct="1">
              <a:lnSpc>
                <a:spcPct val="85000"/>
              </a:lnSpc>
              <a:spcBef>
                <a:spcPct val="35000"/>
              </a:spcBef>
              <a:buClr>
                <a:schemeClr val="accent1"/>
              </a:buClr>
              <a:buFont typeface="Wingdings" pitchFamily="2" charset="2"/>
              <a:buChar char="§"/>
            </a:pPr>
            <a:r>
              <a:rPr lang="en-US" sz="1400" dirty="0"/>
              <a:t>Build definitions for team </a:t>
            </a:r>
            <a:br>
              <a:rPr lang="en-US" sz="1400" dirty="0"/>
            </a:br>
            <a:r>
              <a:rPr lang="en-US" sz="1400" dirty="0"/>
              <a:t>and private builds</a:t>
            </a:r>
          </a:p>
        </p:txBody>
      </p:sp>
      <p:sp>
        <p:nvSpPr>
          <p:cNvPr id="21" name="AutoShape 18"/>
          <p:cNvSpPr>
            <a:spLocks noChangeArrowheads="1"/>
          </p:cNvSpPr>
          <p:nvPr/>
        </p:nvSpPr>
        <p:spPr bwMode="auto">
          <a:xfrm>
            <a:off x="6107113" y="2580838"/>
            <a:ext cx="2789237"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38100" algn="ctr">
                <a:solidFill>
                  <a:srgbClr val="006F8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AutoShape 20"/>
          <p:cNvSpPr>
            <a:spLocks noChangeArrowheads="1"/>
          </p:cNvSpPr>
          <p:nvPr/>
        </p:nvSpPr>
        <p:spPr bwMode="auto">
          <a:xfrm>
            <a:off x="188913" y="1233050"/>
            <a:ext cx="4383087" cy="1319213"/>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Iteration Planning</a:t>
            </a:r>
          </a:p>
          <a:p>
            <a:pPr>
              <a:buFont typeface="Wingdings" pitchFamily="2" charset="2"/>
              <a:buChar char="§"/>
            </a:pPr>
            <a:r>
              <a:rPr lang="en-US" sz="1400" dirty="0"/>
              <a:t> Integrated iteration planning and execution</a:t>
            </a:r>
          </a:p>
          <a:p>
            <a:pPr>
              <a:buFont typeface="Wingdings" pitchFamily="2" charset="2"/>
              <a:buChar char="§"/>
            </a:pPr>
            <a:r>
              <a:rPr lang="en-US" sz="1400" dirty="0"/>
              <a:t> Task estimation linked to key milestones</a:t>
            </a:r>
          </a:p>
          <a:p>
            <a:pPr>
              <a:buFont typeface="Wingdings" pitchFamily="2" charset="2"/>
              <a:buChar char="§"/>
            </a:pPr>
            <a:r>
              <a:rPr lang="en-US" sz="1400" dirty="0"/>
              <a:t> Out of the box agile process templates</a:t>
            </a:r>
          </a:p>
        </p:txBody>
      </p:sp>
      <p:sp>
        <p:nvSpPr>
          <p:cNvPr id="24" name="AutoShape 21"/>
          <p:cNvSpPr>
            <a:spLocks noChangeArrowheads="1"/>
          </p:cNvSpPr>
          <p:nvPr/>
        </p:nvSpPr>
        <p:spPr bwMode="auto">
          <a:xfrm>
            <a:off x="4648200" y="1233050"/>
            <a:ext cx="4200525" cy="1319213"/>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Project Transparency</a:t>
            </a:r>
          </a:p>
          <a:p>
            <a:pPr>
              <a:buFont typeface="Wingdings" pitchFamily="2" charset="2"/>
              <a:buChar char="§"/>
            </a:pPr>
            <a:r>
              <a:rPr lang="en-US" sz="1400" dirty="0"/>
              <a:t> Customizable web based dashboards</a:t>
            </a:r>
          </a:p>
          <a:p>
            <a:pPr>
              <a:buFont typeface="Wingdings" pitchFamily="2" charset="2"/>
              <a:buChar char="§"/>
            </a:pPr>
            <a:r>
              <a:rPr lang="en-US" sz="1400" dirty="0"/>
              <a:t> Real time metrics and reports</a:t>
            </a:r>
          </a:p>
          <a:p>
            <a:pPr>
              <a:buFont typeface="Wingdings" pitchFamily="2" charset="2"/>
              <a:buChar char="§"/>
            </a:pPr>
            <a:r>
              <a:rPr lang="en-US" sz="1400" dirty="0"/>
              <a:t> Project milestone tracking and status</a:t>
            </a:r>
          </a:p>
        </p:txBody>
      </p:sp>
      <p:sp>
        <p:nvSpPr>
          <p:cNvPr id="25" name="Rectangle 2"/>
          <p:cNvSpPr>
            <a:spLocks noChangeArrowheads="1"/>
          </p:cNvSpPr>
          <p:nvPr/>
        </p:nvSpPr>
        <p:spPr bwMode="auto">
          <a:xfrm>
            <a:off x="1578988" y="723400"/>
            <a:ext cx="59108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a:r>
              <a:rPr lang="en-US" sz="3200" b="1" dirty="0">
                <a:solidFill>
                  <a:srgbClr val="C00000"/>
                </a:solidFill>
                <a:latin typeface="+mj-lt"/>
                <a:ea typeface="+mj-ea"/>
                <a:cs typeface="Arial" pitchFamily="34" charset="0"/>
              </a:rPr>
              <a:t>Rational Team Concert</a:t>
            </a:r>
          </a:p>
        </p:txBody>
      </p:sp>
      <p:sp>
        <p:nvSpPr>
          <p:cNvPr id="26" name="AutoShape 13"/>
          <p:cNvSpPr>
            <a:spLocks noChangeArrowheads="1"/>
          </p:cNvSpPr>
          <p:nvPr/>
        </p:nvSpPr>
        <p:spPr bwMode="auto">
          <a:xfrm>
            <a:off x="6139425" y="2520863"/>
            <a:ext cx="2789238"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dirty="0"/>
          </a:p>
        </p:txBody>
      </p:sp>
      <p:sp>
        <p:nvSpPr>
          <p:cNvPr id="27" name="Text Box 14"/>
          <p:cNvSpPr txBox="1">
            <a:spLocks noChangeArrowheads="1"/>
          </p:cNvSpPr>
          <p:nvPr/>
        </p:nvSpPr>
        <p:spPr bwMode="auto">
          <a:xfrm>
            <a:off x="6707187" y="2597992"/>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Build</a:t>
            </a:r>
            <a:endParaRPr lang="en-US" b="1" dirty="0">
              <a:solidFill>
                <a:srgbClr val="006F82"/>
              </a:solidFill>
            </a:endParaRPr>
          </a:p>
        </p:txBody>
      </p:sp>
    </p:spTree>
    <p:extLst>
      <p:ext uri="{BB962C8B-B14F-4D97-AF65-F5344CB8AC3E}">
        <p14:creationId xmlns:p14="http://schemas.microsoft.com/office/powerpoint/2010/main" val="1732860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547688" y="1530925"/>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smtClean="0">
                <a:solidFill>
                  <a:prstClr val="black"/>
                </a:solidFill>
                <a:latin typeface="Calibri" pitchFamily="34" charset="0"/>
              </a:rPr>
              <a:t>IBM UrbanCode deploy orchestrates and automates the deployment &amp; rollback of applications, databases and configurations into DTAP environments which helps to cut down the cost and time to market with reduced risk.</a:t>
            </a:r>
          </a:p>
        </p:txBody>
      </p:sp>
      <p:sp>
        <p:nvSpPr>
          <p:cNvPr id="7171" name="Rectangle 4"/>
          <p:cNvSpPr>
            <a:spLocks noChangeArrowheads="1"/>
          </p:cNvSpPr>
          <p:nvPr/>
        </p:nvSpPr>
        <p:spPr bwMode="auto">
          <a:xfrm>
            <a:off x="228600" y="3048000"/>
            <a:ext cx="88392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charset="0"/>
              <a:buChar char="•"/>
            </a:pPr>
            <a:r>
              <a:rPr lang="en-US" dirty="0" smtClean="0">
                <a:solidFill>
                  <a:prstClr val="black"/>
                </a:solidFill>
                <a:latin typeface="Calibri" pitchFamily="34" charset="0"/>
              </a:rPr>
              <a:t>Multi-Tier Application Models: Three tier application with DB, App &amp; Web etc.</a:t>
            </a:r>
          </a:p>
          <a:p>
            <a:pPr marL="285750" indent="-285750">
              <a:buFont typeface="Arial" charset="0"/>
              <a:buChar char="•"/>
            </a:pPr>
            <a:r>
              <a:rPr lang="en-US" dirty="0" smtClean="0">
                <a:solidFill>
                  <a:prstClr val="black"/>
                </a:solidFill>
                <a:latin typeface="Calibri" pitchFamily="34" charset="0"/>
              </a:rPr>
              <a:t>Scalable Distributed Automation: Support mission-critical deployments to thousands of servers in numerous data centers.</a:t>
            </a:r>
          </a:p>
          <a:p>
            <a:pPr marL="285750" indent="-285750">
              <a:buFont typeface="Arial" charset="0"/>
              <a:buChar char="•"/>
            </a:pPr>
            <a:r>
              <a:rPr lang="en-US" dirty="0" smtClean="0">
                <a:solidFill>
                  <a:prstClr val="black"/>
                </a:solidFill>
                <a:latin typeface="Calibri" pitchFamily="34" charset="0"/>
              </a:rPr>
              <a:t>Track What is Where : The Inventory system tracks the desired state of each environment. </a:t>
            </a:r>
          </a:p>
          <a:p>
            <a:pPr marL="285750" indent="-285750">
              <a:buFont typeface="Arial" charset="0"/>
              <a:buChar char="•"/>
            </a:pPr>
            <a:r>
              <a:rPr lang="en-US" dirty="0" smtClean="0">
                <a:solidFill>
                  <a:prstClr val="black"/>
                </a:solidFill>
                <a:latin typeface="Calibri" pitchFamily="34" charset="0"/>
              </a:rPr>
              <a:t>Quality Gates and Approvals: Help you ensure that only the right stuff goes out at the right time</a:t>
            </a:r>
          </a:p>
          <a:p>
            <a:pPr marL="285750" indent="-285750">
              <a:buFont typeface="Arial" charset="0"/>
              <a:buChar char="•"/>
            </a:pPr>
            <a:r>
              <a:rPr lang="en-US" dirty="0" smtClean="0">
                <a:solidFill>
                  <a:prstClr val="black"/>
                </a:solidFill>
                <a:latin typeface="Calibri" pitchFamily="34" charset="0"/>
              </a:rPr>
              <a:t>Continuous Delivery: Integrate with build and test tools to automatically deploy, test and promote new builds.</a:t>
            </a:r>
          </a:p>
          <a:p>
            <a:pPr marL="285750" indent="-285750">
              <a:buFont typeface="Arial" charset="0"/>
              <a:buChar char="•"/>
            </a:pPr>
            <a:r>
              <a:rPr lang="en-US" dirty="0" smtClean="0">
                <a:solidFill>
                  <a:prstClr val="black"/>
                </a:solidFill>
                <a:latin typeface="Calibri" pitchFamily="34" charset="0"/>
              </a:rPr>
              <a:t>Facilitates the integration with different tools via plugins.</a:t>
            </a:r>
          </a:p>
          <a:p>
            <a:pPr marL="285750" indent="-285750">
              <a:buFont typeface="Arial" charset="0"/>
              <a:buChar char="•"/>
            </a:pPr>
            <a:r>
              <a:rPr lang="en-US" dirty="0" smtClean="0">
                <a:solidFill>
                  <a:prstClr val="black"/>
                </a:solidFill>
                <a:latin typeface="Calibri" pitchFamily="34" charset="0"/>
              </a:rPr>
              <a:t>Incremental Updates: Patch upgrade, </a:t>
            </a:r>
            <a:r>
              <a:rPr lang="en-US" dirty="0" err="1" smtClean="0">
                <a:solidFill>
                  <a:prstClr val="black"/>
                </a:solidFill>
                <a:latin typeface="Calibri" pitchFamily="34" charset="0"/>
              </a:rPr>
              <a:t>config</a:t>
            </a:r>
            <a:r>
              <a:rPr lang="en-US" dirty="0" smtClean="0">
                <a:solidFill>
                  <a:prstClr val="black"/>
                </a:solidFill>
                <a:latin typeface="Calibri" pitchFamily="34" charset="0"/>
              </a:rPr>
              <a:t> management </a:t>
            </a:r>
            <a:r>
              <a:rPr lang="en-US" dirty="0" err="1" smtClean="0">
                <a:solidFill>
                  <a:prstClr val="black"/>
                </a:solidFill>
                <a:latin typeface="Calibri" pitchFamily="34" charset="0"/>
              </a:rPr>
              <a:t>etc</a:t>
            </a:r>
            <a:endParaRPr lang="en-US" dirty="0" smtClean="0">
              <a:solidFill>
                <a:prstClr val="black"/>
              </a:solidFill>
              <a:latin typeface="Calibri" pitchFamily="34" charset="0"/>
            </a:endParaRPr>
          </a:p>
          <a:p>
            <a:pPr marL="285750" indent="-285750">
              <a:buFont typeface="Arial" charset="0"/>
              <a:buChar char="•"/>
            </a:pPr>
            <a:r>
              <a:rPr lang="en-US" dirty="0" smtClean="0">
                <a:solidFill>
                  <a:prstClr val="black"/>
                </a:solidFill>
                <a:latin typeface="Calibri" pitchFamily="34" charset="0"/>
              </a:rPr>
              <a:t>Easy Process Designer: Automated deployment processes using the graphical editor, Drag &amp; Drop Work Flows.</a:t>
            </a:r>
          </a:p>
          <a:p>
            <a:pPr marL="285750" indent="-285750">
              <a:buFont typeface="Arial" charset="0"/>
              <a:buChar char="•"/>
            </a:pPr>
            <a:endParaRPr lang="en-US" dirty="0" smtClean="0">
              <a:solidFill>
                <a:prstClr val="black"/>
              </a:solidFill>
              <a:latin typeface="Calibri" pitchFamily="34" charset="0"/>
            </a:endParaRPr>
          </a:p>
        </p:txBody>
      </p:sp>
      <p:sp>
        <p:nvSpPr>
          <p:cNvPr id="7172" name="Rectangle 5"/>
          <p:cNvSpPr>
            <a:spLocks noChangeArrowheads="1"/>
          </p:cNvSpPr>
          <p:nvPr/>
        </p:nvSpPr>
        <p:spPr bwMode="auto">
          <a:xfrm>
            <a:off x="588963" y="2514601"/>
            <a:ext cx="4386798" cy="656112"/>
          </a:xfrm>
          <a:prstGeom prst="rect">
            <a:avLst/>
          </a:prstGeom>
        </p:spPr>
        <p:txBody>
          <a:bodyPr/>
          <a:lstStyle/>
          <a:p>
            <a:r>
              <a:rPr lang="en-US" sz="2800" b="1" dirty="0">
                <a:solidFill>
                  <a:srgbClr val="C00000"/>
                </a:solidFill>
                <a:latin typeface="+mj-lt"/>
                <a:ea typeface="+mj-ea"/>
                <a:cs typeface="Arial" pitchFamily="34" charset="0"/>
              </a:rPr>
              <a:t>Key Features &amp; benefits</a:t>
            </a:r>
          </a:p>
        </p:txBody>
      </p:sp>
      <p:sp>
        <p:nvSpPr>
          <p:cNvPr id="7173" name="Rectangle 6"/>
          <p:cNvSpPr>
            <a:spLocks noChangeArrowheads="1"/>
          </p:cNvSpPr>
          <p:nvPr/>
        </p:nvSpPr>
        <p:spPr bwMode="auto">
          <a:xfrm>
            <a:off x="555175" y="1043051"/>
            <a:ext cx="2698664" cy="428500"/>
          </a:xfrm>
          <a:prstGeom prst="rect">
            <a:avLst/>
          </a:prstGeom>
        </p:spPr>
        <p:txBody>
          <a:bodyPr/>
          <a:lstStyle/>
          <a:p>
            <a:r>
              <a:rPr lang="en-US" sz="2800" b="1" dirty="0">
                <a:solidFill>
                  <a:srgbClr val="C00000"/>
                </a:solidFill>
                <a:latin typeface="+mj-lt"/>
                <a:ea typeface="+mj-ea"/>
                <a:cs typeface="Arial" pitchFamily="34" charset="0"/>
              </a:rPr>
              <a:t>Udeploy</a:t>
            </a:r>
          </a:p>
        </p:txBody>
      </p:sp>
    </p:spTree>
    <p:extLst>
      <p:ext uri="{BB962C8B-B14F-4D97-AF65-F5344CB8AC3E}">
        <p14:creationId xmlns:p14="http://schemas.microsoft.com/office/powerpoint/2010/main" val="3703360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6255" y="2334702"/>
            <a:ext cx="8573984" cy="31393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sz="1800" b="0" dirty="0" smtClean="0">
                <a:solidFill>
                  <a:prstClr val="black"/>
                </a:solidFill>
                <a:latin typeface="Calibri" pitchFamily="34" charset="0"/>
                <a:ea typeface="+mn-ea"/>
                <a:cs typeface="Arial" charset="0"/>
              </a:rPr>
              <a:t>Collaborative </a:t>
            </a:r>
            <a:r>
              <a:rPr lang="en-IN" sz="1800" b="0" dirty="0">
                <a:solidFill>
                  <a:prstClr val="black"/>
                </a:solidFill>
                <a:latin typeface="Calibri" pitchFamily="34" charset="0"/>
                <a:ea typeface="+mn-ea"/>
                <a:cs typeface="Arial" charset="0"/>
              </a:rPr>
              <a:t>release planning includes a full set of capabilities designed to reduce the time spent in release planning meetings and reviews</a:t>
            </a:r>
            <a:r>
              <a:rPr lang="en-IN" sz="1800" b="0" dirty="0" smtClean="0">
                <a:solidFill>
                  <a:prstClr val="black"/>
                </a:solidFill>
                <a:latin typeface="Calibri" pitchFamily="34" charset="0"/>
                <a:ea typeface="+mn-ea"/>
                <a:cs typeface="Arial" charset="0"/>
              </a:rPr>
              <a:t>.</a:t>
            </a:r>
            <a:br>
              <a:rPr lang="en-IN" sz="1800" b="0" dirty="0" smtClean="0">
                <a:solidFill>
                  <a:prstClr val="black"/>
                </a:solidFill>
                <a:latin typeface="Calibri" pitchFamily="34" charset="0"/>
                <a:ea typeface="+mn-ea"/>
                <a:cs typeface="Arial" charset="0"/>
              </a:rPr>
            </a:br>
            <a:r>
              <a:rPr lang="en-IN" sz="1800" b="0" dirty="0">
                <a:solidFill>
                  <a:prstClr val="black"/>
                </a:solidFill>
                <a:latin typeface="Calibri" pitchFamily="34" charset="0"/>
                <a:ea typeface="+mn-ea"/>
                <a:cs typeface="Arial" charset="0"/>
              </a:rPr>
              <a:t/>
            </a:r>
            <a:br>
              <a:rPr lang="en-IN" sz="1800" b="0" dirty="0">
                <a:solidFill>
                  <a:prstClr val="black"/>
                </a:solidFill>
                <a:latin typeface="Calibri" pitchFamily="34" charset="0"/>
                <a:ea typeface="+mn-ea"/>
                <a:cs typeface="Arial" charset="0"/>
              </a:rPr>
            </a:br>
            <a:r>
              <a:rPr lang="en-IN" sz="1800" b="0" dirty="0">
                <a:solidFill>
                  <a:prstClr val="black"/>
                </a:solidFill>
                <a:latin typeface="Calibri" pitchFamily="34" charset="0"/>
                <a:ea typeface="+mn-ea"/>
                <a:cs typeface="Arial" charset="0"/>
              </a:rPr>
              <a:t>Environment management makes it easier to allocate environments to the development and testing phases in a release, providing better visibility and control</a:t>
            </a:r>
            <a:r>
              <a:rPr lang="en-IN" sz="1800" b="0" dirty="0" smtClean="0">
                <a:solidFill>
                  <a:prstClr val="black"/>
                </a:solidFill>
                <a:latin typeface="Calibri" pitchFamily="34" charset="0"/>
                <a:ea typeface="+mn-ea"/>
                <a:cs typeface="Arial" charset="0"/>
              </a:rPr>
              <a:t>.</a:t>
            </a:r>
            <a:br>
              <a:rPr lang="en-IN" sz="1800" b="0" dirty="0" smtClean="0">
                <a:solidFill>
                  <a:prstClr val="black"/>
                </a:solidFill>
                <a:latin typeface="Calibri" pitchFamily="34" charset="0"/>
                <a:ea typeface="+mn-ea"/>
                <a:cs typeface="Arial" charset="0"/>
              </a:rPr>
            </a:br>
            <a:r>
              <a:rPr lang="en-IN" sz="1800" b="0" dirty="0">
                <a:solidFill>
                  <a:prstClr val="black"/>
                </a:solidFill>
                <a:latin typeface="Calibri" pitchFamily="34" charset="0"/>
                <a:ea typeface="+mn-ea"/>
                <a:cs typeface="Arial" charset="0"/>
              </a:rPr>
              <a:t/>
            </a:r>
            <a:br>
              <a:rPr lang="en-IN" sz="1800" b="0" dirty="0">
                <a:solidFill>
                  <a:prstClr val="black"/>
                </a:solidFill>
                <a:latin typeface="Calibri" pitchFamily="34" charset="0"/>
                <a:ea typeface="+mn-ea"/>
                <a:cs typeface="Arial" charset="0"/>
              </a:rPr>
            </a:br>
            <a:r>
              <a:rPr lang="en-IN" sz="1800" b="0" dirty="0">
                <a:solidFill>
                  <a:prstClr val="black"/>
                </a:solidFill>
                <a:latin typeface="Calibri" pitchFamily="34" charset="0"/>
                <a:ea typeface="+mn-ea"/>
                <a:cs typeface="Arial" charset="0"/>
              </a:rPr>
              <a:t>Streamlined release execution provides processes to facilitate release tracking, email notifications and automatic promotion to early environments</a:t>
            </a:r>
            <a:r>
              <a:rPr lang="en-IN" sz="1800" b="0" dirty="0" smtClean="0">
                <a:solidFill>
                  <a:prstClr val="black"/>
                </a:solidFill>
                <a:latin typeface="Calibri" pitchFamily="34" charset="0"/>
                <a:ea typeface="+mn-ea"/>
                <a:cs typeface="Arial" charset="0"/>
              </a:rPr>
              <a:t>.</a:t>
            </a:r>
            <a:br>
              <a:rPr lang="en-IN" sz="1800" b="0" dirty="0" smtClean="0">
                <a:solidFill>
                  <a:prstClr val="black"/>
                </a:solidFill>
                <a:latin typeface="Calibri" pitchFamily="34" charset="0"/>
                <a:ea typeface="+mn-ea"/>
                <a:cs typeface="Arial" charset="0"/>
              </a:rPr>
            </a:br>
            <a:r>
              <a:rPr lang="en-IN" sz="1800" b="0" dirty="0">
                <a:solidFill>
                  <a:prstClr val="black"/>
                </a:solidFill>
                <a:latin typeface="Calibri" pitchFamily="34" charset="0"/>
                <a:ea typeface="+mn-ea"/>
                <a:cs typeface="Arial" charset="0"/>
              </a:rPr>
              <a:t/>
            </a:r>
            <a:br>
              <a:rPr lang="en-IN" sz="1800" b="0" dirty="0">
                <a:solidFill>
                  <a:prstClr val="black"/>
                </a:solidFill>
                <a:latin typeface="Calibri" pitchFamily="34" charset="0"/>
                <a:ea typeface="+mn-ea"/>
                <a:cs typeface="Arial" charset="0"/>
              </a:rPr>
            </a:br>
            <a:r>
              <a:rPr lang="en-IN" sz="1800" b="0" dirty="0">
                <a:solidFill>
                  <a:prstClr val="black"/>
                </a:solidFill>
                <a:latin typeface="Calibri" pitchFamily="34" charset="0"/>
                <a:ea typeface="+mn-ea"/>
                <a:cs typeface="Arial" charset="0"/>
              </a:rPr>
              <a:t>Integration capabilities enable interfaces with IBM Rational Team Concert™ and IBM UrbanCode Deploy</a:t>
            </a:r>
            <a:r>
              <a:rPr lang="en-IN" sz="1800" b="0" dirty="0" smtClean="0">
                <a:solidFill>
                  <a:prstClr val="black"/>
                </a:solidFill>
                <a:latin typeface="Calibri" pitchFamily="34" charset="0"/>
                <a:ea typeface="+mn-ea"/>
                <a:cs typeface="Arial" charset="0"/>
              </a:rPr>
              <a:t>.</a:t>
            </a:r>
            <a:endParaRPr lang="en-US" sz="1800" b="0" dirty="0">
              <a:solidFill>
                <a:prstClr val="black"/>
              </a:solidFill>
              <a:latin typeface="Calibri" pitchFamily="34" charset="0"/>
              <a:ea typeface="+mn-ea"/>
              <a:cs typeface="Arial" charset="0"/>
            </a:endParaRPr>
          </a:p>
        </p:txBody>
      </p:sp>
      <p:sp>
        <p:nvSpPr>
          <p:cNvPr id="4" name="Title 1"/>
          <p:cNvSpPr txBox="1">
            <a:spLocks/>
          </p:cNvSpPr>
          <p:nvPr/>
        </p:nvSpPr>
        <p:spPr>
          <a:xfrm>
            <a:off x="193975" y="1401275"/>
            <a:ext cx="5636814" cy="492443"/>
          </a:xfrm>
          <a:prstGeom prst="rect">
            <a:avLst/>
          </a:prstGeom>
        </p:spPr>
        <p:txBody>
          <a:bodyPr/>
          <a:lstStyle>
            <a:defPPr>
              <a:defRPr lang="en-US"/>
            </a:defPPr>
            <a:lvl1pPr eaLnBrk="1" hangingPunct="1">
              <a:defRPr sz="3200" b="1">
                <a:solidFill>
                  <a:srgbClr val="C00000"/>
                </a:solidFill>
                <a:latin typeface="+mj-lt"/>
                <a:ea typeface="+mj-ea"/>
                <a:cs typeface="Arial" pitchFamily="34" charset="0"/>
              </a:defRPr>
            </a:lvl1pPr>
            <a:lvl2pPr eaLnBrk="1" hangingPunct="1">
              <a:defRPr sz="3200" b="1">
                <a:solidFill>
                  <a:schemeClr val="tx2"/>
                </a:solidFill>
              </a:defRPr>
            </a:lvl2pPr>
            <a:lvl3pPr eaLnBrk="1" hangingPunct="1">
              <a:defRPr sz="3200" b="1">
                <a:solidFill>
                  <a:schemeClr val="tx2"/>
                </a:solidFill>
              </a:defRPr>
            </a:lvl3pPr>
            <a:lvl4pPr eaLnBrk="1" hangingPunct="1">
              <a:defRPr sz="3200" b="1">
                <a:solidFill>
                  <a:schemeClr val="tx2"/>
                </a:solidFill>
              </a:defRPr>
            </a:lvl4pPr>
            <a:lvl5pPr eaLnBrk="1" hangingPunct="1">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a:t>UrbanCode Release features</a:t>
            </a:r>
          </a:p>
        </p:txBody>
      </p:sp>
    </p:spTree>
    <p:extLst>
      <p:ext uri="{BB962C8B-B14F-4D97-AF65-F5344CB8AC3E}">
        <p14:creationId xmlns:p14="http://schemas.microsoft.com/office/powerpoint/2010/main" val="3742376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011" y="2132618"/>
            <a:ext cx="846710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dirty="0">
                <a:solidFill>
                  <a:prstClr val="black"/>
                </a:solidFill>
                <a:latin typeface="Calibri" pitchFamily="34" charset="0"/>
              </a:rPr>
              <a:t>Users of all three CLM products (IBM Rational Team </a:t>
            </a:r>
            <a:r>
              <a:rPr lang="en-IN" dirty="0" smtClean="0">
                <a:solidFill>
                  <a:prstClr val="black"/>
                </a:solidFill>
                <a:latin typeface="Calibri" pitchFamily="34" charset="0"/>
              </a:rPr>
              <a:t>Concert</a:t>
            </a:r>
            <a:r>
              <a:rPr lang="en-IN" dirty="0">
                <a:solidFill>
                  <a:prstClr val="black"/>
                </a:solidFill>
                <a:latin typeface="Calibri" pitchFamily="34" charset="0"/>
              </a:rPr>
              <a:t>, IBM Rational Quality Manager, and IBM </a:t>
            </a:r>
            <a:r>
              <a:rPr lang="en-IN" dirty="0" smtClean="0">
                <a:solidFill>
                  <a:prstClr val="black"/>
                </a:solidFill>
                <a:latin typeface="Calibri" pitchFamily="34" charset="0"/>
              </a:rPr>
              <a:t>Rational </a:t>
            </a:r>
            <a:r>
              <a:rPr lang="en-IN" dirty="0">
                <a:solidFill>
                  <a:prstClr val="black"/>
                </a:solidFill>
                <a:latin typeface="Calibri" pitchFamily="34" charset="0"/>
              </a:rPr>
              <a:t>Requirements Composer) can access RRDI. </a:t>
            </a:r>
          </a:p>
          <a:p>
            <a:endParaRPr lang="en-IN" dirty="0" smtClean="0">
              <a:solidFill>
                <a:prstClr val="black"/>
              </a:solidFill>
              <a:latin typeface="Calibri" pitchFamily="34" charset="0"/>
            </a:endParaRPr>
          </a:p>
          <a:p>
            <a:pPr marL="285750" indent="-285750">
              <a:buFont typeface="Arial" pitchFamily="34" charset="0"/>
              <a:buChar char="•"/>
            </a:pPr>
            <a:r>
              <a:rPr lang="en-IN" dirty="0" smtClean="0">
                <a:solidFill>
                  <a:prstClr val="black"/>
                </a:solidFill>
                <a:latin typeface="Calibri" pitchFamily="34" charset="0"/>
              </a:rPr>
              <a:t>CLM </a:t>
            </a:r>
            <a:r>
              <a:rPr lang="en-IN" dirty="0">
                <a:solidFill>
                  <a:prstClr val="black"/>
                </a:solidFill>
                <a:latin typeface="Calibri" pitchFamily="34" charset="0"/>
              </a:rPr>
              <a:t>reports implemented in RRDI include the </a:t>
            </a:r>
            <a:r>
              <a:rPr lang="en-IN" dirty="0" smtClean="0">
                <a:solidFill>
                  <a:prstClr val="black"/>
                </a:solidFill>
                <a:latin typeface="Calibri" pitchFamily="34" charset="0"/>
              </a:rPr>
              <a:t>following examples</a:t>
            </a:r>
            <a:r>
              <a:rPr lang="en-IN" dirty="0">
                <a:solidFill>
                  <a:prstClr val="black"/>
                </a:solidFill>
                <a:latin typeface="Calibri" pitchFamily="34" charset="0"/>
              </a:rPr>
              <a:t>:</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Test coverage of requirements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Development item coverage of requirements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Requirements affected by defects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Requirements Test Execution results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Requirements Lifecycle Traceability report</a:t>
            </a:r>
          </a:p>
        </p:txBody>
      </p:sp>
      <p:sp>
        <p:nvSpPr>
          <p:cNvPr id="3" name="Title 1"/>
          <p:cNvSpPr txBox="1">
            <a:spLocks/>
          </p:cNvSpPr>
          <p:nvPr/>
        </p:nvSpPr>
        <p:spPr>
          <a:xfrm>
            <a:off x="348350" y="1401275"/>
            <a:ext cx="4009894" cy="492443"/>
          </a:xfrm>
          <a:prstGeom prst="rect">
            <a:avLst/>
          </a:prstGeom>
        </p:spPr>
        <p:txBody>
          <a:bodyPr/>
          <a:lstStyle>
            <a:defPPr>
              <a:defRPr lang="en-US"/>
            </a:defPPr>
            <a:lvl1pPr eaLnBrk="1" hangingPunct="1">
              <a:defRPr sz="3200" b="1">
                <a:solidFill>
                  <a:srgbClr val="C00000"/>
                </a:solidFill>
                <a:latin typeface="+mj-lt"/>
                <a:ea typeface="+mj-ea"/>
                <a:cs typeface="Arial" pitchFamily="34" charset="0"/>
              </a:defRPr>
            </a:lvl1pPr>
            <a:lvl2pPr eaLnBrk="1" hangingPunct="1">
              <a:defRPr sz="3200" b="1">
                <a:solidFill>
                  <a:schemeClr val="tx2"/>
                </a:solidFill>
              </a:defRPr>
            </a:lvl2pPr>
            <a:lvl3pPr eaLnBrk="1" hangingPunct="1">
              <a:defRPr sz="3200" b="1">
                <a:solidFill>
                  <a:schemeClr val="tx2"/>
                </a:solidFill>
              </a:defRPr>
            </a:lvl3pPr>
            <a:lvl4pPr eaLnBrk="1" hangingPunct="1">
              <a:defRPr sz="3200" b="1">
                <a:solidFill>
                  <a:schemeClr val="tx2"/>
                </a:solidFill>
              </a:defRPr>
            </a:lvl4pPr>
            <a:lvl5pPr eaLnBrk="1" hangingPunct="1">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a:t>RRDI Capabilities </a:t>
            </a:r>
          </a:p>
        </p:txBody>
      </p:sp>
    </p:spTree>
    <p:extLst>
      <p:ext uri="{BB962C8B-B14F-4D97-AF65-F5344CB8AC3E}">
        <p14:creationId xmlns:p14="http://schemas.microsoft.com/office/powerpoint/2010/main" val="1441999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Powerpoint Template [Read-Only]" id="{5B2226D9-286D-43C7-8DD7-42E577525448}" vid="{998E0F34-8E83-4045-A7B1-534AEE7223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Powerpoint Template [Read-Only]" id="{5B2226D9-286D-43C7-8DD7-42E577525448}" vid="{998E0F34-8E83-4045-A7B1-534AEE7223F7}"/>
    </a:ext>
  </a:extLst>
</a:theme>
</file>

<file path=ppt/theme/theme4.xml><?xml version="1.0" encoding="utf-8"?>
<a:theme xmlns:a="http://schemas.openxmlformats.org/drawingml/2006/main" name="2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Powerpoint Template [Read-Only]" id="{5B2226D9-286D-43C7-8DD7-42E577525448}" vid="{998E0F34-8E83-4045-A7B1-534AEE7223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0fd8348a777c7c6d68e0149ead30af7f">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a1a318017390aad9821713f8d338b348"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4</AverageRating>
    <RatingCount xmlns="http://schemas.microsoft.com/sharepoint/v3">1</RatingCount>
  </documentManagement>
</p:properties>
</file>

<file path=customXml/itemProps1.xml><?xml version="1.0" encoding="utf-8"?>
<ds:datastoreItem xmlns:ds="http://schemas.openxmlformats.org/officeDocument/2006/customXml" ds:itemID="{7D9C65CF-E2D4-4073-AE23-291AB8AAC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purl.org/dc/terms/"/>
    <ds:schemaRef ds:uri="b6ae8028-3361-4878-ad09-deb2e128b95c"/>
    <ds:schemaRef ds:uri="fcfb129d-2c4d-4bcd-afb5-a92980dfa96d"/>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1083</Words>
  <Application>Microsoft Office PowerPoint</Application>
  <PresentationFormat>On-screen Show (4:3)</PresentationFormat>
  <Paragraphs>225</Paragraphs>
  <Slides>12</Slides>
  <Notes>2</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B2B Template (Arial)</vt:lpstr>
      <vt:lpstr>Office Theme</vt:lpstr>
      <vt:lpstr>1_B2B Template (Arial)</vt:lpstr>
      <vt:lpstr>2_B2B Template (Arial)</vt:lpstr>
      <vt:lpstr>PowerPoint Presentation</vt:lpstr>
      <vt:lpstr>PowerPoint Presentation</vt:lpstr>
      <vt:lpstr>PowerPoint Presentation</vt:lpstr>
      <vt:lpstr>PowerPoint Presentation</vt:lpstr>
      <vt:lpstr>CLM Applications and Capabilities </vt:lpstr>
      <vt:lpstr>PowerPoint Presentation</vt:lpstr>
      <vt:lpstr>PowerPoint Presentation</vt:lpstr>
      <vt:lpstr>Collaborative release planning includes a full set of capabilities designed to reduce the time spent in release planning meetings and reviews.  Environment management makes it easier to allocate environments to the development and testing phases in a release, providing better visibility and control.  Streamlined release execution provides processes to facilitate release tracking, email notifications and automatic promotion to early environments.  Integration capabilities enable interfaces with IBM Rational Team Concert™ and IBM UrbanCode Deploy.</vt:lpstr>
      <vt:lpstr>PowerPoint Presentation</vt:lpstr>
      <vt:lpstr>PowerPoint Presentation</vt:lpstr>
      <vt:lpstr>PowerPoint Presentation</vt:lpstr>
      <vt:lpstr>Rational Tools : User perspective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2014-05-07T11:23:13Z</dcterms:created>
  <dcterms:modified xsi:type="dcterms:W3CDTF">2016-08-09T10:38:04Z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