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EE475B1C-5887-4082-A4D4-2BD8EB84F278}"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EE475B1C-5887-4082-A4D4-2BD8EB84F278}"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EE475B1C-5887-4082-A4D4-2BD8EB84F278}"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EE475B1C-5887-4082-A4D4-2BD8EB84F278}"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EE475B1C-5887-4082-A4D4-2BD8EB84F278}"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EE475B1C-5887-4082-A4D4-2BD8EB84F278}"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02/04/2015</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02/04/2015</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995684"/>
            <a:ext cx="6629400"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800" dirty="0" smtClean="0">
                <a:solidFill>
                  <a:srgbClr val="FF0000"/>
                </a:solidFill>
                <a:latin typeface="+mj-lt"/>
              </a:rPr>
              <a:t>Change Management </a:t>
            </a:r>
          </a:p>
        </p:txBody>
      </p:sp>
    </p:spTree>
    <p:extLst>
      <p:ext uri="{BB962C8B-B14F-4D97-AF65-F5344CB8AC3E}">
        <p14:creationId xmlns:p14="http://schemas.microsoft.com/office/powerpoint/2010/main" val="197262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6965206" cy="492443"/>
          </a:xfrm>
        </p:spPr>
        <p:txBody>
          <a:bodyPr/>
          <a:lstStyle/>
          <a:p>
            <a:r>
              <a:rPr lang="en-US" dirty="0" smtClean="0">
                <a:solidFill>
                  <a:srgbClr val="FF0000"/>
                </a:solidFill>
                <a:latin typeface="+mn-lt"/>
              </a:rPr>
              <a:t>What is Change Management?</a:t>
            </a:r>
            <a:endParaRPr lang="en-US" dirty="0">
              <a:solidFill>
                <a:srgbClr val="FF0000"/>
              </a:solidFill>
              <a:latin typeface="+mn-lt"/>
            </a:endParaRPr>
          </a:p>
        </p:txBody>
      </p:sp>
      <p:sp>
        <p:nvSpPr>
          <p:cNvPr id="3" name="Text Placeholder 2"/>
          <p:cNvSpPr>
            <a:spLocks noGrp="1"/>
          </p:cNvSpPr>
          <p:nvPr>
            <p:ph type="body" sz="quarter" idx="10"/>
          </p:nvPr>
        </p:nvSpPr>
        <p:spPr>
          <a:xfrm>
            <a:off x="1005598" y="3429000"/>
            <a:ext cx="7691438" cy="2154436"/>
          </a:xfrm>
        </p:spPr>
        <p:txBody>
          <a:bodyPr/>
          <a:lstStyle/>
          <a:p>
            <a:r>
              <a:rPr lang="en-US" sz="2800" dirty="0" smtClean="0">
                <a:latin typeface="Euphemia" pitchFamily="34" charset="0"/>
                <a:ea typeface="Batang" pitchFamily="18" charset="-127"/>
              </a:rPr>
              <a:t>Creating product backlog</a:t>
            </a:r>
          </a:p>
          <a:p>
            <a:pPr marL="0" indent="0">
              <a:buNone/>
            </a:pPr>
            <a:r>
              <a:rPr lang="en-US" sz="2800" dirty="0" smtClean="0">
                <a:latin typeface="Euphemia" pitchFamily="34" charset="0"/>
                <a:ea typeface="Batang" pitchFamily="18" charset="-127"/>
              </a:rPr>
              <a:t> </a:t>
            </a:r>
          </a:p>
          <a:p>
            <a:r>
              <a:rPr lang="en-US" sz="2800" dirty="0" smtClean="0">
                <a:latin typeface="Euphemia" pitchFamily="34" charset="0"/>
                <a:ea typeface="Batang" pitchFamily="18" charset="-127"/>
              </a:rPr>
              <a:t>Creating release backlog</a:t>
            </a:r>
          </a:p>
          <a:p>
            <a:pPr marL="0" indent="0">
              <a:buNone/>
            </a:pPr>
            <a:endParaRPr lang="en-US" sz="2800" dirty="0" smtClean="0">
              <a:latin typeface="Euphemia" pitchFamily="34" charset="0"/>
              <a:ea typeface="Batang" pitchFamily="18" charset="-127"/>
            </a:endParaRPr>
          </a:p>
          <a:p>
            <a:r>
              <a:rPr lang="en-US" sz="2800" dirty="0" smtClean="0">
                <a:latin typeface="Euphemia" pitchFamily="34" charset="0"/>
                <a:ea typeface="Batang" pitchFamily="18" charset="-127"/>
              </a:rPr>
              <a:t>Creating sprint backlogs</a:t>
            </a:r>
            <a:endParaRPr lang="en-US" sz="2800" dirty="0">
              <a:latin typeface="Euphemia" pitchFamily="34" charset="0"/>
              <a:ea typeface="Batang" pitchFamily="18" charset="-127"/>
            </a:endParaRPr>
          </a:p>
        </p:txBody>
      </p:sp>
      <p:sp>
        <p:nvSpPr>
          <p:cNvPr id="4" name="TextBox 3"/>
          <p:cNvSpPr txBox="1"/>
          <p:nvPr/>
        </p:nvSpPr>
        <p:spPr>
          <a:xfrm>
            <a:off x="457200" y="1295400"/>
            <a:ext cx="8229600" cy="249299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Cambria" pitchFamily="18" charset="0"/>
              </a:rPr>
              <a:t>The Change Management application mainly helps in project planning. Here members of the project in different roles can perform multiple functions. Product owner can create product backlog and plan the release. Scrum Master can plan the sprints and create tasks from the stories and assign them to other members of the team. Overall  Change Management is helpful in planning an agile project.  Below are </a:t>
            </a:r>
            <a:r>
              <a:rPr lang="en-US" dirty="0">
                <a:latin typeface="Cambria" pitchFamily="18" charset="0"/>
              </a:rPr>
              <a:t>s</a:t>
            </a:r>
            <a:r>
              <a:rPr lang="en-US" dirty="0" smtClean="0">
                <a:latin typeface="Cambria" pitchFamily="18" charset="0"/>
              </a:rPr>
              <a:t>ome </a:t>
            </a:r>
            <a:r>
              <a:rPr lang="en-US" dirty="0" smtClean="0">
                <a:latin typeface="Cambria" pitchFamily="18" charset="0"/>
              </a:rPr>
              <a:t>functionalities of Change Management:</a:t>
            </a:r>
          </a:p>
          <a:p>
            <a:pPr fontAlgn="base">
              <a:buClr>
                <a:schemeClr val="tx2"/>
              </a:buClr>
            </a:pPr>
            <a:endParaRPr lang="en-US" dirty="0"/>
          </a:p>
          <a:p>
            <a:pPr fontAlgn="base">
              <a:buClr>
                <a:schemeClr val="tx2"/>
              </a:buClr>
            </a:pPr>
            <a:endParaRPr lang="en-US" dirty="0" smtClean="0"/>
          </a:p>
          <a:p>
            <a:pPr fontAlgn="base">
              <a:buClr>
                <a:schemeClr val="tx2"/>
              </a:buClr>
            </a:pPr>
            <a:r>
              <a:rPr lang="en-US" dirty="0" smtClean="0"/>
              <a:t>  </a:t>
            </a:r>
          </a:p>
        </p:txBody>
      </p:sp>
    </p:spTree>
    <p:extLst>
      <p:ext uri="{BB962C8B-B14F-4D97-AF65-F5344CB8AC3E}">
        <p14:creationId xmlns:p14="http://schemas.microsoft.com/office/powerpoint/2010/main" val="156288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965206" cy="492443"/>
          </a:xfrm>
        </p:spPr>
        <p:txBody>
          <a:bodyPr/>
          <a:lstStyle/>
          <a:p>
            <a:r>
              <a:rPr lang="en-US" dirty="0" smtClean="0">
                <a:solidFill>
                  <a:srgbClr val="FF0000"/>
                </a:solidFill>
                <a:latin typeface="+mn-lt"/>
              </a:rPr>
              <a:t>Planning an Agile Project</a:t>
            </a:r>
            <a:endParaRPr lang="en-US" dirty="0">
              <a:solidFill>
                <a:srgbClr val="FF0000"/>
              </a:solidFill>
              <a:latin typeface="+mn-lt"/>
            </a:endParaRPr>
          </a:p>
        </p:txBody>
      </p:sp>
      <p:sp>
        <p:nvSpPr>
          <p:cNvPr id="3" name="Text Placeholder 2"/>
          <p:cNvSpPr>
            <a:spLocks noGrp="1"/>
          </p:cNvSpPr>
          <p:nvPr>
            <p:ph type="body" sz="quarter" idx="10"/>
          </p:nvPr>
        </p:nvSpPr>
        <p:spPr>
          <a:xfrm>
            <a:off x="533400" y="990601"/>
            <a:ext cx="8224838" cy="6986528"/>
          </a:xfrm>
        </p:spPr>
        <p:txBody>
          <a:bodyPr/>
          <a:lstStyle/>
          <a:p>
            <a:pPr marL="0" indent="0">
              <a:buNone/>
            </a:pPr>
            <a:r>
              <a:rPr lang="en-US" sz="1800" b="1" dirty="0" smtClean="0">
                <a:solidFill>
                  <a:srgbClr val="FF0000"/>
                </a:solidFill>
                <a:latin typeface="+mn-lt"/>
              </a:rPr>
              <a:t>PRODUCT BACKLOG</a:t>
            </a:r>
          </a:p>
          <a:p>
            <a:pPr marL="0" indent="0">
              <a:buNone/>
            </a:pPr>
            <a:r>
              <a:rPr lang="en-US" sz="1800" dirty="0" smtClean="0">
                <a:latin typeface="Cambria" pitchFamily="18" charset="0"/>
              </a:rPr>
              <a:t>We can create a product backlog in Change Management which will contain </a:t>
            </a:r>
            <a:r>
              <a:rPr lang="en-US" sz="1800" dirty="0">
                <a:latin typeface="Cambria" pitchFamily="18" charset="0"/>
              </a:rPr>
              <a:t>detailed analysis document, which outlines every requirement for a system, project, </a:t>
            </a:r>
            <a:r>
              <a:rPr lang="en-US" sz="1800" dirty="0" smtClean="0">
                <a:latin typeface="Cambria" pitchFamily="18" charset="0"/>
              </a:rPr>
              <a:t>or product. In Change Management, the Product Owner creates the product backlog. </a:t>
            </a:r>
            <a:r>
              <a:rPr lang="en-US" sz="1800" dirty="0">
                <a:latin typeface="Cambria" pitchFamily="18" charset="0"/>
              </a:rPr>
              <a:t> </a:t>
            </a:r>
            <a:r>
              <a:rPr lang="en-US" sz="1800" dirty="0" smtClean="0">
                <a:latin typeface="Cambria" pitchFamily="18" charset="0"/>
              </a:rPr>
              <a:t>Then, the most important stories from the product backlog are selected for the implementation and a certain release and moved to the release backlog.</a:t>
            </a:r>
          </a:p>
          <a:p>
            <a:pPr marL="0" indent="0">
              <a:buNone/>
            </a:pPr>
            <a:endParaRPr lang="en-US" sz="1800" dirty="0" smtClean="0">
              <a:latin typeface="Cambria" pitchFamily="18" charset="0"/>
            </a:endParaRPr>
          </a:p>
          <a:p>
            <a:pPr marL="0" indent="0">
              <a:buNone/>
            </a:pPr>
            <a:r>
              <a:rPr lang="en-US" sz="1800" b="1" dirty="0" smtClean="0">
                <a:solidFill>
                  <a:srgbClr val="FF0000"/>
                </a:solidFill>
              </a:rPr>
              <a:t>RELEASE </a:t>
            </a:r>
            <a:r>
              <a:rPr lang="en-US" sz="1800" b="1" dirty="0">
                <a:solidFill>
                  <a:srgbClr val="FF0000"/>
                </a:solidFill>
              </a:rPr>
              <a:t>BACKLOG</a:t>
            </a:r>
          </a:p>
          <a:p>
            <a:pPr marL="0" indent="0">
              <a:buNone/>
            </a:pPr>
            <a:r>
              <a:rPr lang="en-US" sz="1800" dirty="0" smtClean="0">
                <a:latin typeface="Cambria" pitchFamily="18" charset="0"/>
              </a:rPr>
              <a:t>Here</a:t>
            </a:r>
            <a:r>
              <a:rPr lang="en-US" sz="1800" dirty="0">
                <a:latin typeface="Cambria" pitchFamily="18" charset="0"/>
              </a:rPr>
              <a:t>, again we will continue as the product owner and decide the stories to be accomplished in the release. During release planning, items are pulled from product backlog to the release. The release plan can be revised later and items can be pushed back to the backlog</a:t>
            </a:r>
            <a:r>
              <a:rPr lang="en-US" sz="1800" dirty="0" smtClean="0">
                <a:latin typeface="Cambria" pitchFamily="18" charset="0"/>
              </a:rPr>
              <a:t>.</a:t>
            </a:r>
          </a:p>
          <a:p>
            <a:pPr marL="0" indent="0">
              <a:buNone/>
            </a:pPr>
            <a:endParaRPr lang="en-US" sz="1800" dirty="0">
              <a:latin typeface="Cambria" pitchFamily="18" charset="0"/>
            </a:endParaRPr>
          </a:p>
          <a:p>
            <a:pPr marL="0" indent="0">
              <a:buNone/>
            </a:pPr>
            <a:r>
              <a:rPr lang="en-US" sz="1800" b="1" dirty="0" smtClean="0">
                <a:solidFill>
                  <a:srgbClr val="FF0000"/>
                </a:solidFill>
              </a:rPr>
              <a:t>SPRINT </a:t>
            </a:r>
            <a:r>
              <a:rPr lang="en-US" sz="1800" b="1" dirty="0">
                <a:solidFill>
                  <a:srgbClr val="FF0000"/>
                </a:solidFill>
              </a:rPr>
              <a:t>BACKLOG</a:t>
            </a:r>
          </a:p>
          <a:p>
            <a:pPr marL="0" indent="0">
              <a:buNone/>
            </a:pPr>
            <a:r>
              <a:rPr lang="en-US" sz="1800" dirty="0">
                <a:latin typeface="Cambria" pitchFamily="18" charset="0"/>
              </a:rPr>
              <a:t>Here, </a:t>
            </a:r>
            <a:r>
              <a:rPr lang="en-US" sz="1800" dirty="0" smtClean="0">
                <a:latin typeface="Cambria" pitchFamily="18" charset="0"/>
              </a:rPr>
              <a:t>the Scrum Master </a:t>
            </a:r>
            <a:r>
              <a:rPr lang="en-US" sz="1800" dirty="0">
                <a:latin typeface="Cambria" pitchFamily="18" charset="0"/>
              </a:rPr>
              <a:t>determines what story items to be completed in the </a:t>
            </a:r>
            <a:r>
              <a:rPr lang="en-US" sz="1800" dirty="0" smtClean="0">
                <a:latin typeface="Cambria" pitchFamily="18" charset="0"/>
              </a:rPr>
              <a:t>release. The decided stories are pulled from the release backlog to the desired sprint backlog for implementation and release.</a:t>
            </a:r>
          </a:p>
          <a:p>
            <a:pPr marL="0" indent="0">
              <a:buNone/>
            </a:pPr>
            <a:endParaRPr lang="en-US" sz="1800" dirty="0">
              <a:latin typeface="Cambria" pitchFamily="18" charset="0"/>
            </a:endParaRPr>
          </a:p>
          <a:p>
            <a:pPr marL="0" indent="0">
              <a:buNone/>
            </a:pPr>
            <a:endParaRPr lang="en-US" sz="1800" dirty="0" smtClean="0">
              <a:latin typeface="Cambria" pitchFamily="18" charset="0"/>
            </a:endParaRPr>
          </a:p>
          <a:p>
            <a:pPr marL="0" indent="0">
              <a:buNone/>
            </a:pPr>
            <a:endParaRPr lang="en-US" sz="1600" dirty="0">
              <a:latin typeface="Cambria" pitchFamily="18" charset="0"/>
            </a:endParaRPr>
          </a:p>
          <a:p>
            <a:pPr marL="0" indent="0">
              <a:buNone/>
            </a:pPr>
            <a:endParaRPr lang="en-US" sz="1600" dirty="0" smtClean="0">
              <a:latin typeface="Cambria" pitchFamily="18" charset="0"/>
            </a:endParaRPr>
          </a:p>
          <a:p>
            <a:pPr marL="0" indent="0">
              <a:buNone/>
            </a:pPr>
            <a:endParaRPr lang="en-US" sz="1600" dirty="0">
              <a:latin typeface="Cambria" pitchFamily="18" charset="0"/>
            </a:endParaRPr>
          </a:p>
          <a:p>
            <a:pPr marL="0" indent="0">
              <a:buNone/>
            </a:pPr>
            <a:endParaRPr lang="en-US" sz="1600" dirty="0" smtClean="0">
              <a:latin typeface="Cambria" pitchFamily="18" charset="0"/>
            </a:endParaRPr>
          </a:p>
          <a:p>
            <a:pPr marL="0" indent="0">
              <a:buNone/>
            </a:pPr>
            <a:endParaRPr lang="en-US" sz="1600" dirty="0">
              <a:latin typeface="Cambria" pitchFamily="18" charset="0"/>
            </a:endParaRPr>
          </a:p>
          <a:p>
            <a:pPr marL="0" indent="0">
              <a:buNone/>
            </a:pPr>
            <a:endParaRPr lang="en-US" sz="1600" dirty="0" smtClean="0">
              <a:latin typeface="Cambria" pitchFamily="18" charset="0"/>
            </a:endParaRPr>
          </a:p>
          <a:p>
            <a:pPr marL="0" indent="0">
              <a:buNone/>
            </a:pPr>
            <a:endParaRPr lang="en-US" sz="1600" dirty="0">
              <a:latin typeface="Cambria" pitchFamily="18" charset="0"/>
            </a:endParaRPr>
          </a:p>
        </p:txBody>
      </p:sp>
    </p:spTree>
    <p:extLst>
      <p:ext uri="{BB962C8B-B14F-4D97-AF65-F5344CB8AC3E}">
        <p14:creationId xmlns:p14="http://schemas.microsoft.com/office/powerpoint/2010/main" val="2002817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p:nvPr/>
        </p:nvCxnSpPr>
        <p:spPr>
          <a:xfrm>
            <a:off x="4711892" y="4206554"/>
            <a:ext cx="0" cy="699302"/>
          </a:xfrm>
          <a:prstGeom prst="straightConnector1">
            <a:avLst/>
          </a:prstGeom>
          <a:ln w="28575">
            <a:solidFill>
              <a:schemeClr val="bg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 idx="3"/>
          </p:cNvCxnSpPr>
          <p:nvPr/>
        </p:nvCxnSpPr>
        <p:spPr>
          <a:xfrm>
            <a:off x="4732365" y="2206075"/>
            <a:ext cx="0" cy="699302"/>
          </a:xfrm>
          <a:prstGeom prst="straightConnector1">
            <a:avLst/>
          </a:prstGeom>
          <a:ln w="28575">
            <a:solidFill>
              <a:schemeClr val="bg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2508349" y="5207257"/>
            <a:ext cx="4668675" cy="118582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Rounded Rectangle 47"/>
          <p:cNvSpPr/>
          <p:nvPr/>
        </p:nvSpPr>
        <p:spPr>
          <a:xfrm>
            <a:off x="2471954" y="3177126"/>
            <a:ext cx="4668675" cy="118582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ounded Rectangle 18"/>
          <p:cNvSpPr/>
          <p:nvPr/>
        </p:nvSpPr>
        <p:spPr>
          <a:xfrm>
            <a:off x="2494125" y="1335859"/>
            <a:ext cx="4668675" cy="118582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828800" y="228600"/>
            <a:ext cx="6965206" cy="492443"/>
          </a:xfrm>
        </p:spPr>
        <p:txBody>
          <a:bodyPr/>
          <a:lstStyle/>
          <a:p>
            <a:r>
              <a:rPr lang="en-US" dirty="0" smtClean="0">
                <a:solidFill>
                  <a:srgbClr val="FF0000"/>
                </a:solidFill>
                <a:latin typeface="+mn-lt"/>
              </a:rPr>
              <a:t>Agile Project Planning Process</a:t>
            </a:r>
            <a:endParaRPr lang="en-US" dirty="0">
              <a:solidFill>
                <a:srgbClr val="FF0000"/>
              </a:solidFill>
              <a:latin typeface="+mn-lt"/>
            </a:endParaRPr>
          </a:p>
        </p:txBody>
      </p:sp>
      <p:sp>
        <p:nvSpPr>
          <p:cNvPr id="4" name="Round Diagonal Corner Rectangle 3"/>
          <p:cNvSpPr/>
          <p:nvPr/>
        </p:nvSpPr>
        <p:spPr>
          <a:xfrm>
            <a:off x="3336878" y="1114279"/>
            <a:ext cx="2667000" cy="266700"/>
          </a:xfrm>
          <a:prstGeom prst="round2Diag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ound Diagonal Corner Rectangle 4"/>
          <p:cNvSpPr/>
          <p:nvPr/>
        </p:nvSpPr>
        <p:spPr>
          <a:xfrm>
            <a:off x="3398865" y="2905377"/>
            <a:ext cx="2667000" cy="271748"/>
          </a:xfrm>
          <a:prstGeom prst="round2Diag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ound Diagonal Corner Rectangle 5"/>
          <p:cNvSpPr/>
          <p:nvPr/>
        </p:nvSpPr>
        <p:spPr>
          <a:xfrm>
            <a:off x="3423886" y="4975302"/>
            <a:ext cx="2641979" cy="266700"/>
          </a:xfrm>
          <a:prstGeom prst="round2Diag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3429003" y="1134758"/>
            <a:ext cx="25908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600" b="1" dirty="0" smtClean="0">
                <a:solidFill>
                  <a:schemeClr val="bg1"/>
                </a:solidFill>
                <a:latin typeface="Cambria" pitchFamily="18" charset="0"/>
              </a:rPr>
              <a:t>PRODUCT BACKLOG</a:t>
            </a:r>
          </a:p>
        </p:txBody>
      </p:sp>
      <p:sp>
        <p:nvSpPr>
          <p:cNvPr id="8" name="TextBox 7"/>
          <p:cNvSpPr txBox="1"/>
          <p:nvPr/>
        </p:nvSpPr>
        <p:spPr>
          <a:xfrm>
            <a:off x="3483598" y="2904989"/>
            <a:ext cx="25908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600" b="1" dirty="0" smtClean="0">
                <a:solidFill>
                  <a:schemeClr val="bg1"/>
                </a:solidFill>
                <a:latin typeface="Cambria" pitchFamily="18" charset="0"/>
              </a:rPr>
              <a:t>RELEASE BACKLOG</a:t>
            </a:r>
          </a:p>
        </p:txBody>
      </p:sp>
      <p:sp>
        <p:nvSpPr>
          <p:cNvPr id="9" name="TextBox 8"/>
          <p:cNvSpPr txBox="1"/>
          <p:nvPr/>
        </p:nvSpPr>
        <p:spPr>
          <a:xfrm>
            <a:off x="3475065" y="4961036"/>
            <a:ext cx="25908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600" b="1" dirty="0" smtClean="0">
                <a:solidFill>
                  <a:schemeClr val="bg1"/>
                </a:solidFill>
                <a:latin typeface="Cambria" pitchFamily="18" charset="0"/>
              </a:rPr>
              <a:t>SPRINT BACKLOG</a:t>
            </a:r>
          </a:p>
        </p:txBody>
      </p:sp>
      <p:sp>
        <p:nvSpPr>
          <p:cNvPr id="10" name="Rectangle 9"/>
          <p:cNvSpPr/>
          <p:nvPr/>
        </p:nvSpPr>
        <p:spPr>
          <a:xfrm>
            <a:off x="2514600" y="1445009"/>
            <a:ext cx="4724400" cy="923330"/>
          </a:xfrm>
          <a:prstGeom prst="rect">
            <a:avLst/>
          </a:prstGeom>
          <a:ln>
            <a:noFill/>
          </a:ln>
        </p:spPr>
        <p:txBody>
          <a:bodyPr wrap="square">
            <a:spAutoFit/>
          </a:bodyPr>
          <a:lstStyle/>
          <a:p>
            <a:r>
              <a:rPr lang="en-US" dirty="0" smtClean="0">
                <a:latin typeface="Cambria" pitchFamily="18" charset="0"/>
              </a:rPr>
              <a:t>The </a:t>
            </a:r>
            <a:r>
              <a:rPr lang="en-US" dirty="0">
                <a:latin typeface="Cambria" pitchFamily="18" charset="0"/>
              </a:rPr>
              <a:t>most important stories from the product backlog are selected for the implementation and a certain </a:t>
            </a:r>
            <a:r>
              <a:rPr lang="en-US" dirty="0" smtClean="0">
                <a:latin typeface="Cambria" pitchFamily="18" charset="0"/>
              </a:rPr>
              <a:t>release by </a:t>
            </a:r>
            <a:r>
              <a:rPr lang="en-US" b="1" dirty="0" smtClean="0">
                <a:latin typeface="Cambria" pitchFamily="18" charset="0"/>
              </a:rPr>
              <a:t>product owner</a:t>
            </a:r>
            <a:r>
              <a:rPr lang="en-US" dirty="0" smtClean="0">
                <a:latin typeface="Cambria" pitchFamily="18" charset="0"/>
              </a:rPr>
              <a:t>.</a:t>
            </a:r>
            <a:endParaRPr lang="en-US" dirty="0"/>
          </a:p>
        </p:txBody>
      </p:sp>
      <p:sp>
        <p:nvSpPr>
          <p:cNvPr id="11" name="Rectangle 10"/>
          <p:cNvSpPr/>
          <p:nvPr/>
        </p:nvSpPr>
        <p:spPr>
          <a:xfrm>
            <a:off x="2498116" y="3446870"/>
            <a:ext cx="4603844" cy="646331"/>
          </a:xfrm>
          <a:prstGeom prst="rect">
            <a:avLst/>
          </a:prstGeom>
          <a:ln>
            <a:noFill/>
          </a:ln>
        </p:spPr>
        <p:txBody>
          <a:bodyPr wrap="square">
            <a:spAutoFit/>
          </a:bodyPr>
          <a:lstStyle/>
          <a:p>
            <a:r>
              <a:rPr lang="en-US" dirty="0" smtClean="0">
                <a:latin typeface="Cambria" pitchFamily="18" charset="0"/>
              </a:rPr>
              <a:t>Stories </a:t>
            </a:r>
            <a:r>
              <a:rPr lang="en-US" dirty="0">
                <a:latin typeface="Cambria" pitchFamily="18" charset="0"/>
              </a:rPr>
              <a:t>to be accomplished in the </a:t>
            </a:r>
            <a:r>
              <a:rPr lang="en-US" dirty="0" smtClean="0">
                <a:latin typeface="Cambria" pitchFamily="18" charset="0"/>
              </a:rPr>
              <a:t>release are</a:t>
            </a:r>
          </a:p>
          <a:p>
            <a:r>
              <a:rPr lang="en-US" dirty="0" smtClean="0">
                <a:latin typeface="Cambria" pitchFamily="18" charset="0"/>
              </a:rPr>
              <a:t>Decided by </a:t>
            </a:r>
            <a:r>
              <a:rPr lang="en-US" b="1" dirty="0" smtClean="0">
                <a:latin typeface="Cambria" pitchFamily="18" charset="0"/>
              </a:rPr>
              <a:t>product owner</a:t>
            </a:r>
            <a:r>
              <a:rPr lang="en-US" dirty="0" smtClean="0">
                <a:latin typeface="Cambria" pitchFamily="18" charset="0"/>
              </a:rPr>
              <a:t>.</a:t>
            </a:r>
            <a:endParaRPr lang="en-US" dirty="0"/>
          </a:p>
        </p:txBody>
      </p:sp>
      <p:sp>
        <p:nvSpPr>
          <p:cNvPr id="12" name="Rectangle 11"/>
          <p:cNvSpPr/>
          <p:nvPr/>
        </p:nvSpPr>
        <p:spPr>
          <a:xfrm>
            <a:off x="2609004" y="5192749"/>
            <a:ext cx="4502626" cy="1200329"/>
          </a:xfrm>
          <a:prstGeom prst="rect">
            <a:avLst/>
          </a:prstGeom>
          <a:ln>
            <a:noFill/>
          </a:ln>
        </p:spPr>
        <p:txBody>
          <a:bodyPr wrap="square">
            <a:spAutoFit/>
          </a:bodyPr>
          <a:lstStyle/>
          <a:p>
            <a:r>
              <a:rPr lang="en-US" dirty="0" smtClean="0">
                <a:latin typeface="Cambria" pitchFamily="18" charset="0"/>
              </a:rPr>
              <a:t>What </a:t>
            </a:r>
            <a:r>
              <a:rPr lang="en-US" dirty="0">
                <a:latin typeface="Cambria" pitchFamily="18" charset="0"/>
              </a:rPr>
              <a:t>story items to be completed in the </a:t>
            </a:r>
            <a:r>
              <a:rPr lang="en-US" dirty="0" smtClean="0">
                <a:latin typeface="Cambria" pitchFamily="18" charset="0"/>
              </a:rPr>
              <a:t>release are decided. Then story items are divided into small work item by </a:t>
            </a:r>
            <a:r>
              <a:rPr lang="en-US" b="1" dirty="0" smtClean="0">
                <a:latin typeface="Cambria" pitchFamily="18" charset="0"/>
              </a:rPr>
              <a:t>scrum master </a:t>
            </a:r>
            <a:r>
              <a:rPr lang="en-US" dirty="0" smtClean="0">
                <a:latin typeface="Cambria" pitchFamily="18" charset="0"/>
              </a:rPr>
              <a:t>and assigned to members. </a:t>
            </a:r>
          </a:p>
        </p:txBody>
      </p:sp>
    </p:spTree>
    <p:extLst>
      <p:ext uri="{BB962C8B-B14F-4D97-AF65-F5344CB8AC3E}">
        <p14:creationId xmlns:p14="http://schemas.microsoft.com/office/powerpoint/2010/main" val="1280717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CREATING AN USER IN CLM</Template>
  <TotalTime>186</TotalTime>
  <Words>330</Words>
  <Application>Microsoft Office PowerPoint</Application>
  <PresentationFormat>On-screen Show (4:3)</PresentationFormat>
  <Paragraphs>35</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B2B Template (Arial)</vt:lpstr>
      <vt:lpstr>Techm 1</vt:lpstr>
      <vt:lpstr>PowerPoint Presentation</vt:lpstr>
      <vt:lpstr>What is Change Management?</vt:lpstr>
      <vt:lpstr>Planning an Agile Project</vt:lpstr>
      <vt:lpstr>Agile Project Planning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Anil Kumar Mahapatra</cp:lastModifiedBy>
  <cp:revision>15</cp:revision>
  <dcterms:created xsi:type="dcterms:W3CDTF">2015-04-02T06:28:21Z</dcterms:created>
  <dcterms:modified xsi:type="dcterms:W3CDTF">2015-04-02T09:41:09Z</dcterms:modified>
</cp:coreProperties>
</file>