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sldIdLst>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89B47408-2AE8-46BB-A8E5-1A13D2B8D0BC}" type="slidenum">
              <a:rPr lang="en-US" sz="1000" smtClean="0">
                <a:solidFill>
                  <a:schemeClr val="tx2"/>
                </a:solidFill>
              </a:rPr>
              <a:pPr algn="r" eaLnBrk="1" hangingPunct="1">
                <a:defRPr/>
              </a:pPr>
              <a:t>‹#›</a:t>
            </a:fld>
            <a:endParaRPr lang="en-US" sz="1000" smtClean="0">
              <a:solidFill>
                <a:schemeClr val="tx2"/>
              </a:solidFill>
            </a:endParaRPr>
          </a:p>
        </p:txBody>
      </p:sp>
      <p:pic>
        <p:nvPicPr>
          <p:cNvPr id="4"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6997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pic>
        <p:nvPicPr>
          <p:cNvPr id="2" name="Picture 2" descr="C:\Users\pp00346656\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32007FEB-BA5B-4C44-A0CD-B8F2B7D7BA37}" type="slidenum">
              <a:rPr lang="en-US" smtClean="0"/>
              <a:t>‹#›</a:t>
            </a:fld>
            <a:endParaRPr lang="en-US"/>
          </a:p>
        </p:txBody>
      </p:sp>
    </p:spTree>
    <p:extLst>
      <p:ext uri="{BB962C8B-B14F-4D97-AF65-F5344CB8AC3E}">
        <p14:creationId xmlns:p14="http://schemas.microsoft.com/office/powerpoint/2010/main" val="1872559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32007FEB-BA5B-4C44-A0CD-B8F2B7D7BA37}" type="slidenum">
              <a:rPr lang="en-US" smtClean="0"/>
              <a:t>‹#›</a:t>
            </a:fld>
            <a:endParaRPr lang="en-US"/>
          </a:p>
        </p:txBody>
      </p:sp>
    </p:spTree>
    <p:extLst>
      <p:ext uri="{BB962C8B-B14F-4D97-AF65-F5344CB8AC3E}">
        <p14:creationId xmlns:p14="http://schemas.microsoft.com/office/powerpoint/2010/main" val="16536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5_Title Slide">
    <p:spTree>
      <p:nvGrpSpPr>
        <p:cNvPr id="1" name=""/>
        <p:cNvGrpSpPr/>
        <p:nvPr/>
      </p:nvGrpSpPr>
      <p:grpSpPr>
        <a:xfrm>
          <a:off x="0" y="0"/>
          <a:ext cx="0" cy="0"/>
          <a:chOff x="0" y="0"/>
          <a:chExt cx="0" cy="0"/>
        </a:xfrm>
      </p:grpSpPr>
      <p:pic>
        <p:nvPicPr>
          <p:cNvPr id="2" name="Picture 2" descr="C:\Users\ms24628\Desktop\Barclays\Jump.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4" name="Picture 9"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32007FEB-BA5B-4C44-A0CD-B8F2B7D7BA37}" type="slidenum">
              <a:rPr lang="en-US" smtClean="0"/>
              <a:t>‹#›</a:t>
            </a:fld>
            <a:endParaRPr lang="en-US"/>
          </a:p>
        </p:txBody>
      </p:sp>
    </p:spTree>
    <p:extLst>
      <p:ext uri="{BB962C8B-B14F-4D97-AF65-F5344CB8AC3E}">
        <p14:creationId xmlns:p14="http://schemas.microsoft.com/office/powerpoint/2010/main" val="344229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2" name="Picture 2" descr="C:\Users\sv00330153\Desktop\Picture4.jpg"/>
          <p:cNvPicPr>
            <a:picLocks noChangeAspect="1" noChangeArrowheads="1"/>
          </p:cNvPicPr>
          <p:nvPr/>
        </p:nvPicPr>
        <p:blipFill>
          <a:blip r:embed="rId2">
            <a:extLst>
              <a:ext uri="{28A0092B-C50C-407E-A947-70E740481C1C}">
                <a14:useLocalDpi xmlns:a14="http://schemas.microsoft.com/office/drawing/2010/main" val="0"/>
              </a:ext>
            </a:extLst>
          </a:blip>
          <a:srcRect b="-368"/>
          <a:stretch>
            <a:fillRect/>
          </a:stretch>
        </p:blipFill>
        <p:spPr bwMode="auto">
          <a:xfrm>
            <a:off x="0" y="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Work\Clients\TechMahindra\POC\lower right 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C:\Users\ms24628\Desktop\Images_SalesMeet\Presentation\Testing Services 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sp>
        <p:nvSpPr>
          <p:cNvPr id="6"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32007FEB-BA5B-4C44-A0CD-B8F2B7D7BA37}" type="slidenum">
              <a:rPr lang="en-US" smtClean="0"/>
              <a:t>‹#›</a:t>
            </a:fld>
            <a:endParaRPr lang="en-US"/>
          </a:p>
        </p:txBody>
      </p:sp>
    </p:spTree>
    <p:extLst>
      <p:ext uri="{BB962C8B-B14F-4D97-AF65-F5344CB8AC3E}">
        <p14:creationId xmlns:p14="http://schemas.microsoft.com/office/powerpoint/2010/main" val="35426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2" name="Picture 2" descr="C:\Users\sv00330153\Desktop\Pict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C8A17321-E38D-4612-B5EF-166CA072970B}"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32007FEB-BA5B-4C44-A0CD-B8F2B7D7BA37}" type="slidenum">
              <a:rPr lang="en-US" smtClean="0"/>
              <a:t>‹#›</a:t>
            </a:fld>
            <a:endParaRPr lang="en-US"/>
          </a:p>
        </p:txBody>
      </p:sp>
    </p:spTree>
    <p:extLst>
      <p:ext uri="{BB962C8B-B14F-4D97-AF65-F5344CB8AC3E}">
        <p14:creationId xmlns:p14="http://schemas.microsoft.com/office/powerpoint/2010/main" val="17995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1_Custom Layout">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3CCB02D0-B035-4FE0-BA2C-6E02F647BCB1}" type="slidenum">
              <a:rPr lang="en-US" sz="1100" smtClean="0">
                <a:solidFill>
                  <a:srgbClr val="6D6E71"/>
                </a:solidFill>
              </a:rPr>
              <a:pPr algn="r" eaLnBrk="1" hangingPunct="1">
                <a:defRPr/>
              </a:pPr>
              <a:t>‹#›</a:t>
            </a:fld>
            <a:endParaRPr lang="en-US" sz="1100" smtClean="0">
              <a:solidFill>
                <a:srgbClr val="6D6E71"/>
              </a:solidFill>
            </a:endParaRPr>
          </a:p>
        </p:txBody>
      </p:sp>
      <p:pic>
        <p:nvPicPr>
          <p:cNvPr id="4" name="Picture 9" descr="C:\Users\ms24628\Desktop\Images_SalesMeet\Presentation\Testing Services 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141288"/>
            <a:ext cx="3109913" cy="11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rgbClr val="6D6E71"/>
                </a:solidFill>
              </a:rPr>
              <a:t>Copyright © 2014 Tech Mahindra. All rights reserved.</a:t>
            </a:r>
          </a:p>
        </p:txBody>
      </p:sp>
      <p:pic>
        <p:nvPicPr>
          <p:cNvPr id="6" name="Picture 3" descr="D:\Work\Clients\TechMahindra\POC\lower right rid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0"/>
          </p:nvPr>
        </p:nvSpPr>
        <p:spPr>
          <a:xfrm>
            <a:off x="8718550" y="6496050"/>
            <a:ext cx="425450" cy="334963"/>
          </a:xfrm>
          <a:prstGeom prst="rect">
            <a:avLst/>
          </a:prstGeom>
        </p:spPr>
        <p:txBody>
          <a:bodyPr vert="horz" lIns="91440" tIns="45720" rIns="91440" bIns="45720" rtlCol="0" anchor="ctr"/>
          <a:lstStyle>
            <a:lvl1pPr algn="r">
              <a:defRPr sz="1100">
                <a:solidFill>
                  <a:prstClr val="black">
                    <a:tint val="75000"/>
                  </a:prstClr>
                </a:solidFill>
                <a:latin typeface="Arial" pitchFamily="34" charset="0"/>
                <a:cs typeface="Arial" charset="0"/>
              </a:defRPr>
            </a:lvl1pPr>
          </a:lstStyle>
          <a:p>
            <a:fld id="{32007FEB-BA5B-4C44-A0CD-B8F2B7D7BA37}" type="slidenum">
              <a:rPr lang="en-US" smtClean="0"/>
              <a:t>‹#›</a:t>
            </a:fld>
            <a:endParaRPr lang="en-US"/>
          </a:p>
        </p:txBody>
      </p:sp>
    </p:spTree>
    <p:extLst>
      <p:ext uri="{BB962C8B-B14F-4D97-AF65-F5344CB8AC3E}">
        <p14:creationId xmlns:p14="http://schemas.microsoft.com/office/powerpoint/2010/main" val="271818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9"/>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spcBef>
                <a:spcPts val="600"/>
              </a:spcBef>
              <a:defRPr/>
            </a:pPr>
            <a:r>
              <a:rPr lang="en-US" sz="1000" b="1" smtClean="0">
                <a:solidFill>
                  <a:schemeClr val="tx2"/>
                </a:solidFill>
              </a:rPr>
              <a:t>Disclaimer </a:t>
            </a:r>
          </a:p>
          <a:p>
            <a:pPr algn="just" eaLnBrk="1" hangingPunct="1">
              <a:spcBef>
                <a:spcPts val="600"/>
              </a:spcBef>
              <a:defRPr/>
            </a:pPr>
            <a:r>
              <a:rPr lang="en-US" sz="900" smtClean="0">
                <a:solidFill>
                  <a:schemeClr val="tx2"/>
                </a:solidFill>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356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40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4"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140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3236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4"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pic>
        <p:nvPicPr>
          <p:cNvPr id="5" name="Picture 5"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5184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0978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64985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26387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6890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43362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4"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059488" y="476250"/>
            <a:ext cx="246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42629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96014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83322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8356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8246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6670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73313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ts val="600"/>
              </a:spcBef>
              <a:defRPr/>
            </a:pPr>
            <a:r>
              <a:rPr lang="en-US" sz="1000" b="1" dirty="0" smtClean="0">
                <a:solidFill>
                  <a:srgbClr val="6D6E71"/>
                </a:solidFill>
                <a:cs typeface="Arial" pitchFamily="34" charset="0"/>
              </a:rPr>
              <a:t>Disclaimer </a:t>
            </a:r>
          </a:p>
          <a:p>
            <a:pPr algn="just" eaLnBrk="1" hangingPunct="1">
              <a:spcBef>
                <a:spcPts val="600"/>
              </a:spcBef>
              <a:defRPr/>
            </a:pPr>
            <a:r>
              <a:rPr lang="en-US" sz="900"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800" smtClean="0">
                <a:solidFill>
                  <a:srgbClr val="6D6E71"/>
                </a:solidFill>
                <a:cs typeface="Arial" pitchFamily="34" charset="0"/>
              </a:rPr>
              <a:t>Copyright © 2013 Tech Mahindra. All rights reserved.</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579035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5"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1863725" y="2717800"/>
            <a:ext cx="56038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8198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itre 1"/>
          <p:cNvSpPr txBox="1">
            <a:spLocks/>
          </p:cNvSpPr>
          <p:nvPr/>
        </p:nvSpPr>
        <p:spPr>
          <a:xfrm>
            <a:off x="123825" y="266700"/>
            <a:ext cx="6369050" cy="884238"/>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a:defRPr/>
            </a:pPr>
            <a:endParaRPr lang="en-US" dirty="0"/>
          </a:p>
        </p:txBody>
      </p:sp>
      <p:sp>
        <p:nvSpPr>
          <p:cNvPr id="5" name="Rectangle 4"/>
          <p:cNvSpPr/>
          <p:nvPr/>
        </p:nvSpPr>
        <p:spPr>
          <a:xfrm flipV="1">
            <a:off x="177800" y="6600825"/>
            <a:ext cx="5222875" cy="5715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Espace réservé du contenu 2"/>
          <p:cNvSpPr>
            <a:spLocks noGrp="1"/>
          </p:cNvSpPr>
          <p:nvPr>
            <p:ph idx="1"/>
          </p:nvPr>
        </p:nvSpPr>
        <p:spPr>
          <a:xfrm>
            <a:off x="282539" y="1600200"/>
            <a:ext cx="8229600" cy="4525963"/>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itre 1"/>
          <p:cNvSpPr>
            <a:spLocks noGrp="1"/>
          </p:cNvSpPr>
          <p:nvPr>
            <p:ph type="title"/>
          </p:nvPr>
        </p:nvSpPr>
        <p:spPr>
          <a:xfrm>
            <a:off x="176464" y="494874"/>
            <a:ext cx="6369977" cy="884238"/>
          </a:xfrm>
          <a:prstGeom prst="rect">
            <a:avLst/>
          </a:prstGeom>
        </p:spPr>
        <p:txBody>
          <a:bodyPr/>
          <a:lstStyle>
            <a:lvl1pPr>
              <a:defRPr sz="2400"/>
            </a:lvl1pPr>
          </a:lstStyle>
          <a:p>
            <a:r>
              <a:rPr lang="en-US" noProof="0" smtClean="0"/>
              <a:t>Click to edit Master title style</a:t>
            </a:r>
            <a:endParaRPr lang="en-US" noProof="0"/>
          </a:p>
        </p:txBody>
      </p:sp>
      <p:sp>
        <p:nvSpPr>
          <p:cNvPr id="6" name="Rectangle 4"/>
          <p:cNvSpPr>
            <a:spLocks noGrp="1" noChangeArrowheads="1"/>
          </p:cNvSpPr>
          <p:nvPr>
            <p:ph type="dt" sz="half" idx="10"/>
          </p:nvPr>
        </p:nvSpPr>
        <p:spPr>
          <a:xfrm>
            <a:off x="7010400" y="6545263"/>
            <a:ext cx="2133600" cy="220662"/>
          </a:xfrm>
          <a:prstGeom prst="rect">
            <a:avLst/>
          </a:prstGeom>
        </p:spPr>
        <p:txBody>
          <a:bodyPr/>
          <a:lstStyle>
            <a:lvl1pPr>
              <a:defRPr>
                <a:solidFill>
                  <a:srgbClr val="808080"/>
                </a:solidFill>
                <a:latin typeface="Arial"/>
                <a:cs typeface="+mn-cs"/>
              </a:defRPr>
            </a:lvl1pPr>
          </a:lstStyle>
          <a:p>
            <a:pPr>
              <a:defRPr/>
            </a:pPr>
            <a:fld id="{583FA819-C7A7-4100-9A6F-E3E87ACBD79C}" type="datetime1">
              <a:rPr lang="fr-FR"/>
              <a:pPr>
                <a:defRPr/>
              </a:pPr>
              <a:t>02/04/2015</a:t>
            </a:fld>
            <a:endParaRPr lang="fr-FR" dirty="0"/>
          </a:p>
        </p:txBody>
      </p:sp>
      <p:sp>
        <p:nvSpPr>
          <p:cNvPr id="7" name="Rectangle 5"/>
          <p:cNvSpPr>
            <a:spLocks noGrp="1" noChangeArrowheads="1"/>
          </p:cNvSpPr>
          <p:nvPr>
            <p:ph type="ftr" sz="quarter" idx="11"/>
          </p:nvPr>
        </p:nvSpPr>
        <p:spPr>
          <a:xfrm>
            <a:off x="6248400" y="6218238"/>
            <a:ext cx="2895600" cy="315912"/>
          </a:xfrm>
          <a:prstGeom prst="rect">
            <a:avLst/>
          </a:prstGeom>
        </p:spPr>
        <p:txBody>
          <a:bodyPr/>
          <a:lstStyle>
            <a:lvl1pPr>
              <a:defRPr>
                <a:solidFill>
                  <a:srgbClr val="808080"/>
                </a:solidFill>
                <a:latin typeface="Arial"/>
                <a:cs typeface="+mn-cs"/>
              </a:defRPr>
            </a:lvl1pPr>
          </a:lstStyle>
          <a:p>
            <a:pPr>
              <a:defRPr/>
            </a:pPr>
            <a:endParaRPr lang="fr-FR"/>
          </a:p>
        </p:txBody>
      </p:sp>
      <p:sp>
        <p:nvSpPr>
          <p:cNvPr id="8" name="Rectangle 6"/>
          <p:cNvSpPr>
            <a:spLocks noGrp="1" noChangeArrowheads="1"/>
          </p:cNvSpPr>
          <p:nvPr>
            <p:ph type="sldNum" sz="quarter" idx="12"/>
          </p:nvPr>
        </p:nvSpPr>
        <p:spPr>
          <a:xfrm>
            <a:off x="7010400" y="6534150"/>
            <a:ext cx="2133600" cy="323850"/>
          </a:xfrm>
          <a:prstGeom prst="rect">
            <a:avLst/>
          </a:prstGeom>
        </p:spPr>
        <p:txBody>
          <a:bodyPr/>
          <a:lstStyle>
            <a:lvl1pPr>
              <a:defRPr>
                <a:solidFill>
                  <a:srgbClr val="808080"/>
                </a:solidFill>
                <a:latin typeface="Arial"/>
                <a:cs typeface="+mn-cs"/>
              </a:defRPr>
            </a:lvl1pPr>
          </a:lstStyle>
          <a:p>
            <a:pPr>
              <a:defRPr/>
            </a:pPr>
            <a:fld id="{03A09E63-B304-4B5A-98D3-5EE79BBB7DA7}" type="slidenum">
              <a:rPr lang="fr-FR"/>
              <a:pPr>
                <a:defRPr/>
              </a:pPr>
              <a:t>‹#›</a:t>
            </a:fld>
            <a:endParaRPr lang="fr-FR"/>
          </a:p>
        </p:txBody>
      </p:sp>
    </p:spTree>
    <p:extLst>
      <p:ext uri="{BB962C8B-B14F-4D97-AF65-F5344CB8AC3E}">
        <p14:creationId xmlns:p14="http://schemas.microsoft.com/office/powerpoint/2010/main" val="1826796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5486400" cy="884238"/>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6545263"/>
            <a:ext cx="2133600" cy="220662"/>
          </a:xfrm>
          <a:prstGeom prst="rect">
            <a:avLst/>
          </a:prstGeom>
        </p:spPr>
        <p:txBody>
          <a:bodyPr/>
          <a:lstStyle>
            <a:lvl1pPr>
              <a:defRPr>
                <a:solidFill>
                  <a:prstClr val="black"/>
                </a:solidFill>
                <a:latin typeface="Arial"/>
                <a:cs typeface="+mn-cs"/>
              </a:defRPr>
            </a:lvl1pPr>
          </a:lstStyle>
          <a:p>
            <a:pPr>
              <a:defRPr/>
            </a:pPr>
            <a:fld id="{CA935B4A-C41F-41EE-9C7F-4368E2877674}" type="datetime1">
              <a:rPr lang="fr-FR"/>
              <a:pPr>
                <a:defRPr/>
              </a:pPr>
              <a:t>02/04/2015</a:t>
            </a:fld>
            <a:endParaRPr lang="fr-FR" dirty="0"/>
          </a:p>
        </p:txBody>
      </p:sp>
      <p:sp>
        <p:nvSpPr>
          <p:cNvPr id="6" name="Footer Placeholder 5"/>
          <p:cNvSpPr>
            <a:spLocks noGrp="1" noChangeArrowheads="1"/>
          </p:cNvSpPr>
          <p:nvPr>
            <p:ph type="ftr" sz="quarter" idx="11"/>
          </p:nvPr>
        </p:nvSpPr>
        <p:spPr>
          <a:xfrm>
            <a:off x="6248400" y="6218238"/>
            <a:ext cx="2895600" cy="315912"/>
          </a:xfrm>
          <a:prstGeom prst="rect">
            <a:avLst/>
          </a:prstGeom>
        </p:spPr>
        <p:txBody>
          <a:bodyPr/>
          <a:lstStyle>
            <a:lvl1pPr>
              <a:defRPr>
                <a:solidFill>
                  <a:prstClr val="black"/>
                </a:solidFill>
                <a:latin typeface="Arial"/>
                <a:cs typeface="+mn-cs"/>
              </a:defRPr>
            </a:lvl1pPr>
          </a:lstStyle>
          <a:p>
            <a:pPr>
              <a:defRPr/>
            </a:pPr>
            <a:endParaRPr lang="fr-FR"/>
          </a:p>
        </p:txBody>
      </p:sp>
      <p:sp>
        <p:nvSpPr>
          <p:cNvPr id="7" name="Slide Number Placeholder 6"/>
          <p:cNvSpPr>
            <a:spLocks noGrp="1" noChangeArrowheads="1"/>
          </p:cNvSpPr>
          <p:nvPr>
            <p:ph type="sldNum" sz="quarter" idx="12"/>
          </p:nvPr>
        </p:nvSpPr>
        <p:spPr>
          <a:xfrm>
            <a:off x="7010400" y="6534150"/>
            <a:ext cx="2133600" cy="323850"/>
          </a:xfrm>
          <a:prstGeom prst="rect">
            <a:avLst/>
          </a:prstGeom>
        </p:spPr>
        <p:txBody>
          <a:bodyPr/>
          <a:lstStyle>
            <a:lvl1pPr>
              <a:defRPr>
                <a:solidFill>
                  <a:prstClr val="black"/>
                </a:solidFill>
                <a:latin typeface="Arial"/>
                <a:cs typeface="+mn-cs"/>
              </a:defRPr>
            </a:lvl1pPr>
          </a:lstStyle>
          <a:p>
            <a:pPr>
              <a:defRPr/>
            </a:pPr>
            <a:fld id="{485B1C89-3B18-4E0B-AD62-DBCDFCFACA46}" type="slidenum">
              <a:rPr lang="fr-FR"/>
              <a:pPr>
                <a:defRPr/>
              </a:pPr>
              <a:t>‹#›</a:t>
            </a:fld>
            <a:endParaRPr lang="fr-FR"/>
          </a:p>
        </p:txBody>
      </p:sp>
    </p:spTree>
    <p:extLst>
      <p:ext uri="{BB962C8B-B14F-4D97-AF65-F5344CB8AC3E}">
        <p14:creationId xmlns:p14="http://schemas.microsoft.com/office/powerpoint/2010/main" val="16725107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20000" cy="79216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1143000"/>
            <a:ext cx="86868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008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36915"/>
            <a:ext cx="4078287" cy="4697186"/>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449161"/>
            <a:ext cx="3846512" cy="470344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57200" y="640080"/>
            <a:ext cx="8226425"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19013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0" y="182880"/>
            <a:ext cx="696520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49480" y="1419864"/>
            <a:ext cx="8224838" cy="4839045"/>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4087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6398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ubtitle with Two columns">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4192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1238655"/>
            <a:ext cx="3933825" cy="498472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82880"/>
            <a:ext cx="6851650"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334977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1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D:\Work\Clients\TechMahindra\POC\lower right ridg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2350" y="6416675"/>
            <a:ext cx="1778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Ridge.pdf"/>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457200" y="639763"/>
            <a:ext cx="6956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277938"/>
            <a:ext cx="8212137" cy="14779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443ED3E0-1CAD-4EBA-92E4-C2906753486A}" type="slidenum">
              <a:rPr lang="en-US" sz="1100" smtClean="0">
                <a:solidFill>
                  <a:schemeClr val="tx2"/>
                </a:solidFill>
              </a:rPr>
              <a:pPr algn="r" eaLnBrk="1" hangingPunct="1">
                <a:defRPr/>
              </a:pPr>
              <a:t>‹#›</a:t>
            </a:fld>
            <a:endParaRPr lang="en-US" sz="1100" smtClean="0">
              <a:solidFill>
                <a:schemeClr val="tx2"/>
              </a:solidFill>
            </a:endParaRPr>
          </a:p>
        </p:txBody>
      </p:sp>
      <p:sp>
        <p:nvSpPr>
          <p:cNvPr id="1031" name="TextBox 20"/>
          <p:cNvSpPr txBox="1">
            <a:spLocks noChangeArrowheads="1"/>
          </p:cNvSpPr>
          <p:nvPr/>
        </p:nvSpPr>
        <p:spPr bwMode="gray">
          <a:xfrm>
            <a:off x="3370263" y="6651625"/>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800" smtClean="0">
                <a:solidFill>
                  <a:schemeClr val="tx2"/>
                </a:solidFill>
              </a:rPr>
              <a:t>Copyright © 2014 Tech Mahindra. All rights reserved.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lang="en-US" sz="3200" b="1" kern="1200">
          <a:solidFill>
            <a:schemeClr val="tx2"/>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Narrow" pitchFamily="34" charset="0"/>
          <a:cs typeface="Arial" charset="0"/>
        </a:defRPr>
      </a:lvl2pPr>
      <a:lvl3pPr algn="l" rtl="0" eaLnBrk="1" fontAlgn="base" hangingPunct="1">
        <a:spcBef>
          <a:spcPct val="0"/>
        </a:spcBef>
        <a:spcAft>
          <a:spcPct val="0"/>
        </a:spcAft>
        <a:defRPr sz="3200" b="1">
          <a:solidFill>
            <a:schemeClr val="tx2"/>
          </a:solidFill>
          <a:latin typeface="Arial Narrow" pitchFamily="34" charset="0"/>
          <a:cs typeface="Arial" charset="0"/>
        </a:defRPr>
      </a:lvl3pPr>
      <a:lvl4pPr algn="l" rtl="0" eaLnBrk="1" fontAlgn="base" hangingPunct="1">
        <a:spcBef>
          <a:spcPct val="0"/>
        </a:spcBef>
        <a:spcAft>
          <a:spcPct val="0"/>
        </a:spcAft>
        <a:defRPr sz="3200" b="1">
          <a:solidFill>
            <a:schemeClr val="tx2"/>
          </a:solidFill>
          <a:latin typeface="Arial Narrow" pitchFamily="34" charset="0"/>
          <a:cs typeface="Arial" charset="0"/>
        </a:defRPr>
      </a:lvl4pPr>
      <a:lvl5pPr algn="l" rtl="0" eaLnBrk="1" fontAlgn="base" hangingPunct="1">
        <a:spcBef>
          <a:spcPct val="0"/>
        </a:spcBef>
        <a:spcAft>
          <a:spcPct val="0"/>
        </a:spcAft>
        <a:defRPr sz="3200" b="1">
          <a:solidFill>
            <a:schemeClr val="tx2"/>
          </a:solidFill>
          <a:latin typeface="Arial Narrow" pitchFamily="34"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Ridge.pdf"/>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pitchFamily="34" charset="0"/>
          <a:cs typeface="Arial" pitchFamily="34" charset="0"/>
        </a:defRPr>
      </a:lvl2pPr>
      <a:lvl3pPr algn="l" rtl="0" eaLnBrk="1" fontAlgn="base" hangingPunct="1">
        <a:spcBef>
          <a:spcPct val="0"/>
        </a:spcBef>
        <a:spcAft>
          <a:spcPct val="0"/>
        </a:spcAft>
        <a:defRPr sz="3200" b="1">
          <a:solidFill>
            <a:schemeClr val="tx2"/>
          </a:solidFill>
          <a:latin typeface="Arial" pitchFamily="34" charset="0"/>
          <a:cs typeface="Arial" pitchFamily="34" charset="0"/>
        </a:defRPr>
      </a:lvl3pPr>
      <a:lvl4pPr algn="l" rtl="0" eaLnBrk="1" fontAlgn="base" hangingPunct="1">
        <a:spcBef>
          <a:spcPct val="0"/>
        </a:spcBef>
        <a:spcAft>
          <a:spcPct val="0"/>
        </a:spcAft>
        <a:defRPr sz="3200" b="1">
          <a:solidFill>
            <a:schemeClr val="tx2"/>
          </a:solidFill>
          <a:latin typeface="Arial" pitchFamily="34" charset="0"/>
          <a:cs typeface="Arial" pitchFamily="34" charset="0"/>
        </a:defRPr>
      </a:lvl4pPr>
      <a:lvl5pPr algn="l" rtl="0" eaLnBrk="1" fontAlgn="base" hangingPunct="1">
        <a:spcBef>
          <a:spcPct val="0"/>
        </a:spcBef>
        <a:spcAft>
          <a:spcPct val="0"/>
        </a:spcAft>
        <a:defRPr sz="32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2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2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2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0763" y="2895600"/>
            <a:ext cx="6781800" cy="6771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4400" dirty="0" smtClean="0">
                <a:solidFill>
                  <a:srgbClr val="FF0000"/>
                </a:solidFill>
                <a:latin typeface="+mj-lt"/>
              </a:rPr>
              <a:t>Design Management</a:t>
            </a:r>
            <a:endParaRPr lang="en-US" sz="4400" dirty="0" smtClean="0">
              <a:solidFill>
                <a:srgbClr val="FF0000"/>
              </a:solidFill>
              <a:latin typeface="+mj-lt"/>
            </a:endParaRPr>
          </a:p>
        </p:txBody>
      </p:sp>
    </p:spTree>
    <p:extLst>
      <p:ext uri="{BB962C8B-B14F-4D97-AF65-F5344CB8AC3E}">
        <p14:creationId xmlns:p14="http://schemas.microsoft.com/office/powerpoint/2010/main" val="2161287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6965206" cy="492443"/>
          </a:xfrm>
        </p:spPr>
        <p:txBody>
          <a:bodyPr/>
          <a:lstStyle/>
          <a:p>
            <a:r>
              <a:rPr lang="en-US" dirty="0" smtClean="0">
                <a:solidFill>
                  <a:srgbClr val="FF0000"/>
                </a:solidFill>
                <a:latin typeface="+mn-lt"/>
              </a:rPr>
              <a:t>What is Design Management?</a:t>
            </a:r>
            <a:endParaRPr lang="en-US" dirty="0">
              <a:solidFill>
                <a:srgbClr val="FF0000"/>
              </a:solidFill>
              <a:latin typeface="+mn-lt"/>
            </a:endParaRPr>
          </a:p>
        </p:txBody>
      </p:sp>
      <p:sp>
        <p:nvSpPr>
          <p:cNvPr id="3" name="Text Placeholder 2"/>
          <p:cNvSpPr>
            <a:spLocks noGrp="1"/>
          </p:cNvSpPr>
          <p:nvPr>
            <p:ph type="body" sz="quarter" idx="10"/>
          </p:nvPr>
        </p:nvSpPr>
        <p:spPr>
          <a:xfrm>
            <a:off x="533400" y="2438400"/>
            <a:ext cx="8224838" cy="2708434"/>
          </a:xfrm>
        </p:spPr>
        <p:txBody>
          <a:bodyPr/>
          <a:lstStyle/>
          <a:p>
            <a:pPr marL="0" indent="0">
              <a:buNone/>
            </a:pPr>
            <a:r>
              <a:rPr lang="en-US" sz="1800" dirty="0">
                <a:latin typeface="Cambria" pitchFamily="18" charset="0"/>
              </a:rPr>
              <a:t>DM provides capabilities for in-context collaboration, traceability and impact analysis, agile sketching and domain modeling</a:t>
            </a:r>
            <a:r>
              <a:rPr lang="en-US" sz="1800" dirty="0" smtClean="0">
                <a:latin typeface="Cambria" pitchFamily="18" charset="0"/>
              </a:rPr>
              <a:t>. </a:t>
            </a:r>
            <a:r>
              <a:rPr lang="en-US" sz="1800" dirty="0">
                <a:latin typeface="Cambria" pitchFamily="18" charset="0"/>
              </a:rPr>
              <a:t>Design Management supports a collaborative approach to software and systems architecture and design. By integrating design management into the Rational solution for Collaborative Lifecycle Management (CLM), you can associate all types of software and systems designs with other lifecycle resources such as requirements, change requests, and test artifacts. Software architects, system engineers, developers, and deployment planners can collaborate with peers, subject matter experts, clients, and other stakeholders over the Internet.</a:t>
            </a:r>
          </a:p>
          <a:p>
            <a:pPr marL="0" indent="0">
              <a:buNone/>
            </a:pPr>
            <a:endParaRPr lang="en-US" sz="1400" dirty="0">
              <a:latin typeface="Cambria" pitchFamily="18" charset="0"/>
            </a:endParaRPr>
          </a:p>
        </p:txBody>
      </p:sp>
    </p:spTree>
    <p:extLst>
      <p:ext uri="{BB962C8B-B14F-4D97-AF65-F5344CB8AC3E}">
        <p14:creationId xmlns:p14="http://schemas.microsoft.com/office/powerpoint/2010/main" val="474213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mn-lt"/>
              </a:rPr>
              <a:t>Simple Sketch for a Requirement</a:t>
            </a:r>
            <a:endParaRPr lang="en-US" dirty="0">
              <a:solidFill>
                <a:srgbClr val="FF0000"/>
              </a:solidFill>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55" y="838199"/>
            <a:ext cx="8736711"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806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82880"/>
            <a:ext cx="7193806" cy="984885"/>
          </a:xfrm>
        </p:spPr>
        <p:txBody>
          <a:bodyPr/>
          <a:lstStyle/>
          <a:p>
            <a:r>
              <a:rPr lang="en-US" dirty="0" smtClean="0">
                <a:solidFill>
                  <a:srgbClr val="FF0000"/>
                </a:solidFill>
                <a:latin typeface="+mj-lt"/>
              </a:rPr>
              <a:t>Linking the Design and Requirement</a:t>
            </a:r>
            <a:endParaRPr lang="en-US" dirty="0">
              <a:solidFill>
                <a:srgbClr val="FF0000"/>
              </a:solidFill>
              <a:latin typeface="+mj-lt"/>
            </a:endParaRPr>
          </a:p>
        </p:txBody>
      </p:sp>
      <p:sp>
        <p:nvSpPr>
          <p:cNvPr id="3" name="Text Placeholder 2"/>
          <p:cNvSpPr>
            <a:spLocks noGrp="1"/>
          </p:cNvSpPr>
          <p:nvPr>
            <p:ph type="body" sz="quarter" idx="10"/>
          </p:nvPr>
        </p:nvSpPr>
        <p:spPr>
          <a:xfrm>
            <a:off x="463044" y="949312"/>
            <a:ext cx="8224838" cy="830997"/>
          </a:xfrm>
        </p:spPr>
        <p:txBody>
          <a:bodyPr/>
          <a:lstStyle/>
          <a:p>
            <a:pPr marL="0" indent="0">
              <a:buNone/>
            </a:pPr>
            <a:r>
              <a:rPr lang="en-US" sz="1800" dirty="0" smtClean="0">
                <a:latin typeface="Cambria" pitchFamily="18" charset="0"/>
              </a:rPr>
              <a:t>We can link the free style diagram for any requirement to the respective stories. This way we can navigate to the design from the requirement and check the traceability.</a:t>
            </a:r>
          </a:p>
          <a:p>
            <a:pPr marL="0" indent="0">
              <a:buNone/>
            </a:pPr>
            <a:endParaRPr lang="en-US" sz="1800" dirty="0">
              <a:latin typeface="Cambria"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1752600"/>
            <a:ext cx="9137073"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3124200" y="2362200"/>
            <a:ext cx="609600" cy="304800"/>
          </a:xfrm>
          <a:prstGeom prst="ellipse">
            <a:avLst/>
          </a:prstGeom>
          <a:no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04425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 Mahindra Powerpoint Template [Read-Only]" id="{5B2226D9-286D-43C7-8DD7-42E577525448}" vid="{998E0F34-8E83-4045-A7B1-534AEE7223F7}"/>
    </a:ext>
  </a:extLst>
</a:theme>
</file>

<file path=ppt/theme/theme2.xml><?xml version="1.0" encoding="utf-8"?>
<a:theme xmlns:a="http://schemas.openxmlformats.org/drawingml/2006/main" name="Techm 1">
  <a:themeElements>
    <a:clrScheme name="Custom 1">
      <a:dk1>
        <a:sysClr val="windowText" lastClr="000000"/>
      </a:dk1>
      <a:lt1>
        <a:sysClr val="window" lastClr="FFFFFF"/>
      </a:lt1>
      <a:dk2>
        <a:srgbClr val="6D6E71"/>
      </a:dk2>
      <a:lt2>
        <a:srgbClr val="E31837"/>
      </a:lt2>
      <a:accent1>
        <a:srgbClr val="FFFFFF"/>
      </a:accent1>
      <a:accent2>
        <a:srgbClr val="E31837"/>
      </a:accent2>
      <a:accent3>
        <a:srgbClr val="F3901D"/>
      </a:accent3>
      <a:accent4>
        <a:srgbClr val="FDBC5F"/>
      </a:accent4>
      <a:accent5>
        <a:srgbClr val="E31837"/>
      </a:accent5>
      <a:accent6>
        <a:srgbClr val="7C3520"/>
      </a:accent6>
      <a:hlink>
        <a:srgbClr val="FFFFFF"/>
      </a:hlink>
      <a:folHlink>
        <a:srgbClr val="FFFFF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Change Management</Template>
  <TotalTime>118</TotalTime>
  <Words>68</Words>
  <Application>Microsoft Office PowerPoint</Application>
  <PresentationFormat>On-screen Show (4:3)</PresentationFormat>
  <Paragraphs>6</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B2B Template (Arial)</vt:lpstr>
      <vt:lpstr>Techm 1</vt:lpstr>
      <vt:lpstr>PowerPoint Presentation</vt:lpstr>
      <vt:lpstr>What is Design Management?</vt:lpstr>
      <vt:lpstr>Simple Sketch for a Requirement</vt:lpstr>
      <vt:lpstr>Linking the Design and Requirement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 Mahapatra</dc:creator>
  <cp:lastModifiedBy>Anil Kumar Mahapatra</cp:lastModifiedBy>
  <cp:revision>9</cp:revision>
  <dcterms:created xsi:type="dcterms:W3CDTF">2015-04-02T10:00:25Z</dcterms:created>
  <dcterms:modified xsi:type="dcterms:W3CDTF">2015-04-02T11:58:57Z</dcterms:modified>
</cp:coreProperties>
</file>