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9"/>
  </p:notesMasterIdLst>
  <p:sldIdLst>
    <p:sldId id="262"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71" autoAdjust="0"/>
  </p:normalViewPr>
  <p:slideViewPr>
    <p:cSldViewPr>
      <p:cViewPr varScale="1">
        <p:scale>
          <a:sx n="70" d="100"/>
          <a:sy n="70" d="100"/>
        </p:scale>
        <p:origin x="-139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B81114-8032-458E-B899-2E44A46FC18D}" type="datetimeFigureOut">
              <a:rPr lang="en-US" smtClean="0"/>
              <a:t>5/29/2015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D78AE7-3DCF-4598-A051-8DA6D5C60364}" type="slidenum">
              <a:rPr lang="en-US" smtClean="0"/>
              <a:t>‹#›</a:t>
            </a:fld>
            <a:endParaRPr lang="en-US"/>
          </a:p>
        </p:txBody>
      </p:sp>
    </p:spTree>
    <p:extLst>
      <p:ext uri="{BB962C8B-B14F-4D97-AF65-F5344CB8AC3E}">
        <p14:creationId xmlns:p14="http://schemas.microsoft.com/office/powerpoint/2010/main" val="1891186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78AE7-3DCF-4598-A051-8DA6D5C60364}" type="slidenum">
              <a:rPr lang="en-US" smtClean="0"/>
              <a:t>3</a:t>
            </a:fld>
            <a:endParaRPr lang="en-US"/>
          </a:p>
        </p:txBody>
      </p:sp>
    </p:spTree>
    <p:extLst>
      <p:ext uri="{BB962C8B-B14F-4D97-AF65-F5344CB8AC3E}">
        <p14:creationId xmlns:p14="http://schemas.microsoft.com/office/powerpoint/2010/main" val="1540820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9B47408-2AE8-46BB-A8E5-1A13D2B8D0BC}" type="slidenum">
              <a:rPr lang="en-US" sz="1000" smtClean="0">
                <a:solidFill>
                  <a:schemeClr val="tx2"/>
                </a:solidFill>
              </a:rPr>
              <a:pPr algn="r" eaLnBrk="1" hangingPunct="1">
                <a:defRPr/>
              </a:pPr>
              <a:t>‹#›</a:t>
            </a:fld>
            <a:endParaRPr lang="en-US" sz="1000" smtClean="0">
              <a:solidFill>
                <a:schemeClr val="tx2"/>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99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04F0EC45-741F-4DA7-983C-1C8CFA092BA1}" type="slidenum">
              <a:rPr lang="en-US" smtClean="0"/>
              <a:t>‹#›</a:t>
            </a:fld>
            <a:endParaRPr lang="en-US"/>
          </a:p>
        </p:txBody>
      </p:sp>
    </p:spTree>
    <p:extLst>
      <p:ext uri="{BB962C8B-B14F-4D97-AF65-F5344CB8AC3E}">
        <p14:creationId xmlns:p14="http://schemas.microsoft.com/office/powerpoint/2010/main" val="187255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04F0EC45-741F-4DA7-983C-1C8CFA092BA1}" type="slidenum">
              <a:rPr lang="en-US" smtClean="0"/>
              <a:t>‹#›</a:t>
            </a:fld>
            <a:endParaRPr lang="en-US"/>
          </a:p>
        </p:txBody>
      </p:sp>
    </p:spTree>
    <p:extLst>
      <p:ext uri="{BB962C8B-B14F-4D97-AF65-F5344CB8AC3E}">
        <p14:creationId xmlns:p14="http://schemas.microsoft.com/office/powerpoint/2010/main" val="16536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04F0EC45-741F-4DA7-983C-1C8CFA092BA1}" type="slidenum">
              <a:rPr lang="en-US" smtClean="0"/>
              <a:t>‹#›</a:t>
            </a:fld>
            <a:endParaRPr lang="en-US"/>
          </a:p>
        </p:txBody>
      </p:sp>
    </p:spTree>
    <p:extLst>
      <p:ext uri="{BB962C8B-B14F-4D97-AF65-F5344CB8AC3E}">
        <p14:creationId xmlns:p14="http://schemas.microsoft.com/office/powerpoint/2010/main" val="344229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04F0EC45-741F-4DA7-983C-1C8CFA092BA1}" type="slidenum">
              <a:rPr lang="en-US" smtClean="0"/>
              <a:t>‹#›</a:t>
            </a:fld>
            <a:endParaRPr lang="en-US"/>
          </a:p>
        </p:txBody>
      </p:sp>
    </p:spTree>
    <p:extLst>
      <p:ext uri="{BB962C8B-B14F-4D97-AF65-F5344CB8AC3E}">
        <p14:creationId xmlns:p14="http://schemas.microsoft.com/office/powerpoint/2010/main" val="35426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C8A17321-E38D-4612-B5EF-166CA072970B}"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04F0EC45-741F-4DA7-983C-1C8CFA092BA1}" type="slidenum">
              <a:rPr lang="en-US" smtClean="0"/>
              <a:t>‹#›</a:t>
            </a:fld>
            <a:endParaRPr lang="en-US"/>
          </a:p>
        </p:txBody>
      </p:sp>
    </p:spTree>
    <p:extLst>
      <p:ext uri="{BB962C8B-B14F-4D97-AF65-F5344CB8AC3E}">
        <p14:creationId xmlns:p14="http://schemas.microsoft.com/office/powerpoint/2010/main" val="17995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3CCB02D0-B035-4FE0-BA2C-6E02F647BCB1}"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04F0EC45-741F-4DA7-983C-1C8CFA092BA1}" type="slidenum">
              <a:rPr lang="en-US" smtClean="0"/>
              <a:t>‹#›</a:t>
            </a:fld>
            <a:endParaRPr lang="en-US"/>
          </a:p>
        </p:txBody>
      </p:sp>
    </p:spTree>
    <p:extLst>
      <p:ext uri="{BB962C8B-B14F-4D97-AF65-F5344CB8AC3E}">
        <p14:creationId xmlns:p14="http://schemas.microsoft.com/office/powerpoint/2010/main" val="271818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ts val="600"/>
              </a:spcBef>
              <a:defRPr/>
            </a:pPr>
            <a:r>
              <a:rPr lang="en-US" sz="1000" b="1" smtClean="0">
                <a:solidFill>
                  <a:schemeClr val="tx2"/>
                </a:solidFill>
              </a:rPr>
              <a:t>Disclaimer </a:t>
            </a:r>
          </a:p>
          <a:p>
            <a:pPr algn="just" eaLnBrk="1" hangingPunct="1">
              <a:spcBef>
                <a:spcPts val="600"/>
              </a:spcBef>
              <a:defRPr/>
            </a:pPr>
            <a:r>
              <a:rPr lang="en-US" sz="900" smtClean="0">
                <a:solidFill>
                  <a:schemeClr val="tx2"/>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356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40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E89F4D-0C3A-45D8-AF7A-C0B8C983E1E1}" type="datetimeFigureOut">
              <a:rPr lang="en-US" smtClean="0"/>
              <a:t>5/29/2015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4F0EC45-741F-4DA7-983C-1C8CFA092BA1}" type="slidenum">
              <a:rPr lang="en-US" smtClean="0"/>
              <a:t>‹#›</a:t>
            </a:fld>
            <a:endParaRPr lang="en-US"/>
          </a:p>
        </p:txBody>
      </p:sp>
    </p:spTree>
    <p:extLst>
      <p:ext uri="{BB962C8B-B14F-4D97-AF65-F5344CB8AC3E}">
        <p14:creationId xmlns:p14="http://schemas.microsoft.com/office/powerpoint/2010/main" val="27843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236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406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5184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09788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4985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26387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6890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43362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2629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960147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833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82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3565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6709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3313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600"/>
              </a:spcBef>
              <a:defRPr/>
            </a:pPr>
            <a:r>
              <a:rPr lang="en-US" sz="1000" b="1" dirty="0" smtClean="0">
                <a:solidFill>
                  <a:srgbClr val="6D6E71"/>
                </a:solidFill>
                <a:cs typeface="Arial" pitchFamily="34" charset="0"/>
              </a:rPr>
              <a:t>Disclaimer </a:t>
            </a:r>
          </a:p>
          <a:p>
            <a:pPr algn="just" eaLnBrk="1" hangingPunct="1">
              <a:spcBef>
                <a:spcPts val="600"/>
              </a:spcBef>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79035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5"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19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itre 1"/>
          <p:cNvSpPr txBox="1">
            <a:spLocks/>
          </p:cNvSpPr>
          <p:nvPr/>
        </p:nvSpPr>
        <p:spPr>
          <a:xfrm>
            <a:off x="123825" y="266700"/>
            <a:ext cx="6369050"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dirty="0"/>
          </a:p>
        </p:txBody>
      </p:sp>
      <p:sp>
        <p:nvSpPr>
          <p:cNvPr id="5" name="Rectangle 4"/>
          <p:cNvSpPr/>
          <p:nvPr/>
        </p:nvSpPr>
        <p:spPr>
          <a:xfrm flipV="1">
            <a:off x="177800" y="6600825"/>
            <a:ext cx="5222875"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Espace réservé du contenu 2"/>
          <p:cNvSpPr>
            <a:spLocks noGrp="1"/>
          </p:cNvSpPr>
          <p:nvPr>
            <p:ph idx="1"/>
          </p:nvPr>
        </p:nvSpPr>
        <p:spPr>
          <a:xfrm>
            <a:off x="282539" y="1600200"/>
            <a:ext cx="8229600" cy="4525963"/>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176464" y="494874"/>
            <a:ext cx="6369977" cy="884238"/>
          </a:xfrm>
          <a:prstGeom prst="rect">
            <a:avLst/>
          </a:prstGeom>
        </p:spPr>
        <p:txBody>
          <a:bodyPr/>
          <a:lstStyle>
            <a:lvl1pPr>
              <a:defRPr sz="2400"/>
            </a:lvl1pPr>
          </a:lstStyle>
          <a:p>
            <a:r>
              <a:rPr lang="en-US" noProof="0" smtClean="0"/>
              <a:t>Click to edit Master title style</a:t>
            </a:r>
            <a:endParaRPr lang="en-US" noProof="0"/>
          </a:p>
        </p:txBody>
      </p:sp>
      <p:sp>
        <p:nvSpPr>
          <p:cNvPr id="6" name="Rectangle 4"/>
          <p:cNvSpPr>
            <a:spLocks noGrp="1" noChangeArrowheads="1"/>
          </p:cNvSpPr>
          <p:nvPr>
            <p:ph type="dt" sz="half" idx="10"/>
          </p:nvPr>
        </p:nvSpPr>
        <p:spPr>
          <a:xfrm>
            <a:off x="7010400" y="6545263"/>
            <a:ext cx="2133600" cy="220662"/>
          </a:xfrm>
          <a:prstGeom prst="rect">
            <a:avLst/>
          </a:prstGeom>
        </p:spPr>
        <p:txBody>
          <a:bodyPr/>
          <a:lstStyle>
            <a:lvl1pPr>
              <a:defRPr>
                <a:solidFill>
                  <a:srgbClr val="808080"/>
                </a:solidFill>
                <a:latin typeface="Arial"/>
                <a:cs typeface="+mn-cs"/>
              </a:defRPr>
            </a:lvl1pPr>
          </a:lstStyle>
          <a:p>
            <a:pPr>
              <a:defRPr/>
            </a:pPr>
            <a:fld id="{583FA819-C7A7-4100-9A6F-E3E87ACBD79C}" type="datetime1">
              <a:rPr lang="fr-FR"/>
              <a:pPr>
                <a:defRPr/>
              </a:pPr>
              <a:t>29/05/2015</a:t>
            </a:fld>
            <a:endParaRPr lang="fr-FR" dirty="0"/>
          </a:p>
        </p:txBody>
      </p:sp>
      <p:sp>
        <p:nvSpPr>
          <p:cNvPr id="7" name="Rectangle 5"/>
          <p:cNvSpPr>
            <a:spLocks noGrp="1" noChangeArrowheads="1"/>
          </p:cNvSpPr>
          <p:nvPr>
            <p:ph type="ftr" sz="quarter" idx="11"/>
          </p:nvPr>
        </p:nvSpPr>
        <p:spPr>
          <a:xfrm>
            <a:off x="6248400" y="6218238"/>
            <a:ext cx="2895600" cy="315912"/>
          </a:xfrm>
          <a:prstGeom prst="rect">
            <a:avLst/>
          </a:prstGeom>
        </p:spPr>
        <p:txBody>
          <a:bodyPr/>
          <a:lstStyle>
            <a:lvl1pPr>
              <a:defRPr>
                <a:solidFill>
                  <a:srgbClr val="808080"/>
                </a:solidFill>
                <a:latin typeface="Arial"/>
                <a:cs typeface="+mn-cs"/>
              </a:defRPr>
            </a:lvl1pPr>
          </a:lstStyle>
          <a:p>
            <a:pPr>
              <a:defRPr/>
            </a:pPr>
            <a:endParaRPr lang="fr-FR"/>
          </a:p>
        </p:txBody>
      </p:sp>
      <p:sp>
        <p:nvSpPr>
          <p:cNvPr id="8" name="Rectangle 6"/>
          <p:cNvSpPr>
            <a:spLocks noGrp="1" noChangeArrowheads="1"/>
          </p:cNvSpPr>
          <p:nvPr>
            <p:ph type="sldNum" sz="quarter" idx="12"/>
          </p:nvPr>
        </p:nvSpPr>
        <p:spPr>
          <a:xfrm>
            <a:off x="7010400" y="6534150"/>
            <a:ext cx="2133600" cy="323850"/>
          </a:xfrm>
          <a:prstGeom prst="rect">
            <a:avLst/>
          </a:prstGeom>
        </p:spPr>
        <p:txBody>
          <a:bodyPr/>
          <a:lstStyle>
            <a:lvl1pPr>
              <a:defRPr>
                <a:solidFill>
                  <a:srgbClr val="808080"/>
                </a:solidFill>
                <a:latin typeface="Arial"/>
                <a:cs typeface="+mn-cs"/>
              </a:defRPr>
            </a:lvl1pPr>
          </a:lstStyle>
          <a:p>
            <a:pPr>
              <a:defRPr/>
            </a:pPr>
            <a:fld id="{03A09E63-B304-4B5A-98D3-5EE79BBB7DA7}" type="slidenum">
              <a:rPr lang="fr-FR"/>
              <a:pPr>
                <a:defRPr/>
              </a:pPr>
              <a:t>‹#›</a:t>
            </a:fld>
            <a:endParaRPr lang="fr-FR"/>
          </a:p>
        </p:txBody>
      </p:sp>
    </p:spTree>
    <p:extLst>
      <p:ext uri="{BB962C8B-B14F-4D97-AF65-F5344CB8AC3E}">
        <p14:creationId xmlns:p14="http://schemas.microsoft.com/office/powerpoint/2010/main" val="18267967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5486400" cy="884238"/>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6545263"/>
            <a:ext cx="2133600" cy="220662"/>
          </a:xfrm>
          <a:prstGeom prst="rect">
            <a:avLst/>
          </a:prstGeom>
        </p:spPr>
        <p:txBody>
          <a:bodyPr/>
          <a:lstStyle>
            <a:lvl1pPr>
              <a:defRPr>
                <a:solidFill>
                  <a:prstClr val="black"/>
                </a:solidFill>
                <a:latin typeface="Arial"/>
                <a:cs typeface="+mn-cs"/>
              </a:defRPr>
            </a:lvl1pPr>
          </a:lstStyle>
          <a:p>
            <a:pPr>
              <a:defRPr/>
            </a:pPr>
            <a:fld id="{CA935B4A-C41F-41EE-9C7F-4368E2877674}" type="datetime1">
              <a:rPr lang="fr-FR"/>
              <a:pPr>
                <a:defRPr/>
              </a:pPr>
              <a:t>29/05/2015</a:t>
            </a:fld>
            <a:endParaRPr lang="fr-FR" dirty="0"/>
          </a:p>
        </p:txBody>
      </p:sp>
      <p:sp>
        <p:nvSpPr>
          <p:cNvPr id="6" name="Footer Placeholder 5"/>
          <p:cNvSpPr>
            <a:spLocks noGrp="1" noChangeArrowheads="1"/>
          </p:cNvSpPr>
          <p:nvPr>
            <p:ph type="ftr" sz="quarter" idx="11"/>
          </p:nvPr>
        </p:nvSpPr>
        <p:spPr>
          <a:xfrm>
            <a:off x="6248400" y="6218238"/>
            <a:ext cx="2895600" cy="315912"/>
          </a:xfrm>
          <a:prstGeom prst="rect">
            <a:avLst/>
          </a:prstGeom>
        </p:spPr>
        <p:txBody>
          <a:bodyPr/>
          <a:lstStyle>
            <a:lvl1pPr>
              <a:defRPr>
                <a:solidFill>
                  <a:prstClr val="black"/>
                </a:solidFill>
                <a:latin typeface="Arial"/>
                <a:cs typeface="+mn-cs"/>
              </a:defRPr>
            </a:lvl1pPr>
          </a:lstStyle>
          <a:p>
            <a:pPr>
              <a:defRPr/>
            </a:pPr>
            <a:endParaRPr lang="fr-FR"/>
          </a:p>
        </p:txBody>
      </p:sp>
      <p:sp>
        <p:nvSpPr>
          <p:cNvPr id="7" name="Slide Number Placeholder 6"/>
          <p:cNvSpPr>
            <a:spLocks noGrp="1" noChangeArrowheads="1"/>
          </p:cNvSpPr>
          <p:nvPr>
            <p:ph type="sldNum" sz="quarter" idx="12"/>
          </p:nvPr>
        </p:nvSpPr>
        <p:spPr>
          <a:xfrm>
            <a:off x="7010400" y="6534150"/>
            <a:ext cx="2133600" cy="323850"/>
          </a:xfrm>
          <a:prstGeom prst="rect">
            <a:avLst/>
          </a:prstGeom>
        </p:spPr>
        <p:txBody>
          <a:bodyPr/>
          <a:lstStyle>
            <a:lvl1pPr>
              <a:defRPr>
                <a:solidFill>
                  <a:prstClr val="black"/>
                </a:solidFill>
                <a:latin typeface="Arial"/>
                <a:cs typeface="+mn-cs"/>
              </a:defRPr>
            </a:lvl1pPr>
          </a:lstStyle>
          <a:p>
            <a:pPr>
              <a:defRPr/>
            </a:pPr>
            <a:fld id="{485B1C89-3B18-4E0B-AD62-DBCDFCFACA46}" type="slidenum">
              <a:rPr lang="fr-FR"/>
              <a:pPr>
                <a:defRPr/>
              </a:pPr>
              <a:t>‹#›</a:t>
            </a:fld>
            <a:endParaRPr lang="fr-FR"/>
          </a:p>
        </p:txBody>
      </p:sp>
    </p:spTree>
    <p:extLst>
      <p:ext uri="{BB962C8B-B14F-4D97-AF65-F5344CB8AC3E}">
        <p14:creationId xmlns:p14="http://schemas.microsoft.com/office/powerpoint/2010/main" val="16725107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20000" cy="7921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686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8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19013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408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398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19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34977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43ED3E0-1CAD-4EBA-92E4-C2906753486A}" type="slidenum">
              <a:rPr lang="en-US" sz="1100" smtClean="0">
                <a:solidFill>
                  <a:schemeClr val="tx2"/>
                </a:solidFill>
              </a:rPr>
              <a:pPr algn="r" eaLnBrk="1" hangingPunct="1">
                <a:defRPr/>
              </a:pPr>
              <a:t>‹#›</a:t>
            </a:fld>
            <a:endParaRPr lang="en-US" sz="1100" smtClean="0">
              <a:solidFill>
                <a:schemeClr val="tx2"/>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chemeClr val="tx2"/>
                </a:solidFill>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2508250"/>
            <a:ext cx="8510587"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76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0501" y="762000"/>
            <a:ext cx="7924800" cy="9848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3200" b="1" dirty="0" smtClean="0">
                <a:solidFill>
                  <a:srgbClr val="C00000"/>
                </a:solidFill>
                <a:latin typeface="+mj-lt"/>
              </a:rPr>
              <a:t>What is Collaborative Lifecycle Management (CLM)?</a:t>
            </a:r>
          </a:p>
        </p:txBody>
      </p:sp>
      <p:sp>
        <p:nvSpPr>
          <p:cNvPr id="8" name="TextBox 7"/>
          <p:cNvSpPr txBox="1"/>
          <p:nvPr/>
        </p:nvSpPr>
        <p:spPr>
          <a:xfrm>
            <a:off x="619836" y="2286000"/>
            <a:ext cx="7924800" cy="378565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lvl="0" indent="-171450" algn="just">
              <a:buFont typeface="Wingdings" pitchFamily="2" charset="2"/>
              <a:buChar char="v"/>
            </a:pPr>
            <a:r>
              <a:rPr lang="en-US" dirty="0">
                <a:latin typeface="Arial" pitchFamily="34" charset="0"/>
                <a:cs typeface="Arial" pitchFamily="34" charset="0"/>
              </a:rPr>
              <a:t>Rational solution for Collaborative Lifecycle Management (CLM) is an integrated Application Lifecycle Management solution</a:t>
            </a:r>
            <a:r>
              <a:rPr lang="en-US" dirty="0" smtClean="0">
                <a:latin typeface="Arial" pitchFamily="34" charset="0"/>
                <a:cs typeface="Arial" pitchFamily="34" charset="0"/>
              </a:rPr>
              <a:t>.</a:t>
            </a:r>
          </a:p>
          <a:p>
            <a:pPr marL="171450" lvl="0" indent="-171450" algn="just">
              <a:buFont typeface="Wingdings" pitchFamily="2" charset="2"/>
              <a:buChar char="v"/>
            </a:pPr>
            <a:endParaRPr lang="en-US" dirty="0">
              <a:latin typeface="Arial" pitchFamily="34" charset="0"/>
              <a:cs typeface="Arial" pitchFamily="34" charset="0"/>
            </a:endParaRPr>
          </a:p>
          <a:p>
            <a:pPr marL="171450" lvl="0" indent="-171450" algn="just">
              <a:buFont typeface="Wingdings" pitchFamily="2" charset="2"/>
              <a:buChar char="v"/>
            </a:pPr>
            <a:r>
              <a:rPr lang="en-US" dirty="0">
                <a:latin typeface="Arial" pitchFamily="34" charset="0"/>
                <a:cs typeface="Arial" pitchFamily="34" charset="0"/>
              </a:rPr>
              <a:t>The rational solution for CLM is built on Jazz server and helps teams integrate tasks across the software lifecycle</a:t>
            </a:r>
            <a:r>
              <a:rPr lang="en-US" dirty="0" smtClean="0">
                <a:latin typeface="Arial" pitchFamily="34" charset="0"/>
                <a:cs typeface="Arial" pitchFamily="34" charset="0"/>
              </a:rPr>
              <a:t>.</a:t>
            </a:r>
          </a:p>
          <a:p>
            <a:pPr marL="171450" lvl="0" indent="-171450" algn="just">
              <a:buFont typeface="Wingdings" pitchFamily="2" charset="2"/>
              <a:buChar char="v"/>
            </a:pPr>
            <a:endParaRPr lang="en-US" dirty="0">
              <a:latin typeface="Arial" pitchFamily="34" charset="0"/>
              <a:cs typeface="Arial" pitchFamily="34" charset="0"/>
            </a:endParaRPr>
          </a:p>
          <a:p>
            <a:pPr marL="171450" lvl="0" indent="-171450" algn="just">
              <a:buFont typeface="Wingdings" pitchFamily="2" charset="2"/>
              <a:buChar char="v"/>
            </a:pPr>
            <a:r>
              <a:rPr lang="en-US" dirty="0">
                <a:latin typeface="Arial" pitchFamily="34" charset="0"/>
                <a:cs typeface="Arial" pitchFamily="34" charset="0"/>
              </a:rPr>
              <a:t>CLM provides integrations across various Jazz-based applications such as Requirements Management (RM), hence providing a means to connecting the work of analyst with development and test teams</a:t>
            </a:r>
            <a:r>
              <a:rPr lang="en-US" dirty="0" smtClean="0">
                <a:latin typeface="Arial" pitchFamily="34" charset="0"/>
                <a:cs typeface="Arial" pitchFamily="34" charset="0"/>
              </a:rPr>
              <a:t>.</a:t>
            </a:r>
          </a:p>
          <a:p>
            <a:pPr marL="171450" lvl="0" indent="-171450" algn="just">
              <a:buFont typeface="Wingdings" pitchFamily="2" charset="2"/>
              <a:buChar char="v"/>
            </a:pPr>
            <a:endParaRPr lang="en-US" dirty="0">
              <a:latin typeface="Arial" pitchFamily="34" charset="0"/>
              <a:cs typeface="Arial" pitchFamily="34" charset="0"/>
            </a:endParaRPr>
          </a:p>
          <a:p>
            <a:pPr lvl="0" algn="just"/>
            <a:r>
              <a:rPr lang="en-US" sz="1200" dirty="0"/>
              <a:t/>
            </a:r>
            <a:br>
              <a:rPr lang="en-US" sz="1200" dirty="0"/>
            </a:br>
            <a:r>
              <a:rPr lang="en-US" sz="1200" dirty="0"/>
              <a:t/>
            </a:r>
            <a:br>
              <a:rPr lang="en-US" sz="1200" dirty="0"/>
            </a:br>
            <a:r>
              <a:rPr lang="en-US" sz="1200" dirty="0"/>
              <a:t/>
            </a:r>
            <a:br>
              <a:rPr lang="en-US" sz="1200" dirty="0"/>
            </a:br>
            <a:endParaRPr lang="en-US" sz="1200" dirty="0"/>
          </a:p>
          <a:p>
            <a:pPr algn="just" fontAlgn="base">
              <a:buClr>
                <a:schemeClr val="tx2"/>
              </a:buClr>
            </a:pPr>
            <a:endParaRPr lang="en-US" sz="1200" dirty="0" smtClean="0">
              <a:latin typeface="+mj-lt"/>
            </a:endParaRPr>
          </a:p>
        </p:txBody>
      </p:sp>
    </p:spTree>
    <p:extLst>
      <p:ext uri="{BB962C8B-B14F-4D97-AF65-F5344CB8AC3E}">
        <p14:creationId xmlns:p14="http://schemas.microsoft.com/office/powerpoint/2010/main" val="1171328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492443"/>
          </a:xfrm>
        </p:spPr>
        <p:txBody>
          <a:bodyPr/>
          <a:lstStyle/>
          <a:p>
            <a:pPr algn="ctr"/>
            <a:r>
              <a:rPr lang="en-US" dirty="0" smtClean="0">
                <a:solidFill>
                  <a:srgbClr val="C00000"/>
                </a:solidFill>
                <a:latin typeface="+mj-lt"/>
              </a:rPr>
              <a:t>Products and Applications </a:t>
            </a:r>
            <a:endParaRPr lang="en-US" dirty="0">
              <a:solidFill>
                <a:srgbClr val="C00000"/>
              </a:solidFill>
              <a:latin typeface="+mj-lt"/>
            </a:endParaRPr>
          </a:p>
        </p:txBody>
      </p:sp>
      <p:sp>
        <p:nvSpPr>
          <p:cNvPr id="4" name="TextBox 3"/>
          <p:cNvSpPr txBox="1"/>
          <p:nvPr/>
        </p:nvSpPr>
        <p:spPr>
          <a:xfrm>
            <a:off x="533400" y="1752600"/>
            <a:ext cx="8153400"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algn="just" fontAlgn="base">
              <a:buClr>
                <a:schemeClr val="tx2"/>
              </a:buClr>
              <a:buFont typeface="Wingdings" pitchFamily="2" charset="2"/>
              <a:buChar char="v"/>
            </a:pPr>
            <a:r>
              <a:rPr lang="en-US" dirty="0" smtClean="0"/>
              <a:t>CLM consists of four products: Rational Requirements Composer (RRC), Rational Team Concert (RTC), Rational Quality Manager (RQM) and Rational Software Architect Design Manager (RSADM).</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smtClean="0">
              <a:latin typeface="Arial" pitchFamily="34" charset="0"/>
              <a:cs typeface="Arial" pitchFamily="34" charset="0"/>
            </a:endParaRPr>
          </a:p>
          <a:p>
            <a:pPr marL="285750" indent="-285750" algn="just" fontAlgn="base">
              <a:buClr>
                <a:schemeClr val="tx2"/>
              </a:buClr>
              <a:buFont typeface="Wingdings" pitchFamily="2" charset="2"/>
              <a:buChar char="v"/>
            </a:pPr>
            <a:r>
              <a:rPr lang="en-US" dirty="0" smtClean="0">
                <a:latin typeface="Arial" pitchFamily="34" charset="0"/>
                <a:cs typeface="Arial" pitchFamily="34" charset="0"/>
              </a:rPr>
              <a:t>There are four applications that are available to be installed on Jazz Team Server are: Requirements Management (RM), Change and Configuration Management (CCM), Quality Management(QM and Design Management (DM).</a:t>
            </a:r>
          </a:p>
          <a:p>
            <a:pPr marL="285750" indent="-285750" algn="just" fontAlgn="base">
              <a:buClr>
                <a:schemeClr val="tx2"/>
              </a:buClr>
              <a:buFont typeface="Wingdings" pitchFamily="2" charset="2"/>
              <a:buChar char="v"/>
            </a:pPr>
            <a:endParaRPr lang="en-US" dirty="0">
              <a:latin typeface="Arial" pitchFamily="34" charset="0"/>
              <a:cs typeface="Arial" pitchFamily="34" charset="0"/>
            </a:endParaRPr>
          </a:p>
          <a:p>
            <a:pPr marL="285750" indent="-285750" algn="just" fontAlgn="base">
              <a:buClr>
                <a:schemeClr val="tx2"/>
              </a:buClr>
              <a:buFont typeface="Wingdings" pitchFamily="2" charset="2"/>
              <a:buChar char="v"/>
            </a:pPr>
            <a:r>
              <a:rPr lang="en-US" dirty="0" smtClean="0">
                <a:latin typeface="Arial" pitchFamily="34" charset="0"/>
                <a:cs typeface="Arial" pitchFamily="34" charset="0"/>
              </a:rPr>
              <a:t>RRC makes use of the RM application, RTC makes use of CCM, RQM makes use of all three application (RM, CCM and QM) and RSADM makes use of DM.</a:t>
            </a:r>
          </a:p>
          <a:p>
            <a:pPr marL="285750" indent="-285750" algn="just" fontAlgn="base">
              <a:buClr>
                <a:schemeClr val="tx2"/>
              </a:buClr>
              <a:buFont typeface="Wingdings" pitchFamily="2" charset="2"/>
              <a:buChar char="v"/>
            </a:pPr>
            <a:endParaRPr lang="en-US" dirty="0">
              <a:latin typeface="Arial" pitchFamily="34" charset="0"/>
              <a:cs typeface="Arial" pitchFamily="34" charset="0"/>
            </a:endParaRPr>
          </a:p>
          <a:p>
            <a:pPr marL="285750" indent="-285750" algn="just" fontAlgn="base">
              <a:buClr>
                <a:schemeClr val="tx2"/>
              </a:buClr>
              <a:buFont typeface="Wingdings" pitchFamily="2" charset="2"/>
              <a:buChar char="v"/>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767903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9600" y="5115089"/>
            <a:ext cx="8001000"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598225" y="4032647"/>
            <a:ext cx="8012375"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p:cNvSpPr/>
          <p:nvPr/>
        </p:nvSpPr>
        <p:spPr>
          <a:xfrm>
            <a:off x="598226" y="2882205"/>
            <a:ext cx="8012374"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598227" y="1736495"/>
            <a:ext cx="8012373"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itle 1"/>
          <p:cNvSpPr>
            <a:spLocks noGrp="1"/>
          </p:cNvSpPr>
          <p:nvPr>
            <p:ph type="ctrTitle"/>
          </p:nvPr>
        </p:nvSpPr>
        <p:spPr>
          <a:xfrm>
            <a:off x="609600" y="914400"/>
            <a:ext cx="7772400" cy="492443"/>
          </a:xfrm>
        </p:spPr>
        <p:txBody>
          <a:bodyPr/>
          <a:lstStyle/>
          <a:p>
            <a:pPr algn="ctr"/>
            <a:r>
              <a:rPr lang="en-US" dirty="0" smtClean="0">
                <a:solidFill>
                  <a:srgbClr val="C00000"/>
                </a:solidFill>
                <a:latin typeface="+mj-lt"/>
              </a:rPr>
              <a:t>Applications and Capabilities </a:t>
            </a:r>
            <a:endParaRPr lang="en-US" dirty="0">
              <a:solidFill>
                <a:srgbClr val="C00000"/>
              </a:solidFill>
              <a:latin typeface="+mj-lt"/>
            </a:endParaRPr>
          </a:p>
        </p:txBody>
      </p:sp>
      <p:sp>
        <p:nvSpPr>
          <p:cNvPr id="5" name="TextBox 4"/>
          <p:cNvSpPr txBox="1"/>
          <p:nvPr/>
        </p:nvSpPr>
        <p:spPr>
          <a:xfrm>
            <a:off x="666464" y="1736495"/>
            <a:ext cx="6705600"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200" dirty="0" smtClean="0">
                <a:latin typeface="+mj-lt"/>
              </a:rPr>
              <a:t>Change and Configuration Management (CCM) </a:t>
            </a:r>
          </a:p>
        </p:txBody>
      </p:sp>
      <p:sp>
        <p:nvSpPr>
          <p:cNvPr id="7" name="TextBox 6"/>
          <p:cNvSpPr txBox="1"/>
          <p:nvPr/>
        </p:nvSpPr>
        <p:spPr>
          <a:xfrm>
            <a:off x="609600" y="2112763"/>
            <a:ext cx="731520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CCM provides capabilities for Change Management (work items), Software Configuration Management, Planning and automation build.</a:t>
            </a:r>
          </a:p>
          <a:p>
            <a:pPr fontAlgn="base">
              <a:buClr>
                <a:schemeClr val="tx2"/>
              </a:buClr>
            </a:pPr>
            <a:endParaRPr lang="en-US" dirty="0">
              <a:latin typeface="+mj-lt"/>
            </a:endParaRPr>
          </a:p>
          <a:p>
            <a:pPr fontAlgn="base">
              <a:buClr>
                <a:schemeClr val="tx2"/>
              </a:buClr>
            </a:pPr>
            <a:endParaRPr lang="en-US" dirty="0" smtClean="0">
              <a:latin typeface="+mj-lt"/>
            </a:endParaRPr>
          </a:p>
        </p:txBody>
      </p:sp>
      <p:sp>
        <p:nvSpPr>
          <p:cNvPr id="10" name="TextBox 9"/>
          <p:cNvSpPr txBox="1"/>
          <p:nvPr/>
        </p:nvSpPr>
        <p:spPr>
          <a:xfrm>
            <a:off x="685800" y="2882205"/>
            <a:ext cx="7848600"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200" dirty="0" smtClean="0">
                <a:latin typeface="+mj-lt"/>
              </a:rPr>
              <a:t>Requirement Management (RM) </a:t>
            </a:r>
          </a:p>
        </p:txBody>
      </p:sp>
      <p:sp>
        <p:nvSpPr>
          <p:cNvPr id="11" name="TextBox 10"/>
          <p:cNvSpPr txBox="1"/>
          <p:nvPr/>
        </p:nvSpPr>
        <p:spPr>
          <a:xfrm>
            <a:off x="609600" y="3300919"/>
            <a:ext cx="731520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RM provides capabilities for capturing, managing and tracing requirements through out the project lifecycle.</a:t>
            </a:r>
          </a:p>
          <a:p>
            <a:pPr fontAlgn="base">
              <a:buClr>
                <a:schemeClr val="tx2"/>
              </a:buClr>
            </a:pPr>
            <a:endParaRPr lang="en-US" dirty="0">
              <a:latin typeface="+mj-lt"/>
            </a:endParaRPr>
          </a:p>
          <a:p>
            <a:pPr fontAlgn="base">
              <a:buClr>
                <a:schemeClr val="tx2"/>
              </a:buClr>
            </a:pPr>
            <a:endParaRPr lang="en-US" dirty="0" smtClean="0">
              <a:latin typeface="+mj-lt"/>
            </a:endParaRPr>
          </a:p>
        </p:txBody>
      </p:sp>
      <p:sp>
        <p:nvSpPr>
          <p:cNvPr id="12" name="TextBox 11"/>
          <p:cNvSpPr txBox="1"/>
          <p:nvPr/>
        </p:nvSpPr>
        <p:spPr>
          <a:xfrm>
            <a:off x="666464" y="5115089"/>
            <a:ext cx="7021773"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200" dirty="0" smtClean="0">
                <a:latin typeface="+mj-lt"/>
              </a:rPr>
              <a:t>Design Management (DM) </a:t>
            </a:r>
          </a:p>
        </p:txBody>
      </p:sp>
      <p:sp>
        <p:nvSpPr>
          <p:cNvPr id="13" name="TextBox 12"/>
          <p:cNvSpPr txBox="1"/>
          <p:nvPr/>
        </p:nvSpPr>
        <p:spPr>
          <a:xfrm>
            <a:off x="609600" y="4453369"/>
            <a:ext cx="7315200"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a:latin typeface="+mj-lt"/>
              </a:rPr>
              <a:t>Q</a:t>
            </a:r>
            <a:r>
              <a:rPr lang="en-US" dirty="0" smtClean="0">
                <a:latin typeface="+mj-lt"/>
              </a:rPr>
              <a:t>M provides capabilities for test management that includes test planning, creation and execution.</a:t>
            </a:r>
            <a:endParaRPr lang="en-US" dirty="0">
              <a:latin typeface="+mj-lt"/>
            </a:endParaRPr>
          </a:p>
          <a:p>
            <a:pPr fontAlgn="base">
              <a:buClr>
                <a:schemeClr val="tx2"/>
              </a:buClr>
            </a:pPr>
            <a:endParaRPr lang="en-US" dirty="0" smtClean="0">
              <a:latin typeface="+mj-lt"/>
            </a:endParaRPr>
          </a:p>
        </p:txBody>
      </p:sp>
      <p:sp>
        <p:nvSpPr>
          <p:cNvPr id="14" name="TextBox 13"/>
          <p:cNvSpPr txBox="1"/>
          <p:nvPr/>
        </p:nvSpPr>
        <p:spPr>
          <a:xfrm>
            <a:off x="666464" y="4070361"/>
            <a:ext cx="7848600"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200" dirty="0" smtClean="0">
                <a:latin typeface="+mj-lt"/>
              </a:rPr>
              <a:t>Quality Management (QM) </a:t>
            </a:r>
          </a:p>
        </p:txBody>
      </p:sp>
      <p:sp>
        <p:nvSpPr>
          <p:cNvPr id="15" name="TextBox 14"/>
          <p:cNvSpPr txBox="1"/>
          <p:nvPr/>
        </p:nvSpPr>
        <p:spPr>
          <a:xfrm>
            <a:off x="609600" y="5562600"/>
            <a:ext cx="731520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DM provides capabilities for in-context collaboration, traceability and impact analysis, agile sketching and domain modeling.</a:t>
            </a:r>
          </a:p>
        </p:txBody>
      </p:sp>
    </p:spTree>
    <p:extLst>
      <p:ext uri="{BB962C8B-B14F-4D97-AF65-F5344CB8AC3E}">
        <p14:creationId xmlns:p14="http://schemas.microsoft.com/office/powerpoint/2010/main" val="206545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09600" y="914400"/>
            <a:ext cx="7772400" cy="492443"/>
          </a:xfrm>
        </p:spPr>
        <p:txBody>
          <a:bodyPr/>
          <a:lstStyle/>
          <a:p>
            <a:pPr algn="ctr"/>
            <a:r>
              <a:rPr lang="en-US" b="0" dirty="0" smtClean="0">
                <a:solidFill>
                  <a:srgbClr val="C00000"/>
                </a:solidFill>
                <a:latin typeface="+mj-lt"/>
              </a:rPr>
              <a:t>Project Areas and Lifecycle Project</a:t>
            </a:r>
            <a:endParaRPr lang="en-US" b="0" dirty="0">
              <a:solidFill>
                <a:srgbClr val="C00000"/>
              </a:solidFill>
              <a:latin typeface="+mj-lt"/>
            </a:endParaRPr>
          </a:p>
        </p:txBody>
      </p:sp>
      <p:sp>
        <p:nvSpPr>
          <p:cNvPr id="8" name="Rectangle 7"/>
          <p:cNvSpPr/>
          <p:nvPr/>
        </p:nvSpPr>
        <p:spPr>
          <a:xfrm>
            <a:off x="2961564" y="1676400"/>
            <a:ext cx="32004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b="1" dirty="0"/>
          </a:p>
        </p:txBody>
      </p:sp>
      <p:sp>
        <p:nvSpPr>
          <p:cNvPr id="12" name="Rectangle 11"/>
          <p:cNvSpPr/>
          <p:nvPr/>
        </p:nvSpPr>
        <p:spPr>
          <a:xfrm>
            <a:off x="228600" y="3537045"/>
            <a:ext cx="32004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b="1" dirty="0"/>
          </a:p>
        </p:txBody>
      </p:sp>
      <p:sp>
        <p:nvSpPr>
          <p:cNvPr id="13" name="Rectangle 12"/>
          <p:cNvSpPr/>
          <p:nvPr/>
        </p:nvSpPr>
        <p:spPr>
          <a:xfrm>
            <a:off x="5831006" y="3537045"/>
            <a:ext cx="32004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b="1" dirty="0"/>
          </a:p>
        </p:txBody>
      </p:sp>
      <p:sp>
        <p:nvSpPr>
          <p:cNvPr id="14" name="Rectangle 13"/>
          <p:cNvSpPr/>
          <p:nvPr/>
        </p:nvSpPr>
        <p:spPr>
          <a:xfrm>
            <a:off x="2957015" y="5562600"/>
            <a:ext cx="32004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b="1" dirty="0"/>
          </a:p>
        </p:txBody>
      </p:sp>
      <p:cxnSp>
        <p:nvCxnSpPr>
          <p:cNvPr id="16" name="Straight Arrow Connector 15"/>
          <p:cNvCxnSpPr/>
          <p:nvPr/>
        </p:nvCxnSpPr>
        <p:spPr>
          <a:xfrm flipV="1">
            <a:off x="1660477" y="2317370"/>
            <a:ext cx="1828800" cy="125104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59391" y="1802074"/>
            <a:ext cx="2602173" cy="1752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88141" y="2268371"/>
            <a:ext cx="1981200" cy="126867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99412" y="1802074"/>
            <a:ext cx="2663588" cy="1752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371600" y="4146645"/>
            <a:ext cx="1981200" cy="14159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715000" y="4146645"/>
            <a:ext cx="1981200" cy="14159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2"/>
            <a:endCxn id="14" idx="0"/>
          </p:cNvCxnSpPr>
          <p:nvPr/>
        </p:nvCxnSpPr>
        <p:spPr>
          <a:xfrm flipH="1">
            <a:off x="4557215" y="2286000"/>
            <a:ext cx="4549" cy="3276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3"/>
            <a:endCxn id="13" idx="1"/>
          </p:cNvCxnSpPr>
          <p:nvPr/>
        </p:nvCxnSpPr>
        <p:spPr>
          <a:xfrm>
            <a:off x="3429000" y="3841845"/>
            <a:ext cx="240200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99915" y="1765756"/>
            <a:ext cx="2514600"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400" b="1" dirty="0" smtClean="0">
                <a:latin typeface="+mj-lt"/>
              </a:rPr>
              <a:t>CHANGE MANAGEMENT</a:t>
            </a:r>
            <a:br>
              <a:rPr lang="en-US" sz="1400" b="1" dirty="0" smtClean="0">
                <a:latin typeface="+mj-lt"/>
              </a:rPr>
            </a:br>
            <a:r>
              <a:rPr lang="en-US" sz="1400" b="1" dirty="0" smtClean="0">
                <a:latin typeface="+mj-lt"/>
              </a:rPr>
              <a:t>PROJECT AREA</a:t>
            </a:r>
          </a:p>
        </p:txBody>
      </p:sp>
      <p:sp>
        <p:nvSpPr>
          <p:cNvPr id="56" name="TextBox 55"/>
          <p:cNvSpPr txBox="1"/>
          <p:nvPr/>
        </p:nvSpPr>
        <p:spPr>
          <a:xfrm>
            <a:off x="6173906" y="3646311"/>
            <a:ext cx="2514600"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400" b="1" dirty="0" smtClean="0">
                <a:latin typeface="+mj-lt"/>
              </a:rPr>
              <a:t>QUALITY MANAGEMENT</a:t>
            </a:r>
            <a:br>
              <a:rPr lang="en-US" sz="1400" b="1" dirty="0" smtClean="0">
                <a:latin typeface="+mj-lt"/>
              </a:rPr>
            </a:br>
            <a:r>
              <a:rPr lang="en-US" sz="1400" b="1" dirty="0" smtClean="0">
                <a:latin typeface="+mj-lt"/>
              </a:rPr>
              <a:t>PROJECT AREA</a:t>
            </a:r>
          </a:p>
        </p:txBody>
      </p:sp>
      <p:sp>
        <p:nvSpPr>
          <p:cNvPr id="57" name="TextBox 56"/>
          <p:cNvSpPr txBox="1"/>
          <p:nvPr/>
        </p:nvSpPr>
        <p:spPr>
          <a:xfrm>
            <a:off x="3299915" y="5651956"/>
            <a:ext cx="2514600"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400" b="1" dirty="0" smtClean="0">
                <a:latin typeface="+mj-lt"/>
              </a:rPr>
              <a:t>DESIGN MANAGEMENT</a:t>
            </a:r>
            <a:br>
              <a:rPr lang="en-US" sz="1400" b="1" dirty="0" smtClean="0">
                <a:latin typeface="+mj-lt"/>
              </a:rPr>
            </a:br>
            <a:r>
              <a:rPr lang="en-US" sz="1400" b="1" dirty="0" smtClean="0">
                <a:latin typeface="+mj-lt"/>
              </a:rPr>
              <a:t>PROJECT AREA</a:t>
            </a:r>
          </a:p>
        </p:txBody>
      </p:sp>
      <p:sp>
        <p:nvSpPr>
          <p:cNvPr id="58" name="TextBox 57"/>
          <p:cNvSpPr txBox="1"/>
          <p:nvPr/>
        </p:nvSpPr>
        <p:spPr>
          <a:xfrm>
            <a:off x="359391" y="3626401"/>
            <a:ext cx="284100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400" b="1" dirty="0" smtClean="0">
                <a:latin typeface="+mj-lt"/>
              </a:rPr>
              <a:t>REQUIRMENTS MANAGEMENT</a:t>
            </a:r>
            <a:br>
              <a:rPr lang="en-US" sz="1400" b="1" dirty="0" smtClean="0">
                <a:latin typeface="+mj-lt"/>
              </a:rPr>
            </a:br>
            <a:r>
              <a:rPr lang="en-US" sz="1400" b="1" dirty="0" smtClean="0">
                <a:latin typeface="+mj-lt"/>
              </a:rPr>
              <a:t>PROJECT AREA</a:t>
            </a:r>
          </a:p>
        </p:txBody>
      </p:sp>
      <p:sp>
        <p:nvSpPr>
          <p:cNvPr id="59" name="TextBox 58"/>
          <p:cNvSpPr txBox="1"/>
          <p:nvPr/>
        </p:nvSpPr>
        <p:spPr>
          <a:xfrm rot="19531395">
            <a:off x="621539" y="2489459"/>
            <a:ext cx="1862592"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Change management </a:t>
            </a:r>
          </a:p>
        </p:txBody>
      </p:sp>
      <p:sp>
        <p:nvSpPr>
          <p:cNvPr id="60" name="TextBox 59"/>
          <p:cNvSpPr txBox="1"/>
          <p:nvPr/>
        </p:nvSpPr>
        <p:spPr>
          <a:xfrm rot="19557493">
            <a:off x="428833" y="2529300"/>
            <a:ext cx="3074192"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(Requirements change requests)</a:t>
            </a:r>
          </a:p>
        </p:txBody>
      </p:sp>
      <p:sp>
        <p:nvSpPr>
          <p:cNvPr id="61" name="TextBox 60"/>
          <p:cNvSpPr txBox="1"/>
          <p:nvPr/>
        </p:nvSpPr>
        <p:spPr>
          <a:xfrm rot="19531395">
            <a:off x="1440407" y="2830971"/>
            <a:ext cx="1862592"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Change management </a:t>
            </a:r>
          </a:p>
        </p:txBody>
      </p:sp>
      <p:sp>
        <p:nvSpPr>
          <p:cNvPr id="62" name="TextBox 61"/>
          <p:cNvSpPr txBox="1"/>
          <p:nvPr/>
        </p:nvSpPr>
        <p:spPr>
          <a:xfrm rot="19531395">
            <a:off x="1638164" y="2830971"/>
            <a:ext cx="2308180"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(Implementation Requests)</a:t>
            </a:r>
          </a:p>
        </p:txBody>
      </p:sp>
      <p:sp>
        <p:nvSpPr>
          <p:cNvPr id="63" name="TextBox 62"/>
          <p:cNvSpPr txBox="1"/>
          <p:nvPr/>
        </p:nvSpPr>
        <p:spPr>
          <a:xfrm rot="2010085">
            <a:off x="6310667" y="2405286"/>
            <a:ext cx="2211506"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Quality management</a:t>
            </a:r>
          </a:p>
        </p:txBody>
      </p:sp>
      <p:sp>
        <p:nvSpPr>
          <p:cNvPr id="64" name="TextBox 63"/>
          <p:cNvSpPr txBox="1"/>
          <p:nvPr/>
        </p:nvSpPr>
        <p:spPr>
          <a:xfrm rot="2010085">
            <a:off x="6095797" y="2685061"/>
            <a:ext cx="2670817"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(Quality management tasks)</a:t>
            </a:r>
          </a:p>
        </p:txBody>
      </p:sp>
      <p:sp>
        <p:nvSpPr>
          <p:cNvPr id="65" name="TextBox 64"/>
          <p:cNvSpPr txBox="1"/>
          <p:nvPr/>
        </p:nvSpPr>
        <p:spPr>
          <a:xfrm rot="2010085">
            <a:off x="5672199" y="2885315"/>
            <a:ext cx="2211506"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Change management</a:t>
            </a:r>
          </a:p>
        </p:txBody>
      </p:sp>
      <p:sp>
        <p:nvSpPr>
          <p:cNvPr id="66" name="TextBox 65"/>
          <p:cNvSpPr txBox="1"/>
          <p:nvPr/>
        </p:nvSpPr>
        <p:spPr>
          <a:xfrm rot="2010085">
            <a:off x="5296871" y="2909803"/>
            <a:ext cx="2211506"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400" b="1" dirty="0" smtClean="0">
                <a:latin typeface="+mj-lt"/>
              </a:rPr>
              <a:t>(defects)</a:t>
            </a:r>
          </a:p>
        </p:txBody>
      </p:sp>
      <p:sp>
        <p:nvSpPr>
          <p:cNvPr id="67" name="TextBox 66"/>
          <p:cNvSpPr txBox="1"/>
          <p:nvPr/>
        </p:nvSpPr>
        <p:spPr>
          <a:xfrm rot="19479800">
            <a:off x="5580765" y="4654456"/>
            <a:ext cx="2133600"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Quality Management</a:t>
            </a:r>
          </a:p>
        </p:txBody>
      </p:sp>
      <p:sp>
        <p:nvSpPr>
          <p:cNvPr id="68" name="TextBox 67"/>
          <p:cNvSpPr txBox="1"/>
          <p:nvPr/>
        </p:nvSpPr>
        <p:spPr>
          <a:xfrm rot="19479800">
            <a:off x="5618819" y="4746900"/>
            <a:ext cx="2604568"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(Quality Management artifacts)</a:t>
            </a:r>
          </a:p>
        </p:txBody>
      </p:sp>
      <p:sp>
        <p:nvSpPr>
          <p:cNvPr id="69" name="TextBox 68"/>
          <p:cNvSpPr txBox="1"/>
          <p:nvPr/>
        </p:nvSpPr>
        <p:spPr>
          <a:xfrm rot="2082170">
            <a:off x="1759086" y="4746899"/>
            <a:ext cx="1594814"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Requirements</a:t>
            </a:r>
          </a:p>
        </p:txBody>
      </p:sp>
      <p:sp>
        <p:nvSpPr>
          <p:cNvPr id="71" name="TextBox 70"/>
          <p:cNvSpPr txBox="1"/>
          <p:nvPr/>
        </p:nvSpPr>
        <p:spPr>
          <a:xfrm rot="2082170">
            <a:off x="1564792" y="4899299"/>
            <a:ext cx="1594814"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smtClean="0">
                <a:latin typeface="+mj-lt"/>
              </a:rPr>
              <a:t>(requirements)</a:t>
            </a:r>
          </a:p>
        </p:txBody>
      </p:sp>
      <p:sp>
        <p:nvSpPr>
          <p:cNvPr id="72" name="TextBox 71"/>
          <p:cNvSpPr txBox="1"/>
          <p:nvPr/>
        </p:nvSpPr>
        <p:spPr>
          <a:xfrm>
            <a:off x="3991282" y="2703298"/>
            <a:ext cx="213883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Change Management</a:t>
            </a:r>
          </a:p>
          <a:p>
            <a:pPr fontAlgn="base">
              <a:buClr>
                <a:schemeClr val="tx2"/>
              </a:buClr>
            </a:pPr>
            <a:r>
              <a:rPr lang="en-US" sz="1200" b="1" dirty="0" smtClean="0">
                <a:latin typeface="+mj-lt"/>
              </a:rPr>
              <a:t>Change Requests</a:t>
            </a:r>
          </a:p>
        </p:txBody>
      </p:sp>
      <p:sp>
        <p:nvSpPr>
          <p:cNvPr id="73" name="TextBox 72"/>
          <p:cNvSpPr txBox="1"/>
          <p:nvPr/>
        </p:nvSpPr>
        <p:spPr>
          <a:xfrm>
            <a:off x="4691612" y="3657176"/>
            <a:ext cx="1447799" cy="40011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Requirements</a:t>
            </a:r>
          </a:p>
          <a:p>
            <a:pPr fontAlgn="base">
              <a:buClr>
                <a:schemeClr val="tx2"/>
              </a:buClr>
            </a:pPr>
            <a:r>
              <a:rPr lang="en-US" sz="1200" b="1" dirty="0" smtClean="0">
                <a:latin typeface="+mj-lt"/>
              </a:rPr>
              <a:t>(requirements</a:t>
            </a:r>
            <a:r>
              <a:rPr lang="en-US" sz="1400" b="1" dirty="0" smtClean="0">
                <a:latin typeface="+mj-lt"/>
              </a:rPr>
              <a:t>)</a:t>
            </a:r>
          </a:p>
        </p:txBody>
      </p:sp>
    </p:spTree>
    <p:extLst>
      <p:ext uri="{BB962C8B-B14F-4D97-AF65-F5344CB8AC3E}">
        <p14:creationId xmlns:p14="http://schemas.microsoft.com/office/powerpoint/2010/main" val="4151851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19400"/>
            <a:ext cx="7772400" cy="1107996"/>
          </a:xfrm>
        </p:spPr>
        <p:txBody>
          <a:bodyPr/>
          <a:lstStyle/>
          <a:p>
            <a:pPr algn="ctr"/>
            <a:r>
              <a:rPr lang="en-US" sz="7200" dirty="0" smtClean="0">
                <a:solidFill>
                  <a:srgbClr val="C00000"/>
                </a:solidFill>
                <a:latin typeface="Agency FB" pitchFamily="34" charset="0"/>
              </a:rPr>
              <a:t>Thank You!</a:t>
            </a:r>
            <a:endParaRPr lang="en-US" sz="7200" dirty="0">
              <a:solidFill>
                <a:srgbClr val="C00000"/>
              </a:solidFill>
              <a:latin typeface="Agency FB" pitchFamily="34" charset="0"/>
            </a:endParaRPr>
          </a:p>
        </p:txBody>
      </p:sp>
    </p:spTree>
    <p:extLst>
      <p:ext uri="{BB962C8B-B14F-4D97-AF65-F5344CB8AC3E}">
        <p14:creationId xmlns:p14="http://schemas.microsoft.com/office/powerpoint/2010/main" val="358254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2.xml><?xml version="1.0" encoding="utf-8"?>
<a:theme xmlns:a="http://schemas.openxmlformats.org/drawingml/2006/main" name="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Chef Fundamentals 1 (2)</Template>
  <TotalTime>1476</TotalTime>
  <Words>177</Words>
  <Application>Microsoft Office PowerPoint</Application>
  <PresentationFormat>On-screen Show (4:3)</PresentationFormat>
  <Paragraphs>45</Paragraphs>
  <Slides>6</Slides>
  <Notes>1</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B2B Template (Arial)</vt:lpstr>
      <vt:lpstr>Techm 1</vt:lpstr>
      <vt:lpstr>PowerPoint Presentation</vt:lpstr>
      <vt:lpstr>PowerPoint Presentation</vt:lpstr>
      <vt:lpstr>Products and Applications </vt:lpstr>
      <vt:lpstr>Applications and Capabilities </vt:lpstr>
      <vt:lpstr>Project Areas and Lifecycle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Mahapatra</dc:creator>
  <cp:lastModifiedBy>Anil Kumar Mahapatra</cp:lastModifiedBy>
  <cp:revision>39</cp:revision>
  <dcterms:created xsi:type="dcterms:W3CDTF">2015-03-16T08:06:23Z</dcterms:created>
  <dcterms:modified xsi:type="dcterms:W3CDTF">2015-05-29T07:45:03Z</dcterms:modified>
</cp:coreProperties>
</file>