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73594AB9-9005-4831-B137-D57A4C1DC1CC}"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10/04/2015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10/04/2015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881744"/>
            <a:ext cx="6858000"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5400" dirty="0" smtClean="0">
                <a:solidFill>
                  <a:srgbClr val="FF0000"/>
                </a:solidFill>
              </a:rPr>
              <a:t>Quality Management</a:t>
            </a:r>
          </a:p>
        </p:txBody>
      </p:sp>
    </p:spTree>
    <p:extLst>
      <p:ext uri="{BB962C8B-B14F-4D97-AF65-F5344CB8AC3E}">
        <p14:creationId xmlns:p14="http://schemas.microsoft.com/office/powerpoint/2010/main" val="3074742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6858000" cy="984885"/>
          </a:xfrm>
        </p:spPr>
        <p:txBody>
          <a:bodyPr/>
          <a:lstStyle/>
          <a:p>
            <a:r>
              <a:rPr lang="en-US" dirty="0" smtClean="0">
                <a:solidFill>
                  <a:srgbClr val="FF0000"/>
                </a:solidFill>
                <a:latin typeface="+mj-lt"/>
              </a:rPr>
              <a:t>What is Quality Management (QM)?</a:t>
            </a:r>
            <a:endParaRPr lang="en-US" dirty="0">
              <a:solidFill>
                <a:srgbClr val="FF0000"/>
              </a:solidFill>
              <a:latin typeface="+mj-lt"/>
            </a:endParaRPr>
          </a:p>
        </p:txBody>
      </p:sp>
      <p:sp>
        <p:nvSpPr>
          <p:cNvPr id="3" name="Text Placeholder 2"/>
          <p:cNvSpPr>
            <a:spLocks noGrp="1"/>
          </p:cNvSpPr>
          <p:nvPr>
            <p:ph type="body" sz="quarter" idx="10"/>
          </p:nvPr>
        </p:nvSpPr>
        <p:spPr>
          <a:xfrm>
            <a:off x="533400" y="2398308"/>
            <a:ext cx="8224838" cy="4431983"/>
          </a:xfrm>
        </p:spPr>
        <p:txBody>
          <a:bodyPr/>
          <a:lstStyle/>
          <a:p>
            <a:r>
              <a:rPr lang="en-US" sz="1600" dirty="0">
                <a:latin typeface="Cambria" pitchFamily="18" charset="0"/>
              </a:rPr>
              <a:t>IBM Rational Quality Manager is a collaborative, web-based tool that offers comprehensive test </a:t>
            </a:r>
            <a:r>
              <a:rPr lang="en-US" sz="1600" dirty="0" smtClean="0">
                <a:latin typeface="Cambria" pitchFamily="18" charset="0"/>
              </a:rPr>
              <a:t>planning, test </a:t>
            </a:r>
            <a:r>
              <a:rPr lang="en-US" sz="1600" dirty="0">
                <a:latin typeface="Cambria" pitchFamily="18" charset="0"/>
              </a:rPr>
              <a:t>construction, and test artifact management features throughout the software development lifecycle</a:t>
            </a:r>
            <a:r>
              <a:rPr lang="en-US" sz="1600" dirty="0" smtClean="0">
                <a:latin typeface="Cambria" pitchFamily="18" charset="0"/>
              </a:rPr>
              <a:t>.</a:t>
            </a:r>
          </a:p>
          <a:p>
            <a:endParaRPr lang="en-US" sz="1600" dirty="0">
              <a:latin typeface="Cambria" pitchFamily="18" charset="0"/>
            </a:endParaRPr>
          </a:p>
          <a:p>
            <a:r>
              <a:rPr lang="en-US" sz="1600" dirty="0" smtClean="0">
                <a:latin typeface="Cambria" pitchFamily="18" charset="0"/>
              </a:rPr>
              <a:t>QM </a:t>
            </a:r>
            <a:r>
              <a:rPr lang="en-US" sz="1600" dirty="0">
                <a:latin typeface="Cambria" pitchFamily="18" charset="0"/>
              </a:rPr>
              <a:t>provides capabilities for test management that includes test planning, creation and execution</a:t>
            </a:r>
            <a:r>
              <a:rPr lang="en-US" sz="1600" dirty="0" smtClean="0">
                <a:latin typeface="Cambria" pitchFamily="18" charset="0"/>
              </a:rPr>
              <a:t>.</a:t>
            </a:r>
          </a:p>
          <a:p>
            <a:endParaRPr lang="en-US" sz="1600" dirty="0">
              <a:latin typeface="Cambria" pitchFamily="18" charset="0"/>
            </a:endParaRPr>
          </a:p>
          <a:p>
            <a:r>
              <a:rPr lang="en-US" sz="1600" dirty="0">
                <a:latin typeface="Cambria" pitchFamily="18" charset="0"/>
              </a:rPr>
              <a:t>You can use the test case design and construction features to define the overall design for each test case. Each test case includes a rich text editor where you can include background information about the test case</a:t>
            </a:r>
            <a:r>
              <a:rPr lang="en-US" sz="1600" dirty="0" smtClean="0">
                <a:latin typeface="Cambria" pitchFamily="18" charset="0"/>
              </a:rPr>
              <a:t>.</a:t>
            </a:r>
          </a:p>
          <a:p>
            <a:endParaRPr lang="en-US" sz="1600" dirty="0">
              <a:latin typeface="Cambria" pitchFamily="18" charset="0"/>
            </a:endParaRPr>
          </a:p>
          <a:p>
            <a:r>
              <a:rPr lang="en-US" sz="1600" dirty="0">
                <a:latin typeface="Cambria" pitchFamily="18" charset="0"/>
              </a:rPr>
              <a:t>Rational Quality Manager provides a full-featured manual test editor. You can also add reuse and automation capabilities to your manual tests by using keywords</a:t>
            </a:r>
            <a:r>
              <a:rPr lang="en-US" sz="1600" dirty="0" smtClean="0">
                <a:latin typeface="Cambria" pitchFamily="18" charset="0"/>
              </a:rPr>
              <a:t>.</a:t>
            </a:r>
          </a:p>
          <a:p>
            <a:endParaRPr lang="en-US" sz="1600" dirty="0">
              <a:latin typeface="Cambria" pitchFamily="18" charset="0"/>
            </a:endParaRPr>
          </a:p>
          <a:p>
            <a:endParaRPr lang="en-US" sz="1600" dirty="0" smtClean="0">
              <a:latin typeface="Cambria" pitchFamily="18" charset="0"/>
            </a:endParaRPr>
          </a:p>
          <a:p>
            <a:endParaRPr lang="en-US" sz="1600" dirty="0">
              <a:latin typeface="Cambria" pitchFamily="18" charset="0"/>
            </a:endParaRPr>
          </a:p>
          <a:p>
            <a:endParaRPr lang="en-US" sz="1600" dirty="0">
              <a:latin typeface="Cambria" pitchFamily="18" charset="0"/>
            </a:endParaRPr>
          </a:p>
          <a:p>
            <a:pPr marL="0" indent="0">
              <a:buNone/>
            </a:pPr>
            <a:endParaRPr lang="en-US" sz="1600" dirty="0">
              <a:latin typeface="Cambria" pitchFamily="18" charset="0"/>
            </a:endParaRPr>
          </a:p>
        </p:txBody>
      </p:sp>
    </p:spTree>
    <p:extLst>
      <p:ext uri="{BB962C8B-B14F-4D97-AF65-F5344CB8AC3E}">
        <p14:creationId xmlns:p14="http://schemas.microsoft.com/office/powerpoint/2010/main" val="2229973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6965206" cy="492443"/>
          </a:xfrm>
        </p:spPr>
        <p:txBody>
          <a:bodyPr/>
          <a:lstStyle/>
          <a:p>
            <a:r>
              <a:rPr lang="en-US" dirty="0" smtClean="0">
                <a:solidFill>
                  <a:srgbClr val="FF0000"/>
                </a:solidFill>
                <a:latin typeface="+mn-lt"/>
              </a:rPr>
              <a:t>Features and Capabilities</a:t>
            </a:r>
            <a:endParaRPr lang="en-US" dirty="0">
              <a:solidFill>
                <a:srgbClr val="FF0000"/>
              </a:solidFill>
              <a:latin typeface="+mn-lt"/>
            </a:endParaRPr>
          </a:p>
        </p:txBody>
      </p:sp>
      <p:sp>
        <p:nvSpPr>
          <p:cNvPr id="3" name="Text Placeholder 2"/>
          <p:cNvSpPr>
            <a:spLocks noGrp="1"/>
          </p:cNvSpPr>
          <p:nvPr>
            <p:ph type="body" sz="quarter" idx="10"/>
          </p:nvPr>
        </p:nvSpPr>
        <p:spPr>
          <a:xfrm>
            <a:off x="533400" y="1371600"/>
            <a:ext cx="8224838" cy="4495800"/>
          </a:xfrm>
        </p:spPr>
        <p:txBody>
          <a:bodyPr/>
          <a:lstStyle/>
          <a:p>
            <a:pPr marL="0" indent="0">
              <a:buNone/>
            </a:pPr>
            <a:r>
              <a:rPr lang="en-US" dirty="0">
                <a:solidFill>
                  <a:schemeClr val="bg2"/>
                </a:solidFill>
                <a:latin typeface="Rockwell" pitchFamily="18" charset="0"/>
              </a:rPr>
              <a:t>Comprehensive test plans</a:t>
            </a:r>
          </a:p>
          <a:p>
            <a:pPr marL="0" indent="0">
              <a:buNone/>
            </a:pPr>
            <a:r>
              <a:rPr lang="en-US" sz="1800" dirty="0" smtClean="0">
                <a:latin typeface="Cambria" pitchFamily="18" charset="0"/>
              </a:rPr>
              <a:t>All </a:t>
            </a:r>
            <a:r>
              <a:rPr lang="en-US" sz="1800" dirty="0">
                <a:latin typeface="Cambria" pitchFamily="18" charset="0"/>
              </a:rPr>
              <a:t>plans in one place. Agree on the goals that you're after</a:t>
            </a:r>
            <a:r>
              <a:rPr lang="en-US" sz="1800" dirty="0" smtClean="0">
                <a:latin typeface="Cambria" pitchFamily="18" charset="0"/>
              </a:rPr>
              <a:t>,   and </a:t>
            </a:r>
            <a:r>
              <a:rPr lang="en-US" sz="1800" dirty="0">
                <a:latin typeface="Cambria" pitchFamily="18" charset="0"/>
              </a:rPr>
              <a:t>keep things on track.</a:t>
            </a:r>
          </a:p>
          <a:p>
            <a:endParaRPr lang="en-US" dirty="0" smtClean="0"/>
          </a:p>
          <a:p>
            <a:pPr marL="0" indent="0">
              <a:buNone/>
            </a:pPr>
            <a:r>
              <a:rPr lang="en-US" dirty="0">
                <a:solidFill>
                  <a:schemeClr val="bg2"/>
                </a:solidFill>
                <a:latin typeface="Rockwell" pitchFamily="18" charset="0"/>
              </a:rPr>
              <a:t>Quicker manual testing</a:t>
            </a:r>
          </a:p>
          <a:p>
            <a:pPr marL="0" indent="0">
              <a:buNone/>
            </a:pPr>
            <a:r>
              <a:rPr lang="en-US" sz="1800" dirty="0">
                <a:latin typeface="Cambria" pitchFamily="18" charset="0"/>
              </a:rPr>
              <a:t>Straightforward test scripts guide you through test execution and capture results</a:t>
            </a:r>
            <a:r>
              <a:rPr lang="en-US" sz="1800" dirty="0" smtClean="0">
                <a:latin typeface="Cambria" pitchFamily="18" charset="0"/>
              </a:rPr>
              <a:t>.</a:t>
            </a:r>
          </a:p>
          <a:p>
            <a:pPr marL="0" indent="0">
              <a:buNone/>
            </a:pPr>
            <a:endParaRPr lang="en-US" sz="1800" dirty="0">
              <a:latin typeface="Cambria" pitchFamily="18" charset="0"/>
            </a:endParaRPr>
          </a:p>
          <a:p>
            <a:pPr marL="0" indent="0">
              <a:buNone/>
            </a:pPr>
            <a:r>
              <a:rPr lang="en-US" dirty="0">
                <a:solidFill>
                  <a:schemeClr val="bg2"/>
                </a:solidFill>
                <a:latin typeface="Rockwell" pitchFamily="18" charset="0"/>
              </a:rPr>
              <a:t>Requirements driven testing</a:t>
            </a:r>
          </a:p>
          <a:p>
            <a:pPr marL="0" indent="0">
              <a:buNone/>
            </a:pPr>
            <a:r>
              <a:rPr lang="en-US" sz="1800" dirty="0">
                <a:latin typeface="Cambria" pitchFamily="18" charset="0"/>
              </a:rPr>
              <a:t>Link requirements to test cases and defects. Associate test script steps to achieve fine-grained traceability</a:t>
            </a:r>
            <a:r>
              <a:rPr lang="en-US" sz="1800" dirty="0" smtClean="0">
                <a:latin typeface="Cambria" pitchFamily="18" charset="0"/>
              </a:rPr>
              <a:t>.</a:t>
            </a:r>
          </a:p>
          <a:p>
            <a:pPr marL="0" indent="0">
              <a:buNone/>
            </a:pPr>
            <a:endParaRPr lang="en-US" sz="1800" dirty="0">
              <a:latin typeface="Cambria" pitchFamily="18" charset="0"/>
            </a:endParaRPr>
          </a:p>
          <a:p>
            <a:pPr marL="0" indent="0">
              <a:buNone/>
            </a:pPr>
            <a:r>
              <a:rPr lang="en-US" dirty="0">
                <a:solidFill>
                  <a:schemeClr val="bg2"/>
                </a:solidFill>
                <a:latin typeface="Rockwell" pitchFamily="18" charset="0"/>
              </a:rPr>
              <a:t>Reporting with a purpose</a:t>
            </a:r>
          </a:p>
          <a:p>
            <a:pPr marL="0" indent="0">
              <a:buNone/>
            </a:pPr>
            <a:r>
              <a:rPr lang="en-US" sz="1800" dirty="0">
                <a:latin typeface="Cambria" pitchFamily="18" charset="0"/>
              </a:rPr>
              <a:t>Dashboard and reports give you timely and accurate test metrics and defect counts. Trend charts enable you to take action before things go wrong.</a:t>
            </a:r>
          </a:p>
          <a:p>
            <a:pPr marL="0" indent="0">
              <a:buNone/>
            </a:pPr>
            <a:endParaRPr lang="en-US" sz="1800" dirty="0">
              <a:latin typeface="Cambria" pitchFamily="18" charset="0"/>
            </a:endParaRPr>
          </a:p>
          <a:p>
            <a:pPr marL="0" indent="0">
              <a:buNone/>
            </a:pPr>
            <a:endParaRPr lang="en-US" sz="1800" dirty="0" smtClean="0">
              <a:latin typeface="Cambria" pitchFamily="18" charset="0"/>
            </a:endParaRPr>
          </a:p>
          <a:p>
            <a:pPr marL="0" indent="0">
              <a:buNone/>
            </a:pPr>
            <a:endParaRPr lang="en-US" sz="1800" dirty="0">
              <a:latin typeface="Cambria" pitchFamily="18" charset="0"/>
            </a:endParaRPr>
          </a:p>
          <a:p>
            <a:endParaRPr lang="en-US" dirty="0"/>
          </a:p>
        </p:txBody>
      </p:sp>
    </p:spTree>
    <p:extLst>
      <p:ext uri="{BB962C8B-B14F-4D97-AF65-F5344CB8AC3E}">
        <p14:creationId xmlns:p14="http://schemas.microsoft.com/office/powerpoint/2010/main" val="1376154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458200" cy="830997"/>
          </a:xfrm>
        </p:spPr>
        <p:txBody>
          <a:bodyPr/>
          <a:lstStyle/>
          <a:p>
            <a:r>
              <a:rPr lang="en-US" sz="2600" dirty="0">
                <a:solidFill>
                  <a:schemeClr val="bg2"/>
                </a:solidFill>
                <a:latin typeface="Rockwell" pitchFamily="18" charset="0"/>
              </a:rPr>
              <a:t>Integration with requirements and automation tools</a:t>
            </a:r>
            <a:r>
              <a:rPr lang="en-US" sz="2800" dirty="0">
                <a:solidFill>
                  <a:schemeClr val="bg2"/>
                </a:solidFill>
                <a:latin typeface="Rockwell" pitchFamily="18" charset="0"/>
              </a:rPr>
              <a:t/>
            </a:r>
            <a:br>
              <a:rPr lang="en-US" sz="2800" dirty="0">
                <a:solidFill>
                  <a:schemeClr val="bg2"/>
                </a:solidFill>
                <a:latin typeface="Rockwell" pitchFamily="18" charset="0"/>
              </a:rPr>
            </a:br>
            <a:endParaRPr lang="en-US" sz="2800" dirty="0">
              <a:solidFill>
                <a:schemeClr val="bg2"/>
              </a:solidFill>
              <a:latin typeface="Rockwell" pitchFamily="18" charset="0"/>
            </a:endParaRPr>
          </a:p>
        </p:txBody>
      </p:sp>
      <p:sp>
        <p:nvSpPr>
          <p:cNvPr id="3" name="Text Placeholder 2"/>
          <p:cNvSpPr>
            <a:spLocks noGrp="1"/>
          </p:cNvSpPr>
          <p:nvPr>
            <p:ph type="body" sz="quarter" idx="10"/>
          </p:nvPr>
        </p:nvSpPr>
        <p:spPr>
          <a:xfrm>
            <a:off x="533400" y="1981200"/>
            <a:ext cx="8224838" cy="3385542"/>
          </a:xfrm>
        </p:spPr>
        <p:txBody>
          <a:bodyPr/>
          <a:lstStyle/>
          <a:p>
            <a:r>
              <a:rPr lang="en-US" sz="2000" b="1" dirty="0">
                <a:latin typeface="Cambria" pitchFamily="18" charset="0"/>
              </a:rPr>
              <a:t>Rational Quality Manager</a:t>
            </a:r>
            <a:r>
              <a:rPr lang="en-US" sz="2000" dirty="0">
                <a:latin typeface="Cambria" pitchFamily="18" charset="0"/>
              </a:rPr>
              <a:t> works with requirement management tools - Rational Requirements Composer or Rational DOORS. You can link test cases and mark them as suspect whenever requirements are modified, and everyone can know how well the changing business needs and user requirements are being tested</a:t>
            </a:r>
            <a:r>
              <a:rPr lang="en-US" sz="2000" dirty="0" smtClean="0">
                <a:latin typeface="Cambria" pitchFamily="18" charset="0"/>
              </a:rPr>
              <a:t>.</a:t>
            </a:r>
          </a:p>
          <a:p>
            <a:endParaRPr lang="en-US" sz="2000" dirty="0">
              <a:latin typeface="Cambria" pitchFamily="18" charset="0"/>
            </a:endParaRPr>
          </a:p>
          <a:p>
            <a:r>
              <a:rPr lang="en-US" sz="2000" dirty="0">
                <a:latin typeface="Cambria" pitchFamily="18" charset="0"/>
              </a:rPr>
              <a:t>Also, </a:t>
            </a:r>
            <a:r>
              <a:rPr lang="en-US" sz="2000" b="1" dirty="0">
                <a:latin typeface="Cambria" pitchFamily="18" charset="0"/>
              </a:rPr>
              <a:t>Rational Quality Manager</a:t>
            </a:r>
            <a:r>
              <a:rPr lang="en-US" sz="2000" dirty="0">
                <a:latin typeface="Cambria" pitchFamily="18" charset="0"/>
              </a:rPr>
              <a:t> integrates with a wide range of test automation tools such as Rational Functional Tester, which enable you to execute tests with all kinds of tools, and collect test results - all from a central location.</a:t>
            </a:r>
          </a:p>
          <a:p>
            <a:endParaRPr lang="en-US" sz="2000" dirty="0">
              <a:latin typeface="Cambria" pitchFamily="18" charset="0"/>
            </a:endParaRPr>
          </a:p>
        </p:txBody>
      </p:sp>
    </p:spTree>
    <p:extLst>
      <p:ext uri="{BB962C8B-B14F-4D97-AF65-F5344CB8AC3E}">
        <p14:creationId xmlns:p14="http://schemas.microsoft.com/office/powerpoint/2010/main" val="3213541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Change Management</Template>
  <TotalTime>4378</TotalTime>
  <Words>113</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B2B Template (Arial)</vt:lpstr>
      <vt:lpstr>Techm 1</vt:lpstr>
      <vt:lpstr>PowerPoint Presentation</vt:lpstr>
      <vt:lpstr>What is Quality Management (QM)?</vt:lpstr>
      <vt:lpstr>Features and Capabilities</vt:lpstr>
      <vt:lpstr>Integration with requirements and automation tools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4</cp:revision>
  <dcterms:created xsi:type="dcterms:W3CDTF">2015-04-10T04:57:43Z</dcterms:created>
  <dcterms:modified xsi:type="dcterms:W3CDTF">2015-04-13T05:56:55Z</dcterms:modified>
</cp:coreProperties>
</file>