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2" r:id="rId2"/>
  </p:sldMasterIdLst>
  <p:sldIdLst>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94979DE0-6FCF-4291-83CE-D0FBE88540A8}"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94979DE0-6FCF-4291-83CE-D0FBE88540A8}"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94979DE0-6FCF-4291-83CE-D0FBE88540A8}"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94979DE0-6FCF-4291-83CE-D0FBE88540A8}"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94979DE0-6FCF-4291-83CE-D0FBE88540A8}"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94979DE0-6FCF-4291-83CE-D0FBE88540A8}"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02/04/2015</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02/04/2015</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4564" y="2971800"/>
            <a:ext cx="6934200"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4400" dirty="0" smtClean="0">
                <a:solidFill>
                  <a:srgbClr val="FF0000"/>
                </a:solidFill>
                <a:latin typeface="+mj-lt"/>
              </a:rPr>
              <a:t>Requirements Management</a:t>
            </a:r>
            <a:endParaRPr lang="en-US" sz="4400" dirty="0" smtClean="0">
              <a:solidFill>
                <a:srgbClr val="FF0000"/>
              </a:solidFill>
              <a:latin typeface="+mj-lt"/>
            </a:endParaRPr>
          </a:p>
        </p:txBody>
      </p:sp>
    </p:spTree>
    <p:extLst>
      <p:ext uri="{BB962C8B-B14F-4D97-AF65-F5344CB8AC3E}">
        <p14:creationId xmlns:p14="http://schemas.microsoft.com/office/powerpoint/2010/main" val="86360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7162800" cy="984885"/>
          </a:xfrm>
        </p:spPr>
        <p:txBody>
          <a:bodyPr/>
          <a:lstStyle/>
          <a:p>
            <a:r>
              <a:rPr lang="en-US" dirty="0" smtClean="0">
                <a:solidFill>
                  <a:srgbClr val="FF0000"/>
                </a:solidFill>
                <a:latin typeface="+mn-lt"/>
              </a:rPr>
              <a:t>What is Requirements Management?</a:t>
            </a:r>
            <a:endParaRPr lang="en-US" dirty="0">
              <a:solidFill>
                <a:srgbClr val="FF0000"/>
              </a:solidFill>
              <a:latin typeface="+mn-lt"/>
            </a:endParaRPr>
          </a:p>
        </p:txBody>
      </p:sp>
      <p:sp>
        <p:nvSpPr>
          <p:cNvPr id="3" name="Text Placeholder 2"/>
          <p:cNvSpPr>
            <a:spLocks noGrp="1"/>
          </p:cNvSpPr>
          <p:nvPr>
            <p:ph type="body" sz="quarter" idx="10"/>
          </p:nvPr>
        </p:nvSpPr>
        <p:spPr>
          <a:xfrm>
            <a:off x="533400" y="1905000"/>
            <a:ext cx="8224838" cy="1477328"/>
          </a:xfrm>
        </p:spPr>
        <p:txBody>
          <a:bodyPr/>
          <a:lstStyle/>
          <a:p>
            <a:pPr marL="0" indent="0">
              <a:buNone/>
            </a:pPr>
            <a:r>
              <a:rPr lang="en-US" sz="1800" dirty="0">
                <a:latin typeface="Cambria" pitchFamily="18" charset="0"/>
              </a:rPr>
              <a:t>RM provides capabilities for capturing, managing and tracing requirements through out the project lifecycle</a:t>
            </a:r>
            <a:r>
              <a:rPr lang="en-US" sz="1800" dirty="0" smtClean="0">
                <a:latin typeface="Cambria" pitchFamily="18" charset="0"/>
              </a:rPr>
              <a:t>. </a:t>
            </a:r>
            <a:r>
              <a:rPr lang="en-US" sz="1800" dirty="0">
                <a:latin typeface="Cambria" pitchFamily="18" charset="0"/>
              </a:rPr>
              <a:t>You can use the Requirements Management (RM) application to define, manage, and report on requirements in a lifecycle development project</a:t>
            </a:r>
            <a:r>
              <a:rPr lang="en-US" sz="1800" dirty="0" smtClean="0">
                <a:latin typeface="Cambria" pitchFamily="18" charset="0"/>
              </a:rPr>
              <a:t>. </a:t>
            </a:r>
            <a:r>
              <a:rPr lang="en-US" sz="1800" dirty="0">
                <a:latin typeface="Cambria" pitchFamily="18" charset="0"/>
              </a:rPr>
              <a:t>Below are some functionalities of </a:t>
            </a:r>
            <a:r>
              <a:rPr lang="en-US" sz="1800" dirty="0" smtClean="0">
                <a:latin typeface="Cambria" pitchFamily="18" charset="0"/>
              </a:rPr>
              <a:t>Requirements </a:t>
            </a:r>
            <a:r>
              <a:rPr lang="en-US" sz="1800" dirty="0">
                <a:latin typeface="Cambria" pitchFamily="18" charset="0"/>
              </a:rPr>
              <a:t>Management:</a:t>
            </a:r>
          </a:p>
          <a:p>
            <a:pPr marL="0" indent="0">
              <a:buNone/>
            </a:pPr>
            <a:endParaRPr lang="en-US" dirty="0">
              <a:latin typeface="Cambria" pitchFamily="18" charset="0"/>
            </a:endParaRPr>
          </a:p>
        </p:txBody>
      </p:sp>
      <p:sp>
        <p:nvSpPr>
          <p:cNvPr id="4" name="TextBox 3"/>
          <p:cNvSpPr txBox="1"/>
          <p:nvPr/>
        </p:nvSpPr>
        <p:spPr>
          <a:xfrm>
            <a:off x="762000" y="3200400"/>
            <a:ext cx="7086600" cy="166199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lnSpc>
                <a:spcPct val="200000"/>
              </a:lnSpc>
              <a:buClr>
                <a:schemeClr val="tx2"/>
              </a:buClr>
              <a:buFont typeface="Arial" pitchFamily="34" charset="0"/>
              <a:buChar char="•"/>
            </a:pPr>
            <a:r>
              <a:rPr lang="en-US" dirty="0" smtClean="0">
                <a:latin typeface="Cambria" pitchFamily="18" charset="0"/>
              </a:rPr>
              <a:t>Creating and defining requirements.</a:t>
            </a:r>
          </a:p>
          <a:p>
            <a:pPr marL="285750" indent="-285750" fontAlgn="base">
              <a:lnSpc>
                <a:spcPct val="200000"/>
              </a:lnSpc>
              <a:buClr>
                <a:schemeClr val="tx2"/>
              </a:buClr>
              <a:buFont typeface="Arial" pitchFamily="34" charset="0"/>
              <a:buChar char="•"/>
            </a:pPr>
            <a:r>
              <a:rPr lang="en-US" dirty="0" smtClean="0">
                <a:latin typeface="Cambria" pitchFamily="18" charset="0"/>
              </a:rPr>
              <a:t>Creating collections and reviews.</a:t>
            </a:r>
          </a:p>
          <a:p>
            <a:pPr marL="285750" indent="-285750" fontAlgn="base">
              <a:lnSpc>
                <a:spcPct val="200000"/>
              </a:lnSpc>
              <a:buClr>
                <a:schemeClr val="tx2"/>
              </a:buClr>
              <a:buFont typeface="Arial" pitchFamily="34" charset="0"/>
              <a:buChar char="•"/>
            </a:pPr>
            <a:r>
              <a:rPr lang="en-US" dirty="0" smtClean="0">
                <a:latin typeface="Cambria" pitchFamily="18" charset="0"/>
              </a:rPr>
              <a:t>Managing requirements in CLM.</a:t>
            </a:r>
            <a:endParaRPr lang="en-US" dirty="0" smtClean="0">
              <a:latin typeface="Cambria" pitchFamily="18" charset="0"/>
            </a:endParaRPr>
          </a:p>
        </p:txBody>
      </p:sp>
    </p:spTree>
    <p:extLst>
      <p:ext uri="{BB962C8B-B14F-4D97-AF65-F5344CB8AC3E}">
        <p14:creationId xmlns:p14="http://schemas.microsoft.com/office/powerpoint/2010/main" val="4013040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610600" cy="430887"/>
          </a:xfrm>
        </p:spPr>
        <p:txBody>
          <a:bodyPr/>
          <a:lstStyle/>
          <a:p>
            <a:r>
              <a:rPr lang="en-US" sz="2800" dirty="0" smtClean="0">
                <a:solidFill>
                  <a:srgbClr val="FF0000"/>
                </a:solidFill>
                <a:latin typeface="+mn-lt"/>
              </a:rPr>
              <a:t>What can we do in Requirements Management?</a:t>
            </a:r>
            <a:endParaRPr lang="en-US" sz="2800" dirty="0">
              <a:solidFill>
                <a:srgbClr val="FF0000"/>
              </a:solidFill>
              <a:latin typeface="+mn-lt"/>
            </a:endParaRPr>
          </a:p>
        </p:txBody>
      </p:sp>
      <p:sp>
        <p:nvSpPr>
          <p:cNvPr id="3" name="Text Placeholder 2"/>
          <p:cNvSpPr>
            <a:spLocks noGrp="1"/>
          </p:cNvSpPr>
          <p:nvPr>
            <p:ph type="body" sz="quarter" idx="10"/>
          </p:nvPr>
        </p:nvSpPr>
        <p:spPr>
          <a:xfrm>
            <a:off x="533400" y="1905000"/>
            <a:ext cx="8224838" cy="3877985"/>
          </a:xfrm>
        </p:spPr>
        <p:txBody>
          <a:bodyPr/>
          <a:lstStyle/>
          <a:p>
            <a:r>
              <a:rPr lang="en-US" sz="1800" dirty="0" smtClean="0">
                <a:latin typeface="Cambria" pitchFamily="18" charset="0"/>
              </a:rPr>
              <a:t>We can </a:t>
            </a:r>
            <a:r>
              <a:rPr lang="en-US" sz="1800" dirty="0">
                <a:latin typeface="Cambria" pitchFamily="18" charset="0"/>
              </a:rPr>
              <a:t>use rich-text artifacts to define requirements and requirements documents. </a:t>
            </a:r>
            <a:endParaRPr lang="en-US" sz="1800" dirty="0" smtClean="0">
              <a:latin typeface="Cambria" pitchFamily="18" charset="0"/>
            </a:endParaRPr>
          </a:p>
          <a:p>
            <a:endParaRPr lang="en-US" sz="1800" dirty="0">
              <a:latin typeface="Cambria" pitchFamily="18" charset="0"/>
            </a:endParaRPr>
          </a:p>
          <a:p>
            <a:r>
              <a:rPr lang="en-US" sz="1800" dirty="0" smtClean="0">
                <a:latin typeface="Cambria" pitchFamily="18" charset="0"/>
              </a:rPr>
              <a:t>We </a:t>
            </a:r>
            <a:r>
              <a:rPr lang="en-US" sz="1800" dirty="0">
                <a:latin typeface="Cambria" pitchFamily="18" charset="0"/>
              </a:rPr>
              <a:t>can also create and link to supporting artifacts, such as business process diagrams, use-case diagrams, and UI sketches, to elaborate requirements and put them in the broader context of the system and business processes. </a:t>
            </a:r>
            <a:endParaRPr lang="en-US" sz="1800" dirty="0" smtClean="0">
              <a:latin typeface="Cambria" pitchFamily="18" charset="0"/>
            </a:endParaRPr>
          </a:p>
          <a:p>
            <a:endParaRPr lang="en-US" sz="1800" dirty="0">
              <a:latin typeface="Cambria" pitchFamily="18" charset="0"/>
            </a:endParaRPr>
          </a:p>
          <a:p>
            <a:r>
              <a:rPr lang="en-US" sz="1800" dirty="0" smtClean="0">
                <a:latin typeface="Cambria" pitchFamily="18" charset="0"/>
              </a:rPr>
              <a:t>We can </a:t>
            </a:r>
            <a:r>
              <a:rPr lang="en-US" sz="1800" dirty="0">
                <a:latin typeface="Cambria" pitchFamily="18" charset="0"/>
              </a:rPr>
              <a:t>manage requirements by using traceability links, tags, attributes, filtering, and dashboards. </a:t>
            </a:r>
            <a:endParaRPr lang="en-US" sz="1800" dirty="0" smtClean="0">
              <a:latin typeface="Cambria" pitchFamily="18" charset="0"/>
            </a:endParaRPr>
          </a:p>
          <a:p>
            <a:endParaRPr lang="en-US" sz="1800" dirty="0">
              <a:latin typeface="Cambria" pitchFamily="18" charset="0"/>
            </a:endParaRPr>
          </a:p>
          <a:p>
            <a:r>
              <a:rPr lang="en-US" sz="1800" dirty="0" smtClean="0">
                <a:latin typeface="Cambria" pitchFamily="18" charset="0"/>
              </a:rPr>
              <a:t>With </a:t>
            </a:r>
            <a:r>
              <a:rPr lang="en-US" sz="1800" dirty="0">
                <a:latin typeface="Cambria" pitchFamily="18" charset="0"/>
              </a:rPr>
              <a:t>these capabilities, </a:t>
            </a:r>
            <a:r>
              <a:rPr lang="en-US" sz="1800" dirty="0" smtClean="0">
                <a:latin typeface="Cambria" pitchFamily="18" charset="0"/>
              </a:rPr>
              <a:t>we can </a:t>
            </a:r>
            <a:r>
              <a:rPr lang="en-US" sz="1800" dirty="0">
                <a:latin typeface="Cambria" pitchFamily="18" charset="0"/>
              </a:rPr>
              <a:t>create relationships between requirements and other artifacts, categorize requirements, assign properties to requirements, and monitor relationships and status among team applications.</a:t>
            </a:r>
          </a:p>
          <a:p>
            <a:pPr marL="0" indent="0">
              <a:buNone/>
            </a:pPr>
            <a:endParaRPr lang="en-US" sz="1800" dirty="0">
              <a:latin typeface="Cambria" pitchFamily="18" charset="0"/>
            </a:endParaRPr>
          </a:p>
        </p:txBody>
      </p:sp>
    </p:spTree>
    <p:extLst>
      <p:ext uri="{BB962C8B-B14F-4D97-AF65-F5344CB8AC3E}">
        <p14:creationId xmlns:p14="http://schemas.microsoft.com/office/powerpoint/2010/main" val="415565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mn-lt"/>
              </a:rPr>
              <a:t>A View of Traceability in RM </a:t>
            </a:r>
            <a:endParaRPr lang="en-US" dirty="0">
              <a:solidFill>
                <a:srgbClr val="FF0000"/>
              </a:solidFill>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452289"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4953000"/>
            <a:ext cx="8452289" cy="123110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dirty="0" smtClean="0">
                <a:latin typeface="Cambria" pitchFamily="18" charset="0"/>
              </a:rPr>
              <a:t>In the above  image the requirement “</a:t>
            </a:r>
            <a:r>
              <a:rPr lang="en-US" sz="1600" b="1" dirty="0" smtClean="0">
                <a:latin typeface="Cambria" pitchFamily="18" charset="0"/>
              </a:rPr>
              <a:t>Creating Service Request</a:t>
            </a:r>
            <a:r>
              <a:rPr lang="en-US" sz="1600" dirty="0" smtClean="0">
                <a:latin typeface="Cambria" pitchFamily="18" charset="0"/>
              </a:rPr>
              <a:t>” is linked to a design diagram “</a:t>
            </a:r>
            <a:r>
              <a:rPr lang="en-US" sz="1600" b="1" dirty="0" smtClean="0">
                <a:latin typeface="Cambria" pitchFamily="18" charset="0"/>
              </a:rPr>
              <a:t>Diagram of core functionality</a:t>
            </a:r>
            <a:r>
              <a:rPr lang="en-US" sz="1600" dirty="0" smtClean="0">
                <a:latin typeface="Cambria" pitchFamily="18" charset="0"/>
              </a:rPr>
              <a:t>”  from where it derives the functionality. </a:t>
            </a:r>
            <a:r>
              <a:rPr lang="en-US" sz="1600" dirty="0">
                <a:latin typeface="Cambria" pitchFamily="18" charset="0"/>
              </a:rPr>
              <a:t>A</a:t>
            </a:r>
            <a:r>
              <a:rPr lang="en-US" sz="1600" dirty="0" smtClean="0">
                <a:latin typeface="Cambria" pitchFamily="18" charset="0"/>
              </a:rPr>
              <a:t>gain it is connected to several test plans and those plans are validating the functional implementation of the requirement.  It is also connected to some tasks of change and configuration management which are implementing the requirement.</a:t>
            </a:r>
            <a:endParaRPr lang="en-US" sz="1600" dirty="0" smtClean="0">
              <a:latin typeface="Cambria" pitchFamily="18" charset="0"/>
            </a:endParaRPr>
          </a:p>
        </p:txBody>
      </p:sp>
    </p:spTree>
    <p:extLst>
      <p:ext uri="{BB962C8B-B14F-4D97-AF65-F5344CB8AC3E}">
        <p14:creationId xmlns:p14="http://schemas.microsoft.com/office/powerpoint/2010/main" val="3903912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Change Management</Template>
  <TotalTime>45</TotalTime>
  <Words>254</Words>
  <Application>Microsoft Office PowerPoint</Application>
  <PresentationFormat>On-screen Show (4:3)</PresentationFormat>
  <Paragraphs>16</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B2B Template (Arial)</vt:lpstr>
      <vt:lpstr>Techm 1</vt:lpstr>
      <vt:lpstr>PowerPoint Presentation</vt:lpstr>
      <vt:lpstr>What is Requirements Management?</vt:lpstr>
      <vt:lpstr>What can we do in Requirements Management?</vt:lpstr>
      <vt:lpstr>A View of Traceability in RM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Anil Kumar Mahapatra</cp:lastModifiedBy>
  <cp:revision>12</cp:revision>
  <dcterms:created xsi:type="dcterms:W3CDTF">2015-04-02T08:55:06Z</dcterms:created>
  <dcterms:modified xsi:type="dcterms:W3CDTF">2015-04-02T09:40:59Z</dcterms:modified>
</cp:coreProperties>
</file>