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sldIdLst>
    <p:sldId id="256" r:id="rId5"/>
    <p:sldId id="257" r:id="rId6"/>
    <p:sldId id="260" r:id="rId7"/>
    <p:sldId id="259" r:id="rId8"/>
    <p:sldId id="258" r:id="rId9"/>
    <p:sldId id="261" r:id="rId10"/>
    <p:sldId id="262"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63" d="100"/>
          <a:sy n="63" d="100"/>
        </p:scale>
        <p:origin x="-1620" y="-108"/>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10.56.183.184:8443/"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8653" y="2931160"/>
            <a:ext cx="5511800" cy="615553"/>
          </a:xfrm>
        </p:spPr>
        <p:txBody>
          <a:bodyPr/>
          <a:lstStyle/>
          <a:p>
            <a:pPr algn="ctr"/>
            <a:r>
              <a:rPr lang="en-US" dirty="0" smtClean="0"/>
              <a:t>Urban Code Deploy </a:t>
            </a:r>
            <a:endParaRPr lang="en-US" dirty="0"/>
          </a:p>
        </p:txBody>
      </p:sp>
    </p:spTree>
    <p:extLst>
      <p:ext uri="{BB962C8B-B14F-4D97-AF65-F5344CB8AC3E}">
        <p14:creationId xmlns:p14="http://schemas.microsoft.com/office/powerpoint/2010/main" val="168072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Text Placeholder 2"/>
          <p:cNvSpPr>
            <a:spLocks noGrp="1"/>
          </p:cNvSpPr>
          <p:nvPr>
            <p:ph type="body" sz="quarter" idx="10"/>
          </p:nvPr>
        </p:nvSpPr>
        <p:spPr>
          <a:xfrm>
            <a:off x="472440" y="1661160"/>
            <a:ext cx="8233410" cy="4724400"/>
          </a:xfrm>
        </p:spPr>
        <p:txBody>
          <a:bodyPr/>
          <a:lstStyle/>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Tool offers automated application deployment through different application environments</a:t>
            </a:r>
            <a:r>
              <a:rPr lang="en-US" sz="2400" dirty="0" smtClean="0">
                <a:latin typeface="Calibri" panose="020F0502020204030204" pitchFamily="34" charset="0"/>
                <a:cs typeface="Calibri" panose="020F0502020204030204" pitchFamily="34" charset="0"/>
              </a:rPr>
              <a:t>.</a:t>
            </a:r>
          </a:p>
          <a:p>
            <a:pPr marL="290513" lvl="2" indent="-290513">
              <a:buSzPct val="120000"/>
              <a:buFont typeface="Wingdings" pitchFamily="2" charset="2"/>
              <a:buChar char="§"/>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smtClean="0">
                <a:latin typeface="Calibri" panose="020F0502020204030204" pitchFamily="34" charset="0"/>
                <a:cs typeface="Calibri" panose="020F0502020204030204" pitchFamily="34" charset="0"/>
              </a:rPr>
              <a:t>Urban Code </a:t>
            </a:r>
            <a:r>
              <a:rPr lang="en-US" sz="2400" dirty="0">
                <a:latin typeface="Calibri" panose="020F0502020204030204" pitchFamily="34" charset="0"/>
                <a:cs typeface="Calibri" panose="020F0502020204030204" pitchFamily="34" charset="0"/>
              </a:rPr>
              <a:t>Deploy supports static content deployments in a number of forms: file transfer, incremental updates, and rollback using secure transport.</a:t>
            </a:r>
          </a:p>
          <a:p>
            <a:pPr marL="0" lvl="2" indent="0">
              <a:buSzPct val="120000"/>
              <a:buNone/>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Continuous Delivery: Integrate with build and test tools to automatically deploy, test and promote new </a:t>
            </a:r>
            <a:r>
              <a:rPr lang="en-US" sz="2400" dirty="0" smtClean="0">
                <a:latin typeface="Calibri" panose="020F0502020204030204" pitchFamily="34" charset="0"/>
                <a:cs typeface="Calibri" panose="020F0502020204030204" pitchFamily="34" charset="0"/>
              </a:rPr>
              <a:t>builds.</a:t>
            </a: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Easy tracking of applications and components in different environments.</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0" lvl="2" indent="0">
              <a:buSzPct val="120000"/>
              <a:buNone/>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endParaRPr lang="en-US" sz="2400" dirty="0" smtClean="0">
              <a:latin typeface="Calibri" pitchFamily="34" charset="0"/>
              <a:cs typeface="Times New Roman" pitchFamily="18" charset="0"/>
            </a:endParaRPr>
          </a:p>
          <a:p>
            <a:pPr marL="290513" lvl="2" indent="-290513">
              <a:buSzPct val="120000"/>
              <a:buFont typeface="Wingdings" pitchFamily="2" charset="2"/>
              <a:buChar char="§"/>
            </a:pPr>
            <a:endParaRPr lang="en-US" sz="2400" dirty="0">
              <a:latin typeface="Calibri" pitchFamily="34" charset="0"/>
              <a:cs typeface="Times New Roman" pitchFamily="18" charset="0"/>
            </a:endParaRPr>
          </a:p>
          <a:p>
            <a:endParaRPr lang="en-US" sz="2400" dirty="0"/>
          </a:p>
        </p:txBody>
      </p:sp>
    </p:spTree>
    <p:extLst>
      <p:ext uri="{BB962C8B-B14F-4D97-AF65-F5344CB8AC3E}">
        <p14:creationId xmlns:p14="http://schemas.microsoft.com/office/powerpoint/2010/main" val="14960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472440" y="1630680"/>
            <a:ext cx="8244840" cy="3323987"/>
          </a:xfrm>
        </p:spPr>
        <p:txBody>
          <a:bodyPr/>
          <a:lstStyle/>
          <a:p>
            <a:pPr marL="0" lvl="2" indent="0">
              <a:buSzPct val="120000"/>
              <a:buNone/>
            </a:pPr>
            <a:endParaRPr lang="en-US" sz="2400" dirty="0" smtClean="0">
              <a:latin typeface="Calibri" pitchFamily="34" charset="0"/>
              <a:cs typeface="Times New Roman" pitchFamily="18"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Clear visibility: what is deployed where and who changed what.</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smtClean="0">
                <a:latin typeface="Calibri" panose="020F0502020204030204" pitchFamily="34" charset="0"/>
                <a:cs typeface="Calibri" panose="020F0502020204030204" pitchFamily="34" charset="0"/>
              </a:rPr>
              <a:t>Artifact </a:t>
            </a:r>
            <a:r>
              <a:rPr lang="en-US" sz="2400" dirty="0">
                <a:latin typeface="Calibri" panose="020F0502020204030204" pitchFamily="34" charset="0"/>
                <a:cs typeface="Calibri" panose="020F0502020204030204" pitchFamily="34" charset="0"/>
              </a:rPr>
              <a:t>repository: store deployment artifacts more securely to enable traceability</a:t>
            </a:r>
            <a:r>
              <a:rPr lang="en-US" sz="2400" dirty="0" smtClean="0">
                <a:latin typeface="Calibri" panose="020F0502020204030204" pitchFamily="34" charset="0"/>
                <a:cs typeface="Calibri" panose="020F0502020204030204" pitchFamily="34" charset="0"/>
              </a:rPr>
              <a:t>.</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Currently used version - 6.1.1.6</a:t>
            </a:r>
          </a:p>
          <a:p>
            <a:pPr marL="290513" lvl="2" indent="-290513">
              <a:buSzPct val="120000"/>
              <a:buFont typeface="Wingdings" pitchFamily="2" charset="2"/>
              <a:buChar char="§"/>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hlinkClick r:id="rId2"/>
              </a:rPr>
              <a:t>https://10.56.183.184:8443</a:t>
            </a:r>
            <a:r>
              <a:rPr lang="en-US" sz="2400" dirty="0" smtClean="0">
                <a:latin typeface="Calibri" panose="020F0502020204030204" pitchFamily="34" charset="0"/>
                <a:cs typeface="Calibri" panose="020F0502020204030204" pitchFamily="34" charset="0"/>
                <a:hlinkClick r:id="rId2"/>
              </a:rPr>
              <a:t>/</a:t>
            </a:r>
            <a:r>
              <a:rPr lang="en-US" sz="2400" dirty="0" smtClean="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0505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457200" y="1722121"/>
            <a:ext cx="8248650" cy="4770119"/>
          </a:xfrm>
        </p:spPr>
        <p:txBody>
          <a:bodyPr/>
          <a:lstStyle/>
          <a:p>
            <a:r>
              <a:rPr lang="en-US" sz="2400" dirty="0">
                <a:latin typeface="Calibri" panose="020F0502020204030204" pitchFamily="34" charset="0"/>
                <a:cs typeface="Calibri" panose="020F0502020204030204" pitchFamily="34" charset="0"/>
              </a:rPr>
              <a:t>Component - All the artifacts are stored.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Application -  To sequence the components created.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Process  - Flow of deployment is defined here.</a:t>
            </a:r>
          </a:p>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Code Station - Details about the artifacts are stored</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Agent </a:t>
            </a:r>
            <a:r>
              <a:rPr lang="en-US" sz="2400" dirty="0">
                <a:latin typeface="Calibri" panose="020F0502020204030204" pitchFamily="34" charset="0"/>
                <a:cs typeface="Calibri" panose="020F0502020204030204" pitchFamily="34" charset="0"/>
              </a:rPr>
              <a:t>– Communication between server and workstation</a:t>
            </a:r>
            <a:r>
              <a:rPr lang="en-US" sz="2400" dirty="0" smtClean="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Agent Pool – A set of agents can be used for some automated action.</a:t>
            </a:r>
          </a:p>
          <a:p>
            <a:pPr marL="0" indent="0">
              <a:buNone/>
            </a:pPr>
            <a:endParaRPr lang="en-US" sz="2400" dirty="0">
              <a:latin typeface="Calibri" panose="020F0502020204030204" pitchFamily="34" charset="0"/>
              <a:cs typeface="Calibri" panose="020F0502020204030204" pitchFamily="34" charset="0"/>
            </a:endParaRPr>
          </a:p>
          <a:p>
            <a:endParaRPr lang="en-US" dirty="0" smtClean="0"/>
          </a:p>
        </p:txBody>
      </p:sp>
    </p:spTree>
    <p:extLst>
      <p:ext uri="{BB962C8B-B14F-4D97-AF65-F5344CB8AC3E}">
        <p14:creationId xmlns:p14="http://schemas.microsoft.com/office/powerpoint/2010/main" val="379120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228601" y="1905001"/>
            <a:ext cx="8644636" cy="3886200"/>
          </a:xfrm>
          <a:prstGeom prst="rect">
            <a:avLst/>
          </a:prstGeom>
        </p:spPr>
      </p:pic>
    </p:spTree>
    <p:extLst>
      <p:ext uri="{BB962C8B-B14F-4D97-AF65-F5344CB8AC3E}">
        <p14:creationId xmlns:p14="http://schemas.microsoft.com/office/powerpoint/2010/main" val="167049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Technologies</a:t>
            </a:r>
            <a:endParaRPr lang="en-US" dirty="0"/>
          </a:p>
        </p:txBody>
      </p:sp>
      <p:sp>
        <p:nvSpPr>
          <p:cNvPr id="3" name="Text Placeholder 2"/>
          <p:cNvSpPr>
            <a:spLocks noGrp="1"/>
          </p:cNvSpPr>
          <p:nvPr>
            <p:ph type="body" sz="quarter" idx="10"/>
          </p:nvPr>
        </p:nvSpPr>
        <p:spPr>
          <a:xfrm>
            <a:off x="457200" y="1630680"/>
            <a:ext cx="8248650" cy="4680645"/>
          </a:xfrm>
        </p:spPr>
        <p:txBody>
          <a:bodyPr/>
          <a:lstStyle/>
          <a:p>
            <a:pPr lvl="1">
              <a:buSzPct val="120000"/>
            </a:pPr>
            <a:r>
              <a:rPr lang="en-US" sz="2400" dirty="0">
                <a:latin typeface="Calibri" panose="020F0502020204030204" pitchFamily="34" charset="0"/>
                <a:cs typeface="Calibri" panose="020F0502020204030204" pitchFamily="34" charset="0"/>
              </a:rPr>
              <a:t>Source Control: RTC, SVN, Git, ClearCase.</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Application servers: </a:t>
            </a:r>
            <a:r>
              <a:rPr lang="en-US" sz="2400" dirty="0" smtClean="0">
                <a:latin typeface="Calibri" panose="020F0502020204030204" pitchFamily="34" charset="0"/>
                <a:cs typeface="Calibri" panose="020F0502020204030204" pitchFamily="34" charset="0"/>
              </a:rPr>
              <a:t> JBoss</a:t>
            </a:r>
            <a:r>
              <a:rPr lang="en-US" sz="2400" dirty="0">
                <a:latin typeface="Calibri" panose="020F0502020204030204" pitchFamily="34" charset="0"/>
                <a:cs typeface="Calibri" panose="020F0502020204030204" pitchFamily="34" charset="0"/>
              </a:rPr>
              <a:t>, IIS, Tomcat, WebLogic.</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Databases: MS SQL Server, Oracle SQL*Plus, </a:t>
            </a:r>
            <a:r>
              <a:rPr lang="en-US" sz="2400" dirty="0" smtClean="0">
                <a:latin typeface="Calibri" panose="020F0502020204030204" pitchFamily="34" charset="0"/>
                <a:cs typeface="Calibri" panose="020F0502020204030204" pitchFamily="34" charset="0"/>
              </a:rPr>
              <a:t>JDB.</a:t>
            </a:r>
            <a:endParaRPr lang="en-US" sz="2400" dirty="0">
              <a:latin typeface="Calibri" panose="020F0502020204030204" pitchFamily="34" charset="0"/>
              <a:cs typeface="Calibri" panose="020F0502020204030204" pitchFamily="34" charset="0"/>
            </a:endParaRP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Change Management: RTC, ClearQuest, Jira, TFS.</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Quality Assurance: HPQC, Selenium, Sonar.</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 Build: Ant, </a:t>
            </a:r>
            <a:r>
              <a:rPr lang="en-US" sz="2400" dirty="0" smtClean="0">
                <a:latin typeface="Calibri" panose="020F0502020204030204" pitchFamily="34" charset="0"/>
                <a:cs typeface="Calibri" panose="020F0502020204030204" pitchFamily="34" charset="0"/>
              </a:rPr>
              <a:t>Maven.</a:t>
            </a:r>
            <a:endParaRPr lang="en-US"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6523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66253" y="3037840"/>
            <a:ext cx="5511800" cy="61555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04877413"/>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4d6ad1ba-d08e-4b75-8db3-2812d04b0920"/>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198</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Blank</vt:lpstr>
      <vt:lpstr>Urban Code Deploy </vt:lpstr>
      <vt:lpstr>Features</vt:lpstr>
      <vt:lpstr>PowerPoint Presentation</vt:lpstr>
      <vt:lpstr>PowerPoint Presentation</vt:lpstr>
      <vt:lpstr>Process Flow</vt:lpstr>
      <vt:lpstr>Supporting Technologies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2016-09-22T11:12:11Z</dcterms:created>
  <dcterms:modified xsi:type="dcterms:W3CDTF">2016-09-22T12:29:49Z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