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8" r:id="rId3"/>
    <p:sldId id="266" r:id="rId4"/>
    <p:sldId id="267" r:id="rId5"/>
    <p:sldId id="268" r:id="rId6"/>
    <p:sldId id="270" r:id="rId7"/>
    <p:sldId id="271"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4D14AA2A-41C6-4CAA-BF6A-2713115933A4}"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03/05/2016</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03/05/2016</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971800"/>
            <a:ext cx="8305800" cy="135421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400" dirty="0" smtClean="0">
                <a:solidFill>
                  <a:srgbClr val="C00000"/>
                </a:solidFill>
                <a:latin typeface="+mj-lt"/>
              </a:rPr>
              <a:t>XL Deploy and XL Release</a:t>
            </a:r>
            <a:r>
              <a:rPr lang="en-US" sz="4400" dirty="0" smtClean="0">
                <a:solidFill>
                  <a:srgbClr val="C00000"/>
                </a:solidFill>
                <a:latin typeface="+mj-lt"/>
              </a:rPr>
              <a:t> </a:t>
            </a:r>
            <a:r>
              <a:rPr lang="en-US" sz="4400" dirty="0" smtClean="0">
                <a:solidFill>
                  <a:srgbClr val="C00000"/>
                </a:solidFill>
                <a:latin typeface="+mj-lt"/>
              </a:rPr>
              <a:t>– Capabilities and Features</a:t>
            </a:r>
          </a:p>
        </p:txBody>
      </p:sp>
    </p:spTree>
    <p:extLst>
      <p:ext uri="{BB962C8B-B14F-4D97-AF65-F5344CB8AC3E}">
        <p14:creationId xmlns:p14="http://schemas.microsoft.com/office/powerpoint/2010/main" val="203849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3400" y="1133356"/>
            <a:ext cx="3933825" cy="5724644"/>
          </a:xfrm>
        </p:spPr>
        <p:txBody>
          <a:bodyPr/>
          <a:lstStyle/>
          <a:p>
            <a:pPr algn="ctr"/>
            <a:r>
              <a:rPr lang="en-US" sz="2400" dirty="0" smtClean="0">
                <a:latin typeface="Calibri" panose="020F0502020204030204" pitchFamily="34" charset="0"/>
                <a:cs typeface="Calibri" panose="020F0502020204030204" pitchFamily="34" charset="0"/>
              </a:rPr>
              <a:t>XL Deploy</a:t>
            </a:r>
          </a:p>
          <a:p>
            <a:pPr algn="ctr"/>
            <a:endParaRPr lang="en-US" sz="2400"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Model-based, highly scalable approach where changes are simple to make and propagate to all environments. </a:t>
            </a:r>
            <a:endParaRPr lang="en-US" dirty="0" smtClean="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Integrates with tools like Jenkins, Puppet, Chef, Ansible</a:t>
            </a:r>
            <a:r>
              <a:rPr lang="en-US" dirty="0">
                <a:latin typeface="Calibri" panose="020F0502020204030204" pitchFamily="34" charset="0"/>
                <a:cs typeface="Calibri" panose="020F0502020204030204" pitchFamily="34" charset="0"/>
              </a:rPr>
              <a:t> and Salt.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Dashboard and reports related to deployment status across applications and environments by capturing  metrics and analyzing the deployment process.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Agentless architecture  across all target platforms. </a:t>
            </a:r>
            <a:r>
              <a:rPr lang="en-US" dirty="0">
                <a:latin typeface="Calibri" panose="020F0502020204030204" pitchFamily="34" charset="0"/>
                <a:cs typeface="Calibri" panose="020F0502020204030204" pitchFamily="34" charset="0"/>
              </a:rPr>
              <a:t>Easily configurable firewalls and security appliances, routers, mobile devices and all the target systems. </a:t>
            </a:r>
            <a:r>
              <a:rPr lang="en-US" dirty="0"/>
              <a:t>	</a:t>
            </a:r>
          </a:p>
        </p:txBody>
      </p:sp>
      <p:sp>
        <p:nvSpPr>
          <p:cNvPr id="3" name="Text Placeholder 2"/>
          <p:cNvSpPr>
            <a:spLocks noGrp="1"/>
          </p:cNvSpPr>
          <p:nvPr>
            <p:ph type="body" sz="quarter" idx="11"/>
          </p:nvPr>
        </p:nvSpPr>
        <p:spPr>
          <a:xfrm>
            <a:off x="4773613" y="1238655"/>
            <a:ext cx="3933825" cy="5909310"/>
          </a:xfrm>
        </p:spPr>
        <p:txBody>
          <a:bodyPr/>
          <a:lstStyle/>
          <a:p>
            <a:pPr algn="ctr"/>
            <a:r>
              <a:rPr lang="en-US" sz="2400" dirty="0" smtClean="0">
                <a:latin typeface="Calibri" panose="020F0502020204030204" pitchFamily="34" charset="0"/>
                <a:cs typeface="Calibri" panose="020F0502020204030204" pitchFamily="34" charset="0"/>
              </a:rPr>
              <a:t>XL </a:t>
            </a:r>
            <a:r>
              <a:rPr lang="en-US" sz="2400" dirty="0">
                <a:latin typeface="Calibri" panose="020F0502020204030204" pitchFamily="34" charset="0"/>
                <a:cs typeface="Calibri" panose="020F0502020204030204" pitchFamily="34" charset="0"/>
              </a:rPr>
              <a:t>R</a:t>
            </a:r>
            <a:r>
              <a:rPr lang="en-US" sz="2400" dirty="0" smtClean="0">
                <a:latin typeface="Calibri" panose="020F0502020204030204" pitchFamily="34" charset="0"/>
                <a:cs typeface="Calibri" panose="020F0502020204030204" pitchFamily="34" charset="0"/>
              </a:rPr>
              <a:t>elease</a:t>
            </a:r>
            <a:endParaRPr lang="en-US" sz="2400" dirty="0" smtClean="0">
              <a:latin typeface="Calibri" panose="020F0502020204030204" pitchFamily="34" charset="0"/>
              <a:cs typeface="Calibri" panose="020F0502020204030204" pitchFamily="34" charset="0"/>
            </a:endParaRPr>
          </a:p>
          <a:p>
            <a:endParaRPr lang="en-US" dirty="0">
              <a:latin typeface="Calibri" pitchFamily="34" charset="0"/>
            </a:endParaRPr>
          </a:p>
          <a:p>
            <a:r>
              <a:rPr lang="en-US" dirty="0">
                <a:latin typeface="Calibri" pitchFamily="34" charset="0"/>
              </a:rPr>
              <a:t>End-to-end release </a:t>
            </a:r>
            <a:r>
              <a:rPr lang="en-US" dirty="0" smtClean="0">
                <a:latin typeface="Calibri" pitchFamily="34" charset="0"/>
              </a:rPr>
              <a:t>dashboard and monitoring entire </a:t>
            </a:r>
            <a:r>
              <a:rPr lang="en-US" dirty="0">
                <a:latin typeface="Calibri" pitchFamily="34" charset="0"/>
              </a:rPr>
              <a:t>release pipeline to get a clear view and up-to-date status information across tools and systems, from code to production</a:t>
            </a:r>
            <a:r>
              <a:rPr lang="en-US" dirty="0" smtClean="0">
                <a:latin typeface="Calibri" pitchFamily="34" charset="0"/>
              </a:rPr>
              <a:t>.</a:t>
            </a:r>
          </a:p>
          <a:p>
            <a:endParaRPr lang="en-US" dirty="0" smtClean="0">
              <a:latin typeface="Calibri" pitchFamily="34" charset="0"/>
            </a:endParaRPr>
          </a:p>
          <a:p>
            <a:r>
              <a:rPr lang="en-US" dirty="0">
                <a:latin typeface="Calibri" pitchFamily="34" charset="0"/>
              </a:rPr>
              <a:t>Works with the existing tools in  environment like Jenkins, Puppet, </a:t>
            </a:r>
            <a:r>
              <a:rPr lang="en-US" dirty="0" err="1">
                <a:latin typeface="Calibri" pitchFamily="34" charset="0"/>
              </a:rPr>
              <a:t>Git</a:t>
            </a:r>
            <a:r>
              <a:rPr lang="en-US" dirty="0">
                <a:latin typeface="Calibri" pitchFamily="34" charset="0"/>
              </a:rPr>
              <a:t>, JIRA and </a:t>
            </a:r>
            <a:r>
              <a:rPr lang="en-US" dirty="0" err="1">
                <a:latin typeface="Calibri" pitchFamily="34" charset="0"/>
              </a:rPr>
              <a:t>ServiceNow</a:t>
            </a:r>
            <a:endParaRPr lang="en-US" dirty="0" smtClean="0">
              <a:latin typeface="Calibri" pitchFamily="34" charset="0"/>
            </a:endParaRPr>
          </a:p>
          <a:p>
            <a:endParaRPr lang="en-US" dirty="0">
              <a:latin typeface="Calibri" pitchFamily="34" charset="0"/>
            </a:endParaRPr>
          </a:p>
          <a:p>
            <a:r>
              <a:rPr lang="en-US" dirty="0">
                <a:latin typeface="Calibri" pitchFamily="34" charset="0"/>
              </a:rPr>
              <a:t>Model diverse processes using reusable release </a:t>
            </a:r>
            <a:r>
              <a:rPr lang="en-US" dirty="0" smtClean="0">
                <a:latin typeface="Calibri" pitchFamily="34" charset="0"/>
              </a:rPr>
              <a:t>templates to standardize the </a:t>
            </a:r>
            <a:r>
              <a:rPr lang="en-US" dirty="0">
                <a:latin typeface="Calibri" pitchFamily="34" charset="0"/>
              </a:rPr>
              <a:t>process</a:t>
            </a:r>
            <a:endParaRPr lang="en-US" dirty="0">
              <a:latin typeface="Calibri" panose="020F0502020204030204" pitchFamily="34" charset="0"/>
              <a:cs typeface="Calibri" panose="020F0502020204030204" pitchFamily="34" charset="0"/>
            </a:endParaRPr>
          </a:p>
          <a:p>
            <a:pPr marL="292100" lvl="2" indent="0">
              <a:buNone/>
            </a:pPr>
            <a:r>
              <a:rPr lang="en-US" dirty="0">
                <a:latin typeface="Calibri" pitchFamily="34" charset="0"/>
              </a:rPr>
              <a:t>A</a:t>
            </a:r>
            <a:r>
              <a:rPr lang="en-US" dirty="0" smtClean="0">
                <a:latin typeface="Calibri" pitchFamily="34" charset="0"/>
              </a:rPr>
              <a:t>utomated </a:t>
            </a:r>
            <a:r>
              <a:rPr lang="en-US" dirty="0">
                <a:latin typeface="Calibri" pitchFamily="34" charset="0"/>
              </a:rPr>
              <a:t>pipeline steps </a:t>
            </a:r>
            <a:r>
              <a:rPr lang="en-US" dirty="0" smtClean="0">
                <a:latin typeface="Calibri" pitchFamily="34" charset="0"/>
              </a:rPr>
              <a:t>as well as  </a:t>
            </a:r>
            <a:r>
              <a:rPr lang="en-US" dirty="0">
                <a:latin typeface="Calibri" pitchFamily="34" charset="0"/>
              </a:rPr>
              <a:t>orchestrate manual steps </a:t>
            </a:r>
            <a:r>
              <a:rPr lang="en-US" dirty="0" smtClean="0">
                <a:latin typeface="Calibri" pitchFamily="34" charset="0"/>
              </a:rPr>
              <a:t>needed </a:t>
            </a:r>
            <a:r>
              <a:rPr lang="en-US" dirty="0">
                <a:latin typeface="Calibri" pitchFamily="34" charset="0"/>
              </a:rPr>
              <a:t>along the way</a:t>
            </a:r>
            <a:r>
              <a:rPr lang="en-US" dirty="0" smtClean="0">
                <a:latin typeface="Calibri" pitchFamily="34" charset="0"/>
              </a:rPr>
              <a:t>.</a:t>
            </a:r>
          </a:p>
          <a:p>
            <a:pPr marL="292100" lvl="2" indent="0">
              <a:buNone/>
            </a:pPr>
            <a:endParaRPr lang="en-US" dirty="0">
              <a:latin typeface="Calibri" panose="020F0502020204030204" pitchFamily="34" charset="0"/>
              <a:cs typeface="Calibri" panose="020F0502020204030204" pitchFamily="34" charset="0"/>
            </a:endParaRPr>
          </a:p>
          <a:p>
            <a:r>
              <a:rPr lang="en-US" dirty="0" smtClean="0"/>
              <a:t>.</a:t>
            </a:r>
            <a:endParaRPr lang="en-US" dirty="0"/>
          </a:p>
          <a:p>
            <a:endParaRPr lang="en-US" dirty="0"/>
          </a:p>
        </p:txBody>
      </p:sp>
      <p:sp>
        <p:nvSpPr>
          <p:cNvPr id="4" name="Title 3"/>
          <p:cNvSpPr>
            <a:spLocks noGrp="1"/>
          </p:cNvSpPr>
          <p:nvPr>
            <p:ph type="title"/>
          </p:nvPr>
        </p:nvSpPr>
        <p:spPr/>
        <p:txBody>
          <a:bodyPr/>
          <a:lstStyle/>
          <a:p>
            <a:pPr algn="ctr"/>
            <a:r>
              <a:rPr lang="en-US" dirty="0" smtClean="0">
                <a:solidFill>
                  <a:srgbClr val="C00000"/>
                </a:solidFill>
              </a:rPr>
              <a:t>XL Deploy &amp; XL Release </a:t>
            </a:r>
            <a:r>
              <a:rPr lang="en-US" dirty="0" smtClean="0">
                <a:solidFill>
                  <a:srgbClr val="C00000"/>
                </a:solidFill>
              </a:rPr>
              <a:t>Features</a:t>
            </a:r>
            <a:endParaRPr lang="en-US" dirty="0">
              <a:solidFill>
                <a:srgbClr val="C00000"/>
              </a:solidFill>
            </a:endParaRPr>
          </a:p>
        </p:txBody>
      </p:sp>
    </p:spTree>
    <p:extLst>
      <p:ext uri="{BB962C8B-B14F-4D97-AF65-F5344CB8AC3E}">
        <p14:creationId xmlns:p14="http://schemas.microsoft.com/office/powerpoint/2010/main" val="74959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1013" y="1238654"/>
            <a:ext cx="3933825" cy="4801314"/>
          </a:xfrm>
        </p:spPr>
        <p:txBody>
          <a:bodyPr/>
          <a:lstStyle/>
          <a:p>
            <a:pPr algn="ctr"/>
            <a:r>
              <a:rPr lang="en-US" sz="2400" dirty="0" smtClean="0">
                <a:latin typeface="Calibri" panose="020F0502020204030204" pitchFamily="34" charset="0"/>
                <a:cs typeface="Calibri" panose="020F0502020204030204" pitchFamily="34" charset="0"/>
              </a:rPr>
              <a:t>XL </a:t>
            </a:r>
            <a:r>
              <a:rPr lang="en-US" sz="2400" dirty="0">
                <a:latin typeface="Calibri" panose="020F0502020204030204" pitchFamily="34" charset="0"/>
                <a:cs typeface="Calibri" panose="020F0502020204030204" pitchFamily="34" charset="0"/>
              </a:rPr>
              <a:t>D</a:t>
            </a:r>
            <a:r>
              <a:rPr lang="en-US" sz="2400" dirty="0" smtClean="0">
                <a:latin typeface="Calibri" panose="020F0502020204030204" pitchFamily="34" charset="0"/>
                <a:cs typeface="Calibri" panose="020F0502020204030204" pitchFamily="34" charset="0"/>
              </a:rPr>
              <a:t>eploy</a:t>
            </a:r>
            <a:endParaRPr lang="en-US" sz="2400" dirty="0" smtClean="0">
              <a:latin typeface="Calibri" panose="020F0502020204030204" pitchFamily="34" charset="0"/>
              <a:cs typeface="Calibri" panose="020F0502020204030204" pitchFamily="34" charset="0"/>
            </a:endParaRPr>
          </a:p>
          <a:p>
            <a:endParaRPr lang="en-US" dirty="0"/>
          </a:p>
          <a:p>
            <a:r>
              <a:rPr lang="en-US" dirty="0"/>
              <a:t> role-based access for different groups – such as development, operations, and management – to support compliance and governance requirements</a:t>
            </a:r>
          </a:p>
          <a:p>
            <a:pPr marL="285750" lvl="2" indent="0">
              <a:buNone/>
            </a:pPr>
            <a:endParaRPr lang="en-US" dirty="0" smtClean="0"/>
          </a:p>
          <a:p>
            <a:r>
              <a:rPr lang="en-US" dirty="0"/>
              <a:t>Reliably support global deployments 	Deploy reliably even when faced with slow or unreliable network connections. 	</a:t>
            </a:r>
            <a:endParaRPr lang="en-US" dirty="0" smtClean="0"/>
          </a:p>
          <a:p>
            <a:endParaRPr lang="en-US" dirty="0"/>
          </a:p>
          <a:p>
            <a:r>
              <a:rPr lang="en-US" dirty="0"/>
              <a:t>Automated </a:t>
            </a:r>
            <a:r>
              <a:rPr lang="en-US" dirty="0" smtClean="0"/>
              <a:t>rollback by keeping  </a:t>
            </a:r>
            <a:r>
              <a:rPr lang="en-US" dirty="0"/>
              <a:t>track of all changes made to your </a:t>
            </a:r>
            <a:r>
              <a:rPr lang="en-US" dirty="0" smtClean="0"/>
              <a:t>environment.</a:t>
            </a:r>
            <a:endParaRPr lang="en-US" dirty="0"/>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1"/>
          </p:nvPr>
        </p:nvSpPr>
        <p:spPr>
          <a:xfrm>
            <a:off x="4773613" y="1238655"/>
            <a:ext cx="3933825" cy="5632311"/>
          </a:xfrm>
        </p:spPr>
        <p:txBody>
          <a:bodyPr/>
          <a:lstStyle/>
          <a:p>
            <a:pPr algn="ctr"/>
            <a:r>
              <a:rPr lang="en-US" sz="2400" dirty="0" smtClean="0">
                <a:latin typeface="Calibri" panose="020F0502020204030204" pitchFamily="34" charset="0"/>
                <a:cs typeface="Calibri" panose="020F0502020204030204" pitchFamily="34" charset="0"/>
              </a:rPr>
              <a:t>XL </a:t>
            </a:r>
            <a:r>
              <a:rPr lang="en-US" sz="2400" dirty="0">
                <a:latin typeface="Calibri" panose="020F0502020204030204" pitchFamily="34" charset="0"/>
                <a:cs typeface="Calibri" panose="020F0502020204030204" pitchFamily="34" charset="0"/>
              </a:rPr>
              <a:t>R</a:t>
            </a:r>
            <a:r>
              <a:rPr lang="en-US" sz="2400" dirty="0" smtClean="0">
                <a:latin typeface="Calibri" panose="020F0502020204030204" pitchFamily="34" charset="0"/>
                <a:cs typeface="Calibri" panose="020F0502020204030204" pitchFamily="34" charset="0"/>
              </a:rPr>
              <a:t>elease</a:t>
            </a:r>
            <a:endParaRPr lang="en-US" sz="2400" dirty="0" smtClean="0">
              <a:latin typeface="Calibri" panose="020F0502020204030204" pitchFamily="34" charset="0"/>
              <a:cs typeface="Calibri" panose="020F0502020204030204" pitchFamily="34" charset="0"/>
            </a:endParaRPr>
          </a:p>
          <a:p>
            <a:endParaRPr lang="en-US" dirty="0">
              <a:latin typeface="Calibri" pitchFamily="34" charset="0"/>
            </a:endParaRPr>
          </a:p>
          <a:p>
            <a:pPr lvl="2">
              <a:buFont typeface="Wingdings" pitchFamily="2" charset="2"/>
              <a:buChar char="§"/>
            </a:pPr>
            <a:r>
              <a:rPr lang="en-US" dirty="0">
                <a:latin typeface="Calibri" pitchFamily="34" charset="0"/>
              </a:rPr>
              <a:t>Collaboration infrastructure that provides complete auditability, enforces controls, and ensures the right access for the right </a:t>
            </a:r>
            <a:r>
              <a:rPr lang="en-US" dirty="0" smtClean="0">
                <a:latin typeface="Calibri" pitchFamily="34" charset="0"/>
              </a:rPr>
              <a:t>people across </a:t>
            </a:r>
            <a:r>
              <a:rPr lang="en-US" dirty="0">
                <a:latin typeface="Calibri" pitchFamily="34" charset="0"/>
              </a:rPr>
              <a:t>all teams in the </a:t>
            </a:r>
            <a:r>
              <a:rPr lang="en-US" dirty="0" smtClean="0">
                <a:latin typeface="Calibri" pitchFamily="34" charset="0"/>
              </a:rPr>
              <a:t>enterprise.</a:t>
            </a:r>
          </a:p>
          <a:p>
            <a:pPr lvl="2">
              <a:buFont typeface="Wingdings" pitchFamily="2" charset="2"/>
              <a:buChar char="§"/>
            </a:pPr>
            <a:endParaRPr lang="en-US" dirty="0" smtClean="0">
              <a:latin typeface="Calibri" pitchFamily="34" charset="0"/>
            </a:endParaRPr>
          </a:p>
          <a:p>
            <a:pPr lvl="2">
              <a:buFont typeface="Wingdings" pitchFamily="2" charset="2"/>
              <a:buChar char="§"/>
            </a:pPr>
            <a:r>
              <a:rPr lang="en-US" dirty="0" smtClean="0">
                <a:latin typeface="Calibri" pitchFamily="34" charset="0"/>
              </a:rPr>
              <a:t>Full </a:t>
            </a:r>
            <a:r>
              <a:rPr lang="en-US" dirty="0">
                <a:latin typeface="Calibri" pitchFamily="34" charset="0"/>
              </a:rPr>
              <a:t>audit trail and </a:t>
            </a:r>
            <a:r>
              <a:rPr lang="en-US" dirty="0" smtClean="0">
                <a:latin typeface="Calibri" pitchFamily="34" charset="0"/>
              </a:rPr>
              <a:t>gather evidence </a:t>
            </a:r>
            <a:r>
              <a:rPr lang="en-US" dirty="0">
                <a:latin typeface="Calibri" pitchFamily="34" charset="0"/>
              </a:rPr>
              <a:t>for compliance, </a:t>
            </a:r>
            <a:r>
              <a:rPr lang="en-US" dirty="0" smtClean="0">
                <a:latin typeface="Calibri" pitchFamily="34" charset="0"/>
              </a:rPr>
              <a:t>to </a:t>
            </a:r>
            <a:r>
              <a:rPr lang="en-US" dirty="0">
                <a:latin typeface="Calibri" pitchFamily="34" charset="0"/>
              </a:rPr>
              <a:t>mitigate risk for </a:t>
            </a:r>
            <a:r>
              <a:rPr lang="en-US" dirty="0" smtClean="0">
                <a:latin typeface="Calibri" pitchFamily="34" charset="0"/>
              </a:rPr>
              <a:t> </a:t>
            </a:r>
            <a:r>
              <a:rPr lang="en-US" dirty="0">
                <a:latin typeface="Calibri" pitchFamily="34" charset="0"/>
              </a:rPr>
              <a:t>software delivery </a:t>
            </a:r>
            <a:r>
              <a:rPr lang="en-US" dirty="0" smtClean="0">
                <a:latin typeface="Calibri" pitchFamily="34" charset="0"/>
              </a:rPr>
              <a:t>process.</a:t>
            </a:r>
          </a:p>
          <a:p>
            <a:pPr lvl="2">
              <a:buFont typeface="Wingdings" pitchFamily="2" charset="2"/>
              <a:buChar char="§"/>
            </a:pPr>
            <a:endParaRPr lang="en-US" dirty="0" smtClean="0">
              <a:latin typeface="Calibri" pitchFamily="34" charset="0"/>
            </a:endParaRPr>
          </a:p>
          <a:p>
            <a:pPr lvl="2">
              <a:buFont typeface="Wingdings" pitchFamily="2" charset="2"/>
              <a:buChar char="§"/>
            </a:pPr>
            <a:r>
              <a:rPr lang="en-US" dirty="0">
                <a:latin typeface="Calibri" pitchFamily="34" charset="0"/>
              </a:rPr>
              <a:t>In-depth analytics and reports capabilities to make data-driven decisions that highlight process bottlenecks to optimize </a:t>
            </a:r>
            <a:r>
              <a:rPr lang="en-US" dirty="0"/>
              <a:t>	</a:t>
            </a:r>
          </a:p>
          <a:p>
            <a:pPr lvl="2">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2">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2">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a:p>
        </p:txBody>
      </p:sp>
      <p:sp>
        <p:nvSpPr>
          <p:cNvPr id="6" name="Title 3"/>
          <p:cNvSpPr>
            <a:spLocks noGrp="1"/>
          </p:cNvSpPr>
          <p:nvPr>
            <p:ph type="title"/>
          </p:nvPr>
        </p:nvSpPr>
        <p:spPr>
          <a:xfrm>
            <a:off x="1828801" y="182880"/>
            <a:ext cx="6851650" cy="492443"/>
          </a:xfrm>
        </p:spPr>
        <p:txBody>
          <a:bodyPr/>
          <a:lstStyle/>
          <a:p>
            <a:pPr algn="ctr"/>
            <a:r>
              <a:rPr lang="en-US" dirty="0" smtClean="0">
                <a:solidFill>
                  <a:srgbClr val="C00000"/>
                </a:solidFill>
              </a:rPr>
              <a:t>XL Deploy &amp; XL Release </a:t>
            </a:r>
            <a:r>
              <a:rPr lang="en-US" dirty="0" smtClean="0">
                <a:solidFill>
                  <a:srgbClr val="C00000"/>
                </a:solidFill>
              </a:rPr>
              <a:t>Features</a:t>
            </a:r>
            <a:endParaRPr lang="en-US" dirty="0">
              <a:solidFill>
                <a:srgbClr val="C00000"/>
              </a:solidFill>
            </a:endParaRPr>
          </a:p>
        </p:txBody>
      </p:sp>
    </p:spTree>
    <p:extLst>
      <p:ext uri="{BB962C8B-B14F-4D97-AF65-F5344CB8AC3E}">
        <p14:creationId xmlns:p14="http://schemas.microsoft.com/office/powerpoint/2010/main" val="179944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1013" y="1238654"/>
            <a:ext cx="3933825" cy="2862322"/>
          </a:xfrm>
        </p:spPr>
        <p:txBody>
          <a:bodyPr/>
          <a:lstStyle/>
          <a:p>
            <a:pPr algn="ctr"/>
            <a:r>
              <a:rPr lang="en-US" sz="2400" dirty="0" smtClean="0">
                <a:latin typeface="Calibri" panose="020F0502020204030204" pitchFamily="34" charset="0"/>
                <a:cs typeface="Calibri" panose="020F0502020204030204" pitchFamily="34" charset="0"/>
              </a:rPr>
              <a:t>XL </a:t>
            </a:r>
            <a:r>
              <a:rPr lang="en-US" sz="2400" dirty="0">
                <a:latin typeface="Calibri" panose="020F0502020204030204" pitchFamily="34" charset="0"/>
                <a:cs typeface="Calibri" panose="020F0502020204030204" pitchFamily="34" charset="0"/>
              </a:rPr>
              <a:t>D</a:t>
            </a:r>
            <a:r>
              <a:rPr lang="en-US" sz="2400" dirty="0" smtClean="0">
                <a:latin typeface="Calibri" panose="020F0502020204030204" pitchFamily="34" charset="0"/>
                <a:cs typeface="Calibri" panose="020F0502020204030204" pitchFamily="34" charset="0"/>
              </a:rPr>
              <a:t>eploy</a:t>
            </a:r>
            <a:endParaRPr lang="en-US" sz="2400" dirty="0" smtClean="0">
              <a:latin typeface="Calibri" panose="020F0502020204030204" pitchFamily="34" charset="0"/>
              <a:cs typeface="Calibri" panose="020F0502020204030204" pitchFamily="34" charset="0"/>
            </a:endParaRPr>
          </a:p>
          <a:p>
            <a:endParaRPr lang="en-US" dirty="0"/>
          </a:p>
          <a:p>
            <a:r>
              <a:rPr lang="en-US" dirty="0" smtClean="0"/>
              <a:t>Jenkins </a:t>
            </a:r>
            <a:r>
              <a:rPr lang="en-US" dirty="0"/>
              <a:t>plugin to automate deployments to all </a:t>
            </a:r>
            <a:r>
              <a:rPr lang="en-US" dirty="0" smtClean="0"/>
              <a:t>environments.</a:t>
            </a:r>
          </a:p>
          <a:p>
            <a:endParaRPr lang="en-US" dirty="0"/>
          </a:p>
          <a:p>
            <a:r>
              <a:rPr lang="en-US" dirty="0">
                <a:latin typeface="Calibri" pitchFamily="34" charset="0"/>
              </a:rPr>
              <a:t>Enterprise security and centralized audit capabilities</a:t>
            </a:r>
            <a:endParaRPr lang="en-US" dirty="0"/>
          </a:p>
          <a:p>
            <a:endParaRPr lang="en-US" dirty="0"/>
          </a:p>
          <a:p>
            <a:endParaRPr lang="en-US" dirty="0">
              <a:latin typeface="Calibri" panose="020F0502020204030204" pitchFamily="34" charset="0"/>
              <a:cs typeface="Calibri" panose="020F0502020204030204" pitchFamily="34" charset="0"/>
            </a:endParaRPr>
          </a:p>
          <a:p>
            <a:pPr marL="292100" lvl="2" indent="0">
              <a:buNone/>
            </a:pP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1"/>
          </p:nvPr>
        </p:nvSpPr>
        <p:spPr>
          <a:xfrm>
            <a:off x="4773613" y="1238655"/>
            <a:ext cx="3933825" cy="2862322"/>
          </a:xfrm>
        </p:spPr>
        <p:txBody>
          <a:bodyPr/>
          <a:lstStyle/>
          <a:p>
            <a:pPr algn="ctr"/>
            <a:r>
              <a:rPr lang="en-US" sz="2400" dirty="0" smtClean="0">
                <a:latin typeface="Calibri" panose="020F0502020204030204" pitchFamily="34" charset="0"/>
                <a:cs typeface="Calibri" panose="020F0502020204030204" pitchFamily="34" charset="0"/>
              </a:rPr>
              <a:t>XL </a:t>
            </a:r>
            <a:r>
              <a:rPr lang="en-US" sz="2400" dirty="0">
                <a:latin typeface="Calibri" panose="020F0502020204030204" pitchFamily="34" charset="0"/>
                <a:cs typeface="Calibri" panose="020F0502020204030204" pitchFamily="34" charset="0"/>
              </a:rPr>
              <a:t>R</a:t>
            </a:r>
            <a:r>
              <a:rPr lang="en-US" sz="2400" dirty="0" smtClean="0">
                <a:latin typeface="Calibri" panose="020F0502020204030204" pitchFamily="34" charset="0"/>
                <a:cs typeface="Calibri" panose="020F0502020204030204" pitchFamily="34" charset="0"/>
              </a:rPr>
              <a:t>elease</a:t>
            </a:r>
            <a:endParaRPr lang="en-US" sz="2400" dirty="0" smtClean="0">
              <a:latin typeface="Calibri" panose="020F0502020204030204" pitchFamily="34" charset="0"/>
              <a:cs typeface="Calibri" panose="020F0502020204030204" pitchFamily="34" charset="0"/>
            </a:endParaRPr>
          </a:p>
          <a:p>
            <a:endParaRPr lang="en-US" dirty="0"/>
          </a:p>
          <a:p>
            <a:pPr lvl="2">
              <a:buFont typeface="Arial" panose="020B0604020202020204" pitchFamily="34" charset="0"/>
              <a:buChar char="•"/>
            </a:pPr>
            <a:r>
              <a:rPr lang="en-US" dirty="0">
                <a:latin typeface="Calibri" pitchFamily="34" charset="0"/>
                <a:cs typeface="Calibri" panose="020F0502020204030204" pitchFamily="34" charset="0"/>
              </a:rPr>
              <a:t>Proactively avoid delays</a:t>
            </a:r>
          </a:p>
          <a:p>
            <a:pPr marL="292100" lvl="2" indent="0">
              <a:buNone/>
            </a:pPr>
            <a:r>
              <a:rPr lang="en-US" dirty="0" smtClean="0">
                <a:latin typeface="Calibri" panose="020F0502020204030204" pitchFamily="34" charset="0"/>
                <a:cs typeface="Calibri" panose="020F0502020204030204" pitchFamily="34" charset="0"/>
              </a:rPr>
              <a:t>     and </a:t>
            </a:r>
            <a:r>
              <a:rPr lang="en-US" dirty="0">
                <a:latin typeface="Calibri" panose="020F0502020204030204" pitchFamily="34" charset="0"/>
                <a:cs typeface="Calibri" panose="020F0502020204030204" pitchFamily="34" charset="0"/>
              </a:rPr>
              <a:t>release failures by</a:t>
            </a:r>
          </a:p>
          <a:p>
            <a:pPr marL="292100" lvl="2" indent="0">
              <a:buNone/>
            </a:pPr>
            <a:r>
              <a:rPr lang="en-US" dirty="0" smtClean="0">
                <a:latin typeface="Calibri" panose="020F0502020204030204" pitchFamily="34" charset="0"/>
                <a:cs typeface="Calibri" panose="020F0502020204030204" pitchFamily="34" charset="0"/>
              </a:rPr>
              <a:t>     tracking </a:t>
            </a:r>
            <a:r>
              <a:rPr lang="en-US" dirty="0">
                <a:latin typeface="Calibri" panose="020F0502020204030204" pitchFamily="34" charset="0"/>
                <a:cs typeface="Calibri" panose="020F0502020204030204" pitchFamily="34" charset="0"/>
              </a:rPr>
              <a:t>resource conflicts,</a:t>
            </a:r>
          </a:p>
          <a:p>
            <a:pPr marL="292100" lvl="2" indent="0">
              <a:buNone/>
            </a:pPr>
            <a:r>
              <a:rPr lang="en-US" dirty="0" smtClean="0">
                <a:latin typeface="Calibri" panose="020F0502020204030204" pitchFamily="34" charset="0"/>
                <a:cs typeface="Calibri" panose="020F0502020204030204" pitchFamily="34" charset="0"/>
              </a:rPr>
              <a:t>      dependencies and pending tasks.</a:t>
            </a:r>
          </a:p>
          <a:p>
            <a:pPr marL="292100" lvl="2" indent="0">
              <a:buNone/>
            </a:pPr>
            <a:endParaRPr lang="en-US" dirty="0">
              <a:latin typeface="Calibri" pitchFamily="34" charset="0"/>
            </a:endParaRPr>
          </a:p>
          <a:p>
            <a:pPr lvl="2">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smtClean="0"/>
          </a:p>
          <a:p>
            <a:endParaRPr lang="en-US" dirty="0"/>
          </a:p>
        </p:txBody>
      </p:sp>
      <p:sp>
        <p:nvSpPr>
          <p:cNvPr id="6" name="Title 3"/>
          <p:cNvSpPr>
            <a:spLocks noGrp="1"/>
          </p:cNvSpPr>
          <p:nvPr>
            <p:ph type="title"/>
          </p:nvPr>
        </p:nvSpPr>
        <p:spPr>
          <a:xfrm>
            <a:off x="1828801" y="182880"/>
            <a:ext cx="6851650" cy="492443"/>
          </a:xfrm>
        </p:spPr>
        <p:txBody>
          <a:bodyPr/>
          <a:lstStyle/>
          <a:p>
            <a:pPr algn="ctr"/>
            <a:r>
              <a:rPr lang="en-US" dirty="0" smtClean="0">
                <a:solidFill>
                  <a:srgbClr val="C00000"/>
                </a:solidFill>
              </a:rPr>
              <a:t>XL Deploy &amp; XL Release </a:t>
            </a:r>
            <a:r>
              <a:rPr lang="en-US" dirty="0" smtClean="0">
                <a:solidFill>
                  <a:srgbClr val="C00000"/>
                </a:solidFill>
              </a:rPr>
              <a:t>Features</a:t>
            </a:r>
            <a:endParaRPr lang="en-US" dirty="0">
              <a:solidFill>
                <a:srgbClr val="C00000"/>
              </a:solidFill>
            </a:endParaRPr>
          </a:p>
        </p:txBody>
      </p:sp>
    </p:spTree>
    <p:extLst>
      <p:ext uri="{BB962C8B-B14F-4D97-AF65-F5344CB8AC3E}">
        <p14:creationId xmlns:p14="http://schemas.microsoft.com/office/powerpoint/2010/main" val="111666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XL D</a:t>
            </a:r>
            <a:r>
              <a:rPr lang="en-US" dirty="0" smtClean="0">
                <a:solidFill>
                  <a:srgbClr val="C00000"/>
                </a:solidFill>
              </a:rPr>
              <a:t>eploy Architecture</a:t>
            </a:r>
            <a:endParaRPr lang="en-US" dirty="0">
              <a:solidFill>
                <a:srgbClr val="C00000"/>
              </a:solidFill>
            </a:endParaRPr>
          </a:p>
        </p:txBody>
      </p:sp>
      <p:pic>
        <p:nvPicPr>
          <p:cNvPr id="2050" name="Picture 6"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5981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20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324601" cy="492443"/>
          </a:xfrm>
        </p:spPr>
        <p:txBody>
          <a:bodyPr/>
          <a:lstStyle/>
          <a:p>
            <a:pPr algn="ctr"/>
            <a:r>
              <a:rPr lang="en-US" dirty="0" smtClean="0">
                <a:solidFill>
                  <a:srgbClr val="C00000"/>
                </a:solidFill>
              </a:rPr>
              <a:t>Release Mechanism</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838200" y="1219200"/>
            <a:ext cx="7239000" cy="4820594"/>
          </a:xfrm>
          <a:prstGeom prst="rect">
            <a:avLst/>
          </a:prstGeom>
        </p:spPr>
      </p:pic>
    </p:spTree>
    <p:extLst>
      <p:ext uri="{BB962C8B-B14F-4D97-AF65-F5344CB8AC3E}">
        <p14:creationId xmlns:p14="http://schemas.microsoft.com/office/powerpoint/2010/main" val="4025378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295" y="304800"/>
            <a:ext cx="6858000" cy="984885"/>
          </a:xfrm>
        </p:spPr>
        <p:txBody>
          <a:bodyPr/>
          <a:lstStyle/>
          <a:p>
            <a:pPr algn="ctr"/>
            <a:r>
              <a:rPr lang="en-US" dirty="0">
                <a:solidFill>
                  <a:srgbClr val="C00000"/>
                </a:solidFill>
              </a:rPr>
              <a:t>Continuous Delivery Management with XL Release</a:t>
            </a:r>
            <a:endParaRPr lang="en-US" dirty="0">
              <a:solidFill>
                <a:srgbClr val="C0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 y="1752600"/>
            <a:ext cx="7572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403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Tuleap</Template>
  <TotalTime>325</TotalTime>
  <Words>255</Words>
  <Application>Microsoft Office PowerPoint</Application>
  <PresentationFormat>On-screen Show (4:3)</PresentationFormat>
  <Paragraphs>56</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B2B Template (Arial)</vt:lpstr>
      <vt:lpstr>Techm 1</vt:lpstr>
      <vt:lpstr>PowerPoint Presentation</vt:lpstr>
      <vt:lpstr>XL Deploy &amp; XL Release Features</vt:lpstr>
      <vt:lpstr>XL Deploy &amp; XL Release Features</vt:lpstr>
      <vt:lpstr>XL Deploy &amp; XL Release Features</vt:lpstr>
      <vt:lpstr>XL Deploy Architecture</vt:lpstr>
      <vt:lpstr>Release Mechanism</vt:lpstr>
      <vt:lpstr>Continuous Delivery Management with XL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Ankita Singh4</cp:lastModifiedBy>
  <cp:revision>51</cp:revision>
  <dcterms:created xsi:type="dcterms:W3CDTF">2015-06-22T09:43:11Z</dcterms:created>
  <dcterms:modified xsi:type="dcterms:W3CDTF">2016-05-03T06:16:14Z</dcterms:modified>
</cp:coreProperties>
</file>