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75"/>
  </p:notesMasterIdLst>
  <p:sldIdLst>
    <p:sldId id="257" r:id="rId2"/>
    <p:sldId id="259" r:id="rId3"/>
    <p:sldId id="578" r:id="rId4"/>
    <p:sldId id="658" r:id="rId5"/>
    <p:sldId id="659" r:id="rId6"/>
    <p:sldId id="660" r:id="rId7"/>
    <p:sldId id="661" r:id="rId8"/>
    <p:sldId id="662" r:id="rId9"/>
    <p:sldId id="664" r:id="rId10"/>
    <p:sldId id="663" r:id="rId11"/>
    <p:sldId id="665" r:id="rId12"/>
    <p:sldId id="666" r:id="rId13"/>
    <p:sldId id="667" r:id="rId14"/>
    <p:sldId id="668" r:id="rId15"/>
    <p:sldId id="669" r:id="rId16"/>
    <p:sldId id="670" r:id="rId17"/>
    <p:sldId id="671"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89" r:id="rId36"/>
    <p:sldId id="690" r:id="rId37"/>
    <p:sldId id="691" r:id="rId38"/>
    <p:sldId id="692" r:id="rId39"/>
    <p:sldId id="693" r:id="rId40"/>
    <p:sldId id="694" r:id="rId41"/>
    <p:sldId id="695" r:id="rId42"/>
    <p:sldId id="696" r:id="rId43"/>
    <p:sldId id="697" r:id="rId44"/>
    <p:sldId id="698" r:id="rId45"/>
    <p:sldId id="699" r:id="rId46"/>
    <p:sldId id="728" r:id="rId47"/>
    <p:sldId id="701" r:id="rId48"/>
    <p:sldId id="702" r:id="rId49"/>
    <p:sldId id="703" r:id="rId50"/>
    <p:sldId id="704" r:id="rId51"/>
    <p:sldId id="705" r:id="rId52"/>
    <p:sldId id="706" r:id="rId53"/>
    <p:sldId id="707" r:id="rId54"/>
    <p:sldId id="708" r:id="rId55"/>
    <p:sldId id="709" r:id="rId56"/>
    <p:sldId id="710" r:id="rId57"/>
    <p:sldId id="711" r:id="rId58"/>
    <p:sldId id="712" r:id="rId59"/>
    <p:sldId id="713" r:id="rId60"/>
    <p:sldId id="714" r:id="rId61"/>
    <p:sldId id="715" r:id="rId62"/>
    <p:sldId id="716" r:id="rId63"/>
    <p:sldId id="717" r:id="rId64"/>
    <p:sldId id="718" r:id="rId65"/>
    <p:sldId id="719" r:id="rId66"/>
    <p:sldId id="720" r:id="rId67"/>
    <p:sldId id="721" r:id="rId68"/>
    <p:sldId id="722" r:id="rId69"/>
    <p:sldId id="723" r:id="rId70"/>
    <p:sldId id="724" r:id="rId71"/>
    <p:sldId id="725" r:id="rId72"/>
    <p:sldId id="726" r:id="rId73"/>
    <p:sldId id="727"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EA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p:restoredTop sz="94694"/>
  </p:normalViewPr>
  <p:slideViewPr>
    <p:cSldViewPr>
      <p:cViewPr varScale="1">
        <p:scale>
          <a:sx n="122" d="100"/>
          <a:sy n="122" d="100"/>
        </p:scale>
        <p:origin x="102" y="19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ennick" userId="47308667-b466-4bc8-8630-0f7e6f423307" providerId="ADAL" clId="{9A744FF5-059F-4812-9AFC-B7D3387E5D0C}"/>
    <pc:docChg chg="addSld delSld modSld">
      <pc:chgData name="Michael Hennick" userId="47308667-b466-4bc8-8630-0f7e6f423307" providerId="ADAL" clId="{9A744FF5-059F-4812-9AFC-B7D3387E5D0C}" dt="2024-04-10T01:44:32.400" v="3" actId="207"/>
      <pc:docMkLst>
        <pc:docMk/>
      </pc:docMkLst>
      <pc:sldChg chg="modSp mod">
        <pc:chgData name="Michael Hennick" userId="47308667-b466-4bc8-8630-0f7e6f423307" providerId="ADAL" clId="{9A744FF5-059F-4812-9AFC-B7D3387E5D0C}" dt="2024-04-10T01:44:32.400" v="3" actId="207"/>
        <pc:sldMkLst>
          <pc:docMk/>
          <pc:sldMk cId="2984370940" sldId="259"/>
        </pc:sldMkLst>
        <pc:spChg chg="mod">
          <ac:chgData name="Michael Hennick" userId="47308667-b466-4bc8-8630-0f7e6f423307" providerId="ADAL" clId="{9A744FF5-059F-4812-9AFC-B7D3387E5D0C}" dt="2024-04-10T01:44:32.400" v="3" actId="207"/>
          <ac:spMkLst>
            <pc:docMk/>
            <pc:sldMk cId="2984370940" sldId="259"/>
            <ac:spMk id="3" creationId="{00000000-0000-0000-0000-000000000000}"/>
          </ac:spMkLst>
        </pc:spChg>
      </pc:sldChg>
      <pc:sldChg chg="del">
        <pc:chgData name="Michael Hennick" userId="47308667-b466-4bc8-8630-0f7e6f423307" providerId="ADAL" clId="{9A744FF5-059F-4812-9AFC-B7D3387E5D0C}" dt="2024-04-10T01:44:04.679" v="0" actId="47"/>
        <pc:sldMkLst>
          <pc:docMk/>
          <pc:sldMk cId="4219969150" sldId="345"/>
        </pc:sldMkLst>
      </pc:sldChg>
      <pc:sldChg chg="del">
        <pc:chgData name="Michael Hennick" userId="47308667-b466-4bc8-8630-0f7e6f423307" providerId="ADAL" clId="{9A744FF5-059F-4812-9AFC-B7D3387E5D0C}" dt="2024-04-10T01:44:04.679" v="0" actId="47"/>
        <pc:sldMkLst>
          <pc:docMk/>
          <pc:sldMk cId="2335497866" sldId="401"/>
        </pc:sldMkLst>
      </pc:sldChg>
      <pc:sldChg chg="del">
        <pc:chgData name="Michael Hennick" userId="47308667-b466-4bc8-8630-0f7e6f423307" providerId="ADAL" clId="{9A744FF5-059F-4812-9AFC-B7D3387E5D0C}" dt="2024-04-10T01:44:04.679" v="0" actId="47"/>
        <pc:sldMkLst>
          <pc:docMk/>
          <pc:sldMk cId="1972185095" sldId="512"/>
        </pc:sldMkLst>
      </pc:sldChg>
      <pc:sldChg chg="del">
        <pc:chgData name="Michael Hennick" userId="47308667-b466-4bc8-8630-0f7e6f423307" providerId="ADAL" clId="{9A744FF5-059F-4812-9AFC-B7D3387E5D0C}" dt="2024-04-10T01:44:04.679" v="0" actId="47"/>
        <pc:sldMkLst>
          <pc:docMk/>
          <pc:sldMk cId="724898693" sldId="513"/>
        </pc:sldMkLst>
      </pc:sldChg>
      <pc:sldChg chg="add del">
        <pc:chgData name="Michael Hennick" userId="47308667-b466-4bc8-8630-0f7e6f423307" providerId="ADAL" clId="{9A744FF5-059F-4812-9AFC-B7D3387E5D0C}" dt="2024-04-10T01:44:15.385" v="1"/>
        <pc:sldMkLst>
          <pc:docMk/>
          <pc:sldMk cId="448204884" sldId="578"/>
        </pc:sldMkLst>
      </pc:sldChg>
      <pc:sldChg chg="del">
        <pc:chgData name="Michael Hennick" userId="47308667-b466-4bc8-8630-0f7e6f423307" providerId="ADAL" clId="{9A744FF5-059F-4812-9AFC-B7D3387E5D0C}" dt="2024-04-10T01:44:04.679" v="0" actId="47"/>
        <pc:sldMkLst>
          <pc:docMk/>
          <pc:sldMk cId="3545624207" sldId="579"/>
        </pc:sldMkLst>
      </pc:sldChg>
      <pc:sldChg chg="del">
        <pc:chgData name="Michael Hennick" userId="47308667-b466-4bc8-8630-0f7e6f423307" providerId="ADAL" clId="{9A744FF5-059F-4812-9AFC-B7D3387E5D0C}" dt="2024-04-10T01:44:04.679" v="0" actId="47"/>
        <pc:sldMkLst>
          <pc:docMk/>
          <pc:sldMk cId="386603541" sldId="580"/>
        </pc:sldMkLst>
      </pc:sldChg>
      <pc:sldChg chg="del">
        <pc:chgData name="Michael Hennick" userId="47308667-b466-4bc8-8630-0f7e6f423307" providerId="ADAL" clId="{9A744FF5-059F-4812-9AFC-B7D3387E5D0C}" dt="2024-04-10T01:44:04.679" v="0" actId="47"/>
        <pc:sldMkLst>
          <pc:docMk/>
          <pc:sldMk cId="3811879906" sldId="581"/>
        </pc:sldMkLst>
      </pc:sldChg>
      <pc:sldChg chg="del">
        <pc:chgData name="Michael Hennick" userId="47308667-b466-4bc8-8630-0f7e6f423307" providerId="ADAL" clId="{9A744FF5-059F-4812-9AFC-B7D3387E5D0C}" dt="2024-04-10T01:44:04.679" v="0" actId="47"/>
        <pc:sldMkLst>
          <pc:docMk/>
          <pc:sldMk cId="2131351528" sldId="582"/>
        </pc:sldMkLst>
      </pc:sldChg>
      <pc:sldChg chg="del">
        <pc:chgData name="Michael Hennick" userId="47308667-b466-4bc8-8630-0f7e6f423307" providerId="ADAL" clId="{9A744FF5-059F-4812-9AFC-B7D3387E5D0C}" dt="2024-04-10T01:44:04.679" v="0" actId="47"/>
        <pc:sldMkLst>
          <pc:docMk/>
          <pc:sldMk cId="2996535171" sldId="583"/>
        </pc:sldMkLst>
      </pc:sldChg>
      <pc:sldChg chg="del">
        <pc:chgData name="Michael Hennick" userId="47308667-b466-4bc8-8630-0f7e6f423307" providerId="ADAL" clId="{9A744FF5-059F-4812-9AFC-B7D3387E5D0C}" dt="2024-04-10T01:44:04.679" v="0" actId="47"/>
        <pc:sldMkLst>
          <pc:docMk/>
          <pc:sldMk cId="2329982027" sldId="584"/>
        </pc:sldMkLst>
      </pc:sldChg>
      <pc:sldChg chg="del">
        <pc:chgData name="Michael Hennick" userId="47308667-b466-4bc8-8630-0f7e6f423307" providerId="ADAL" clId="{9A744FF5-059F-4812-9AFC-B7D3387E5D0C}" dt="2024-04-10T01:44:04.679" v="0" actId="47"/>
        <pc:sldMkLst>
          <pc:docMk/>
          <pc:sldMk cId="3675069246" sldId="585"/>
        </pc:sldMkLst>
      </pc:sldChg>
      <pc:sldChg chg="del">
        <pc:chgData name="Michael Hennick" userId="47308667-b466-4bc8-8630-0f7e6f423307" providerId="ADAL" clId="{9A744FF5-059F-4812-9AFC-B7D3387E5D0C}" dt="2024-04-10T01:44:04.679" v="0" actId="47"/>
        <pc:sldMkLst>
          <pc:docMk/>
          <pc:sldMk cId="2983911433" sldId="586"/>
        </pc:sldMkLst>
      </pc:sldChg>
      <pc:sldChg chg="del">
        <pc:chgData name="Michael Hennick" userId="47308667-b466-4bc8-8630-0f7e6f423307" providerId="ADAL" clId="{9A744FF5-059F-4812-9AFC-B7D3387E5D0C}" dt="2024-04-10T01:44:04.679" v="0" actId="47"/>
        <pc:sldMkLst>
          <pc:docMk/>
          <pc:sldMk cId="240650379" sldId="587"/>
        </pc:sldMkLst>
      </pc:sldChg>
      <pc:sldChg chg="del">
        <pc:chgData name="Michael Hennick" userId="47308667-b466-4bc8-8630-0f7e6f423307" providerId="ADAL" clId="{9A744FF5-059F-4812-9AFC-B7D3387E5D0C}" dt="2024-04-10T01:44:04.679" v="0" actId="47"/>
        <pc:sldMkLst>
          <pc:docMk/>
          <pc:sldMk cId="3643535080" sldId="588"/>
        </pc:sldMkLst>
      </pc:sldChg>
      <pc:sldChg chg="del">
        <pc:chgData name="Michael Hennick" userId="47308667-b466-4bc8-8630-0f7e6f423307" providerId="ADAL" clId="{9A744FF5-059F-4812-9AFC-B7D3387E5D0C}" dt="2024-04-10T01:44:04.679" v="0" actId="47"/>
        <pc:sldMkLst>
          <pc:docMk/>
          <pc:sldMk cId="1617901999" sldId="589"/>
        </pc:sldMkLst>
      </pc:sldChg>
      <pc:sldChg chg="del">
        <pc:chgData name="Michael Hennick" userId="47308667-b466-4bc8-8630-0f7e6f423307" providerId="ADAL" clId="{9A744FF5-059F-4812-9AFC-B7D3387E5D0C}" dt="2024-04-10T01:44:04.679" v="0" actId="47"/>
        <pc:sldMkLst>
          <pc:docMk/>
          <pc:sldMk cId="3918150387" sldId="590"/>
        </pc:sldMkLst>
      </pc:sldChg>
      <pc:sldChg chg="del">
        <pc:chgData name="Michael Hennick" userId="47308667-b466-4bc8-8630-0f7e6f423307" providerId="ADAL" clId="{9A744FF5-059F-4812-9AFC-B7D3387E5D0C}" dt="2024-04-10T01:44:04.679" v="0" actId="47"/>
        <pc:sldMkLst>
          <pc:docMk/>
          <pc:sldMk cId="1990355165" sldId="591"/>
        </pc:sldMkLst>
      </pc:sldChg>
      <pc:sldChg chg="del">
        <pc:chgData name="Michael Hennick" userId="47308667-b466-4bc8-8630-0f7e6f423307" providerId="ADAL" clId="{9A744FF5-059F-4812-9AFC-B7D3387E5D0C}" dt="2024-04-10T01:44:04.679" v="0" actId="47"/>
        <pc:sldMkLst>
          <pc:docMk/>
          <pc:sldMk cId="3372504629" sldId="592"/>
        </pc:sldMkLst>
      </pc:sldChg>
      <pc:sldChg chg="del">
        <pc:chgData name="Michael Hennick" userId="47308667-b466-4bc8-8630-0f7e6f423307" providerId="ADAL" clId="{9A744FF5-059F-4812-9AFC-B7D3387E5D0C}" dt="2024-04-10T01:44:04.679" v="0" actId="47"/>
        <pc:sldMkLst>
          <pc:docMk/>
          <pc:sldMk cId="2353577405" sldId="593"/>
        </pc:sldMkLst>
      </pc:sldChg>
      <pc:sldChg chg="del">
        <pc:chgData name="Michael Hennick" userId="47308667-b466-4bc8-8630-0f7e6f423307" providerId="ADAL" clId="{9A744FF5-059F-4812-9AFC-B7D3387E5D0C}" dt="2024-04-10T01:44:04.679" v="0" actId="47"/>
        <pc:sldMkLst>
          <pc:docMk/>
          <pc:sldMk cId="3441121603" sldId="594"/>
        </pc:sldMkLst>
      </pc:sldChg>
      <pc:sldChg chg="del">
        <pc:chgData name="Michael Hennick" userId="47308667-b466-4bc8-8630-0f7e6f423307" providerId="ADAL" clId="{9A744FF5-059F-4812-9AFC-B7D3387E5D0C}" dt="2024-04-10T01:44:04.679" v="0" actId="47"/>
        <pc:sldMkLst>
          <pc:docMk/>
          <pc:sldMk cId="1875383166" sldId="595"/>
        </pc:sldMkLst>
      </pc:sldChg>
      <pc:sldChg chg="del">
        <pc:chgData name="Michael Hennick" userId="47308667-b466-4bc8-8630-0f7e6f423307" providerId="ADAL" clId="{9A744FF5-059F-4812-9AFC-B7D3387E5D0C}" dt="2024-04-10T01:44:04.679" v="0" actId="47"/>
        <pc:sldMkLst>
          <pc:docMk/>
          <pc:sldMk cId="752351840" sldId="597"/>
        </pc:sldMkLst>
      </pc:sldChg>
      <pc:sldChg chg="del">
        <pc:chgData name="Michael Hennick" userId="47308667-b466-4bc8-8630-0f7e6f423307" providerId="ADAL" clId="{9A744FF5-059F-4812-9AFC-B7D3387E5D0C}" dt="2024-04-10T01:44:04.679" v="0" actId="47"/>
        <pc:sldMkLst>
          <pc:docMk/>
          <pc:sldMk cId="1522270600" sldId="598"/>
        </pc:sldMkLst>
      </pc:sldChg>
      <pc:sldChg chg="del">
        <pc:chgData name="Michael Hennick" userId="47308667-b466-4bc8-8630-0f7e6f423307" providerId="ADAL" clId="{9A744FF5-059F-4812-9AFC-B7D3387E5D0C}" dt="2024-04-10T01:44:04.679" v="0" actId="47"/>
        <pc:sldMkLst>
          <pc:docMk/>
          <pc:sldMk cId="2044995329" sldId="599"/>
        </pc:sldMkLst>
      </pc:sldChg>
      <pc:sldChg chg="del">
        <pc:chgData name="Michael Hennick" userId="47308667-b466-4bc8-8630-0f7e6f423307" providerId="ADAL" clId="{9A744FF5-059F-4812-9AFC-B7D3387E5D0C}" dt="2024-04-10T01:44:04.679" v="0" actId="47"/>
        <pc:sldMkLst>
          <pc:docMk/>
          <pc:sldMk cId="2654844333" sldId="600"/>
        </pc:sldMkLst>
      </pc:sldChg>
      <pc:sldChg chg="del">
        <pc:chgData name="Michael Hennick" userId="47308667-b466-4bc8-8630-0f7e6f423307" providerId="ADAL" clId="{9A744FF5-059F-4812-9AFC-B7D3387E5D0C}" dt="2024-04-10T01:44:04.679" v="0" actId="47"/>
        <pc:sldMkLst>
          <pc:docMk/>
          <pc:sldMk cId="4134887285" sldId="601"/>
        </pc:sldMkLst>
      </pc:sldChg>
      <pc:sldChg chg="del">
        <pc:chgData name="Michael Hennick" userId="47308667-b466-4bc8-8630-0f7e6f423307" providerId="ADAL" clId="{9A744FF5-059F-4812-9AFC-B7D3387E5D0C}" dt="2024-04-10T01:44:04.679" v="0" actId="47"/>
        <pc:sldMkLst>
          <pc:docMk/>
          <pc:sldMk cId="732167189" sldId="602"/>
        </pc:sldMkLst>
      </pc:sldChg>
      <pc:sldChg chg="del">
        <pc:chgData name="Michael Hennick" userId="47308667-b466-4bc8-8630-0f7e6f423307" providerId="ADAL" clId="{9A744FF5-059F-4812-9AFC-B7D3387E5D0C}" dt="2024-04-10T01:44:04.679" v="0" actId="47"/>
        <pc:sldMkLst>
          <pc:docMk/>
          <pc:sldMk cId="1009219497" sldId="603"/>
        </pc:sldMkLst>
      </pc:sldChg>
      <pc:sldChg chg="del">
        <pc:chgData name="Michael Hennick" userId="47308667-b466-4bc8-8630-0f7e6f423307" providerId="ADAL" clId="{9A744FF5-059F-4812-9AFC-B7D3387E5D0C}" dt="2024-04-10T01:44:04.679" v="0" actId="47"/>
        <pc:sldMkLst>
          <pc:docMk/>
          <pc:sldMk cId="3291843575" sldId="604"/>
        </pc:sldMkLst>
      </pc:sldChg>
      <pc:sldChg chg="del">
        <pc:chgData name="Michael Hennick" userId="47308667-b466-4bc8-8630-0f7e6f423307" providerId="ADAL" clId="{9A744FF5-059F-4812-9AFC-B7D3387E5D0C}" dt="2024-04-10T01:44:04.679" v="0" actId="47"/>
        <pc:sldMkLst>
          <pc:docMk/>
          <pc:sldMk cId="816261876" sldId="605"/>
        </pc:sldMkLst>
      </pc:sldChg>
      <pc:sldChg chg="del">
        <pc:chgData name="Michael Hennick" userId="47308667-b466-4bc8-8630-0f7e6f423307" providerId="ADAL" clId="{9A744FF5-059F-4812-9AFC-B7D3387E5D0C}" dt="2024-04-10T01:44:04.679" v="0" actId="47"/>
        <pc:sldMkLst>
          <pc:docMk/>
          <pc:sldMk cId="2250046253" sldId="606"/>
        </pc:sldMkLst>
      </pc:sldChg>
      <pc:sldChg chg="del">
        <pc:chgData name="Michael Hennick" userId="47308667-b466-4bc8-8630-0f7e6f423307" providerId="ADAL" clId="{9A744FF5-059F-4812-9AFC-B7D3387E5D0C}" dt="2024-04-10T01:44:04.679" v="0" actId="47"/>
        <pc:sldMkLst>
          <pc:docMk/>
          <pc:sldMk cId="3149405559" sldId="607"/>
        </pc:sldMkLst>
      </pc:sldChg>
      <pc:sldChg chg="del">
        <pc:chgData name="Michael Hennick" userId="47308667-b466-4bc8-8630-0f7e6f423307" providerId="ADAL" clId="{9A744FF5-059F-4812-9AFC-B7D3387E5D0C}" dt="2024-04-10T01:44:04.679" v="0" actId="47"/>
        <pc:sldMkLst>
          <pc:docMk/>
          <pc:sldMk cId="1724571299" sldId="608"/>
        </pc:sldMkLst>
      </pc:sldChg>
      <pc:sldChg chg="del">
        <pc:chgData name="Michael Hennick" userId="47308667-b466-4bc8-8630-0f7e6f423307" providerId="ADAL" clId="{9A744FF5-059F-4812-9AFC-B7D3387E5D0C}" dt="2024-04-10T01:44:04.679" v="0" actId="47"/>
        <pc:sldMkLst>
          <pc:docMk/>
          <pc:sldMk cId="3209579076" sldId="609"/>
        </pc:sldMkLst>
      </pc:sldChg>
      <pc:sldChg chg="del">
        <pc:chgData name="Michael Hennick" userId="47308667-b466-4bc8-8630-0f7e6f423307" providerId="ADAL" clId="{9A744FF5-059F-4812-9AFC-B7D3387E5D0C}" dt="2024-04-10T01:44:04.679" v="0" actId="47"/>
        <pc:sldMkLst>
          <pc:docMk/>
          <pc:sldMk cId="255635614" sldId="612"/>
        </pc:sldMkLst>
      </pc:sldChg>
      <pc:sldChg chg="del">
        <pc:chgData name="Michael Hennick" userId="47308667-b466-4bc8-8630-0f7e6f423307" providerId="ADAL" clId="{9A744FF5-059F-4812-9AFC-B7D3387E5D0C}" dt="2024-04-10T01:44:04.679" v="0" actId="47"/>
        <pc:sldMkLst>
          <pc:docMk/>
          <pc:sldMk cId="577026653" sldId="613"/>
        </pc:sldMkLst>
      </pc:sldChg>
      <pc:sldChg chg="del">
        <pc:chgData name="Michael Hennick" userId="47308667-b466-4bc8-8630-0f7e6f423307" providerId="ADAL" clId="{9A744FF5-059F-4812-9AFC-B7D3387E5D0C}" dt="2024-04-10T01:44:04.679" v="0" actId="47"/>
        <pc:sldMkLst>
          <pc:docMk/>
          <pc:sldMk cId="2614406079" sldId="614"/>
        </pc:sldMkLst>
      </pc:sldChg>
      <pc:sldChg chg="del">
        <pc:chgData name="Michael Hennick" userId="47308667-b466-4bc8-8630-0f7e6f423307" providerId="ADAL" clId="{9A744FF5-059F-4812-9AFC-B7D3387E5D0C}" dt="2024-04-10T01:44:04.679" v="0" actId="47"/>
        <pc:sldMkLst>
          <pc:docMk/>
          <pc:sldMk cId="2432759691" sldId="615"/>
        </pc:sldMkLst>
      </pc:sldChg>
      <pc:sldChg chg="del">
        <pc:chgData name="Michael Hennick" userId="47308667-b466-4bc8-8630-0f7e6f423307" providerId="ADAL" clId="{9A744FF5-059F-4812-9AFC-B7D3387E5D0C}" dt="2024-04-10T01:44:04.679" v="0" actId="47"/>
        <pc:sldMkLst>
          <pc:docMk/>
          <pc:sldMk cId="106891095" sldId="617"/>
        </pc:sldMkLst>
      </pc:sldChg>
      <pc:sldChg chg="del">
        <pc:chgData name="Michael Hennick" userId="47308667-b466-4bc8-8630-0f7e6f423307" providerId="ADAL" clId="{9A744FF5-059F-4812-9AFC-B7D3387E5D0C}" dt="2024-04-10T01:44:04.679" v="0" actId="47"/>
        <pc:sldMkLst>
          <pc:docMk/>
          <pc:sldMk cId="1564093446" sldId="618"/>
        </pc:sldMkLst>
      </pc:sldChg>
      <pc:sldChg chg="del">
        <pc:chgData name="Michael Hennick" userId="47308667-b466-4bc8-8630-0f7e6f423307" providerId="ADAL" clId="{9A744FF5-059F-4812-9AFC-B7D3387E5D0C}" dt="2024-04-10T01:44:04.679" v="0" actId="47"/>
        <pc:sldMkLst>
          <pc:docMk/>
          <pc:sldMk cId="488860713" sldId="619"/>
        </pc:sldMkLst>
      </pc:sldChg>
      <pc:sldChg chg="del">
        <pc:chgData name="Michael Hennick" userId="47308667-b466-4bc8-8630-0f7e6f423307" providerId="ADAL" clId="{9A744FF5-059F-4812-9AFC-B7D3387E5D0C}" dt="2024-04-10T01:44:04.679" v="0" actId="47"/>
        <pc:sldMkLst>
          <pc:docMk/>
          <pc:sldMk cId="3348584247" sldId="620"/>
        </pc:sldMkLst>
      </pc:sldChg>
      <pc:sldChg chg="del">
        <pc:chgData name="Michael Hennick" userId="47308667-b466-4bc8-8630-0f7e6f423307" providerId="ADAL" clId="{9A744FF5-059F-4812-9AFC-B7D3387E5D0C}" dt="2024-04-10T01:44:04.679" v="0" actId="47"/>
        <pc:sldMkLst>
          <pc:docMk/>
          <pc:sldMk cId="388621547" sldId="621"/>
        </pc:sldMkLst>
      </pc:sldChg>
      <pc:sldChg chg="del">
        <pc:chgData name="Michael Hennick" userId="47308667-b466-4bc8-8630-0f7e6f423307" providerId="ADAL" clId="{9A744FF5-059F-4812-9AFC-B7D3387E5D0C}" dt="2024-04-10T01:44:04.679" v="0" actId="47"/>
        <pc:sldMkLst>
          <pc:docMk/>
          <pc:sldMk cId="3819605518" sldId="622"/>
        </pc:sldMkLst>
      </pc:sldChg>
      <pc:sldChg chg="del">
        <pc:chgData name="Michael Hennick" userId="47308667-b466-4bc8-8630-0f7e6f423307" providerId="ADAL" clId="{9A744FF5-059F-4812-9AFC-B7D3387E5D0C}" dt="2024-04-10T01:44:04.679" v="0" actId="47"/>
        <pc:sldMkLst>
          <pc:docMk/>
          <pc:sldMk cId="2504490542" sldId="623"/>
        </pc:sldMkLst>
      </pc:sldChg>
      <pc:sldChg chg="del">
        <pc:chgData name="Michael Hennick" userId="47308667-b466-4bc8-8630-0f7e6f423307" providerId="ADAL" clId="{9A744FF5-059F-4812-9AFC-B7D3387E5D0C}" dt="2024-04-10T01:44:04.679" v="0" actId="47"/>
        <pc:sldMkLst>
          <pc:docMk/>
          <pc:sldMk cId="4217234097" sldId="624"/>
        </pc:sldMkLst>
      </pc:sldChg>
      <pc:sldChg chg="del">
        <pc:chgData name="Michael Hennick" userId="47308667-b466-4bc8-8630-0f7e6f423307" providerId="ADAL" clId="{9A744FF5-059F-4812-9AFC-B7D3387E5D0C}" dt="2024-04-10T01:44:04.679" v="0" actId="47"/>
        <pc:sldMkLst>
          <pc:docMk/>
          <pc:sldMk cId="2720852004" sldId="625"/>
        </pc:sldMkLst>
      </pc:sldChg>
      <pc:sldChg chg="del">
        <pc:chgData name="Michael Hennick" userId="47308667-b466-4bc8-8630-0f7e6f423307" providerId="ADAL" clId="{9A744FF5-059F-4812-9AFC-B7D3387E5D0C}" dt="2024-04-10T01:44:04.679" v="0" actId="47"/>
        <pc:sldMkLst>
          <pc:docMk/>
          <pc:sldMk cId="1977972968" sldId="626"/>
        </pc:sldMkLst>
      </pc:sldChg>
      <pc:sldChg chg="del">
        <pc:chgData name="Michael Hennick" userId="47308667-b466-4bc8-8630-0f7e6f423307" providerId="ADAL" clId="{9A744FF5-059F-4812-9AFC-B7D3387E5D0C}" dt="2024-04-10T01:44:04.679" v="0" actId="47"/>
        <pc:sldMkLst>
          <pc:docMk/>
          <pc:sldMk cId="2045321794" sldId="627"/>
        </pc:sldMkLst>
      </pc:sldChg>
      <pc:sldChg chg="del">
        <pc:chgData name="Michael Hennick" userId="47308667-b466-4bc8-8630-0f7e6f423307" providerId="ADAL" clId="{9A744FF5-059F-4812-9AFC-B7D3387E5D0C}" dt="2024-04-10T01:44:04.679" v="0" actId="47"/>
        <pc:sldMkLst>
          <pc:docMk/>
          <pc:sldMk cId="3144560089" sldId="628"/>
        </pc:sldMkLst>
      </pc:sldChg>
      <pc:sldChg chg="del">
        <pc:chgData name="Michael Hennick" userId="47308667-b466-4bc8-8630-0f7e6f423307" providerId="ADAL" clId="{9A744FF5-059F-4812-9AFC-B7D3387E5D0C}" dt="2024-04-10T01:44:04.679" v="0" actId="47"/>
        <pc:sldMkLst>
          <pc:docMk/>
          <pc:sldMk cId="2310912696" sldId="629"/>
        </pc:sldMkLst>
      </pc:sldChg>
      <pc:sldChg chg="del">
        <pc:chgData name="Michael Hennick" userId="47308667-b466-4bc8-8630-0f7e6f423307" providerId="ADAL" clId="{9A744FF5-059F-4812-9AFC-B7D3387E5D0C}" dt="2024-04-10T01:44:04.679" v="0" actId="47"/>
        <pc:sldMkLst>
          <pc:docMk/>
          <pc:sldMk cId="65371039" sldId="630"/>
        </pc:sldMkLst>
      </pc:sldChg>
      <pc:sldChg chg="del">
        <pc:chgData name="Michael Hennick" userId="47308667-b466-4bc8-8630-0f7e6f423307" providerId="ADAL" clId="{9A744FF5-059F-4812-9AFC-B7D3387E5D0C}" dt="2024-04-10T01:44:04.679" v="0" actId="47"/>
        <pc:sldMkLst>
          <pc:docMk/>
          <pc:sldMk cId="1412138814" sldId="631"/>
        </pc:sldMkLst>
      </pc:sldChg>
      <pc:sldChg chg="del">
        <pc:chgData name="Michael Hennick" userId="47308667-b466-4bc8-8630-0f7e6f423307" providerId="ADAL" clId="{9A744FF5-059F-4812-9AFC-B7D3387E5D0C}" dt="2024-04-10T01:44:04.679" v="0" actId="47"/>
        <pc:sldMkLst>
          <pc:docMk/>
          <pc:sldMk cId="2119188301" sldId="632"/>
        </pc:sldMkLst>
      </pc:sldChg>
      <pc:sldChg chg="del">
        <pc:chgData name="Michael Hennick" userId="47308667-b466-4bc8-8630-0f7e6f423307" providerId="ADAL" clId="{9A744FF5-059F-4812-9AFC-B7D3387E5D0C}" dt="2024-04-10T01:44:04.679" v="0" actId="47"/>
        <pc:sldMkLst>
          <pc:docMk/>
          <pc:sldMk cId="1955852456" sldId="634"/>
        </pc:sldMkLst>
      </pc:sldChg>
      <pc:sldChg chg="del">
        <pc:chgData name="Michael Hennick" userId="47308667-b466-4bc8-8630-0f7e6f423307" providerId="ADAL" clId="{9A744FF5-059F-4812-9AFC-B7D3387E5D0C}" dt="2024-04-10T01:44:04.679" v="0" actId="47"/>
        <pc:sldMkLst>
          <pc:docMk/>
          <pc:sldMk cId="162113656" sldId="635"/>
        </pc:sldMkLst>
      </pc:sldChg>
      <pc:sldChg chg="del">
        <pc:chgData name="Michael Hennick" userId="47308667-b466-4bc8-8630-0f7e6f423307" providerId="ADAL" clId="{9A744FF5-059F-4812-9AFC-B7D3387E5D0C}" dt="2024-04-10T01:44:04.679" v="0" actId="47"/>
        <pc:sldMkLst>
          <pc:docMk/>
          <pc:sldMk cId="1814942863" sldId="636"/>
        </pc:sldMkLst>
      </pc:sldChg>
      <pc:sldChg chg="del">
        <pc:chgData name="Michael Hennick" userId="47308667-b466-4bc8-8630-0f7e6f423307" providerId="ADAL" clId="{9A744FF5-059F-4812-9AFC-B7D3387E5D0C}" dt="2024-04-10T01:44:04.679" v="0" actId="47"/>
        <pc:sldMkLst>
          <pc:docMk/>
          <pc:sldMk cId="1864537809" sldId="637"/>
        </pc:sldMkLst>
      </pc:sldChg>
      <pc:sldChg chg="del">
        <pc:chgData name="Michael Hennick" userId="47308667-b466-4bc8-8630-0f7e6f423307" providerId="ADAL" clId="{9A744FF5-059F-4812-9AFC-B7D3387E5D0C}" dt="2024-04-10T01:44:04.679" v="0" actId="47"/>
        <pc:sldMkLst>
          <pc:docMk/>
          <pc:sldMk cId="3079119194" sldId="638"/>
        </pc:sldMkLst>
      </pc:sldChg>
      <pc:sldChg chg="del">
        <pc:chgData name="Michael Hennick" userId="47308667-b466-4bc8-8630-0f7e6f423307" providerId="ADAL" clId="{9A744FF5-059F-4812-9AFC-B7D3387E5D0C}" dt="2024-04-10T01:44:04.679" v="0" actId="47"/>
        <pc:sldMkLst>
          <pc:docMk/>
          <pc:sldMk cId="1657696107" sldId="639"/>
        </pc:sldMkLst>
      </pc:sldChg>
      <pc:sldChg chg="del">
        <pc:chgData name="Michael Hennick" userId="47308667-b466-4bc8-8630-0f7e6f423307" providerId="ADAL" clId="{9A744FF5-059F-4812-9AFC-B7D3387E5D0C}" dt="2024-04-10T01:44:04.679" v="0" actId="47"/>
        <pc:sldMkLst>
          <pc:docMk/>
          <pc:sldMk cId="3666117111" sldId="640"/>
        </pc:sldMkLst>
      </pc:sldChg>
      <pc:sldChg chg="del">
        <pc:chgData name="Michael Hennick" userId="47308667-b466-4bc8-8630-0f7e6f423307" providerId="ADAL" clId="{9A744FF5-059F-4812-9AFC-B7D3387E5D0C}" dt="2024-04-10T01:44:04.679" v="0" actId="47"/>
        <pc:sldMkLst>
          <pc:docMk/>
          <pc:sldMk cId="3208411568" sldId="641"/>
        </pc:sldMkLst>
      </pc:sldChg>
      <pc:sldChg chg="del">
        <pc:chgData name="Michael Hennick" userId="47308667-b466-4bc8-8630-0f7e6f423307" providerId="ADAL" clId="{9A744FF5-059F-4812-9AFC-B7D3387E5D0C}" dt="2024-04-10T01:44:04.679" v="0" actId="47"/>
        <pc:sldMkLst>
          <pc:docMk/>
          <pc:sldMk cId="3104255558" sldId="642"/>
        </pc:sldMkLst>
      </pc:sldChg>
      <pc:sldChg chg="del">
        <pc:chgData name="Michael Hennick" userId="47308667-b466-4bc8-8630-0f7e6f423307" providerId="ADAL" clId="{9A744FF5-059F-4812-9AFC-B7D3387E5D0C}" dt="2024-04-10T01:44:04.679" v="0" actId="47"/>
        <pc:sldMkLst>
          <pc:docMk/>
          <pc:sldMk cId="1579694934" sldId="643"/>
        </pc:sldMkLst>
      </pc:sldChg>
      <pc:sldChg chg="del">
        <pc:chgData name="Michael Hennick" userId="47308667-b466-4bc8-8630-0f7e6f423307" providerId="ADAL" clId="{9A744FF5-059F-4812-9AFC-B7D3387E5D0C}" dt="2024-04-10T01:44:04.679" v="0" actId="47"/>
        <pc:sldMkLst>
          <pc:docMk/>
          <pc:sldMk cId="3954972044" sldId="644"/>
        </pc:sldMkLst>
      </pc:sldChg>
      <pc:sldChg chg="del">
        <pc:chgData name="Michael Hennick" userId="47308667-b466-4bc8-8630-0f7e6f423307" providerId="ADAL" clId="{9A744FF5-059F-4812-9AFC-B7D3387E5D0C}" dt="2024-04-10T01:44:04.679" v="0" actId="47"/>
        <pc:sldMkLst>
          <pc:docMk/>
          <pc:sldMk cId="3781312826" sldId="647"/>
        </pc:sldMkLst>
      </pc:sldChg>
      <pc:sldChg chg="del">
        <pc:chgData name="Michael Hennick" userId="47308667-b466-4bc8-8630-0f7e6f423307" providerId="ADAL" clId="{9A744FF5-059F-4812-9AFC-B7D3387E5D0C}" dt="2024-04-10T01:44:04.679" v="0" actId="47"/>
        <pc:sldMkLst>
          <pc:docMk/>
          <pc:sldMk cId="4220568803" sldId="648"/>
        </pc:sldMkLst>
      </pc:sldChg>
      <pc:sldChg chg="del">
        <pc:chgData name="Michael Hennick" userId="47308667-b466-4bc8-8630-0f7e6f423307" providerId="ADAL" clId="{9A744FF5-059F-4812-9AFC-B7D3387E5D0C}" dt="2024-04-10T01:44:04.679" v="0" actId="47"/>
        <pc:sldMkLst>
          <pc:docMk/>
          <pc:sldMk cId="2873214548" sldId="649"/>
        </pc:sldMkLst>
      </pc:sldChg>
      <pc:sldChg chg="del">
        <pc:chgData name="Michael Hennick" userId="47308667-b466-4bc8-8630-0f7e6f423307" providerId="ADAL" clId="{9A744FF5-059F-4812-9AFC-B7D3387E5D0C}" dt="2024-04-10T01:44:04.679" v="0" actId="47"/>
        <pc:sldMkLst>
          <pc:docMk/>
          <pc:sldMk cId="2340708992" sldId="650"/>
        </pc:sldMkLst>
      </pc:sldChg>
      <pc:sldChg chg="del">
        <pc:chgData name="Michael Hennick" userId="47308667-b466-4bc8-8630-0f7e6f423307" providerId="ADAL" clId="{9A744FF5-059F-4812-9AFC-B7D3387E5D0C}" dt="2024-04-10T01:44:04.679" v="0" actId="47"/>
        <pc:sldMkLst>
          <pc:docMk/>
          <pc:sldMk cId="1411791035" sldId="651"/>
        </pc:sldMkLst>
      </pc:sldChg>
      <pc:sldChg chg="del">
        <pc:chgData name="Michael Hennick" userId="47308667-b466-4bc8-8630-0f7e6f423307" providerId="ADAL" clId="{9A744FF5-059F-4812-9AFC-B7D3387E5D0C}" dt="2024-04-10T01:44:04.679" v="0" actId="47"/>
        <pc:sldMkLst>
          <pc:docMk/>
          <pc:sldMk cId="3121169051" sldId="652"/>
        </pc:sldMkLst>
      </pc:sldChg>
      <pc:sldChg chg="del">
        <pc:chgData name="Michael Hennick" userId="47308667-b466-4bc8-8630-0f7e6f423307" providerId="ADAL" clId="{9A744FF5-059F-4812-9AFC-B7D3387E5D0C}" dt="2024-04-10T01:44:04.679" v="0" actId="47"/>
        <pc:sldMkLst>
          <pc:docMk/>
          <pc:sldMk cId="2243193080" sldId="653"/>
        </pc:sldMkLst>
      </pc:sldChg>
      <pc:sldChg chg="del">
        <pc:chgData name="Michael Hennick" userId="47308667-b466-4bc8-8630-0f7e6f423307" providerId="ADAL" clId="{9A744FF5-059F-4812-9AFC-B7D3387E5D0C}" dt="2024-04-10T01:44:04.679" v="0" actId="47"/>
        <pc:sldMkLst>
          <pc:docMk/>
          <pc:sldMk cId="276998128" sldId="654"/>
        </pc:sldMkLst>
      </pc:sldChg>
      <pc:sldChg chg="add">
        <pc:chgData name="Michael Hennick" userId="47308667-b466-4bc8-8630-0f7e6f423307" providerId="ADAL" clId="{9A744FF5-059F-4812-9AFC-B7D3387E5D0C}" dt="2024-04-10T01:44:15.385" v="1"/>
        <pc:sldMkLst>
          <pc:docMk/>
          <pc:sldMk cId="2803691588" sldId="658"/>
        </pc:sldMkLst>
      </pc:sldChg>
      <pc:sldChg chg="add">
        <pc:chgData name="Michael Hennick" userId="47308667-b466-4bc8-8630-0f7e6f423307" providerId="ADAL" clId="{9A744FF5-059F-4812-9AFC-B7D3387E5D0C}" dt="2024-04-10T01:44:15.385" v="1"/>
        <pc:sldMkLst>
          <pc:docMk/>
          <pc:sldMk cId="489387391" sldId="659"/>
        </pc:sldMkLst>
      </pc:sldChg>
      <pc:sldChg chg="add">
        <pc:chgData name="Michael Hennick" userId="47308667-b466-4bc8-8630-0f7e6f423307" providerId="ADAL" clId="{9A744FF5-059F-4812-9AFC-B7D3387E5D0C}" dt="2024-04-10T01:44:15.385" v="1"/>
        <pc:sldMkLst>
          <pc:docMk/>
          <pc:sldMk cId="1040957990" sldId="660"/>
        </pc:sldMkLst>
      </pc:sldChg>
      <pc:sldChg chg="add">
        <pc:chgData name="Michael Hennick" userId="47308667-b466-4bc8-8630-0f7e6f423307" providerId="ADAL" clId="{9A744FF5-059F-4812-9AFC-B7D3387E5D0C}" dt="2024-04-10T01:44:15.385" v="1"/>
        <pc:sldMkLst>
          <pc:docMk/>
          <pc:sldMk cId="1156633350" sldId="661"/>
        </pc:sldMkLst>
      </pc:sldChg>
      <pc:sldChg chg="add">
        <pc:chgData name="Michael Hennick" userId="47308667-b466-4bc8-8630-0f7e6f423307" providerId="ADAL" clId="{9A744FF5-059F-4812-9AFC-B7D3387E5D0C}" dt="2024-04-10T01:44:15.385" v="1"/>
        <pc:sldMkLst>
          <pc:docMk/>
          <pc:sldMk cId="2902718958" sldId="662"/>
        </pc:sldMkLst>
      </pc:sldChg>
      <pc:sldChg chg="add">
        <pc:chgData name="Michael Hennick" userId="47308667-b466-4bc8-8630-0f7e6f423307" providerId="ADAL" clId="{9A744FF5-059F-4812-9AFC-B7D3387E5D0C}" dt="2024-04-10T01:44:15.385" v="1"/>
        <pc:sldMkLst>
          <pc:docMk/>
          <pc:sldMk cId="1554292292" sldId="663"/>
        </pc:sldMkLst>
      </pc:sldChg>
      <pc:sldChg chg="add">
        <pc:chgData name="Michael Hennick" userId="47308667-b466-4bc8-8630-0f7e6f423307" providerId="ADAL" clId="{9A744FF5-059F-4812-9AFC-B7D3387E5D0C}" dt="2024-04-10T01:44:15.385" v="1"/>
        <pc:sldMkLst>
          <pc:docMk/>
          <pc:sldMk cId="3062975448" sldId="664"/>
        </pc:sldMkLst>
      </pc:sldChg>
      <pc:sldChg chg="add">
        <pc:chgData name="Michael Hennick" userId="47308667-b466-4bc8-8630-0f7e6f423307" providerId="ADAL" clId="{9A744FF5-059F-4812-9AFC-B7D3387E5D0C}" dt="2024-04-10T01:44:15.385" v="1"/>
        <pc:sldMkLst>
          <pc:docMk/>
          <pc:sldMk cId="1931840572" sldId="665"/>
        </pc:sldMkLst>
      </pc:sldChg>
      <pc:sldChg chg="add">
        <pc:chgData name="Michael Hennick" userId="47308667-b466-4bc8-8630-0f7e6f423307" providerId="ADAL" clId="{9A744FF5-059F-4812-9AFC-B7D3387E5D0C}" dt="2024-04-10T01:44:15.385" v="1"/>
        <pc:sldMkLst>
          <pc:docMk/>
          <pc:sldMk cId="815734265" sldId="666"/>
        </pc:sldMkLst>
      </pc:sldChg>
      <pc:sldChg chg="add">
        <pc:chgData name="Michael Hennick" userId="47308667-b466-4bc8-8630-0f7e6f423307" providerId="ADAL" clId="{9A744FF5-059F-4812-9AFC-B7D3387E5D0C}" dt="2024-04-10T01:44:15.385" v="1"/>
        <pc:sldMkLst>
          <pc:docMk/>
          <pc:sldMk cId="1749256847" sldId="667"/>
        </pc:sldMkLst>
      </pc:sldChg>
      <pc:sldChg chg="add">
        <pc:chgData name="Michael Hennick" userId="47308667-b466-4bc8-8630-0f7e6f423307" providerId="ADAL" clId="{9A744FF5-059F-4812-9AFC-B7D3387E5D0C}" dt="2024-04-10T01:44:15.385" v="1"/>
        <pc:sldMkLst>
          <pc:docMk/>
          <pc:sldMk cId="747254798" sldId="668"/>
        </pc:sldMkLst>
      </pc:sldChg>
      <pc:sldChg chg="add">
        <pc:chgData name="Michael Hennick" userId="47308667-b466-4bc8-8630-0f7e6f423307" providerId="ADAL" clId="{9A744FF5-059F-4812-9AFC-B7D3387E5D0C}" dt="2024-04-10T01:44:15.385" v="1"/>
        <pc:sldMkLst>
          <pc:docMk/>
          <pc:sldMk cId="4052486120" sldId="669"/>
        </pc:sldMkLst>
      </pc:sldChg>
      <pc:sldChg chg="add">
        <pc:chgData name="Michael Hennick" userId="47308667-b466-4bc8-8630-0f7e6f423307" providerId="ADAL" clId="{9A744FF5-059F-4812-9AFC-B7D3387E5D0C}" dt="2024-04-10T01:44:15.385" v="1"/>
        <pc:sldMkLst>
          <pc:docMk/>
          <pc:sldMk cId="2662806677" sldId="670"/>
        </pc:sldMkLst>
      </pc:sldChg>
      <pc:sldChg chg="add">
        <pc:chgData name="Michael Hennick" userId="47308667-b466-4bc8-8630-0f7e6f423307" providerId="ADAL" clId="{9A744FF5-059F-4812-9AFC-B7D3387E5D0C}" dt="2024-04-10T01:44:15.385" v="1"/>
        <pc:sldMkLst>
          <pc:docMk/>
          <pc:sldMk cId="2639018442" sldId="671"/>
        </pc:sldMkLst>
      </pc:sldChg>
      <pc:sldChg chg="add">
        <pc:chgData name="Michael Hennick" userId="47308667-b466-4bc8-8630-0f7e6f423307" providerId="ADAL" clId="{9A744FF5-059F-4812-9AFC-B7D3387E5D0C}" dt="2024-04-10T01:44:15.385" v="1"/>
        <pc:sldMkLst>
          <pc:docMk/>
          <pc:sldMk cId="4161304221" sldId="672"/>
        </pc:sldMkLst>
      </pc:sldChg>
      <pc:sldChg chg="add">
        <pc:chgData name="Michael Hennick" userId="47308667-b466-4bc8-8630-0f7e6f423307" providerId="ADAL" clId="{9A744FF5-059F-4812-9AFC-B7D3387E5D0C}" dt="2024-04-10T01:44:15.385" v="1"/>
        <pc:sldMkLst>
          <pc:docMk/>
          <pc:sldMk cId="2554030192" sldId="673"/>
        </pc:sldMkLst>
      </pc:sldChg>
      <pc:sldChg chg="add">
        <pc:chgData name="Michael Hennick" userId="47308667-b466-4bc8-8630-0f7e6f423307" providerId="ADAL" clId="{9A744FF5-059F-4812-9AFC-B7D3387E5D0C}" dt="2024-04-10T01:44:15.385" v="1"/>
        <pc:sldMkLst>
          <pc:docMk/>
          <pc:sldMk cId="2969912447" sldId="674"/>
        </pc:sldMkLst>
      </pc:sldChg>
      <pc:sldChg chg="add">
        <pc:chgData name="Michael Hennick" userId="47308667-b466-4bc8-8630-0f7e6f423307" providerId="ADAL" clId="{9A744FF5-059F-4812-9AFC-B7D3387E5D0C}" dt="2024-04-10T01:44:15.385" v="1"/>
        <pc:sldMkLst>
          <pc:docMk/>
          <pc:sldMk cId="2749721164" sldId="675"/>
        </pc:sldMkLst>
      </pc:sldChg>
      <pc:sldChg chg="add">
        <pc:chgData name="Michael Hennick" userId="47308667-b466-4bc8-8630-0f7e6f423307" providerId="ADAL" clId="{9A744FF5-059F-4812-9AFC-B7D3387E5D0C}" dt="2024-04-10T01:44:15.385" v="1"/>
        <pc:sldMkLst>
          <pc:docMk/>
          <pc:sldMk cId="4017573579" sldId="676"/>
        </pc:sldMkLst>
      </pc:sldChg>
      <pc:sldChg chg="add">
        <pc:chgData name="Michael Hennick" userId="47308667-b466-4bc8-8630-0f7e6f423307" providerId="ADAL" clId="{9A744FF5-059F-4812-9AFC-B7D3387E5D0C}" dt="2024-04-10T01:44:15.385" v="1"/>
        <pc:sldMkLst>
          <pc:docMk/>
          <pc:sldMk cId="1635427500" sldId="677"/>
        </pc:sldMkLst>
      </pc:sldChg>
      <pc:sldChg chg="add">
        <pc:chgData name="Michael Hennick" userId="47308667-b466-4bc8-8630-0f7e6f423307" providerId="ADAL" clId="{9A744FF5-059F-4812-9AFC-B7D3387E5D0C}" dt="2024-04-10T01:44:15.385" v="1"/>
        <pc:sldMkLst>
          <pc:docMk/>
          <pc:sldMk cId="2843618651" sldId="678"/>
        </pc:sldMkLst>
      </pc:sldChg>
      <pc:sldChg chg="add">
        <pc:chgData name="Michael Hennick" userId="47308667-b466-4bc8-8630-0f7e6f423307" providerId="ADAL" clId="{9A744FF5-059F-4812-9AFC-B7D3387E5D0C}" dt="2024-04-10T01:44:15.385" v="1"/>
        <pc:sldMkLst>
          <pc:docMk/>
          <pc:sldMk cId="1367204945" sldId="679"/>
        </pc:sldMkLst>
      </pc:sldChg>
      <pc:sldChg chg="add">
        <pc:chgData name="Michael Hennick" userId="47308667-b466-4bc8-8630-0f7e6f423307" providerId="ADAL" clId="{9A744FF5-059F-4812-9AFC-B7D3387E5D0C}" dt="2024-04-10T01:44:15.385" v="1"/>
        <pc:sldMkLst>
          <pc:docMk/>
          <pc:sldMk cId="3650482932" sldId="680"/>
        </pc:sldMkLst>
      </pc:sldChg>
      <pc:sldChg chg="add">
        <pc:chgData name="Michael Hennick" userId="47308667-b466-4bc8-8630-0f7e6f423307" providerId="ADAL" clId="{9A744FF5-059F-4812-9AFC-B7D3387E5D0C}" dt="2024-04-10T01:44:15.385" v="1"/>
        <pc:sldMkLst>
          <pc:docMk/>
          <pc:sldMk cId="222955162" sldId="681"/>
        </pc:sldMkLst>
      </pc:sldChg>
      <pc:sldChg chg="add">
        <pc:chgData name="Michael Hennick" userId="47308667-b466-4bc8-8630-0f7e6f423307" providerId="ADAL" clId="{9A744FF5-059F-4812-9AFC-B7D3387E5D0C}" dt="2024-04-10T01:44:15.385" v="1"/>
        <pc:sldMkLst>
          <pc:docMk/>
          <pc:sldMk cId="1410405589" sldId="682"/>
        </pc:sldMkLst>
      </pc:sldChg>
      <pc:sldChg chg="add">
        <pc:chgData name="Michael Hennick" userId="47308667-b466-4bc8-8630-0f7e6f423307" providerId="ADAL" clId="{9A744FF5-059F-4812-9AFC-B7D3387E5D0C}" dt="2024-04-10T01:44:15.385" v="1"/>
        <pc:sldMkLst>
          <pc:docMk/>
          <pc:sldMk cId="745031804" sldId="683"/>
        </pc:sldMkLst>
      </pc:sldChg>
      <pc:sldChg chg="add">
        <pc:chgData name="Michael Hennick" userId="47308667-b466-4bc8-8630-0f7e6f423307" providerId="ADAL" clId="{9A744FF5-059F-4812-9AFC-B7D3387E5D0C}" dt="2024-04-10T01:44:15.385" v="1"/>
        <pc:sldMkLst>
          <pc:docMk/>
          <pc:sldMk cId="1034317046" sldId="684"/>
        </pc:sldMkLst>
      </pc:sldChg>
      <pc:sldChg chg="add">
        <pc:chgData name="Michael Hennick" userId="47308667-b466-4bc8-8630-0f7e6f423307" providerId="ADAL" clId="{9A744FF5-059F-4812-9AFC-B7D3387E5D0C}" dt="2024-04-10T01:44:15.385" v="1"/>
        <pc:sldMkLst>
          <pc:docMk/>
          <pc:sldMk cId="3558768234" sldId="685"/>
        </pc:sldMkLst>
      </pc:sldChg>
      <pc:sldChg chg="add">
        <pc:chgData name="Michael Hennick" userId="47308667-b466-4bc8-8630-0f7e6f423307" providerId="ADAL" clId="{9A744FF5-059F-4812-9AFC-B7D3387E5D0C}" dt="2024-04-10T01:44:15.385" v="1"/>
        <pc:sldMkLst>
          <pc:docMk/>
          <pc:sldMk cId="1098357216" sldId="686"/>
        </pc:sldMkLst>
      </pc:sldChg>
      <pc:sldChg chg="add">
        <pc:chgData name="Michael Hennick" userId="47308667-b466-4bc8-8630-0f7e6f423307" providerId="ADAL" clId="{9A744FF5-059F-4812-9AFC-B7D3387E5D0C}" dt="2024-04-10T01:44:15.385" v="1"/>
        <pc:sldMkLst>
          <pc:docMk/>
          <pc:sldMk cId="3470870358" sldId="687"/>
        </pc:sldMkLst>
      </pc:sldChg>
      <pc:sldChg chg="add">
        <pc:chgData name="Michael Hennick" userId="47308667-b466-4bc8-8630-0f7e6f423307" providerId="ADAL" clId="{9A744FF5-059F-4812-9AFC-B7D3387E5D0C}" dt="2024-04-10T01:44:15.385" v="1"/>
        <pc:sldMkLst>
          <pc:docMk/>
          <pc:sldMk cId="2770259448" sldId="688"/>
        </pc:sldMkLst>
      </pc:sldChg>
      <pc:sldChg chg="add">
        <pc:chgData name="Michael Hennick" userId="47308667-b466-4bc8-8630-0f7e6f423307" providerId="ADAL" clId="{9A744FF5-059F-4812-9AFC-B7D3387E5D0C}" dt="2024-04-10T01:44:15.385" v="1"/>
        <pc:sldMkLst>
          <pc:docMk/>
          <pc:sldMk cId="720483386" sldId="689"/>
        </pc:sldMkLst>
      </pc:sldChg>
      <pc:sldChg chg="add">
        <pc:chgData name="Michael Hennick" userId="47308667-b466-4bc8-8630-0f7e6f423307" providerId="ADAL" clId="{9A744FF5-059F-4812-9AFC-B7D3387E5D0C}" dt="2024-04-10T01:44:15.385" v="1"/>
        <pc:sldMkLst>
          <pc:docMk/>
          <pc:sldMk cId="3414870607" sldId="690"/>
        </pc:sldMkLst>
      </pc:sldChg>
      <pc:sldChg chg="add">
        <pc:chgData name="Michael Hennick" userId="47308667-b466-4bc8-8630-0f7e6f423307" providerId="ADAL" clId="{9A744FF5-059F-4812-9AFC-B7D3387E5D0C}" dt="2024-04-10T01:44:15.385" v="1"/>
        <pc:sldMkLst>
          <pc:docMk/>
          <pc:sldMk cId="836578202" sldId="691"/>
        </pc:sldMkLst>
      </pc:sldChg>
      <pc:sldChg chg="add">
        <pc:chgData name="Michael Hennick" userId="47308667-b466-4bc8-8630-0f7e6f423307" providerId="ADAL" clId="{9A744FF5-059F-4812-9AFC-B7D3387E5D0C}" dt="2024-04-10T01:44:15.385" v="1"/>
        <pc:sldMkLst>
          <pc:docMk/>
          <pc:sldMk cId="3179493459" sldId="692"/>
        </pc:sldMkLst>
      </pc:sldChg>
      <pc:sldChg chg="add">
        <pc:chgData name="Michael Hennick" userId="47308667-b466-4bc8-8630-0f7e6f423307" providerId="ADAL" clId="{9A744FF5-059F-4812-9AFC-B7D3387E5D0C}" dt="2024-04-10T01:44:15.385" v="1"/>
        <pc:sldMkLst>
          <pc:docMk/>
          <pc:sldMk cId="2617488927" sldId="693"/>
        </pc:sldMkLst>
      </pc:sldChg>
      <pc:sldChg chg="add">
        <pc:chgData name="Michael Hennick" userId="47308667-b466-4bc8-8630-0f7e6f423307" providerId="ADAL" clId="{9A744FF5-059F-4812-9AFC-B7D3387E5D0C}" dt="2024-04-10T01:44:15.385" v="1"/>
        <pc:sldMkLst>
          <pc:docMk/>
          <pc:sldMk cId="2044383325" sldId="694"/>
        </pc:sldMkLst>
      </pc:sldChg>
      <pc:sldChg chg="add">
        <pc:chgData name="Michael Hennick" userId="47308667-b466-4bc8-8630-0f7e6f423307" providerId="ADAL" clId="{9A744FF5-059F-4812-9AFC-B7D3387E5D0C}" dt="2024-04-10T01:44:15.385" v="1"/>
        <pc:sldMkLst>
          <pc:docMk/>
          <pc:sldMk cId="337969093" sldId="695"/>
        </pc:sldMkLst>
      </pc:sldChg>
      <pc:sldChg chg="add">
        <pc:chgData name="Michael Hennick" userId="47308667-b466-4bc8-8630-0f7e6f423307" providerId="ADAL" clId="{9A744FF5-059F-4812-9AFC-B7D3387E5D0C}" dt="2024-04-10T01:44:15.385" v="1"/>
        <pc:sldMkLst>
          <pc:docMk/>
          <pc:sldMk cId="703613895" sldId="696"/>
        </pc:sldMkLst>
      </pc:sldChg>
      <pc:sldChg chg="add">
        <pc:chgData name="Michael Hennick" userId="47308667-b466-4bc8-8630-0f7e6f423307" providerId="ADAL" clId="{9A744FF5-059F-4812-9AFC-B7D3387E5D0C}" dt="2024-04-10T01:44:15.385" v="1"/>
        <pc:sldMkLst>
          <pc:docMk/>
          <pc:sldMk cId="3057600345" sldId="697"/>
        </pc:sldMkLst>
      </pc:sldChg>
      <pc:sldChg chg="add">
        <pc:chgData name="Michael Hennick" userId="47308667-b466-4bc8-8630-0f7e6f423307" providerId="ADAL" clId="{9A744FF5-059F-4812-9AFC-B7D3387E5D0C}" dt="2024-04-10T01:44:15.385" v="1"/>
        <pc:sldMkLst>
          <pc:docMk/>
          <pc:sldMk cId="4165746359" sldId="698"/>
        </pc:sldMkLst>
      </pc:sldChg>
      <pc:sldChg chg="add">
        <pc:chgData name="Michael Hennick" userId="47308667-b466-4bc8-8630-0f7e6f423307" providerId="ADAL" clId="{9A744FF5-059F-4812-9AFC-B7D3387E5D0C}" dt="2024-04-10T01:44:15.385" v="1"/>
        <pc:sldMkLst>
          <pc:docMk/>
          <pc:sldMk cId="139682963" sldId="699"/>
        </pc:sldMkLst>
      </pc:sldChg>
      <pc:sldChg chg="add">
        <pc:chgData name="Michael Hennick" userId="47308667-b466-4bc8-8630-0f7e6f423307" providerId="ADAL" clId="{9A744FF5-059F-4812-9AFC-B7D3387E5D0C}" dt="2024-04-10T01:44:15.385" v="1"/>
        <pc:sldMkLst>
          <pc:docMk/>
          <pc:sldMk cId="3653787484" sldId="701"/>
        </pc:sldMkLst>
      </pc:sldChg>
      <pc:sldChg chg="add">
        <pc:chgData name="Michael Hennick" userId="47308667-b466-4bc8-8630-0f7e6f423307" providerId="ADAL" clId="{9A744FF5-059F-4812-9AFC-B7D3387E5D0C}" dt="2024-04-10T01:44:15.385" v="1"/>
        <pc:sldMkLst>
          <pc:docMk/>
          <pc:sldMk cId="22582518" sldId="702"/>
        </pc:sldMkLst>
      </pc:sldChg>
      <pc:sldChg chg="add">
        <pc:chgData name="Michael Hennick" userId="47308667-b466-4bc8-8630-0f7e6f423307" providerId="ADAL" clId="{9A744FF5-059F-4812-9AFC-B7D3387E5D0C}" dt="2024-04-10T01:44:15.385" v="1"/>
        <pc:sldMkLst>
          <pc:docMk/>
          <pc:sldMk cId="3083162522" sldId="703"/>
        </pc:sldMkLst>
      </pc:sldChg>
      <pc:sldChg chg="add">
        <pc:chgData name="Michael Hennick" userId="47308667-b466-4bc8-8630-0f7e6f423307" providerId="ADAL" clId="{9A744FF5-059F-4812-9AFC-B7D3387E5D0C}" dt="2024-04-10T01:44:15.385" v="1"/>
        <pc:sldMkLst>
          <pc:docMk/>
          <pc:sldMk cId="4146875024" sldId="704"/>
        </pc:sldMkLst>
      </pc:sldChg>
      <pc:sldChg chg="add">
        <pc:chgData name="Michael Hennick" userId="47308667-b466-4bc8-8630-0f7e6f423307" providerId="ADAL" clId="{9A744FF5-059F-4812-9AFC-B7D3387E5D0C}" dt="2024-04-10T01:44:15.385" v="1"/>
        <pc:sldMkLst>
          <pc:docMk/>
          <pc:sldMk cId="2070973434" sldId="705"/>
        </pc:sldMkLst>
      </pc:sldChg>
      <pc:sldChg chg="add">
        <pc:chgData name="Michael Hennick" userId="47308667-b466-4bc8-8630-0f7e6f423307" providerId="ADAL" clId="{9A744FF5-059F-4812-9AFC-B7D3387E5D0C}" dt="2024-04-10T01:44:15.385" v="1"/>
        <pc:sldMkLst>
          <pc:docMk/>
          <pc:sldMk cId="2596203475" sldId="706"/>
        </pc:sldMkLst>
      </pc:sldChg>
      <pc:sldChg chg="add">
        <pc:chgData name="Michael Hennick" userId="47308667-b466-4bc8-8630-0f7e6f423307" providerId="ADAL" clId="{9A744FF5-059F-4812-9AFC-B7D3387E5D0C}" dt="2024-04-10T01:44:15.385" v="1"/>
        <pc:sldMkLst>
          <pc:docMk/>
          <pc:sldMk cId="1897172936" sldId="707"/>
        </pc:sldMkLst>
      </pc:sldChg>
      <pc:sldChg chg="add">
        <pc:chgData name="Michael Hennick" userId="47308667-b466-4bc8-8630-0f7e6f423307" providerId="ADAL" clId="{9A744FF5-059F-4812-9AFC-B7D3387E5D0C}" dt="2024-04-10T01:44:15.385" v="1"/>
        <pc:sldMkLst>
          <pc:docMk/>
          <pc:sldMk cId="1013487721" sldId="708"/>
        </pc:sldMkLst>
      </pc:sldChg>
      <pc:sldChg chg="add">
        <pc:chgData name="Michael Hennick" userId="47308667-b466-4bc8-8630-0f7e6f423307" providerId="ADAL" clId="{9A744FF5-059F-4812-9AFC-B7D3387E5D0C}" dt="2024-04-10T01:44:15.385" v="1"/>
        <pc:sldMkLst>
          <pc:docMk/>
          <pc:sldMk cId="2665523853" sldId="709"/>
        </pc:sldMkLst>
      </pc:sldChg>
      <pc:sldChg chg="add">
        <pc:chgData name="Michael Hennick" userId="47308667-b466-4bc8-8630-0f7e6f423307" providerId="ADAL" clId="{9A744FF5-059F-4812-9AFC-B7D3387E5D0C}" dt="2024-04-10T01:44:15.385" v="1"/>
        <pc:sldMkLst>
          <pc:docMk/>
          <pc:sldMk cId="1551813370" sldId="710"/>
        </pc:sldMkLst>
      </pc:sldChg>
      <pc:sldChg chg="add">
        <pc:chgData name="Michael Hennick" userId="47308667-b466-4bc8-8630-0f7e6f423307" providerId="ADAL" clId="{9A744FF5-059F-4812-9AFC-B7D3387E5D0C}" dt="2024-04-10T01:44:15.385" v="1"/>
        <pc:sldMkLst>
          <pc:docMk/>
          <pc:sldMk cId="3350277703" sldId="711"/>
        </pc:sldMkLst>
      </pc:sldChg>
      <pc:sldChg chg="add">
        <pc:chgData name="Michael Hennick" userId="47308667-b466-4bc8-8630-0f7e6f423307" providerId="ADAL" clId="{9A744FF5-059F-4812-9AFC-B7D3387E5D0C}" dt="2024-04-10T01:44:15.385" v="1"/>
        <pc:sldMkLst>
          <pc:docMk/>
          <pc:sldMk cId="2776302495" sldId="712"/>
        </pc:sldMkLst>
      </pc:sldChg>
      <pc:sldChg chg="add">
        <pc:chgData name="Michael Hennick" userId="47308667-b466-4bc8-8630-0f7e6f423307" providerId="ADAL" clId="{9A744FF5-059F-4812-9AFC-B7D3387E5D0C}" dt="2024-04-10T01:44:15.385" v="1"/>
        <pc:sldMkLst>
          <pc:docMk/>
          <pc:sldMk cId="480508753" sldId="713"/>
        </pc:sldMkLst>
      </pc:sldChg>
      <pc:sldChg chg="add">
        <pc:chgData name="Michael Hennick" userId="47308667-b466-4bc8-8630-0f7e6f423307" providerId="ADAL" clId="{9A744FF5-059F-4812-9AFC-B7D3387E5D0C}" dt="2024-04-10T01:44:15.385" v="1"/>
        <pc:sldMkLst>
          <pc:docMk/>
          <pc:sldMk cId="3507781811" sldId="714"/>
        </pc:sldMkLst>
      </pc:sldChg>
      <pc:sldChg chg="add">
        <pc:chgData name="Michael Hennick" userId="47308667-b466-4bc8-8630-0f7e6f423307" providerId="ADAL" clId="{9A744FF5-059F-4812-9AFC-B7D3387E5D0C}" dt="2024-04-10T01:44:15.385" v="1"/>
        <pc:sldMkLst>
          <pc:docMk/>
          <pc:sldMk cId="415322603" sldId="715"/>
        </pc:sldMkLst>
      </pc:sldChg>
      <pc:sldChg chg="add">
        <pc:chgData name="Michael Hennick" userId="47308667-b466-4bc8-8630-0f7e6f423307" providerId="ADAL" clId="{9A744FF5-059F-4812-9AFC-B7D3387E5D0C}" dt="2024-04-10T01:44:15.385" v="1"/>
        <pc:sldMkLst>
          <pc:docMk/>
          <pc:sldMk cId="2724669411" sldId="716"/>
        </pc:sldMkLst>
      </pc:sldChg>
      <pc:sldChg chg="add">
        <pc:chgData name="Michael Hennick" userId="47308667-b466-4bc8-8630-0f7e6f423307" providerId="ADAL" clId="{9A744FF5-059F-4812-9AFC-B7D3387E5D0C}" dt="2024-04-10T01:44:15.385" v="1"/>
        <pc:sldMkLst>
          <pc:docMk/>
          <pc:sldMk cId="2141995725" sldId="717"/>
        </pc:sldMkLst>
      </pc:sldChg>
      <pc:sldChg chg="add">
        <pc:chgData name="Michael Hennick" userId="47308667-b466-4bc8-8630-0f7e6f423307" providerId="ADAL" clId="{9A744FF5-059F-4812-9AFC-B7D3387E5D0C}" dt="2024-04-10T01:44:15.385" v="1"/>
        <pc:sldMkLst>
          <pc:docMk/>
          <pc:sldMk cId="1542439115" sldId="718"/>
        </pc:sldMkLst>
      </pc:sldChg>
      <pc:sldChg chg="add">
        <pc:chgData name="Michael Hennick" userId="47308667-b466-4bc8-8630-0f7e6f423307" providerId="ADAL" clId="{9A744FF5-059F-4812-9AFC-B7D3387E5D0C}" dt="2024-04-10T01:44:15.385" v="1"/>
        <pc:sldMkLst>
          <pc:docMk/>
          <pc:sldMk cId="4025407781" sldId="719"/>
        </pc:sldMkLst>
      </pc:sldChg>
      <pc:sldChg chg="add">
        <pc:chgData name="Michael Hennick" userId="47308667-b466-4bc8-8630-0f7e6f423307" providerId="ADAL" clId="{9A744FF5-059F-4812-9AFC-B7D3387E5D0C}" dt="2024-04-10T01:44:15.385" v="1"/>
        <pc:sldMkLst>
          <pc:docMk/>
          <pc:sldMk cId="2964952700" sldId="720"/>
        </pc:sldMkLst>
      </pc:sldChg>
      <pc:sldChg chg="add">
        <pc:chgData name="Michael Hennick" userId="47308667-b466-4bc8-8630-0f7e6f423307" providerId="ADAL" clId="{9A744FF5-059F-4812-9AFC-B7D3387E5D0C}" dt="2024-04-10T01:44:15.385" v="1"/>
        <pc:sldMkLst>
          <pc:docMk/>
          <pc:sldMk cId="3144718373" sldId="721"/>
        </pc:sldMkLst>
      </pc:sldChg>
      <pc:sldChg chg="add">
        <pc:chgData name="Michael Hennick" userId="47308667-b466-4bc8-8630-0f7e6f423307" providerId="ADAL" clId="{9A744FF5-059F-4812-9AFC-B7D3387E5D0C}" dt="2024-04-10T01:44:15.385" v="1"/>
        <pc:sldMkLst>
          <pc:docMk/>
          <pc:sldMk cId="1836732059" sldId="722"/>
        </pc:sldMkLst>
      </pc:sldChg>
      <pc:sldChg chg="add">
        <pc:chgData name="Michael Hennick" userId="47308667-b466-4bc8-8630-0f7e6f423307" providerId="ADAL" clId="{9A744FF5-059F-4812-9AFC-B7D3387E5D0C}" dt="2024-04-10T01:44:15.385" v="1"/>
        <pc:sldMkLst>
          <pc:docMk/>
          <pc:sldMk cId="2503001160" sldId="723"/>
        </pc:sldMkLst>
      </pc:sldChg>
      <pc:sldChg chg="add">
        <pc:chgData name="Michael Hennick" userId="47308667-b466-4bc8-8630-0f7e6f423307" providerId="ADAL" clId="{9A744FF5-059F-4812-9AFC-B7D3387E5D0C}" dt="2024-04-10T01:44:15.385" v="1"/>
        <pc:sldMkLst>
          <pc:docMk/>
          <pc:sldMk cId="1355022565" sldId="724"/>
        </pc:sldMkLst>
      </pc:sldChg>
      <pc:sldChg chg="add">
        <pc:chgData name="Michael Hennick" userId="47308667-b466-4bc8-8630-0f7e6f423307" providerId="ADAL" clId="{9A744FF5-059F-4812-9AFC-B7D3387E5D0C}" dt="2024-04-10T01:44:15.385" v="1"/>
        <pc:sldMkLst>
          <pc:docMk/>
          <pc:sldMk cId="2603929497" sldId="725"/>
        </pc:sldMkLst>
      </pc:sldChg>
      <pc:sldChg chg="add">
        <pc:chgData name="Michael Hennick" userId="47308667-b466-4bc8-8630-0f7e6f423307" providerId="ADAL" clId="{9A744FF5-059F-4812-9AFC-B7D3387E5D0C}" dt="2024-04-10T01:44:15.385" v="1"/>
        <pc:sldMkLst>
          <pc:docMk/>
          <pc:sldMk cId="117233371" sldId="726"/>
        </pc:sldMkLst>
      </pc:sldChg>
      <pc:sldChg chg="add">
        <pc:chgData name="Michael Hennick" userId="47308667-b466-4bc8-8630-0f7e6f423307" providerId="ADAL" clId="{9A744FF5-059F-4812-9AFC-B7D3387E5D0C}" dt="2024-04-10T01:44:15.385" v="1"/>
        <pc:sldMkLst>
          <pc:docMk/>
          <pc:sldMk cId="4108825243" sldId="727"/>
        </pc:sldMkLst>
      </pc:sldChg>
      <pc:sldChg chg="add">
        <pc:chgData name="Michael Hennick" userId="47308667-b466-4bc8-8630-0f7e6f423307" providerId="ADAL" clId="{9A744FF5-059F-4812-9AFC-B7D3387E5D0C}" dt="2024-04-10T01:44:15.385" v="1"/>
        <pc:sldMkLst>
          <pc:docMk/>
          <pc:sldMk cId="2559419667" sldId="72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6CDA61-E664-634D-841D-EBA9ED737D79}" type="datetimeFigureOut">
              <a:rPr lang="en-US" smtClean="0"/>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09D675-D049-E849-AB6D-29F53391A025}" type="slidenum">
              <a:rPr lang="en-US" smtClean="0"/>
              <a:t>‹#›</a:t>
            </a:fld>
            <a:endParaRPr lang="en-US"/>
          </a:p>
        </p:txBody>
      </p:sp>
    </p:spTree>
    <p:extLst>
      <p:ext uri="{BB962C8B-B14F-4D97-AF65-F5344CB8AC3E}">
        <p14:creationId xmlns:p14="http://schemas.microsoft.com/office/powerpoint/2010/main" val="16907947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35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Calibri" charset="0"/>
              <a:ea typeface="ＭＳ Ｐゴシック" charset="0"/>
              <a:cs typeface="ＭＳ Ｐゴシック" charset="0"/>
            </a:endParaRPr>
          </a:p>
        </p:txBody>
      </p:sp>
      <p:sp>
        <p:nvSpPr>
          <p:cNvPr id="235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9ADCB5-4466-5B46-AC40-902CDF5F7CFC}" type="slidenum">
              <a:rPr lang="en-US">
                <a:latin typeface="Calibri" charset="0"/>
              </a:rPr>
              <a:pPr eaLnBrk="1" hangingPunct="1"/>
              <a:t>15</a:t>
            </a:fld>
            <a:endParaRPr lang="en-US">
              <a:latin typeface="Calibri" charset="0"/>
            </a:endParaRPr>
          </a:p>
        </p:txBody>
      </p:sp>
    </p:spTree>
    <p:extLst>
      <p:ext uri="{BB962C8B-B14F-4D97-AF65-F5344CB8AC3E}">
        <p14:creationId xmlns:p14="http://schemas.microsoft.com/office/powerpoint/2010/main" val="1825906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42B08F-7201-4881-BAE0-A32C1D4254DA}" type="datetimeFigureOut">
              <a:rPr lang="en-US" smtClean="0"/>
              <a:t>4/9/2024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0B0EF93-A27B-488A-AF90-2665E003BCF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2B08F-7201-4881-BAE0-A32C1D4254DA}"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2B08F-7201-4881-BAE0-A32C1D4254DA}"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F42B08F-7201-4881-BAE0-A32C1D4254DA}"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a:t>Click to edit Master title style</a:t>
            </a:r>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F42B08F-7201-4881-BAE0-A32C1D4254DA}"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B0EF93-A27B-488A-AF90-2665E003BCF2}"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F42B08F-7201-4881-BAE0-A32C1D4254DA}"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F42B08F-7201-4881-BAE0-A32C1D4254DA}"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a:t>Click to edit Master title style</a:t>
            </a:r>
          </a:p>
        </p:txBody>
      </p:sp>
      <p:sp>
        <p:nvSpPr>
          <p:cNvPr id="7" name="Date Placeholder 6"/>
          <p:cNvSpPr>
            <a:spLocks noGrp="1"/>
          </p:cNvSpPr>
          <p:nvPr>
            <p:ph type="dt" sz="half" idx="10"/>
          </p:nvPr>
        </p:nvSpPr>
        <p:spPr/>
        <p:txBody>
          <a:bodyPr/>
          <a:lstStyle/>
          <a:p>
            <a:fld id="{BF42B08F-7201-4881-BAE0-A32C1D4254DA}" type="datetimeFigureOut">
              <a:rPr lang="en-US" smtClean="0"/>
              <a:t>4/9/2024</a:t>
            </a:fld>
            <a:endParaRPr lang="en-US"/>
          </a:p>
        </p:txBody>
      </p:sp>
      <p:sp>
        <p:nvSpPr>
          <p:cNvPr id="8" name="Slide Number Placeholder 7"/>
          <p:cNvSpPr>
            <a:spLocks noGrp="1"/>
          </p:cNvSpPr>
          <p:nvPr>
            <p:ph type="sldNum" sz="quarter" idx="11"/>
          </p:nvPr>
        </p:nvSpPr>
        <p:spPr/>
        <p:txBody>
          <a:bodyPr/>
          <a:lstStyle/>
          <a:p>
            <a:fld id="{40B0EF93-A27B-488A-AF90-2665E003BCF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2B08F-7201-4881-BAE0-A32C1D4254DA}"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a:t>Click to edit Master title style</a:t>
            </a:r>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F42B08F-7201-4881-BAE0-A32C1D4254DA}"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40B0EF93-A27B-488A-AF90-2665E003BC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a:t>Click to edit Master title style</a:t>
            </a:r>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BF42B08F-7201-4881-BAE0-A32C1D4254DA}"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B0EF93-A27B-488A-AF90-2665E003BC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a:t>Click to edit Master title style</a:t>
            </a:r>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BF42B08F-7201-4881-BAE0-A32C1D4254DA}" type="datetimeFigureOut">
              <a:rPr lang="en-US" smtClean="0"/>
              <a:t>4/9/2024</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40B0EF93-A27B-488A-AF90-2665E003BCF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ans.org/reading-room/whitepapers/testing/writing-penetration-testing-report-33343" TargetMode="External"/><Relationship Id="rId2" Type="http://schemas.openxmlformats.org/officeDocument/2006/relationships/hyperlink" Target="https://www.offensive-security.com/reports/sample-penetration-testing-report.pdf"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7200"/>
            <a:ext cx="8686800" cy="2438399"/>
          </a:xfrm>
        </p:spPr>
        <p:txBody>
          <a:bodyPr>
            <a:normAutofit/>
          </a:bodyPr>
          <a:lstStyle/>
          <a:p>
            <a:r>
              <a:rPr lang="en-US" sz="4000" dirty="0"/>
              <a:t>CYBR644 – Cyber Practitioner Lab</a:t>
            </a:r>
          </a:p>
        </p:txBody>
      </p:sp>
      <p:sp>
        <p:nvSpPr>
          <p:cNvPr id="3" name="Subtitle 2"/>
          <p:cNvSpPr>
            <a:spLocks noGrp="1"/>
          </p:cNvSpPr>
          <p:nvPr>
            <p:ph type="subTitle" idx="1"/>
          </p:nvPr>
        </p:nvSpPr>
        <p:spPr>
          <a:xfrm>
            <a:off x="2511552" y="4724400"/>
            <a:ext cx="6480048" cy="1752600"/>
          </a:xfrm>
        </p:spPr>
        <p:txBody>
          <a:bodyPr>
            <a:normAutofit/>
          </a:bodyPr>
          <a:lstStyle/>
          <a:p>
            <a:r>
              <a:rPr lang="en-US" dirty="0"/>
              <a:t>Spring 2024</a:t>
            </a:r>
          </a:p>
          <a:p>
            <a:r>
              <a:rPr lang="en-US" dirty="0"/>
              <a:t>University of Maryland, Baltimore County</a:t>
            </a:r>
          </a:p>
          <a:p>
            <a:r>
              <a:rPr lang="en-US" dirty="0"/>
              <a:t>Michael </a:t>
            </a:r>
            <a:r>
              <a:rPr lang="en-US" dirty="0" err="1"/>
              <a:t>Hennick</a:t>
            </a:r>
            <a:endParaRPr lang="en-US" dirty="0"/>
          </a:p>
        </p:txBody>
      </p:sp>
      <p:pic>
        <p:nvPicPr>
          <p:cNvPr id="4" name="Picture 20" descr="C:\Users\mhenni\Pictures\cyber-server far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4776257" cy="3187927"/>
          </a:xfrm>
          <a:prstGeom prst="rect">
            <a:avLst/>
          </a:prstGeom>
          <a:ln>
            <a:noFill/>
          </a:ln>
          <a:effectLst>
            <a:softEdge rad="112500"/>
          </a:effectLst>
          <a:extLst>
            <a:ext uri="{909E8E84-426E-40dd-AFC4-6F175D3DCCD1}">
              <a14:hiddenFill xmlns="" xmlns:a14="http://schemas.microsoft.com/office/drawing/2010/main">
                <a:solidFill>
                  <a:srgbClr val="FFFFFF"/>
                </a:solidFill>
              </a14:hiddenFill>
            </a:ext>
          </a:extLst>
        </p:spPr>
      </p:pic>
      <p:pic>
        <p:nvPicPr>
          <p:cNvPr id="7" name="Picture 6"/>
          <p:cNvPicPr>
            <a:picLocks noChangeAspect="1"/>
          </p:cNvPicPr>
          <p:nvPr/>
        </p:nvPicPr>
        <p:blipFill rotWithShape="1">
          <a:blip r:embed="rId3"/>
          <a:srcRect l="25051" t="7698" r="24522" b="6981"/>
          <a:stretch/>
        </p:blipFill>
        <p:spPr>
          <a:xfrm>
            <a:off x="7462239" y="4038600"/>
            <a:ext cx="1529361" cy="1371600"/>
          </a:xfrm>
          <a:prstGeom prst="rect">
            <a:avLst/>
          </a:prstGeom>
        </p:spPr>
      </p:pic>
    </p:spTree>
    <p:extLst>
      <p:ext uri="{BB962C8B-B14F-4D97-AF65-F5344CB8AC3E}">
        <p14:creationId xmlns:p14="http://schemas.microsoft.com/office/powerpoint/2010/main" val="192120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3000" tmFilter="0, 0; .2, .5; .8, .5; 1, 0"/>
                                        <p:tgtEl>
                                          <p:spTgt spid="4"/>
                                        </p:tgtEl>
                                      </p:cBhvr>
                                    </p:animEffect>
                                    <p:animScale>
                                      <p:cBhvr>
                                        <p:cTn id="7" dur="1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Virus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6186309"/>
          </a:xfrm>
          <a:prstGeom prst="rect">
            <a:avLst/>
          </a:prstGeom>
        </p:spPr>
        <p:txBody>
          <a:bodyPr wrap="square">
            <a:spAutoFit/>
          </a:bodyPr>
          <a:lstStyle/>
          <a:p>
            <a:r>
              <a:rPr lang="en-US" dirty="0"/>
              <a:t>Malicious code triggered by user action that can copy itself and infect a computer without permission or knowledge of the user. </a:t>
            </a:r>
          </a:p>
          <a:p>
            <a:endParaRPr lang="en-US" dirty="0"/>
          </a:p>
          <a:p>
            <a:endParaRPr lang="en-US" dirty="0"/>
          </a:p>
          <a:p>
            <a:r>
              <a:rPr lang="en-US" dirty="0"/>
              <a:t>– Typically affect one or more of: </a:t>
            </a:r>
          </a:p>
          <a:p>
            <a:r>
              <a:rPr lang="en-US" dirty="0"/>
              <a:t>	• Program files, Boot sector files, MBR </a:t>
            </a:r>
          </a:p>
          <a:p>
            <a:endParaRPr lang="en-US" dirty="0"/>
          </a:p>
          <a:p>
            <a:endParaRPr lang="en-US" dirty="0"/>
          </a:p>
          <a:p>
            <a:r>
              <a:rPr lang="en-US" dirty="0"/>
              <a:t>Examples:</a:t>
            </a:r>
          </a:p>
          <a:p>
            <a:endParaRPr lang="en-US" dirty="0"/>
          </a:p>
          <a:p>
            <a:r>
              <a:rPr lang="en-US" dirty="0" err="1"/>
              <a:t>Michaelangelo</a:t>
            </a:r>
            <a:r>
              <a:rPr lang="en-US" dirty="0"/>
              <a:t> Virus (1992)</a:t>
            </a:r>
          </a:p>
          <a:p>
            <a:r>
              <a:rPr lang="en-US" dirty="0"/>
              <a:t>	• Boot Sector virus, remained dormant until 3/6/92 – erased portion of disk, 	rendering data “lost” for average users.</a:t>
            </a:r>
          </a:p>
          <a:p>
            <a:endParaRPr lang="en-US" dirty="0"/>
          </a:p>
          <a:p>
            <a:r>
              <a:rPr lang="en-US" dirty="0"/>
              <a:t>Melissa Virus (1999)</a:t>
            </a:r>
          </a:p>
          <a:p>
            <a:r>
              <a:rPr lang="en-US" dirty="0"/>
              <a:t>	• A VBA macro virus, targeting MS Word and Outlook </a:t>
            </a:r>
          </a:p>
          <a:p>
            <a:endParaRPr lang="en-US" dirty="0"/>
          </a:p>
          <a:p>
            <a:endParaRPr lang="en-US" dirty="0"/>
          </a:p>
          <a:p>
            <a:endParaRPr lang="en-US" dirty="0"/>
          </a:p>
          <a:p>
            <a:endParaRPr lang="en-US" dirty="0"/>
          </a:p>
          <a:p>
            <a:endParaRPr lang="en-US" dirty="0"/>
          </a:p>
          <a:p>
            <a:r>
              <a:rPr lang="en-US" dirty="0"/>
              <a:t>	</a:t>
            </a:r>
          </a:p>
        </p:txBody>
      </p:sp>
      <p:pic>
        <p:nvPicPr>
          <p:cNvPr id="6146" name="Picture 2" descr="https://encrypted-tbn1.google.com/images?q=tbn:ANd9GcT5NQeKXk7VHIcN34wSFBQeHPwgjNKxmK8OwJrHTNYKse1jCKxd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2199911"/>
            <a:ext cx="3028950" cy="221968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55429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3058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Types and Transmission Methods of Viruses</a:t>
            </a:r>
          </a:p>
        </p:txBody>
      </p:sp>
      <p:sp>
        <p:nvSpPr>
          <p:cNvPr id="9219" name="Content Placeholder 2"/>
          <p:cNvSpPr>
            <a:spLocks noGrp="1"/>
          </p:cNvSpPr>
          <p:nvPr>
            <p:ph idx="1"/>
          </p:nvPr>
        </p:nvSpPr>
        <p:spPr/>
        <p:txBody>
          <a:bodyPr/>
          <a:lstStyle/>
          <a:p>
            <a:r>
              <a:rPr lang="en-US" sz="2000" dirty="0">
                <a:ea typeface="ＭＳ Ｐゴシック" charset="0"/>
                <a:cs typeface="ＭＳ Ｐゴシック" charset="0"/>
              </a:rPr>
              <a:t>Viruses require human activity to spread.</a:t>
            </a:r>
          </a:p>
          <a:p>
            <a:r>
              <a:rPr lang="en-US" sz="2000" dirty="0">
                <a:ea typeface="ＭＳ Ｐゴシック" charset="0"/>
                <a:cs typeface="ＭＳ Ｐゴシック" charset="0"/>
              </a:rPr>
              <a:t>Basic ways viruses propagate:</a:t>
            </a:r>
          </a:p>
          <a:p>
            <a:pPr lvl="1"/>
            <a:r>
              <a:rPr lang="en-US" sz="2000" dirty="0">
                <a:ea typeface="ＭＳ Ｐゴシック" charset="0"/>
              </a:rPr>
              <a:t>Master boot record infection:</a:t>
            </a:r>
          </a:p>
          <a:p>
            <a:pPr lvl="2"/>
            <a:r>
              <a:rPr lang="en-US" sz="2000" dirty="0">
                <a:ea typeface="ＭＳ Ｐゴシック" charset="0"/>
              </a:rPr>
              <a:t>Attacks the master boot record of the hard drive</a:t>
            </a:r>
          </a:p>
          <a:p>
            <a:pPr lvl="1"/>
            <a:r>
              <a:rPr lang="en-US" sz="2000" dirty="0">
                <a:ea typeface="ＭＳ Ｐゴシック" charset="0"/>
              </a:rPr>
              <a:t>File infection:</a:t>
            </a:r>
          </a:p>
          <a:p>
            <a:pPr lvl="2"/>
            <a:r>
              <a:rPr lang="en-US" sz="2000" dirty="0">
                <a:ea typeface="ＭＳ Ｐゴシック" charset="0"/>
              </a:rPr>
              <a:t>Relies on the user to execute a file</a:t>
            </a:r>
          </a:p>
          <a:p>
            <a:pPr lvl="1"/>
            <a:r>
              <a:rPr lang="en-US" sz="2000" dirty="0">
                <a:ea typeface="ＭＳ Ｐゴシック" charset="0"/>
              </a:rPr>
              <a:t>Macro infection:</a:t>
            </a:r>
          </a:p>
          <a:p>
            <a:pPr lvl="2"/>
            <a:r>
              <a:rPr lang="en-US" sz="2000" dirty="0">
                <a:ea typeface="ＭＳ Ｐゴシック" charset="0"/>
              </a:rPr>
              <a:t>Exploit scripting services installed on the computer</a:t>
            </a:r>
          </a:p>
          <a:p>
            <a:pPr lvl="1"/>
            <a:r>
              <a:rPr lang="en-US" sz="2000" dirty="0">
                <a:ea typeface="ＭＳ Ｐゴシック" charset="0"/>
              </a:rPr>
              <a:t>Polymorphic</a:t>
            </a:r>
          </a:p>
          <a:p>
            <a:pPr lvl="1"/>
            <a:r>
              <a:rPr lang="en-US" sz="2000" dirty="0">
                <a:ea typeface="ＭＳ Ｐゴシック" charset="0"/>
              </a:rPr>
              <a:t>Multipart</a:t>
            </a:r>
          </a:p>
          <a:p>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1931840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458200" cy="1096962"/>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Types and Transmission Methods of Viruses cont.</a:t>
            </a:r>
          </a:p>
        </p:txBody>
      </p:sp>
      <p:sp>
        <p:nvSpPr>
          <p:cNvPr id="10243" name="Content Placeholder 2"/>
          <p:cNvSpPr>
            <a:spLocks noGrp="1"/>
          </p:cNvSpPr>
          <p:nvPr>
            <p:ph idx="1"/>
          </p:nvPr>
        </p:nvSpPr>
        <p:spPr/>
        <p:txBody>
          <a:bodyPr>
            <a:normAutofit lnSpcReduction="10000"/>
          </a:bodyPr>
          <a:lstStyle/>
          <a:p>
            <a:r>
              <a:rPr lang="en-US" sz="2000">
                <a:ea typeface="ＭＳ Ｐゴシック" charset="0"/>
                <a:cs typeface="ＭＳ Ｐゴシック" charset="0"/>
              </a:rPr>
              <a:t>Types of viruses:</a:t>
            </a:r>
          </a:p>
          <a:p>
            <a:pPr lvl="1"/>
            <a:r>
              <a:rPr lang="en-US" sz="2000">
                <a:ea typeface="ＭＳ Ｐゴシック" charset="0"/>
              </a:rPr>
              <a:t>Fast infection viruses</a:t>
            </a:r>
          </a:p>
          <a:p>
            <a:pPr lvl="2"/>
            <a:r>
              <a:rPr lang="en-US" sz="2000">
                <a:ea typeface="ＭＳ Ｐゴシック" charset="0"/>
              </a:rPr>
              <a:t>Spreads quickly and infects all the files it can</a:t>
            </a:r>
          </a:p>
          <a:p>
            <a:pPr lvl="1"/>
            <a:r>
              <a:rPr lang="en-US" sz="2000">
                <a:ea typeface="ＭＳ Ｐゴシック" charset="0"/>
              </a:rPr>
              <a:t>Sparse infection:</a:t>
            </a:r>
          </a:p>
          <a:p>
            <a:pPr lvl="2"/>
            <a:r>
              <a:rPr lang="en-US" sz="2000">
                <a:ea typeface="ＭＳ Ｐゴシック" charset="0"/>
              </a:rPr>
              <a:t>Takes longer to infect other files to avoid detection </a:t>
            </a:r>
          </a:p>
          <a:p>
            <a:pPr lvl="1"/>
            <a:r>
              <a:rPr lang="en-US" sz="2000">
                <a:ea typeface="ＭＳ Ｐゴシック" charset="0"/>
              </a:rPr>
              <a:t>RAM resident infection:</a:t>
            </a:r>
          </a:p>
          <a:p>
            <a:pPr lvl="2"/>
            <a:r>
              <a:rPr lang="en-US" sz="2000">
                <a:ea typeface="ＭＳ Ｐゴシック" charset="0"/>
              </a:rPr>
              <a:t>Loads itself in RAM </a:t>
            </a:r>
          </a:p>
          <a:p>
            <a:pPr lvl="3"/>
            <a:r>
              <a:rPr lang="en-US" sz="2000">
                <a:ea typeface="ＭＳ Ｐゴシック" charset="0"/>
              </a:rPr>
              <a:t>The only way boot sector viruses can spread</a:t>
            </a:r>
          </a:p>
          <a:p>
            <a:pPr lvl="1"/>
            <a:r>
              <a:rPr lang="en-US" sz="2000">
                <a:ea typeface="ＭＳ Ｐゴシック" charset="0"/>
              </a:rPr>
              <a:t>Multipartite virus:</a:t>
            </a:r>
          </a:p>
          <a:p>
            <a:pPr lvl="2"/>
            <a:r>
              <a:rPr lang="en-US" sz="2000">
                <a:ea typeface="ＭＳ Ｐゴシック" charset="0"/>
              </a:rPr>
              <a:t>Uses more than one propagating method</a:t>
            </a:r>
          </a:p>
          <a:p>
            <a:pPr lvl="1"/>
            <a:r>
              <a:rPr lang="en-US" sz="2000">
                <a:ea typeface="ＭＳ Ｐゴシック" charset="0"/>
              </a:rPr>
              <a:t>Polymorphic viruses:</a:t>
            </a:r>
          </a:p>
          <a:p>
            <a:pPr lvl="2"/>
            <a:r>
              <a:rPr lang="en-US" sz="2000">
                <a:ea typeface="ＭＳ Ｐゴシック" charset="0"/>
              </a:rPr>
              <a:t>Changes its signature every time it replicates and infects a new file</a:t>
            </a:r>
          </a:p>
        </p:txBody>
      </p:sp>
    </p:spTree>
    <p:extLst>
      <p:ext uri="{BB962C8B-B14F-4D97-AF65-F5344CB8AC3E}">
        <p14:creationId xmlns:p14="http://schemas.microsoft.com/office/powerpoint/2010/main" val="81573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3058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Virus Payloads</a:t>
            </a:r>
          </a:p>
        </p:txBody>
      </p:sp>
      <p:sp>
        <p:nvSpPr>
          <p:cNvPr id="11267" name="Content Placeholder 2"/>
          <p:cNvSpPr>
            <a:spLocks noGrp="1"/>
          </p:cNvSpPr>
          <p:nvPr>
            <p:ph idx="1"/>
          </p:nvPr>
        </p:nvSpPr>
        <p:spPr/>
        <p:txBody>
          <a:bodyPr>
            <a:normAutofit fontScale="92500" lnSpcReduction="10000"/>
          </a:bodyPr>
          <a:lstStyle/>
          <a:p>
            <a:r>
              <a:rPr lang="en-US">
                <a:ea typeface="ＭＳ Ｐゴシック" charset="0"/>
                <a:cs typeface="ＭＳ Ｐゴシック" charset="0"/>
              </a:rPr>
              <a:t>Prependers:</a:t>
            </a:r>
          </a:p>
          <a:p>
            <a:pPr lvl="1"/>
            <a:r>
              <a:rPr lang="en-US" sz="1400">
                <a:ea typeface="ＭＳ Ｐゴシック" charset="0"/>
              </a:rPr>
              <a:t>Place the virus code in the beginning of the infected file</a:t>
            </a:r>
          </a:p>
          <a:p>
            <a:r>
              <a:rPr lang="en-US">
                <a:ea typeface="ＭＳ Ｐゴシック" charset="0"/>
                <a:cs typeface="ＭＳ Ｐゴシック" charset="0"/>
              </a:rPr>
              <a:t>Appenders:</a:t>
            </a:r>
          </a:p>
          <a:p>
            <a:pPr lvl="1"/>
            <a:r>
              <a:rPr lang="en-US" sz="1400">
                <a:ea typeface="ＭＳ Ｐゴシック" charset="0"/>
              </a:rPr>
              <a:t>Place the virus code at the end of the infected file</a:t>
            </a:r>
          </a:p>
          <a:p>
            <a:r>
              <a:rPr lang="en-US">
                <a:ea typeface="ＭＳ Ｐゴシック" charset="0"/>
                <a:cs typeface="ＭＳ Ｐゴシック" charset="0"/>
              </a:rPr>
              <a:t>Virus components:</a:t>
            </a:r>
          </a:p>
          <a:p>
            <a:pPr lvl="1"/>
            <a:r>
              <a:rPr lang="en-US" sz="1400">
                <a:ea typeface="ＭＳ Ｐゴシック" charset="0"/>
              </a:rPr>
              <a:t>Search routine:</a:t>
            </a:r>
          </a:p>
          <a:p>
            <a:pPr lvl="2"/>
            <a:r>
              <a:rPr lang="en-US" sz="1200">
                <a:ea typeface="ＭＳ Ｐゴシック" charset="0"/>
              </a:rPr>
              <a:t>Present  in all viruses</a:t>
            </a:r>
          </a:p>
          <a:p>
            <a:pPr lvl="2"/>
            <a:r>
              <a:rPr lang="en-US" sz="1200">
                <a:ea typeface="ＭＳ Ｐゴシック" charset="0"/>
              </a:rPr>
              <a:t>Responsible for locating new files, disk space, or RAM to infect</a:t>
            </a:r>
          </a:p>
          <a:p>
            <a:pPr lvl="1"/>
            <a:r>
              <a:rPr lang="en-US" sz="1400">
                <a:ea typeface="ＭＳ Ｐゴシック" charset="0"/>
              </a:rPr>
              <a:t>Infection routine:</a:t>
            </a:r>
          </a:p>
          <a:p>
            <a:pPr lvl="2"/>
            <a:r>
              <a:rPr lang="en-US" sz="1200">
                <a:ea typeface="ＭＳ Ｐゴシック" charset="0"/>
              </a:rPr>
              <a:t>Present  in all viruses</a:t>
            </a:r>
          </a:p>
          <a:p>
            <a:pPr lvl="2"/>
            <a:r>
              <a:rPr lang="en-US" sz="1200">
                <a:ea typeface="ＭＳ Ｐゴシック" charset="0"/>
              </a:rPr>
              <a:t>Responsible for copying the virus and attaching it to a suitable host</a:t>
            </a:r>
          </a:p>
          <a:p>
            <a:pPr lvl="1"/>
            <a:r>
              <a:rPr lang="en-US" sz="1400">
                <a:ea typeface="ＭＳ Ｐゴシック" charset="0"/>
              </a:rPr>
              <a:t>Payload routine:</a:t>
            </a:r>
          </a:p>
          <a:p>
            <a:pPr lvl="2"/>
            <a:r>
              <a:rPr lang="en-US" sz="1200">
                <a:ea typeface="ＭＳ Ｐゴシック" charset="0"/>
              </a:rPr>
              <a:t>Is not required</a:t>
            </a:r>
          </a:p>
          <a:p>
            <a:pPr lvl="2"/>
            <a:r>
              <a:rPr lang="en-US" sz="1200">
                <a:ea typeface="ＭＳ Ｐゴシック" charset="0"/>
              </a:rPr>
              <a:t>Contains the actual virus code</a:t>
            </a:r>
          </a:p>
          <a:p>
            <a:pPr lvl="1"/>
            <a:r>
              <a:rPr lang="en-US" sz="1400">
                <a:ea typeface="ＭＳ Ｐゴシック" charset="0"/>
              </a:rPr>
              <a:t>Antidetection routine:</a:t>
            </a:r>
          </a:p>
          <a:p>
            <a:pPr lvl="2"/>
            <a:r>
              <a:rPr lang="en-US" sz="1200">
                <a:ea typeface="ＭＳ Ｐゴシック" charset="0"/>
              </a:rPr>
              <a:t>Helps the virus avoid detection</a:t>
            </a:r>
          </a:p>
          <a:p>
            <a:pPr lvl="1"/>
            <a:r>
              <a:rPr lang="en-US" sz="1400">
                <a:ea typeface="ＭＳ Ｐゴシック" charset="0"/>
              </a:rPr>
              <a:t>Trigger routine:</a:t>
            </a:r>
          </a:p>
          <a:p>
            <a:pPr lvl="2"/>
            <a:r>
              <a:rPr lang="en-US" sz="1200">
                <a:ea typeface="ＭＳ Ｐゴシック" charset="0"/>
              </a:rPr>
              <a:t>Launches the payload at a given date and time</a:t>
            </a:r>
          </a:p>
        </p:txBody>
      </p:sp>
    </p:spTree>
    <p:extLst>
      <p:ext uri="{BB962C8B-B14F-4D97-AF65-F5344CB8AC3E}">
        <p14:creationId xmlns:p14="http://schemas.microsoft.com/office/powerpoint/2010/main" val="174925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87250" y="304800"/>
            <a:ext cx="8504349"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History of Viruses</a:t>
            </a:r>
          </a:p>
        </p:txBody>
      </p:sp>
      <p:sp>
        <p:nvSpPr>
          <p:cNvPr id="12291" name="Content Placeholder 2"/>
          <p:cNvSpPr>
            <a:spLocks noGrp="1"/>
          </p:cNvSpPr>
          <p:nvPr>
            <p:ph idx="1"/>
          </p:nvPr>
        </p:nvSpPr>
        <p:spPr>
          <a:xfrm>
            <a:off x="457200" y="1447800"/>
            <a:ext cx="8229600" cy="5029200"/>
          </a:xfrm>
        </p:spPr>
        <p:txBody>
          <a:bodyPr/>
          <a:lstStyle/>
          <a:p>
            <a:r>
              <a:rPr lang="en-US" sz="1400">
                <a:ea typeface="ＭＳ Ｐゴシック" charset="0"/>
                <a:cs typeface="ＭＳ Ｐゴシック" charset="0"/>
              </a:rPr>
              <a:t>Fred Cohen coined the term computer virus in 1984.</a:t>
            </a:r>
          </a:p>
          <a:p>
            <a:r>
              <a:rPr lang="en-US" sz="1400">
                <a:ea typeface="ＭＳ Ｐゴシック" charset="0"/>
                <a:cs typeface="ＭＳ Ｐゴシック" charset="0"/>
              </a:rPr>
              <a:t>Ralf Burger created one of the first replicated programs, Virdem, in 1985.</a:t>
            </a:r>
          </a:p>
          <a:p>
            <a:r>
              <a:rPr lang="en-US" sz="1400">
                <a:ea typeface="ＭＳ Ｐゴシック" charset="0"/>
                <a:cs typeface="ＭＳ Ｐゴシック" charset="0"/>
              </a:rPr>
              <a:t>The Brain virus: </a:t>
            </a:r>
          </a:p>
          <a:p>
            <a:pPr lvl="1"/>
            <a:r>
              <a:rPr lang="en-US" sz="1200">
                <a:ea typeface="ＭＳ Ｐゴシック" charset="0"/>
              </a:rPr>
              <a:t>The first documented computer attack recorded at the University of Delaware</a:t>
            </a:r>
          </a:p>
          <a:p>
            <a:pPr lvl="1"/>
            <a:r>
              <a:rPr lang="en-US" sz="1200">
                <a:ea typeface="ＭＳ Ｐゴシック" charset="0"/>
              </a:rPr>
              <a:t>Targets floppy disk</a:t>
            </a:r>
            <a:r>
              <a:rPr lang="ja-JP" altLang="en-US" sz="1200">
                <a:ea typeface="ＭＳ Ｐゴシック" charset="0"/>
              </a:rPr>
              <a:t>’</a:t>
            </a:r>
            <a:r>
              <a:rPr lang="en-US" sz="1200">
                <a:ea typeface="ＭＳ Ｐゴシック" charset="0"/>
              </a:rPr>
              <a:t>s boot sector</a:t>
            </a:r>
          </a:p>
          <a:p>
            <a:r>
              <a:rPr lang="en-US" sz="1400">
                <a:ea typeface="ＭＳ Ｐゴシック" charset="0"/>
                <a:cs typeface="ＭＳ Ｐゴシック" charset="0"/>
              </a:rPr>
              <a:t>Lehigh virus:</a:t>
            </a:r>
          </a:p>
          <a:p>
            <a:pPr lvl="1"/>
            <a:r>
              <a:rPr lang="en-US" sz="1200">
                <a:ea typeface="ＭＳ Ｐゴシック" charset="0"/>
              </a:rPr>
              <a:t>Discovered at Lehigh University</a:t>
            </a:r>
          </a:p>
          <a:p>
            <a:pPr lvl="1"/>
            <a:r>
              <a:rPr lang="en-US" sz="1200">
                <a:ea typeface="ＭＳ Ｐゴシック" charset="0"/>
              </a:rPr>
              <a:t>Hid itself  in command.com and counted how many files were infected</a:t>
            </a:r>
          </a:p>
          <a:p>
            <a:pPr lvl="1"/>
            <a:r>
              <a:rPr lang="en-US" sz="1200">
                <a:ea typeface="ＭＳ Ｐゴシック" charset="0"/>
              </a:rPr>
              <a:t>Wipes out data on the floppy disk when the counter reached a predetermined number</a:t>
            </a:r>
          </a:p>
          <a:p>
            <a:r>
              <a:rPr lang="en-US" sz="1400">
                <a:ea typeface="ＭＳ Ｐゴシック" charset="0"/>
                <a:cs typeface="ＭＳ Ｐゴシック" charset="0"/>
              </a:rPr>
              <a:t>MacMag:</a:t>
            </a:r>
          </a:p>
          <a:p>
            <a:pPr lvl="1"/>
            <a:r>
              <a:rPr lang="en-US" sz="1200">
                <a:ea typeface="ＭＳ Ｐゴシック" charset="0"/>
              </a:rPr>
              <a:t>Developed by Drew Davidson in 1988</a:t>
            </a:r>
          </a:p>
          <a:p>
            <a:pPr lvl="1"/>
            <a:r>
              <a:rPr lang="en-US" sz="1200">
                <a:ea typeface="ＭＳ Ｐゴシック" charset="0"/>
              </a:rPr>
              <a:t>Shows drawing of the world on Mac machines</a:t>
            </a:r>
            <a:endParaRPr lang="en-US" sz="1400">
              <a:ea typeface="ＭＳ Ｐゴシック" charset="0"/>
            </a:endParaRPr>
          </a:p>
          <a:p>
            <a:r>
              <a:rPr lang="en-US" sz="1400">
                <a:ea typeface="ＭＳ Ｐゴシック" charset="0"/>
                <a:cs typeface="ＭＳ Ｐゴシック" charset="0"/>
              </a:rPr>
              <a:t>Scores:</a:t>
            </a:r>
          </a:p>
          <a:p>
            <a:pPr lvl="1"/>
            <a:r>
              <a:rPr lang="en-US" sz="1200">
                <a:ea typeface="ＭＳ Ｐゴシック" charset="0"/>
              </a:rPr>
              <a:t>Another Mac virus reported by EDS</a:t>
            </a:r>
          </a:p>
          <a:p>
            <a:pPr lvl="1"/>
            <a:r>
              <a:rPr lang="en-US" sz="1200">
                <a:ea typeface="ＭＳ Ｐゴシック" charset="0"/>
              </a:rPr>
              <a:t>Prevents users from saving data</a:t>
            </a:r>
          </a:p>
          <a:p>
            <a:r>
              <a:rPr lang="en-US" sz="1400">
                <a:ea typeface="ＭＳ Ｐゴシック" charset="0"/>
                <a:cs typeface="ＭＳ Ｐゴシック" charset="0"/>
              </a:rPr>
              <a:t>Staog:</a:t>
            </a:r>
          </a:p>
          <a:p>
            <a:pPr lvl="1"/>
            <a:r>
              <a:rPr lang="en-US" sz="1200">
                <a:ea typeface="ＭＳ Ｐゴシック" charset="0"/>
              </a:rPr>
              <a:t>The first well-known  Linux virus found in 1996</a:t>
            </a:r>
          </a:p>
          <a:p>
            <a:pPr lvl="1"/>
            <a:r>
              <a:rPr lang="en-US" sz="1200">
                <a:ea typeface="ＭＳ Ｐゴシック" charset="0"/>
              </a:rPr>
              <a:t>Attempts to affect binaries as they are executed by the system user</a:t>
            </a:r>
            <a:endParaRPr lang="en-US" sz="1400">
              <a:ea typeface="ＭＳ Ｐゴシック" charset="0"/>
            </a:endParaRPr>
          </a:p>
          <a:p>
            <a:r>
              <a:rPr lang="en-US" sz="1400">
                <a:ea typeface="ＭＳ Ｐゴシック" charset="0"/>
                <a:cs typeface="ＭＳ Ｐゴシック" charset="0"/>
              </a:rPr>
              <a:t>Bliss</a:t>
            </a:r>
          </a:p>
          <a:p>
            <a:pPr lvl="1"/>
            <a:r>
              <a:rPr lang="en-US" sz="1200">
                <a:ea typeface="ＭＳ Ｐゴシック" charset="0"/>
              </a:rPr>
              <a:t>Considered the second Linux virus</a:t>
            </a:r>
          </a:p>
          <a:p>
            <a:pPr lvl="1"/>
            <a:r>
              <a:rPr lang="en-US" sz="1200">
                <a:ea typeface="ＭＳ Ｐゴシック" charset="0"/>
              </a:rPr>
              <a:t>Locates binary files with write access and overwrites them with its own code</a:t>
            </a:r>
          </a:p>
          <a:p>
            <a:pPr lvl="1">
              <a:buFontTx/>
              <a:buNone/>
            </a:pPr>
            <a:endParaRPr lang="en-US" sz="2000">
              <a:ea typeface="ＭＳ Ｐゴシック" charset="0"/>
            </a:endParaRPr>
          </a:p>
        </p:txBody>
      </p:sp>
    </p:spTree>
    <p:extLst>
      <p:ext uri="{BB962C8B-B14F-4D97-AF65-F5344CB8AC3E}">
        <p14:creationId xmlns:p14="http://schemas.microsoft.com/office/powerpoint/2010/main" val="747254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Well-Known Viruses</a:t>
            </a:r>
          </a:p>
        </p:txBody>
      </p:sp>
      <p:sp>
        <p:nvSpPr>
          <p:cNvPr id="13315" name="Content Placeholder 2"/>
          <p:cNvSpPr>
            <a:spLocks noGrp="1"/>
          </p:cNvSpPr>
          <p:nvPr>
            <p:ph idx="1"/>
          </p:nvPr>
        </p:nvSpPr>
        <p:spPr>
          <a:xfrm>
            <a:off x="457200" y="1417638"/>
            <a:ext cx="8229600" cy="4708525"/>
          </a:xfrm>
        </p:spPr>
        <p:txBody>
          <a:bodyPr/>
          <a:lstStyle/>
          <a:p>
            <a:r>
              <a:rPr lang="en-US" sz="2000">
                <a:ea typeface="ＭＳ Ｐゴシック" charset="0"/>
                <a:cs typeface="ＭＳ Ｐゴシック" charset="0"/>
              </a:rPr>
              <a:t>Late 1980s:</a:t>
            </a:r>
          </a:p>
          <a:p>
            <a:pPr lvl="1"/>
            <a:r>
              <a:rPr lang="en-US" sz="1800">
                <a:ea typeface="ＭＳ Ｐゴシック" charset="0"/>
              </a:rPr>
              <a:t>Stoned and Cascade viruses</a:t>
            </a:r>
          </a:p>
          <a:p>
            <a:pPr lvl="1"/>
            <a:r>
              <a:rPr lang="en-US" sz="1800">
                <a:ea typeface="ＭＳ Ｐゴシック" charset="0"/>
              </a:rPr>
              <a:t>RTM: First worm released on the Internet</a:t>
            </a:r>
          </a:p>
          <a:p>
            <a:pPr lvl="2"/>
            <a:r>
              <a:rPr lang="en-US" sz="1800">
                <a:ea typeface="ＭＳ Ｐゴシック" charset="0"/>
              </a:rPr>
              <a:t>Protocol worm</a:t>
            </a:r>
          </a:p>
          <a:p>
            <a:pPr lvl="2"/>
            <a:r>
              <a:rPr lang="en-US" sz="1800">
                <a:ea typeface="ＭＳ Ｐゴシック" charset="0"/>
              </a:rPr>
              <a:t>Developed by Robert Morris</a:t>
            </a:r>
          </a:p>
          <a:p>
            <a:pPr lvl="2"/>
            <a:r>
              <a:rPr lang="en-US" sz="1800">
                <a:ea typeface="ＭＳ Ｐゴシック" charset="0"/>
              </a:rPr>
              <a:t>Disabled approximately 6000 computers</a:t>
            </a:r>
          </a:p>
          <a:p>
            <a:r>
              <a:rPr lang="en-US" sz="2000">
                <a:ea typeface="ＭＳ Ｐゴシック" charset="0"/>
                <a:cs typeface="ＭＳ Ｐゴシック" charset="0"/>
              </a:rPr>
              <a:t>1990s:</a:t>
            </a:r>
          </a:p>
          <a:p>
            <a:pPr lvl="1"/>
            <a:r>
              <a:rPr lang="en-US" sz="1800">
                <a:ea typeface="ＭＳ Ｐゴシック" charset="0"/>
              </a:rPr>
              <a:t>Norton Antivirus released in 1991</a:t>
            </a:r>
          </a:p>
          <a:p>
            <a:pPr lvl="1"/>
            <a:r>
              <a:rPr lang="en-US" sz="1800">
                <a:ea typeface="ＭＳ Ｐゴシック" charset="0"/>
              </a:rPr>
              <a:t>Chameleon and Tequila: Polymorphic viruses</a:t>
            </a:r>
          </a:p>
          <a:p>
            <a:pPr lvl="1"/>
            <a:r>
              <a:rPr lang="en-US" sz="1800">
                <a:ea typeface="ＭＳ Ｐゴシック" charset="0"/>
              </a:rPr>
              <a:t>Win95Boza</a:t>
            </a:r>
          </a:p>
          <a:p>
            <a:pPr lvl="2"/>
            <a:r>
              <a:rPr lang="en-US" sz="1800">
                <a:ea typeface="ＭＳ Ｐゴシック" charset="0"/>
              </a:rPr>
              <a:t>First Windows 95 virus, released in 1996</a:t>
            </a:r>
          </a:p>
          <a:p>
            <a:pPr lvl="1"/>
            <a:r>
              <a:rPr lang="en-US" sz="1800">
                <a:ea typeface="ＭＳ Ｐゴシック" charset="0"/>
              </a:rPr>
              <a:t>Melissa </a:t>
            </a:r>
          </a:p>
          <a:p>
            <a:pPr lvl="2"/>
            <a:r>
              <a:rPr lang="en-US" sz="1800">
                <a:ea typeface="ＭＳ Ｐゴシック" charset="0"/>
              </a:rPr>
              <a:t>First macro virus; spread via email and infected the Normal.dot template in Microsoft Word</a:t>
            </a:r>
          </a:p>
        </p:txBody>
      </p:sp>
    </p:spTree>
    <p:extLst>
      <p:ext uri="{BB962C8B-B14F-4D97-AF65-F5344CB8AC3E}">
        <p14:creationId xmlns:p14="http://schemas.microsoft.com/office/powerpoint/2010/main" val="405248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5344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Well Known Viruses cont.</a:t>
            </a:r>
          </a:p>
        </p:txBody>
      </p:sp>
      <p:sp>
        <p:nvSpPr>
          <p:cNvPr id="14339" name="Content Placeholder 2"/>
          <p:cNvSpPr>
            <a:spLocks noGrp="1"/>
          </p:cNvSpPr>
          <p:nvPr>
            <p:ph idx="1"/>
          </p:nvPr>
        </p:nvSpPr>
        <p:spPr>
          <a:xfrm>
            <a:off x="457200" y="1417638"/>
            <a:ext cx="8229600" cy="4708525"/>
          </a:xfrm>
        </p:spPr>
        <p:txBody>
          <a:bodyPr/>
          <a:lstStyle/>
          <a:p>
            <a:r>
              <a:rPr lang="en-US" sz="2000">
                <a:ea typeface="ＭＳ Ｐゴシック" charset="0"/>
                <a:cs typeface="ＭＳ Ｐゴシック" charset="0"/>
              </a:rPr>
              <a:t>2000 and beyond</a:t>
            </a:r>
          </a:p>
          <a:p>
            <a:pPr lvl="1"/>
            <a:r>
              <a:rPr lang="en-US" sz="1800">
                <a:ea typeface="ＭＳ Ｐゴシック" charset="0"/>
              </a:rPr>
              <a:t>I Love You - Hybrid mass mailing worm</a:t>
            </a:r>
            <a:endParaRPr lang="en-US">
              <a:ea typeface="ＭＳ Ｐゴシック" charset="0"/>
            </a:endParaRPr>
          </a:p>
          <a:p>
            <a:pPr lvl="1"/>
            <a:r>
              <a:rPr lang="en-US" sz="1800">
                <a:ea typeface="ＭＳ Ｐゴシック" charset="0"/>
              </a:rPr>
              <a:t>Anna Kournikova- 2001 VBS hybrid worm attacked Microsoft Outlook</a:t>
            </a:r>
            <a:endParaRPr lang="en-US">
              <a:ea typeface="ＭＳ Ｐゴシック" charset="0"/>
            </a:endParaRPr>
          </a:p>
          <a:p>
            <a:pPr lvl="1"/>
            <a:r>
              <a:rPr lang="en-US" sz="1800">
                <a:ea typeface="ＭＳ Ｐゴシック" charset="0"/>
              </a:rPr>
              <a:t>Code Red - Exploited .ida buffer overflow vulnerability</a:t>
            </a:r>
          </a:p>
          <a:p>
            <a:pPr lvl="1"/>
            <a:r>
              <a:rPr lang="en-US" sz="1800">
                <a:ea typeface="ＭＳ Ｐゴシック" charset="0"/>
              </a:rPr>
              <a:t>Nimba - Worm that targets IIS servers</a:t>
            </a:r>
          </a:p>
          <a:p>
            <a:pPr lvl="1"/>
            <a:r>
              <a:rPr lang="en-US" sz="1800">
                <a:ea typeface="ＭＳ Ｐゴシック" charset="0"/>
              </a:rPr>
              <a:t>Klez - Worm released in 2002 and exploited a vulnerability that enabled an incorrect MIME header to cause IE to execute an email attachment</a:t>
            </a:r>
          </a:p>
          <a:p>
            <a:pPr lvl="1"/>
            <a:r>
              <a:rPr lang="en-US" sz="1800">
                <a:ea typeface="ＭＳ Ｐゴシック" charset="0"/>
              </a:rPr>
              <a:t>Slammer – Worm that targets SQL</a:t>
            </a:r>
          </a:p>
          <a:p>
            <a:pPr lvl="1"/>
            <a:r>
              <a:rPr lang="en-US" sz="1800">
                <a:ea typeface="ＭＳ Ｐゴシック" charset="0"/>
              </a:rPr>
              <a:t>MyDoom – Worm that spreads through email</a:t>
            </a:r>
          </a:p>
          <a:p>
            <a:pPr lvl="1"/>
            <a:r>
              <a:rPr lang="en-US" sz="1800">
                <a:ea typeface="ＭＳ Ｐゴシック" charset="0"/>
              </a:rPr>
              <a:t>Sasser – Worm that exploited lsass vulnerability</a:t>
            </a:r>
          </a:p>
          <a:p>
            <a:pPr lvl="1"/>
            <a:r>
              <a:rPr lang="en-US" sz="1800">
                <a:ea typeface="ＭＳ Ｐゴシック" charset="0"/>
              </a:rPr>
              <a:t>Virut – Used for cybercrime activities</a:t>
            </a:r>
          </a:p>
          <a:p>
            <a:pPr lvl="1"/>
            <a:r>
              <a:rPr lang="en-US" sz="1800">
                <a:ea typeface="ＭＳ Ｐゴシック" charset="0"/>
              </a:rPr>
              <a:t>Conficker – Uses dictionary attack on the Administrator account to propagate</a:t>
            </a:r>
          </a:p>
        </p:txBody>
      </p:sp>
    </p:spTree>
    <p:extLst>
      <p:ext uri="{BB962C8B-B14F-4D97-AF65-F5344CB8AC3E}">
        <p14:creationId xmlns:p14="http://schemas.microsoft.com/office/powerpoint/2010/main" val="2662806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3820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Virus Tools</a:t>
            </a:r>
          </a:p>
        </p:txBody>
      </p:sp>
      <p:sp>
        <p:nvSpPr>
          <p:cNvPr id="15363" name="Content Placeholder 2"/>
          <p:cNvSpPr>
            <a:spLocks noGrp="1"/>
          </p:cNvSpPr>
          <p:nvPr>
            <p:ph idx="1"/>
          </p:nvPr>
        </p:nvSpPr>
        <p:spPr/>
        <p:txBody>
          <a:bodyPr/>
          <a:lstStyle/>
          <a:p>
            <a:r>
              <a:rPr lang="en-US" sz="2400">
                <a:ea typeface="ＭＳ Ｐゴシック" charset="0"/>
                <a:cs typeface="ＭＳ Ｐゴシック" charset="0"/>
              </a:rPr>
              <a:t>Viruses can be created from scratch or a virus toolkit canbe used.</a:t>
            </a:r>
          </a:p>
          <a:p>
            <a:r>
              <a:rPr lang="en-US" sz="2400">
                <a:ea typeface="ＭＳ Ｐゴシック" charset="0"/>
                <a:cs typeface="ＭＳ Ｐゴシック" charset="0"/>
              </a:rPr>
              <a:t>Virus toolkits:</a:t>
            </a:r>
          </a:p>
          <a:p>
            <a:pPr lvl="1"/>
            <a:r>
              <a:rPr lang="en-US" sz="2400">
                <a:ea typeface="ＭＳ Ｐゴシック" charset="0"/>
              </a:rPr>
              <a:t>VBS worm generator</a:t>
            </a:r>
          </a:p>
          <a:p>
            <a:pPr lvl="1"/>
            <a:r>
              <a:rPr lang="en-US" sz="2400">
                <a:ea typeface="ＭＳ Ｐゴシック" charset="0"/>
              </a:rPr>
              <a:t>Virus creation laboratory</a:t>
            </a:r>
          </a:p>
          <a:p>
            <a:pPr lvl="1"/>
            <a:r>
              <a:rPr lang="en-US" sz="2400">
                <a:ea typeface="ＭＳ Ｐゴシック" charset="0"/>
              </a:rPr>
              <a:t>Macro virus development kit</a:t>
            </a:r>
          </a:p>
          <a:p>
            <a:pPr lvl="1"/>
            <a:r>
              <a:rPr lang="en-US" sz="2400">
                <a:ea typeface="ＭＳ Ｐゴシック" charset="0"/>
              </a:rPr>
              <a:t>Instant virus production kit</a:t>
            </a:r>
          </a:p>
          <a:p>
            <a:pPr lvl="1"/>
            <a:r>
              <a:rPr lang="en-US" sz="2400">
                <a:ea typeface="ＭＳ Ｐゴシック" charset="0"/>
              </a:rPr>
              <a:t>Windows virus creation tool kit</a:t>
            </a:r>
          </a:p>
          <a:p>
            <a:pPr lvl="1"/>
            <a:r>
              <a:rPr lang="en-US" sz="2400">
                <a:ea typeface="ＭＳ Ｐゴシック" charset="0"/>
              </a:rPr>
              <a:t>Smeg virus construction kit</a:t>
            </a:r>
          </a:p>
          <a:p>
            <a:pPr lvl="1"/>
            <a:endParaRPr lang="en-US" sz="2400">
              <a:ea typeface="ＭＳ Ｐゴシック" charset="0"/>
            </a:endParaRPr>
          </a:p>
        </p:txBody>
      </p:sp>
    </p:spTree>
    <p:extLst>
      <p:ext uri="{BB962C8B-B14F-4D97-AF65-F5344CB8AC3E}">
        <p14:creationId xmlns:p14="http://schemas.microsoft.com/office/powerpoint/2010/main" val="2639018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Virus Phases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5078313"/>
          </a:xfrm>
          <a:prstGeom prst="rect">
            <a:avLst/>
          </a:prstGeom>
        </p:spPr>
        <p:txBody>
          <a:bodyPr wrap="square">
            <a:spAutoFit/>
          </a:bodyPr>
          <a:lstStyle/>
          <a:p>
            <a:endParaRPr lang="en-US" dirty="0"/>
          </a:p>
          <a:p>
            <a:r>
              <a:rPr lang="en-US" dirty="0"/>
              <a:t>–</a:t>
            </a:r>
            <a:r>
              <a:rPr lang="en-US" b="1" dirty="0"/>
              <a:t>Dormant phase. </a:t>
            </a:r>
            <a:r>
              <a:rPr lang="en-US" dirty="0"/>
              <a:t>During this phase, the virus just exists—the virus is laying low and avoiding detection. </a:t>
            </a:r>
          </a:p>
          <a:p>
            <a:endParaRPr lang="en-US" dirty="0"/>
          </a:p>
          <a:p>
            <a:r>
              <a:rPr lang="en-US" dirty="0"/>
              <a:t>–</a:t>
            </a:r>
            <a:r>
              <a:rPr lang="en-US" b="1" dirty="0"/>
              <a:t>Propagation phase. </a:t>
            </a:r>
            <a:r>
              <a:rPr lang="en-US" dirty="0"/>
              <a:t>During this phase, the virus is replicating itself, infecting new files on new systems. </a:t>
            </a:r>
          </a:p>
          <a:p>
            <a:endParaRPr lang="en-US" dirty="0"/>
          </a:p>
          <a:p>
            <a:r>
              <a:rPr lang="en-US" dirty="0"/>
              <a:t>–</a:t>
            </a:r>
            <a:r>
              <a:rPr lang="en-US" b="1" dirty="0"/>
              <a:t>Triggering phase. </a:t>
            </a:r>
            <a:r>
              <a:rPr lang="en-US" dirty="0"/>
              <a:t>In this phase, some logical condition causes the virus to move from a dormant or propagation phase to perform its intended action. </a:t>
            </a:r>
          </a:p>
          <a:p>
            <a:endParaRPr lang="en-US" dirty="0"/>
          </a:p>
          <a:p>
            <a:r>
              <a:rPr lang="en-US" dirty="0"/>
              <a:t>–</a:t>
            </a:r>
            <a:r>
              <a:rPr lang="en-US" b="1" dirty="0"/>
              <a:t>Action phase. </a:t>
            </a:r>
            <a:r>
              <a:rPr lang="en-US" dirty="0"/>
              <a:t>In this phase, the virus performs the malicious action that it was designed to perform, called </a:t>
            </a:r>
            <a:r>
              <a:rPr lang="en-US" b="1" dirty="0"/>
              <a:t>payload. </a:t>
            </a:r>
            <a:endParaRPr lang="en-US" dirty="0"/>
          </a:p>
          <a:p>
            <a:endParaRPr lang="en-US" dirty="0"/>
          </a:p>
          <a:p>
            <a:endParaRPr lang="en-US" dirty="0"/>
          </a:p>
          <a:p>
            <a:endParaRPr lang="en-US" dirty="0"/>
          </a:p>
          <a:p>
            <a:endParaRPr lang="en-US" dirty="0"/>
          </a:p>
          <a:p>
            <a:endParaRPr lang="en-US" dirty="0"/>
          </a:p>
          <a:p>
            <a:r>
              <a:rPr lang="en-US" dirty="0"/>
              <a:t>	</a:t>
            </a:r>
          </a:p>
        </p:txBody>
      </p:sp>
    </p:spTree>
    <p:extLst>
      <p:ext uri="{BB962C8B-B14F-4D97-AF65-F5344CB8AC3E}">
        <p14:creationId xmlns:p14="http://schemas.microsoft.com/office/powerpoint/2010/main" val="4161304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Worm</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4524315"/>
          </a:xfrm>
          <a:prstGeom prst="rect">
            <a:avLst/>
          </a:prstGeom>
        </p:spPr>
        <p:txBody>
          <a:bodyPr wrap="square">
            <a:spAutoFit/>
          </a:bodyPr>
          <a:lstStyle/>
          <a:p>
            <a:r>
              <a:rPr lang="en-US" dirty="0"/>
              <a:t>A self-replicating, self-propagating, self-contained program that uses networking mechanisms to spread itself.</a:t>
            </a:r>
          </a:p>
          <a:p>
            <a:endParaRPr lang="en-US" dirty="0"/>
          </a:p>
          <a:p>
            <a:r>
              <a:rPr lang="en-US" dirty="0"/>
              <a:t>Examples:</a:t>
            </a:r>
          </a:p>
          <a:p>
            <a:endParaRPr lang="en-US" dirty="0"/>
          </a:p>
          <a:p>
            <a:r>
              <a:rPr lang="en-US" dirty="0"/>
              <a:t>SQL Slammer</a:t>
            </a:r>
          </a:p>
          <a:p>
            <a:r>
              <a:rPr lang="en-US" dirty="0"/>
              <a:t>	•Buffer overflow (not SQL-based) </a:t>
            </a:r>
          </a:p>
          <a:p>
            <a:r>
              <a:rPr lang="en-US" dirty="0"/>
              <a:t>	•Patch released 6 months earlier </a:t>
            </a:r>
          </a:p>
          <a:p>
            <a:r>
              <a:rPr lang="en-US" dirty="0"/>
              <a:t>	•Infected orgs included Microsoft </a:t>
            </a:r>
          </a:p>
          <a:p>
            <a:r>
              <a:rPr lang="en-US" dirty="0"/>
              <a:t>	•DDOS, one of fastest spreading ever </a:t>
            </a:r>
          </a:p>
          <a:p>
            <a:endParaRPr lang="en-US" dirty="0"/>
          </a:p>
          <a:p>
            <a:r>
              <a:rPr lang="en-US" dirty="0" err="1"/>
              <a:t>Conficker</a:t>
            </a:r>
            <a:r>
              <a:rPr lang="en-US" dirty="0"/>
              <a:t> </a:t>
            </a:r>
          </a:p>
          <a:p>
            <a:r>
              <a:rPr lang="en-US" dirty="0"/>
              <a:t>	•Exploits windows network vulnerability </a:t>
            </a:r>
          </a:p>
          <a:p>
            <a:r>
              <a:rPr lang="en-US" dirty="0"/>
              <a:t>	•Uses dictionary attacks on passwords </a:t>
            </a:r>
          </a:p>
          <a:p>
            <a:r>
              <a:rPr lang="en-US" dirty="0"/>
              <a:t>	•Botnet </a:t>
            </a:r>
          </a:p>
          <a:p>
            <a:r>
              <a:rPr lang="en-US" dirty="0"/>
              <a:t>	</a:t>
            </a:r>
          </a:p>
        </p:txBody>
      </p:sp>
      <p:pic>
        <p:nvPicPr>
          <p:cNvPr id="4098" name="Picture 2" descr="https://encrypted-tbn2.google.com/images?q=tbn:ANd9GcR5LFTriWTDCab5PtieGDVicjpspp3At3Dq3BIkFdmGNG4XGEp8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971800"/>
            <a:ext cx="2578814" cy="33814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5403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Overview of the course</a:t>
            </a:r>
          </a:p>
        </p:txBody>
      </p:sp>
      <p:sp>
        <p:nvSpPr>
          <p:cNvPr id="3" name="Subtitle 2"/>
          <p:cNvSpPr>
            <a:spLocks noGrp="1"/>
          </p:cNvSpPr>
          <p:nvPr>
            <p:ph type="subTitle" idx="1"/>
          </p:nvPr>
        </p:nvSpPr>
        <p:spPr>
          <a:xfrm>
            <a:off x="341842" y="1447800"/>
            <a:ext cx="8649758" cy="5029200"/>
          </a:xfrm>
        </p:spPr>
        <p:txBody>
          <a:bodyPr>
            <a:noAutofit/>
          </a:bodyPr>
          <a:lstStyle/>
          <a:p>
            <a:pPr marL="342900" indent="-342900" algn="l">
              <a:buFontTx/>
              <a:buChar char="-"/>
            </a:pPr>
            <a:r>
              <a:rPr lang="en-US" sz="1800" dirty="0"/>
              <a:t>Week 01 – Introduction, Ethical Hacking Basics, Ethics, Law</a:t>
            </a:r>
          </a:p>
          <a:p>
            <a:pPr marL="342900" indent="-342900" algn="l">
              <a:buFontTx/>
              <a:buChar char="-"/>
            </a:pPr>
            <a:r>
              <a:rPr lang="en-US" sz="1800" dirty="0"/>
              <a:t>Week 02 – Technical Foundations of Hacking</a:t>
            </a:r>
          </a:p>
          <a:p>
            <a:pPr marL="342900" indent="-342900" algn="l">
              <a:buFontTx/>
              <a:buChar char="-"/>
            </a:pPr>
            <a:r>
              <a:rPr lang="en-US" sz="1800" dirty="0"/>
              <a:t>Week 03 – Reconnaissance, Social Media</a:t>
            </a:r>
          </a:p>
          <a:p>
            <a:pPr marL="342900" indent="-342900" algn="l">
              <a:buFontTx/>
              <a:buChar char="-"/>
            </a:pPr>
            <a:r>
              <a:rPr lang="en-US" sz="1800" dirty="0"/>
              <a:t>Week 04 – Scanning and Probing</a:t>
            </a:r>
          </a:p>
          <a:p>
            <a:pPr marL="342900" indent="-342900" algn="l">
              <a:buFontTx/>
              <a:buChar char="-"/>
            </a:pPr>
            <a:r>
              <a:rPr lang="en-US" sz="1800" dirty="0"/>
              <a:t>Week 05 – Vulnerability Identification</a:t>
            </a:r>
          </a:p>
          <a:p>
            <a:pPr marL="342900" indent="-342900" algn="l">
              <a:buFontTx/>
              <a:buChar char="-"/>
            </a:pPr>
            <a:r>
              <a:rPr lang="en-US" sz="1800" dirty="0"/>
              <a:t>Week 06 – Exploiting Weaknesses </a:t>
            </a:r>
          </a:p>
          <a:p>
            <a:pPr marL="342900" indent="-342900" algn="l">
              <a:buFontTx/>
              <a:buChar char="-"/>
            </a:pPr>
            <a:r>
              <a:rPr lang="en-US" sz="1800" dirty="0"/>
              <a:t>Week 07 – Class Presentations / Review for Exam</a:t>
            </a:r>
          </a:p>
          <a:p>
            <a:pPr marL="342900" indent="-342900" algn="l">
              <a:buFontTx/>
              <a:buChar char="-"/>
            </a:pPr>
            <a:r>
              <a:rPr lang="en-US" sz="1800" dirty="0"/>
              <a:t>Week 08 – Spring Break</a:t>
            </a:r>
          </a:p>
          <a:p>
            <a:pPr marL="342900" indent="-342900" algn="l">
              <a:buFontTx/>
              <a:buChar char="-"/>
            </a:pPr>
            <a:r>
              <a:rPr lang="en-US" sz="1800" dirty="0"/>
              <a:t>Week 09 – Midterm Exam</a:t>
            </a:r>
          </a:p>
          <a:p>
            <a:pPr marL="342900" indent="-342900" algn="l">
              <a:buFontTx/>
              <a:buChar char="-"/>
            </a:pPr>
            <a:r>
              <a:rPr lang="en-US" sz="1800" dirty="0"/>
              <a:t>Week 10 </a:t>
            </a:r>
            <a:r>
              <a:rPr lang="mr-IN" sz="1800" dirty="0"/>
              <a:t>–</a:t>
            </a:r>
            <a:r>
              <a:rPr lang="en-US" sz="1800" dirty="0"/>
              <a:t> Privilege Escalation, Maintaining Access</a:t>
            </a:r>
          </a:p>
          <a:p>
            <a:pPr marL="342900" indent="-342900" algn="l">
              <a:buFontTx/>
              <a:buChar char="-"/>
            </a:pPr>
            <a:r>
              <a:rPr lang="en-US" sz="1800" dirty="0">
                <a:solidFill>
                  <a:srgbClr val="FFFF00"/>
                </a:solidFill>
              </a:rPr>
              <a:t>Week 11 – Malware, Covering your Tracks</a:t>
            </a:r>
          </a:p>
          <a:p>
            <a:pPr marL="342900" indent="-342900" algn="l">
              <a:buFontTx/>
              <a:buChar char="-"/>
            </a:pPr>
            <a:r>
              <a:rPr lang="en-US" sz="1800" dirty="0"/>
              <a:t>Week 12 – The Web</a:t>
            </a:r>
          </a:p>
          <a:p>
            <a:pPr marL="342900" indent="-342900" algn="l">
              <a:buFontTx/>
              <a:buChar char="-"/>
            </a:pPr>
            <a:r>
              <a:rPr lang="en-US" sz="1800" dirty="0"/>
              <a:t>Week 13 – Wireless and Mobile Security</a:t>
            </a:r>
          </a:p>
          <a:p>
            <a:pPr marL="342900" indent="-342900" algn="l">
              <a:buFontTx/>
              <a:buChar char="-"/>
            </a:pPr>
            <a:r>
              <a:rPr lang="en-US" sz="1800" dirty="0"/>
              <a:t>Week 14 – Physical Security, Social Engineering, and Security Policies</a:t>
            </a:r>
            <a:endParaRPr lang="en-US" sz="1800" dirty="0">
              <a:solidFill>
                <a:srgbClr val="1FEA05"/>
              </a:solidFill>
            </a:endParaRPr>
          </a:p>
          <a:p>
            <a:pPr marL="342900" indent="-342900" algn="l">
              <a:buFontTx/>
              <a:buChar char="-"/>
            </a:pPr>
            <a:r>
              <a:rPr lang="en-US" sz="1800" dirty="0">
                <a:solidFill>
                  <a:srgbClr val="FFC000"/>
                </a:solidFill>
              </a:rPr>
              <a:t>Week 15 – Class Presentations / Review for Exam </a:t>
            </a:r>
          </a:p>
          <a:p>
            <a:pPr marL="342900" indent="-342900" algn="l">
              <a:buFontTx/>
              <a:buChar char="-"/>
            </a:pPr>
            <a:r>
              <a:rPr lang="en-US" sz="1800" dirty="0">
                <a:solidFill>
                  <a:srgbClr val="FF0000"/>
                </a:solidFill>
              </a:rPr>
              <a:t>Week 16 – Final Exam</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8437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Buffer Overflow</a:t>
            </a:r>
          </a:p>
        </p:txBody>
      </p:sp>
      <p:sp>
        <p:nvSpPr>
          <p:cNvPr id="5123" name="Content Placeholder 2"/>
          <p:cNvSpPr>
            <a:spLocks noGrp="1"/>
          </p:cNvSpPr>
          <p:nvPr>
            <p:ph idx="1"/>
          </p:nvPr>
        </p:nvSpPr>
        <p:spPr/>
        <p:txBody>
          <a:bodyPr>
            <a:normAutofit fontScale="77500" lnSpcReduction="20000"/>
          </a:bodyPr>
          <a:lstStyle/>
          <a:p>
            <a:r>
              <a:rPr lang="en-US" sz="2000">
                <a:ea typeface="ＭＳ Ｐゴシック" charset="0"/>
                <a:cs typeface="ＭＳ Ｐゴシック" charset="0"/>
              </a:rPr>
              <a:t>Occurs when a program puts more data into a buffer than it can hold</a:t>
            </a:r>
          </a:p>
          <a:p>
            <a:pPr lvl="1"/>
            <a:r>
              <a:rPr lang="en-US" sz="1800">
                <a:ea typeface="ＭＳ Ｐゴシック" charset="0"/>
              </a:rPr>
              <a:t>Buffer: Temporary storage area the program uses to store data</a:t>
            </a:r>
          </a:p>
          <a:p>
            <a:r>
              <a:rPr lang="en-US" sz="2000">
                <a:ea typeface="ＭＳ Ｐゴシック" charset="0"/>
                <a:cs typeface="ＭＳ Ｐゴシック" charset="0"/>
              </a:rPr>
              <a:t>Types:</a:t>
            </a:r>
          </a:p>
          <a:p>
            <a:pPr lvl="1"/>
            <a:r>
              <a:rPr lang="en-US" sz="1800">
                <a:ea typeface="ＭＳ Ｐゴシック" charset="0"/>
              </a:rPr>
              <a:t>Smashing the stack:</a:t>
            </a:r>
          </a:p>
          <a:p>
            <a:pPr lvl="2"/>
            <a:r>
              <a:rPr lang="en-US">
                <a:ea typeface="ＭＳ Ｐゴシック" charset="0"/>
              </a:rPr>
              <a:t>Stack: The reserved area of memory where the program saves the return address when a call instruction is received.</a:t>
            </a:r>
          </a:p>
          <a:p>
            <a:pPr lvl="2"/>
            <a:r>
              <a:rPr lang="en-US">
                <a:ea typeface="ＭＳ Ｐゴシック" charset="0"/>
              </a:rPr>
              <a:t>Organized in LILO structure: First thing placed in the stack is the last thing removed.</a:t>
            </a:r>
          </a:p>
          <a:p>
            <a:pPr lvl="2"/>
            <a:r>
              <a:rPr lang="en-US">
                <a:ea typeface="ＭＳ Ｐゴシック" charset="0"/>
              </a:rPr>
              <a:t>The attacker can place too much information on the stack or change the value of the return pointer to carry out the attack.</a:t>
            </a:r>
          </a:p>
          <a:p>
            <a:pPr lvl="2"/>
            <a:r>
              <a:rPr lang="en-US">
                <a:ea typeface="ＭＳ Ｐゴシック" charset="0"/>
              </a:rPr>
              <a:t>The attacker</a:t>
            </a:r>
            <a:r>
              <a:rPr lang="ja-JP" altLang="en-US">
                <a:ea typeface="ＭＳ Ｐゴシック" charset="0"/>
              </a:rPr>
              <a:t>’</a:t>
            </a:r>
            <a:r>
              <a:rPr lang="en-US">
                <a:ea typeface="ＭＳ Ｐゴシック" charset="0"/>
              </a:rPr>
              <a:t>s code is placed in the buffer.</a:t>
            </a:r>
          </a:p>
          <a:p>
            <a:pPr lvl="2"/>
            <a:r>
              <a:rPr lang="en-US">
                <a:ea typeface="ＭＳ Ｐゴシック" charset="0"/>
              </a:rPr>
              <a:t>The code could be used to run commands or execute a series of instructions.</a:t>
            </a:r>
          </a:p>
          <a:p>
            <a:pPr lvl="1"/>
            <a:r>
              <a:rPr lang="en-US" sz="1800">
                <a:ea typeface="ＭＳ Ｐゴシック" charset="0"/>
              </a:rPr>
              <a:t>Heap-based:</a:t>
            </a:r>
          </a:p>
          <a:p>
            <a:pPr lvl="2"/>
            <a:r>
              <a:rPr lang="en-US">
                <a:ea typeface="ＭＳ Ｐゴシック" charset="0"/>
              </a:rPr>
              <a:t>The memory space is dynamically allocated.</a:t>
            </a:r>
          </a:p>
          <a:p>
            <a:pPr lvl="1"/>
            <a:endParaRPr lang="en-US" sz="2400">
              <a:ea typeface="ＭＳ Ｐゴシック" charset="0"/>
            </a:endParaRPr>
          </a:p>
          <a:p>
            <a:pPr lvl="1">
              <a:buFont typeface="Wingdings" charset="0"/>
              <a:buChar char="§"/>
            </a:pPr>
            <a:endParaRPr lang="en-US" sz="2400">
              <a:ea typeface="ＭＳ Ｐゴシック" charset="0"/>
            </a:endParaRPr>
          </a:p>
          <a:p>
            <a:pPr>
              <a:buFont typeface="Arial" charset="0"/>
              <a:buChar char="•"/>
            </a:pPr>
            <a:endParaRPr lang="en-US" sz="2400">
              <a:ea typeface="ＭＳ Ｐゴシック" charset="0"/>
              <a:cs typeface="ＭＳ Ｐゴシック" charset="0"/>
            </a:endParaRPr>
          </a:p>
          <a:p>
            <a:pPr lvl="1">
              <a:buFont typeface="Arial" charset="0"/>
              <a:buChar char="•"/>
            </a:pPr>
            <a:endParaRPr lang="en-US" sz="2400">
              <a:ea typeface="ＭＳ Ｐゴシック" charset="0"/>
            </a:endParaRPr>
          </a:p>
          <a:p>
            <a:pPr>
              <a:buFont typeface="Arial" charset="0"/>
              <a:buChar char="•"/>
            </a:pPr>
            <a:endParaRPr lang="en-US" sz="2400">
              <a:ea typeface="ＭＳ Ｐゴシック" charset="0"/>
              <a:cs typeface="ＭＳ Ｐゴシック" charset="0"/>
            </a:endParaRPr>
          </a:p>
          <a:p>
            <a:pPr>
              <a:buFont typeface="Wingdings" charset="0"/>
              <a:buNone/>
            </a:pPr>
            <a:endParaRPr lang="en-US" sz="2400">
              <a:ea typeface="ＭＳ Ｐゴシック" charset="0"/>
              <a:cs typeface="ＭＳ Ｐゴシック" charset="0"/>
            </a:endParaRPr>
          </a:p>
        </p:txBody>
      </p:sp>
    </p:spTree>
    <p:extLst>
      <p:ext uri="{BB962C8B-B14F-4D97-AF65-F5344CB8AC3E}">
        <p14:creationId xmlns:p14="http://schemas.microsoft.com/office/powerpoint/2010/main" val="2969912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4582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Common Buffer Overflow Attacks</a:t>
            </a:r>
          </a:p>
        </p:txBody>
      </p:sp>
      <p:sp>
        <p:nvSpPr>
          <p:cNvPr id="6147" name="Content Placeholder 2"/>
          <p:cNvSpPr>
            <a:spLocks noGrp="1"/>
          </p:cNvSpPr>
          <p:nvPr>
            <p:ph idx="1"/>
          </p:nvPr>
        </p:nvSpPr>
        <p:spPr/>
        <p:txBody>
          <a:bodyPr>
            <a:normAutofit lnSpcReduction="10000"/>
          </a:bodyPr>
          <a:lstStyle/>
          <a:p>
            <a:r>
              <a:rPr lang="en-US" sz="2000">
                <a:ea typeface="ＭＳ Ｐゴシック" charset="0"/>
                <a:cs typeface="ＭＳ Ｐゴシック" charset="0"/>
              </a:rPr>
              <a:t>Morris worm:</a:t>
            </a:r>
          </a:p>
          <a:p>
            <a:pPr lvl="1"/>
            <a:r>
              <a:rPr lang="en-US" sz="2000">
                <a:ea typeface="ＭＳ Ｐゴシック" charset="0"/>
              </a:rPr>
              <a:t>Uses a buffer overflow in a UNI program fingerd</a:t>
            </a:r>
          </a:p>
          <a:p>
            <a:r>
              <a:rPr lang="en-US" sz="2000">
                <a:ea typeface="ＭＳ Ｐゴシック" charset="0"/>
                <a:cs typeface="ＭＳ Ｐゴシック" charset="0"/>
              </a:rPr>
              <a:t>Code Red worm:</a:t>
            </a:r>
          </a:p>
          <a:p>
            <a:pPr lvl="1"/>
            <a:r>
              <a:rPr lang="en-US" sz="2000">
                <a:ea typeface="ＭＳ Ｐゴシック" charset="0"/>
              </a:rPr>
              <a:t>Affects IIS 5.0 allowing the attacker admin privileges</a:t>
            </a:r>
          </a:p>
          <a:p>
            <a:r>
              <a:rPr lang="en-US" sz="2000">
                <a:ea typeface="ＭＳ Ｐゴシック" charset="0"/>
                <a:cs typeface="ＭＳ Ｐゴシック" charset="0"/>
              </a:rPr>
              <a:t>SQL Slammer worm:</a:t>
            </a:r>
          </a:p>
          <a:p>
            <a:pPr lvl="1"/>
            <a:r>
              <a:rPr lang="en-US" sz="2000">
                <a:ea typeface="ＭＳ Ｐゴシック" charset="0"/>
              </a:rPr>
              <a:t>Affects Windows SQL 2000 server and allows execution of arbitrary code </a:t>
            </a:r>
          </a:p>
          <a:p>
            <a:r>
              <a:rPr lang="en-US" sz="2000">
                <a:ea typeface="ＭＳ Ｐゴシック" charset="0"/>
                <a:cs typeface="ＭＳ Ｐゴシック" charset="0"/>
              </a:rPr>
              <a:t>Microsoft Windows Print Spooler:</a:t>
            </a:r>
          </a:p>
          <a:p>
            <a:pPr lvl="1"/>
            <a:r>
              <a:rPr lang="en-US" sz="2000">
                <a:ea typeface="ＭＳ Ｐゴシック" charset="0"/>
              </a:rPr>
              <a:t>Enables full access after sending a buffer overflow of 420 bytes</a:t>
            </a:r>
          </a:p>
          <a:p>
            <a:r>
              <a:rPr lang="en-US" sz="2000">
                <a:ea typeface="ＭＳ Ｐゴシック" charset="0"/>
                <a:cs typeface="ＭＳ Ｐゴシック" charset="0"/>
              </a:rPr>
              <a:t>Apache 1.3.20</a:t>
            </a:r>
          </a:p>
          <a:p>
            <a:r>
              <a:rPr lang="en-US" sz="2000">
                <a:ea typeface="ＭＳ Ｐゴシック" charset="0"/>
                <a:cs typeface="ＭＳ Ｐゴシック" charset="0"/>
              </a:rPr>
              <a:t>Microsoft Outlook 5.01</a:t>
            </a:r>
          </a:p>
          <a:p>
            <a:r>
              <a:rPr lang="en-US" sz="2000">
                <a:ea typeface="ＭＳ Ｐゴシック" charset="0"/>
                <a:cs typeface="ＭＳ Ｐゴシック" charset="0"/>
              </a:rPr>
              <a:t>Remote procedure Call (RPC)</a:t>
            </a:r>
          </a:p>
        </p:txBody>
      </p:sp>
    </p:spTree>
    <p:extLst>
      <p:ext uri="{BB962C8B-B14F-4D97-AF65-F5344CB8AC3E}">
        <p14:creationId xmlns:p14="http://schemas.microsoft.com/office/powerpoint/2010/main" val="2749721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4582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Example Buffer Overflow</a:t>
            </a:r>
          </a:p>
        </p:txBody>
      </p:sp>
      <p:sp>
        <p:nvSpPr>
          <p:cNvPr id="6147" name="Content Placeholder 2"/>
          <p:cNvSpPr>
            <a:spLocks noGrp="1"/>
          </p:cNvSpPr>
          <p:nvPr>
            <p:ph idx="1"/>
          </p:nvPr>
        </p:nvSpPr>
        <p:spPr>
          <a:xfrm>
            <a:off x="457200" y="1524000"/>
            <a:ext cx="8458200" cy="4602163"/>
          </a:xfrm>
        </p:spPr>
        <p:txBody>
          <a:bodyPr>
            <a:normAutofit fontScale="92500" lnSpcReduction="10000"/>
          </a:bodyPr>
          <a:lstStyle/>
          <a:p>
            <a:pPr marL="36576" indent="0">
              <a:buNone/>
            </a:pPr>
            <a:r>
              <a:rPr lang="en-US" sz="2000" dirty="0">
                <a:ea typeface="ＭＳ Ｐゴシック" charset="0"/>
                <a:cs typeface="ＭＳ Ｐゴシック" charset="0"/>
              </a:rPr>
              <a:t>/* </a:t>
            </a:r>
            <a:r>
              <a:rPr lang="en-US" sz="2000" dirty="0" err="1">
                <a:ea typeface="ＭＳ Ｐゴシック" charset="0"/>
                <a:cs typeface="ＭＳ Ｐゴシック" charset="0"/>
              </a:rPr>
              <a:t>my_program.c</a:t>
            </a:r>
            <a:r>
              <a:rPr lang="en-US" sz="2000" dirty="0">
                <a:ea typeface="ＭＳ Ｐゴシック" charset="0"/>
                <a:cs typeface="ＭＳ Ｐゴシック" charset="0"/>
              </a:rPr>
              <a:t> */</a:t>
            </a:r>
          </a:p>
          <a:p>
            <a:pPr marL="36576" indent="0">
              <a:buNone/>
            </a:pPr>
            <a:endParaRPr lang="en-US" sz="2000" dirty="0">
              <a:ea typeface="ＭＳ Ｐゴシック" charset="0"/>
              <a:cs typeface="ＭＳ Ｐゴシック" charset="0"/>
            </a:endParaRPr>
          </a:p>
          <a:p>
            <a:pPr marL="36576" indent="0">
              <a:buNone/>
            </a:pPr>
            <a:r>
              <a:rPr lang="en-US" sz="2000" dirty="0" err="1">
                <a:ea typeface="ＭＳ Ｐゴシック" charset="0"/>
                <a:cs typeface="ＭＳ Ｐゴシック" charset="0"/>
              </a:rPr>
              <a:t>int</a:t>
            </a:r>
            <a:r>
              <a:rPr lang="en-US" sz="2000" dirty="0">
                <a:ea typeface="ＭＳ Ｐゴシック" charset="0"/>
                <a:cs typeface="ＭＳ Ｐゴシック" charset="0"/>
              </a:rPr>
              <a:t> main (</a:t>
            </a:r>
            <a:r>
              <a:rPr lang="en-US" sz="2000" dirty="0" err="1">
                <a:ea typeface="ＭＳ Ｐゴシック" charset="0"/>
                <a:cs typeface="ＭＳ Ｐゴシック" charset="0"/>
              </a:rPr>
              <a:t>int</a:t>
            </a:r>
            <a:r>
              <a:rPr lang="en-US" sz="2000" dirty="0">
                <a:ea typeface="ＭＳ Ｐゴシック" charset="0"/>
                <a:cs typeface="ＭＳ Ｐゴシック" charset="0"/>
              </a:rPr>
              <a:t> </a:t>
            </a:r>
            <a:r>
              <a:rPr lang="en-US" sz="2000" dirty="0" err="1">
                <a:ea typeface="ＭＳ Ｐゴシック" charset="0"/>
                <a:cs typeface="ＭＳ Ｐゴシック" charset="0"/>
              </a:rPr>
              <a:t>argc</a:t>
            </a:r>
            <a:r>
              <a:rPr lang="en-US" sz="2000" dirty="0">
                <a:ea typeface="ＭＳ Ｐゴシック" charset="0"/>
                <a:cs typeface="ＭＳ Ｐゴシック" charset="0"/>
              </a:rPr>
              <a:t>, char *</a:t>
            </a:r>
            <a:r>
              <a:rPr lang="en-US" sz="2000" dirty="0" err="1">
                <a:ea typeface="ＭＳ Ｐゴシック" charset="0"/>
                <a:cs typeface="ＭＳ Ｐゴシック" charset="0"/>
              </a:rPr>
              <a:t>arv</a:t>
            </a:r>
            <a:r>
              <a:rPr lang="en-US" sz="2000" dirty="0">
                <a:ea typeface="ＭＳ Ｐゴシック" charset="0"/>
                <a:cs typeface="ＭＳ Ｐゴシック" charset="0"/>
              </a:rPr>
              <a:t>[ ])</a:t>
            </a:r>
          </a:p>
          <a:p>
            <a:pPr marL="36576" indent="0">
              <a:buNone/>
            </a:pPr>
            <a:r>
              <a:rPr lang="en-US" sz="2000" dirty="0">
                <a:ea typeface="ＭＳ Ｐゴシック" charset="0"/>
                <a:cs typeface="ＭＳ Ｐゴシック" charset="0"/>
              </a:rPr>
              <a:t>{</a:t>
            </a:r>
          </a:p>
          <a:p>
            <a:pPr marL="36576" indent="0">
              <a:buNone/>
            </a:pPr>
            <a:r>
              <a:rPr lang="en-US" sz="2000" dirty="0">
                <a:ea typeface="ＭＳ Ｐゴシック" charset="0"/>
                <a:cs typeface="ＭＳ Ｐゴシック" charset="0"/>
              </a:rPr>
              <a:t>	char buffer[50];</a:t>
            </a:r>
          </a:p>
          <a:p>
            <a:pPr marL="36576" indent="0">
              <a:buNone/>
            </a:pPr>
            <a:r>
              <a:rPr lang="en-US" sz="2000" dirty="0">
                <a:ea typeface="ＭＳ Ｐゴシック" charset="0"/>
                <a:cs typeface="ＭＳ Ｐゴシック" charset="0"/>
              </a:rPr>
              <a:t>	if (</a:t>
            </a:r>
            <a:r>
              <a:rPr lang="en-US" sz="2000" dirty="0" err="1">
                <a:ea typeface="ＭＳ Ｐゴシック" charset="0"/>
                <a:cs typeface="ＭＳ Ｐゴシック" charset="0"/>
              </a:rPr>
              <a:t>argc</a:t>
            </a:r>
            <a:r>
              <a:rPr lang="en-US" sz="2000" dirty="0">
                <a:ea typeface="ＭＳ Ｐゴシック" charset="0"/>
                <a:cs typeface="ＭＳ Ｐゴシック" charset="0"/>
              </a:rPr>
              <a:t>&gt;=2)</a:t>
            </a:r>
          </a:p>
          <a:p>
            <a:pPr marL="36576" indent="0">
              <a:buNone/>
            </a:pPr>
            <a:r>
              <a:rPr lang="en-US" sz="2000" dirty="0">
                <a:ea typeface="ＭＳ Ｐゴシック" charset="0"/>
                <a:cs typeface="ＭＳ Ｐゴシック" charset="0"/>
              </a:rPr>
              <a:t>		</a:t>
            </a:r>
            <a:r>
              <a:rPr lang="en-US" sz="2000" dirty="0" err="1">
                <a:ea typeface="ＭＳ Ｐゴシック" charset="0"/>
                <a:cs typeface="ＭＳ Ｐゴシック" charset="0"/>
              </a:rPr>
              <a:t>strcpy</a:t>
            </a:r>
            <a:r>
              <a:rPr lang="en-US" sz="2000" dirty="0">
                <a:ea typeface="ＭＳ Ｐゴシック" charset="0"/>
                <a:cs typeface="ＭＳ Ｐゴシック" charset="0"/>
              </a:rPr>
              <a:t>(buffer, </a:t>
            </a:r>
            <a:r>
              <a:rPr lang="en-US" sz="2000" dirty="0" err="1">
                <a:ea typeface="ＭＳ Ｐゴシック" charset="0"/>
                <a:cs typeface="ＭＳ Ｐゴシック" charset="0"/>
              </a:rPr>
              <a:t>argv</a:t>
            </a:r>
            <a:r>
              <a:rPr lang="en-US" sz="2000" dirty="0">
                <a:ea typeface="ＭＳ Ｐゴシック" charset="0"/>
                <a:cs typeface="ＭＳ Ｐゴシック" charset="0"/>
              </a:rPr>
              <a:t>[1]);</a:t>
            </a:r>
          </a:p>
          <a:p>
            <a:pPr marL="36576" indent="0">
              <a:buNone/>
            </a:pPr>
            <a:r>
              <a:rPr lang="en-US" sz="2000" dirty="0">
                <a:ea typeface="ＭＳ Ｐゴシック" charset="0"/>
                <a:cs typeface="ＭＳ Ｐゴシック" charset="0"/>
              </a:rPr>
              <a:t>	return 0;</a:t>
            </a:r>
          </a:p>
          <a:p>
            <a:pPr marL="36576" indent="0">
              <a:buNone/>
            </a:pPr>
            <a:r>
              <a:rPr lang="en-US" sz="2000" dirty="0">
                <a:ea typeface="ＭＳ Ｐゴシック" charset="0"/>
                <a:cs typeface="ＭＳ Ｐゴシック" charset="0"/>
              </a:rPr>
              <a:t>}</a:t>
            </a:r>
          </a:p>
          <a:p>
            <a:pPr marL="36576" indent="0">
              <a:buNone/>
            </a:pPr>
            <a:endParaRPr lang="en-US" sz="2000" dirty="0">
              <a:ea typeface="ＭＳ Ｐゴシック" charset="0"/>
              <a:cs typeface="ＭＳ Ｐゴシック" charset="0"/>
            </a:endParaRPr>
          </a:p>
          <a:p>
            <a:pPr marL="36576" indent="0">
              <a:buNone/>
            </a:pPr>
            <a:endParaRPr lang="en-US" sz="2000" dirty="0">
              <a:ea typeface="ＭＳ Ｐゴシック" charset="0"/>
              <a:cs typeface="ＭＳ Ｐゴシック" charset="0"/>
            </a:endParaRPr>
          </a:p>
          <a:p>
            <a:pPr marL="36576" indent="0">
              <a:buNone/>
            </a:pPr>
            <a:r>
              <a:rPr lang="en-US" sz="1900" dirty="0" err="1">
                <a:ea typeface="ＭＳ Ｐゴシック" charset="0"/>
                <a:cs typeface="ＭＳ Ｐゴシック" charset="0"/>
              </a:rPr>
              <a:t>myprogram.exe</a:t>
            </a:r>
            <a:r>
              <a:rPr lang="en-US" sz="1900" dirty="0">
                <a:ea typeface="ＭＳ Ｐゴシック" charset="0"/>
                <a:cs typeface="ＭＳ Ｐゴシック" charset="0"/>
              </a:rPr>
              <a:t> Baltimore</a:t>
            </a:r>
          </a:p>
          <a:p>
            <a:pPr marL="36576" indent="0">
              <a:buNone/>
            </a:pPr>
            <a:endParaRPr lang="en-US" sz="1900" dirty="0">
              <a:ea typeface="ＭＳ Ｐゴシック" charset="0"/>
              <a:cs typeface="ＭＳ Ｐゴシック" charset="0"/>
            </a:endParaRPr>
          </a:p>
          <a:p>
            <a:pPr marL="36576" indent="0">
              <a:buNone/>
            </a:pPr>
            <a:r>
              <a:rPr lang="en-US" sz="1900" dirty="0" err="1">
                <a:ea typeface="ＭＳ Ｐゴシック" charset="0"/>
                <a:cs typeface="ＭＳ Ｐゴシック" charset="0"/>
              </a:rPr>
              <a:t>myprogram.exe</a:t>
            </a:r>
            <a:r>
              <a:rPr lang="en-US" sz="1900" dirty="0">
                <a:ea typeface="ＭＳ Ｐゴシック" charset="0"/>
                <a:cs typeface="ＭＳ Ｐゴシック" charset="0"/>
              </a:rPr>
              <a:t> </a:t>
            </a:r>
            <a:r>
              <a:rPr lang="en-US" sz="1900" dirty="0"/>
              <a:t>Llanfair­pwllgwyngyll­gogery­chwyrn­drobwll­llan­tysilio­gogo­goch</a:t>
            </a:r>
            <a:endParaRPr lang="en-US" sz="1900" dirty="0">
              <a:ea typeface="ＭＳ Ｐゴシック" charset="0"/>
              <a:cs typeface="ＭＳ Ｐゴシック" charset="0"/>
            </a:endParaRPr>
          </a:p>
        </p:txBody>
      </p:sp>
    </p:spTree>
    <p:extLst>
      <p:ext uri="{BB962C8B-B14F-4D97-AF65-F5344CB8AC3E}">
        <p14:creationId xmlns:p14="http://schemas.microsoft.com/office/powerpoint/2010/main" val="4017573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28600" y="274638"/>
            <a:ext cx="88392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Preventing Buffer Overflows</a:t>
            </a:r>
          </a:p>
        </p:txBody>
      </p:sp>
      <p:sp>
        <p:nvSpPr>
          <p:cNvPr id="7171" name="Content Placeholder 2"/>
          <p:cNvSpPr>
            <a:spLocks noGrp="1"/>
          </p:cNvSpPr>
          <p:nvPr>
            <p:ph idx="1"/>
          </p:nvPr>
        </p:nvSpPr>
        <p:spPr/>
        <p:txBody>
          <a:bodyPr>
            <a:normAutofit lnSpcReduction="10000"/>
          </a:bodyPr>
          <a:lstStyle/>
          <a:p>
            <a:r>
              <a:rPr lang="en-US" sz="2400">
                <a:ea typeface="ＭＳ Ｐゴシック" charset="0"/>
                <a:cs typeface="ＭＳ Ｐゴシック" charset="0"/>
              </a:rPr>
              <a:t>If the program is developed in-house, the following could be done:</a:t>
            </a:r>
          </a:p>
          <a:p>
            <a:pPr lvl="1"/>
            <a:r>
              <a:rPr lang="en-US" sz="2000">
                <a:ea typeface="ＭＳ Ｐゴシック" charset="0"/>
              </a:rPr>
              <a:t>Audit the code.</a:t>
            </a:r>
          </a:p>
          <a:p>
            <a:pPr lvl="1"/>
            <a:r>
              <a:rPr lang="en-US" sz="2000">
                <a:ea typeface="ＭＳ Ｐゴシック" charset="0"/>
              </a:rPr>
              <a:t>Use safer functions.</a:t>
            </a:r>
          </a:p>
          <a:p>
            <a:pPr lvl="1"/>
            <a:r>
              <a:rPr lang="en-US" sz="2000">
                <a:ea typeface="ＭＳ Ｐゴシック" charset="0"/>
              </a:rPr>
              <a:t>Improve compiler techniques.</a:t>
            </a:r>
          </a:p>
          <a:p>
            <a:pPr lvl="1"/>
            <a:r>
              <a:rPr lang="en-US" sz="2000">
                <a:ea typeface="ＭＳ Ｐゴシック" charset="0"/>
              </a:rPr>
              <a:t>Disable stack execution.</a:t>
            </a:r>
          </a:p>
          <a:p>
            <a:r>
              <a:rPr lang="en-US" sz="2400">
                <a:ea typeface="ＭＳ Ｐゴシック" charset="0"/>
                <a:cs typeface="ＭＳ Ｐゴシック" charset="0"/>
              </a:rPr>
              <a:t>If not custom application:</a:t>
            </a:r>
          </a:p>
          <a:p>
            <a:pPr lvl="1"/>
            <a:r>
              <a:rPr lang="en-US" sz="2000">
                <a:ea typeface="ＭＳ Ｐゴシック" charset="0"/>
              </a:rPr>
              <a:t>Turn off application if not used.</a:t>
            </a:r>
          </a:p>
          <a:p>
            <a:pPr lvl="1"/>
            <a:r>
              <a:rPr lang="en-US" sz="2000">
                <a:ea typeface="ＭＳ Ｐゴシック" charset="0"/>
              </a:rPr>
              <a:t>Apply latest patches.</a:t>
            </a:r>
          </a:p>
          <a:p>
            <a:pPr lvl="1"/>
            <a:r>
              <a:rPr lang="en-US" sz="2000">
                <a:ea typeface="ＭＳ Ｐゴシック" charset="0"/>
              </a:rPr>
              <a:t>Use a firewall.</a:t>
            </a:r>
          </a:p>
          <a:p>
            <a:pPr lvl="1"/>
            <a:r>
              <a:rPr lang="en-US" sz="2000">
                <a:ea typeface="ＭＳ Ｐゴシック" charset="0"/>
              </a:rPr>
              <a:t>Test the application.</a:t>
            </a:r>
          </a:p>
          <a:p>
            <a:pPr lvl="1"/>
            <a:r>
              <a:rPr lang="en-US" sz="2000">
                <a:ea typeface="ＭＳ Ｐゴシック" charset="0"/>
              </a:rPr>
              <a:t>Use the principle of least privilege.</a:t>
            </a:r>
          </a:p>
        </p:txBody>
      </p:sp>
    </p:spTree>
    <p:extLst>
      <p:ext uri="{BB962C8B-B14F-4D97-AF65-F5344CB8AC3E}">
        <p14:creationId xmlns:p14="http://schemas.microsoft.com/office/powerpoint/2010/main" val="163542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Trojan Horse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3416320"/>
          </a:xfrm>
          <a:prstGeom prst="rect">
            <a:avLst/>
          </a:prstGeom>
        </p:spPr>
        <p:txBody>
          <a:bodyPr wrap="square">
            <a:spAutoFit/>
          </a:bodyPr>
          <a:lstStyle/>
          <a:p>
            <a:r>
              <a:rPr lang="en-US" dirty="0"/>
              <a:t>Based on ancient Greek history. After numerous unsuccessful battles, the Greeks hid inside of a huge wooden horse and left it at the gates of Troy as a gift to the Trojans.  When the Trojans brought it inside the walls of the fortified facility, the Greeks attacks and took the city.</a:t>
            </a:r>
          </a:p>
          <a:p>
            <a:endParaRPr lang="en-US" dirty="0"/>
          </a:p>
          <a:p>
            <a:endParaRPr lang="en-US" dirty="0"/>
          </a:p>
          <a:p>
            <a:r>
              <a:rPr lang="en-US" dirty="0"/>
              <a:t>Same concept applies to computers today.</a:t>
            </a:r>
          </a:p>
          <a:p>
            <a:endParaRPr lang="en-US" dirty="0"/>
          </a:p>
          <a:p>
            <a:endParaRPr lang="en-US" dirty="0"/>
          </a:p>
          <a:p>
            <a:r>
              <a:rPr lang="en-US" dirty="0"/>
              <a:t>By opening an unknown program or attachment, </a:t>
            </a:r>
          </a:p>
          <a:p>
            <a:r>
              <a:rPr lang="en-US" dirty="0"/>
              <a:t>you could “invite” an attack into your computer.</a:t>
            </a:r>
          </a:p>
          <a:p>
            <a:r>
              <a:rPr lang="en-US" dirty="0"/>
              <a:t>	</a:t>
            </a:r>
          </a:p>
        </p:txBody>
      </p:sp>
      <p:pic>
        <p:nvPicPr>
          <p:cNvPr id="7170" name="Picture 2" descr="https://encrypted-tbn3.google.com/images?q=tbn:ANd9GcQlJgNckB4DUoz-sTY_CftA4BUvA6i6-qPutrymIoBZwNVu8m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429000"/>
            <a:ext cx="3028950" cy="25241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84361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Trojan Horse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646331"/>
          </a:xfrm>
          <a:prstGeom prst="rect">
            <a:avLst/>
          </a:prstGeom>
        </p:spPr>
        <p:txBody>
          <a:bodyPr wrap="square">
            <a:spAutoFit/>
          </a:bodyPr>
          <a:lstStyle/>
          <a:p>
            <a:r>
              <a:rPr lang="en-US" dirty="0"/>
              <a:t>Examples:</a:t>
            </a:r>
          </a:p>
          <a:p>
            <a:r>
              <a:rPr lang="en-US" dirty="0"/>
              <a:t>	</a:t>
            </a:r>
          </a:p>
        </p:txBody>
      </p:sp>
      <p:pic>
        <p:nvPicPr>
          <p:cNvPr id="10244" name="Picture 4" descr="https://encrypted-tbn1.google.com/images?q=tbn:ANd9GcTNrdTw0Gjxw_wXSq6fWZNqv_ObSQ8Bke19N-am29bCgqunF7Jp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4448175" cy="3148708"/>
          </a:xfrm>
          <a:prstGeom prst="rect">
            <a:avLst/>
          </a:prstGeom>
          <a:noFill/>
          <a:extLst>
            <a:ext uri="{909E8E84-426E-40dd-AFC4-6F175D3DCCD1}">
              <a14:hiddenFill xmlns="" xmlns:a14="http://schemas.microsoft.com/office/drawing/2010/main">
                <a:solidFill>
                  <a:srgbClr val="FFFFFF"/>
                </a:solidFill>
              </a14:hiddenFill>
            </a:ext>
          </a:extLst>
        </p:spPr>
      </p:pic>
      <p:pic>
        <p:nvPicPr>
          <p:cNvPr id="10248" name="Picture 8" descr="http://2.bp.blogspot.com/_RL2Qh68o2VM/TE9mOIKo26I/AAAAAAAAha0/5bs0fMuOX1c/s1600/fake_AV_very_new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997479"/>
            <a:ext cx="4648826" cy="4631921"/>
          </a:xfrm>
          <a:prstGeom prst="rect">
            <a:avLst/>
          </a:prstGeom>
          <a:noFill/>
          <a:extLst>
            <a:ext uri="{909E8E84-426E-40dd-AFC4-6F175D3DCCD1}">
              <a14:hiddenFill xmlns="" xmlns:a14="http://schemas.microsoft.com/office/drawing/2010/main">
                <a:solidFill>
                  <a:srgbClr val="FFFFFF"/>
                </a:solidFill>
              </a14:hiddenFill>
            </a:ext>
          </a:extLst>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41" y="3505200"/>
            <a:ext cx="3200400" cy="3200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7204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3058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Overview of Trojans</a:t>
            </a:r>
          </a:p>
        </p:txBody>
      </p:sp>
      <p:sp>
        <p:nvSpPr>
          <p:cNvPr id="5123" name="Content Placeholder 2"/>
          <p:cNvSpPr>
            <a:spLocks noGrp="1"/>
          </p:cNvSpPr>
          <p:nvPr>
            <p:ph idx="1"/>
          </p:nvPr>
        </p:nvSpPr>
        <p:spPr/>
        <p:txBody>
          <a:bodyPr/>
          <a:lstStyle/>
          <a:p>
            <a:pPr>
              <a:buFont typeface="Arial" charset="0"/>
              <a:buChar char="•"/>
            </a:pPr>
            <a:r>
              <a:rPr lang="en-US" sz="2400">
                <a:ea typeface="ＭＳ Ｐゴシック" charset="0"/>
                <a:cs typeface="ＭＳ Ｐゴシック" charset="0"/>
              </a:rPr>
              <a:t>A program that disguises itself as a legitimate program but delivers malicious content when executed</a:t>
            </a:r>
          </a:p>
          <a:p>
            <a:pPr>
              <a:buFont typeface="Arial" charset="0"/>
              <a:buChar char="•"/>
            </a:pPr>
            <a:r>
              <a:rPr lang="en-US" sz="2400">
                <a:ea typeface="ＭＳ Ｐゴシック" charset="0"/>
                <a:cs typeface="ＭＳ Ｐゴシック" charset="0"/>
              </a:rPr>
              <a:t>Cannot spread itself as worms and viruses do</a:t>
            </a:r>
          </a:p>
          <a:p>
            <a:pPr>
              <a:buFont typeface="Arial" charset="0"/>
              <a:buChar char="•"/>
            </a:pPr>
            <a:r>
              <a:rPr lang="en-US" sz="2400">
                <a:ea typeface="ＭＳ Ｐゴシック" charset="0"/>
                <a:cs typeface="ＭＳ Ｐゴシック" charset="0"/>
              </a:rPr>
              <a:t>Depends on a user to execute it</a:t>
            </a:r>
          </a:p>
          <a:p>
            <a:pPr>
              <a:buFont typeface="Wingdings" charset="0"/>
              <a:buNone/>
            </a:pPr>
            <a:endParaRPr lang="en-US" sz="2400">
              <a:ea typeface="ＭＳ Ｐゴシック" charset="0"/>
              <a:cs typeface="ＭＳ Ｐゴシック" charset="0"/>
            </a:endParaRPr>
          </a:p>
        </p:txBody>
      </p:sp>
    </p:spTree>
    <p:extLst>
      <p:ext uri="{BB962C8B-B14F-4D97-AF65-F5344CB8AC3E}">
        <p14:creationId xmlns:p14="http://schemas.microsoft.com/office/powerpoint/2010/main" val="3650482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Types</a:t>
            </a:r>
          </a:p>
        </p:txBody>
      </p:sp>
      <p:sp>
        <p:nvSpPr>
          <p:cNvPr id="6147" name="Content Placeholder 2"/>
          <p:cNvSpPr>
            <a:spLocks noGrp="1"/>
          </p:cNvSpPr>
          <p:nvPr>
            <p:ph idx="1"/>
          </p:nvPr>
        </p:nvSpPr>
        <p:spPr/>
        <p:txBody>
          <a:bodyPr/>
          <a:lstStyle/>
          <a:p>
            <a:r>
              <a:rPr lang="en-US" sz="2400" dirty="0">
                <a:ea typeface="ＭＳ Ｐゴシック" charset="0"/>
                <a:cs typeface="ＭＳ Ｐゴシック" charset="0"/>
              </a:rPr>
              <a:t>EC–Council groups Trojans into seven types:</a:t>
            </a:r>
          </a:p>
          <a:p>
            <a:pPr lvl="1"/>
            <a:r>
              <a:rPr lang="en-US" sz="2400" dirty="0">
                <a:ea typeface="ＭＳ Ｐゴシック" charset="0"/>
              </a:rPr>
              <a:t>Remote access</a:t>
            </a:r>
          </a:p>
          <a:p>
            <a:pPr lvl="1"/>
            <a:r>
              <a:rPr lang="en-US" sz="2400" dirty="0">
                <a:ea typeface="ＭＳ Ｐゴシック" charset="0"/>
              </a:rPr>
              <a:t>Data hiding</a:t>
            </a:r>
          </a:p>
          <a:p>
            <a:pPr lvl="1"/>
            <a:r>
              <a:rPr lang="en-US" sz="2400" dirty="0">
                <a:ea typeface="ＭＳ Ｐゴシック" charset="0"/>
              </a:rPr>
              <a:t>E-banking</a:t>
            </a:r>
          </a:p>
          <a:p>
            <a:pPr lvl="1"/>
            <a:r>
              <a:rPr lang="en-US" sz="2400" dirty="0">
                <a:ea typeface="ＭＳ Ｐゴシック" charset="0"/>
              </a:rPr>
              <a:t>Denial-of-service</a:t>
            </a:r>
          </a:p>
          <a:p>
            <a:pPr lvl="1"/>
            <a:r>
              <a:rPr lang="en-US" sz="2400" dirty="0">
                <a:ea typeface="ＭＳ Ｐゴシック" charset="0"/>
              </a:rPr>
              <a:t>Proxy</a:t>
            </a:r>
          </a:p>
          <a:p>
            <a:pPr lvl="1"/>
            <a:r>
              <a:rPr lang="en-US" sz="2400" dirty="0">
                <a:ea typeface="ＭＳ Ｐゴシック" charset="0"/>
              </a:rPr>
              <a:t>FTP</a:t>
            </a:r>
          </a:p>
          <a:p>
            <a:pPr lvl="1"/>
            <a:r>
              <a:rPr lang="en-US" sz="2400" dirty="0">
                <a:ea typeface="ＭＳ Ｐゴシック" charset="0"/>
              </a:rPr>
              <a:t>Security software disablers</a:t>
            </a:r>
          </a:p>
        </p:txBody>
      </p:sp>
    </p:spTree>
    <p:extLst>
      <p:ext uri="{BB962C8B-B14F-4D97-AF65-F5344CB8AC3E}">
        <p14:creationId xmlns:p14="http://schemas.microsoft.com/office/powerpoint/2010/main" val="222955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3820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Ports and Communication Methods</a:t>
            </a:r>
          </a:p>
        </p:txBody>
      </p:sp>
      <p:sp>
        <p:nvSpPr>
          <p:cNvPr id="7171" name="Content Placeholder 2"/>
          <p:cNvSpPr>
            <a:spLocks noGrp="1"/>
          </p:cNvSpPr>
          <p:nvPr>
            <p:ph idx="1"/>
          </p:nvPr>
        </p:nvSpPr>
        <p:spPr/>
        <p:txBody>
          <a:bodyPr/>
          <a:lstStyle/>
          <a:p>
            <a:r>
              <a:rPr lang="en-US" sz="2800">
                <a:ea typeface="ＭＳ Ｐゴシック" charset="0"/>
                <a:cs typeface="ＭＳ Ｐゴシック" charset="0"/>
              </a:rPr>
              <a:t>Trojans can communicate using</a:t>
            </a:r>
          </a:p>
          <a:p>
            <a:pPr lvl="1"/>
            <a:r>
              <a:rPr lang="en-US" sz="2800">
                <a:ea typeface="ＭＳ Ｐゴシック" charset="0"/>
              </a:rPr>
              <a:t>Overt communications</a:t>
            </a:r>
          </a:p>
          <a:p>
            <a:pPr lvl="1"/>
            <a:r>
              <a:rPr lang="en-US" sz="2800">
                <a:ea typeface="ＭＳ Ｐゴシック" charset="0"/>
              </a:rPr>
              <a:t>Covert communications</a:t>
            </a:r>
          </a:p>
          <a:p>
            <a:r>
              <a:rPr lang="en-US" sz="2800">
                <a:ea typeface="ＭＳ Ｐゴシック" charset="0"/>
                <a:cs typeface="ＭＳ Ｐゴシック" charset="0"/>
              </a:rPr>
              <a:t>Backdoors</a:t>
            </a:r>
          </a:p>
          <a:p>
            <a:pPr lvl="1"/>
            <a:r>
              <a:rPr lang="en-US" sz="2800">
                <a:ea typeface="ＭＳ Ｐゴシック" charset="0"/>
              </a:rPr>
              <a:t>A program allows a connection that bypasses the normal authentication process.</a:t>
            </a:r>
          </a:p>
          <a:p>
            <a:pPr lvl="1"/>
            <a:r>
              <a:rPr lang="en-US" sz="2800">
                <a:ea typeface="ＭＳ Ｐゴシック" charset="0"/>
              </a:rPr>
              <a:t>Some programs connect back to the hacker</a:t>
            </a:r>
            <a:r>
              <a:rPr lang="ja-JP" altLang="en-US" sz="2800">
                <a:ea typeface="ＭＳ Ｐゴシック" charset="0"/>
              </a:rPr>
              <a:t>’</a:t>
            </a:r>
            <a:r>
              <a:rPr lang="en-US" sz="2800">
                <a:ea typeface="ＭＳ Ｐゴシック" charset="0"/>
              </a:rPr>
              <a:t>s machine.</a:t>
            </a:r>
          </a:p>
        </p:txBody>
      </p:sp>
    </p:spTree>
    <p:extLst>
      <p:ext uri="{BB962C8B-B14F-4D97-AF65-F5344CB8AC3E}">
        <p14:creationId xmlns:p14="http://schemas.microsoft.com/office/powerpoint/2010/main" val="141040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3058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Goals</a:t>
            </a:r>
          </a:p>
        </p:txBody>
      </p:sp>
      <p:sp>
        <p:nvSpPr>
          <p:cNvPr id="8195" name="Content Placeholder 2"/>
          <p:cNvSpPr>
            <a:spLocks noGrp="1"/>
          </p:cNvSpPr>
          <p:nvPr>
            <p:ph idx="1"/>
          </p:nvPr>
        </p:nvSpPr>
        <p:spPr/>
        <p:txBody>
          <a:bodyPr/>
          <a:lstStyle/>
          <a:p>
            <a:r>
              <a:rPr lang="en-US" sz="2400">
                <a:ea typeface="ＭＳ Ｐゴシック" charset="0"/>
                <a:cs typeface="ＭＳ Ｐゴシック" charset="0"/>
              </a:rPr>
              <a:t>Trojans can have different purposes:</a:t>
            </a:r>
          </a:p>
          <a:p>
            <a:pPr lvl="1"/>
            <a:r>
              <a:rPr lang="en-US" sz="2400">
                <a:ea typeface="ＭＳ Ｐゴシック" charset="0"/>
              </a:rPr>
              <a:t>Destroy data.</a:t>
            </a:r>
          </a:p>
          <a:p>
            <a:pPr lvl="1"/>
            <a:r>
              <a:rPr lang="en-US" sz="2400">
                <a:ea typeface="ＭＳ Ｐゴシック" charset="0"/>
              </a:rPr>
              <a:t>Obtain credit card data.</a:t>
            </a:r>
          </a:p>
          <a:p>
            <a:pPr lvl="1"/>
            <a:r>
              <a:rPr lang="en-US" sz="2400">
                <a:ea typeface="ＭＳ Ｐゴシック" charset="0"/>
              </a:rPr>
              <a:t>Obtain passwords.</a:t>
            </a:r>
          </a:p>
          <a:p>
            <a:pPr lvl="1"/>
            <a:r>
              <a:rPr lang="en-US" sz="2400">
                <a:ea typeface="ＭＳ Ｐゴシック" charset="0"/>
              </a:rPr>
              <a:t>Obtain Insider information.</a:t>
            </a:r>
          </a:p>
          <a:p>
            <a:pPr lvl="1"/>
            <a:r>
              <a:rPr lang="en-US" sz="2400">
                <a:ea typeface="ＭＳ Ｐゴシック" charset="0"/>
              </a:rPr>
              <a:t>Data storage.</a:t>
            </a:r>
          </a:p>
          <a:p>
            <a:pPr lvl="1"/>
            <a:r>
              <a:rPr lang="en-US" sz="2400">
                <a:ea typeface="ＭＳ Ｐゴシック" charset="0"/>
              </a:rPr>
              <a:t>Advanced persistent threat (APT).</a:t>
            </a:r>
          </a:p>
        </p:txBody>
      </p:sp>
    </p:spTree>
    <p:extLst>
      <p:ext uri="{BB962C8B-B14F-4D97-AF65-F5344CB8AC3E}">
        <p14:creationId xmlns:p14="http://schemas.microsoft.com/office/powerpoint/2010/main" val="74503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Project 2 </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55575" y="685800"/>
            <a:ext cx="8912225" cy="5478423"/>
          </a:xfrm>
          <a:prstGeom prst="rect">
            <a:avLst/>
          </a:prstGeom>
        </p:spPr>
        <p:txBody>
          <a:bodyPr wrap="square">
            <a:spAutoFit/>
          </a:bodyPr>
          <a:lstStyle/>
          <a:p>
            <a:r>
              <a:rPr lang="en-US" sz="1400" dirty="0"/>
              <a:t>Two options</a:t>
            </a:r>
            <a:br>
              <a:rPr lang="en-US" sz="1400" dirty="0"/>
            </a:br>
            <a:endParaRPr lang="en-US" sz="1400" dirty="0"/>
          </a:p>
          <a:p>
            <a:r>
              <a:rPr lang="en-US" sz="1400" u="sng" dirty="0"/>
              <a:t>Option 1: </a:t>
            </a:r>
            <a:r>
              <a:rPr lang="en-US" sz="1400" dirty="0"/>
              <a:t> </a:t>
            </a:r>
            <a:br>
              <a:rPr lang="en-US" sz="1400" dirty="0"/>
            </a:br>
            <a:endParaRPr lang="en-US" sz="1400" dirty="0"/>
          </a:p>
          <a:p>
            <a:r>
              <a:rPr lang="en-US" sz="1400" dirty="0"/>
              <a:t>Perform research on an information security (cyber security) tool.  This could be a deeper dive on the tools we've discussed in class, or you can present on a tool we haven't used/discussed.  Whatever tool you choose, please answer the following areas: </a:t>
            </a:r>
          </a:p>
          <a:p>
            <a:endParaRPr lang="en-US" sz="1400" dirty="0"/>
          </a:p>
          <a:p>
            <a:r>
              <a:rPr lang="en-US" sz="1400" dirty="0"/>
              <a:t>1.  Background on the tool, such as developer and whether it is "active" as far as being developed and updated.</a:t>
            </a:r>
          </a:p>
          <a:p>
            <a:r>
              <a:rPr lang="en-US" sz="1400" dirty="0"/>
              <a:t>2.  Tool's usage, including a couple use cases on why you would select the tool during a penetration test, or in responding to an incident.</a:t>
            </a:r>
          </a:p>
          <a:p>
            <a:r>
              <a:rPr lang="en-US" sz="1400" dirty="0"/>
              <a:t>3.  Screenshots or demonstration of the tool in use.</a:t>
            </a:r>
          </a:p>
          <a:p>
            <a:r>
              <a:rPr lang="en-US" sz="1400" dirty="0"/>
              <a:t>4.  Comparison of the tool with other's that do similar functions.</a:t>
            </a:r>
          </a:p>
          <a:p>
            <a:endParaRPr lang="en-US" sz="1400" u="sng" dirty="0"/>
          </a:p>
          <a:p>
            <a:r>
              <a:rPr lang="en-US" sz="1400" u="sng" dirty="0"/>
              <a:t>Option 2: </a:t>
            </a:r>
            <a:r>
              <a:rPr lang="en-US" sz="1400" dirty="0"/>
              <a:t> </a:t>
            </a:r>
            <a:br>
              <a:rPr lang="en-US" sz="1400" dirty="0"/>
            </a:br>
            <a:endParaRPr lang="en-US" sz="1400" dirty="0"/>
          </a:p>
          <a:p>
            <a:r>
              <a:rPr lang="en-US" sz="1400" dirty="0"/>
              <a:t>Perform a penetration test against all four of the Victim VMs.  As you perform the penetration test, be sure to outline the discovery of the systems, what services were found, the vulnerabilities found, and the exploits used.  Be sure to also include remediations and recommendations for the vulnerabilities and exploits that you document.</a:t>
            </a:r>
            <a:br>
              <a:rPr lang="en-US" sz="1400" dirty="0"/>
            </a:br>
            <a:endParaRPr lang="en-US" sz="1400" dirty="0"/>
          </a:p>
          <a:p>
            <a:r>
              <a:rPr lang="en-US" sz="1400" dirty="0"/>
              <a:t>For the report, you can follow a template from Offensive Security (</a:t>
            </a:r>
            <a:r>
              <a:rPr lang="en-US" sz="1400" dirty="0">
                <a:hlinkClick r:id="rId2"/>
              </a:rPr>
              <a:t>https://www.offensive-security.com/reports/sample-penetration-testing-report.pdf</a:t>
            </a:r>
            <a:r>
              <a:rPr lang="en-US" sz="1400" dirty="0"/>
              <a:t> ) or from SANS (</a:t>
            </a:r>
            <a:r>
              <a:rPr lang="en-US" sz="1400" dirty="0">
                <a:hlinkClick r:id="rId3"/>
              </a:rPr>
              <a:t>https://www.sans.org/reading-room/whitepapers/testing/writing-penetration-testing-report-33343</a:t>
            </a:r>
            <a:r>
              <a:rPr lang="en-US" sz="1400" dirty="0"/>
              <a:t> ), or a combination of the two.</a:t>
            </a:r>
          </a:p>
        </p:txBody>
      </p:sp>
    </p:spTree>
    <p:extLst>
      <p:ext uri="{BB962C8B-B14F-4D97-AF65-F5344CB8AC3E}">
        <p14:creationId xmlns:p14="http://schemas.microsoft.com/office/powerpoint/2010/main" val="448204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3820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Infection Mechanisms</a:t>
            </a:r>
          </a:p>
        </p:txBody>
      </p:sp>
      <p:sp>
        <p:nvSpPr>
          <p:cNvPr id="9219" name="Content Placeholder 2"/>
          <p:cNvSpPr>
            <a:spLocks noGrp="1"/>
          </p:cNvSpPr>
          <p:nvPr>
            <p:ph idx="1"/>
          </p:nvPr>
        </p:nvSpPr>
        <p:spPr/>
        <p:txBody>
          <a:bodyPr/>
          <a:lstStyle/>
          <a:p>
            <a:r>
              <a:rPr lang="en-US" sz="2800">
                <a:ea typeface="ＭＳ Ｐゴシック" charset="0"/>
                <a:cs typeface="ＭＳ Ｐゴシック" charset="0"/>
              </a:rPr>
              <a:t>Trojans can be distributed through</a:t>
            </a:r>
          </a:p>
          <a:p>
            <a:pPr lvl="1"/>
            <a:r>
              <a:rPr lang="en-US" sz="2800">
                <a:ea typeface="ＭＳ Ｐゴシック" charset="0"/>
              </a:rPr>
              <a:t>Peer-to-peer networks</a:t>
            </a:r>
          </a:p>
          <a:p>
            <a:pPr lvl="1"/>
            <a:r>
              <a:rPr lang="en-US" sz="2800">
                <a:ea typeface="ＭＳ Ｐゴシック" charset="0"/>
              </a:rPr>
              <a:t>Instant messaging</a:t>
            </a:r>
          </a:p>
          <a:p>
            <a:pPr lvl="1"/>
            <a:r>
              <a:rPr lang="en-US" sz="2800">
                <a:ea typeface="ＭＳ Ｐゴシック" charset="0"/>
              </a:rPr>
              <a:t>Internet relay chat</a:t>
            </a:r>
          </a:p>
          <a:p>
            <a:pPr lvl="1"/>
            <a:r>
              <a:rPr lang="en-US" sz="2800">
                <a:ea typeface="ＭＳ Ｐゴシック" charset="0"/>
              </a:rPr>
              <a:t>Email attachments</a:t>
            </a:r>
          </a:p>
          <a:p>
            <a:pPr lvl="1"/>
            <a:r>
              <a:rPr lang="en-US" sz="2800">
                <a:ea typeface="ＭＳ Ｐゴシック" charset="0"/>
              </a:rPr>
              <a:t>Physical access</a:t>
            </a:r>
          </a:p>
          <a:p>
            <a:pPr lvl="1"/>
            <a:r>
              <a:rPr lang="en-US" sz="2800">
                <a:ea typeface="ＭＳ Ｐゴシック" charset="0"/>
              </a:rPr>
              <a:t>Browser bugs</a:t>
            </a:r>
          </a:p>
          <a:p>
            <a:pPr lvl="1"/>
            <a:r>
              <a:rPr lang="en-US" sz="2800">
                <a:ea typeface="ＭＳ Ｐゴシック" charset="0"/>
              </a:rPr>
              <a:t>Freeware </a:t>
            </a:r>
          </a:p>
        </p:txBody>
      </p:sp>
    </p:spTree>
    <p:extLst>
      <p:ext uri="{BB962C8B-B14F-4D97-AF65-F5344CB8AC3E}">
        <p14:creationId xmlns:p14="http://schemas.microsoft.com/office/powerpoint/2010/main" val="1034317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82296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Tools</a:t>
            </a:r>
          </a:p>
        </p:txBody>
      </p:sp>
      <p:sp>
        <p:nvSpPr>
          <p:cNvPr id="10243" name="Content Placeholder 2"/>
          <p:cNvSpPr>
            <a:spLocks noGrp="1"/>
          </p:cNvSpPr>
          <p:nvPr>
            <p:ph idx="1"/>
          </p:nvPr>
        </p:nvSpPr>
        <p:spPr/>
        <p:txBody>
          <a:bodyPr/>
          <a:lstStyle/>
          <a:p>
            <a:r>
              <a:rPr lang="en-US" sz="2000">
                <a:ea typeface="ＭＳ Ｐゴシック" charset="0"/>
                <a:cs typeface="ＭＳ Ｐゴシック" charset="0"/>
              </a:rPr>
              <a:t>Remote access Trojans have two components:</a:t>
            </a:r>
          </a:p>
          <a:p>
            <a:pPr lvl="1"/>
            <a:r>
              <a:rPr lang="en-US" sz="1800">
                <a:ea typeface="ＭＳ Ｐゴシック" charset="0"/>
              </a:rPr>
              <a:t>Server – runs on the victim machine.</a:t>
            </a:r>
          </a:p>
          <a:p>
            <a:pPr lvl="1"/>
            <a:r>
              <a:rPr lang="en-US" sz="1800">
                <a:ea typeface="ＭＳ Ｐゴシック" charset="0"/>
              </a:rPr>
              <a:t>Client – runs on the hackers machine.</a:t>
            </a:r>
          </a:p>
          <a:p>
            <a:pPr lvl="1"/>
            <a:r>
              <a:rPr lang="en-US" sz="1800">
                <a:ea typeface="ＭＳ Ｐゴシック" charset="0"/>
              </a:rPr>
              <a:t>After installation the Trojan opens a port on the victim</a:t>
            </a:r>
            <a:r>
              <a:rPr lang="ja-JP" altLang="en-US" sz="1800">
                <a:ea typeface="ＭＳ Ｐゴシック" charset="0"/>
              </a:rPr>
              <a:t>’</a:t>
            </a:r>
            <a:r>
              <a:rPr lang="en-US" sz="1800">
                <a:ea typeface="ＭＳ Ｐゴシック" charset="0"/>
              </a:rPr>
              <a:t>s machine for the hacker to access.</a:t>
            </a:r>
          </a:p>
          <a:p>
            <a:r>
              <a:rPr lang="en-US" sz="2000">
                <a:ea typeface="ＭＳ Ｐゴシック" charset="0"/>
                <a:cs typeface="ＭＳ Ｐゴシック" charset="0"/>
              </a:rPr>
              <a:t>Tini:</a:t>
            </a:r>
          </a:p>
          <a:p>
            <a:pPr lvl="1"/>
            <a:r>
              <a:rPr lang="en-US" sz="1800">
                <a:ea typeface="ＭＳ Ｐゴシック" charset="0"/>
              </a:rPr>
              <a:t>Small backdoor coded in assembly language</a:t>
            </a:r>
          </a:p>
          <a:p>
            <a:pPr lvl="1"/>
            <a:r>
              <a:rPr lang="en-US" sz="1800">
                <a:ea typeface="ＭＳ Ｐゴシック" charset="0"/>
              </a:rPr>
              <a:t>Used on Windows systems</a:t>
            </a:r>
          </a:p>
          <a:p>
            <a:pPr lvl="1"/>
            <a:r>
              <a:rPr lang="en-US" sz="1800">
                <a:ea typeface="ＭＳ Ｐゴシック" charset="0"/>
              </a:rPr>
              <a:t>Listens to TCP port 7777 and opens a remote command prompt</a:t>
            </a:r>
          </a:p>
          <a:p>
            <a:r>
              <a:rPr lang="en-US" sz="2000">
                <a:ea typeface="ＭＳ Ｐゴシック" charset="0"/>
                <a:cs typeface="ＭＳ Ｐゴシック" charset="0"/>
              </a:rPr>
              <a:t>Qaz:</a:t>
            </a:r>
          </a:p>
          <a:p>
            <a:pPr lvl="1"/>
            <a:r>
              <a:rPr lang="en-US" sz="1800">
                <a:ea typeface="ＭＳ Ｐゴシック" charset="0"/>
              </a:rPr>
              <a:t>Copies itself to the computer by renaming Notepad.exe to Note.exe and naming itself Notepad.exe</a:t>
            </a:r>
          </a:p>
          <a:p>
            <a:pPr lvl="1"/>
            <a:r>
              <a:rPr lang="en-US" sz="1800">
                <a:ea typeface="ＭＳ Ｐゴシック" charset="0"/>
              </a:rPr>
              <a:t>Listens for a connections at port 7597</a:t>
            </a:r>
          </a:p>
        </p:txBody>
      </p:sp>
    </p:spTree>
    <p:extLst>
      <p:ext uri="{BB962C8B-B14F-4D97-AF65-F5344CB8AC3E}">
        <p14:creationId xmlns:p14="http://schemas.microsoft.com/office/powerpoint/2010/main" val="3558768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Tools cont.</a:t>
            </a:r>
          </a:p>
        </p:txBody>
      </p:sp>
      <p:sp>
        <p:nvSpPr>
          <p:cNvPr id="11267" name="Content Placeholder 2"/>
          <p:cNvSpPr>
            <a:spLocks noGrp="1"/>
          </p:cNvSpPr>
          <p:nvPr>
            <p:ph idx="1"/>
          </p:nvPr>
        </p:nvSpPr>
        <p:spPr/>
        <p:txBody>
          <a:bodyPr/>
          <a:lstStyle/>
          <a:p>
            <a:r>
              <a:rPr lang="en-US" sz="2400">
                <a:ea typeface="ＭＳ Ｐゴシック" charset="0"/>
                <a:cs typeface="ＭＳ Ｐゴシック" charset="0"/>
              </a:rPr>
              <a:t>NetBus:</a:t>
            </a:r>
          </a:p>
          <a:p>
            <a:pPr lvl="1"/>
            <a:r>
              <a:rPr lang="en-US" sz="2000">
                <a:ea typeface="ＭＳ Ｐゴシック" charset="0"/>
              </a:rPr>
              <a:t>Older Trojan </a:t>
            </a:r>
          </a:p>
          <a:p>
            <a:pPr lvl="1"/>
            <a:r>
              <a:rPr lang="en-US" sz="2000">
                <a:ea typeface="ＭＳ Ｐゴシック" charset="0"/>
              </a:rPr>
              <a:t>When executed copies itself to the Windows directory and creates a file KeyHook.dll</a:t>
            </a:r>
          </a:p>
          <a:p>
            <a:pPr lvl="1"/>
            <a:r>
              <a:rPr lang="en-US" sz="2000">
                <a:ea typeface="ＭＳ Ｐゴシック" charset="0"/>
              </a:rPr>
              <a:t>Uses TCP and opens ports 12345 and 12346</a:t>
            </a:r>
          </a:p>
          <a:p>
            <a:pPr lvl="1"/>
            <a:r>
              <a:rPr lang="en-US" sz="2000">
                <a:ea typeface="ＭＳ Ｐゴシック" charset="0"/>
              </a:rPr>
              <a:t>Can use redirection to send traffic to another machine</a:t>
            </a:r>
          </a:p>
          <a:p>
            <a:r>
              <a:rPr lang="en-US" sz="2400">
                <a:ea typeface="ＭＳ Ｐゴシック" charset="0"/>
                <a:cs typeface="ＭＳ Ｐゴシック" charset="0"/>
              </a:rPr>
              <a:t>SubSeven:</a:t>
            </a:r>
          </a:p>
          <a:p>
            <a:pPr lvl="1"/>
            <a:r>
              <a:rPr lang="en-US" sz="2000">
                <a:ea typeface="ＭＳ Ｐゴシック" charset="0"/>
              </a:rPr>
              <a:t>Can mutate and change its signature to avoid detection</a:t>
            </a:r>
          </a:p>
          <a:p>
            <a:pPr lvl="1"/>
            <a:r>
              <a:rPr lang="en-US" sz="2000">
                <a:ea typeface="ＭＳ Ｐゴシック" charset="0"/>
              </a:rPr>
              <a:t>Usually distributed as an email attachment</a:t>
            </a:r>
          </a:p>
          <a:p>
            <a:pPr lvl="1"/>
            <a:r>
              <a:rPr lang="en-US" sz="2000">
                <a:ea typeface="ＭＳ Ｐゴシック" charset="0"/>
              </a:rPr>
              <a:t>Enables attacker to monitor victim</a:t>
            </a:r>
            <a:r>
              <a:rPr lang="ja-JP" altLang="en-US" sz="2000">
                <a:ea typeface="ＭＳ Ｐゴシック" charset="0"/>
              </a:rPr>
              <a:t>’</a:t>
            </a:r>
            <a:r>
              <a:rPr lang="en-US" sz="2000">
                <a:ea typeface="ＭＳ Ｐゴシック" charset="0"/>
              </a:rPr>
              <a:t>s keystrokes, watch through a web cam, and listens through the microphone </a:t>
            </a:r>
          </a:p>
        </p:txBody>
      </p:sp>
    </p:spTree>
    <p:extLst>
      <p:ext uri="{BB962C8B-B14F-4D97-AF65-F5344CB8AC3E}">
        <p14:creationId xmlns:p14="http://schemas.microsoft.com/office/powerpoint/2010/main" val="1098357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Tools cont.</a:t>
            </a:r>
          </a:p>
        </p:txBody>
      </p:sp>
      <p:sp>
        <p:nvSpPr>
          <p:cNvPr id="12291" name="Content Placeholder 2"/>
          <p:cNvSpPr>
            <a:spLocks noGrp="1"/>
          </p:cNvSpPr>
          <p:nvPr>
            <p:ph idx="1"/>
          </p:nvPr>
        </p:nvSpPr>
        <p:spPr/>
        <p:txBody>
          <a:bodyPr>
            <a:normAutofit lnSpcReduction="10000"/>
          </a:bodyPr>
          <a:lstStyle/>
          <a:p>
            <a:r>
              <a:rPr lang="en-US" sz="2000">
                <a:ea typeface="ＭＳ Ｐゴシック" charset="0"/>
                <a:cs typeface="ＭＳ Ｐゴシック" charset="0"/>
              </a:rPr>
              <a:t>Poison ivy</a:t>
            </a:r>
          </a:p>
          <a:p>
            <a:pPr lvl="1"/>
            <a:r>
              <a:rPr lang="en-US" sz="1800">
                <a:ea typeface="ＭＳ Ｐゴシック" charset="0"/>
              </a:rPr>
              <a:t>Gives the hackers access to the local file system.</a:t>
            </a:r>
          </a:p>
          <a:p>
            <a:pPr lvl="1"/>
            <a:r>
              <a:rPr lang="en-US" sz="1800">
                <a:ea typeface="ＭＳ Ｐゴシック" charset="0"/>
              </a:rPr>
              <a:t>Hacker can browse, create and delete directories, and edit the Registry.</a:t>
            </a:r>
          </a:p>
          <a:p>
            <a:pPr lvl="1"/>
            <a:r>
              <a:rPr lang="en-US" sz="2000">
                <a:ea typeface="ＭＳ Ｐゴシック" charset="0"/>
              </a:rPr>
              <a:t>GhostRat</a:t>
            </a:r>
          </a:p>
          <a:p>
            <a:pPr lvl="2"/>
            <a:r>
              <a:rPr lang="en-US" sz="1800">
                <a:ea typeface="ＭＳ Ｐゴシック" charset="0"/>
              </a:rPr>
              <a:t>Enables a hacker to turn on the webcam and record audio and use the microphone to spy on people</a:t>
            </a:r>
          </a:p>
          <a:p>
            <a:r>
              <a:rPr lang="en-US" sz="2000">
                <a:ea typeface="ＭＳ Ｐゴシック" charset="0"/>
                <a:cs typeface="ＭＳ Ｐゴシック" charset="0"/>
              </a:rPr>
              <a:t>Let me rule</a:t>
            </a:r>
          </a:p>
          <a:p>
            <a:r>
              <a:rPr lang="en-US" sz="2000">
                <a:ea typeface="ＭＳ Ｐゴシック" charset="0"/>
                <a:cs typeface="ＭＳ Ｐゴシック" charset="0"/>
              </a:rPr>
              <a:t>Jumper</a:t>
            </a:r>
          </a:p>
          <a:p>
            <a:r>
              <a:rPr lang="en-US" sz="2000">
                <a:ea typeface="ＭＳ Ｐゴシック" charset="0"/>
                <a:cs typeface="ＭＳ Ｐゴシック" charset="0"/>
              </a:rPr>
              <a:t>Phatbot</a:t>
            </a:r>
          </a:p>
          <a:p>
            <a:r>
              <a:rPr lang="en-US" sz="2000">
                <a:ea typeface="ＭＳ Ｐゴシック" charset="0"/>
                <a:cs typeface="ＭＳ Ｐゴシック" charset="0"/>
              </a:rPr>
              <a:t>Amitis</a:t>
            </a:r>
          </a:p>
          <a:p>
            <a:r>
              <a:rPr lang="en-US" sz="2000">
                <a:ea typeface="ＭＳ Ｐゴシック" charset="0"/>
                <a:cs typeface="ＭＳ Ｐゴシック" charset="0"/>
              </a:rPr>
              <a:t>Zombam.B</a:t>
            </a:r>
          </a:p>
          <a:p>
            <a:r>
              <a:rPr lang="en-US" sz="2000">
                <a:ea typeface="ＭＳ Ｐゴシック" charset="0"/>
                <a:cs typeface="ＭＳ Ｐゴシック" charset="0"/>
              </a:rPr>
              <a:t>Beast</a:t>
            </a:r>
          </a:p>
          <a:p>
            <a:r>
              <a:rPr lang="en-US" sz="2000">
                <a:ea typeface="ＭＳ Ｐゴシック" charset="0"/>
                <a:cs typeface="ＭＳ Ｐゴシック" charset="0"/>
              </a:rPr>
              <a:t>MoSucker</a:t>
            </a:r>
          </a:p>
        </p:txBody>
      </p:sp>
    </p:spTree>
    <p:extLst>
      <p:ext uri="{BB962C8B-B14F-4D97-AF65-F5344CB8AC3E}">
        <p14:creationId xmlns:p14="http://schemas.microsoft.com/office/powerpoint/2010/main" val="347087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74638"/>
            <a:ext cx="83820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Distributing Trojans</a:t>
            </a:r>
          </a:p>
        </p:txBody>
      </p:sp>
      <p:sp>
        <p:nvSpPr>
          <p:cNvPr id="13315" name="Content Placeholder 2"/>
          <p:cNvSpPr>
            <a:spLocks noGrp="1"/>
          </p:cNvSpPr>
          <p:nvPr>
            <p:ph idx="1"/>
          </p:nvPr>
        </p:nvSpPr>
        <p:spPr/>
        <p:txBody>
          <a:bodyPr/>
          <a:lstStyle/>
          <a:p>
            <a:r>
              <a:rPr lang="en-US" sz="2400">
                <a:ea typeface="ＭＳ Ｐゴシック" charset="0"/>
                <a:cs typeface="ＭＳ Ｐゴシック" charset="0"/>
              </a:rPr>
              <a:t>Wrappers:</a:t>
            </a:r>
          </a:p>
          <a:p>
            <a:pPr lvl="1"/>
            <a:r>
              <a:rPr lang="en-US" sz="2000">
                <a:ea typeface="ＭＳ Ｐゴシック" charset="0"/>
              </a:rPr>
              <a:t>A program used to combine two or more executables into a single packaged program</a:t>
            </a:r>
          </a:p>
          <a:p>
            <a:pPr lvl="1"/>
            <a:r>
              <a:rPr lang="en-US" sz="2000">
                <a:ea typeface="ＭＳ Ｐゴシック" charset="0"/>
              </a:rPr>
              <a:t>When installed malicious program is loaded with the legitimate program</a:t>
            </a:r>
          </a:p>
          <a:p>
            <a:pPr lvl="1"/>
            <a:r>
              <a:rPr lang="en-US" sz="2000">
                <a:ea typeface="ＭＳ Ｐゴシック" charset="0"/>
              </a:rPr>
              <a:t>EliteWrap</a:t>
            </a:r>
          </a:p>
          <a:p>
            <a:pPr lvl="1"/>
            <a:r>
              <a:rPr lang="en-US" sz="2000">
                <a:ea typeface="ＭＳ Ｐゴシック" charset="0"/>
              </a:rPr>
              <a:t>Saran Wrap</a:t>
            </a:r>
          </a:p>
          <a:p>
            <a:pPr lvl="1"/>
            <a:r>
              <a:rPr lang="en-US" sz="2000">
                <a:ea typeface="ＭＳ Ｐゴシック" charset="0"/>
              </a:rPr>
              <a:t>Advanced File Joiner</a:t>
            </a:r>
          </a:p>
          <a:p>
            <a:pPr lvl="1"/>
            <a:r>
              <a:rPr lang="en-US" sz="2000">
                <a:ea typeface="ＭＳ Ｐゴシック" charset="0"/>
              </a:rPr>
              <a:t>Teflon Oil Patch</a:t>
            </a:r>
          </a:p>
          <a:p>
            <a:pPr lvl="1"/>
            <a:r>
              <a:rPr lang="en-US" sz="2000">
                <a:ea typeface="ＭＳ Ｐゴシック" charset="0"/>
              </a:rPr>
              <a:t>Restorator</a:t>
            </a:r>
          </a:p>
          <a:p>
            <a:pPr lvl="1"/>
            <a:r>
              <a:rPr lang="en-US" sz="2000">
                <a:ea typeface="ＭＳ Ｐゴシック" charset="0"/>
              </a:rPr>
              <a:t>Pretty Good Malware Protection (PGMP)</a:t>
            </a:r>
          </a:p>
        </p:txBody>
      </p:sp>
    </p:spTree>
    <p:extLst>
      <p:ext uri="{BB962C8B-B14F-4D97-AF65-F5344CB8AC3E}">
        <p14:creationId xmlns:p14="http://schemas.microsoft.com/office/powerpoint/2010/main" val="2770259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3058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Toolkits</a:t>
            </a:r>
          </a:p>
        </p:txBody>
      </p:sp>
      <p:sp>
        <p:nvSpPr>
          <p:cNvPr id="14339" name="Content Placeholder 2"/>
          <p:cNvSpPr>
            <a:spLocks noGrp="1"/>
          </p:cNvSpPr>
          <p:nvPr>
            <p:ph idx="1"/>
          </p:nvPr>
        </p:nvSpPr>
        <p:spPr/>
        <p:txBody>
          <a:bodyPr>
            <a:normAutofit lnSpcReduction="10000"/>
          </a:bodyPr>
          <a:lstStyle/>
          <a:p>
            <a:r>
              <a:rPr lang="en-US" sz="1800">
                <a:ea typeface="ＭＳ Ｐゴシック" charset="0"/>
                <a:cs typeface="ＭＳ Ｐゴシック" charset="0"/>
              </a:rPr>
              <a:t>Trojan horse construction kit:</a:t>
            </a:r>
          </a:p>
          <a:p>
            <a:pPr lvl="1"/>
            <a:r>
              <a:rPr lang="en-US" sz="1800">
                <a:ea typeface="ＭＳ Ｐゴシック" charset="0"/>
              </a:rPr>
              <a:t>Command-line utility that can be used to create a Trojan with multiple features</a:t>
            </a:r>
          </a:p>
          <a:p>
            <a:r>
              <a:rPr lang="en-US" sz="1800">
                <a:ea typeface="ＭＳ Ｐゴシック" charset="0"/>
                <a:cs typeface="ＭＳ Ｐゴシック" charset="0"/>
              </a:rPr>
              <a:t>Senna Spy:</a:t>
            </a:r>
          </a:p>
          <a:p>
            <a:pPr lvl="1"/>
            <a:r>
              <a:rPr lang="en-US" sz="1800">
                <a:ea typeface="ＭＳ Ｐゴシック" charset="0"/>
              </a:rPr>
              <a:t>Requires Visual Basic </a:t>
            </a:r>
          </a:p>
          <a:p>
            <a:pPr lvl="1"/>
            <a:r>
              <a:rPr lang="en-US" sz="1800">
                <a:ea typeface="ＭＳ Ｐゴシック" charset="0"/>
              </a:rPr>
              <a:t>Enables many custom options such as file transfer, keyboard control, and executing DOS commands</a:t>
            </a:r>
          </a:p>
          <a:p>
            <a:r>
              <a:rPr lang="en-US" sz="1800">
                <a:ea typeface="ＭＳ Ｐゴシック" charset="0"/>
                <a:cs typeface="ＭＳ Ｐゴシック" charset="0"/>
              </a:rPr>
              <a:t>Stealth tool:</a:t>
            </a:r>
          </a:p>
          <a:p>
            <a:pPr lvl="1"/>
            <a:r>
              <a:rPr lang="en-US" sz="1800">
                <a:ea typeface="ＭＳ Ｐゴシック" charset="0"/>
              </a:rPr>
              <a:t>Not a real Trojan toolkit but a stealth tool designed to make Trojans harder to detect</a:t>
            </a:r>
          </a:p>
          <a:p>
            <a:r>
              <a:rPr lang="en-US" sz="1800">
                <a:ea typeface="ＭＳ Ｐゴシック" charset="0"/>
                <a:cs typeface="ＭＳ Ｐゴシック" charset="0"/>
              </a:rPr>
              <a:t>Steps to successfully deploy a Trojan:</a:t>
            </a:r>
          </a:p>
          <a:p>
            <a:pPr lvl="1"/>
            <a:r>
              <a:rPr lang="en-US" sz="1800">
                <a:ea typeface="ＭＳ Ｐゴシック" charset="0"/>
              </a:rPr>
              <a:t>Creation of a Trojan</a:t>
            </a:r>
          </a:p>
          <a:p>
            <a:pPr lvl="1"/>
            <a:r>
              <a:rPr lang="en-US" sz="1800">
                <a:ea typeface="ＭＳ Ｐゴシック" charset="0"/>
              </a:rPr>
              <a:t>Modification of a Trojan to avoid detection</a:t>
            </a:r>
          </a:p>
          <a:p>
            <a:pPr lvl="1"/>
            <a:r>
              <a:rPr lang="en-US" sz="1800">
                <a:ea typeface="ＭＳ Ｐゴシック" charset="0"/>
              </a:rPr>
              <a:t>Bind a Trojan with legitimate file</a:t>
            </a:r>
          </a:p>
          <a:p>
            <a:pPr lvl="1"/>
            <a:r>
              <a:rPr lang="en-US" sz="1800">
                <a:ea typeface="ＭＳ Ｐゴシック" charset="0"/>
              </a:rPr>
              <a:t>Transmit a Trojan to victim</a:t>
            </a:r>
          </a:p>
          <a:p>
            <a:pPr lvl="1"/>
            <a:endParaRPr lang="en-US" sz="1800">
              <a:ea typeface="ＭＳ Ｐゴシック" charset="0"/>
            </a:endParaRPr>
          </a:p>
        </p:txBody>
      </p:sp>
    </p:spTree>
    <p:extLst>
      <p:ext uri="{BB962C8B-B14F-4D97-AF65-F5344CB8AC3E}">
        <p14:creationId xmlns:p14="http://schemas.microsoft.com/office/powerpoint/2010/main" val="720483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83820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Covert Communications</a:t>
            </a:r>
          </a:p>
        </p:txBody>
      </p:sp>
      <p:sp>
        <p:nvSpPr>
          <p:cNvPr id="15363" name="Content Placeholder 2"/>
          <p:cNvSpPr>
            <a:spLocks noGrp="1"/>
          </p:cNvSpPr>
          <p:nvPr>
            <p:ph idx="1"/>
          </p:nvPr>
        </p:nvSpPr>
        <p:spPr/>
        <p:txBody>
          <a:bodyPr>
            <a:normAutofit lnSpcReduction="10000"/>
          </a:bodyPr>
          <a:lstStyle/>
          <a:p>
            <a:r>
              <a:rPr lang="en-US" sz="2400" dirty="0">
                <a:ea typeface="ＭＳ Ｐゴシック" charset="0"/>
                <a:cs typeface="ＭＳ Ｐゴシック" charset="0"/>
              </a:rPr>
              <a:t>Trusted Computer System Evaluation Criteria (TCSEC) divided covert communications in two categories:</a:t>
            </a:r>
          </a:p>
          <a:p>
            <a:pPr lvl="1"/>
            <a:r>
              <a:rPr lang="en-US" sz="2400" dirty="0">
                <a:ea typeface="ＭＳ Ｐゴシック" charset="0"/>
              </a:rPr>
              <a:t>Covert timing channel attacks</a:t>
            </a:r>
          </a:p>
          <a:p>
            <a:pPr lvl="2"/>
            <a:r>
              <a:rPr lang="en-US" sz="2400" dirty="0">
                <a:ea typeface="ＭＳ Ｐゴシック" charset="0"/>
              </a:rPr>
              <a:t>Difficult to detect</a:t>
            </a:r>
          </a:p>
          <a:p>
            <a:pPr lvl="2"/>
            <a:r>
              <a:rPr lang="en-US" sz="2400" dirty="0">
                <a:ea typeface="ＭＳ Ｐゴシック" charset="0"/>
              </a:rPr>
              <a:t>Based on system time and function by altering a component or modifying resource timing</a:t>
            </a:r>
          </a:p>
          <a:p>
            <a:pPr lvl="1"/>
            <a:r>
              <a:rPr lang="en-US" sz="2400" dirty="0">
                <a:ea typeface="ＭＳ Ｐゴシック" charset="0"/>
              </a:rPr>
              <a:t>Covert storage channel attacks</a:t>
            </a:r>
          </a:p>
          <a:p>
            <a:pPr lvl="2"/>
            <a:r>
              <a:rPr lang="en-US" sz="2400" dirty="0">
                <a:ea typeface="ＭＳ Ｐゴシック" charset="0"/>
              </a:rPr>
              <a:t>Uses two process: one to write data and a second to read the data</a:t>
            </a:r>
          </a:p>
          <a:p>
            <a:r>
              <a:rPr lang="en-US" sz="2400" dirty="0">
                <a:ea typeface="ＭＳ Ｐゴシック" charset="0"/>
                <a:cs typeface="ＭＳ Ｐゴシック" charset="0"/>
              </a:rPr>
              <a:t>Covert communications can use IP, TCP, UDP, and ICMP protocols</a:t>
            </a:r>
          </a:p>
        </p:txBody>
      </p:sp>
    </p:spTree>
    <p:extLst>
      <p:ext uri="{BB962C8B-B14F-4D97-AF65-F5344CB8AC3E}">
        <p14:creationId xmlns:p14="http://schemas.microsoft.com/office/powerpoint/2010/main" val="3414870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4582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Covert Communication Tools</a:t>
            </a:r>
          </a:p>
        </p:txBody>
      </p:sp>
      <p:sp>
        <p:nvSpPr>
          <p:cNvPr id="16387" name="Content Placeholder 2"/>
          <p:cNvSpPr>
            <a:spLocks noGrp="1"/>
          </p:cNvSpPr>
          <p:nvPr>
            <p:ph idx="1"/>
          </p:nvPr>
        </p:nvSpPr>
        <p:spPr/>
        <p:txBody>
          <a:bodyPr/>
          <a:lstStyle/>
          <a:p>
            <a:r>
              <a:rPr lang="en-US" sz="2400" dirty="0">
                <a:ea typeface="ＭＳ Ｐゴシック" charset="0"/>
                <a:cs typeface="ＭＳ Ｐゴシック" charset="0"/>
              </a:rPr>
              <a:t>Port redirection:</a:t>
            </a:r>
          </a:p>
          <a:p>
            <a:pPr lvl="1"/>
            <a:r>
              <a:rPr lang="en-US" sz="2400" dirty="0">
                <a:ea typeface="ＭＳ Ｐゴシック" charset="0"/>
              </a:rPr>
              <a:t>Listens on certain ports and redirects the packets to a secondary target</a:t>
            </a:r>
          </a:p>
          <a:p>
            <a:pPr lvl="1"/>
            <a:r>
              <a:rPr lang="en-US" sz="2400" dirty="0">
                <a:ea typeface="ＭＳ Ｐゴシック" charset="0"/>
              </a:rPr>
              <a:t>Tools</a:t>
            </a:r>
          </a:p>
          <a:p>
            <a:pPr lvl="2"/>
            <a:r>
              <a:rPr lang="en-US" sz="2000" dirty="0" err="1">
                <a:ea typeface="ＭＳ Ｐゴシック" charset="0"/>
              </a:rPr>
              <a:t>Datapipe</a:t>
            </a:r>
            <a:endParaRPr lang="en-US" sz="2000" dirty="0">
              <a:ea typeface="ＭＳ Ｐゴシック" charset="0"/>
            </a:endParaRPr>
          </a:p>
          <a:p>
            <a:pPr lvl="3"/>
            <a:r>
              <a:rPr lang="en-US" sz="2000" dirty="0">
                <a:ea typeface="ＭＳ Ｐゴシック" charset="0"/>
              </a:rPr>
              <a:t>UNIX port redirection tool</a:t>
            </a:r>
          </a:p>
          <a:p>
            <a:pPr lvl="2"/>
            <a:r>
              <a:rPr lang="en-US" sz="2000" dirty="0" err="1">
                <a:ea typeface="ＭＳ Ｐゴシック" charset="0"/>
              </a:rPr>
              <a:t>Fpipe</a:t>
            </a:r>
            <a:endParaRPr lang="en-US" sz="2000" dirty="0">
              <a:ea typeface="ＭＳ Ｐゴシック" charset="0"/>
            </a:endParaRPr>
          </a:p>
          <a:p>
            <a:pPr lvl="3"/>
            <a:r>
              <a:rPr lang="en-US" sz="2000" dirty="0">
                <a:ea typeface="ＭＳ Ｐゴシック" charset="0"/>
              </a:rPr>
              <a:t>Port redirection tool for Windows platforms</a:t>
            </a:r>
          </a:p>
          <a:p>
            <a:pPr lvl="2"/>
            <a:r>
              <a:rPr lang="en-US" sz="2000" dirty="0" err="1">
                <a:ea typeface="ＭＳ Ｐゴシック" charset="0"/>
              </a:rPr>
              <a:t>Netcat</a:t>
            </a:r>
            <a:r>
              <a:rPr lang="en-US" sz="2000" dirty="0">
                <a:ea typeface="ＭＳ Ｐゴシック" charset="0"/>
              </a:rPr>
              <a:t>/</a:t>
            </a:r>
            <a:r>
              <a:rPr lang="en-US" sz="2000" dirty="0" err="1">
                <a:ea typeface="ＭＳ Ｐゴシック" charset="0"/>
              </a:rPr>
              <a:t>Socat</a:t>
            </a:r>
            <a:endParaRPr lang="en-US" sz="2000" dirty="0">
              <a:ea typeface="ＭＳ Ｐゴシック" charset="0"/>
            </a:endParaRPr>
          </a:p>
          <a:p>
            <a:pPr lvl="3"/>
            <a:r>
              <a:rPr lang="en-US" sz="2000" dirty="0">
                <a:ea typeface="ＭＳ Ｐゴシック" charset="0"/>
              </a:rPr>
              <a:t>Command-line utility for Windows and UNIX</a:t>
            </a:r>
          </a:p>
          <a:p>
            <a:pPr lvl="3"/>
            <a:r>
              <a:rPr lang="en-US" sz="2000" dirty="0">
                <a:ea typeface="ＭＳ Ｐゴシック" charset="0"/>
              </a:rPr>
              <a:t>Performs port redirection and other tasks</a:t>
            </a:r>
          </a:p>
          <a:p>
            <a:pPr lvl="1"/>
            <a:endParaRPr lang="en-US" sz="2400" dirty="0">
              <a:ea typeface="ＭＳ Ｐゴシック" charset="0"/>
            </a:endParaRPr>
          </a:p>
        </p:txBody>
      </p:sp>
    </p:spTree>
    <p:extLst>
      <p:ext uri="{BB962C8B-B14F-4D97-AF65-F5344CB8AC3E}">
        <p14:creationId xmlns:p14="http://schemas.microsoft.com/office/powerpoint/2010/main" val="836578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382000" cy="1143000"/>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Other Redirection and Covert Tools</a:t>
            </a:r>
          </a:p>
        </p:txBody>
      </p:sp>
      <p:sp>
        <p:nvSpPr>
          <p:cNvPr id="17411" name="Content Placeholder 2"/>
          <p:cNvSpPr>
            <a:spLocks noGrp="1"/>
          </p:cNvSpPr>
          <p:nvPr>
            <p:ph idx="1"/>
          </p:nvPr>
        </p:nvSpPr>
        <p:spPr/>
        <p:txBody>
          <a:bodyPr>
            <a:normAutofit lnSpcReduction="10000"/>
          </a:bodyPr>
          <a:lstStyle/>
          <a:p>
            <a:r>
              <a:rPr lang="en-US" sz="1800">
                <a:ea typeface="ＭＳ Ｐゴシック" charset="0"/>
                <a:cs typeface="ＭＳ Ｐゴシック" charset="0"/>
              </a:rPr>
              <a:t>Loki</a:t>
            </a:r>
          </a:p>
          <a:p>
            <a:pPr lvl="1"/>
            <a:r>
              <a:rPr lang="en-US" sz="1400">
                <a:ea typeface="ＭＳ Ｐゴシック" charset="0"/>
              </a:rPr>
              <a:t>Acts as a backdoor or covert channel </a:t>
            </a:r>
          </a:p>
          <a:p>
            <a:pPr lvl="1"/>
            <a:r>
              <a:rPr lang="en-US" sz="1400">
                <a:ea typeface="ＭＳ Ｐゴシック" charset="0"/>
              </a:rPr>
              <a:t>Uses ICMP</a:t>
            </a:r>
          </a:p>
          <a:p>
            <a:r>
              <a:rPr lang="en-US" sz="1800">
                <a:ea typeface="ＭＳ Ｐゴシック" charset="0"/>
                <a:cs typeface="ＭＳ Ｐゴシック" charset="0"/>
              </a:rPr>
              <a:t>ICMP backdoor</a:t>
            </a:r>
          </a:p>
          <a:p>
            <a:pPr lvl="1"/>
            <a:r>
              <a:rPr lang="en-US" sz="1400">
                <a:ea typeface="ＭＳ Ｐゴシック" charset="0"/>
              </a:rPr>
              <a:t>Uses only ping reply packets</a:t>
            </a:r>
          </a:p>
          <a:p>
            <a:r>
              <a:rPr lang="en-US" sz="1800">
                <a:ea typeface="ＭＳ Ｐゴシック" charset="0"/>
                <a:cs typeface="ＭＳ Ｐゴシック" charset="0"/>
              </a:rPr>
              <a:t>007Shell</a:t>
            </a:r>
          </a:p>
          <a:p>
            <a:pPr lvl="1"/>
            <a:r>
              <a:rPr lang="en-US" sz="1400">
                <a:ea typeface="ＭＳ Ｐゴシック" charset="0"/>
              </a:rPr>
              <a:t>ICMP covert communication tool</a:t>
            </a:r>
          </a:p>
          <a:p>
            <a:pPr lvl="1"/>
            <a:r>
              <a:rPr lang="en-US" sz="1400">
                <a:ea typeface="ＭＳ Ｐゴシック" charset="0"/>
              </a:rPr>
              <a:t>Rounds packet to 64 bytes to avoid detection</a:t>
            </a:r>
          </a:p>
          <a:p>
            <a:r>
              <a:rPr lang="en-US" sz="1800">
                <a:ea typeface="ＭＳ Ｐゴシック" charset="0"/>
                <a:cs typeface="ＭＳ Ｐゴシック" charset="0"/>
              </a:rPr>
              <a:t>ICMPSend</a:t>
            </a:r>
          </a:p>
          <a:p>
            <a:pPr lvl="1"/>
            <a:r>
              <a:rPr lang="en-US" sz="1400">
                <a:ea typeface="ＭＳ Ｐゴシック" charset="0"/>
              </a:rPr>
              <a:t>Uses ping packets</a:t>
            </a:r>
          </a:p>
          <a:p>
            <a:r>
              <a:rPr lang="en-US" sz="1800">
                <a:ea typeface="ＭＳ Ｐゴシック" charset="0"/>
                <a:cs typeface="ＭＳ Ｐゴシック" charset="0"/>
              </a:rPr>
              <a:t>Reverse WWW Tunneling Shell</a:t>
            </a:r>
          </a:p>
          <a:p>
            <a:pPr lvl="1"/>
            <a:r>
              <a:rPr lang="en-US" sz="1400">
                <a:ea typeface="ＭＳ Ｐゴシック" charset="0"/>
              </a:rPr>
              <a:t>Allows communication with a shell through a firewall</a:t>
            </a:r>
          </a:p>
          <a:p>
            <a:r>
              <a:rPr lang="en-US" sz="1800">
                <a:ea typeface="ＭＳ Ｐゴシック" charset="0"/>
                <a:cs typeface="ＭＳ Ｐゴシック" charset="0"/>
              </a:rPr>
              <a:t>AckCmd</a:t>
            </a:r>
          </a:p>
          <a:p>
            <a:pPr lvl="1"/>
            <a:r>
              <a:rPr lang="en-US" sz="1400">
                <a:ea typeface="ＭＳ Ｐゴシック" charset="0"/>
              </a:rPr>
              <a:t>Covert channel programs </a:t>
            </a:r>
          </a:p>
          <a:p>
            <a:pPr lvl="1"/>
            <a:r>
              <a:rPr lang="en-US" sz="1400">
                <a:ea typeface="ＭＳ Ｐゴシック" charset="0"/>
              </a:rPr>
              <a:t>Provides command shell to Windows systems</a:t>
            </a:r>
          </a:p>
          <a:p>
            <a:pPr lvl="1"/>
            <a:r>
              <a:rPr lang="en-US" sz="1400">
                <a:ea typeface="ＭＳ Ｐゴシック" charset="0"/>
              </a:rPr>
              <a:t>Uses only TCP ACK segments</a:t>
            </a:r>
          </a:p>
        </p:txBody>
      </p:sp>
    </p:spTree>
    <p:extLst>
      <p:ext uri="{BB962C8B-B14F-4D97-AF65-F5344CB8AC3E}">
        <p14:creationId xmlns:p14="http://schemas.microsoft.com/office/powerpoint/2010/main" val="317949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Keystroke Logging</a:t>
            </a:r>
          </a:p>
        </p:txBody>
      </p:sp>
      <p:sp>
        <p:nvSpPr>
          <p:cNvPr id="18435" name="Content Placeholder 2"/>
          <p:cNvSpPr>
            <a:spLocks noGrp="1"/>
          </p:cNvSpPr>
          <p:nvPr>
            <p:ph idx="1"/>
          </p:nvPr>
        </p:nvSpPr>
        <p:spPr/>
        <p:txBody>
          <a:bodyPr/>
          <a:lstStyle/>
          <a:p>
            <a:r>
              <a:rPr lang="en-US" sz="2000">
                <a:ea typeface="ＭＳ Ｐゴシック" charset="0"/>
                <a:cs typeface="ＭＳ Ｐゴシック" charset="0"/>
              </a:rPr>
              <a:t>Software or hardware device that record user</a:t>
            </a:r>
            <a:r>
              <a:rPr lang="ja-JP" altLang="en-US" sz="2000">
                <a:ea typeface="ＭＳ Ｐゴシック" charset="0"/>
                <a:cs typeface="ＭＳ Ｐゴシック" charset="0"/>
              </a:rPr>
              <a:t>’</a:t>
            </a:r>
            <a:r>
              <a:rPr lang="en-US" sz="2000">
                <a:ea typeface="ＭＳ Ｐゴシック" charset="0"/>
                <a:cs typeface="ＭＳ Ｐゴシック" charset="0"/>
              </a:rPr>
              <a:t>s keystrokes</a:t>
            </a:r>
          </a:p>
          <a:p>
            <a:r>
              <a:rPr lang="en-US" sz="2000">
                <a:ea typeface="ＭＳ Ｐゴシック" charset="0"/>
                <a:cs typeface="ＭＳ Ｐゴシック" charset="0"/>
              </a:rPr>
              <a:t>Can be configured to email the information back to the attacker</a:t>
            </a:r>
          </a:p>
          <a:p>
            <a:r>
              <a:rPr lang="en-US" sz="2000">
                <a:ea typeface="ＭＳ Ｐゴシック" charset="0"/>
                <a:cs typeface="ＭＳ Ｐゴシック" charset="0"/>
              </a:rPr>
              <a:t>Can be configured to run in a stealth mode</a:t>
            </a:r>
          </a:p>
          <a:p>
            <a:r>
              <a:rPr lang="en-US" sz="2000">
                <a:ea typeface="ＭＳ Ｐゴシック" charset="0"/>
                <a:cs typeface="ＭＳ Ｐゴシック" charset="0"/>
              </a:rPr>
              <a:t>Hardware keystroke loggers</a:t>
            </a:r>
          </a:p>
          <a:p>
            <a:pPr lvl="1"/>
            <a:r>
              <a:rPr lang="en-US" sz="1800">
                <a:ea typeface="ＭＳ Ｐゴシック" charset="0"/>
              </a:rPr>
              <a:t>Keyghost</a:t>
            </a:r>
          </a:p>
          <a:p>
            <a:r>
              <a:rPr lang="en-US" sz="2000">
                <a:ea typeface="ＭＳ Ｐゴシック" charset="0"/>
                <a:cs typeface="ＭＳ Ｐゴシック" charset="0"/>
              </a:rPr>
              <a:t>Software</a:t>
            </a:r>
          </a:p>
          <a:p>
            <a:pPr lvl="1"/>
            <a:r>
              <a:rPr lang="en-US" sz="1800">
                <a:ea typeface="ＭＳ Ｐゴシック" charset="0"/>
              </a:rPr>
              <a:t>IKS Software Keylogger</a:t>
            </a:r>
          </a:p>
          <a:p>
            <a:pPr lvl="1"/>
            <a:r>
              <a:rPr lang="en-US" sz="1800">
                <a:ea typeface="ＭＳ Ｐゴシック" charset="0"/>
              </a:rPr>
              <a:t>Ghost Keylogger</a:t>
            </a:r>
          </a:p>
          <a:p>
            <a:pPr lvl="1"/>
            <a:r>
              <a:rPr lang="en-US" sz="1800">
                <a:ea typeface="ＭＳ Ｐゴシック" charset="0"/>
              </a:rPr>
              <a:t>Spector Pro</a:t>
            </a:r>
          </a:p>
          <a:p>
            <a:pPr lvl="1"/>
            <a:r>
              <a:rPr lang="en-US" sz="1800">
                <a:ea typeface="ＭＳ Ｐゴシック" charset="0"/>
              </a:rPr>
              <a:t>Fake GINA</a:t>
            </a:r>
          </a:p>
          <a:p>
            <a:pPr lvl="1"/>
            <a:r>
              <a:rPr lang="en-US" sz="1800">
                <a:ea typeface="ＭＳ Ｐゴシック" charset="0"/>
              </a:rPr>
              <a:t>Eblaster</a:t>
            </a:r>
            <a:endParaRPr lang="en-US" sz="2000">
              <a:ea typeface="ＭＳ Ｐゴシック" charset="0"/>
            </a:endParaRPr>
          </a:p>
        </p:txBody>
      </p:sp>
    </p:spTree>
    <p:extLst>
      <p:ext uri="{BB962C8B-B14F-4D97-AF65-F5344CB8AC3E}">
        <p14:creationId xmlns:p14="http://schemas.microsoft.com/office/powerpoint/2010/main" val="261748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76200"/>
            <a:ext cx="8181974" cy="1219200"/>
          </a:xfrm>
        </p:spPr>
        <p:txBody>
          <a:bodyPr/>
          <a:lstStyle/>
          <a:p>
            <a:r>
              <a:rPr lang="en-US" dirty="0"/>
              <a:t>Where are we?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307975" y="193893"/>
            <a:ext cx="8683625" cy="6740307"/>
          </a:xfrm>
          <a:prstGeom prst="rect">
            <a:avLst/>
          </a:prstGeom>
        </p:spPr>
        <p:txBody>
          <a:bodyPr wrap="square">
            <a:spAutoFit/>
          </a:bodyPr>
          <a:lstStyle/>
          <a:p>
            <a:endParaRPr lang="en-US" dirty="0"/>
          </a:p>
          <a:p>
            <a:endParaRPr lang="en-US" dirty="0"/>
          </a:p>
          <a:p>
            <a:r>
              <a:rPr lang="en-US" dirty="0"/>
              <a:t>Phase 1 provided us with information on our target</a:t>
            </a:r>
          </a:p>
          <a:p>
            <a:r>
              <a:rPr lang="en-US" dirty="0"/>
              <a:t>	Network Ranges, Key systems of interest, Technologies Used,</a:t>
            </a:r>
          </a:p>
          <a:p>
            <a:r>
              <a:rPr lang="en-US" dirty="0"/>
              <a:t>	Insight into potential attack vectors, Insight into potential passwords</a:t>
            </a:r>
          </a:p>
          <a:p>
            <a:r>
              <a:rPr lang="en-US" dirty="0"/>
              <a:t>	</a:t>
            </a:r>
          </a:p>
          <a:p>
            <a:r>
              <a:rPr lang="en-US" dirty="0"/>
              <a:t>Phase 2 provided us additional information on our target</a:t>
            </a:r>
          </a:p>
          <a:p>
            <a:r>
              <a:rPr lang="en-US" dirty="0"/>
              <a:t>	Active systems, Ports/Services, Versions of applications running, </a:t>
            </a:r>
          </a:p>
          <a:p>
            <a:r>
              <a:rPr lang="en-US" dirty="0"/>
              <a:t>	Versions of Operating Systems</a:t>
            </a:r>
          </a:p>
          <a:p>
            <a:endParaRPr lang="en-US" dirty="0"/>
          </a:p>
          <a:p>
            <a:r>
              <a:rPr lang="en-US" dirty="0"/>
              <a:t>Phase 3 provided us with known vulnerabilities to the services/systems of our target</a:t>
            </a:r>
          </a:p>
          <a:p>
            <a:r>
              <a:rPr lang="en-US" dirty="0"/>
              <a:t>	Patches that weren’t applied, old versions of software</a:t>
            </a:r>
          </a:p>
          <a:p>
            <a:r>
              <a:rPr lang="en-US" dirty="0"/>
              <a:t>	Insecure services, un-configured services</a:t>
            </a:r>
          </a:p>
          <a:p>
            <a:endParaRPr lang="en-US" dirty="0"/>
          </a:p>
          <a:p>
            <a:r>
              <a:rPr lang="en-US" dirty="0"/>
              <a:t>Phase 4 provided us access to the target systems to help reach end goal</a:t>
            </a:r>
          </a:p>
          <a:p>
            <a:r>
              <a:rPr lang="en-US" dirty="0"/>
              <a:t>	Deface webserver</a:t>
            </a:r>
          </a:p>
          <a:p>
            <a:r>
              <a:rPr lang="en-US" dirty="0"/>
              <a:t>	Dump or steal database of customer records</a:t>
            </a:r>
          </a:p>
          <a:p>
            <a:r>
              <a:rPr lang="en-US" dirty="0"/>
              <a:t>	Steal sensitive files</a:t>
            </a:r>
          </a:p>
          <a:p>
            <a:r>
              <a:rPr lang="en-US" dirty="0"/>
              <a:t>	Look for additional systems to compromise</a:t>
            </a:r>
          </a:p>
          <a:p>
            <a:endParaRPr lang="en-US" dirty="0"/>
          </a:p>
          <a:p>
            <a:r>
              <a:rPr lang="en-US" dirty="0"/>
              <a:t>Phase 5 provided us with legitimate access to the target systems</a:t>
            </a:r>
          </a:p>
          <a:p>
            <a:r>
              <a:rPr lang="en-US" dirty="0"/>
              <a:t>	Cracked passwords for real accounts</a:t>
            </a:r>
          </a:p>
          <a:p>
            <a:r>
              <a:rPr lang="en-US" dirty="0"/>
              <a:t>	Networking to facilitate backdoor and malware infections</a:t>
            </a:r>
          </a:p>
          <a:p>
            <a:r>
              <a:rPr lang="en-US" dirty="0"/>
              <a:t>	</a:t>
            </a:r>
          </a:p>
        </p:txBody>
      </p:sp>
    </p:spTree>
    <p:extLst>
      <p:ext uri="{BB962C8B-B14F-4D97-AF65-F5344CB8AC3E}">
        <p14:creationId xmlns:p14="http://schemas.microsoft.com/office/powerpoint/2010/main" val="2803691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Spyware/Adware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295400"/>
            <a:ext cx="8946092" cy="2031325"/>
          </a:xfrm>
          <a:prstGeom prst="rect">
            <a:avLst/>
          </a:prstGeom>
        </p:spPr>
        <p:txBody>
          <a:bodyPr wrap="square">
            <a:spAutoFit/>
          </a:bodyPr>
          <a:lstStyle/>
          <a:p>
            <a:r>
              <a:rPr lang="en-US" dirty="0"/>
              <a:t>Spyware </a:t>
            </a:r>
          </a:p>
          <a:p>
            <a:r>
              <a:rPr lang="en-US" dirty="0"/>
              <a:t>	–Tracks user data such as keystrokes, screen capture </a:t>
            </a:r>
          </a:p>
          <a:p>
            <a:r>
              <a:rPr lang="en-US" dirty="0"/>
              <a:t>	–May also install a backdoor, data harvester </a:t>
            </a:r>
          </a:p>
          <a:p>
            <a:endParaRPr lang="en-US" dirty="0"/>
          </a:p>
          <a:p>
            <a:r>
              <a:rPr lang="en-US" dirty="0"/>
              <a:t>Adware </a:t>
            </a:r>
          </a:p>
          <a:p>
            <a:r>
              <a:rPr lang="en-US" dirty="0"/>
              <a:t>	–Tracks browsing or buying habits, 	typically with cookies </a:t>
            </a:r>
          </a:p>
          <a:p>
            <a:r>
              <a:rPr lang="en-US" dirty="0"/>
              <a:t>	–New form: Google </a:t>
            </a:r>
            <a:r>
              <a:rPr lang="en-US" dirty="0" err="1"/>
              <a:t>Adsense</a:t>
            </a:r>
            <a:r>
              <a:rPr lang="en-US" dirty="0"/>
              <a: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4159644"/>
            <a:ext cx="2647950"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3369927"/>
            <a:ext cx="5059273" cy="33356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3833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83820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Spyware</a:t>
            </a:r>
          </a:p>
        </p:txBody>
      </p:sp>
      <p:sp>
        <p:nvSpPr>
          <p:cNvPr id="19459" name="Content Placeholder 2"/>
          <p:cNvSpPr>
            <a:spLocks noGrp="1"/>
          </p:cNvSpPr>
          <p:nvPr>
            <p:ph idx="1"/>
          </p:nvPr>
        </p:nvSpPr>
        <p:spPr>
          <a:xfrm>
            <a:off x="457200" y="1306513"/>
            <a:ext cx="8229600" cy="5187950"/>
          </a:xfrm>
        </p:spPr>
        <p:txBody>
          <a:bodyPr>
            <a:normAutofit fontScale="85000" lnSpcReduction="10000"/>
          </a:bodyPr>
          <a:lstStyle/>
          <a:p>
            <a:r>
              <a:rPr lang="en-US" sz="2000">
                <a:ea typeface="ＭＳ Ｐゴシック" charset="0"/>
                <a:cs typeface="ＭＳ Ｐゴシック" charset="0"/>
              </a:rPr>
              <a:t>Form of malicious code similar to a Trojan</a:t>
            </a:r>
          </a:p>
          <a:p>
            <a:r>
              <a:rPr lang="en-US" sz="2000">
                <a:ea typeface="ＭＳ Ｐゴシック" charset="0"/>
                <a:cs typeface="ＭＳ Ｐゴシック" charset="0"/>
              </a:rPr>
              <a:t>Installed without the user knowledge or consent</a:t>
            </a:r>
          </a:p>
          <a:p>
            <a:r>
              <a:rPr lang="en-US" sz="2000">
                <a:ea typeface="ＭＳ Ｐゴシック" charset="0"/>
                <a:cs typeface="ＭＳ Ｐゴシック" charset="0"/>
              </a:rPr>
              <a:t>Configured to run in the background and monitors computer and Internet usage</a:t>
            </a:r>
          </a:p>
          <a:p>
            <a:r>
              <a:rPr lang="en-US" sz="2000">
                <a:ea typeface="ＭＳ Ｐゴシック" charset="0"/>
                <a:cs typeface="ＭＳ Ｐゴシック" charset="0"/>
              </a:rPr>
              <a:t>Purposes:</a:t>
            </a:r>
          </a:p>
          <a:p>
            <a:pPr lvl="1"/>
            <a:r>
              <a:rPr lang="en-US">
                <a:ea typeface="ＭＳ Ｐゴシック" charset="0"/>
              </a:rPr>
              <a:t>Surveillance</a:t>
            </a:r>
          </a:p>
          <a:p>
            <a:pPr lvl="1"/>
            <a:r>
              <a:rPr lang="en-US">
                <a:ea typeface="ＭＳ Ｐゴシック" charset="0"/>
              </a:rPr>
              <a:t>Advertising</a:t>
            </a:r>
          </a:p>
          <a:p>
            <a:r>
              <a:rPr lang="en-US" sz="2000">
                <a:ea typeface="ＭＳ Ｐゴシック" charset="0"/>
                <a:cs typeface="ＭＳ Ｐゴシック" charset="0"/>
              </a:rPr>
              <a:t>Antispyware programs:</a:t>
            </a:r>
          </a:p>
          <a:p>
            <a:pPr lvl="1"/>
            <a:r>
              <a:rPr lang="en-US">
                <a:ea typeface="ＭＳ Ｐゴシック" charset="0"/>
              </a:rPr>
              <a:t>Adaware</a:t>
            </a:r>
          </a:p>
          <a:p>
            <a:pPr lvl="1"/>
            <a:r>
              <a:rPr lang="en-US">
                <a:ea typeface="ＭＳ Ｐゴシック" charset="0"/>
              </a:rPr>
              <a:t>Microsoft Antispyware Beta</a:t>
            </a:r>
          </a:p>
          <a:p>
            <a:pPr lvl="1"/>
            <a:r>
              <a:rPr lang="en-US">
                <a:ea typeface="ＭＳ Ｐゴシック" charset="0"/>
              </a:rPr>
              <a:t>HijackThis</a:t>
            </a:r>
          </a:p>
          <a:p>
            <a:pPr lvl="1"/>
            <a:r>
              <a:rPr lang="en-US">
                <a:ea typeface="ＭＳ Ｐゴシック" charset="0"/>
              </a:rPr>
              <a:t>Pest Patrol</a:t>
            </a:r>
          </a:p>
          <a:p>
            <a:pPr lvl="1"/>
            <a:r>
              <a:rPr lang="en-US">
                <a:ea typeface="ＭＳ Ｐゴシック" charset="0"/>
              </a:rPr>
              <a:t>Spy Sweeper</a:t>
            </a:r>
          </a:p>
          <a:p>
            <a:pPr lvl="1"/>
            <a:r>
              <a:rPr lang="en-US">
                <a:ea typeface="ＭＳ Ｐゴシック" charset="0"/>
              </a:rPr>
              <a:t>Spybot Search and Destroy</a:t>
            </a:r>
          </a:p>
          <a:p>
            <a:pPr lvl="1"/>
            <a:r>
              <a:rPr lang="en-US">
                <a:ea typeface="ＭＳ Ｐゴシック" charset="0"/>
              </a:rPr>
              <a:t>Spyware Blaster</a:t>
            </a:r>
          </a:p>
          <a:p>
            <a:pPr lvl="1"/>
            <a:r>
              <a:rPr lang="en-US">
                <a:ea typeface="ＭＳ Ｐゴシック" charset="0"/>
              </a:rPr>
              <a:t>MacAfee Antispyware</a:t>
            </a:r>
          </a:p>
          <a:p>
            <a:pPr lvl="1">
              <a:buFontTx/>
              <a:buNone/>
            </a:pPr>
            <a:endParaRPr lang="en-US" sz="1800">
              <a:ea typeface="ＭＳ Ｐゴシック" charset="0"/>
            </a:endParaRPr>
          </a:p>
          <a:p>
            <a:pPr lvl="1"/>
            <a:endParaRPr lang="en-US" sz="2400">
              <a:ea typeface="ＭＳ Ｐゴシック" charset="0"/>
            </a:endParaRPr>
          </a:p>
          <a:p>
            <a:pPr lvl="1">
              <a:buFontTx/>
              <a:buNone/>
            </a:pPr>
            <a:endParaRPr lang="en-US" sz="2400">
              <a:ea typeface="ＭＳ Ｐゴシック" charset="0"/>
            </a:endParaRPr>
          </a:p>
        </p:txBody>
      </p:sp>
    </p:spTree>
    <p:extLst>
      <p:ext uri="{BB962C8B-B14F-4D97-AF65-F5344CB8AC3E}">
        <p14:creationId xmlns:p14="http://schemas.microsoft.com/office/powerpoint/2010/main" val="337969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Root Kit</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2308324"/>
          </a:xfrm>
          <a:prstGeom prst="rect">
            <a:avLst/>
          </a:prstGeom>
        </p:spPr>
        <p:txBody>
          <a:bodyPr wrap="square">
            <a:spAutoFit/>
          </a:bodyPr>
          <a:lstStyle/>
          <a:p>
            <a:r>
              <a:rPr lang="en-US" dirty="0"/>
              <a:t>Modifies an operating system to hide the existence of malware.</a:t>
            </a:r>
          </a:p>
          <a:p>
            <a:endParaRPr lang="en-US" dirty="0"/>
          </a:p>
          <a:p>
            <a:r>
              <a:rPr lang="en-US" dirty="0"/>
              <a:t>	Hides malicious processes from Task Manager</a:t>
            </a:r>
          </a:p>
          <a:p>
            <a:endParaRPr lang="en-US" dirty="0"/>
          </a:p>
          <a:p>
            <a:r>
              <a:rPr lang="en-US" dirty="0"/>
              <a:t>	Hides malicious files from view in Windows Explorer</a:t>
            </a:r>
          </a:p>
          <a:p>
            <a:endParaRPr lang="en-US" dirty="0"/>
          </a:p>
          <a:p>
            <a:r>
              <a:rPr lang="en-US" dirty="0"/>
              <a:t>	</a:t>
            </a:r>
          </a:p>
          <a:p>
            <a:endParaRPr lang="en-US" dirty="0"/>
          </a:p>
        </p:txBody>
      </p:sp>
      <p:pic>
        <p:nvPicPr>
          <p:cNvPr id="8196" name="Picture 4" descr="http://4chanmemeandmotivational.files.wordpress.com/2010/08/regret_-_those_were_the_droids_i_was_looking_for.jpg?w=720&amp;h=5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9150" y="3200400"/>
            <a:ext cx="4286250" cy="3429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36138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Backdoor</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4524315"/>
          </a:xfrm>
          <a:prstGeom prst="rect">
            <a:avLst/>
          </a:prstGeom>
        </p:spPr>
        <p:txBody>
          <a:bodyPr wrap="square">
            <a:spAutoFit/>
          </a:bodyPr>
          <a:lstStyle/>
          <a:p>
            <a:r>
              <a:rPr lang="en-US" dirty="0"/>
              <a:t>Allows access to a machine, referring to “Front Doors” being used by normal users….</a:t>
            </a:r>
          </a:p>
          <a:p>
            <a:endParaRPr lang="en-US" dirty="0"/>
          </a:p>
          <a:p>
            <a:r>
              <a:rPr lang="en-US" dirty="0"/>
              <a:t>Could be put in place on purpose by the software developer</a:t>
            </a:r>
          </a:p>
          <a:p>
            <a:endParaRPr lang="en-US" dirty="0"/>
          </a:p>
          <a:p>
            <a:r>
              <a:rPr lang="en-US" dirty="0"/>
              <a:t>In this context, it is put in place on purpose by an attacker</a:t>
            </a:r>
          </a:p>
          <a:p>
            <a:endParaRPr lang="en-US" dirty="0"/>
          </a:p>
          <a:p>
            <a:endParaRPr lang="en-US" dirty="0"/>
          </a:p>
          <a:p>
            <a:r>
              <a:rPr lang="en-US" dirty="0"/>
              <a:t>Examples:</a:t>
            </a:r>
          </a:p>
          <a:p>
            <a:endParaRPr lang="en-US" dirty="0"/>
          </a:p>
          <a:p>
            <a:r>
              <a:rPr lang="en-US" dirty="0"/>
              <a:t>	</a:t>
            </a:r>
            <a:r>
              <a:rPr lang="en-US" dirty="0" err="1"/>
              <a:t>Netcat</a:t>
            </a:r>
            <a:endParaRPr lang="en-US" dirty="0"/>
          </a:p>
          <a:p>
            <a:r>
              <a:rPr lang="en-US" dirty="0"/>
              <a:t>  	</a:t>
            </a:r>
          </a:p>
          <a:p>
            <a:r>
              <a:rPr lang="en-US" dirty="0"/>
              <a:t>	</a:t>
            </a:r>
            <a:r>
              <a:rPr lang="en-US" dirty="0" err="1"/>
              <a:t>Metasploit</a:t>
            </a:r>
            <a:r>
              <a:rPr lang="en-US" dirty="0"/>
              <a:t> Listener on victim</a:t>
            </a:r>
          </a:p>
          <a:p>
            <a:endParaRPr lang="en-US" dirty="0"/>
          </a:p>
          <a:p>
            <a:r>
              <a:rPr lang="en-US" dirty="0"/>
              <a:t>	Trojan horse delivered malware</a:t>
            </a:r>
          </a:p>
          <a:p>
            <a:endParaRPr lang="en-US" dirty="0"/>
          </a:p>
          <a:p>
            <a:r>
              <a:rPr lang="en-US" dirty="0"/>
              <a:t>	APT</a:t>
            </a:r>
          </a:p>
        </p:txBody>
      </p:sp>
      <p:pic>
        <p:nvPicPr>
          <p:cNvPr id="9218" name="Picture 2" descr="https://encrypted-tbn3.google.com/images?q=tbn:ANd9GcSkzfw4LTO_XU3SSlGeyXp1UVDHsanq_0eVQ71yq-KRo1CduJID9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459192"/>
            <a:ext cx="4332091" cy="30003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576003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274638"/>
            <a:ext cx="8686800" cy="1096962"/>
          </a:xfrm>
        </p:spPr>
        <p:txBody>
          <a:bodyPr>
            <a:no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Trojan and Backdoor Countermeasures</a:t>
            </a:r>
          </a:p>
        </p:txBody>
      </p:sp>
      <p:sp>
        <p:nvSpPr>
          <p:cNvPr id="20483" name="Content Placeholder 2"/>
          <p:cNvSpPr>
            <a:spLocks noGrp="1"/>
          </p:cNvSpPr>
          <p:nvPr>
            <p:ph idx="1"/>
          </p:nvPr>
        </p:nvSpPr>
        <p:spPr>
          <a:xfrm>
            <a:off x="457200" y="1600200"/>
            <a:ext cx="8229600" cy="5486400"/>
          </a:xfrm>
        </p:spPr>
        <p:txBody>
          <a:bodyPr/>
          <a:lstStyle/>
          <a:p>
            <a:r>
              <a:rPr lang="en-US" sz="2000">
                <a:ea typeface="ＭＳ Ｐゴシック" charset="0"/>
                <a:cs typeface="ＭＳ Ｐゴシック" charset="0"/>
              </a:rPr>
              <a:t>Have the latest version of antivirus software installed.</a:t>
            </a:r>
          </a:p>
          <a:p>
            <a:r>
              <a:rPr lang="en-US" sz="2000">
                <a:ea typeface="ＭＳ Ｐゴシック" charset="0"/>
                <a:cs typeface="ＭＳ Ｐゴシック" charset="0"/>
              </a:rPr>
              <a:t>Educate users.</a:t>
            </a:r>
          </a:p>
          <a:p>
            <a:r>
              <a:rPr lang="en-US" sz="2000">
                <a:ea typeface="ＭＳ Ｐゴシック" charset="0"/>
                <a:cs typeface="ＭＳ Ｐゴシック" charset="0"/>
              </a:rPr>
              <a:t>Scan for suspicious ports, processes, files and folders, Registry entries, device drivers, Windows services, and Startup programs.</a:t>
            </a:r>
          </a:p>
          <a:p>
            <a:r>
              <a:rPr lang="en-US" sz="2000">
                <a:ea typeface="ＭＳ Ｐゴシック" charset="0"/>
                <a:cs typeface="ＭＳ Ｐゴシック" charset="0"/>
              </a:rPr>
              <a:t>Tools to investigate infected system:</a:t>
            </a:r>
          </a:p>
          <a:p>
            <a:pPr lvl="1"/>
            <a:r>
              <a:rPr lang="en-US" sz="2000">
                <a:ea typeface="ＭＳ Ｐゴシック" charset="0"/>
              </a:rPr>
              <a:t>Process Monitor</a:t>
            </a:r>
          </a:p>
          <a:p>
            <a:pPr lvl="1"/>
            <a:r>
              <a:rPr lang="en-US" sz="2000">
                <a:ea typeface="ＭＳ Ｐゴシック" charset="0"/>
              </a:rPr>
              <a:t>Task Manager</a:t>
            </a:r>
          </a:p>
          <a:p>
            <a:pPr lvl="1"/>
            <a:r>
              <a:rPr lang="en-US" sz="2000">
                <a:ea typeface="ＭＳ Ｐゴシック" charset="0"/>
              </a:rPr>
              <a:t>Ps</a:t>
            </a:r>
          </a:p>
          <a:p>
            <a:pPr lvl="1"/>
            <a:r>
              <a:rPr lang="en-US" sz="2000">
                <a:ea typeface="ＭＳ Ｐゴシック" charset="0"/>
              </a:rPr>
              <a:t>Netstat</a:t>
            </a:r>
          </a:p>
          <a:p>
            <a:pPr lvl="1"/>
            <a:r>
              <a:rPr lang="en-US" sz="2000">
                <a:ea typeface="ＭＳ Ｐゴシック" charset="0"/>
              </a:rPr>
              <a:t>CurrPorts</a:t>
            </a:r>
          </a:p>
          <a:p>
            <a:pPr lvl="1"/>
            <a:r>
              <a:rPr lang="en-US" sz="2000">
                <a:ea typeface="ＭＳ Ｐゴシック" charset="0"/>
              </a:rPr>
              <a:t>TCPView</a:t>
            </a:r>
          </a:p>
          <a:p>
            <a:pPr lvl="1"/>
            <a:r>
              <a:rPr lang="en-US" sz="2000">
                <a:ea typeface="ＭＳ Ｐゴシック" charset="0"/>
              </a:rPr>
              <a:t>Process Viewer</a:t>
            </a:r>
          </a:p>
          <a:p>
            <a:pPr lvl="1"/>
            <a:r>
              <a:rPr lang="en-US" sz="2000">
                <a:ea typeface="ＭＳ Ｐゴシック" charset="0"/>
              </a:rPr>
              <a:t>IceSword</a:t>
            </a:r>
          </a:p>
        </p:txBody>
      </p:sp>
    </p:spTree>
    <p:extLst>
      <p:ext uri="{BB962C8B-B14F-4D97-AF65-F5344CB8AC3E}">
        <p14:creationId xmlns:p14="http://schemas.microsoft.com/office/powerpoint/2010/main" val="4165746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BOTs/BOTNETS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515070"/>
            <a:ext cx="8946092" cy="4524315"/>
          </a:xfrm>
          <a:prstGeom prst="rect">
            <a:avLst/>
          </a:prstGeom>
        </p:spPr>
        <p:txBody>
          <a:bodyPr wrap="square">
            <a:spAutoFit/>
          </a:bodyPr>
          <a:lstStyle/>
          <a:p>
            <a:r>
              <a:rPr lang="en-US" dirty="0"/>
              <a:t>Specific malware can turn a computer in to a </a:t>
            </a:r>
            <a:r>
              <a:rPr lang="en-US" b="1" dirty="0"/>
              <a:t>zombie</a:t>
            </a:r>
            <a:r>
              <a:rPr lang="en-US" dirty="0"/>
              <a:t>, which is a machine that is controlled externally to perform malicious attacks, usually as a part of a </a:t>
            </a:r>
            <a:r>
              <a:rPr lang="en-US" b="1" dirty="0"/>
              <a:t>botnet</a:t>
            </a:r>
            <a:r>
              <a:rPr lang="en-US" dirty="0"/>
              <a:t>. </a:t>
            </a:r>
          </a:p>
          <a:p>
            <a:endParaRPr lang="en-US" dirty="0"/>
          </a:p>
          <a:p>
            <a:r>
              <a:rPr lang="en-US" dirty="0"/>
              <a:t>One system acts as the Command &amp; Control server</a:t>
            </a:r>
          </a:p>
          <a:p>
            <a:endParaRPr lang="en-US" dirty="0"/>
          </a:p>
          <a:p>
            <a:r>
              <a:rPr lang="en-US" dirty="0"/>
              <a:t>Individual bots “call home” for updated instruction </a:t>
            </a:r>
          </a:p>
          <a:p>
            <a:r>
              <a:rPr lang="en-US" dirty="0"/>
              <a:t>periodically</a:t>
            </a:r>
          </a:p>
          <a:p>
            <a:endParaRPr lang="en-US" dirty="0"/>
          </a:p>
          <a:p>
            <a:r>
              <a:rPr lang="en-US" dirty="0"/>
              <a:t>The attacker (Bot Herder) updates the C&amp;C server </a:t>
            </a:r>
          </a:p>
          <a:p>
            <a:r>
              <a:rPr lang="en-US" dirty="0"/>
              <a:t>with an attack, then sits back and watches</a:t>
            </a:r>
          </a:p>
          <a:p>
            <a:endParaRPr lang="en-US" dirty="0"/>
          </a:p>
          <a:p>
            <a:endParaRPr lang="en-US" dirty="0"/>
          </a:p>
          <a:p>
            <a:r>
              <a:rPr lang="en-US" dirty="0"/>
              <a:t>Examples: </a:t>
            </a:r>
          </a:p>
          <a:p>
            <a:endParaRPr lang="en-US" dirty="0"/>
          </a:p>
          <a:p>
            <a:r>
              <a:rPr lang="en-US" dirty="0"/>
              <a:t>	Zeus Botnet (2010)</a:t>
            </a:r>
          </a:p>
          <a:p>
            <a:r>
              <a:rPr lang="en-US" dirty="0"/>
              <a:t>	Mariposa (2008)</a:t>
            </a:r>
          </a:p>
        </p:txBody>
      </p:sp>
      <p:pic>
        <p:nvPicPr>
          <p:cNvPr id="12290" name="Picture 2" descr="https://encrypted-tbn0.google.com/images?q=tbn:ANd9GcROtPzANEOvgYXZ4yEumDFWBhKc_ZKVq-syGgwsYE87TYyffSiGH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706" y="2590800"/>
            <a:ext cx="3371694" cy="40100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396829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RANSOMWARE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515070"/>
            <a:ext cx="8946092" cy="4247317"/>
          </a:xfrm>
          <a:prstGeom prst="rect">
            <a:avLst/>
          </a:prstGeom>
        </p:spPr>
        <p:txBody>
          <a:bodyPr wrap="square">
            <a:spAutoFit/>
          </a:bodyPr>
          <a:lstStyle/>
          <a:p>
            <a:r>
              <a:rPr lang="en-US" dirty="0"/>
              <a:t>Malware specifically created to encrypt data and then deliver a “ransom”</a:t>
            </a:r>
          </a:p>
          <a:p>
            <a:endParaRPr lang="en-US" dirty="0"/>
          </a:p>
          <a:p>
            <a:pPr marL="285750" indent="-285750">
              <a:buFontTx/>
              <a:buChar char="-"/>
            </a:pPr>
            <a:r>
              <a:rPr lang="en-US" dirty="0"/>
              <a:t>If the ransom isn’t paid, goodbye data</a:t>
            </a:r>
          </a:p>
          <a:p>
            <a:pPr marL="285750" indent="-285750">
              <a:buFontTx/>
              <a:buChar char="-"/>
            </a:pPr>
            <a:r>
              <a:rPr lang="en-US" dirty="0"/>
              <a:t>If the ransom is paid, MAYBE you get to keep your data…</a:t>
            </a:r>
          </a:p>
          <a:p>
            <a:pPr marL="285750" indent="-285750">
              <a:buFontTx/>
              <a:buChar char="-"/>
            </a:pPr>
            <a:endParaRPr lang="en-US" dirty="0"/>
          </a:p>
          <a:p>
            <a:pPr marL="285750" indent="-285750">
              <a:buFontTx/>
              <a:buChar char="-"/>
            </a:pPr>
            <a:r>
              <a:rPr lang="en-US" dirty="0"/>
              <a:t>Crypto ransomware affects files</a:t>
            </a:r>
          </a:p>
          <a:p>
            <a:pPr marL="285750" indent="-285750">
              <a:buFontTx/>
              <a:buChar char="-"/>
            </a:pPr>
            <a:r>
              <a:rPr lang="en-US" dirty="0"/>
              <a:t>Locker ransomware affects devices</a:t>
            </a:r>
          </a:p>
          <a:p>
            <a:pPr marL="285750" indent="-285750">
              <a:buFontTx/>
              <a:buChar char="-"/>
            </a:pPr>
            <a:endParaRPr lang="en-US" dirty="0"/>
          </a:p>
          <a:p>
            <a:pPr marL="285750" indent="-285750">
              <a:buFontTx/>
              <a:buChar char="-"/>
            </a:pPr>
            <a:endParaRPr lang="en-US" dirty="0"/>
          </a:p>
          <a:p>
            <a:endParaRPr lang="en-US" dirty="0"/>
          </a:p>
          <a:p>
            <a:endParaRPr lang="en-US" dirty="0"/>
          </a:p>
          <a:p>
            <a:r>
              <a:rPr lang="en-US" dirty="0"/>
              <a:t>Examples: </a:t>
            </a:r>
          </a:p>
          <a:p>
            <a:endParaRPr lang="en-US" dirty="0"/>
          </a:p>
          <a:p>
            <a:r>
              <a:rPr lang="en-US" dirty="0"/>
              <a:t>	</a:t>
            </a:r>
            <a:r>
              <a:rPr lang="en-US" dirty="0" err="1"/>
              <a:t>Wannacry</a:t>
            </a:r>
            <a:r>
              <a:rPr lang="en-US" dirty="0"/>
              <a:t> (2017)</a:t>
            </a:r>
          </a:p>
          <a:p>
            <a:r>
              <a:rPr lang="en-US" dirty="0"/>
              <a:t>	AIDS Information Trojan (1989)</a:t>
            </a:r>
          </a:p>
        </p:txBody>
      </p:sp>
      <p:pic>
        <p:nvPicPr>
          <p:cNvPr id="1026" name="Picture 2" descr="Ransomware Attacks Rise 250 Percent in 2017, Hitting U.S. Hardest">
            <a:extLst>
              <a:ext uri="{FF2B5EF4-FFF2-40B4-BE49-F238E27FC236}">
                <a16:creationId xmlns:a16="http://schemas.microsoft.com/office/drawing/2014/main" id="{6A6688E8-6F58-93CD-9A6E-9B1A8FF30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609" y="3734140"/>
            <a:ext cx="3924249" cy="2933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419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Break</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46102E20-D9BA-486F-884A-43947276C7DC}"/>
              </a:ext>
            </a:extLst>
          </p:cNvPr>
          <p:cNvPicPr>
            <a:picLocks noChangeAspect="1"/>
          </p:cNvPicPr>
          <p:nvPr/>
        </p:nvPicPr>
        <p:blipFill>
          <a:blip r:embed="rId2"/>
          <a:stretch>
            <a:fillRect/>
          </a:stretch>
        </p:blipFill>
        <p:spPr>
          <a:xfrm>
            <a:off x="3162300" y="1714500"/>
            <a:ext cx="2806700" cy="3416300"/>
          </a:xfrm>
          <a:prstGeom prst="rect">
            <a:avLst/>
          </a:prstGeom>
        </p:spPr>
      </p:pic>
    </p:spTree>
    <p:extLst>
      <p:ext uri="{BB962C8B-B14F-4D97-AF65-F5344CB8AC3E}">
        <p14:creationId xmlns:p14="http://schemas.microsoft.com/office/powerpoint/2010/main" val="3653787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274638"/>
            <a:ext cx="84582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Preventing Viruses</a:t>
            </a:r>
          </a:p>
        </p:txBody>
      </p:sp>
      <p:sp>
        <p:nvSpPr>
          <p:cNvPr id="16387" name="Content Placeholder 2"/>
          <p:cNvSpPr>
            <a:spLocks noGrp="1"/>
          </p:cNvSpPr>
          <p:nvPr>
            <p:ph idx="1"/>
          </p:nvPr>
        </p:nvSpPr>
        <p:spPr/>
        <p:txBody>
          <a:bodyPr/>
          <a:lstStyle/>
          <a:p>
            <a:r>
              <a:rPr lang="en-US" sz="2400">
                <a:ea typeface="ＭＳ Ｐゴシック" charset="0"/>
                <a:cs typeface="ＭＳ Ｐゴシック" charset="0"/>
              </a:rPr>
              <a:t>Install antivirus software.</a:t>
            </a:r>
          </a:p>
          <a:p>
            <a:r>
              <a:rPr lang="en-US" sz="2400">
                <a:ea typeface="ＭＳ Ｐゴシック" charset="0"/>
                <a:cs typeface="ＭＳ Ｐゴシック" charset="0"/>
              </a:rPr>
              <a:t>Keep virus definitions up to date.</a:t>
            </a:r>
          </a:p>
          <a:p>
            <a:r>
              <a:rPr lang="en-US" sz="2400">
                <a:ea typeface="ＭＳ Ｐゴシック" charset="0"/>
                <a:cs typeface="ＭＳ Ｐゴシック" charset="0"/>
              </a:rPr>
              <a:t>Don</a:t>
            </a:r>
            <a:r>
              <a:rPr lang="ja-JP" altLang="en-US" sz="2400">
                <a:ea typeface="ＭＳ Ｐゴシック" charset="0"/>
                <a:cs typeface="ＭＳ Ｐゴシック" charset="0"/>
              </a:rPr>
              <a:t>’</a:t>
            </a:r>
            <a:r>
              <a:rPr lang="en-US" sz="2400">
                <a:ea typeface="ＭＳ Ｐゴシック" charset="0"/>
                <a:cs typeface="ＭＳ Ｐゴシック" charset="0"/>
              </a:rPr>
              <a:t>t open attachments from unknown sources.</a:t>
            </a:r>
          </a:p>
          <a:p>
            <a:r>
              <a:rPr lang="en-US" sz="2400">
                <a:ea typeface="ＭＳ Ｐゴシック" charset="0"/>
                <a:cs typeface="ＭＳ Ｐゴシック" charset="0"/>
              </a:rPr>
              <a:t>Patch the system regularly.</a:t>
            </a:r>
          </a:p>
          <a:p>
            <a:r>
              <a:rPr lang="en-US" sz="2400">
                <a:ea typeface="ＭＳ Ｐゴシック" charset="0"/>
                <a:cs typeface="ＭＳ Ｐゴシック" charset="0"/>
              </a:rPr>
              <a:t>Avoid sending attachments.</a:t>
            </a:r>
          </a:p>
          <a:p>
            <a:r>
              <a:rPr lang="en-US" sz="2400">
                <a:ea typeface="ＭＳ Ｐゴシック" charset="0"/>
                <a:cs typeface="ＭＳ Ｐゴシック" charset="0"/>
              </a:rPr>
              <a:t>Have a backup of your system in case of infections.</a:t>
            </a:r>
          </a:p>
        </p:txBody>
      </p:sp>
    </p:spTree>
    <p:extLst>
      <p:ext uri="{BB962C8B-B14F-4D97-AF65-F5344CB8AC3E}">
        <p14:creationId xmlns:p14="http://schemas.microsoft.com/office/powerpoint/2010/main" val="22582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Anti-Malware?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515070"/>
            <a:ext cx="8946092" cy="2308324"/>
          </a:xfrm>
          <a:prstGeom prst="rect">
            <a:avLst/>
          </a:prstGeom>
        </p:spPr>
        <p:txBody>
          <a:bodyPr wrap="square">
            <a:spAutoFit/>
          </a:bodyPr>
          <a:lstStyle/>
          <a:p>
            <a:r>
              <a:rPr lang="en-US" dirty="0"/>
              <a:t>Software that is designed to get rid of unwanted software</a:t>
            </a:r>
          </a:p>
          <a:p>
            <a:endParaRPr lang="en-US" dirty="0"/>
          </a:p>
          <a:p>
            <a:r>
              <a:rPr lang="en-US" dirty="0"/>
              <a:t>Anti-Virus</a:t>
            </a:r>
          </a:p>
          <a:p>
            <a:r>
              <a:rPr lang="en-US" dirty="0"/>
              <a:t>	Symantec, Norton, McAfee, Kaspersky, AVG</a:t>
            </a:r>
          </a:p>
          <a:p>
            <a:r>
              <a:rPr lang="en-US" dirty="0"/>
              <a:t>Anti-Spyware</a:t>
            </a:r>
          </a:p>
          <a:p>
            <a:r>
              <a:rPr lang="en-US" dirty="0"/>
              <a:t>	</a:t>
            </a:r>
            <a:r>
              <a:rPr lang="en-US" dirty="0" err="1"/>
              <a:t>Webroot</a:t>
            </a:r>
            <a:r>
              <a:rPr lang="en-US" dirty="0"/>
              <a:t>, Microsoft</a:t>
            </a:r>
          </a:p>
          <a:p>
            <a:r>
              <a:rPr lang="en-US" dirty="0"/>
              <a:t>Anti-Malware</a:t>
            </a:r>
          </a:p>
          <a:p>
            <a:r>
              <a:rPr lang="en-US" dirty="0"/>
              <a:t>	</a:t>
            </a:r>
            <a:r>
              <a:rPr lang="en-US" dirty="0" err="1"/>
              <a:t>Malwarebytes</a:t>
            </a:r>
            <a:endParaRPr lang="en-US" dirty="0"/>
          </a:p>
        </p:txBody>
      </p:sp>
      <p:pic>
        <p:nvPicPr>
          <p:cNvPr id="14338" name="Picture 2" descr="https://encrypted-tbn3.google.com/images?q=tbn:ANd9GcTl3OHKiU_w_eq5dHLyiNkMOkBsgiZwP5r39E7uHHwVljtbuyW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429000"/>
            <a:ext cx="4667250" cy="29625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083162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Take A Step Back…</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21"/>
          <p:cNvGrpSpPr>
            <a:grpSpLocks/>
          </p:cNvGrpSpPr>
          <p:nvPr/>
        </p:nvGrpSpPr>
        <p:grpSpPr bwMode="auto">
          <a:xfrm>
            <a:off x="2782888" y="2476500"/>
            <a:ext cx="3436937" cy="2965450"/>
            <a:chOff x="1740" y="1248"/>
            <a:chExt cx="2418" cy="1812"/>
          </a:xfrm>
        </p:grpSpPr>
        <p:sp>
          <p:nvSpPr>
            <p:cNvPr id="10" name="AutoShape 20"/>
            <p:cNvSpPr>
              <a:spLocks noChangeArrowheads="1"/>
            </p:cNvSpPr>
            <p:nvPr/>
          </p:nvSpPr>
          <p:spPr bwMode="auto">
            <a:xfrm rot="10800000">
              <a:off x="1740" y="1248"/>
              <a:ext cx="1200" cy="1638"/>
            </a:xfrm>
            <a:prstGeom prst="curvedLeftArrow">
              <a:avLst>
                <a:gd name="adj1" fmla="val 27300"/>
                <a:gd name="adj2" fmla="val 54600"/>
                <a:gd name="adj3" fmla="val 33333"/>
              </a:avLst>
            </a:prstGeom>
            <a:solidFill>
              <a:srgbClr val="000066">
                <a:alpha val="50195"/>
              </a:srgbClr>
            </a:solidFill>
            <a:ln w="12700" cap="sq">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9"/>
            <p:cNvSpPr>
              <a:spLocks noChangeArrowheads="1"/>
            </p:cNvSpPr>
            <p:nvPr/>
          </p:nvSpPr>
          <p:spPr bwMode="auto">
            <a:xfrm>
              <a:off x="2958" y="1422"/>
              <a:ext cx="1200" cy="1638"/>
            </a:xfrm>
            <a:prstGeom prst="curvedLeftArrow">
              <a:avLst>
                <a:gd name="adj1" fmla="val 27300"/>
                <a:gd name="adj2" fmla="val 54600"/>
                <a:gd name="adj3" fmla="val 33333"/>
              </a:avLst>
            </a:prstGeom>
            <a:solidFill>
              <a:srgbClr val="000066">
                <a:alpha val="50195"/>
              </a:srgbClr>
            </a:solidFill>
            <a:ln w="12700" cap="sq">
              <a:solidFill>
                <a:schemeClr val="bg2"/>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 name="AutoShape 6"/>
          <p:cNvSpPr>
            <a:spLocks noChangeArrowheads="1"/>
          </p:cNvSpPr>
          <p:nvPr/>
        </p:nvSpPr>
        <p:spPr bwMode="auto">
          <a:xfrm>
            <a:off x="4572000" y="1905000"/>
            <a:ext cx="3049588"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t>1. </a:t>
            </a:r>
            <a:r>
              <a:rPr lang="en-US" dirty="0">
                <a:solidFill>
                  <a:schemeClr val="tx1"/>
                </a:solidFill>
              </a:rPr>
              <a:t>Reconnaissance</a:t>
            </a:r>
          </a:p>
        </p:txBody>
      </p:sp>
      <p:sp>
        <p:nvSpPr>
          <p:cNvPr id="13" name="AutoShape 9"/>
          <p:cNvSpPr>
            <a:spLocks noChangeArrowheads="1"/>
          </p:cNvSpPr>
          <p:nvPr/>
        </p:nvSpPr>
        <p:spPr bwMode="auto">
          <a:xfrm>
            <a:off x="5959193" y="3204380"/>
            <a:ext cx="3049588"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solidFill>
                  <a:schemeClr val="tx1"/>
                </a:solidFill>
              </a:rPr>
              <a:t>2. Network Discovery</a:t>
            </a:r>
          </a:p>
        </p:txBody>
      </p:sp>
      <p:sp>
        <p:nvSpPr>
          <p:cNvPr id="14" name="AutoShape 10"/>
          <p:cNvSpPr>
            <a:spLocks noChangeArrowheads="1"/>
          </p:cNvSpPr>
          <p:nvPr/>
        </p:nvSpPr>
        <p:spPr bwMode="auto">
          <a:xfrm>
            <a:off x="5959194" y="4299429"/>
            <a:ext cx="3049587"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solidFill>
                  <a:schemeClr val="tx1"/>
                </a:solidFill>
              </a:rPr>
              <a:t>2. Host/Port Discovery</a:t>
            </a:r>
          </a:p>
        </p:txBody>
      </p:sp>
      <p:sp>
        <p:nvSpPr>
          <p:cNvPr id="15" name="AutoShape 11"/>
          <p:cNvSpPr>
            <a:spLocks noChangeArrowheads="1"/>
          </p:cNvSpPr>
          <p:nvPr/>
        </p:nvSpPr>
        <p:spPr bwMode="auto">
          <a:xfrm>
            <a:off x="1066800" y="5410200"/>
            <a:ext cx="3332162"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t>3.  Vulnerability </a:t>
            </a:r>
            <a:r>
              <a:rPr lang="en-US" dirty="0">
                <a:solidFill>
                  <a:schemeClr val="tx1"/>
                </a:solidFill>
              </a:rPr>
              <a:t>Identification</a:t>
            </a:r>
          </a:p>
        </p:txBody>
      </p:sp>
      <p:sp>
        <p:nvSpPr>
          <p:cNvPr id="16" name="AutoShape 12"/>
          <p:cNvSpPr>
            <a:spLocks noChangeArrowheads="1"/>
          </p:cNvSpPr>
          <p:nvPr/>
        </p:nvSpPr>
        <p:spPr bwMode="auto">
          <a:xfrm>
            <a:off x="152400" y="4343400"/>
            <a:ext cx="3332163"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solidFill>
                  <a:schemeClr val="tx1"/>
                </a:solidFill>
              </a:rPr>
              <a:t>4. Compromise Targets</a:t>
            </a:r>
          </a:p>
        </p:txBody>
      </p:sp>
      <p:sp>
        <p:nvSpPr>
          <p:cNvPr id="17" name="AutoShape 13"/>
          <p:cNvSpPr>
            <a:spLocks noChangeArrowheads="1"/>
          </p:cNvSpPr>
          <p:nvPr/>
        </p:nvSpPr>
        <p:spPr bwMode="auto">
          <a:xfrm>
            <a:off x="4886074" y="5410200"/>
            <a:ext cx="3049587"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t>3.Application Identification</a:t>
            </a:r>
          </a:p>
        </p:txBody>
      </p:sp>
      <p:sp>
        <p:nvSpPr>
          <p:cNvPr id="21" name="AutoShape 15"/>
          <p:cNvSpPr>
            <a:spLocks noChangeArrowheads="1"/>
          </p:cNvSpPr>
          <p:nvPr/>
        </p:nvSpPr>
        <p:spPr bwMode="auto">
          <a:xfrm>
            <a:off x="1143000" y="1905000"/>
            <a:ext cx="3049588"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solidFill>
                  <a:srgbClr val="FF0000"/>
                </a:solidFill>
              </a:rPr>
              <a:t>6. Hide/Cover Tracks</a:t>
            </a:r>
          </a:p>
        </p:txBody>
      </p:sp>
      <p:sp>
        <p:nvSpPr>
          <p:cNvPr id="22" name="AutoShape 15"/>
          <p:cNvSpPr>
            <a:spLocks noChangeArrowheads="1"/>
          </p:cNvSpPr>
          <p:nvPr/>
        </p:nvSpPr>
        <p:spPr bwMode="auto">
          <a:xfrm>
            <a:off x="307975" y="3204380"/>
            <a:ext cx="3049588" cy="679450"/>
          </a:xfrm>
          <a:prstGeom prst="roundRect">
            <a:avLst>
              <a:gd name="adj" fmla="val 16667"/>
            </a:avLst>
          </a:prstGeom>
          <a:gradFill rotWithShape="1">
            <a:gsLst>
              <a:gs pos="0">
                <a:schemeClr val="bg1"/>
              </a:gs>
              <a:gs pos="100000">
                <a:schemeClr val="bg1">
                  <a:gamma/>
                  <a:shade val="46275"/>
                  <a:invGamma/>
                </a:schemeClr>
              </a:gs>
            </a:gsLst>
            <a:path path="shape">
              <a:fillToRect l="50000" t="50000" r="50000" b="50000"/>
            </a:path>
          </a:gradFill>
          <a:ln w="12700" cap="sq"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r>
              <a:rPr lang="en-US" dirty="0">
                <a:solidFill>
                  <a:srgbClr val="FF0000"/>
                </a:solidFill>
              </a:rPr>
              <a:t>5. Gain</a:t>
            </a:r>
            <a:r>
              <a:rPr lang="en-US" dirty="0">
                <a:solidFill>
                  <a:schemeClr val="tx1"/>
                </a:solidFill>
              </a:rPr>
              <a:t> </a:t>
            </a:r>
            <a:r>
              <a:rPr lang="en-US" dirty="0">
                <a:solidFill>
                  <a:srgbClr val="FF0000"/>
                </a:solidFill>
              </a:rPr>
              <a:t>Foothold</a:t>
            </a:r>
          </a:p>
        </p:txBody>
      </p:sp>
    </p:spTree>
    <p:extLst>
      <p:ext uri="{BB962C8B-B14F-4D97-AF65-F5344CB8AC3E}">
        <p14:creationId xmlns:p14="http://schemas.microsoft.com/office/powerpoint/2010/main" val="4893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heel(1)">
                                      <p:cBhvr>
                                        <p:cTn id="32" dur="20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1" grpId="0" animBg="1"/>
      <p:bldP spid="2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382000" cy="1143000"/>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Antivirus</a:t>
            </a:r>
          </a:p>
        </p:txBody>
      </p:sp>
      <p:sp>
        <p:nvSpPr>
          <p:cNvPr id="17411" name="Content Placeholder 2"/>
          <p:cNvSpPr>
            <a:spLocks noGrp="1"/>
          </p:cNvSpPr>
          <p:nvPr>
            <p:ph idx="1"/>
          </p:nvPr>
        </p:nvSpPr>
        <p:spPr>
          <a:xfrm>
            <a:off x="457200" y="1600200"/>
            <a:ext cx="8229600" cy="4876800"/>
          </a:xfrm>
        </p:spPr>
        <p:txBody>
          <a:bodyPr>
            <a:normAutofit fontScale="70000" lnSpcReduction="20000"/>
          </a:bodyPr>
          <a:lstStyle/>
          <a:p>
            <a:r>
              <a:rPr lang="en-US">
                <a:ea typeface="ＭＳ Ｐゴシック" charset="0"/>
                <a:cs typeface="ＭＳ Ｐゴシック" charset="0"/>
              </a:rPr>
              <a:t>A number of antivirus programs are available:</a:t>
            </a:r>
          </a:p>
          <a:p>
            <a:pPr lvl="1"/>
            <a:r>
              <a:rPr lang="en-US">
                <a:ea typeface="ＭＳ Ｐゴシック" charset="0"/>
              </a:rPr>
              <a:t>Norton Antivirus</a:t>
            </a:r>
          </a:p>
          <a:p>
            <a:pPr lvl="1"/>
            <a:r>
              <a:rPr lang="en-US">
                <a:ea typeface="ＭＳ Ｐゴシック" charset="0"/>
              </a:rPr>
              <a:t>McAfee VirusScan</a:t>
            </a:r>
          </a:p>
          <a:p>
            <a:pPr lvl="1"/>
            <a:r>
              <a:rPr lang="en-US">
                <a:ea typeface="ＭＳ Ｐゴシック" charset="0"/>
              </a:rPr>
              <a:t>Trend Micro PC-cillin</a:t>
            </a:r>
          </a:p>
          <a:p>
            <a:pPr lvl="1"/>
            <a:r>
              <a:rPr lang="en-US">
                <a:ea typeface="ＭＳ Ｐゴシック" charset="0"/>
              </a:rPr>
              <a:t>Sophos Antivirus</a:t>
            </a:r>
          </a:p>
          <a:p>
            <a:pPr lvl="1"/>
            <a:r>
              <a:rPr lang="en-US">
                <a:ea typeface="ＭＳ Ｐゴシック" charset="0"/>
              </a:rPr>
              <a:t>AVG Antivirus</a:t>
            </a:r>
          </a:p>
          <a:p>
            <a:r>
              <a:rPr lang="en-US">
                <a:ea typeface="ＭＳ Ｐゴシック" charset="0"/>
                <a:cs typeface="ＭＳ Ｐゴシック" charset="0"/>
              </a:rPr>
              <a:t>Antivirus programs use one of the following techniques to check for viruses:</a:t>
            </a:r>
          </a:p>
          <a:p>
            <a:pPr lvl="1"/>
            <a:r>
              <a:rPr lang="en-US">
                <a:ea typeface="ＭＳ Ｐゴシック" charset="0"/>
              </a:rPr>
              <a:t>Signature scanning:</a:t>
            </a:r>
          </a:p>
          <a:p>
            <a:pPr lvl="2"/>
            <a:r>
              <a:rPr lang="en-US">
                <a:ea typeface="ＭＳ Ｐゴシック" charset="0"/>
              </a:rPr>
              <a:t>Checks the beginning and end of executable files for known virus signatures</a:t>
            </a:r>
          </a:p>
          <a:p>
            <a:pPr lvl="1"/>
            <a:r>
              <a:rPr lang="en-US">
                <a:ea typeface="ＭＳ Ｐゴシック" charset="0"/>
              </a:rPr>
              <a:t>Heuristic scanning:</a:t>
            </a:r>
          </a:p>
          <a:p>
            <a:pPr lvl="2"/>
            <a:r>
              <a:rPr lang="en-US">
                <a:ea typeface="ＭＳ Ｐゴシック" charset="0"/>
              </a:rPr>
              <a:t>Examines computer files for irregular or unusual instructions</a:t>
            </a:r>
          </a:p>
          <a:p>
            <a:pPr lvl="1"/>
            <a:r>
              <a:rPr lang="en-US">
                <a:ea typeface="ＭＳ Ｐゴシック" charset="0"/>
              </a:rPr>
              <a:t>Integrity checking:</a:t>
            </a:r>
          </a:p>
          <a:p>
            <a:pPr lvl="2"/>
            <a:r>
              <a:rPr lang="en-US">
                <a:ea typeface="ＭＳ Ｐゴシック" charset="0"/>
              </a:rPr>
              <a:t>Checks files against a database of hash values</a:t>
            </a:r>
          </a:p>
          <a:p>
            <a:pPr lvl="1"/>
            <a:r>
              <a:rPr lang="en-US">
                <a:ea typeface="ＭＳ Ｐゴシック" charset="0"/>
              </a:rPr>
              <a:t>Activity blocking:</a:t>
            </a:r>
          </a:p>
          <a:p>
            <a:pPr lvl="2"/>
            <a:r>
              <a:rPr lang="en-US">
                <a:ea typeface="ＭＳ Ｐゴシック" charset="0"/>
              </a:rPr>
              <a:t>Intercepts a virus when it starts to execute and blocks it</a:t>
            </a:r>
          </a:p>
        </p:txBody>
      </p:sp>
    </p:spTree>
    <p:extLst>
      <p:ext uri="{BB962C8B-B14F-4D97-AF65-F5344CB8AC3E}">
        <p14:creationId xmlns:p14="http://schemas.microsoft.com/office/powerpoint/2010/main" val="41468750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How do they find malware?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515070"/>
            <a:ext cx="8946092" cy="5078313"/>
          </a:xfrm>
          <a:prstGeom prst="rect">
            <a:avLst/>
          </a:prstGeom>
        </p:spPr>
        <p:txBody>
          <a:bodyPr wrap="square">
            <a:spAutoFit/>
          </a:bodyPr>
          <a:lstStyle/>
          <a:p>
            <a:r>
              <a:rPr lang="en-US" dirty="0"/>
              <a:t>Signature Based</a:t>
            </a:r>
          </a:p>
          <a:p>
            <a:r>
              <a:rPr lang="en-US" dirty="0"/>
              <a:t>	- Detection based on code matching a “known bad” sequence of code.</a:t>
            </a:r>
          </a:p>
          <a:p>
            <a:r>
              <a:rPr lang="en-US" dirty="0"/>
              <a:t>	- Very Accurate</a:t>
            </a:r>
          </a:p>
          <a:p>
            <a:r>
              <a:rPr lang="en-US" dirty="0"/>
              <a:t>	- Very Slow, especially for zip files</a:t>
            </a:r>
          </a:p>
          <a:p>
            <a:endParaRPr lang="en-US" dirty="0"/>
          </a:p>
          <a:p>
            <a:r>
              <a:rPr lang="en-US" dirty="0"/>
              <a:t>Heuristics Based</a:t>
            </a:r>
          </a:p>
          <a:p>
            <a:endParaRPr lang="en-US" dirty="0"/>
          </a:p>
          <a:p>
            <a:r>
              <a:rPr lang="en-US" dirty="0"/>
              <a:t>	- Detection based on portions of code being</a:t>
            </a:r>
          </a:p>
          <a:p>
            <a:r>
              <a:rPr lang="en-US" dirty="0"/>
              <a:t>	similar to “known bad” sequences of code</a:t>
            </a:r>
          </a:p>
          <a:p>
            <a:r>
              <a:rPr lang="en-US" dirty="0"/>
              <a:t>	- Very Fast</a:t>
            </a:r>
          </a:p>
          <a:p>
            <a:r>
              <a:rPr lang="en-US" dirty="0"/>
              <a:t>	- Higher False Positive rate</a:t>
            </a:r>
          </a:p>
          <a:p>
            <a:endParaRPr lang="en-US" dirty="0"/>
          </a:p>
          <a:p>
            <a:endParaRPr lang="en-US" dirty="0"/>
          </a:p>
          <a:p>
            <a:r>
              <a:rPr lang="en-US" dirty="0"/>
              <a:t>Factors in deciding which to use: </a:t>
            </a:r>
          </a:p>
          <a:p>
            <a:endParaRPr lang="en-US" dirty="0"/>
          </a:p>
          <a:p>
            <a:pPr marL="342900" indent="-342900">
              <a:buAutoNum type="arabicPeriod"/>
            </a:pPr>
            <a:r>
              <a:rPr lang="en-US" dirty="0"/>
              <a:t>Polymorphic malware</a:t>
            </a:r>
          </a:p>
          <a:p>
            <a:pPr marL="342900" indent="-342900">
              <a:buAutoNum type="arabicPeriod"/>
            </a:pPr>
            <a:r>
              <a:rPr lang="en-US" dirty="0"/>
              <a:t>Packers/obfuscators</a:t>
            </a:r>
          </a:p>
          <a:p>
            <a:pPr marL="342900" indent="-342900">
              <a:buAutoNum type="arabicPeriod"/>
            </a:pPr>
            <a:r>
              <a:rPr lang="en-US" dirty="0"/>
              <a:t>Speed you need to access data</a:t>
            </a:r>
          </a:p>
        </p:txBody>
      </p:sp>
      <p:pic>
        <p:nvPicPr>
          <p:cNvPr id="16386" name="Picture 2" descr="https://encrypted-tbn2.google.com/images?q=tbn:ANd9GcQb6AxHGyXNe4rkhgWljPMIGPd-Un59gAubJTIRkbKvHfPJcX27-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276600"/>
            <a:ext cx="3286125" cy="32861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070973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Adapting Malware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515070"/>
            <a:ext cx="8946092" cy="3139321"/>
          </a:xfrm>
          <a:prstGeom prst="rect">
            <a:avLst/>
          </a:prstGeom>
        </p:spPr>
        <p:txBody>
          <a:bodyPr wrap="square">
            <a:spAutoFit/>
          </a:bodyPr>
          <a:lstStyle/>
          <a:p>
            <a:r>
              <a:rPr lang="en-US" dirty="0"/>
              <a:t>Polymorphism</a:t>
            </a:r>
          </a:p>
          <a:p>
            <a:r>
              <a:rPr lang="en-US" dirty="0"/>
              <a:t>	After each infection, modify</a:t>
            </a:r>
          </a:p>
          <a:p>
            <a:r>
              <a:rPr lang="en-US" dirty="0"/>
              <a:t>  	a portion of the code before</a:t>
            </a:r>
          </a:p>
          <a:p>
            <a:r>
              <a:rPr lang="en-US" dirty="0"/>
              <a:t>	moving on.</a:t>
            </a:r>
          </a:p>
          <a:p>
            <a:endParaRPr lang="en-US" dirty="0"/>
          </a:p>
          <a:p>
            <a:r>
              <a:rPr lang="en-US" dirty="0"/>
              <a:t>Packer/Obfuscator</a:t>
            </a:r>
          </a:p>
          <a:p>
            <a:r>
              <a:rPr lang="en-US" dirty="0"/>
              <a:t>	Before sending malware, </a:t>
            </a:r>
          </a:p>
          <a:p>
            <a:r>
              <a:rPr lang="en-US" dirty="0"/>
              <a:t>	“pack” the executable with</a:t>
            </a:r>
          </a:p>
          <a:p>
            <a:r>
              <a:rPr lang="en-US" dirty="0"/>
              <a:t>	extra data to modify the</a:t>
            </a:r>
          </a:p>
          <a:p>
            <a:r>
              <a:rPr lang="en-US" dirty="0"/>
              <a:t>	signature of the file.</a:t>
            </a:r>
          </a:p>
          <a:p>
            <a:r>
              <a:rPr lang="en-US" dirty="0"/>
              <a:t>	</a:t>
            </a:r>
          </a:p>
        </p:txBody>
      </p:sp>
      <p:pic>
        <p:nvPicPr>
          <p:cNvPr id="18434" name="Picture 2" descr="http://www.pazera-software.com/img/programs/free_upx_mai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533" y="1219200"/>
            <a:ext cx="4929067" cy="4661396"/>
          </a:xfrm>
          <a:prstGeom prst="rect">
            <a:avLst/>
          </a:prstGeom>
          <a:noFill/>
          <a:extLst>
            <a:ext uri="{909E8E84-426E-40dd-AFC4-6F175D3DCCD1}">
              <a14:hiddenFill xmlns="" xmlns:a14="http://schemas.microsoft.com/office/drawing/2010/main">
                <a:solidFill>
                  <a:srgbClr val="FFFFFF"/>
                </a:solidFill>
              </a14:hiddenFill>
            </a:ext>
          </a:extLst>
        </p:spPr>
      </p:pic>
      <p:pic>
        <p:nvPicPr>
          <p:cNvPr id="18436" name="Picture 4" descr="http://www.microsoft.com/security/portal/blog-images/UPX/BID561-00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4876800"/>
            <a:ext cx="4644933" cy="182506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96203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534400" cy="1096962"/>
          </a:xfrm>
        </p:spPr>
        <p:txBody>
          <a:bodyPr>
            <a:normAutofit/>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Malware Analysis</a:t>
            </a:r>
          </a:p>
        </p:txBody>
      </p:sp>
      <p:sp>
        <p:nvSpPr>
          <p:cNvPr id="18435" name="Content Placeholder 2"/>
          <p:cNvSpPr>
            <a:spLocks noGrp="1"/>
          </p:cNvSpPr>
          <p:nvPr>
            <p:ph idx="1"/>
          </p:nvPr>
        </p:nvSpPr>
        <p:spPr/>
        <p:txBody>
          <a:bodyPr/>
          <a:lstStyle/>
          <a:p>
            <a:r>
              <a:rPr lang="en-US" sz="2400">
                <a:ea typeface="ＭＳ Ｐゴシック" charset="0"/>
                <a:cs typeface="ＭＳ Ｐゴシック" charset="0"/>
              </a:rPr>
              <a:t>Two basic methods to analyze viruses and malware</a:t>
            </a:r>
          </a:p>
          <a:p>
            <a:pPr lvl="1"/>
            <a:r>
              <a:rPr lang="en-US" sz="2400">
                <a:ea typeface="ＭＳ Ｐゴシック" charset="0"/>
              </a:rPr>
              <a:t>Static analysis</a:t>
            </a:r>
          </a:p>
          <a:p>
            <a:pPr lvl="2"/>
            <a:r>
              <a:rPr lang="en-US" sz="2400">
                <a:ea typeface="ＭＳ Ｐゴシック" charset="0"/>
              </a:rPr>
              <a:t>Involves decompiling, reverse engineering, and analyzing the malicious software</a:t>
            </a:r>
          </a:p>
          <a:p>
            <a:pPr lvl="1"/>
            <a:r>
              <a:rPr lang="en-US" sz="2400">
                <a:ea typeface="ＭＳ Ｐゴシック" charset="0"/>
              </a:rPr>
              <a:t>Dynamic analysis</a:t>
            </a:r>
          </a:p>
          <a:p>
            <a:pPr lvl="2"/>
            <a:r>
              <a:rPr lang="en-US" sz="2400">
                <a:ea typeface="ＭＳ Ｐゴシック" charset="0"/>
              </a:rPr>
              <a:t>Monitoring the network traffic to identify unusual or suspicious activity</a:t>
            </a:r>
          </a:p>
        </p:txBody>
      </p:sp>
    </p:spTree>
    <p:extLst>
      <p:ext uri="{BB962C8B-B14F-4D97-AF65-F5344CB8AC3E}">
        <p14:creationId xmlns:p14="http://schemas.microsoft.com/office/powerpoint/2010/main" val="18971729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Covering your tracks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6854825" cy="4462760"/>
          </a:xfrm>
          <a:prstGeom prst="rect">
            <a:avLst/>
          </a:prstGeom>
        </p:spPr>
        <p:txBody>
          <a:bodyPr wrap="square">
            <a:spAutoFit/>
          </a:bodyPr>
          <a:lstStyle/>
          <a:p>
            <a:endParaRPr lang="en-US" dirty="0"/>
          </a:p>
          <a:p>
            <a:endParaRPr lang="en-US" dirty="0"/>
          </a:p>
          <a:p>
            <a:r>
              <a:rPr lang="en-US" dirty="0"/>
              <a:t>Hiding traces of your presence on a system or network</a:t>
            </a:r>
          </a:p>
          <a:p>
            <a:r>
              <a:rPr lang="en-US" dirty="0"/>
              <a:t>		</a:t>
            </a:r>
          </a:p>
          <a:p>
            <a:r>
              <a:rPr lang="en-US" dirty="0"/>
              <a:t>	Commands that were run</a:t>
            </a:r>
          </a:p>
          <a:p>
            <a:r>
              <a:rPr lang="en-US" dirty="0"/>
              <a:t>	Files that were modified</a:t>
            </a:r>
          </a:p>
          <a:p>
            <a:r>
              <a:rPr lang="en-US" dirty="0"/>
              <a:t>	Accounts that were added</a:t>
            </a:r>
          </a:p>
          <a:p>
            <a:r>
              <a:rPr lang="en-US" dirty="0"/>
              <a:t>	Access logs of a service</a:t>
            </a:r>
          </a:p>
          <a:p>
            <a:r>
              <a:rPr lang="en-US" dirty="0"/>
              <a:t>		Web server scanning</a:t>
            </a:r>
          </a:p>
          <a:p>
            <a:r>
              <a:rPr lang="en-US" dirty="0"/>
              <a:t>		SQL probing</a:t>
            </a:r>
          </a:p>
          <a:p>
            <a:r>
              <a:rPr lang="en-US" dirty="0"/>
              <a:t>		File Sharing access</a:t>
            </a:r>
          </a:p>
          <a:p>
            <a:r>
              <a:rPr lang="en-US" dirty="0"/>
              <a:t>		</a:t>
            </a:r>
          </a:p>
          <a:p>
            <a:endParaRPr lang="en-US" dirty="0"/>
          </a:p>
          <a:p>
            <a:r>
              <a:rPr lang="en-US" dirty="0"/>
              <a:t>		</a:t>
            </a:r>
          </a:p>
          <a:p>
            <a:r>
              <a:rPr lang="en-US" sz="3200" b="1" dirty="0"/>
              <a:t>			LOGS</a:t>
            </a:r>
          </a:p>
        </p:txBody>
      </p:sp>
    </p:spTree>
    <p:extLst>
      <p:ext uri="{BB962C8B-B14F-4D97-AF65-F5344CB8AC3E}">
        <p14:creationId xmlns:p14="http://schemas.microsoft.com/office/powerpoint/2010/main" val="1013487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8382000" cy="1143000"/>
          </a:xfrm>
        </p:spPr>
        <p:txBody>
          <a:bodyPr>
            <a:normAutofit/>
          </a:bodyPr>
          <a:lstStyle/>
          <a:p>
            <a:pPr algn="r"/>
            <a:r>
              <a:rPr lang="en-US" alt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Covering Tracks</a:t>
            </a:r>
          </a:p>
        </p:txBody>
      </p:sp>
      <p:sp>
        <p:nvSpPr>
          <p:cNvPr id="29699" name="Content Placeholder 2"/>
          <p:cNvSpPr>
            <a:spLocks noGrp="1"/>
          </p:cNvSpPr>
          <p:nvPr>
            <p:ph idx="1"/>
          </p:nvPr>
        </p:nvSpPr>
        <p:spPr/>
        <p:txBody>
          <a:bodyPr/>
          <a:lstStyle/>
          <a:p>
            <a:r>
              <a:rPr lang="en-US" altLang="en-US" sz="2400">
                <a:latin typeface="Arial" panose="020B0604020202020204" pitchFamily="34" charset="0"/>
                <a:ea typeface="ＭＳ Ｐゴシック" pitchFamily="34" charset="-128"/>
              </a:rPr>
              <a:t>Disable logging:</a:t>
            </a:r>
          </a:p>
          <a:p>
            <a:pPr lvl="1"/>
            <a:r>
              <a:rPr lang="en-US" altLang="en-US" sz="2400">
                <a:latin typeface="Arial" panose="020B0604020202020204" pitchFamily="34" charset="0"/>
                <a:ea typeface="ＭＳ Ｐゴシック" pitchFamily="34" charset="-128"/>
              </a:rPr>
              <a:t>Auditpol command-line tool</a:t>
            </a:r>
          </a:p>
          <a:p>
            <a:r>
              <a:rPr lang="en-US" altLang="en-US" sz="2400">
                <a:latin typeface="Arial" panose="020B0604020202020204" pitchFamily="34" charset="0"/>
                <a:ea typeface="ＭＳ Ｐゴシック" pitchFamily="34" charset="-128"/>
              </a:rPr>
              <a:t>Clear the log file:</a:t>
            </a:r>
          </a:p>
          <a:p>
            <a:pPr lvl="1"/>
            <a:r>
              <a:rPr lang="en-US" altLang="en-US" sz="2400">
                <a:latin typeface="Arial" panose="020B0604020202020204" pitchFamily="34" charset="0"/>
                <a:ea typeface="ＭＳ Ｐゴシック" pitchFamily="34" charset="-128"/>
              </a:rPr>
              <a:t>Winzapper, Evidence Eliminator, and Elsave</a:t>
            </a:r>
          </a:p>
          <a:p>
            <a:r>
              <a:rPr lang="en-US" altLang="en-US" sz="2400">
                <a:latin typeface="Arial" panose="020B0604020202020204" pitchFamily="34" charset="0"/>
                <a:ea typeface="ＭＳ Ｐゴシック" pitchFamily="34" charset="-128"/>
              </a:rPr>
              <a:t>Use rootkits:</a:t>
            </a:r>
          </a:p>
          <a:p>
            <a:pPr lvl="1"/>
            <a:r>
              <a:rPr lang="en-US" altLang="en-US" sz="2400">
                <a:latin typeface="Arial" panose="020B0604020202020204" pitchFamily="34" charset="0"/>
                <a:ea typeface="ＭＳ Ｐゴシック" pitchFamily="34" charset="-128"/>
              </a:rPr>
              <a:t>FU  and Vanquish </a:t>
            </a:r>
          </a:p>
          <a:p>
            <a:r>
              <a:rPr lang="en-US" altLang="en-US" sz="2400">
                <a:latin typeface="Arial" panose="020B0604020202020204" pitchFamily="34" charset="0"/>
                <a:ea typeface="ＭＳ Ｐゴシック" pitchFamily="34" charset="-128"/>
              </a:rPr>
              <a:t>File Hiding</a:t>
            </a:r>
          </a:p>
          <a:p>
            <a:pPr lvl="1"/>
            <a:r>
              <a:rPr lang="en-US" altLang="en-US" sz="2400">
                <a:latin typeface="Arial" panose="020B0604020202020204" pitchFamily="34" charset="0"/>
                <a:ea typeface="ＭＳ Ｐゴシック" pitchFamily="34" charset="-128"/>
              </a:rPr>
              <a:t>Locate hidden attribute.</a:t>
            </a:r>
          </a:p>
          <a:p>
            <a:pPr lvl="1"/>
            <a:r>
              <a:rPr lang="en-US" altLang="en-US" sz="2400">
                <a:latin typeface="Arial" panose="020B0604020202020204" pitchFamily="34" charset="0"/>
                <a:ea typeface="ＭＳ Ｐゴシック" pitchFamily="34" charset="-128"/>
              </a:rPr>
              <a:t>Use Alternative Data Streams (ADS).</a:t>
            </a:r>
          </a:p>
          <a:p>
            <a:pPr lvl="1"/>
            <a:r>
              <a:rPr lang="en-US" altLang="en-US" sz="2400">
                <a:latin typeface="Arial" panose="020B0604020202020204" pitchFamily="34" charset="0"/>
                <a:ea typeface="ＭＳ Ｐゴシック" pitchFamily="34" charset="-128"/>
              </a:rPr>
              <a:t>Hide in slack space.</a:t>
            </a:r>
          </a:p>
          <a:p>
            <a:pPr lvl="1"/>
            <a:endParaRPr lang="en-US" altLang="en-US" sz="2400">
              <a:latin typeface="Arial" panose="020B0604020202020204" pitchFamily="34" charset="0"/>
              <a:ea typeface="ＭＳ Ｐゴシック" pitchFamily="34" charset="-128"/>
            </a:endParaRPr>
          </a:p>
          <a:p>
            <a:pPr lvl="1"/>
            <a:endParaRPr lang="en-US" altLang="en-US">
              <a:latin typeface="Arial" panose="020B0604020202020204" pitchFamily="34" charset="0"/>
              <a:ea typeface="ＭＳ Ｐゴシック" pitchFamily="34" charset="-128"/>
            </a:endParaRPr>
          </a:p>
          <a:p>
            <a:endParaRPr lang="en-US" altLang="en-US">
              <a:latin typeface="Arial" panose="020B0604020202020204" pitchFamily="34" charset="0"/>
              <a:ea typeface="ＭＳ Ｐゴシック" pitchFamily="34" charset="-128"/>
            </a:endParaRPr>
          </a:p>
        </p:txBody>
      </p:sp>
    </p:spTree>
    <p:extLst>
      <p:ext uri="{BB962C8B-B14F-4D97-AF65-F5344CB8AC3E}">
        <p14:creationId xmlns:p14="http://schemas.microsoft.com/office/powerpoint/2010/main" val="26655238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F339D3-3926-2220-5CFC-F0783D25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88" y="3292058"/>
            <a:ext cx="4277179" cy="2617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52426" y="457201"/>
            <a:ext cx="8181974" cy="1219200"/>
          </a:xfrm>
        </p:spPr>
        <p:txBody>
          <a:bodyPr/>
          <a:lstStyle/>
          <a:p>
            <a:r>
              <a:rPr lang="en-US" dirty="0"/>
              <a:t>Covering your tracks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6854825" cy="3354765"/>
          </a:xfrm>
          <a:prstGeom prst="rect">
            <a:avLst/>
          </a:prstGeom>
        </p:spPr>
        <p:txBody>
          <a:bodyPr wrap="square">
            <a:spAutoFit/>
          </a:bodyPr>
          <a:lstStyle/>
          <a:p>
            <a:r>
              <a:rPr lang="en-US" dirty="0"/>
              <a:t>Automated methods to remove log files?</a:t>
            </a:r>
          </a:p>
          <a:p>
            <a:endParaRPr lang="en-US" dirty="0"/>
          </a:p>
          <a:p>
            <a:r>
              <a:rPr lang="en-US" dirty="0"/>
              <a:t>	Metasploit Meterpreter Shell</a:t>
            </a:r>
          </a:p>
          <a:p>
            <a:r>
              <a:rPr lang="en-US" dirty="0"/>
              <a:t>		</a:t>
            </a:r>
            <a:r>
              <a:rPr lang="en-US" dirty="0" err="1"/>
              <a:t>clearev</a:t>
            </a:r>
            <a:endParaRPr lang="en-US" dirty="0"/>
          </a:p>
          <a:p>
            <a:endParaRPr lang="en-US" dirty="0"/>
          </a:p>
          <a:p>
            <a:r>
              <a:rPr lang="en-US" dirty="0"/>
              <a:t>		IRB (Post Exploitation script)</a:t>
            </a:r>
          </a:p>
          <a:p>
            <a:r>
              <a:rPr lang="en-US" dirty="0"/>
              <a:t>			</a:t>
            </a:r>
            <a:r>
              <a:rPr lang="en-US" dirty="0" err="1"/>
              <a:t>log.clear</a:t>
            </a:r>
            <a:endParaRPr lang="en-US" dirty="0"/>
          </a:p>
          <a:p>
            <a:r>
              <a:rPr lang="en-US" dirty="0"/>
              <a:t>		</a:t>
            </a:r>
          </a:p>
          <a:p>
            <a:endParaRPr lang="en-US" dirty="0"/>
          </a:p>
          <a:p>
            <a:r>
              <a:rPr lang="en-US" dirty="0"/>
              <a:t>		</a:t>
            </a:r>
          </a:p>
          <a:p>
            <a:endParaRPr lang="en-US" sz="3200"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3204" y="4042294"/>
            <a:ext cx="5886552" cy="21679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3204" y="6210267"/>
            <a:ext cx="5886552" cy="495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1813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Covering your tracks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5" y="1295400"/>
            <a:ext cx="4492626" cy="4739759"/>
          </a:xfrm>
          <a:prstGeom prst="rect">
            <a:avLst/>
          </a:prstGeom>
        </p:spPr>
        <p:txBody>
          <a:bodyPr wrap="square">
            <a:spAutoFit/>
          </a:bodyPr>
          <a:lstStyle/>
          <a:p>
            <a:endParaRPr lang="en-US" dirty="0"/>
          </a:p>
          <a:p>
            <a:endParaRPr lang="en-US" dirty="0"/>
          </a:p>
          <a:p>
            <a:r>
              <a:rPr lang="en-US" dirty="0"/>
              <a:t>Elsave.exe</a:t>
            </a:r>
          </a:p>
          <a:p>
            <a:r>
              <a:rPr lang="en-US" dirty="0"/>
              <a:t>	Clears event log</a:t>
            </a:r>
          </a:p>
          <a:p>
            <a:endParaRPr lang="en-US" dirty="0"/>
          </a:p>
          <a:p>
            <a:r>
              <a:rPr lang="en-US" dirty="0"/>
              <a:t>Winzapper.exe</a:t>
            </a:r>
          </a:p>
          <a:p>
            <a:r>
              <a:rPr lang="en-US" dirty="0"/>
              <a:t>	Clears event log, or selectively delete a log at a time</a:t>
            </a:r>
          </a:p>
          <a:p>
            <a:endParaRPr lang="en-US" dirty="0"/>
          </a:p>
          <a:p>
            <a:r>
              <a:rPr lang="en-US" dirty="0"/>
              <a:t>EvidenceEliminator.exe</a:t>
            </a:r>
          </a:p>
          <a:p>
            <a:r>
              <a:rPr lang="en-US" dirty="0"/>
              <a:t>	Clears data at the drive level that can’t be seen via Forensics Tools such as FTK or </a:t>
            </a:r>
            <a:r>
              <a:rPr lang="en-US" dirty="0" err="1"/>
              <a:t>EnCase</a:t>
            </a:r>
            <a:r>
              <a:rPr lang="en-US" dirty="0"/>
              <a:t>	</a:t>
            </a:r>
          </a:p>
          <a:p>
            <a:endParaRPr lang="en-US" dirty="0"/>
          </a:p>
          <a:p>
            <a:r>
              <a:rPr lang="en-US" dirty="0"/>
              <a:t>		</a:t>
            </a:r>
          </a:p>
          <a:p>
            <a:endParaRPr lang="en-US" sz="3200" b="1" dirty="0"/>
          </a:p>
        </p:txBody>
      </p:sp>
      <p:pic>
        <p:nvPicPr>
          <p:cNvPr id="8194" name="Picture 2" descr="http://upload.wikimedia.org/wikipedia/en/thumb/d/dd/Winzapperinaction.png/400px-Winzapperin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893951"/>
            <a:ext cx="4114799" cy="33638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350277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Windows OS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6854825" cy="5632311"/>
          </a:xfrm>
          <a:prstGeom prst="rect">
            <a:avLst/>
          </a:prstGeom>
        </p:spPr>
        <p:txBody>
          <a:bodyPr wrap="square">
            <a:spAutoFit/>
          </a:bodyPr>
          <a:lstStyle/>
          <a:p>
            <a:r>
              <a:rPr lang="en-US" dirty="0"/>
              <a:t>Windows XP/2003</a:t>
            </a:r>
          </a:p>
          <a:p>
            <a:r>
              <a:rPr lang="en-US" dirty="0"/>
              <a:t>    Event Viewer</a:t>
            </a:r>
          </a:p>
          <a:p>
            <a:r>
              <a:rPr lang="en-US" dirty="0"/>
              <a:t>	Application</a:t>
            </a:r>
          </a:p>
          <a:p>
            <a:r>
              <a:rPr lang="en-US" dirty="0"/>
              <a:t>	System</a:t>
            </a:r>
          </a:p>
          <a:p>
            <a:r>
              <a:rPr lang="en-US" dirty="0"/>
              <a:t>	Security</a:t>
            </a:r>
          </a:p>
          <a:p>
            <a:endParaRPr lang="en-US" dirty="0"/>
          </a:p>
          <a:p>
            <a:r>
              <a:rPr lang="en-US" dirty="0"/>
              <a:t>Windows 7/2008</a:t>
            </a:r>
          </a:p>
          <a:p>
            <a:r>
              <a:rPr lang="en-US" dirty="0"/>
              <a:t>    Event Viewer</a:t>
            </a:r>
          </a:p>
          <a:p>
            <a:r>
              <a:rPr lang="en-US" dirty="0"/>
              <a:t>	Application</a:t>
            </a:r>
          </a:p>
          <a:p>
            <a:r>
              <a:rPr lang="en-US" dirty="0"/>
              <a:t>	System</a:t>
            </a:r>
          </a:p>
          <a:p>
            <a:r>
              <a:rPr lang="en-US" dirty="0"/>
              <a:t>	Security</a:t>
            </a:r>
          </a:p>
          <a:p>
            <a:r>
              <a:rPr lang="en-US" dirty="0"/>
              <a:t>	Setup</a:t>
            </a:r>
          </a:p>
          <a:p>
            <a:r>
              <a:rPr lang="en-US" dirty="0"/>
              <a:t>	Forwarded Events</a:t>
            </a:r>
          </a:p>
          <a:p>
            <a:r>
              <a:rPr lang="en-US" dirty="0"/>
              <a:t>		</a:t>
            </a:r>
          </a:p>
          <a:p>
            <a:r>
              <a:rPr lang="en-US" dirty="0"/>
              <a:t>	Applications/Services	</a:t>
            </a:r>
          </a:p>
          <a:p>
            <a:r>
              <a:rPr lang="en-US" dirty="0"/>
              <a:t>		</a:t>
            </a:r>
          </a:p>
          <a:p>
            <a:endParaRPr lang="en-US" dirty="0"/>
          </a:p>
          <a:p>
            <a:r>
              <a:rPr lang="en-US" dirty="0"/>
              <a:t>.</a:t>
            </a:r>
            <a:r>
              <a:rPr lang="en-US" dirty="0" err="1"/>
              <a:t>evt</a:t>
            </a:r>
            <a:r>
              <a:rPr lang="en-US" dirty="0"/>
              <a:t> file names</a:t>
            </a:r>
          </a:p>
          <a:p>
            <a:r>
              <a:rPr lang="en-US" dirty="0"/>
              <a:t>		</a:t>
            </a:r>
          </a:p>
          <a:p>
            <a:r>
              <a:rPr lang="en-US" dirty="0"/>
              <a:t>	</a:t>
            </a:r>
            <a:endParaRPr lang="en-US" sz="3200" b="1" dirty="0"/>
          </a:p>
        </p:txBody>
      </p:sp>
      <p:pic>
        <p:nvPicPr>
          <p:cNvPr id="1026" name="Picture 2" descr="http://www.ibm.com/developerworks/data/library/techarticle/dm-0404snow/WindowsEventView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1289339"/>
            <a:ext cx="4838700" cy="2749261"/>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6631"/>
          <a:stretch/>
        </p:blipFill>
        <p:spPr bwMode="auto">
          <a:xfrm>
            <a:off x="3789605" y="4240893"/>
            <a:ext cx="5201995" cy="2236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3024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Windows Application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6854825" cy="5078313"/>
          </a:xfrm>
          <a:prstGeom prst="rect">
            <a:avLst/>
          </a:prstGeom>
        </p:spPr>
        <p:txBody>
          <a:bodyPr wrap="square">
            <a:spAutoFit/>
          </a:bodyPr>
          <a:lstStyle/>
          <a:p>
            <a:endParaRPr lang="en-US" dirty="0"/>
          </a:p>
          <a:p>
            <a:endParaRPr lang="en-US" dirty="0"/>
          </a:p>
          <a:p>
            <a:r>
              <a:rPr lang="en-US" dirty="0"/>
              <a:t>Windows XP/7/2003/2008</a:t>
            </a:r>
          </a:p>
          <a:p>
            <a:r>
              <a:rPr lang="en-US" dirty="0"/>
              <a:t>    Event Viewer</a:t>
            </a:r>
          </a:p>
          <a:p>
            <a:r>
              <a:rPr lang="en-US" dirty="0"/>
              <a:t>	Application</a:t>
            </a:r>
          </a:p>
          <a:p>
            <a:endParaRPr lang="en-US" dirty="0"/>
          </a:p>
          <a:p>
            <a:r>
              <a:rPr lang="en-US" dirty="0"/>
              <a:t>	Application/Services</a:t>
            </a:r>
          </a:p>
          <a:p>
            <a:endParaRPr lang="en-US" dirty="0"/>
          </a:p>
          <a:p>
            <a:endParaRPr lang="en-US" dirty="0"/>
          </a:p>
          <a:p>
            <a:endParaRPr lang="en-US" dirty="0"/>
          </a:p>
          <a:p>
            <a:r>
              <a:rPr lang="en-US" dirty="0"/>
              <a:t>%SYSTEMROOT%\system32\</a:t>
            </a:r>
          </a:p>
          <a:p>
            <a:r>
              <a:rPr lang="en-US" dirty="0"/>
              <a:t>	or</a:t>
            </a:r>
          </a:p>
          <a:p>
            <a:r>
              <a:rPr lang="en-US" dirty="0"/>
              <a:t>%SYSTEMROOT%\syswow64\</a:t>
            </a:r>
          </a:p>
          <a:p>
            <a:endParaRPr lang="en-US" dirty="0"/>
          </a:p>
          <a:p>
            <a:r>
              <a:rPr lang="en-US" dirty="0"/>
              <a:t>	\</a:t>
            </a:r>
            <a:r>
              <a:rPr lang="en-US" dirty="0" err="1"/>
              <a:t>LogFiles</a:t>
            </a:r>
            <a:r>
              <a:rPr lang="en-US" dirty="0"/>
              <a:t>\</a:t>
            </a:r>
          </a:p>
          <a:p>
            <a:endParaRPr lang="en-US" dirty="0"/>
          </a:p>
          <a:p>
            <a:r>
              <a:rPr lang="en-US" dirty="0"/>
              <a:t>		</a:t>
            </a:r>
          </a:p>
          <a:p>
            <a:r>
              <a:rPr lang="en-US" dirty="0"/>
              <a:t>	</a:t>
            </a:r>
            <a:endParaRPr lang="en-US" sz="3200" b="1" dirty="0"/>
          </a:p>
        </p:txBody>
      </p:sp>
      <p:pic>
        <p:nvPicPr>
          <p:cNvPr id="2050" name="Picture 2" descr="http://www.codeguru.com/images/article/19581/050623_0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1518" y="1905000"/>
            <a:ext cx="5238750" cy="380047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80508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Gain Foothold</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2585323"/>
          </a:xfrm>
          <a:prstGeom prst="rect">
            <a:avLst/>
          </a:prstGeom>
        </p:spPr>
        <p:txBody>
          <a:bodyPr wrap="square">
            <a:spAutoFit/>
          </a:bodyPr>
          <a:lstStyle/>
          <a:p>
            <a:endParaRPr lang="en-US" dirty="0"/>
          </a:p>
          <a:p>
            <a:r>
              <a:rPr lang="en-US" dirty="0"/>
              <a:t>Now that we’ve gained access to a system….</a:t>
            </a:r>
          </a:p>
          <a:p>
            <a:endParaRPr lang="en-US" dirty="0"/>
          </a:p>
          <a:p>
            <a:r>
              <a:rPr lang="en-US" dirty="0"/>
              <a:t>	- Create a form of legitimate access</a:t>
            </a:r>
          </a:p>
          <a:p>
            <a:r>
              <a:rPr lang="en-US" dirty="0"/>
              <a:t>		</a:t>
            </a:r>
          </a:p>
          <a:p>
            <a:r>
              <a:rPr lang="en-US" dirty="0"/>
              <a:t>	- Create a service/process that allows for access beyond throwing an exploit</a:t>
            </a:r>
          </a:p>
          <a:p>
            <a:endParaRPr lang="en-US" dirty="0"/>
          </a:p>
          <a:p>
            <a:r>
              <a:rPr lang="en-US" dirty="0"/>
              <a:t>	- Create a scheduled event to send data to us periodically</a:t>
            </a:r>
          </a:p>
          <a:p>
            <a:endParaRPr lang="en-US" dirty="0"/>
          </a:p>
        </p:txBody>
      </p:sp>
      <p:pic>
        <p:nvPicPr>
          <p:cNvPr id="3" name="Picture 2"/>
          <p:cNvPicPr>
            <a:picLocks noChangeAspect="1"/>
          </p:cNvPicPr>
          <p:nvPr/>
        </p:nvPicPr>
        <p:blipFill>
          <a:blip r:embed="rId2"/>
          <a:stretch>
            <a:fillRect/>
          </a:stretch>
        </p:blipFill>
        <p:spPr>
          <a:xfrm>
            <a:off x="762000" y="2209800"/>
            <a:ext cx="778068" cy="675445"/>
          </a:xfrm>
          <a:prstGeom prst="rect">
            <a:avLst/>
          </a:prstGeom>
        </p:spPr>
      </p:pic>
    </p:spTree>
    <p:extLst>
      <p:ext uri="{BB962C8B-B14F-4D97-AF65-F5344CB8AC3E}">
        <p14:creationId xmlns:p14="http://schemas.microsoft.com/office/powerpoint/2010/main" val="10409579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 Linux </a:t>
            </a:r>
            <a:r>
              <a:rPr lang="en-US" dirty="0" err="1"/>
              <a:t>Os</a:t>
            </a:r>
            <a:r>
              <a:rPr lang="en-US" dirty="0"/>
              <a:t>/application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8302626" cy="6463308"/>
          </a:xfrm>
          <a:prstGeom prst="rect">
            <a:avLst/>
          </a:prstGeom>
        </p:spPr>
        <p:txBody>
          <a:bodyPr wrap="square">
            <a:spAutoFit/>
          </a:bodyPr>
          <a:lstStyle/>
          <a:p>
            <a:endParaRPr lang="en-US" dirty="0"/>
          </a:p>
          <a:p>
            <a:r>
              <a:rPr lang="en-US" dirty="0"/>
              <a:t>    /</a:t>
            </a:r>
            <a:r>
              <a:rPr lang="en-US" dirty="0" err="1"/>
              <a:t>var</a:t>
            </a:r>
            <a:r>
              <a:rPr lang="en-US" dirty="0"/>
              <a:t>/log/</a:t>
            </a:r>
          </a:p>
          <a:p>
            <a:r>
              <a:rPr lang="en-US" dirty="0"/>
              <a:t>	/</a:t>
            </a:r>
            <a:r>
              <a:rPr lang="en-US" dirty="0" err="1"/>
              <a:t>var</a:t>
            </a:r>
            <a:r>
              <a:rPr lang="en-US" dirty="0"/>
              <a:t>/log/message: General message and system related stuff</a:t>
            </a:r>
          </a:p>
          <a:p>
            <a:r>
              <a:rPr lang="en-US" dirty="0"/>
              <a:t>	/var/log/auth.log: Authentication logs</a:t>
            </a:r>
          </a:p>
          <a:p>
            <a:r>
              <a:rPr lang="en-US" dirty="0"/>
              <a:t>	/</a:t>
            </a:r>
            <a:r>
              <a:rPr lang="en-US" dirty="0" err="1"/>
              <a:t>var</a:t>
            </a:r>
            <a:r>
              <a:rPr lang="en-US" dirty="0"/>
              <a:t>/log/kern.log: Kernel logs</a:t>
            </a:r>
          </a:p>
          <a:p>
            <a:r>
              <a:rPr lang="en-US" dirty="0"/>
              <a:t>	/</a:t>
            </a:r>
            <a:r>
              <a:rPr lang="en-US" dirty="0" err="1"/>
              <a:t>var</a:t>
            </a:r>
            <a:r>
              <a:rPr lang="en-US" dirty="0"/>
              <a:t>/log/cron.log: </a:t>
            </a:r>
            <a:r>
              <a:rPr lang="en-US" dirty="0" err="1"/>
              <a:t>Crond</a:t>
            </a:r>
            <a:r>
              <a:rPr lang="en-US" dirty="0"/>
              <a:t> logs (</a:t>
            </a:r>
            <a:r>
              <a:rPr lang="en-US" dirty="0" err="1"/>
              <a:t>cron</a:t>
            </a:r>
            <a:r>
              <a:rPr lang="en-US" dirty="0"/>
              <a:t> job)</a:t>
            </a:r>
          </a:p>
          <a:p>
            <a:r>
              <a:rPr lang="en-US" dirty="0"/>
              <a:t>	/</a:t>
            </a:r>
            <a:r>
              <a:rPr lang="en-US" dirty="0" err="1"/>
              <a:t>var</a:t>
            </a:r>
            <a:r>
              <a:rPr lang="en-US" dirty="0"/>
              <a:t>/log/</a:t>
            </a:r>
            <a:r>
              <a:rPr lang="en-US" dirty="0" err="1"/>
              <a:t>maillog</a:t>
            </a:r>
            <a:r>
              <a:rPr lang="en-US" dirty="0"/>
              <a:t>: Mail server logs</a:t>
            </a:r>
          </a:p>
          <a:p>
            <a:r>
              <a:rPr lang="en-US" dirty="0"/>
              <a:t>	/</a:t>
            </a:r>
            <a:r>
              <a:rPr lang="en-US" dirty="0" err="1"/>
              <a:t>var</a:t>
            </a:r>
            <a:r>
              <a:rPr lang="en-US" dirty="0"/>
              <a:t>/log/</a:t>
            </a:r>
            <a:r>
              <a:rPr lang="en-US" dirty="0" err="1"/>
              <a:t>qmail</a:t>
            </a:r>
            <a:r>
              <a:rPr lang="en-US" dirty="0"/>
              <a:t>/ : </a:t>
            </a:r>
            <a:r>
              <a:rPr lang="en-US" dirty="0" err="1"/>
              <a:t>Qmail</a:t>
            </a:r>
            <a:r>
              <a:rPr lang="en-US" dirty="0"/>
              <a:t> log directory (more files inside this directory)</a:t>
            </a:r>
          </a:p>
          <a:p>
            <a:r>
              <a:rPr lang="en-US" dirty="0"/>
              <a:t>	/</a:t>
            </a:r>
            <a:r>
              <a:rPr lang="en-US" dirty="0" err="1"/>
              <a:t>var</a:t>
            </a:r>
            <a:r>
              <a:rPr lang="en-US" dirty="0"/>
              <a:t>/log/</a:t>
            </a:r>
            <a:r>
              <a:rPr lang="en-US" dirty="0" err="1"/>
              <a:t>httpd</a:t>
            </a:r>
            <a:r>
              <a:rPr lang="en-US" dirty="0"/>
              <a:t>/: Apache access and error logs directory</a:t>
            </a:r>
          </a:p>
          <a:p>
            <a:r>
              <a:rPr lang="en-US" dirty="0"/>
              <a:t>	/</a:t>
            </a:r>
            <a:r>
              <a:rPr lang="en-US" dirty="0" err="1"/>
              <a:t>var</a:t>
            </a:r>
            <a:r>
              <a:rPr lang="en-US" dirty="0"/>
              <a:t>/log/</a:t>
            </a:r>
            <a:r>
              <a:rPr lang="en-US" dirty="0" err="1"/>
              <a:t>lighttpd</a:t>
            </a:r>
            <a:r>
              <a:rPr lang="en-US" dirty="0"/>
              <a:t>: </a:t>
            </a:r>
            <a:r>
              <a:rPr lang="en-US" dirty="0" err="1"/>
              <a:t>Lighttpd</a:t>
            </a:r>
            <a:r>
              <a:rPr lang="en-US" dirty="0"/>
              <a:t> access and error logs directory</a:t>
            </a:r>
          </a:p>
          <a:p>
            <a:r>
              <a:rPr lang="en-US" dirty="0"/>
              <a:t>	/</a:t>
            </a:r>
            <a:r>
              <a:rPr lang="en-US" dirty="0" err="1"/>
              <a:t>var</a:t>
            </a:r>
            <a:r>
              <a:rPr lang="en-US" dirty="0"/>
              <a:t>/log/boot.log : System boot log</a:t>
            </a:r>
          </a:p>
          <a:p>
            <a:r>
              <a:rPr lang="en-US" dirty="0"/>
              <a:t>	/</a:t>
            </a:r>
            <a:r>
              <a:rPr lang="en-US" dirty="0" err="1"/>
              <a:t>var</a:t>
            </a:r>
            <a:r>
              <a:rPr lang="en-US" dirty="0"/>
              <a:t>/log/mysqld.log: MySQL database server log file</a:t>
            </a:r>
          </a:p>
          <a:p>
            <a:r>
              <a:rPr lang="en-US" dirty="0"/>
              <a:t>	/</a:t>
            </a:r>
            <a:r>
              <a:rPr lang="en-US" dirty="0" err="1"/>
              <a:t>var</a:t>
            </a:r>
            <a:r>
              <a:rPr lang="en-US" dirty="0"/>
              <a:t>/log/secure: Authentication log</a:t>
            </a:r>
          </a:p>
          <a:p>
            <a:r>
              <a:rPr lang="en-US" dirty="0"/>
              <a:t>	/</a:t>
            </a:r>
            <a:r>
              <a:rPr lang="en-US" dirty="0" err="1"/>
              <a:t>var</a:t>
            </a:r>
            <a:r>
              <a:rPr lang="en-US" dirty="0"/>
              <a:t>/log/</a:t>
            </a:r>
            <a:r>
              <a:rPr lang="en-US" dirty="0" err="1"/>
              <a:t>sshd</a:t>
            </a:r>
            <a:r>
              <a:rPr lang="en-US" dirty="0"/>
              <a:t>: SSH Daemon log</a:t>
            </a:r>
          </a:p>
          <a:p>
            <a:r>
              <a:rPr lang="en-US" dirty="0"/>
              <a:t>	/</a:t>
            </a:r>
            <a:r>
              <a:rPr lang="en-US" dirty="0" err="1"/>
              <a:t>var</a:t>
            </a:r>
            <a:r>
              <a:rPr lang="en-US" dirty="0"/>
              <a:t>/log/</a:t>
            </a:r>
            <a:r>
              <a:rPr lang="en-US" dirty="0" err="1"/>
              <a:t>utmp</a:t>
            </a:r>
            <a:r>
              <a:rPr lang="en-US" dirty="0"/>
              <a:t> or /</a:t>
            </a:r>
            <a:r>
              <a:rPr lang="en-US" dirty="0" err="1"/>
              <a:t>var</a:t>
            </a:r>
            <a:r>
              <a:rPr lang="en-US" dirty="0"/>
              <a:t>/log/</a:t>
            </a:r>
            <a:r>
              <a:rPr lang="en-US" dirty="0" err="1"/>
              <a:t>wtmp</a:t>
            </a:r>
            <a:r>
              <a:rPr lang="en-US" dirty="0"/>
              <a:t> : Login records file</a:t>
            </a:r>
          </a:p>
          <a:p>
            <a:r>
              <a:rPr lang="en-US" dirty="0"/>
              <a:t>	/</a:t>
            </a:r>
            <a:r>
              <a:rPr lang="en-US" dirty="0" err="1"/>
              <a:t>var</a:t>
            </a:r>
            <a:r>
              <a:rPr lang="en-US" dirty="0"/>
              <a:t>/log/yum.log: Yum log files</a:t>
            </a:r>
          </a:p>
          <a:p>
            <a:endParaRPr lang="en-US" dirty="0"/>
          </a:p>
          <a:p>
            <a:r>
              <a:rPr lang="en-US" dirty="0"/>
              <a:t>	</a:t>
            </a:r>
          </a:p>
          <a:p>
            <a:r>
              <a:rPr lang="en-US" dirty="0"/>
              <a:t>		</a:t>
            </a:r>
          </a:p>
          <a:p>
            <a:endParaRPr lang="en-US" dirty="0"/>
          </a:p>
          <a:p>
            <a:endParaRPr lang="en-US" dirty="0"/>
          </a:p>
          <a:p>
            <a:r>
              <a:rPr lang="en-US" dirty="0"/>
              <a:t>		</a:t>
            </a:r>
          </a:p>
          <a:p>
            <a:r>
              <a:rPr lang="en-US" dirty="0"/>
              <a:t>	</a:t>
            </a:r>
            <a:endParaRPr lang="en-US" sz="3200" b="1" dirty="0"/>
          </a:p>
        </p:txBody>
      </p:sp>
    </p:spTree>
    <p:extLst>
      <p:ext uri="{BB962C8B-B14F-4D97-AF65-F5344CB8AC3E}">
        <p14:creationId xmlns:p14="http://schemas.microsoft.com/office/powerpoint/2010/main" val="35077818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 Linux </a:t>
            </a:r>
            <a:r>
              <a:rPr lang="en-US" dirty="0" err="1"/>
              <a:t>Os</a:t>
            </a:r>
            <a:r>
              <a:rPr lang="en-US" dirty="0"/>
              <a:t>/application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8302626" cy="2031325"/>
          </a:xfrm>
          <a:prstGeom prst="rect">
            <a:avLst/>
          </a:prstGeom>
        </p:spPr>
        <p:txBody>
          <a:bodyPr wrap="square">
            <a:spAutoFit/>
          </a:bodyPr>
          <a:lstStyle/>
          <a:p>
            <a:endParaRPr lang="en-US" dirty="0"/>
          </a:p>
          <a:p>
            <a:r>
              <a:rPr lang="en-US" dirty="0"/>
              <a:t>	</a:t>
            </a:r>
          </a:p>
          <a:p>
            <a:r>
              <a:rPr lang="en-US" dirty="0"/>
              <a:t>		</a:t>
            </a:r>
          </a:p>
          <a:p>
            <a:endParaRPr lang="en-US" dirty="0"/>
          </a:p>
          <a:p>
            <a:endParaRPr lang="en-US" dirty="0"/>
          </a:p>
          <a:p>
            <a:r>
              <a:rPr lang="en-US" dirty="0"/>
              <a:t>		</a:t>
            </a:r>
          </a:p>
          <a:p>
            <a:r>
              <a:rPr lang="en-US" dirty="0"/>
              <a:t>	</a:t>
            </a:r>
            <a:endParaRPr lang="en-US" sz="3200" b="1" dirty="0"/>
          </a:p>
        </p:txBody>
      </p:sp>
      <p:pic>
        <p:nvPicPr>
          <p:cNvPr id="4098" name="Picture 2" descr="http://www.linux-mag.com/s/i/articles/7789/Figur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32935"/>
            <a:ext cx="7927381" cy="41148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153226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 Linux bash history</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8302626" cy="3416320"/>
          </a:xfrm>
          <a:prstGeom prst="rect">
            <a:avLst/>
          </a:prstGeom>
        </p:spPr>
        <p:txBody>
          <a:bodyPr wrap="square">
            <a:spAutoFit/>
          </a:bodyPr>
          <a:lstStyle/>
          <a:p>
            <a:endParaRPr lang="en-US" dirty="0"/>
          </a:p>
          <a:p>
            <a:r>
              <a:rPr lang="en-US" dirty="0"/>
              <a:t>Keeps every command a user typed in the command line terminal into a file named </a:t>
            </a:r>
            <a:r>
              <a:rPr lang="en-US" b="1" dirty="0"/>
              <a:t>.</a:t>
            </a:r>
            <a:r>
              <a:rPr lang="en-US" b="1" dirty="0" err="1"/>
              <a:t>bash_history</a:t>
            </a:r>
            <a:r>
              <a:rPr lang="en-US" dirty="0"/>
              <a:t>. </a:t>
            </a:r>
          </a:p>
          <a:p>
            <a:endParaRPr lang="en-US" dirty="0"/>
          </a:p>
          <a:p>
            <a:r>
              <a:rPr lang="en-US" dirty="0"/>
              <a:t>	“What is good about this is that user can re-used the command in case they are lazy to type a very long argument presented with the command. It also faster to use bash command history rather than typing the same command all over again.”		</a:t>
            </a:r>
          </a:p>
          <a:p>
            <a:endParaRPr lang="en-US" dirty="0"/>
          </a:p>
          <a:p>
            <a:endParaRPr lang="en-US" dirty="0"/>
          </a:p>
          <a:p>
            <a:r>
              <a:rPr lang="en-US" dirty="0"/>
              <a:t>		</a:t>
            </a:r>
          </a:p>
          <a:p>
            <a:r>
              <a:rPr lang="en-US" dirty="0"/>
              <a:t>	</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872" y="4114800"/>
            <a:ext cx="5918773" cy="200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46694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 network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295400"/>
            <a:ext cx="8302626" cy="2246769"/>
          </a:xfrm>
          <a:prstGeom prst="rect">
            <a:avLst/>
          </a:prstGeom>
        </p:spPr>
        <p:txBody>
          <a:bodyPr wrap="square">
            <a:spAutoFit/>
          </a:bodyPr>
          <a:lstStyle/>
          <a:p>
            <a:r>
              <a:rPr lang="en-US" dirty="0"/>
              <a:t>Network devices log as well</a:t>
            </a:r>
          </a:p>
          <a:p>
            <a:r>
              <a:rPr lang="en-US" dirty="0"/>
              <a:t>	Switches</a:t>
            </a:r>
          </a:p>
          <a:p>
            <a:r>
              <a:rPr lang="en-US" dirty="0"/>
              <a:t>	Routers</a:t>
            </a:r>
          </a:p>
          <a:p>
            <a:r>
              <a:rPr lang="en-US" dirty="0"/>
              <a:t>	Intrusion Detection/Prevention Systems</a:t>
            </a:r>
          </a:p>
          <a:p>
            <a:r>
              <a:rPr lang="en-US" dirty="0"/>
              <a:t>	Access Points</a:t>
            </a:r>
          </a:p>
          <a:p>
            <a:r>
              <a:rPr lang="en-US" dirty="0"/>
              <a:t>	</a:t>
            </a:r>
          </a:p>
          <a:p>
            <a:endParaRPr lang="en-US" sz="3200" b="1" dirty="0"/>
          </a:p>
        </p:txBody>
      </p:sp>
      <p:pic>
        <p:nvPicPr>
          <p:cNvPr id="6146" name="Picture 2" descr="http://www.cisco.com/en/US/docs/wireless/access_point/600/user/guide/600oeap_files/600oeap-1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75022"/>
            <a:ext cx="6553200" cy="391152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41995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304800"/>
            <a:ext cx="8181974" cy="1219200"/>
          </a:xfrm>
        </p:spPr>
        <p:txBody>
          <a:bodyPr/>
          <a:lstStyle/>
          <a:p>
            <a:r>
              <a:rPr lang="en-US" dirty="0"/>
              <a:t>Logs, Logs, and Logs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1078230"/>
            <a:ext cx="8302626" cy="1969770"/>
          </a:xfrm>
          <a:prstGeom prst="rect">
            <a:avLst/>
          </a:prstGeom>
        </p:spPr>
        <p:txBody>
          <a:bodyPr wrap="square">
            <a:spAutoFit/>
          </a:bodyPr>
          <a:lstStyle/>
          <a:p>
            <a:r>
              <a:rPr lang="en-US" dirty="0"/>
              <a:t>Every computer system on a network has its own set of logs</a:t>
            </a:r>
          </a:p>
          <a:p>
            <a:r>
              <a:rPr lang="en-US" dirty="0"/>
              <a:t>Every server on a network has its own set of logs</a:t>
            </a:r>
          </a:p>
          <a:p>
            <a:r>
              <a:rPr lang="en-US" dirty="0"/>
              <a:t>Network devices have specific sets of logs (firewall, access points, IDS/IPS, </a:t>
            </a:r>
            <a:r>
              <a:rPr lang="en-US" dirty="0" err="1"/>
              <a:t>etc</a:t>
            </a:r>
            <a:r>
              <a:rPr lang="en-US" dirty="0"/>
              <a:t>)</a:t>
            </a:r>
          </a:p>
          <a:p>
            <a:endParaRPr lang="en-US" dirty="0"/>
          </a:p>
          <a:p>
            <a:r>
              <a:rPr lang="en-US" dirty="0"/>
              <a:t>	</a:t>
            </a:r>
          </a:p>
          <a:p>
            <a:endParaRPr lang="en-US" sz="3200" b="1" dirty="0"/>
          </a:p>
        </p:txBody>
      </p:sp>
      <p:sp>
        <p:nvSpPr>
          <p:cNvPr id="10" name="Rectangle 9"/>
          <p:cNvSpPr/>
          <p:nvPr/>
        </p:nvSpPr>
        <p:spPr>
          <a:xfrm>
            <a:off x="2080746" y="1618697"/>
            <a:ext cx="6033223" cy="646331"/>
          </a:xfrm>
          <a:prstGeom prst="rect">
            <a:avLst/>
          </a:prstGeom>
        </p:spPr>
        <p:txBody>
          <a:bodyPr wrap="square">
            <a:spAutoFit/>
          </a:bodyPr>
          <a:lstStyle/>
          <a:p>
            <a:endParaRPr lang="en-US" dirty="0"/>
          </a:p>
          <a:p>
            <a:endParaRPr lang="en-US"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86227"/>
            <a:ext cx="5654369" cy="4483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2" name="Oval 11"/>
          <p:cNvSpPr/>
          <p:nvPr/>
        </p:nvSpPr>
        <p:spPr>
          <a:xfrm>
            <a:off x="1845399" y="4369735"/>
            <a:ext cx="1812201" cy="1831292"/>
          </a:xfrm>
          <a:prstGeom prst="ellipse">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913590" y="3119352"/>
            <a:ext cx="3420410" cy="1300248"/>
          </a:xfrm>
          <a:prstGeom prst="ellipse">
            <a:avLst/>
          </a:prstGeom>
          <a:solidFill>
            <a:srgbClr val="FF0000">
              <a:alpha val="4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639062" y="4572000"/>
            <a:ext cx="1542538" cy="1437117"/>
          </a:xfrm>
          <a:prstGeom prst="ellipse">
            <a:avLst/>
          </a:prstGeom>
          <a:solidFill>
            <a:srgbClr val="00B050">
              <a:alpha val="3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791200" y="4192672"/>
            <a:ext cx="1475471" cy="2284328"/>
          </a:xfrm>
          <a:prstGeom prst="ellipse">
            <a:avLst/>
          </a:prstGeom>
          <a:solidFill>
            <a:srgbClr val="7030A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4264" y="3075769"/>
            <a:ext cx="1341336" cy="1191431"/>
          </a:xfrm>
          <a:prstGeom prst="ellipse">
            <a:avLst/>
          </a:prstGeom>
          <a:solidFill>
            <a:schemeClr val="accent2">
              <a:lumMod val="50000"/>
              <a:alpha val="5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953000" y="4184070"/>
            <a:ext cx="914400" cy="997530"/>
          </a:xfrm>
          <a:prstGeom prst="ellipse">
            <a:avLst/>
          </a:prstGeom>
          <a:solidFill>
            <a:srgbClr val="FFC000">
              <a:alpha val="6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43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Log Collection Servers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13" name="TextBox 12"/>
          <p:cNvSpPr txBox="1"/>
          <p:nvPr/>
        </p:nvSpPr>
        <p:spPr>
          <a:xfrm>
            <a:off x="460375" y="1600200"/>
            <a:ext cx="8226425" cy="4524315"/>
          </a:xfrm>
          <a:prstGeom prst="rect">
            <a:avLst/>
          </a:prstGeom>
          <a:noFill/>
        </p:spPr>
        <p:txBody>
          <a:bodyPr wrap="square" rtlCol="0">
            <a:spAutoFit/>
          </a:bodyPr>
          <a:lstStyle/>
          <a:p>
            <a:r>
              <a:rPr lang="en-US" dirty="0"/>
              <a:t>Copy log files from all endpoints on a network and store them on a centralized log management server for review/analysis.</a:t>
            </a:r>
          </a:p>
          <a:p>
            <a:endParaRPr lang="en-US" dirty="0"/>
          </a:p>
          <a:p>
            <a:r>
              <a:rPr lang="en-US" dirty="0"/>
              <a:t>Log files are copied onto collection server on a schedule task/</a:t>
            </a:r>
            <a:r>
              <a:rPr lang="en-US" dirty="0" err="1"/>
              <a:t>cron</a:t>
            </a:r>
            <a:r>
              <a:rPr lang="en-US" dirty="0"/>
              <a:t> job, to later be analyzed.</a:t>
            </a:r>
          </a:p>
          <a:p>
            <a:endParaRPr lang="en-US" dirty="0"/>
          </a:p>
          <a:p>
            <a:r>
              <a:rPr lang="en-US" dirty="0"/>
              <a:t>      Linux</a:t>
            </a:r>
          </a:p>
          <a:p>
            <a:r>
              <a:rPr lang="en-US" dirty="0"/>
              <a:t>	Syslog/Syslog-</a:t>
            </a:r>
            <a:r>
              <a:rPr lang="en-US" dirty="0" err="1"/>
              <a:t>ng</a:t>
            </a:r>
            <a:endParaRPr lang="en-US" dirty="0"/>
          </a:p>
          <a:p>
            <a:endParaRPr lang="en-US" dirty="0"/>
          </a:p>
          <a:p>
            <a:r>
              <a:rPr lang="en-US" dirty="0"/>
              <a:t>      Windows</a:t>
            </a:r>
          </a:p>
          <a:p>
            <a:r>
              <a:rPr lang="en-US" dirty="0"/>
              <a:t>	Server Solutions Log Collector</a:t>
            </a:r>
          </a:p>
          <a:p>
            <a:endParaRPr lang="en-US" dirty="0"/>
          </a:p>
          <a:p>
            <a:endParaRPr lang="en-US" dirty="0"/>
          </a:p>
          <a:p>
            <a:r>
              <a:rPr lang="en-US" dirty="0"/>
              <a:t>Easily scales to 100s to 1000s of log files being copied over the network</a:t>
            </a:r>
          </a:p>
          <a:p>
            <a:r>
              <a:rPr lang="en-US" dirty="0"/>
              <a:t>	(Bandwidth concerns)</a:t>
            </a:r>
          </a:p>
          <a:p>
            <a:r>
              <a:rPr lang="en-US" dirty="0"/>
              <a:t>	(Information overload concerns)</a:t>
            </a:r>
          </a:p>
        </p:txBody>
      </p:sp>
    </p:spTree>
    <p:extLst>
      <p:ext uri="{BB962C8B-B14F-4D97-AF65-F5344CB8AC3E}">
        <p14:creationId xmlns:p14="http://schemas.microsoft.com/office/powerpoint/2010/main" val="40254077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Log Collection Servers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p:cNvSpPr txBox="1"/>
          <p:nvPr/>
        </p:nvSpPr>
        <p:spPr>
          <a:xfrm>
            <a:off x="307975" y="1371600"/>
            <a:ext cx="8226425" cy="5355312"/>
          </a:xfrm>
          <a:prstGeom prst="rect">
            <a:avLst/>
          </a:prstGeom>
          <a:noFill/>
        </p:spPr>
        <p:txBody>
          <a:bodyPr wrap="square" rtlCol="0">
            <a:spAutoFit/>
          </a:bodyPr>
          <a:lstStyle/>
          <a:p>
            <a:r>
              <a:rPr lang="en-US" dirty="0"/>
              <a:t>What if we could build a “Log Collection System” that analyzes log files in real time?</a:t>
            </a:r>
          </a:p>
          <a:p>
            <a:endParaRPr lang="en-US" dirty="0"/>
          </a:p>
          <a:p>
            <a:r>
              <a:rPr lang="en-US" dirty="0"/>
              <a:t>	Security Event Manager (SEM)</a:t>
            </a:r>
          </a:p>
          <a:p>
            <a:r>
              <a:rPr lang="en-US" dirty="0"/>
              <a:t>	Security Information Manager (SIM)</a:t>
            </a:r>
          </a:p>
          <a:p>
            <a:r>
              <a:rPr lang="en-US" dirty="0"/>
              <a:t>	Security Information and Event Manager (SIEM)</a:t>
            </a:r>
          </a:p>
          <a:p>
            <a:endParaRPr lang="en-US" dirty="0"/>
          </a:p>
          <a:p>
            <a:r>
              <a:rPr lang="en-US" dirty="0"/>
              <a:t>A SEM can provide secure, forensically sound storage and archival of event logs</a:t>
            </a:r>
          </a:p>
          <a:p>
            <a:endParaRPr lang="en-US" dirty="0"/>
          </a:p>
          <a:p>
            <a:r>
              <a:rPr lang="en-US" dirty="0"/>
              <a:t>Events can be parsed as they hit the SEM for significance, and alerts and notifications can be immediately sent out to interested parties as warranted</a:t>
            </a:r>
          </a:p>
          <a:p>
            <a:endParaRPr lang="en-US" dirty="0"/>
          </a:p>
          <a:p>
            <a:r>
              <a:rPr lang="en-US" dirty="0"/>
              <a:t>Related events which occur on multiple systems can be detected which would be impossible to detect if each system had a separate log</a:t>
            </a:r>
          </a:p>
          <a:p>
            <a:endParaRPr lang="en-US" dirty="0"/>
          </a:p>
          <a:p>
            <a:r>
              <a:rPr lang="en-US" dirty="0"/>
              <a:t>Events which are sent from a system to a SEM remain on the SEM even if the sending system fails or the logs on it are accidentally or intentionally erased</a:t>
            </a:r>
          </a:p>
          <a:p>
            <a:endParaRPr lang="en-US" dirty="0"/>
          </a:p>
        </p:txBody>
      </p:sp>
    </p:spTree>
    <p:extLst>
      <p:ext uri="{BB962C8B-B14F-4D97-AF65-F5344CB8AC3E}">
        <p14:creationId xmlns:p14="http://schemas.microsoft.com/office/powerpoint/2010/main" val="29649527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Perspectives</a:t>
            </a:r>
          </a:p>
        </p:txBody>
      </p:sp>
      <p:sp>
        <p:nvSpPr>
          <p:cNvPr id="3" name="Subtitle 2"/>
          <p:cNvSpPr>
            <a:spLocks noGrp="1"/>
          </p:cNvSpPr>
          <p:nvPr>
            <p:ph type="subTitle" idx="1"/>
          </p:nvPr>
        </p:nvSpPr>
        <p:spPr>
          <a:xfrm>
            <a:off x="341842" y="1219200"/>
            <a:ext cx="8573558" cy="5029200"/>
          </a:xfrm>
        </p:spPr>
        <p:txBody>
          <a:bodyPr>
            <a:normAutofit fontScale="92500" lnSpcReduction="20000"/>
          </a:bodyPr>
          <a:lstStyle/>
          <a:p>
            <a:pPr algn="l"/>
            <a:r>
              <a:rPr lang="en-US" dirty="0"/>
              <a:t>Attacker Perspective</a:t>
            </a:r>
          </a:p>
          <a:p>
            <a:pPr algn="l"/>
            <a:endParaRPr lang="en-US" dirty="0"/>
          </a:p>
          <a:p>
            <a:pPr algn="l"/>
            <a:r>
              <a:rPr lang="en-US" dirty="0"/>
              <a:t>	1. Once on a system, provide additional means of accessing the 	systems such as a backdoor or worm</a:t>
            </a:r>
          </a:p>
          <a:p>
            <a:pPr algn="l"/>
            <a:r>
              <a:rPr lang="en-US" dirty="0"/>
              <a:t>	2. Hide your communication channel process via a rootkit</a:t>
            </a:r>
          </a:p>
          <a:p>
            <a:pPr algn="l"/>
            <a:r>
              <a:rPr lang="en-US" dirty="0"/>
              <a:t>	3. If you can’t exploit a vulnerability to get on, send an attack via a 	</a:t>
            </a:r>
            <a:r>
              <a:rPr lang="en-US" dirty="0" err="1"/>
              <a:t>trojan</a:t>
            </a:r>
            <a:r>
              <a:rPr lang="en-US" dirty="0"/>
              <a:t> horse or virus, or via spyware/adware</a:t>
            </a:r>
          </a:p>
          <a:p>
            <a:pPr algn="l"/>
            <a:r>
              <a:rPr lang="en-US" dirty="0"/>
              <a:t>	4. Utilize 100s or 1000s of bots to generate a distributed attack 	against a sole target</a:t>
            </a:r>
          </a:p>
          <a:p>
            <a:pPr algn="l"/>
            <a:r>
              <a:rPr lang="en-US" dirty="0"/>
              <a:t>	5. Understand what tools you need to use to delete any and all 	evidence of what you just did on the system</a:t>
            </a:r>
          </a:p>
          <a:p>
            <a:pPr algn="l"/>
            <a:r>
              <a:rPr lang="en-US" dirty="0"/>
              <a:t>	6.  Know what files contain evidence pertinent to your attack so you 	can selectively delete them</a:t>
            </a:r>
          </a:p>
          <a:p>
            <a:pPr algn="l"/>
            <a:r>
              <a:rPr lang="en-US" dirty="0"/>
              <a:t>	7. Understand how Log Collection Systems work and what to look 	for on your exploited system to know if you are safe</a:t>
            </a:r>
          </a:p>
          <a:p>
            <a:pPr algn="l"/>
            <a:endParaRPr lang="en-US" dirty="0"/>
          </a:p>
          <a:p>
            <a:pPr algn="l"/>
            <a:r>
              <a:rPr lang="en-US" dirty="0"/>
              <a:t>	</a:t>
            </a:r>
          </a:p>
          <a:p>
            <a:pPr algn="ctr"/>
            <a:r>
              <a:rPr lang="en-US" dirty="0">
                <a:solidFill>
                  <a:srgbClr val="FF0000"/>
                </a:solidFill>
              </a:rPr>
              <a:t>…LEARN… +  ATTACK!!!!!!	</a:t>
            </a:r>
          </a:p>
          <a:p>
            <a:pPr algn="l"/>
            <a:endParaRPr lang="en-US" dirty="0"/>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447183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Perspectives</a:t>
            </a:r>
          </a:p>
        </p:txBody>
      </p:sp>
      <p:sp>
        <p:nvSpPr>
          <p:cNvPr id="3" name="Subtitle 2"/>
          <p:cNvSpPr>
            <a:spLocks noGrp="1"/>
          </p:cNvSpPr>
          <p:nvPr>
            <p:ph type="subTitle" idx="1"/>
          </p:nvPr>
        </p:nvSpPr>
        <p:spPr>
          <a:xfrm>
            <a:off x="341842" y="1905000"/>
            <a:ext cx="8573558" cy="5029200"/>
          </a:xfrm>
        </p:spPr>
        <p:txBody>
          <a:bodyPr>
            <a:normAutofit/>
          </a:bodyPr>
          <a:lstStyle/>
          <a:p>
            <a:pPr algn="l"/>
            <a:r>
              <a:rPr lang="en-US" dirty="0"/>
              <a:t>Defender Perspective</a:t>
            </a:r>
          </a:p>
          <a:p>
            <a:pPr algn="l"/>
            <a:endParaRPr lang="en-US" dirty="0"/>
          </a:p>
          <a:p>
            <a:pPr algn="l"/>
            <a:r>
              <a:rPr lang="en-US" dirty="0"/>
              <a:t>	1. Monitor network activity and look for anomalous activity</a:t>
            </a:r>
          </a:p>
          <a:p>
            <a:pPr algn="l"/>
            <a:r>
              <a:rPr lang="en-US" dirty="0"/>
              <a:t>	2. Monitor systems for unknown processes or unknown files</a:t>
            </a:r>
          </a:p>
          <a:p>
            <a:pPr algn="l"/>
            <a:r>
              <a:rPr lang="en-US" dirty="0"/>
              <a:t>	3. Prevent users from installing </a:t>
            </a:r>
            <a:r>
              <a:rPr lang="en-US" dirty="0" err="1"/>
              <a:t>trojan</a:t>
            </a:r>
            <a:r>
              <a:rPr lang="en-US" dirty="0"/>
              <a:t> horses by not allowing them 	to run as administrator</a:t>
            </a:r>
          </a:p>
          <a:p>
            <a:pPr algn="l"/>
            <a:r>
              <a:rPr lang="en-US" dirty="0"/>
              <a:t>	4. Know what log files are important for daily review</a:t>
            </a:r>
          </a:p>
          <a:p>
            <a:pPr algn="l"/>
            <a:r>
              <a:rPr lang="en-US" dirty="0"/>
              <a:t>	5. Understand what tools/methodology a hacker can use to tamper 	with the log files on your systems</a:t>
            </a:r>
          </a:p>
          <a:p>
            <a:pPr algn="l"/>
            <a:r>
              <a:rPr lang="en-US" dirty="0"/>
              <a:t>	6. Understand how quickly logs can get out of hand and the 	potential need for implementing a SEM system</a:t>
            </a:r>
          </a:p>
          <a:p>
            <a:pPr algn="l"/>
            <a:r>
              <a:rPr lang="en-US" dirty="0"/>
              <a:t>	</a:t>
            </a:r>
          </a:p>
          <a:p>
            <a:pPr algn="l"/>
            <a:endParaRPr lang="en-US" dirty="0"/>
          </a:p>
          <a:p>
            <a:pPr algn="ctr"/>
            <a:r>
              <a:rPr lang="en-US" dirty="0"/>
              <a:t>…VERIFY… + MONITOR</a:t>
            </a:r>
          </a:p>
          <a:p>
            <a:pPr algn="l"/>
            <a:endParaRPr lang="en-US" dirty="0"/>
          </a:p>
          <a:p>
            <a:pPr algn="l"/>
            <a:endParaRPr lang="en-US" dirty="0"/>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367320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Perspectives</a:t>
            </a:r>
          </a:p>
        </p:txBody>
      </p:sp>
      <p:sp>
        <p:nvSpPr>
          <p:cNvPr id="3" name="Subtitle 2"/>
          <p:cNvSpPr>
            <a:spLocks noGrp="1"/>
          </p:cNvSpPr>
          <p:nvPr>
            <p:ph type="subTitle" idx="1"/>
          </p:nvPr>
        </p:nvSpPr>
        <p:spPr>
          <a:xfrm>
            <a:off x="341842" y="1295400"/>
            <a:ext cx="8181974" cy="5029200"/>
          </a:xfrm>
        </p:spPr>
        <p:txBody>
          <a:bodyPr>
            <a:normAutofit fontScale="92500" lnSpcReduction="20000"/>
          </a:bodyPr>
          <a:lstStyle/>
          <a:p>
            <a:pPr algn="l"/>
            <a:r>
              <a:rPr lang="en-US" dirty="0"/>
              <a:t>Investigator Perspective</a:t>
            </a:r>
          </a:p>
          <a:p>
            <a:pPr algn="l"/>
            <a:endParaRPr lang="en-US" dirty="0"/>
          </a:p>
          <a:p>
            <a:pPr algn="l"/>
            <a:r>
              <a:rPr lang="en-US" dirty="0"/>
              <a:t>	1. Perform network forensics of affected systems to see what 	network traffic came/went and on which ports to which 	destinations</a:t>
            </a:r>
          </a:p>
          <a:p>
            <a:pPr algn="l"/>
            <a:r>
              <a:rPr lang="en-US" dirty="0"/>
              <a:t>	2. Perform system forensics on affected systems to see what 	new services or programs were installed</a:t>
            </a:r>
          </a:p>
          <a:p>
            <a:pPr algn="l"/>
            <a:r>
              <a:rPr lang="en-US" dirty="0"/>
              <a:t>	3. Check for scheduled tasks that are suspicious that would 	indicate how/when an attack was initiated</a:t>
            </a:r>
          </a:p>
          <a:p>
            <a:pPr algn="l"/>
            <a:r>
              <a:rPr lang="en-US" dirty="0"/>
              <a:t>	4. Utilize a SEM appliance to conduct an investigation and 	compare log information on it with log information of suspect 	system</a:t>
            </a:r>
          </a:p>
          <a:p>
            <a:pPr algn="l"/>
            <a:r>
              <a:rPr lang="en-US" dirty="0"/>
              <a:t>	5.  Look at log files for suspicious gaps in coverage</a:t>
            </a:r>
          </a:p>
          <a:p>
            <a:pPr algn="l"/>
            <a:endParaRPr lang="en-US" dirty="0"/>
          </a:p>
          <a:p>
            <a:pPr algn="l"/>
            <a:endParaRPr lang="en-US" dirty="0"/>
          </a:p>
          <a:p>
            <a:pPr algn="l"/>
            <a:endParaRPr lang="en-US" dirty="0"/>
          </a:p>
          <a:p>
            <a:pPr algn="l"/>
            <a:r>
              <a:rPr lang="en-US" dirty="0"/>
              <a:t>	</a:t>
            </a:r>
          </a:p>
          <a:p>
            <a:pPr algn="ctr"/>
            <a:r>
              <a:rPr lang="en-US" dirty="0"/>
              <a:t>…COMPARE…</a:t>
            </a:r>
          </a:p>
          <a:p>
            <a:pPr algn="l"/>
            <a:endParaRPr lang="en-US" dirty="0"/>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0300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fontScale="90000"/>
          </a:bodyPr>
          <a:lstStyle/>
          <a:p>
            <a:r>
              <a:rPr lang="en-US" dirty="0"/>
              <a:t>Services/scheduled processes</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4247317"/>
          </a:xfrm>
          <a:prstGeom prst="rect">
            <a:avLst/>
          </a:prstGeom>
        </p:spPr>
        <p:txBody>
          <a:bodyPr wrap="square">
            <a:spAutoFit/>
          </a:bodyPr>
          <a:lstStyle/>
          <a:p>
            <a:endParaRPr lang="en-US" dirty="0"/>
          </a:p>
          <a:p>
            <a:endParaRPr lang="en-US" dirty="0"/>
          </a:p>
          <a:p>
            <a:r>
              <a:rPr lang="en-US" dirty="0"/>
              <a:t>A service that’s only purpose is to allow an attacker a method of accessing a system?</a:t>
            </a:r>
          </a:p>
          <a:p>
            <a:r>
              <a:rPr lang="en-US" dirty="0"/>
              <a:t>A process that is running on my system that I didn’t start myself?</a:t>
            </a:r>
          </a:p>
          <a:p>
            <a:r>
              <a:rPr lang="en-US" dirty="0"/>
              <a:t>A scheduled task that takes my data and sends it to somewhere on the internet?</a:t>
            </a:r>
          </a:p>
          <a:p>
            <a:endParaRPr lang="en-US" dirty="0"/>
          </a:p>
          <a:p>
            <a:endParaRPr lang="en-US" dirty="0"/>
          </a:p>
          <a:p>
            <a:endParaRPr lang="en-US" dirty="0"/>
          </a:p>
          <a:p>
            <a:r>
              <a:rPr lang="en-US" dirty="0"/>
              <a:t>That sounds bad….</a:t>
            </a:r>
          </a:p>
          <a:p>
            <a:endParaRPr lang="en-US" dirty="0"/>
          </a:p>
          <a:p>
            <a:r>
              <a:rPr lang="en-US" dirty="0"/>
              <a:t>	….like bad software….</a:t>
            </a:r>
          </a:p>
          <a:p>
            <a:endParaRPr lang="en-US" dirty="0"/>
          </a:p>
          <a:p>
            <a:r>
              <a:rPr lang="en-US" dirty="0"/>
              <a:t>		…. Malware….</a:t>
            </a:r>
          </a:p>
          <a:p>
            <a:endParaRPr lang="en-US" dirty="0"/>
          </a:p>
          <a:p>
            <a:r>
              <a:rPr lang="en-US" dirty="0"/>
              <a:t>	</a:t>
            </a:r>
          </a:p>
        </p:txBody>
      </p:sp>
    </p:spTree>
    <p:extLst>
      <p:ext uri="{BB962C8B-B14F-4D97-AF65-F5344CB8AC3E}">
        <p14:creationId xmlns:p14="http://schemas.microsoft.com/office/powerpoint/2010/main" val="11566333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Summary</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1905000"/>
            <a:ext cx="4233333"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7974" y="838200"/>
            <a:ext cx="6854825" cy="5632311"/>
          </a:xfrm>
          <a:prstGeom prst="rect">
            <a:avLst/>
          </a:prstGeom>
        </p:spPr>
        <p:txBody>
          <a:bodyPr wrap="square">
            <a:spAutoFit/>
          </a:bodyPr>
          <a:lstStyle/>
          <a:p>
            <a:r>
              <a:rPr lang="en-US" dirty="0"/>
              <a:t>Malware Components</a:t>
            </a:r>
          </a:p>
          <a:p>
            <a:r>
              <a:rPr lang="en-US" dirty="0"/>
              <a:t>	CIA Triad</a:t>
            </a:r>
          </a:p>
          <a:p>
            <a:r>
              <a:rPr lang="en-US" dirty="0"/>
              <a:t>	Virus</a:t>
            </a:r>
          </a:p>
          <a:p>
            <a:r>
              <a:rPr lang="en-US" dirty="0"/>
              <a:t>	Virus Phases</a:t>
            </a:r>
          </a:p>
          <a:p>
            <a:r>
              <a:rPr lang="en-US" dirty="0"/>
              <a:t>	Worm</a:t>
            </a:r>
          </a:p>
          <a:p>
            <a:r>
              <a:rPr lang="en-US" dirty="0"/>
              <a:t>	Trojan Horse</a:t>
            </a:r>
          </a:p>
          <a:p>
            <a:r>
              <a:rPr lang="en-US" dirty="0"/>
              <a:t>	Root Kit</a:t>
            </a:r>
          </a:p>
          <a:p>
            <a:r>
              <a:rPr lang="en-US" dirty="0"/>
              <a:t>	Backdoor</a:t>
            </a:r>
          </a:p>
          <a:p>
            <a:r>
              <a:rPr lang="en-US" dirty="0"/>
              <a:t>	Covert Communications</a:t>
            </a:r>
          </a:p>
          <a:p>
            <a:r>
              <a:rPr lang="en-US" dirty="0"/>
              <a:t>	Spyware/Adware</a:t>
            </a:r>
          </a:p>
          <a:p>
            <a:r>
              <a:rPr lang="en-US" dirty="0"/>
              <a:t>	</a:t>
            </a:r>
            <a:r>
              <a:rPr lang="en-US" dirty="0" err="1"/>
              <a:t>Keyloggers</a:t>
            </a:r>
            <a:endParaRPr lang="en-US" dirty="0"/>
          </a:p>
          <a:p>
            <a:r>
              <a:rPr lang="en-US" dirty="0"/>
              <a:t>	Bots</a:t>
            </a:r>
          </a:p>
          <a:p>
            <a:r>
              <a:rPr lang="en-US" dirty="0"/>
              <a:t>	Countermeasures</a:t>
            </a:r>
          </a:p>
          <a:p>
            <a:endParaRPr lang="en-US" dirty="0"/>
          </a:p>
          <a:p>
            <a:r>
              <a:rPr lang="en-US" dirty="0"/>
              <a:t>Anti-Malware</a:t>
            </a:r>
          </a:p>
          <a:p>
            <a:r>
              <a:rPr lang="en-US" dirty="0"/>
              <a:t>	Signature </a:t>
            </a:r>
            <a:r>
              <a:rPr lang="en-US" dirty="0" err="1"/>
              <a:t>vs</a:t>
            </a:r>
            <a:r>
              <a:rPr lang="en-US" dirty="0"/>
              <a:t> Heuristics</a:t>
            </a:r>
          </a:p>
          <a:p>
            <a:endParaRPr lang="en-US" dirty="0"/>
          </a:p>
          <a:p>
            <a:r>
              <a:rPr lang="en-US" dirty="0"/>
              <a:t>Adapting Malware</a:t>
            </a:r>
          </a:p>
          <a:p>
            <a:endParaRPr lang="en-US" dirty="0"/>
          </a:p>
          <a:p>
            <a:r>
              <a:rPr lang="en-US" dirty="0"/>
              <a:t>Malware Analysis</a:t>
            </a:r>
          </a:p>
        </p:txBody>
      </p:sp>
    </p:spTree>
    <p:extLst>
      <p:ext uri="{BB962C8B-B14F-4D97-AF65-F5344CB8AC3E}">
        <p14:creationId xmlns:p14="http://schemas.microsoft.com/office/powerpoint/2010/main" val="13550225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pPr algn="r"/>
            <a:r>
              <a:rPr lang="en-US" sz="5100"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Summary</a:t>
            </a:r>
          </a:p>
        </p:txBody>
      </p:sp>
      <p:sp>
        <p:nvSpPr>
          <p:cNvPr id="19459" name="Content Placeholder 2"/>
          <p:cNvSpPr>
            <a:spLocks noGrp="1"/>
          </p:cNvSpPr>
          <p:nvPr>
            <p:ph idx="1"/>
          </p:nvPr>
        </p:nvSpPr>
        <p:spPr/>
        <p:txBody>
          <a:bodyPr/>
          <a:lstStyle/>
          <a:p>
            <a:pPr marL="36576" indent="0">
              <a:buNone/>
            </a:pPr>
            <a:r>
              <a:rPr lang="en-US" sz="2400" dirty="0">
                <a:ea typeface="ＭＳ Ｐゴシック" charset="0"/>
                <a:cs typeface="ＭＳ Ｐゴシック" charset="0"/>
              </a:rPr>
              <a:t>Explain how buffer overflow attacks work.</a:t>
            </a:r>
          </a:p>
          <a:p>
            <a:pPr marL="36576" indent="0">
              <a:buNone/>
            </a:pPr>
            <a:r>
              <a:rPr lang="en-US" sz="2400" dirty="0">
                <a:ea typeface="ＭＳ Ｐゴシック" charset="0"/>
                <a:cs typeface="ＭＳ Ｐゴシック" charset="0"/>
              </a:rPr>
              <a:t>Know common buffer overflow attacks and how to prevent them.</a:t>
            </a:r>
          </a:p>
          <a:p>
            <a:pPr marL="36576" indent="0">
              <a:buNone/>
            </a:pPr>
            <a:r>
              <a:rPr lang="en-US" sz="2400" dirty="0">
                <a:ea typeface="ＭＳ Ｐゴシック" charset="0"/>
                <a:cs typeface="ＭＳ Ｐゴシック" charset="0"/>
              </a:rPr>
              <a:t>Know the difference between viruses and worms.</a:t>
            </a:r>
          </a:p>
          <a:p>
            <a:pPr marL="36576" indent="0">
              <a:buNone/>
            </a:pPr>
            <a:r>
              <a:rPr lang="en-US" sz="2400" dirty="0">
                <a:ea typeface="ＭＳ Ｐゴシック" charset="0"/>
                <a:cs typeface="ＭＳ Ｐゴシック" charset="0"/>
              </a:rPr>
              <a:t>Describe virus types and transmission methods.</a:t>
            </a:r>
          </a:p>
          <a:p>
            <a:pPr marL="36576" indent="0">
              <a:buNone/>
            </a:pPr>
            <a:r>
              <a:rPr lang="en-US" sz="2400" dirty="0">
                <a:ea typeface="ＭＳ Ｐゴシック" charset="0"/>
                <a:cs typeface="ＭＳ Ｐゴシック" charset="0"/>
              </a:rPr>
              <a:t>Be familiar with well-known viruses.</a:t>
            </a:r>
          </a:p>
          <a:p>
            <a:pPr marL="36576" indent="0">
              <a:buNone/>
            </a:pPr>
            <a:r>
              <a:rPr lang="en-US" sz="2400" dirty="0">
                <a:ea typeface="ＭＳ Ｐゴシック" charset="0"/>
                <a:cs typeface="ＭＳ Ｐゴシック" charset="0"/>
              </a:rPr>
              <a:t>Know virus tools.</a:t>
            </a:r>
          </a:p>
          <a:p>
            <a:pPr marL="36576" indent="0">
              <a:buNone/>
            </a:pPr>
            <a:r>
              <a:rPr lang="en-US" sz="2400" dirty="0">
                <a:ea typeface="ＭＳ Ｐゴシック" charset="0"/>
                <a:cs typeface="ＭＳ Ｐゴシック" charset="0"/>
              </a:rPr>
              <a:t>Explain how to protect against viruses.</a:t>
            </a:r>
          </a:p>
          <a:p>
            <a:pPr marL="36576" indent="0">
              <a:buNone/>
            </a:pPr>
            <a:r>
              <a:rPr lang="en-US" sz="2400" dirty="0">
                <a:ea typeface="ＭＳ Ｐゴシック" charset="0"/>
                <a:cs typeface="ＭＳ Ｐゴシック" charset="0"/>
              </a:rPr>
              <a:t>Describe how antivirus software works.</a:t>
            </a:r>
          </a:p>
          <a:p>
            <a:endParaRPr lang="en-US" sz="2400" dirty="0">
              <a:ea typeface="ＭＳ Ｐゴシック" charset="0"/>
              <a:cs typeface="ＭＳ Ｐゴシック" charset="0"/>
            </a:endParaRPr>
          </a:p>
          <a:p>
            <a:pPr>
              <a:buFont typeface="Wingdings" charset="0"/>
              <a:buNone/>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2603929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Summary</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
        <p:nvSpPr>
          <p:cNvPr id="4" name="Rectangle 3"/>
          <p:cNvSpPr/>
          <p:nvPr/>
        </p:nvSpPr>
        <p:spPr>
          <a:xfrm>
            <a:off x="307974" y="838200"/>
            <a:ext cx="6854825" cy="5078313"/>
          </a:xfrm>
          <a:prstGeom prst="rect">
            <a:avLst/>
          </a:prstGeom>
        </p:spPr>
        <p:txBody>
          <a:bodyPr wrap="square">
            <a:spAutoFit/>
          </a:bodyPr>
          <a:lstStyle/>
          <a:p>
            <a:endParaRPr lang="en-US" dirty="0"/>
          </a:p>
          <a:p>
            <a:r>
              <a:rPr lang="en-US" dirty="0"/>
              <a:t>Automated Log “cleaners”</a:t>
            </a:r>
          </a:p>
          <a:p>
            <a:r>
              <a:rPr lang="en-US" dirty="0"/>
              <a:t>Windows Logs</a:t>
            </a:r>
          </a:p>
          <a:p>
            <a:r>
              <a:rPr lang="en-US" dirty="0"/>
              <a:t>	Event Viewer</a:t>
            </a:r>
          </a:p>
          <a:p>
            <a:r>
              <a:rPr lang="en-US" dirty="0"/>
              <a:t>	%</a:t>
            </a:r>
            <a:r>
              <a:rPr lang="en-US" dirty="0" err="1"/>
              <a:t>SystemRoot</a:t>
            </a:r>
            <a:r>
              <a:rPr lang="en-US" dirty="0"/>
              <a:t>%\system32\</a:t>
            </a:r>
            <a:r>
              <a:rPr lang="en-US" dirty="0" err="1"/>
              <a:t>LogFiles</a:t>
            </a:r>
            <a:endParaRPr lang="en-US" dirty="0"/>
          </a:p>
          <a:p>
            <a:r>
              <a:rPr lang="en-US" dirty="0"/>
              <a:t>	%</a:t>
            </a:r>
            <a:r>
              <a:rPr lang="en-US" dirty="0" err="1"/>
              <a:t>SystemRoot</a:t>
            </a:r>
            <a:r>
              <a:rPr lang="en-US" dirty="0"/>
              <a:t>%\syswow64\</a:t>
            </a:r>
            <a:r>
              <a:rPr lang="en-US" dirty="0" err="1"/>
              <a:t>LogFiles</a:t>
            </a:r>
            <a:endParaRPr lang="en-US" dirty="0"/>
          </a:p>
          <a:p>
            <a:r>
              <a:rPr lang="en-US" dirty="0"/>
              <a:t>Linux Logs</a:t>
            </a:r>
          </a:p>
          <a:p>
            <a:r>
              <a:rPr lang="en-US" dirty="0"/>
              <a:t>	/</a:t>
            </a:r>
            <a:r>
              <a:rPr lang="en-US" dirty="0" err="1"/>
              <a:t>var</a:t>
            </a:r>
            <a:r>
              <a:rPr lang="en-US" dirty="0"/>
              <a:t>/log/</a:t>
            </a:r>
          </a:p>
          <a:p>
            <a:r>
              <a:rPr lang="en-US" dirty="0"/>
              <a:t>Network Logs</a:t>
            </a:r>
          </a:p>
          <a:p>
            <a:r>
              <a:rPr lang="en-US" dirty="0"/>
              <a:t>	Firewall</a:t>
            </a:r>
          </a:p>
          <a:p>
            <a:r>
              <a:rPr lang="en-US" dirty="0"/>
              <a:t>	IDS/IPS</a:t>
            </a:r>
          </a:p>
          <a:p>
            <a:r>
              <a:rPr lang="en-US" dirty="0"/>
              <a:t>	Access Points</a:t>
            </a:r>
          </a:p>
          <a:p>
            <a:r>
              <a:rPr lang="en-US" dirty="0"/>
              <a:t>	Routers</a:t>
            </a:r>
          </a:p>
          <a:p>
            <a:r>
              <a:rPr lang="en-US" dirty="0"/>
              <a:t>	Switches</a:t>
            </a:r>
          </a:p>
          <a:p>
            <a:r>
              <a:rPr lang="en-US" dirty="0"/>
              <a:t>Centralized Collection</a:t>
            </a:r>
          </a:p>
          <a:p>
            <a:r>
              <a:rPr lang="en-US" dirty="0"/>
              <a:t>	Syslog/Syslog-</a:t>
            </a:r>
            <a:r>
              <a:rPr lang="en-US" dirty="0" err="1"/>
              <a:t>ng</a:t>
            </a:r>
            <a:endParaRPr lang="en-US" dirty="0"/>
          </a:p>
          <a:p>
            <a:r>
              <a:rPr lang="en-US" dirty="0"/>
              <a:t>	Log Collector</a:t>
            </a:r>
          </a:p>
          <a:p>
            <a:r>
              <a:rPr lang="en-US" dirty="0"/>
              <a:t>SEM/SIM/SIEM	</a:t>
            </a:r>
          </a:p>
        </p:txBody>
      </p:sp>
    </p:spTree>
    <p:extLst>
      <p:ext uri="{BB962C8B-B14F-4D97-AF65-F5344CB8AC3E}">
        <p14:creationId xmlns:p14="http://schemas.microsoft.com/office/powerpoint/2010/main" val="117233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lstStyle/>
          <a:p>
            <a:r>
              <a:rPr lang="en-US" dirty="0"/>
              <a:t>Lab</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Subtitle 2"/>
          <p:cNvSpPr txBox="1">
            <a:spLocks/>
          </p:cNvSpPr>
          <p:nvPr/>
        </p:nvSpPr>
        <p:spPr>
          <a:xfrm>
            <a:off x="124244" y="762000"/>
            <a:ext cx="8867356" cy="56388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marL="342900" indent="-342900" algn="l">
              <a:buFontTx/>
              <a:buChar char="-"/>
            </a:pPr>
            <a:endParaRPr lang="en-US" dirty="0"/>
          </a:p>
        </p:txBody>
      </p:sp>
    </p:spTree>
    <p:extLst>
      <p:ext uri="{BB962C8B-B14F-4D97-AF65-F5344CB8AC3E}">
        <p14:creationId xmlns:p14="http://schemas.microsoft.com/office/powerpoint/2010/main" val="410882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426" y="457201"/>
            <a:ext cx="8181974" cy="1219200"/>
          </a:xfrm>
        </p:spPr>
        <p:txBody>
          <a:bodyPr>
            <a:normAutofit/>
          </a:bodyPr>
          <a:lstStyle/>
          <a:p>
            <a:r>
              <a:rPr lang="en-US" dirty="0"/>
              <a:t>Malware</a:t>
            </a:r>
          </a:p>
        </p:txBody>
      </p:sp>
      <p:sp>
        <p:nvSpPr>
          <p:cNvPr id="7" name="AutoShape 4" descr="data:image/jpeg;base64,/9j/4AAQSkZJRgABAQAAAQABAAD/2wCEAAkGBhQPEBQPDxAUFBQPEBQQDxUVFRcPFBAQFRgZFBQVFBQXHCgeGBklGhQUIC8gIycpLS0tFR4yNTArNSYrLSkBCQoKDAwOFA4PFDUkHiM1NSkwLSk1LDUuNSw1KTUpNTU2KSs1KSk1Ly8pNTUpKjUpKSstNiw1LCkrNS4sLDIpNf/AABEIALAA6wMBIgACEQEDEQH/xAAcAAACAgMBAQAAAAAAAAAAAAAACAECBQYHAwT/xABMEAABAwICBQULCAgDCQAAAAABAAIDBBEFEgYHITFxEyJBdLMINDVRYXJzgZGxshQXIyUyM1XSFVJTYnWSoeFCQ/BERVRjgqLC0eP/xAAYAQEAAwEAAAAAAAAAAAAAAAAAAQUGBP/EACYRAQAABAUEAgMAAAAAAAAAAAABBAYRQkSBgsECAxITBTEhQVH/2gAMAwEAAhEDEQA/AO4oQhAIQhAIQhAIQhBCpLuV1WTceCgcv+ea/wDsW8ft/wD5LqLdyWNnRwCZ0Ljle719zy8otN8/8fLSfp9HTa97/mMfq39uFKhSu1mQhCEAhCEAhCEAhCEAhCEAoJUrzmbcEA22GxG8bN4QXzKMy1DCYJHVNYx1XUFtJLE2IF7Tma+lY5wdzdvOeXX8dujYsJV6UVAwqaPlyK2lhD5JbDM6HI2WOYNItzw5rN32g8b2oOl3UrzjFha/9/7r0QCEIQCEIQCEIQCEIQQqybjwVlWTceCiKSyN6PUmdCWJvRwCZ0KukcWjZ1Xl93AUqFKsmLCEIQCEIQCEIQCEIQCEIQCiylCD4Y8Gia6V7WWdU25c5nc+zcgvt2c0AbLbl5TaN0743QuhaWPiZA8XIL4Y75GOcDctGZ2wn/EVk0IKtZbZ/dWQhAIQhAIQoQShVDlhcS02oaUls9bAxzftNMjS8cWAkj2IM4hai3WxhZIH6Qi2+eP6lqzmG6R01VspqmGUgXIjkbIQPKAbhBkVWTceCsFWTceCiKSyN6OATOhLE3o4BM6FXSOLRs6qy+7gKVBUZlZMWshVui6CyFW6C5BZCgFCCUKuZF0FkKpcpBQShQVGZBZCrdTdBKEIQCEIQQtc0106p8Jh5Woddz7iGJts8rh4vEBsu47Bf1L7dKdI4sOpZKuc82JuwDfI87GMb5SdiUzSfSWbEql9VUOu555ovsjZ/hYwdDR/7PSgzmmGtatxIlrpTDCTshiJY2377vtPPHZ5AtLuhCAut+1G+G4PMm7Ny0Fb/qM8NweZN2bkDRBVk3HgrBVk3HgoiksjejgEzoSxN6OATOhV0ji0bOqsvu4eNZ92/wAx3uKSUlO3V/dv8x3uKSMqyYsXRdCLIC66j3PB+tX9Uk+Ji5cuodzx4Vf1ST4mIGRCCgIQcf7pDvOl6y7syl+zJgu6R7zpesu7MpfEGe0FP1pQ/wAQpej/AJzE4jQk70E8KUH8Qpe2YnECDHaSd51HVpuzckwJToaR951HVpuzckuKCQ5Nlqm8C0XoT8bkpgTZ6pvAtF6E/G5Bt6EIQCq5WVXIF87oPSszVbMOY76OlaJJR+tO8XF/NYR/OVyIlZPSjFDV1tRUk35aeSQH90uOX/tt7FjEFmt2+5d41dajYhE2pxVhfI8BzKe5a2NpGzlbbXO/d3DyrStR+i7a3EhJI3NHRM5dwIu0y3tED67u/wChM2AgwY0GoALfo+kta33EfvyrwoNXlDT1LaunpWRSszWdGXMFnDKQWXy7j4lsqEEBVk3HgrKsm48FEUlkb0cAmdCWJvRwCZ0KukcWjZ1Vl93Dyq/u3+Y73FJGU7lX92/zHe4pIyrJi0JgdUurygrcKiqKqkZJI58rXPJeCQ2RzRucBsACX5NFqNd9SQekn8v+a5BkPmhwr/gI/wCaT86yGB6BUNBLy1JSsikLSwuBeTkO0jnOPiCz+ZSCgAhSoQcg7pHvOl6y7syl8TB90j3nS9Zd2ZS+IM9oJ4UoOv0vbMTiBJrohVNhxCkmlcGsirKeSRx3NY2VjnONugAEpmxrawv8Qi9j/wAqDPaR951PVpuzckvKabHNaeGSUs8bK+IufBK1os/a5zCAPs+MpWiEEBNnqm8C0XoT8bkpibPVN4FovQn43INvQhCAXxYy8tp5nDe2GQjiGEhfavixphdTzAbzBIBxLDZAlRQgoUjv/c3UgFJVTW2vqGRk+MMZmA9sp9q7GuRdzhNehqWdLasO/mjYP/ErrqgCEIQQqybjwVlWTceCiKSyN6OATOhLE3o4BM6FXSOLRs6qy+7h5Vf3b/Md7ikjKdyr+7f5jvcUkZVkxaFbMqqbIC6ZvUH4Hb1ib3hLImb1B+B29Ym94QdHQUIKDj/dI950vWXdmUviYPuke86XrLuzKX1BIKi6LIsgLouiyEAmz1TeBaL0J+NyUxNnqm8C0XoT8bkG3oQhAKrxfYenfwVlDkCW6QYaaWqnpiCOQmki277NcQD7LH1r4F0/X3o0afERVtb9HWsDr22CZlmvbxtkPrK5gg6x3PWkAhrpaR5sKyMFnlmizED1tdJ7AmJukmoK58ErJonFskTw+Nw3te03BHrTPavNalPicbWSPbFVAASROOUSHpdET9oH9XeP6oN8Qq5l5vq2tcGF7Q598jSQHOttNmnadiD1VZNx4KwVZNx4KIpLI3o4BM6EsTejgEzoVdI4tGzqrL7uHlV/dv8AMd7ikjKdyr+7f5jvcUkZVkxaEwOqXV5QVuFRVFVSMkkc+VrnkvBIbI5o3OA2ABL8mi1Gu+pIPST+X/NcgyHzRYV+Hx/zSfnWwYHgMFDFyFLEIow4uDQSRmdvPOJKyGZQXILIUAoQcg7pHvOl6y7syl8TB90j3nS9Zd2ZS+IM9oKAcToQemvpfX9MxOA2Bv6o9gSf6CeFKD+IUvbMTiBBi9I4R8jqOaO9pugfs3JMynQ0j7zqOrTdm5JcUAE2eqbwLRehPxuSmBNnqm8C0XoT8bkG3oQhAIKEINX1h6HtxWifTEhsg+kp3HcyYA2v+6blp8jkp2IYe+nlfDMwskicWSNcLFrhvBCdhc+1m6qo8Wby0JEVUxtmvtzZgNzJbf0d0eUIFfCnMslj2js9BKYauF0TxuDhscPGx25w8oWMQZJmk1U0ZW1dQABawmkAtwzLb9ScpfjkLnkuJZNcuOYn6N28neufLftRnhuDzJuzcgaMKsm48FYKsm48FEUlkb0cAmdCWJvRwCZ0KukcWjZ1Vl93Dyq/u3+Y73FJGU7lX927zHe4pJCrJi1VbMoQgLrqPc8H61f1ST4mLl1l1DuePCr+qSfExAyIQgIKDkHdI950vWXdmUviYPuke86XrLuzKX2yDO6CeFKDr9L2zE4gSd6CD60oOv0vbMTiBBjtI+86nq03ZuSXlOhpH3nUdWm7NyS8oAJs9U3gWi9CfjclMATZ6pvAtF6E/G5Bt6EBCAQhCAUKVCD48SwiKqZyVTCyVh2lsjQ8X8YB3Hadu9aNiOofDJiSyOWEn9lIbNPkD8wXRUIOUs7nOguCaiqI6RmiF/ZGtp0Z1XUGGyCanhPKtuGyPe57gCLG22w2HxLbUKABVl3HgrXVZNx4IFkb0cAmdCWFvRwCZ4KukcWjaVVl93Cr2Aix3EWPA71qXzS4V+Hxe1/5lt6FZMW1H5pcK/D4va/8yPmlwr8Pi9r/AMy266lBqHzS4V+Hxe1/5lkME0FoqGTlqSlZFIWlhc3MTlNiRtJ8QWfQggIQUIMVjujFNXtaysgbM2NxcwOvzXEWvsI6FhTqmwr8Pi9r/wAy29BQarSasMNhkZLFQxtfE9skbgX3Y9pzNcLu6CAVtQFkIQUqIGyMdG8ZmvaWPB3FrhYj2Fan80uFfh8Xtf8AmW3oQaj80uFfh8Xtf+ZbJhuGR00TYIGBkcYsxgvZo3227d5K+tCAQhCCCtD0n0+qG136LwqlZUVLYuVmdI4sihbsNjYi5sW9I+21b4VyHEqs4Hj1RiFVFIaSvhAEzGGURSDJzXW2jazd0gi3TaB02DE+TihNY+KKWRrGvbnDWmctBcyMuPO23ttKvVYzDE/k5J4mPyGTK6RjXcm25c/KSDlABJO4WPiXCtZhFTiHymd0gpazD4jhzvkxqy4vDTkjZnYI5CS47T6totlJ9Hmz41hdHWtdIBgzWytlvG9xbypAka152jmgjMdo3lB0puntMcR/Reb6XkhJnzx8mXE25L7WblOnLbctaxjWTUU+GVdW+OmZNDWOpaZrZmzte27bOcGuN3hpJy3G69gF8cWCQjS3ZE3ZQCpG07J75eU377bPEtJqKRj8AxN7mguhxx7oj+o53JsJHqJHrUjqOi2lNXJPS007qSVs1CaiWaKZmZ02Y2ayIOuWgAAkN3gm+yy3GLEY3vdEyVjnxgGRgc1z2A7i5gN238q5HTYcIcdpIaVojtgTuSaDsa9zZHX2/vOJWvassKJxCmAfMyrp3TOrW/JMmS99lTUOmu4Ovs5hN+jpUDpesTTV9J8lFHNEXSYjHS1I5kpYHC7muG3I7+q3mTceBSwU8EbI6VkkEra6PGmtrZHtcGnnXawuJyl28237zuO1n37jwKJLI3o4BM8EsLejgEzwVdI4tGzqvL7uHzYnUmKCSVoBMcT3gHcS1pcL+TYtE0B01r66L5bWwUsVEYZHiRjy12dhsQ4Pecrdjtp8S3XHu9Z+ry/A5cY1MxYbJBJBle6smo52VbXZ+SdT5r2G3LuybvKrJi2z49rVM2GRV+HHky+ujpntkEb3taSb3aHENva48i3HSHSIw0lTNSOgllpgRkdMxjGy3AyyuzANO2+UkE7tl7rhlNh7BoxA9rQHT4qwSkEhz8pe1vT0A22L7K2gZTx6SwQtDY4zTNY0EnKOV8pv0lB3KkxpvyeGaofFE6dkezlWFhleAcjH3s/adlt69KrHIInFstRCwtYJHB8jGERk2DyHH7N7C+5cWxqGMVGDSYjDJNQHC4omtY10rflZadmRm0uN49g32G+xWI0+hiZV4y2shkdUP5CTDn5XOayDMA52YbGty5W3Oy4tvQdZx3SyWPFsMpYXsMFc2Z0tg1+drW5mFr/Fu3Ldlx7/AHjo11F/YBdhCD5sVqjDBLK0AmOJ8jQdxLWlwv5Ni53JrOqBg1JiXIxcpVVTYJG2kyNaXvbdvOvezRvJ3rfdIe9Kjq8vwOS8DQ+mjwWhxJrXComrWRyOzktLeUeNjN25rUDFVWLxQuyyzRMOVz7Pkaw8m37TrOI5o6TuCiTGoWxtmdPEI5CBHIZGNY8ncGvJs6/kK4ZrGgjbieKfLoZZJJaNjsMcGvc1ga1ud1wbBrdtzu2OvvVq2KMQYBJXwyS0IpnRytYHPby7r5AWt2knm2A2mxsg6NQaYSnHK2jllYKWlo452khrMhc2Iuc6Q9HPdv8AGtr/AE3ByTZ/lEXJPdlbJyjMjnE2Aa++Um+ywK4JrAw98mJYl8nuI4aGjlnitkdJSsEBczxty81x8w+JfXp/JDNJQVDSWYY7D+TpbQGsjiqAXAxckHttJbI25dvb5Cg7nUYpFG9kb5Y2vlvybXPa10gG05Wk3dYeIL6IZQ9oexwc1wDmuBDg5p2ggjYQR0rhtZgIfPo9R1XKPY6Koa9srTBIYjZzWPY17svNsLZt2w+JdwpKZsUbYo2hrI2BjGjc1rRYAeoIPZCEIIUOCshBQNRlV0IKWUZV6IQeeVTZXQgplUPGw8FdUl3KAsrOjgEzjVx1up+q/bU+wfrSfkXYmrilO31dHl5QamoZ6XmvT6eu9r3+/wB2SVWyspXcyymVRZeiEFLIyq6EFLKwUoQQVUhWUFBW3+rqcqsFKCmX/W9FldCDzylXClCAQhCD/9k="/>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9" descr="data:image/jpeg;base64,/9j/4AAQSkZJRgABAQAAAQABAAD/2wCEAAkGBhQREBQUEhIVFRIWFRQUFBUUERUUFBYVFhQVGBUUFRQXHCYeFxojGhUUHy8gIycqLCwsFx4xNTAqNSYrLCoBCQoKDgwOGg8PGiwkHyQpLCksLCwsLCwsLCwpLCksLCksLCwsLCksLCwsLCksLCwsLCksLCkpLCwsLCksLCwsLP/AABEIAOEA4QMBIgACEQEDEQH/xAAcAAABBQEBAQAAAAAAAAAAAAAAAwQFBgcCAQj/xABHEAACAQIDBAYHBAkCBAcBAAABAgMAEQQSIQUGMUETIlFhcZEHMlKBobHBFCNy0TNCYoKissLh8BVzNIOS8SREU2OTs9Il/8QAGQEAAwEBAQAAAAAAAAAAAAAAAAIDAQQF/8QAJREAAgICAwACAgIDAAAAAAAAAAECESExAxJBIlEEE5GhQmFx/9oADAMBAAIRAxEAPwDcaKKKACiiigAooooAKK8LW41E4rb4vliXpG7f1R7+f+a1tWY3RLE1H4nb0SaZsx7F1+PD41GPhpJdZnNvYXQfl86XhwiJ6qgd/E+ZraMtg23JX/Rw2Ha5/wC1JMcS3rShe5R+Q+tO6pm7O/7YraE+FkhWMJ0oiYOWLmGTLIDew4ENYDkeNMl9GP8A2WQ7MLetNIfefqTXn+ipzLH3j8qpO/G3cZHjpI4MSYkTAti0URRPmeNmzKS6k2Kq3lTzereOU7AGKjcxzPFhnzRkqQzvHnynkNWHhTU8C2i1f6Ina3mPyr0bLI9WWQfvflaq1uLj5/teOw0s8kyQHDmNpbGQdLGWYFgBccOPZVwxM4jRnb1UVnPgoJPwFK7To1U1Y3VcQvqzX7mF/nelU2xOnrxBh2obH61RdzN/sTiJsNHiYorYqKWWNos6sgiZ1+8RiRY9G1iD2VYNtb+YTB4gQTuyN0YkLCNmRVLFRnK3K8Oy2o1rXF6BNbLLht4Ym0JKHsYWHnw86klcEXBuO0aioR4VkFyARa4NuXjxFNlwLRm8Llf2TqD/AJ30lIa2WWioXD7fKnLOuU+0NVP+d16mI5AwBBBB4EG4rGqNTs6ooorDQooooAKKKKACiiigAooooAKKKKACmuO2ikQux15KOJ/ztpHae1RH1VGaQ8B2d5/Ko6DCEtnkOZz28B4VqRjZzKZMRq5yR8kHPx/v5U32xtnD4CAyzNkjBC6KWZmN7KANSTY8eyoDeT0jQwCPoj0kTySQS4iIh/s8gXjksc7C+a3AhGteudiTDamz5sJimDToOhldbENpmgxSW4hgFcHnY8jVK9Yl/RLY3GT4nZ0kmHSXDYho3aJZFXpQVJKgqbgF1HiM3dVI9HO8ZOMjX7U0seIwweRJ8RneLFIxVlUMb9fKSFGtmHs3qY9GeOxDNPFi8STJhMuHMBRQqqtss5k9ZycpFzy8RVY3j3blixWJw2Hw8jtJNDjsFJGgtDJnIkDyGwRPW4njGnbTpbQrembJWJbRxMmF2jiMQsRMeE2i0ssoZbCLFBFaMpxNwvEaC/fW2Jewva9he3C/O3deos7rYctiWaPP9qKGdXJKN0Ystl5dvjSRdDSVlQ342UmI2vs9Gd1jngxETNE+RmUKz5c2vVbOARzBNO/SfgUh2G8US2ROgRFFzYLIlh2nhzq5pgoxktGn3Yyx9UdQWAsh4qLADTspUygcx5ijtoOuyK3e3agwat0CEGTK0jO7SOxA0uzknS507zTL0jY/odlYpuZiMY8ZSI/kxqwiVfaHmKRx2zo54zHNGkkZsSrqGW44Gx5isvNs2sUVPcrcZ8M8U80/SOuFTDxRiIRiJDZ2BIJztcsL6XufdGbny4jEbSxeNjjjfDSzHCl3kKusUIWzRrazKbJcdvvrRJ4syMtyuZWXMtrrcEZhfS4veq7ujuvLs5GiE4mwwDGKMwrHIHLFmvIDZr8Ne3kBW9rsWtFS9J22ppMZBhsNK8ZieIM6OVPT4g5YlJHZGHb96rnuftuTFpNMbfZzM6YU5bM0UfVMjG+uZgSNORrLd4MBiVlwsTqRjcVJPiJOYWbEN0MSBhp91GGbQ6Zq2jZWzUw8EcMfqRoqL4KLXPedSe800qSRkbbHEkYYWIBHfTRYXhOaE3HNDqD/AJ51CekbbH2bAsVlkjndkXD9FbpHlzAqoBBuunWHMac7F/uxiMW0J+3xRxyrbrRuCrjKCWKj1CCbEXtcG1hakrFj3mix7P2qsunquOKnj7u0U9qv4nB5jmU5XHBhp5082btYk9HLpJyPJv70rRqZKUUUUowUUUUAFFFFABRRRQAVH7U2l0YyrrI3AdneaXx+NESFjx4AdpqIw0JuXfV2+A7K1Ixs9wuFy6tq54njTiqN6UulEcLffHBKz/bPs75JgCAI3vzRSSSOBIF7cQ93b21HhsDAcTj0mWRzHBMQVzKSciOTc5gB1i1rHQnS5pWLEvNFf9I25rR9Li8KpyuAcXCvE5TmXFRjlIh6x9/IveA3NxUsWIw2KwyNLh5WOFxEcSljExOYqF5R3++QngCyE6VtdRux93cPhOk+zxLH0rZ3y31OthrwUXNlGgvWqeKZjhm0Re2vR9hsVivtEufVBHJGrlI5spuply6sBYC1xfKvZViZ1RRcgKNBrppwpE4ktpHbvc+qPD2jUdtXbWGwYDTyjOfVB60jfgQcvh30uXg3CySX2lm9RNPabqj3Dia5ZGtd5LDnlAUf9RuaoG1/SVIQTGFiS9gzHO593qg93W8az/a+88+IY5pWI5XJJ8uA9wqseFshP8iMTa8Xt3BRfpJ47/tS5z5AmmB392cDYSIT3Rk/01hxZjxYnxJrzoaquBfZzv8ALfiNzO/WA5uo8YiPpTrDbxYGT1Jo79zlD8bVgnRE2Gp7Bx8hSkUVza6ppfrA2PwNuflR+lfZq/Kf0fRcZuLpKSO+zr58fjSoxLD1luO1Nf4TrXzvhNsz4dvu5CttOqxAPlWgbH38xCKplUSAi9wRcfvAWPl76nLhaLQ/IUjTY5VfgQbG/eD22PA0rVb2ZvFBivVa0nZ6sg//AF8al0xZX19V9sDh+IcvEVFqjoUkyp7F2dLj9ovjcTG8cOHZocHDIpVswPXnZTzvw77ewKjN+961xM64COUxYbpEjxuJCkqpa9sOGAsCSpBJ0vpwDVoW0cO0sLpHKY2dCqyoAWQkaMt9P80I41Vt2MMuydnSDGJHEsUjFpVbpPtGqlJcp1Dk5VCnW6jhTJ+mNeEvsjBDZ8DLPi80Cv8AdNOVUxRmwWJpSRnsb2JtpYWqUmhWVQQQdAVYG4sdQQRxBrM9tY07UxuHCQs6JgXxkeFnPRq8xkKp0o4EEZSNbMLagMTVt3Uwf+mbPijxcyKc/MhY0aV7rCh7ASe7jyFY176CZatlbSJPRyeuOB9ofn86lKgMXhs2o0cag8PdUlsvH9Iuujrow+tI0UQ9ooopTQooooAK8JtXtRm2sTZQg4tx/D/f86AGTy9NJmPqLoo+v18qh9+vtf2J/sBtMCCbfpMg1YRci+g0PEXA1tU1ELAAcqo+J2zj9muzYlftuCLM3TRKFnhBN7PHwKi/hb9YcKokTbGWwPSoRGv29AYmJjGKiW6Z7ax4iHjG9r3AGo1AI1o2huAZVf8A02bDtgcVrJFIS8UT8p8OUvZh2XFuBuNB7tTYUGNddo7M6GaVWvLA4HRzXBBEiN+jlysdSBfjx1N02JsODCIywRLEHYyOqkkZiADYnkLWA0HcKdtLKFSb2Pdn4UQQRx5iVijRMzHUhFC5m79K4J6TU6R9nAt3nsXupMydIbn9GOH7RHM/sisq9IPpCOILYfDNaHhJID+l7VU/+n/N4ccjFyZk5qCtkxvl6VBHeHA2Zh1WmsCi90Q4Mf2jp2Xqg4TZM2KJldyWYm7uWZmPjxtUbBpyB8QD86s+7mMdplSwCWPVAAAAU6j3/OutQ6LBwfs/ZLJI4bd6OwzLnsABm1A7bDgL1W8TsR1ksUIBchSeqp10sTpwrSIsNQ2zS4ZXylT6oy6rbW5voTw5UinRaXCpFGO7fRgiS+bQjKGKkHlmCGzXsPeKe7P2LEl2kGZVF7k3FxxIWwJB4i40seNW3E7Jd8lnACkMCAVbMNBa2mWxPf366NMXIMNnzZGzSDIpNmCsNb8TlXQcKO7YfqUSN2TLhyQVyJI9xlC5SByW/AnT3082jsFJhZ11HBhow8D9DTXa27ilVlgGUEFirMF0Gt0B7rm1+FrVJ7vY3poyGILroRzI06x8T2VjfqGS/wAWig7Y2A0Da6ofVbt7iORpthca8Wg1Tmp4d9uY91XDfRusia2ALHTQk6Ajtt1vOq/jpVdEVYlQre7A3LX5a6+ZNVjK1k5pw6t0OoXLqJItbcVvZwRyzdvYTbx7LXu/vuy9WYllGme3WU9jjn4/PjWfYaHrfpOjuCM1jbwa3I1KbNhdWKyLYkAK4N1bLfQkaZrX79KWUUx4TaZsWFxQAzRm6HUqDpr+sn5c6Nu7Gi2hhWhcnK1mVltmR1N1YA6XB5HvFZxsbbD4STiTCx6y+yT+uv1HPiNeN/wm0BbOhup1YDmPbHf865pRaO2E1IabE3di2cJ8VicSZZ31mxM1kAQEWRVuQo0XQcbADgBUFicRPt68cQMGy8wzzOo6XEZWvaNT6q3HHu1uerVt2zsODGpGs6dIiOJVGYgEgEa2PWUg8Kg9s78ZJPsmz4PtGKXqlVGWCC2n3jaAAdgsBwuOFYs/9Gf9Fj2Dgnw+Hjhmn6Z1uquRlZlF8gIuczBLXPO1++nMpMbiRfBh2j/PpWbbF3YxOLvi58TKm0YcQUQSJbDxBHGdEQaOjoTqpAPDtJ0xjyNY1Rqdk1FKGUEcCLiu6h9iz5WMZ8V+o+vnUxU2OmFFFFYaBNVuWbPIz+4eHL/O+pjas+WI9p6o9/H4XqBU2poispfpKgmZoWKYh8GiuZfssgWVJLjJKVscyqL2HDU3I0prs7fyRUiXCq+0Io4r4iRmC4q5c8IrljlUa6Ne462hNX/PVe23uNhcU3SMhjmvfpYG6KS/eQLE95F++qprTJtPaPd2Nm4ORhj8NC0TSoVIIMakFgSxiHVvcesNDqeOtTuIkzHIPFz2L2eJpDB4aPDQLHGMscaBVF76Dv5k/M1G7c2yMHhZJn1fiB7TtoieH0BrNsLpFY9J2+GRfskBsxA6Yj9VCNIx3kanusOdZnHHXUszSOzuSzsSzE8SSbk05girshHqjzOWbnI6hhq57lYAdd/BeHffQ+A18RVZijrRt19ntHAubieta2ouSRf3W86XkeCvDDJIxwV1DhFQmyqMx0yrY3PG558PhTuOKjE5lUZBc310J04nh3A++1c1nbRC7y7QeBFyCxYkZjY2tyA7e+q/s6d5pIo2dj17hgQGBJuWDEcePw7LVokmFDAqwBU6EHUEVAJuwiYtMqt0eUve97OjAgZiNBw53NNGSoSUW3Y22ts6cIIVPSo/VzOt2Q8eswFrcbG1xaqmmeGS4ujqbd4PMEcxWs9HUHvBu9FIC5OSQ2UNrZm4KpHfoKIz8Zk+P1FH2ttJsRlLKoZbi631BtoQSeBv51FPFT9kpJ46usHO8kZJFThtsvcX0HVzEDUlWBzW7coy99dyR01ljpibtaJXG4xJIWdC3VIvYlWXXuvyPeNKW3R3qMUoie4jY2Qtybja40sbg9motxsEd30jZJI8tnIOY+0p007LX+NRSbANns1nSWynW1lsb294PupaWh05Jpo2bZ+LsQP1W1XuPNfqKY7VEGBll2g7SKGjSKVEXMsjBgI3KgeuL5Qbga68ahN39pl0yMesLa/tDgRVshm6WPiVJBBItdW7RfS4Oo91czVM7YytFA2/vzjZOjCo2Bw8pIDlOlxhQKzGRYQcyrYcQP3qlfRiJR9oOXEfZXaN4XxVulkkKkSvb2TZTz5anWpHd7cmHCv0zM8+KPrYiYlnuRY5Bfq8SOZ76seehtaRqT2ztnIIYcVN6scUgZQRwIBqslql9hzXQr7J+B/vepsoiSooopBiG29Lqq9gv56D5GonNTrbMt5G8beQqPz1RaJvYtmozUjnr3PWmHGJa7KvL1m8F4Dzt5VmPpS2z0k6QA9WMZ2/G408l/nNaKZheRjwHVv2BRc/EnyrDtoYwzzSSnjI7N7idB7hYe6rcUcnNzyqNHEKVIwR1L7t7i4jFDMq5U9pquuE9ERtrOAfCrS5Ir05uPhm80VfdTZwlnGbVUGcjtsQAPM391aLFHUI26z7NdSZI26ZlgjzA+ubvYgfso3vtU5Ng8TEpd+hKKC7ZQ+bKou1teNga55y7PB28ceqpjmOOl1So/EY89AskQBLmMJmvY52HG2vAk0v0eKUZmEGUC5sHvYam3W42qZWxvtXplZDHIBdwFToixbQk5mvwsO7xp5s/aCzBsoYZTY5ltrcjQ6g6g8DSGIxIkjhniAZmKiLNfL97YEkDj1b0htKB8JH02KMTRB0FghJDSSKo6NRpcsRqbnjWmekriIwVOY2W3WN8un4uQql7Tj6CUSrIhsc0MdmvY8CRxAtqCT2W41MYiKTaReOHKscbA5mzXZteXC3jUdtDcOeKN5C6MERnIAOYhVJsNeNhTRpbYkrekQG1NoGdgzKqtaxKgi/ZcefnUey0sr5lDLqCLj3jSrFBuHMygmRBcA8CePvq1qJGnLRUJEptKlXqT0dS20lQn8JH1qtba2DLhmAkWwOisNVPv7a1ST0LKDWyvlihzKSCOBHGrDsxLwK3NsxY9rXIJPebCpaP0YyOobpV1APA86fYHcCeJColQi99QdL8bWNY5x+wjxST0VrDzGOQHlwNXbZOM63cwv+8ND8LVGz+j+Y6mSPt4H86jN2driSJHHAEHXs4H4GkdSWCkbi8l+zUZqQR9K9z1E6BbNUhsWW0lvaBH1HyNROenOAls4PYQfjrWM1FsoooqZQp+0pLue8sfM00zUptFuv7vqaa5qsiLFs1Gekc9cyPofA/KtMIfeHGdHgJm5lH83JA/mFUz0b7sfa8Tdh92mp/KrBvvLbZ5HaIh/GpqY9DGGAwrvzZyPKq31g2Qce3Ikyy7z7zwbKwokkBtfJFEls0jW9VewW1JPDxsDnqemTHu2ZMHh1TkHeQtbvYED+GufTE5k2lh4z6keHMgHLM8rgnyjTypxujuYMZEz9Jls1rWvSRjFR7SKTnLt1iJbQ3yn2nicCj4YxdFJI75ZM6MxjyxspIBFrubHt41sMMYmgU8nQA/vCxrNNubl/YsNLielLdCvSZbWvZhpflV83N2oJsKhHC7W7he4HupZ1XxHg5X8iqbBJfC4FDxDAN/yUZT8bVcVPLlwNVndeC+Llj5QzYy3cHnuv8NL7u7U6bEY9L6RYp0HgqRL/ADBqyRsNDPdw/cYOM8UlkQ/8jOnztSXpa2jZMFDa/SYnOV5FYUJ17szofdTbdeNhtTGISckc0zKCTYdNkk0HL1qivSBiTLtaJBwgw1/35nP9Kx0yXyQl/B/wXz0f4cR4MudMzMxP7I/sKk92ttLjsHFOBpJGrMvIEqMy+dxUHvLi/sexJyDYrhii/jkAjX+JxTf0RSZMJ0PsZSPAj871Nq05FU6qJQEwnQtJAeMMskX7qMQh965T761iVymGLjisTML8LqhIv5VRd+sF0W1JOyeOOYfiX7p/5EP71aLNg8+HKDTNEVv2ZkIv8apN2kyfGqbRmG6XpExkkkf2pIWhlt1o1ZHQn1SQWIYXsDz1v3Vcd9sOHwE7EXMcZmXxiGfj3hSPeaquxPR7PGY0kyhI8oLA+tl7ByvU36Tdrrh9mTC/XmX7PGOZaTRreCZj7u+h1a6hG2n2KvgfS3PeNTgV6O6qX6ck5bgFrZOzW1af090zDhlzDyvWEwJZUHYF+lbhD/w4/wBv+mt5IpaF4puWzN4/Szi3jDLs5MrC4P2k8D+5UFumrRx9G2hy8PP8q72MP/Bw/gFJ4OYDEi3Z9SKqopXRGU22rNJwM+ZFPaAfhS+aorYst4k8Kf5qg0dCeBbNS2Fbre40zz0vg2649/yNYMWz7fRUTnNFTopZE7V0cfhHzNM81Pt4VtIP3h5N/eorNVVok9i+auZD1T4H5UlmozVphWN9jfAn/lH+Jam/QrjQcNLH+sr3t3MND538qht4482CkHMKf4Df+mqruTvScBiRJYtGerKo4le0ftDiPeOdV69oNHO59eRNmh+lnd9maHFoLhFaKWw1CFsyP4BiwP4h31Xd095cTh5oo4yn2dnHSKUBY306rcuVa5s3akOLhzwussbDWxvb9lhxU9xsajDuPhekEgTKQc1gbC/hUlNdesi8uN9u0WcekU//AMnGf7J/mWo70YYq8DJ7JUjwIFPvSVKF2Ti8xC5oiq3IGY5lsBfie4VW/RpicsxX2ox5j/vWRXwY0nU0XvYuzuixWJkPCVw4/wDjjB+KtVF9EuIMkuIlYG2IkmmBINjmkJ07dCKu29GO6DA4qXmkEzD8QjbL8bVU/RzthRDgoWFnQZeGjKUOvcdBpWLKbNdJpFow+xOjxWIl/wDVKN5RRJ/QazzZ9sTtXFvmN2xaxZctwY8OuXMGvp1kGn7Va/tOdYopJW9WNHkPgilj8BWSeiLAlx0retlZ2P7crXNbB4bMmspGnT4ZZUKOoZCLFSAR3aGvNkbDiwxJiTLm0Op+tZr6WT02JweGJIXLNO4BINuqifKSme5GCTB4xHjZxn+7cFyQVYg8D3gUKDcbsHNKVUXD0qYTTCTj9WVoW/DMtx/FGo/eq5NN0eGz2vkiL2va+VL2v7qYbwbN+1YZo+eaN1/FHIjj+W3vp1tAWwco7IJB5Rmpt4SKJVJsyub00YiRAYNm2LC4aTEZl1/ZVASPeKqWMbE4ycT42QMy/o41Fo4x2KvLlrqTbUmltjH/AMNF+BflS0hrrjBLRxy5JPA3biPEfOtsh/4cf7f9NYix1HiPnW3Q/wDDj/b/AKaTl8H4PTEdl7WRcChuCyoAVvrfgB/eo7YEt5QTxJJPneoXDH7tfAVKbAPXJ7AavVI5HK5GpbCb7pPCpLNUXskWjUdij5U9zVzPZ2rQvmpxs8/eL7/kaYZqe7IF5R3Bj8LfWsYyJ7o68qU+xUVGy1Ff3uisQf2j/EL/AEqt5qu29WFzRMR7N/epv8r1Q81VhlEp7Fs1Gakc9GenEGWMS4kU8Dr7mGv1rLWiKOynipK+RtWqYzQg8j1T79R8fnWfbz4TJPm5P8xofhaq8bObmVoa4TMrZ45Hif24naNvNSKlhtjHsLf6lirf7zX873qFgepGF6pKKZHj5JLFno2Isj55pJJn9qR2Y+ZJNTNmy2SR4zwDRuUYeDA3pnE9Oo3pKLW2IS7OmkUpJjcU6NoyPiJGVhxsVLWIqTCELZWZCBYMjFWXvDDUGklalRe1+XC/K4tcfEedYNdnkGzWljeOfaGNAZSLtiZXjIOhR47m6kXH0qTg3QkkyxYfHPHkyBxBK8YKkaPcEdJbhw0vUeGq1bl7PfOZjomUqL/rXI1HcLUksIpH5MdbN9H8UUvSSSy4hsuW+IlaRgovYAnldibXHbTt9zICb3kGpNg9rX4WNri3jepvPXJeodmdHVGd7Z3Gxcd2h2hjXT2RiZc477A6jwqAxOysWq/eY3HhWFuvPMFIPLU2Ola+z0z2gA0bqwLAqQVHE3HLvp1P7QkofTMqghEaKg4KAB7qTkap3FbrTqCQFbuVtfiBUZithzqLmI8baWY+Skmrpo5XFrwiZnphPj8SL2xuKt2DES2t2WzcKczvUbO9UpPZBzcdDTLlAA5VLbuRXP4mA917n4CoaZvjVs3VwuoPsj4n+3zoZsVbResLoKWzU3jNhXWeuY7RbNU1uxFmkJ/Cvmf7VX81XDc7DdQN2kt7h1R9aSWEPDZaaKKKgdA2x8WZD3fLn8KzDGwdHIyH9Uke7kfK1auRVD302flZZBw9Rvmp8rj3CqcbzRLkWLK9mozUhnoz1cgdzpmUjt/wGqxvBg+liOnXHwYfn9asmeo/aEdutyOjfRvpTREkrRnUbU+glrrbeByOWHA8fHtplFJXQsnFJUyaikp3HJURDNT2OWlaKRkSSPSyvTBJaWWSkoomOw9adslrQRjMpARRdRYHTsrKRJVk3S23kfomPVc9Tufs9/zt21OcbRbjlTL50lcmSm3S1yZqhR02LtJSDy0k0tISTVtGWdSy1D7a2sIYy548FHa3IU6mnrP97to558oOiDL3ZuLfQe6qwjbI8k+qshcTPck8zrTCV67lkplPJyHE11aPPS7MUwy5nvyFaLsDCZEF+J1Piaqe7ezMzA20X4n+1XuAWFSm/Dp41bsdhq9zUjnrzPUi45jBYgDiSAPE6CtN2NhBHGAOQCj3Dj53qi7p4EyTZraJw/EdF+p9wrR40sAOyo8j8L8a9OqKKKkVCo7bezhNEyngRa/Z7Le41I14RQsA8mM4iIxuyMLMpII7xSeerhvzsI/pkGqi0nevJ/dwPd4VSc9dcXas45Lq6Fs9eObi1JZ6M9MKQ20sFplPA+qf6TVSxOHMbWPCtCnQMCDwqvbU2fybhyb6HvqkWQnH0r8ctO4p6YzwlDY0JLVDnqtExHNS6zVDpPS6YmsoZTJYTV0JqjVxFdielop2LlsDeSUypG7Z1a4u2rDQm+bnw51amxFZ9unrMW9hfi2nyvVsbFVGccnVxy+OR++IppiMYFBJIAGpJOgpjiNoqoJZgAONyBVO2/vP0oKR6R8yeLWPwFEYWZPlUUSO1t8+KwjuznT3qv5+VU+Wa9cPLTSbFchqfgKukonH8uR5Op8Rbx5Cl9l7PLt3niewUns/ZzO3aeZ7KumytmiMfPvrG/SiXiH2zMGEUADhUiGpuptXWepMusC2evVNzYak6CkM9WncnYhkfpmHVU2S/N+beC/PwrG6VjRVui27sbI6CJQfW4t+M8fIWHuqbrlEsLV1XI3Z2JUFFFFYaFFFFACWIgDCxHnw14g91ZTvVsA4WS6g9CxOU+yeaH6do8DWt0y2psxJ42R1urCxHyIPIjkaeEurEnDsjFc9Gen28OwXwkmVtUN8j20Ydh7GHMVFZ661k4njDF89JyqGFjXGejPWmEPtDZWmguOzmPA/Sq9Pgyt8vvHMe7lV4JpnisAr8Rr28D50yZOUPopYltx0pVZalsXsQ8rHx0PnURNs4ryK/L4U9kml6KCauumpkY2HAg1yWfsHxosP1rxl/wBhERwjSzN1mPM9nkPrTPaO92UkRAE+0b28tKqsm152XKTceH1pqWc8wPD+9JXpbNUmSWO2m0zZnNzawsAABTCTFgc7nsFcLg2btPyp9hdiMeVviaa2J1it5I4ln7hUns7YpblYfH+1TOC2Kq62ue01LxQAUo+XjwRwGzwgFhUkulIhq9z0rHWBfPRnpDPT3ZGy5MTKI4xrxZj6qr7TH/L1mjVkebA2M2KlCi4Qau3sr+Z4D+1a3s/BLEgVRYAAAdgFNNg7DTDRBEHeSeLNzZvy5VK1yzn2Z2ccOqCiiiplAooooAKKKKACiiigBltTZSTxskihlPEfIg8iO2sm3n3TkwbZtXhJ0e3DsVxyPfwPwrZqTnw6uCGAIIsQRcEHkQeIp4TcSc+NSPn7PRnq+7z+jU6yYTxMJP8A9bH+U+fKs+njZGKupVhoVYEEHvBrrjJS0ccouOxTPRnpvno6SmEsXJpJ4ga56SjpKAEJdnKeIHlTdtjp7Ip/0lGetsWkR3+jJ2UomylHIeVPc9HSUWFITTBgUusYFcZ6OkoNwLhq9z03z0dJWG2OM9GekFJJAAJJ0AAuSewDnV53Z9G8klnxV0TiIxpI34j+oPj4UspKOxoxctEHu/u9LjHsgsgPXkI6q937Tdw+HGtb2HsCPCxhEHeSfWY+0x+nKneCwCRIERQqqLBVFgP87ac1yzm5HZDjUQoooqZUKKKKACiiigAooooAKKKKACiiigDwiovbW7MGLW00YYjgw0dfwuNfdwqVorU6MavZk23PRXNHdsMwlX2Gskg9/qt8PCqVjMLJC2WVGRvZdSp91+NfR1N8XgI5VyyIrr7LqGHkatHma2QlwJ6PnPpKOkrZNo+i3By6qrwn/wBt9P8Ape48rVW8b6GnH6LEqe6SMr/EpPyqy5Ysg+GaM/6SjpKtOI9FWOXgsT/hlt/OFpm/o52gP/LE+EsR/rpu8fsn0n9EF0lHSVOr6OtoH/yxHjLEP66dQei3HtxSNPxTL/Rmo7x+w6S+isdJR0lX3B+huU/pcTGvciM582y1YtneifCR2MnSTH9t8q/9KW+JNK+WKHXDNmRwRs7BUVmY8FVSzHwA1q4bE9GOJmsZrQJ2HrSHwQGw95HhWrYDZMUC5YY0jXsRQt/G3H306AqMuZvReP46WyD2Dufh8ILxpd+cj9aQ+B4KO4WqcAr2iott7OhJLQUUUVhoUUUUAFFFFABRRRQAUUUUAFFFFABRRRQAUUUUAFFFFABRRRQB5XtFFABRRRQAUUUUAFFFFABRRRQAUUUUAFFFFABRRRQAUUUUAf/Z"/>
          <p:cNvSpPr>
            <a:spLocks noChangeAspect="1" noChangeArrowheads="1"/>
          </p:cNvSpPr>
          <p:nvPr/>
        </p:nvSpPr>
        <p:spPr bwMode="auto">
          <a:xfrm>
            <a:off x="307975" y="7937"/>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76200" y="1600200"/>
            <a:ext cx="8946092" cy="6463308"/>
          </a:xfrm>
          <a:prstGeom prst="rect">
            <a:avLst/>
          </a:prstGeom>
        </p:spPr>
        <p:txBody>
          <a:bodyPr wrap="square">
            <a:spAutoFit/>
          </a:bodyPr>
          <a:lstStyle/>
          <a:p>
            <a:endParaRPr lang="en-US" dirty="0"/>
          </a:p>
          <a:p>
            <a:r>
              <a:rPr lang="en-US" dirty="0"/>
              <a:t>Malicious code that has an adverse impact on the confidentiality, integrity, or availability of an information system. </a:t>
            </a:r>
          </a:p>
          <a:p>
            <a:pPr lvl="1"/>
            <a:br>
              <a:rPr lang="en-US" dirty="0"/>
            </a:br>
            <a:r>
              <a:rPr lang="en-US" dirty="0"/>
              <a:t>Confidentiality – My data is my own, and it hasn’t been breached</a:t>
            </a:r>
          </a:p>
          <a:p>
            <a:pPr lvl="1"/>
            <a:r>
              <a:rPr lang="en-US" dirty="0"/>
              <a:t>Integrity – My data is exactly as I left it, and it hasn’t been tampered with</a:t>
            </a:r>
          </a:p>
          <a:p>
            <a:pPr lvl="1"/>
            <a:r>
              <a:rPr lang="en-US" dirty="0"/>
              <a:t>Availability – My data is accessible</a:t>
            </a:r>
          </a:p>
          <a:p>
            <a:endParaRPr lang="en-US" dirty="0"/>
          </a:p>
          <a:p>
            <a:endParaRPr lang="en-US" dirty="0"/>
          </a:p>
          <a:p>
            <a:r>
              <a:rPr lang="en-US" dirty="0"/>
              <a:t>Includes references to:</a:t>
            </a:r>
          </a:p>
          <a:p>
            <a:r>
              <a:rPr lang="en-US" dirty="0"/>
              <a:t>	viruses</a:t>
            </a:r>
          </a:p>
          <a:p>
            <a:r>
              <a:rPr lang="en-US" dirty="0"/>
              <a:t>	</a:t>
            </a:r>
            <a:r>
              <a:rPr lang="en-US" dirty="0" err="1"/>
              <a:t>trojans</a:t>
            </a:r>
            <a:endParaRPr lang="en-US" dirty="0"/>
          </a:p>
          <a:p>
            <a:r>
              <a:rPr lang="en-US" dirty="0"/>
              <a:t>	worms</a:t>
            </a:r>
          </a:p>
          <a:p>
            <a:r>
              <a:rPr lang="en-US" dirty="0"/>
              <a:t>	rootkits</a:t>
            </a:r>
          </a:p>
          <a:p>
            <a:r>
              <a:rPr lang="en-US" dirty="0"/>
              <a:t>	backdoors</a:t>
            </a:r>
          </a:p>
          <a:p>
            <a:r>
              <a:rPr lang="en-US" dirty="0"/>
              <a:t>	spyware</a:t>
            </a:r>
          </a:p>
          <a:p>
            <a:r>
              <a:rPr lang="en-US" dirty="0"/>
              <a:t>	some types of adware </a:t>
            </a:r>
          </a:p>
          <a:p>
            <a:endParaRPr lang="en-US" dirty="0"/>
          </a:p>
          <a:p>
            <a:endParaRPr lang="en-US" dirty="0"/>
          </a:p>
          <a:p>
            <a:endParaRPr lang="en-US" dirty="0"/>
          </a:p>
          <a:p>
            <a:endParaRPr lang="en-US" dirty="0"/>
          </a:p>
          <a:p>
            <a:endParaRPr lang="en-US" dirty="0"/>
          </a:p>
          <a:p>
            <a:r>
              <a:rPr lang="en-US" dirty="0"/>
              <a:t>	</a:t>
            </a:r>
          </a:p>
        </p:txBody>
      </p:sp>
      <p:pic>
        <p:nvPicPr>
          <p:cNvPr id="2050" name="Picture 2" descr="https://encrypted-tbn1.google.com/images?q=tbn:ANd9GcR1fREBxOSOxNpUm67UfcTd5Qf8J_n-me01rnfglsTdyAiH4L9yw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962400"/>
            <a:ext cx="2133600" cy="18478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271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305800" cy="1143000"/>
          </a:xfrm>
        </p:spPr>
        <p:txBody>
          <a:bodyPr>
            <a:normAutofit fontScale="90000"/>
          </a:bodyPr>
          <a:lstStyle/>
          <a:p>
            <a:pPr algn="r"/>
            <a:r>
              <a:rPr lang="en-US" b="1" cap="all"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rPr>
              <a:t>Viruses, Worms, Spyware, Trojans, Oh My!</a:t>
            </a:r>
          </a:p>
        </p:txBody>
      </p:sp>
      <p:sp>
        <p:nvSpPr>
          <p:cNvPr id="8195" name="Content Placeholder 2"/>
          <p:cNvSpPr>
            <a:spLocks noGrp="1"/>
          </p:cNvSpPr>
          <p:nvPr>
            <p:ph idx="1"/>
          </p:nvPr>
        </p:nvSpPr>
        <p:spPr/>
        <p:txBody>
          <a:bodyPr/>
          <a:lstStyle/>
          <a:p>
            <a:r>
              <a:rPr lang="en-US" sz="2400" dirty="0">
                <a:ea typeface="ＭＳ Ｐゴシック" charset="0"/>
                <a:cs typeface="ＭＳ Ｐゴシック" charset="0"/>
              </a:rPr>
              <a:t>Viruses and worms are types of malware that can cause a wide range of damages such as displaying error messages, crashing programs, or destroying data.</a:t>
            </a:r>
          </a:p>
          <a:p>
            <a:r>
              <a:rPr lang="en-US" sz="2400" dirty="0">
                <a:ea typeface="ＭＳ Ｐゴシック" charset="0"/>
                <a:cs typeface="ＭＳ Ｐゴシック" charset="0"/>
              </a:rPr>
              <a:t>Viruses place self-replicating code in other programs.</a:t>
            </a:r>
          </a:p>
          <a:p>
            <a:r>
              <a:rPr lang="en-US" sz="2400" dirty="0">
                <a:ea typeface="ＭＳ Ｐゴシック" charset="0"/>
                <a:cs typeface="ＭＳ Ｐゴシック" charset="0"/>
              </a:rPr>
              <a:t>Worms are viruses that can be spread without human intervention.</a:t>
            </a:r>
          </a:p>
          <a:p>
            <a:r>
              <a:rPr lang="en-US" sz="2400" dirty="0">
                <a:ea typeface="ＭＳ Ｐゴシック" charset="0"/>
                <a:cs typeface="ＭＳ Ｐゴシック" charset="0"/>
              </a:rPr>
              <a:t>Spyware is similar to Trojans and is used to steal information from the user and consume bandwidth.</a:t>
            </a:r>
          </a:p>
          <a:p>
            <a:pPr>
              <a:buFont typeface="Wingdings" charset="0"/>
              <a:buNone/>
            </a:pPr>
            <a:endParaRPr lang="en-US" sz="2400" dirty="0">
              <a:ea typeface="ＭＳ Ｐゴシック" charset="0"/>
              <a:cs typeface="ＭＳ Ｐゴシック" charset="0"/>
            </a:endParaRPr>
          </a:p>
        </p:txBody>
      </p:sp>
    </p:spTree>
    <p:extLst>
      <p:ext uri="{BB962C8B-B14F-4D97-AF65-F5344CB8AC3E}">
        <p14:creationId xmlns:p14="http://schemas.microsoft.com/office/powerpoint/2010/main" val="3062975448"/>
      </p:ext>
    </p:extLst>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29029</TotalTime>
  <Words>5007</Words>
  <Application>Microsoft Office PowerPoint</Application>
  <PresentationFormat>On-screen Show (4:3)</PresentationFormat>
  <Paragraphs>912</Paragraphs>
  <Slides>73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73</vt:i4>
      </vt:variant>
    </vt:vector>
  </HeadingPairs>
  <TitlesOfParts>
    <vt:vector size="80" baseType="lpstr">
      <vt:lpstr>ＭＳ Ｐゴシック</vt:lpstr>
      <vt:lpstr>Arial</vt:lpstr>
      <vt:lpstr>Calibri</vt:lpstr>
      <vt:lpstr>Franklin Gothic Book</vt:lpstr>
      <vt:lpstr>Wingdings</vt:lpstr>
      <vt:lpstr>Wingdings 2</vt:lpstr>
      <vt:lpstr>Technic</vt:lpstr>
      <vt:lpstr>CYBR644 – Cyber Practitioner Lab</vt:lpstr>
      <vt:lpstr>Overview of the course</vt:lpstr>
      <vt:lpstr>Project 2 </vt:lpstr>
      <vt:lpstr>Where are we?</vt:lpstr>
      <vt:lpstr>Take A Step Back…</vt:lpstr>
      <vt:lpstr>Gain Foothold</vt:lpstr>
      <vt:lpstr>Services/scheduled processes</vt:lpstr>
      <vt:lpstr>Malware</vt:lpstr>
      <vt:lpstr>Viruses, Worms, Spyware, Trojans, Oh My!</vt:lpstr>
      <vt:lpstr>Virus</vt:lpstr>
      <vt:lpstr>Types and Transmission Methods of Viruses</vt:lpstr>
      <vt:lpstr>Types and Transmission Methods of Viruses cont.</vt:lpstr>
      <vt:lpstr>Virus Payloads</vt:lpstr>
      <vt:lpstr>History of Viruses</vt:lpstr>
      <vt:lpstr>Well-Known Viruses</vt:lpstr>
      <vt:lpstr>Well Known Viruses cont.</vt:lpstr>
      <vt:lpstr>Virus Tools</vt:lpstr>
      <vt:lpstr>Virus Phases</vt:lpstr>
      <vt:lpstr>Worm</vt:lpstr>
      <vt:lpstr>Buffer Overflow</vt:lpstr>
      <vt:lpstr>Common Buffer Overflow Attacks</vt:lpstr>
      <vt:lpstr>Example Buffer Overflow</vt:lpstr>
      <vt:lpstr>Preventing Buffer Overflows</vt:lpstr>
      <vt:lpstr>Trojan Horse</vt:lpstr>
      <vt:lpstr>Trojan Horse</vt:lpstr>
      <vt:lpstr>Overview of Trojans</vt:lpstr>
      <vt:lpstr>Trojan Types</vt:lpstr>
      <vt:lpstr>Trojan Ports and Communication Methods</vt:lpstr>
      <vt:lpstr>Trojan Goals</vt:lpstr>
      <vt:lpstr>Trojan Infection Mechanisms</vt:lpstr>
      <vt:lpstr>Trojan Tools</vt:lpstr>
      <vt:lpstr>Trojan Tools cont.</vt:lpstr>
      <vt:lpstr>Trojan Tools cont.</vt:lpstr>
      <vt:lpstr>Distributing Trojans</vt:lpstr>
      <vt:lpstr>Trojan Toolkits</vt:lpstr>
      <vt:lpstr>Covert Communications</vt:lpstr>
      <vt:lpstr>Covert Communication Tools</vt:lpstr>
      <vt:lpstr>Other Redirection and Covert Tools</vt:lpstr>
      <vt:lpstr>Keystroke Logging</vt:lpstr>
      <vt:lpstr>Spyware/Adware</vt:lpstr>
      <vt:lpstr>Spyware</vt:lpstr>
      <vt:lpstr>Root Kit</vt:lpstr>
      <vt:lpstr>Backdoor</vt:lpstr>
      <vt:lpstr>Trojan and Backdoor Countermeasures</vt:lpstr>
      <vt:lpstr>BOTs/BOTNETS</vt:lpstr>
      <vt:lpstr>RANSOMWARE</vt:lpstr>
      <vt:lpstr>Break</vt:lpstr>
      <vt:lpstr>Preventing Viruses</vt:lpstr>
      <vt:lpstr>Anti-Malware?</vt:lpstr>
      <vt:lpstr>Antivirus</vt:lpstr>
      <vt:lpstr>How do they find malware?</vt:lpstr>
      <vt:lpstr>Adapting Malware</vt:lpstr>
      <vt:lpstr>Malware Analysis</vt:lpstr>
      <vt:lpstr>Covering your tracks</vt:lpstr>
      <vt:lpstr>Covering Tracks</vt:lpstr>
      <vt:lpstr>Covering your tracks</vt:lpstr>
      <vt:lpstr>Covering your tracks</vt:lpstr>
      <vt:lpstr>Windows OS LOGs</vt:lpstr>
      <vt:lpstr>Windows Application LOGs</vt:lpstr>
      <vt:lpstr> Linux Os/application LOGs</vt:lpstr>
      <vt:lpstr> Linux Os/application LOGs</vt:lpstr>
      <vt:lpstr> Linux bash history</vt:lpstr>
      <vt:lpstr> network logs</vt:lpstr>
      <vt:lpstr>Logs, Logs, and Logs</vt:lpstr>
      <vt:lpstr>Log Collection Servers</vt:lpstr>
      <vt:lpstr>Log Collection Servers</vt:lpstr>
      <vt:lpstr>Perspectives</vt:lpstr>
      <vt:lpstr>Perspectives</vt:lpstr>
      <vt:lpstr>Perspectives</vt:lpstr>
      <vt:lpstr>Summary</vt:lpstr>
      <vt:lpstr>Summary</vt:lpstr>
      <vt:lpstr>Summary</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 909</dc:title>
  <dc:creator>Michael Hennick</dc:creator>
  <cp:lastModifiedBy>Michael Hennick</cp:lastModifiedBy>
  <cp:revision>122</cp:revision>
  <dcterms:created xsi:type="dcterms:W3CDTF">2012-01-03T00:04:31Z</dcterms:created>
  <dcterms:modified xsi:type="dcterms:W3CDTF">2024-04-10T01:44:52Z</dcterms:modified>
</cp:coreProperties>
</file>