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1" r:id="rId5"/>
    <p:sldId id="262" r:id="rId6"/>
    <p:sldId id="264" r:id="rId7"/>
    <p:sldId id="263" r:id="rId8"/>
    <p:sldId id="265" r:id="rId9"/>
    <p:sldId id="266"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7FF"/>
    <a:srgbClr val="5B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B1ED76-B185-4CF5-9108-5028D8BAB818}"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209831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1ED76-B185-4CF5-9108-5028D8BAB818}"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351512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1ED76-B185-4CF5-9108-5028D8BAB818}"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39976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1ED76-B185-4CF5-9108-5028D8BAB818}"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133478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1ED76-B185-4CF5-9108-5028D8BAB818}"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176373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B1ED76-B185-4CF5-9108-5028D8BAB818}"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973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B1ED76-B185-4CF5-9108-5028D8BAB818}"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5137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B1ED76-B185-4CF5-9108-5028D8BAB818}"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163855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1ED76-B185-4CF5-9108-5028D8BAB818}"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3914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1ED76-B185-4CF5-9108-5028D8BAB818}"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58175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1ED76-B185-4CF5-9108-5028D8BAB818}"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8F824-BDAA-4C7D-B7EA-63BD2C113F3A}" type="slidenum">
              <a:rPr lang="en-US" smtClean="0"/>
              <a:t>‹#›</a:t>
            </a:fld>
            <a:endParaRPr lang="en-US"/>
          </a:p>
        </p:txBody>
      </p:sp>
    </p:spTree>
    <p:extLst>
      <p:ext uri="{BB962C8B-B14F-4D97-AF65-F5344CB8AC3E}">
        <p14:creationId xmlns:p14="http://schemas.microsoft.com/office/powerpoint/2010/main" val="311115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1ED76-B185-4CF5-9108-5028D8BAB818}" type="datetimeFigureOut">
              <a:rPr lang="en-US" smtClean="0"/>
              <a:t>7/12/2023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8F824-BDAA-4C7D-B7EA-63BD2C113F3A}" type="slidenum">
              <a:rPr lang="en-US" smtClean="0"/>
              <a:t>‹#›</a:t>
            </a:fld>
            <a:endParaRPr lang="en-US"/>
          </a:p>
        </p:txBody>
      </p:sp>
    </p:spTree>
    <p:extLst>
      <p:ext uri="{BB962C8B-B14F-4D97-AF65-F5344CB8AC3E}">
        <p14:creationId xmlns:p14="http://schemas.microsoft.com/office/powerpoint/2010/main" val="24869882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F0"/>
                </a:solidFill>
              </a:rPr>
              <a:t>SOLAR MICRO GRID</a:t>
            </a:r>
            <a:endParaRPr lang="en-US" dirty="0">
              <a:solidFill>
                <a:srgbClr val="00B0F0"/>
              </a:solidFill>
            </a:endParaRPr>
          </a:p>
        </p:txBody>
      </p:sp>
      <p:sp>
        <p:nvSpPr>
          <p:cNvPr id="3" name="Subtitle 2"/>
          <p:cNvSpPr>
            <a:spLocks noGrp="1"/>
          </p:cNvSpPr>
          <p:nvPr>
            <p:ph type="subTitle" idx="1"/>
          </p:nvPr>
        </p:nvSpPr>
        <p:spPr/>
        <p:txBody>
          <a:bodyPr/>
          <a:lstStyle/>
          <a:p>
            <a:pPr marL="342900" indent="-342900" algn="r">
              <a:buFontTx/>
              <a:buChar char="-"/>
            </a:pPr>
            <a:endParaRPr lang="en-US" dirty="0" smtClean="0">
              <a:solidFill>
                <a:srgbClr val="00B0F0"/>
              </a:solidFill>
            </a:endParaRPr>
          </a:p>
          <a:p>
            <a:pPr marL="342900" indent="-342900" algn="r">
              <a:buFontTx/>
              <a:buChar char="-"/>
            </a:pPr>
            <a:r>
              <a:rPr lang="en-US" dirty="0" smtClean="0">
                <a:solidFill>
                  <a:srgbClr val="A3E7FF"/>
                </a:solidFill>
              </a:rPr>
              <a:t>D. SAI RAM CHANDU</a:t>
            </a:r>
          </a:p>
          <a:p>
            <a:pPr algn="r"/>
            <a:r>
              <a:rPr lang="en-US" dirty="0" smtClean="0">
                <a:solidFill>
                  <a:srgbClr val="A3E7FF"/>
                </a:solidFill>
              </a:rPr>
              <a:t>N180866</a:t>
            </a:r>
            <a:endParaRPr lang="en-US" dirty="0">
              <a:solidFill>
                <a:srgbClr val="A3E7FF"/>
              </a:solidFill>
            </a:endParaRPr>
          </a:p>
        </p:txBody>
      </p:sp>
    </p:spTree>
    <p:extLst>
      <p:ext uri="{BB962C8B-B14F-4D97-AF65-F5344CB8AC3E}">
        <p14:creationId xmlns:p14="http://schemas.microsoft.com/office/powerpoint/2010/main" val="2571188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6" y="2566903"/>
            <a:ext cx="10515600" cy="1325563"/>
          </a:xfrm>
        </p:spPr>
        <p:txBody>
          <a:bodyPr>
            <a:normAutofit/>
          </a:bodyPr>
          <a:lstStyle/>
          <a:p>
            <a:pPr algn="ctr"/>
            <a:r>
              <a:rPr lang="en-US" sz="5400" dirty="0" smtClean="0">
                <a:solidFill>
                  <a:srgbClr val="00B0F0"/>
                </a:solidFill>
              </a:rPr>
              <a:t>THANK YOU</a:t>
            </a:r>
            <a:endParaRPr lang="en-US" sz="5400" dirty="0">
              <a:solidFill>
                <a:srgbClr val="00B0F0"/>
              </a:solidFill>
            </a:endParaRPr>
          </a:p>
        </p:txBody>
      </p:sp>
    </p:spTree>
    <p:extLst>
      <p:ext uri="{BB962C8B-B14F-4D97-AF65-F5344CB8AC3E}">
        <p14:creationId xmlns:p14="http://schemas.microsoft.com/office/powerpoint/2010/main" val="1880398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2009"/>
            <a:ext cx="10515600" cy="1325563"/>
          </a:xfrm>
        </p:spPr>
        <p:txBody>
          <a:bodyPr>
            <a:normAutofit/>
          </a:bodyPr>
          <a:lstStyle/>
          <a:p>
            <a:r>
              <a:rPr lang="en-US" sz="3200" dirty="0">
                <a:solidFill>
                  <a:srgbClr val="00B0F0"/>
                </a:solidFill>
              </a:rPr>
              <a:t>What is the difference between electric grid and microgrid?</a:t>
            </a:r>
          </a:p>
        </p:txBody>
      </p:sp>
      <p:sp>
        <p:nvSpPr>
          <p:cNvPr id="3" name="Content Placeholder 2"/>
          <p:cNvSpPr>
            <a:spLocks noGrp="1"/>
          </p:cNvSpPr>
          <p:nvPr>
            <p:ph idx="1"/>
          </p:nvPr>
        </p:nvSpPr>
        <p:spPr>
          <a:xfrm>
            <a:off x="838200" y="2318920"/>
            <a:ext cx="10515600" cy="4351338"/>
          </a:xfrm>
        </p:spPr>
        <p:txBody>
          <a:bodyPr>
            <a:normAutofit/>
          </a:bodyPr>
          <a:lstStyle/>
          <a:p>
            <a:r>
              <a:rPr lang="en-US" sz="2400" dirty="0">
                <a:solidFill>
                  <a:srgbClr val="A3E7FF"/>
                </a:solidFill>
              </a:rPr>
              <a:t>An electrical grid is an interconnected network for electricity delivery from producers to consumers</a:t>
            </a:r>
            <a:r>
              <a:rPr lang="en-US" sz="2400" dirty="0" smtClean="0">
                <a:solidFill>
                  <a:srgbClr val="A3E7FF"/>
                </a:solidFill>
              </a:rPr>
              <a:t>.</a:t>
            </a:r>
          </a:p>
          <a:p>
            <a:pPr marL="0" indent="0">
              <a:buNone/>
            </a:pPr>
            <a:endParaRPr lang="en-US" sz="2400" dirty="0" smtClean="0">
              <a:solidFill>
                <a:srgbClr val="A3E7FF"/>
              </a:solidFill>
            </a:endParaRPr>
          </a:p>
          <a:p>
            <a:r>
              <a:rPr lang="en-US" sz="2400" dirty="0">
                <a:solidFill>
                  <a:srgbClr val="A3E7FF"/>
                </a:solidFill>
              </a:rPr>
              <a:t>A microgrid is a small, localized network of electricity generation, distribution, and consumption. It can be either grid-connected or off-grid. Grid-connected microgrids are connected to the main electric grid, but they can also operate independently if the main grid fails.</a:t>
            </a:r>
          </a:p>
        </p:txBody>
      </p:sp>
    </p:spTree>
    <p:extLst>
      <p:ext uri="{BB962C8B-B14F-4D97-AF65-F5344CB8AC3E}">
        <p14:creationId xmlns:p14="http://schemas.microsoft.com/office/powerpoint/2010/main" val="1475136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ADVANTAGES </a:t>
            </a:r>
            <a:endParaRPr lang="en-US" dirty="0">
              <a:solidFill>
                <a:srgbClr val="00B0F0"/>
              </a:solidFill>
            </a:endParaRPr>
          </a:p>
        </p:txBody>
      </p:sp>
      <p:sp>
        <p:nvSpPr>
          <p:cNvPr id="3" name="Content Placeholder 2"/>
          <p:cNvSpPr>
            <a:spLocks noGrp="1"/>
          </p:cNvSpPr>
          <p:nvPr>
            <p:ph idx="1"/>
          </p:nvPr>
        </p:nvSpPr>
        <p:spPr/>
        <p:txBody>
          <a:bodyPr/>
          <a:lstStyle/>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Improved in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reliability.</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Increase in  energy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efficiency.</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Integration of renewable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energy.</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Cost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savings.</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Improved energy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access.</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Economic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development.</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r>
              <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rPr>
              <a:t>Increased energy </a:t>
            </a:r>
            <a:r>
              <a:rPr lang="en-US"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independence.</a:t>
            </a:r>
            <a:endParaRPr lang="en-US" dirty="0">
              <a:solidFill>
                <a:srgbClr val="A3E7FF"/>
              </a:solidFill>
              <a:effectLst>
                <a:outerShdw blurRad="38100" dist="38100" dir="2700000" algn="tl">
                  <a:srgbClr val="000000">
                    <a:alpha val="43137"/>
                  </a:srgbClr>
                </a:outerShdw>
              </a:effectLst>
              <a:latin typeface="Bahnschrift SemiCondensed" panose="020B0502040204020203" pitchFamily="34" charset="0"/>
            </a:endParaRPr>
          </a:p>
          <a:p>
            <a:endParaRPr lang="en-US" dirty="0"/>
          </a:p>
        </p:txBody>
      </p:sp>
    </p:spTree>
    <p:extLst>
      <p:ext uri="{BB962C8B-B14F-4D97-AF65-F5344CB8AC3E}">
        <p14:creationId xmlns:p14="http://schemas.microsoft.com/office/powerpoint/2010/main" val="3198392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Bahnschrift SemiCondensed" panose="020B0502040204020203" pitchFamily="34" charset="0"/>
              </a:rPr>
              <a:t>MAIN OBJECTIVE</a:t>
            </a:r>
            <a:endParaRPr lang="en-US" dirty="0">
              <a:solidFill>
                <a:srgbClr val="00B0F0"/>
              </a:solidFill>
            </a:endParaRPr>
          </a:p>
        </p:txBody>
      </p:sp>
      <p:sp>
        <p:nvSpPr>
          <p:cNvPr id="3" name="Content Placeholder 2"/>
          <p:cNvSpPr>
            <a:spLocks noGrp="1"/>
          </p:cNvSpPr>
          <p:nvPr>
            <p:ph idx="1"/>
          </p:nvPr>
        </p:nvSpPr>
        <p:spPr/>
        <p:txBody>
          <a:bodyPr>
            <a:normAutofit/>
          </a:bodyPr>
          <a:lstStyle/>
          <a:p>
            <a:r>
              <a:rPr lang="en-US" sz="2400" dirty="0">
                <a:solidFill>
                  <a:srgbClr val="A3E7FF"/>
                </a:solidFill>
              </a:rPr>
              <a:t>The main objective of a solar-based microgrid is to provide a reliable and efficient source of electricity that is independent from the traditional grid and can be implemented in isolated island areas</a:t>
            </a:r>
            <a:r>
              <a:rPr lang="en-US" sz="2400" dirty="0" smtClean="0">
                <a:solidFill>
                  <a:srgbClr val="A3E7FF"/>
                </a:solidFill>
              </a:rPr>
              <a:t>.</a:t>
            </a:r>
          </a:p>
          <a:p>
            <a:endParaRPr lang="en-US" sz="2400" dirty="0" smtClean="0">
              <a:solidFill>
                <a:srgbClr val="A3E7FF"/>
              </a:solidFill>
            </a:endParaRPr>
          </a:p>
          <a:p>
            <a:r>
              <a:rPr lang="en-US" sz="2400" dirty="0">
                <a:solidFill>
                  <a:srgbClr val="A3E7FF"/>
                </a:solidFill>
                <a:effectLst>
                  <a:outerShdw blurRad="38100" dist="38100" dir="2700000" algn="tl">
                    <a:srgbClr val="000000">
                      <a:alpha val="43137"/>
                    </a:srgbClr>
                  </a:outerShdw>
                </a:effectLst>
                <a:latin typeface="Bahnschrift SemiCondensed" panose="020B0502040204020203" pitchFamily="34" charset="0"/>
              </a:rPr>
              <a:t>It can include - </a:t>
            </a:r>
          </a:p>
          <a:p>
            <a:pPr marL="0" indent="0">
              <a:buNone/>
            </a:pPr>
            <a:r>
              <a:rPr lang="en-US" sz="2400"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	Energy </a:t>
            </a:r>
            <a:r>
              <a:rPr lang="en-US" sz="2400" dirty="0">
                <a:solidFill>
                  <a:srgbClr val="A3E7FF"/>
                </a:solidFill>
                <a:effectLst>
                  <a:outerShdw blurRad="38100" dist="38100" dir="2700000" algn="tl">
                    <a:srgbClr val="000000">
                      <a:alpha val="43137"/>
                    </a:srgbClr>
                  </a:outerShdw>
                </a:effectLst>
                <a:latin typeface="Bahnschrift SemiCondensed" panose="020B0502040204020203" pitchFamily="34" charset="0"/>
              </a:rPr>
              <a:t>security</a:t>
            </a:r>
          </a:p>
          <a:p>
            <a:pPr marL="0" indent="0">
              <a:buNone/>
            </a:pPr>
            <a:r>
              <a:rPr lang="en-US" sz="2400"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	Energy </a:t>
            </a:r>
            <a:r>
              <a:rPr lang="en-US" sz="2400" dirty="0">
                <a:solidFill>
                  <a:srgbClr val="A3E7FF"/>
                </a:solidFill>
                <a:effectLst>
                  <a:outerShdw blurRad="38100" dist="38100" dir="2700000" algn="tl">
                    <a:srgbClr val="000000">
                      <a:alpha val="43137"/>
                    </a:srgbClr>
                  </a:outerShdw>
                </a:effectLst>
                <a:latin typeface="Bahnschrift SemiCondensed" panose="020B0502040204020203" pitchFamily="34" charset="0"/>
              </a:rPr>
              <a:t>independence</a:t>
            </a:r>
          </a:p>
          <a:p>
            <a:pPr marL="0" indent="0">
              <a:buNone/>
            </a:pPr>
            <a:r>
              <a:rPr lang="en-US" sz="2400"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	Cost </a:t>
            </a:r>
            <a:r>
              <a:rPr lang="en-US" sz="2400" dirty="0">
                <a:solidFill>
                  <a:srgbClr val="A3E7FF"/>
                </a:solidFill>
                <a:effectLst>
                  <a:outerShdw blurRad="38100" dist="38100" dir="2700000" algn="tl">
                    <a:srgbClr val="000000">
                      <a:alpha val="43137"/>
                    </a:srgbClr>
                  </a:outerShdw>
                </a:effectLst>
                <a:latin typeface="Bahnschrift SemiCondensed" panose="020B0502040204020203" pitchFamily="34" charset="0"/>
              </a:rPr>
              <a:t>savings</a:t>
            </a:r>
          </a:p>
          <a:p>
            <a:pPr marL="0" indent="0">
              <a:buNone/>
            </a:pPr>
            <a:r>
              <a:rPr lang="en-US" sz="2400"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	Grid </a:t>
            </a:r>
            <a:r>
              <a:rPr lang="en-US" sz="2400" dirty="0">
                <a:solidFill>
                  <a:srgbClr val="A3E7FF"/>
                </a:solidFill>
                <a:effectLst>
                  <a:outerShdw blurRad="38100" dist="38100" dir="2700000" algn="tl">
                    <a:srgbClr val="000000">
                      <a:alpha val="43137"/>
                    </a:srgbClr>
                  </a:outerShdw>
                </a:effectLst>
                <a:latin typeface="Bahnschrift SemiCondensed" panose="020B0502040204020203" pitchFamily="34" charset="0"/>
              </a:rPr>
              <a:t>stability</a:t>
            </a:r>
          </a:p>
          <a:p>
            <a:pPr marL="0" indent="0">
              <a:buNone/>
            </a:pPr>
            <a:r>
              <a:rPr lang="en-US" sz="2400" dirty="0" smtClean="0">
                <a:solidFill>
                  <a:srgbClr val="A3E7FF"/>
                </a:solidFill>
                <a:effectLst>
                  <a:outerShdw blurRad="38100" dist="38100" dir="2700000" algn="tl">
                    <a:srgbClr val="000000">
                      <a:alpha val="43137"/>
                    </a:srgbClr>
                  </a:outerShdw>
                </a:effectLst>
                <a:latin typeface="Bahnschrift SemiCondensed" panose="020B0502040204020203" pitchFamily="34" charset="0"/>
              </a:rPr>
              <a:t>	Sustainability</a:t>
            </a:r>
            <a:endParaRPr lang="en-US" sz="2400" dirty="0">
              <a:solidFill>
                <a:srgbClr val="A3E7FF"/>
              </a:solidFill>
            </a:endParaRPr>
          </a:p>
        </p:txBody>
      </p:sp>
    </p:spTree>
    <p:extLst>
      <p:ext uri="{BB962C8B-B14F-4D97-AF65-F5344CB8AC3E}">
        <p14:creationId xmlns:p14="http://schemas.microsoft.com/office/powerpoint/2010/main" val="1052580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841" y="806997"/>
            <a:ext cx="10515600" cy="1325563"/>
          </a:xfrm>
        </p:spPr>
        <p:txBody>
          <a:bodyPr>
            <a:normAutofit/>
          </a:bodyPr>
          <a:lstStyle/>
          <a:p>
            <a:pPr algn="ctr"/>
            <a:r>
              <a:rPr lang="en-US" sz="4000" dirty="0" smtClean="0">
                <a:solidFill>
                  <a:srgbClr val="00B0F0"/>
                </a:solidFill>
              </a:rPr>
              <a:t>Structural Outline of </a:t>
            </a:r>
            <a:r>
              <a:rPr lang="en-US" sz="4000" dirty="0">
                <a:solidFill>
                  <a:srgbClr val="00B0F0"/>
                </a:solidFill>
              </a:rPr>
              <a:t>Solar off-grid </a:t>
            </a:r>
            <a:r>
              <a:rPr lang="en-US" sz="4000" dirty="0" smtClean="0">
                <a:solidFill>
                  <a:srgbClr val="00B0F0"/>
                </a:solidFill>
              </a:rPr>
              <a:t>system</a:t>
            </a:r>
            <a:endParaRPr lang="en-US" sz="4000" dirty="0">
              <a:solidFill>
                <a:srgbClr val="00B0F0"/>
              </a:solidFill>
            </a:endParaRPr>
          </a:p>
        </p:txBody>
      </p:sp>
      <p:sp>
        <p:nvSpPr>
          <p:cNvPr id="41" name="TextBox 40"/>
          <p:cNvSpPr txBox="1"/>
          <p:nvPr/>
        </p:nvSpPr>
        <p:spPr>
          <a:xfrm>
            <a:off x="5652769" y="5326936"/>
            <a:ext cx="757505"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LOAD</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2" name="TextBox 41"/>
          <p:cNvSpPr txBox="1"/>
          <p:nvPr/>
        </p:nvSpPr>
        <p:spPr>
          <a:xfrm>
            <a:off x="5115291" y="2208913"/>
            <a:ext cx="1832460"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PV GENERATION</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3" name="TextBox 42"/>
          <p:cNvSpPr txBox="1"/>
          <p:nvPr/>
        </p:nvSpPr>
        <p:spPr>
          <a:xfrm>
            <a:off x="5002267" y="2883656"/>
            <a:ext cx="2058508"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BOOST CONVERTER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4" name="TextBox 43"/>
          <p:cNvSpPr txBox="1"/>
          <p:nvPr/>
        </p:nvSpPr>
        <p:spPr>
          <a:xfrm>
            <a:off x="3130127" y="3799886"/>
            <a:ext cx="2522642"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Bi-Directional Converter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5" name="TextBox 44"/>
          <p:cNvSpPr txBox="1"/>
          <p:nvPr/>
        </p:nvSpPr>
        <p:spPr>
          <a:xfrm>
            <a:off x="3090445" y="4534500"/>
            <a:ext cx="1047698"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BATTERY</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6" name="TextBox 45"/>
          <p:cNvSpPr txBox="1"/>
          <p:nvPr/>
        </p:nvSpPr>
        <p:spPr>
          <a:xfrm>
            <a:off x="6489637" y="3822492"/>
            <a:ext cx="2522642" cy="36933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SINGLE PHASE INVERTER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47" name="Straight Arrow Connector 46"/>
          <p:cNvCxnSpPr/>
          <p:nvPr/>
        </p:nvCxnSpPr>
        <p:spPr>
          <a:xfrm flipH="1">
            <a:off x="6023670" y="2578246"/>
            <a:ext cx="7851" cy="305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391448" y="3494475"/>
            <a:ext cx="0" cy="305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558572" y="3494475"/>
            <a:ext cx="0" cy="328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032889" y="5174231"/>
            <a:ext cx="0" cy="152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91448" y="3494476"/>
            <a:ext cx="31671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588242" y="4191824"/>
            <a:ext cx="0" cy="268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2"/>
          </p:cNvCxnSpPr>
          <p:nvPr/>
        </p:nvCxnSpPr>
        <p:spPr>
          <a:xfrm flipH="1">
            <a:off x="6023670" y="3252988"/>
            <a:ext cx="7851" cy="241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878817" y="3984552"/>
            <a:ext cx="531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5726112" y="3984552"/>
            <a:ext cx="4184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10874" y="4534500"/>
            <a:ext cx="2556303" cy="366282"/>
          </a:xfrm>
          <a:prstGeom prst="rect">
            <a:avLst/>
          </a:prstGeom>
          <a:noFill/>
          <a:ln>
            <a:solidFill>
              <a:schemeClr val="tx1"/>
            </a:solidFill>
          </a:ln>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STEP UP TRANSFORMER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57" name="Straight Arrow Connector 56"/>
          <p:cNvCxnSpPr/>
          <p:nvPr/>
        </p:nvCxnSpPr>
        <p:spPr>
          <a:xfrm>
            <a:off x="7558572" y="4191824"/>
            <a:ext cx="0" cy="328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031521" y="5174231"/>
            <a:ext cx="15270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558572" y="4900782"/>
            <a:ext cx="0" cy="27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75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B0F0"/>
                </a:solidFill>
              </a:rPr>
              <a:t>A Comprehensive Exploration </a:t>
            </a:r>
            <a:r>
              <a:rPr lang="en-US" sz="4000" dirty="0" smtClean="0">
                <a:solidFill>
                  <a:srgbClr val="00B0F0"/>
                </a:solidFill>
              </a:rPr>
              <a:t>of Solar Micro Grid</a:t>
            </a:r>
            <a:endParaRPr lang="en-US" sz="4000" dirty="0">
              <a:solidFill>
                <a:srgbClr val="00B0F0"/>
              </a:solidFill>
            </a:endParaRPr>
          </a:p>
        </p:txBody>
      </p:sp>
      <p:sp>
        <p:nvSpPr>
          <p:cNvPr id="3" name="Content Placeholder 2"/>
          <p:cNvSpPr>
            <a:spLocks noGrp="1"/>
          </p:cNvSpPr>
          <p:nvPr>
            <p:ph idx="1"/>
          </p:nvPr>
        </p:nvSpPr>
        <p:spPr/>
        <p:txBody>
          <a:bodyPr>
            <a:normAutofit lnSpcReduction="10000"/>
          </a:bodyPr>
          <a:lstStyle/>
          <a:p>
            <a:pPr algn="just"/>
            <a:r>
              <a:rPr lang="en-US" sz="2000" dirty="0">
                <a:solidFill>
                  <a:srgbClr val="A3E7FF"/>
                </a:solidFill>
              </a:rPr>
              <a:t>Initially, we prioritize solar photovoltaic (PV) as our primary energy source due to its affordability, high efficiency, and value for money. To maximize its power output, we employ a technique called Maximum Power Point Tracking (MPPT). This method boosts the PV voltage to achieve the maximum power point. Additionally, we connect a battery in parallel to the boost converter, utilizing a bidirectional converter that serves a dual purpose. When the PV system generates power, the battery charges, and in the event of PV power generation cessation, the battery can supply power through the bidirectional converter</a:t>
            </a:r>
            <a:r>
              <a:rPr lang="en-US" sz="2000" dirty="0" smtClean="0">
                <a:solidFill>
                  <a:srgbClr val="A3E7FF"/>
                </a:solidFill>
              </a:rPr>
              <a:t>.</a:t>
            </a:r>
          </a:p>
          <a:p>
            <a:pPr algn="just"/>
            <a:r>
              <a:rPr lang="en-US" sz="2000" dirty="0">
                <a:solidFill>
                  <a:srgbClr val="A3E7FF"/>
                </a:solidFill>
              </a:rPr>
              <a:t>To make the power usable for end-users, we proceed to invert the voltage using an inverter. To ensure a clean power output, we have implemented an LC filter to eliminate higher-order harmonics. This filter guarantees the generation of a perfect sinusoidal wave at 50Hz, which is the standard frequency for most power systems</a:t>
            </a:r>
            <a:r>
              <a:rPr lang="en-US" sz="2000" dirty="0" smtClean="0">
                <a:solidFill>
                  <a:srgbClr val="A3E7FF"/>
                </a:solidFill>
              </a:rPr>
              <a:t>.</a:t>
            </a:r>
          </a:p>
          <a:p>
            <a:pPr algn="just"/>
            <a:r>
              <a:rPr lang="en-US" sz="2000" dirty="0">
                <a:solidFill>
                  <a:srgbClr val="A3E7FF"/>
                </a:solidFill>
              </a:rPr>
              <a:t>Furthermore, by utilizing a step-up transformer, we increase the voltage and current levels, allowing for efficient transmission to the end-user. This step-up transformer ensures that power losses during transmission are minimized, and the electricity reaches the intended destination with appropriate voltage and current levels.</a:t>
            </a:r>
          </a:p>
        </p:txBody>
      </p:sp>
    </p:spTree>
    <p:extLst>
      <p:ext uri="{BB962C8B-B14F-4D97-AF65-F5344CB8AC3E}">
        <p14:creationId xmlns:p14="http://schemas.microsoft.com/office/powerpoint/2010/main" val="68439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F0"/>
                </a:solidFill>
              </a:rPr>
              <a:t>Output From The Matlab Simulations</a:t>
            </a:r>
            <a:endParaRPr lang="en-US" sz="4000" dirty="0">
              <a:solidFill>
                <a:srgbClr val="00B0F0"/>
              </a:solidFill>
            </a:endParaRPr>
          </a:p>
        </p:txBody>
      </p:sp>
      <p:sp>
        <p:nvSpPr>
          <p:cNvPr id="6" name="Text Placeholder 5"/>
          <p:cNvSpPr>
            <a:spLocks noGrp="1"/>
          </p:cNvSpPr>
          <p:nvPr>
            <p:ph type="body" idx="1"/>
          </p:nvPr>
        </p:nvSpPr>
        <p:spPr/>
        <p:txBody>
          <a:bodyPr/>
          <a:lstStyle/>
          <a:p>
            <a:pPr marL="342900" indent="-342900">
              <a:buFont typeface="Arial" panose="020B0604020202020204" pitchFamily="34" charset="0"/>
              <a:buChar char="•"/>
            </a:pPr>
            <a:r>
              <a:rPr lang="en-US" dirty="0" smtClean="0">
                <a:solidFill>
                  <a:srgbClr val="A3E7FF"/>
                </a:solidFill>
              </a:rPr>
              <a:t>PV Array Behavior</a:t>
            </a:r>
            <a:endParaRPr lang="en-US" dirty="0">
              <a:solidFill>
                <a:srgbClr val="A3E7FF"/>
              </a:solidFill>
            </a:endParaRPr>
          </a:p>
        </p:txBody>
      </p:sp>
      <p:sp>
        <p:nvSpPr>
          <p:cNvPr id="8" name="Text Placeholder 7"/>
          <p:cNvSpPr>
            <a:spLocks noGrp="1"/>
          </p:cNvSpPr>
          <p:nvPr>
            <p:ph type="body" sz="quarter" idx="3"/>
          </p:nvPr>
        </p:nvSpPr>
        <p:spPr/>
        <p:txBody>
          <a:bodyPr/>
          <a:lstStyle/>
          <a:p>
            <a:pPr marL="342900" indent="-342900">
              <a:buFont typeface="Arial" panose="020B0604020202020204" pitchFamily="34" charset="0"/>
              <a:buChar char="•"/>
            </a:pPr>
            <a:r>
              <a:rPr lang="en-US" dirty="0" smtClean="0">
                <a:solidFill>
                  <a:srgbClr val="A3E7FF"/>
                </a:solidFill>
              </a:rPr>
              <a:t>Inverter Output</a:t>
            </a:r>
            <a:endParaRPr lang="en-US" dirty="0">
              <a:solidFill>
                <a:srgbClr val="A3E7FF"/>
              </a:solidFill>
            </a:endParaRPr>
          </a:p>
        </p:txBody>
      </p:sp>
      <p:pic>
        <p:nvPicPr>
          <p:cNvPr id="4" name="Content Placeholder 3"/>
          <p:cNvPicPr>
            <a:picLocks noGrp="1" noChangeAspect="1"/>
          </p:cNvPicPr>
          <p:nvPr>
            <p:ph sz="quarter" idx="4"/>
          </p:nvPr>
        </p:nvPicPr>
        <p:blipFill rotWithShape="1">
          <a:blip r:embed="rId2" cstate="print">
            <a:extLst>
              <a:ext uri="{28A0092B-C50C-407E-A947-70E740481C1C}">
                <a14:useLocalDpi xmlns:a14="http://schemas.microsoft.com/office/drawing/2010/main" val="0"/>
              </a:ext>
            </a:extLst>
          </a:blip>
          <a:srcRect l="2786"/>
          <a:stretch/>
        </p:blipFill>
        <p:spPr>
          <a:xfrm>
            <a:off x="6316578" y="3083825"/>
            <a:ext cx="5038809" cy="2527088"/>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839788" y="2897449"/>
            <a:ext cx="5157787" cy="2899839"/>
          </a:xfrm>
        </p:spPr>
      </p:pic>
    </p:spTree>
    <p:extLst>
      <p:ext uri="{BB962C8B-B14F-4D97-AF65-F5344CB8AC3E}">
        <p14:creationId xmlns:p14="http://schemas.microsoft.com/office/powerpoint/2010/main" val="109105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Challenges of Island Energy Systems</a:t>
            </a:r>
          </a:p>
        </p:txBody>
      </p:sp>
      <p:sp>
        <p:nvSpPr>
          <p:cNvPr id="3" name="Content Placeholder 2"/>
          <p:cNvSpPr>
            <a:spLocks noGrp="1"/>
          </p:cNvSpPr>
          <p:nvPr>
            <p:ph idx="1"/>
          </p:nvPr>
        </p:nvSpPr>
        <p:spPr/>
        <p:txBody>
          <a:bodyPr/>
          <a:lstStyle/>
          <a:p>
            <a:endParaRPr lang="en-US" dirty="0" smtClean="0">
              <a:solidFill>
                <a:srgbClr val="A3E7FF"/>
              </a:solidFill>
            </a:endParaRPr>
          </a:p>
          <a:p>
            <a:r>
              <a:rPr lang="en-US" dirty="0" smtClean="0">
                <a:solidFill>
                  <a:srgbClr val="A3E7FF"/>
                </a:solidFill>
              </a:rPr>
              <a:t>Variability </a:t>
            </a:r>
            <a:r>
              <a:rPr lang="en-US" dirty="0">
                <a:solidFill>
                  <a:srgbClr val="A3E7FF"/>
                </a:solidFill>
              </a:rPr>
              <a:t>and Intermittency of Solar </a:t>
            </a:r>
            <a:r>
              <a:rPr lang="en-US" dirty="0" smtClean="0">
                <a:solidFill>
                  <a:srgbClr val="A3E7FF"/>
                </a:solidFill>
              </a:rPr>
              <a:t>Power</a:t>
            </a:r>
          </a:p>
          <a:p>
            <a:r>
              <a:rPr lang="en-US" dirty="0">
                <a:solidFill>
                  <a:srgbClr val="A3E7FF"/>
                </a:solidFill>
              </a:rPr>
              <a:t>Limited Power Generation </a:t>
            </a:r>
            <a:r>
              <a:rPr lang="en-US" dirty="0" smtClean="0">
                <a:solidFill>
                  <a:srgbClr val="A3E7FF"/>
                </a:solidFill>
              </a:rPr>
              <a:t>Capacity</a:t>
            </a:r>
          </a:p>
          <a:p>
            <a:r>
              <a:rPr lang="en-US" dirty="0">
                <a:solidFill>
                  <a:srgbClr val="A3E7FF"/>
                </a:solidFill>
              </a:rPr>
              <a:t>Energy Demand </a:t>
            </a:r>
            <a:r>
              <a:rPr lang="en-US" dirty="0" smtClean="0">
                <a:solidFill>
                  <a:srgbClr val="A3E7FF"/>
                </a:solidFill>
              </a:rPr>
              <a:t>Management</a:t>
            </a:r>
          </a:p>
          <a:p>
            <a:r>
              <a:rPr lang="en-US" dirty="0">
                <a:solidFill>
                  <a:srgbClr val="A3E7FF"/>
                </a:solidFill>
              </a:rPr>
              <a:t>Grid Stability and Frequency </a:t>
            </a:r>
            <a:r>
              <a:rPr lang="en-US" dirty="0" smtClean="0">
                <a:solidFill>
                  <a:srgbClr val="A3E7FF"/>
                </a:solidFill>
              </a:rPr>
              <a:t>Control</a:t>
            </a:r>
          </a:p>
          <a:p>
            <a:r>
              <a:rPr lang="en-US" dirty="0">
                <a:solidFill>
                  <a:srgbClr val="A3E7FF"/>
                </a:solidFill>
              </a:rPr>
              <a:t>Limited Technical Expertise and </a:t>
            </a:r>
            <a:r>
              <a:rPr lang="en-US" dirty="0" smtClean="0">
                <a:solidFill>
                  <a:srgbClr val="A3E7FF"/>
                </a:solidFill>
              </a:rPr>
              <a:t>Resources</a:t>
            </a:r>
          </a:p>
          <a:p>
            <a:r>
              <a:rPr lang="en-US" dirty="0">
                <a:solidFill>
                  <a:srgbClr val="A3E7FF"/>
                </a:solidFill>
              </a:rPr>
              <a:t>Cost and Financing</a:t>
            </a:r>
          </a:p>
        </p:txBody>
      </p:sp>
    </p:spTree>
    <p:extLst>
      <p:ext uri="{BB962C8B-B14F-4D97-AF65-F5344CB8AC3E}">
        <p14:creationId xmlns:p14="http://schemas.microsoft.com/office/powerpoint/2010/main" val="1526679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Conclusion</a:t>
            </a:r>
            <a:endParaRPr lang="en-US" dirty="0">
              <a:solidFill>
                <a:srgbClr val="00B0F0"/>
              </a:solidFill>
            </a:endParaRPr>
          </a:p>
        </p:txBody>
      </p:sp>
      <p:sp>
        <p:nvSpPr>
          <p:cNvPr id="3" name="Content Placeholder 2"/>
          <p:cNvSpPr>
            <a:spLocks noGrp="1"/>
          </p:cNvSpPr>
          <p:nvPr>
            <p:ph idx="1"/>
          </p:nvPr>
        </p:nvSpPr>
        <p:spPr/>
        <p:txBody>
          <a:bodyPr>
            <a:normAutofit/>
          </a:bodyPr>
          <a:lstStyle/>
          <a:p>
            <a:r>
              <a:rPr lang="en-US" sz="2000" dirty="0">
                <a:solidFill>
                  <a:srgbClr val="A3E7FF"/>
                </a:solidFill>
              </a:rPr>
              <a:t>Microgrids offer numerous advantages over traditional grids, such as increased resilience, energy independence, and the ability to integrate renewable energy sources. However, they also come with their own set of challenges. In my project, I have implemented a photovoltaic (PV) microgrid using MATLAB, and I believe that it is a superior and efficient solution for promoting the utilization of renewable </a:t>
            </a:r>
            <a:r>
              <a:rPr lang="en-US" sz="2000" dirty="0" smtClean="0">
                <a:solidFill>
                  <a:srgbClr val="A3E7FF"/>
                </a:solidFill>
              </a:rPr>
              <a:t>energies.</a:t>
            </a:r>
          </a:p>
          <a:p>
            <a:r>
              <a:rPr lang="en-US" sz="2000" dirty="0" smtClean="0">
                <a:solidFill>
                  <a:srgbClr val="A3E7FF"/>
                </a:solidFill>
              </a:rPr>
              <a:t>Solar Micro Grid </a:t>
            </a:r>
            <a:r>
              <a:rPr lang="en-US" sz="2000" dirty="0">
                <a:solidFill>
                  <a:srgbClr val="A3E7FF"/>
                </a:solidFill>
              </a:rPr>
              <a:t>can continue to supply power to local communities even during grid outages or disruptions. This capability is especially crucial in remote or disaster-prone areas where maintaining a reliable power supply is challenging</a:t>
            </a:r>
            <a:r>
              <a:rPr lang="en-US" sz="2000" dirty="0" smtClean="0">
                <a:solidFill>
                  <a:srgbClr val="A3E7FF"/>
                </a:solidFill>
              </a:rPr>
              <a:t>.</a:t>
            </a:r>
          </a:p>
          <a:p>
            <a:r>
              <a:rPr lang="en-US" sz="2000" dirty="0">
                <a:solidFill>
                  <a:srgbClr val="A3E7FF"/>
                </a:solidFill>
              </a:rPr>
              <a:t>The implementation of a PV microgrid in MATLAB allows for comprehensive modeling and simulation, enabling the evaluation of its performance under various scenarios. This approach facilitates accurate sizing of the PV system, energy storage components, and other infrastructure elements to meet the specific needs of the target community.</a:t>
            </a:r>
          </a:p>
        </p:txBody>
      </p:sp>
    </p:spTree>
    <p:extLst>
      <p:ext uri="{BB962C8B-B14F-4D97-AF65-F5344CB8AC3E}">
        <p14:creationId xmlns:p14="http://schemas.microsoft.com/office/powerpoint/2010/main" val="92753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Bahnschrift SemiBold SemiConden"/>
        <a:ea typeface=""/>
        <a:cs typeface=""/>
      </a:majorFont>
      <a:minorFont>
        <a:latin typeface="Bahnschrift SemiCondense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603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Bahnschrift SemiBold SemiConden</vt:lpstr>
      <vt:lpstr>Bahnschrift SemiCondensed</vt:lpstr>
      <vt:lpstr>Office Theme</vt:lpstr>
      <vt:lpstr>SOLAR MICRO GRID</vt:lpstr>
      <vt:lpstr>What is the difference between electric grid and microgrid?</vt:lpstr>
      <vt:lpstr>ADVANTAGES </vt:lpstr>
      <vt:lpstr>MAIN OBJECTIVE</vt:lpstr>
      <vt:lpstr>Structural Outline of Solar off-grid system</vt:lpstr>
      <vt:lpstr>A Comprehensive Exploration of Solar Micro Grid</vt:lpstr>
      <vt:lpstr>Output From The Matlab Simulations</vt:lpstr>
      <vt:lpstr>Challenges of Island Energy Systems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Photovoltaic</dc:title>
  <dc:creator>RAM</dc:creator>
  <cp:lastModifiedBy>RAM</cp:lastModifiedBy>
  <cp:revision>12</cp:revision>
  <dcterms:created xsi:type="dcterms:W3CDTF">2023-07-10T11:34:08Z</dcterms:created>
  <dcterms:modified xsi:type="dcterms:W3CDTF">2023-07-12T17:28:44Z</dcterms:modified>
</cp:coreProperties>
</file>