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15" d="100"/>
          <a:sy n="15" d="100"/>
        </p:scale>
        <p:origin x="1404" y="12"/>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handoutMaster" Target="handoutMasters/handoutMaster1.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ableStyles" Target="tableStyles.xml" /><Relationship Id="rId5" Type="http://schemas.openxmlformats.org/officeDocument/2006/relationships/slide" Target="slides/slide1.xml" /><Relationship Id="rId10"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3/1/2020</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jpg"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82333"/>
            <a:ext cx="4274820" cy="4037267"/>
          </a:xfrm>
          <a:prstGeom prst="rect">
            <a:avLst/>
          </a:prstGeom>
        </p:spPr>
      </p:pic>
      <p:sp>
        <p:nvSpPr>
          <p:cNvPr id="4" name="Title 3"/>
          <p:cNvSpPr>
            <a:spLocks noGrp="1"/>
          </p:cNvSpPr>
          <p:nvPr>
            <p:ph type="title"/>
          </p:nvPr>
        </p:nvSpPr>
        <p:spPr>
          <a:xfrm>
            <a:off x="5532124" y="541576"/>
            <a:ext cx="32657143" cy="2514540"/>
          </a:xfrm>
        </p:spPr>
        <p:txBody>
          <a:bodyPr>
            <a:normAutofit/>
          </a:bodyPr>
          <a:lstStyle/>
          <a:p>
            <a:r>
              <a:rPr lang="en-US" dirty="0"/>
              <a:t>                     </a:t>
            </a:r>
            <a:r>
              <a:rPr lang="en-US" sz="12000" dirty="0">
                <a:latin typeface="Times New Roman" panose="02020603050405020304" pitchFamily="18" charset="0"/>
                <a:cs typeface="Times New Roman" panose="02020603050405020304" pitchFamily="18" charset="0"/>
              </a:rPr>
              <a:t>INSTANT MESSAGING SECURITY</a:t>
            </a:r>
          </a:p>
        </p:txBody>
      </p:sp>
      <p:sp>
        <p:nvSpPr>
          <p:cNvPr id="23" name="Text Placeholder 22"/>
          <p:cNvSpPr>
            <a:spLocks noGrp="1"/>
          </p:cNvSpPr>
          <p:nvPr>
            <p:ph type="body" sz="quarter" idx="36"/>
          </p:nvPr>
        </p:nvSpPr>
        <p:spPr>
          <a:xfrm>
            <a:off x="8675374" y="3458884"/>
            <a:ext cx="31089600" cy="1589299"/>
          </a:xfrm>
        </p:spPr>
        <p:txBody>
          <a:bodyPr/>
          <a:lstStyle/>
          <a:p>
            <a:r>
              <a:rPr lang="en-US" sz="4800" dirty="0" err="1"/>
              <a:t>P.Sairam</a:t>
            </a:r>
            <a:r>
              <a:rPr lang="en-US" sz="4800" dirty="0"/>
              <a:t>, </a:t>
            </a:r>
            <a:r>
              <a:rPr lang="en-US" sz="4800" dirty="0" err="1"/>
              <a:t>Ps.Prashanth</a:t>
            </a:r>
            <a:r>
              <a:rPr lang="en-US" sz="4800" dirty="0"/>
              <a:t>, </a:t>
            </a:r>
            <a:r>
              <a:rPr lang="en-US" sz="4800" dirty="0" err="1"/>
              <a:t>M.Chandrashekar,M.Sahith</a:t>
            </a:r>
            <a:r>
              <a:rPr lang="en-US" sz="4800" dirty="0"/>
              <a:t>   			                    Guide : </a:t>
            </a:r>
            <a:r>
              <a:rPr lang="en-US" sz="4800" dirty="0" err="1"/>
              <a:t>Dr.H.Jayashree</a:t>
            </a:r>
            <a:endParaRPr lang="en-US" sz="4800" dirty="0"/>
          </a:p>
        </p:txBody>
      </p:sp>
      <p:sp>
        <p:nvSpPr>
          <p:cNvPr id="5" name="Text Placeholder 4"/>
          <p:cNvSpPr>
            <a:spLocks noGrp="1"/>
          </p:cNvSpPr>
          <p:nvPr>
            <p:ph type="body" sz="quarter" idx="13"/>
          </p:nvPr>
        </p:nvSpPr>
        <p:spPr>
          <a:xfrm>
            <a:off x="1143000" y="5417201"/>
            <a:ext cx="12801600" cy="983148"/>
          </a:xfrm>
        </p:spPr>
        <p:txBody>
          <a:bodyPr/>
          <a:lstStyle/>
          <a:p>
            <a:r>
              <a:rPr lang="en-US" dirty="0"/>
              <a:t>abstract</a:t>
            </a:r>
          </a:p>
        </p:txBody>
      </p:sp>
      <p:sp>
        <p:nvSpPr>
          <p:cNvPr id="11" name="Content Placeholder 10"/>
          <p:cNvSpPr>
            <a:spLocks noGrp="1"/>
          </p:cNvSpPr>
          <p:nvPr>
            <p:ph sz="quarter" idx="24"/>
          </p:nvPr>
        </p:nvSpPr>
        <p:spPr>
          <a:xfrm>
            <a:off x="1143000" y="6536686"/>
            <a:ext cx="12801600" cy="5411720"/>
          </a:xfrm>
        </p:spPr>
        <p:txBody>
          <a:bodyPr>
            <a:normAutofit fontScale="92500" lnSpcReduction="10000"/>
          </a:bodyPr>
          <a:lstStyle/>
          <a:p>
            <a:r>
              <a:rPr lang="en-US" dirty="0"/>
              <a:t>An Symmetric Cryptography algorithm was developed that can be used in the data security, which overcomes the many defects of the RSA algorithm that is mostly used ,The algorithm we have developed occurs in three phases</a:t>
            </a:r>
            <a:endParaRPr lang="en-IN" dirty="0"/>
          </a:p>
          <a:p>
            <a:r>
              <a:rPr lang="en-US" dirty="0"/>
              <a:t>1)key generation</a:t>
            </a:r>
            <a:endParaRPr lang="en-IN" dirty="0"/>
          </a:p>
          <a:p>
            <a:r>
              <a:rPr lang="en-US" dirty="0"/>
              <a:t>2)encryption of plain text to generate a cipher text</a:t>
            </a:r>
            <a:endParaRPr lang="en-IN" dirty="0"/>
          </a:p>
          <a:p>
            <a:r>
              <a:rPr lang="en-US" dirty="0"/>
              <a:t>3)decryption to get plain text back from cipher text</a:t>
            </a:r>
            <a:endParaRPr lang="en-IN" dirty="0"/>
          </a:p>
          <a:p>
            <a:r>
              <a:rPr lang="en-US" dirty="0"/>
              <a:t>We have used random matrix in key generation which is the main thing in the algorithm which was developed because each time if you enter the same inputs which we have taken as roll number and  </a:t>
            </a:r>
            <a:r>
              <a:rPr lang="en-US" dirty="0" err="1"/>
              <a:t>aadhar</a:t>
            </a:r>
            <a:r>
              <a:rPr lang="en-US" dirty="0"/>
              <a:t> number and if you enter same message also generates the different cipher text ,so that the algorithm cannot be traced back to find the plain </a:t>
            </a:r>
            <a:r>
              <a:rPr lang="en-US" dirty="0" err="1"/>
              <a:t>text..the</a:t>
            </a:r>
            <a:r>
              <a:rPr lang="en-US" dirty="0"/>
              <a:t> algorithm which was developed cannot be predicted back to obtain plain text so that it provides good security.</a:t>
            </a:r>
            <a:endParaRPr lang="en-IN" dirty="0"/>
          </a:p>
        </p:txBody>
      </p:sp>
      <p:sp>
        <p:nvSpPr>
          <p:cNvPr id="7" name="Text Placeholder 6"/>
          <p:cNvSpPr>
            <a:spLocks noGrp="1"/>
          </p:cNvSpPr>
          <p:nvPr>
            <p:ph type="body" sz="quarter" idx="17"/>
          </p:nvPr>
        </p:nvSpPr>
        <p:spPr>
          <a:xfrm>
            <a:off x="1288859" y="16110348"/>
            <a:ext cx="13159154" cy="1151062"/>
          </a:xfrm>
        </p:spPr>
        <p:txBody>
          <a:bodyPr/>
          <a:lstStyle/>
          <a:p>
            <a:r>
              <a:rPr lang="en-US" dirty="0"/>
              <a:t>METHOD</a:t>
            </a:r>
          </a:p>
        </p:txBody>
      </p:sp>
      <p:sp>
        <p:nvSpPr>
          <p:cNvPr id="12" name="Content Placeholder 11"/>
          <p:cNvSpPr>
            <a:spLocks noGrp="1"/>
          </p:cNvSpPr>
          <p:nvPr>
            <p:ph sz="quarter" idx="25"/>
          </p:nvPr>
        </p:nvSpPr>
        <p:spPr>
          <a:xfrm>
            <a:off x="1143000" y="17349658"/>
            <a:ext cx="13159154" cy="15568741"/>
          </a:xfrm>
        </p:spPr>
        <p:txBody>
          <a:bodyPr>
            <a:normAutofit/>
          </a:bodyPr>
          <a:lstStyle/>
          <a:p>
            <a:r>
              <a:rPr lang="en-US" sz="3200" b="1" dirty="0">
                <a:latin typeface="Times New Roman" panose="02020603050405020304" pitchFamily="18" charset="0"/>
                <a:cs typeface="Times New Roman" panose="02020603050405020304" pitchFamily="18" charset="0"/>
              </a:rPr>
              <a:t>An Symmetric key cryptography algorithm was developed which overcomes the defects of RSA algorithm which can be traced back but the algorithm which was developed cannot be traced back and cannot be predicted .</a:t>
            </a:r>
          </a:p>
          <a:p>
            <a:r>
              <a:rPr lang="en-US" sz="3200" b="1" dirty="0">
                <a:latin typeface="Times New Roman" panose="02020603050405020304" pitchFamily="18" charset="0"/>
                <a:cs typeface="Times New Roman" panose="02020603050405020304" pitchFamily="18" charset="0"/>
              </a:rPr>
              <a:t>The algorithm occurs in three phases:</a:t>
            </a:r>
          </a:p>
          <a:p>
            <a:pPr marL="0" indent="0">
              <a:buNone/>
            </a:pPr>
            <a:r>
              <a:rPr lang="en-US" sz="3200" b="1" dirty="0">
                <a:latin typeface="Times New Roman" panose="02020603050405020304" pitchFamily="18" charset="0"/>
                <a:cs typeface="Times New Roman" panose="02020603050405020304" pitchFamily="18" charset="0"/>
              </a:rPr>
              <a:t>       1)Key Generation</a:t>
            </a:r>
          </a:p>
          <a:p>
            <a:pPr marL="0" indent="0">
              <a:buNone/>
            </a:pPr>
            <a:r>
              <a:rPr lang="en-US" sz="3200" b="1" dirty="0">
                <a:latin typeface="Times New Roman" panose="02020603050405020304" pitchFamily="18" charset="0"/>
                <a:cs typeface="Times New Roman" panose="02020603050405020304" pitchFamily="18" charset="0"/>
              </a:rPr>
              <a:t>       2)Encryption</a:t>
            </a:r>
          </a:p>
          <a:p>
            <a:pPr marL="0" indent="0">
              <a:buNone/>
            </a:pPr>
            <a:r>
              <a:rPr lang="en-US" sz="3200" b="1" dirty="0">
                <a:latin typeface="Times New Roman" panose="02020603050405020304" pitchFamily="18" charset="0"/>
                <a:cs typeface="Times New Roman" panose="02020603050405020304" pitchFamily="18" charset="0"/>
              </a:rPr>
              <a:t>       3)Decryption</a:t>
            </a:r>
          </a:p>
          <a:p>
            <a:pPr marL="0" indent="0">
              <a:buNone/>
            </a:pPr>
            <a:r>
              <a:rPr lang="en-US" sz="3200" b="1" dirty="0">
                <a:latin typeface="Times New Roman" panose="02020603050405020304" pitchFamily="18" charset="0"/>
                <a:cs typeface="Times New Roman" panose="02020603050405020304" pitchFamily="18" charset="0"/>
              </a:rPr>
              <a:t>1)</a:t>
            </a:r>
            <a:r>
              <a:rPr lang="en-US" sz="3200" b="1" u="sng" dirty="0">
                <a:latin typeface="Times New Roman" panose="02020603050405020304" pitchFamily="18" charset="0"/>
                <a:cs typeface="Times New Roman" panose="02020603050405020304" pitchFamily="18" charset="0"/>
              </a:rPr>
              <a:t>Key Generation</a:t>
            </a:r>
            <a:r>
              <a:rPr lang="en-US" sz="3200" b="1" dirty="0">
                <a:latin typeface="Times New Roman" panose="02020603050405020304" pitchFamily="18" charset="0"/>
                <a:cs typeface="Times New Roman" panose="02020603050405020304" pitchFamily="18" charset="0"/>
              </a:rPr>
              <a:t>: User </a:t>
            </a:r>
            <a:r>
              <a:rPr lang="en-IN" sz="3200" b="1" dirty="0">
                <a:latin typeface="Times New Roman" panose="02020603050405020304" pitchFamily="18" charset="0"/>
                <a:cs typeface="Times New Roman" panose="02020603050405020304" pitchFamily="18" charset="0"/>
              </a:rPr>
              <a:t>Credentials are accepted which includes roll      number and Aadhar card number and they are stored and a  random matrix is generated which plays an important role in the algorithm developed using the above numbers a key is generated.</a:t>
            </a:r>
          </a:p>
          <a:p>
            <a:pPr marL="0" indent="0">
              <a:buNone/>
            </a:pPr>
            <a:r>
              <a:rPr lang="en-IN" sz="3200" b="1" dirty="0">
                <a:latin typeface="Times New Roman" panose="02020603050405020304" pitchFamily="18" charset="0"/>
                <a:cs typeface="Times New Roman" panose="02020603050405020304" pitchFamily="18" charset="0"/>
              </a:rPr>
              <a:t>2)</a:t>
            </a:r>
            <a:r>
              <a:rPr lang="en-IN" sz="3200" b="1" u="sng" dirty="0">
                <a:latin typeface="Times New Roman" panose="02020603050405020304" pitchFamily="18" charset="0"/>
                <a:cs typeface="Times New Roman" panose="02020603050405020304" pitchFamily="18" charset="0"/>
              </a:rPr>
              <a:t>Encryption </a:t>
            </a:r>
            <a:r>
              <a:rPr lang="en-IN" sz="3200" b="1" dirty="0">
                <a:latin typeface="Times New Roman" panose="02020603050405020304" pitchFamily="18" charset="0"/>
                <a:cs typeface="Times New Roman" panose="02020603050405020304" pitchFamily="18" charset="0"/>
              </a:rPr>
              <a:t>: The message is entered which is the plain text and using the key generated in the above phase the plain text is converted to cipher text which cannot be understood so that the unauthorised users cannot access the plain text.</a:t>
            </a:r>
          </a:p>
          <a:p>
            <a:pPr marL="0" indent="0">
              <a:buNone/>
            </a:pPr>
            <a:r>
              <a:rPr lang="en-IN" sz="3200" b="1" dirty="0">
                <a:latin typeface="Times New Roman" panose="02020603050405020304" pitchFamily="18" charset="0"/>
                <a:cs typeface="Times New Roman" panose="02020603050405020304" pitchFamily="18" charset="0"/>
              </a:rPr>
              <a:t>3)</a:t>
            </a:r>
            <a:r>
              <a:rPr lang="en-IN" sz="3200" b="1" u="sng" dirty="0">
                <a:latin typeface="Times New Roman" panose="02020603050405020304" pitchFamily="18" charset="0"/>
                <a:cs typeface="Times New Roman" panose="02020603050405020304" pitchFamily="18" charset="0"/>
              </a:rPr>
              <a:t>Decryption</a:t>
            </a:r>
            <a:r>
              <a:rPr lang="en-IN" sz="3200" b="1" dirty="0">
                <a:latin typeface="Times New Roman" panose="02020603050405020304" pitchFamily="18" charset="0"/>
                <a:cs typeface="Times New Roman" panose="02020603050405020304" pitchFamily="18" charset="0"/>
              </a:rPr>
              <a:t> : Using the cipher text which is generated  and the key the message is decrypted back and plain text is generated back.</a:t>
            </a:r>
            <a:endParaRPr lang="en-US" sz="3200" b="1"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quarter" idx="19"/>
          </p:nvPr>
        </p:nvSpPr>
        <p:spPr>
          <a:xfrm>
            <a:off x="1405090" y="11849690"/>
            <a:ext cx="12801600" cy="1012048"/>
          </a:xfrm>
        </p:spPr>
        <p:txBody>
          <a:bodyPr/>
          <a:lstStyle/>
          <a:p>
            <a:r>
              <a:rPr lang="en-US" dirty="0"/>
              <a:t>objectives</a:t>
            </a:r>
          </a:p>
        </p:txBody>
      </p:sp>
      <p:sp>
        <p:nvSpPr>
          <p:cNvPr id="9" name="Text Placeholder 8"/>
          <p:cNvSpPr>
            <a:spLocks noGrp="1"/>
          </p:cNvSpPr>
          <p:nvPr>
            <p:ph type="body" sz="quarter" idx="21"/>
          </p:nvPr>
        </p:nvSpPr>
        <p:spPr>
          <a:xfrm>
            <a:off x="15191740" y="5501925"/>
            <a:ext cx="13495282" cy="996626"/>
          </a:xfrm>
        </p:spPr>
        <p:txBody>
          <a:bodyPr/>
          <a:lstStyle/>
          <a:p>
            <a:r>
              <a:rPr lang="en-US" dirty="0"/>
              <a:t>Flow Chart</a:t>
            </a:r>
          </a:p>
        </p:txBody>
      </p:sp>
      <p:pic>
        <p:nvPicPr>
          <p:cNvPr id="15" name="Content Placeholder 14">
            <a:extLst>
              <a:ext uri="{FF2B5EF4-FFF2-40B4-BE49-F238E27FC236}">
                <a16:creationId xmlns:a16="http://schemas.microsoft.com/office/drawing/2014/main" id="{618722FC-4B1D-4E05-ADA7-FC7DE68B8774}"/>
              </a:ext>
            </a:extLst>
          </p:cNvPr>
          <p:cNvPicPr>
            <a:picLocks noGrp="1" noChangeAspect="1"/>
          </p:cNvPicPr>
          <p:nvPr>
            <p:ph sz="quarter" idx="27"/>
          </p:nvPr>
        </p:nvPicPr>
        <p:blipFill>
          <a:blip r:embed="rId3">
            <a:extLst>
              <a:ext uri="{28A0092B-C50C-407E-A947-70E740481C1C}">
                <a14:useLocalDpi xmlns:a14="http://schemas.microsoft.com/office/drawing/2010/main" val="0"/>
              </a:ext>
            </a:extLst>
          </a:blip>
          <a:stretch>
            <a:fillRect/>
          </a:stretch>
        </p:blipFill>
        <p:spPr>
          <a:xfrm>
            <a:off x="15821381" y="6952293"/>
            <a:ext cx="12378044" cy="7460593"/>
          </a:xfrm>
        </p:spPr>
      </p:pic>
      <p:sp>
        <p:nvSpPr>
          <p:cNvPr id="18" name="Text Placeholder 17"/>
          <p:cNvSpPr>
            <a:spLocks noGrp="1"/>
          </p:cNvSpPr>
          <p:nvPr>
            <p:ph type="body" sz="quarter" idx="31"/>
          </p:nvPr>
        </p:nvSpPr>
        <p:spPr>
          <a:xfrm>
            <a:off x="29497631" y="5580837"/>
            <a:ext cx="12801600" cy="963469"/>
          </a:xfrm>
        </p:spPr>
        <p:txBody>
          <a:bodyPr/>
          <a:lstStyle/>
          <a:p>
            <a:r>
              <a:rPr lang="en-US" dirty="0"/>
              <a:t>results</a:t>
            </a:r>
          </a:p>
        </p:txBody>
      </p:sp>
      <p:sp>
        <p:nvSpPr>
          <p:cNvPr id="21" name="Text Placeholder 20"/>
          <p:cNvSpPr>
            <a:spLocks noGrp="1"/>
          </p:cNvSpPr>
          <p:nvPr>
            <p:ph type="body" sz="quarter" idx="34"/>
          </p:nvPr>
        </p:nvSpPr>
        <p:spPr>
          <a:xfrm>
            <a:off x="29829677" y="26388646"/>
            <a:ext cx="13061989" cy="1085050"/>
          </a:xfrm>
        </p:spPr>
        <p:txBody>
          <a:bodyPr/>
          <a:lstStyle/>
          <a:p>
            <a:r>
              <a:rPr lang="en-US" dirty="0"/>
              <a:t>conclusions</a:t>
            </a:r>
          </a:p>
        </p:txBody>
      </p:sp>
      <p:sp>
        <p:nvSpPr>
          <p:cNvPr id="22" name="Content Placeholder 21"/>
          <p:cNvSpPr>
            <a:spLocks noGrp="1"/>
          </p:cNvSpPr>
          <p:nvPr>
            <p:ph sz="quarter" idx="35"/>
          </p:nvPr>
        </p:nvSpPr>
        <p:spPr>
          <a:xfrm>
            <a:off x="29900880" y="27645970"/>
            <a:ext cx="12801600" cy="3983125"/>
          </a:xfrm>
        </p:spPr>
        <p:txBody>
          <a:bodyPr/>
          <a:lstStyle/>
          <a:p>
            <a:pPr marL="0" indent="0" algn="just">
              <a:buNone/>
            </a:pPr>
            <a:r>
              <a:rPr lang="en-US" sz="3200" dirty="0">
                <a:latin typeface="Times New Roman" panose="02020603050405020304" pitchFamily="18" charset="0"/>
                <a:cs typeface="Times New Roman" panose="02020603050405020304" pitchFamily="18" charset="0"/>
              </a:rPr>
              <a:t>An effective symmetric key cryptography algorithm was developed which will overcome the many defects of RSA algorithm and provides data security.</a:t>
            </a:r>
          </a:p>
          <a:p>
            <a:pPr marL="0" indent="0" algn="just">
              <a:buNone/>
            </a:pPr>
            <a:r>
              <a:rPr lang="en-US" sz="3200" dirty="0">
                <a:latin typeface="Times New Roman" panose="02020603050405020304" pitchFamily="18" charset="0"/>
                <a:cs typeface="Times New Roman" panose="02020603050405020304" pitchFamily="18" charset="0"/>
              </a:rPr>
              <a:t>It can be applied and used in various messaging applications , it can also be used in our college even for sharing data between different branches servers but the other branches servers or main server should not understand it ,the algorithm we have developed can be applied</a:t>
            </a:r>
          </a:p>
          <a:p>
            <a:pPr marL="0" indent="0" algn="just">
              <a:buNone/>
            </a:pPr>
            <a:endParaRPr lang="en-US" sz="3200" dirty="0">
              <a:latin typeface="Times New Roman" panose="02020603050405020304" pitchFamily="18" charset="0"/>
              <a:cs typeface="Times New Roman" panose="02020603050405020304" pitchFamily="18" charset="0"/>
            </a:endParaRPr>
          </a:p>
          <a:p>
            <a:endParaRPr lang="en-US" dirty="0"/>
          </a:p>
        </p:txBody>
      </p:sp>
      <p:sp>
        <p:nvSpPr>
          <p:cNvPr id="40" name="TextBox 39"/>
          <p:cNvSpPr txBox="1"/>
          <p:nvPr/>
        </p:nvSpPr>
        <p:spPr>
          <a:xfrm>
            <a:off x="32518350" y="8572500"/>
            <a:ext cx="8201025" cy="1015663"/>
          </a:xfrm>
          <a:prstGeom prst="rect">
            <a:avLst/>
          </a:prstGeom>
          <a:noFill/>
        </p:spPr>
        <p:txBody>
          <a:bodyPr wrap="square" rtlCol="0">
            <a:spAutoFit/>
          </a:bodyPr>
          <a:lstStyle/>
          <a:p>
            <a:endParaRPr lang="en-US" sz="6000" dirty="0" err="1"/>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1" y="382332"/>
            <a:ext cx="4274820" cy="4090021"/>
          </a:xfrm>
          <a:prstGeom prst="rect">
            <a:avLst/>
          </a:prstGeom>
        </p:spPr>
      </p:pic>
      <p:sp>
        <p:nvSpPr>
          <p:cNvPr id="63" name="Rectangle 62"/>
          <p:cNvSpPr/>
          <p:nvPr/>
        </p:nvSpPr>
        <p:spPr>
          <a:xfrm>
            <a:off x="1193394" y="12998076"/>
            <a:ext cx="13013296" cy="2267159"/>
          </a:xfrm>
          <a:prstGeom prst="rect">
            <a:avLst/>
          </a:prstGeom>
        </p:spPr>
        <p:txBody>
          <a:bodyPr wrap="square">
            <a:spAutoFit/>
          </a:bodyPr>
          <a:lstStyle/>
          <a:p>
            <a:pPr marL="457200" indent="-457200" algn="just">
              <a:lnSpc>
                <a:spcPct val="107000"/>
              </a:lnSpc>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To develop a better algorithm that cannot be traced back than traditional RSA algorithm which can be traced back.</a:t>
            </a:r>
          </a:p>
          <a:p>
            <a:pPr marL="457200" indent="-457200" algn="just">
              <a:lnSpc>
                <a:spcPct val="107000"/>
              </a:lnSpc>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To develop a Cryptography algorithm which gives good security to the data or messages..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337E20FB-F809-4EAC-91F3-AE899011CC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58" y="27856100"/>
            <a:ext cx="13843442" cy="4071699"/>
          </a:xfrm>
          <a:prstGeom prst="rect">
            <a:avLst/>
          </a:prstGeom>
        </p:spPr>
      </p:pic>
      <p:sp>
        <p:nvSpPr>
          <p:cNvPr id="16" name="Rectangle 15">
            <a:extLst>
              <a:ext uri="{FF2B5EF4-FFF2-40B4-BE49-F238E27FC236}">
                <a16:creationId xmlns:a16="http://schemas.microsoft.com/office/drawing/2014/main" id="{A1A2E6A6-8AEB-4261-93CA-7EC88DA62305}"/>
              </a:ext>
            </a:extLst>
          </p:cNvPr>
          <p:cNvSpPr/>
          <p:nvPr/>
        </p:nvSpPr>
        <p:spPr>
          <a:xfrm>
            <a:off x="15191740" y="14530167"/>
            <a:ext cx="13007685" cy="95993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t>COMPARISON WITH RSA ALGORITHM</a:t>
            </a:r>
          </a:p>
        </p:txBody>
      </p:sp>
      <p:sp>
        <p:nvSpPr>
          <p:cNvPr id="24" name="TextBox 23">
            <a:extLst>
              <a:ext uri="{FF2B5EF4-FFF2-40B4-BE49-F238E27FC236}">
                <a16:creationId xmlns:a16="http://schemas.microsoft.com/office/drawing/2014/main" id="{D6B72AB7-43E6-415C-B4FD-DE14504C9BB1}"/>
              </a:ext>
            </a:extLst>
          </p:cNvPr>
          <p:cNvSpPr txBox="1"/>
          <p:nvPr/>
        </p:nvSpPr>
        <p:spPr>
          <a:xfrm>
            <a:off x="15191740" y="15645818"/>
            <a:ext cx="13495282" cy="16712267"/>
          </a:xfrm>
          <a:prstGeom prst="rect">
            <a:avLst/>
          </a:prstGeom>
          <a:noFill/>
        </p:spPr>
        <p:txBody>
          <a:bodyPr wrap="square" rtlCol="0">
            <a:spAutoFit/>
          </a:bodyPr>
          <a:lstStyle/>
          <a:p>
            <a:pPr marL="457200" indent="-457200">
              <a:buFont typeface="Arial" panose="020B0604020202020204" pitchFamily="34" charset="0"/>
              <a:buChar char="•"/>
            </a:pPr>
            <a:r>
              <a:rPr lang="en-IN" sz="5400" b="1" dirty="0">
                <a:latin typeface="Times New Roman" panose="02020603050405020304" pitchFamily="18" charset="0"/>
                <a:cs typeface="Times New Roman" panose="02020603050405020304" pitchFamily="18" charset="0"/>
              </a:rPr>
              <a:t>When the cipher text is known in the RSA algorithm the algorithm can be traced back by finding the matches and the plain text can be predicted while in the algorithm we have developed each time if same inputs are entered generates a unique cipher text, even if same text and same inputs are entered generates a unique cipher text and a unique key by which the algorithm cannot be traced back and there is good security for data.</a:t>
            </a:r>
          </a:p>
          <a:p>
            <a:pPr marL="457200" indent="-457200">
              <a:buFont typeface="Arial" panose="020B0604020202020204" pitchFamily="34" charset="0"/>
              <a:buChar char="•"/>
            </a:pPr>
            <a:r>
              <a:rPr lang="en-IN" sz="5400" b="1" dirty="0">
                <a:latin typeface="Times New Roman" panose="02020603050405020304" pitchFamily="18" charset="0"/>
                <a:cs typeface="Times New Roman" panose="02020603050405020304" pitchFamily="18" charset="0"/>
              </a:rPr>
              <a:t>The algorithm we have developed is much faster than RSA algorithm</a:t>
            </a:r>
          </a:p>
          <a:p>
            <a:pPr marL="457200" indent="-457200">
              <a:buFont typeface="Arial" panose="020B0604020202020204" pitchFamily="34" charset="0"/>
              <a:buChar char="•"/>
            </a:pPr>
            <a:r>
              <a:rPr lang="en-IN" sz="5400" b="1" dirty="0">
                <a:latin typeface="Times New Roman" panose="02020603050405020304" pitchFamily="18" charset="0"/>
                <a:cs typeface="Times New Roman" panose="02020603050405020304" pitchFamily="18" charset="0"/>
              </a:rPr>
              <a:t>The algorithm we have developed requires less inputs compared to the RSA algorithm</a:t>
            </a:r>
          </a:p>
          <a:p>
            <a:pPr marL="457200" indent="-457200">
              <a:buFont typeface="Arial" panose="020B0604020202020204" pitchFamily="34" charset="0"/>
              <a:buChar char="•"/>
            </a:pPr>
            <a:r>
              <a:rPr lang="en-IN" sz="5400" b="1" dirty="0">
                <a:latin typeface="Times New Roman" panose="02020603050405020304" pitchFamily="18" charset="0"/>
                <a:cs typeface="Times New Roman" panose="02020603050405020304" pitchFamily="18" charset="0"/>
              </a:rPr>
              <a:t>Can be easily understood and simple.</a:t>
            </a:r>
          </a:p>
          <a:p>
            <a:pPr marL="457200" indent="-457200">
              <a:buFont typeface="Arial" panose="020B0604020202020204" pitchFamily="34" charset="0"/>
              <a:buChar char="•"/>
            </a:pPr>
            <a:r>
              <a:rPr lang="en-IN" sz="5400" b="1" dirty="0">
                <a:latin typeface="Times New Roman" panose="02020603050405020304" pitchFamily="18" charset="0"/>
                <a:cs typeface="Times New Roman" panose="02020603050405020304" pitchFamily="18" charset="0"/>
              </a:rPr>
              <a:t>In RSA algorithm if public key is known  the private key can be easily found but in the algorithm we have developed is unique and cannot be found by anyone.</a:t>
            </a:r>
          </a:p>
        </p:txBody>
      </p:sp>
      <p:pic>
        <p:nvPicPr>
          <p:cNvPr id="27" name="Picture 26">
            <a:extLst>
              <a:ext uri="{FF2B5EF4-FFF2-40B4-BE49-F238E27FC236}">
                <a16:creationId xmlns:a16="http://schemas.microsoft.com/office/drawing/2014/main" id="{4ACFFC8C-A2E8-46EC-80DF-662D6A47E5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97631" y="6952293"/>
            <a:ext cx="5891199" cy="3962953"/>
          </a:xfrm>
          <a:prstGeom prst="rect">
            <a:avLst/>
          </a:prstGeom>
        </p:spPr>
      </p:pic>
      <p:pic>
        <p:nvPicPr>
          <p:cNvPr id="33" name="Picture 32">
            <a:extLst>
              <a:ext uri="{FF2B5EF4-FFF2-40B4-BE49-F238E27FC236}">
                <a16:creationId xmlns:a16="http://schemas.microsoft.com/office/drawing/2014/main" id="{7415ED7E-B9E1-44BD-962B-EEBC6FBCE0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40894" y="7076960"/>
            <a:ext cx="6458338" cy="3715268"/>
          </a:xfrm>
          <a:prstGeom prst="rect">
            <a:avLst/>
          </a:prstGeom>
        </p:spPr>
      </p:pic>
      <p:sp>
        <p:nvSpPr>
          <p:cNvPr id="34" name="TextBox 33">
            <a:extLst>
              <a:ext uri="{FF2B5EF4-FFF2-40B4-BE49-F238E27FC236}">
                <a16:creationId xmlns:a16="http://schemas.microsoft.com/office/drawing/2014/main" id="{FC0F0012-37DE-484D-A585-35C8A556338A}"/>
              </a:ext>
            </a:extLst>
          </p:cNvPr>
          <p:cNvSpPr txBox="1"/>
          <p:nvPr/>
        </p:nvSpPr>
        <p:spPr>
          <a:xfrm>
            <a:off x="29829677" y="11849690"/>
            <a:ext cx="11966023" cy="144655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Same inputs and text entered but generates a different cipher text which is unique.</a:t>
            </a:r>
          </a:p>
        </p:txBody>
      </p:sp>
      <p:pic>
        <p:nvPicPr>
          <p:cNvPr id="39" name="Picture 38">
            <a:extLst>
              <a:ext uri="{FF2B5EF4-FFF2-40B4-BE49-F238E27FC236}">
                <a16:creationId xmlns:a16="http://schemas.microsoft.com/office/drawing/2014/main" id="{2DD319B1-441B-49FF-8466-652ABB727B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900880" y="13817259"/>
            <a:ext cx="11966023" cy="3532399"/>
          </a:xfrm>
          <a:prstGeom prst="rect">
            <a:avLst/>
          </a:prstGeom>
        </p:spPr>
      </p:pic>
      <p:sp>
        <p:nvSpPr>
          <p:cNvPr id="41" name="TextBox 40">
            <a:extLst>
              <a:ext uri="{FF2B5EF4-FFF2-40B4-BE49-F238E27FC236}">
                <a16:creationId xmlns:a16="http://schemas.microsoft.com/office/drawing/2014/main" id="{A16414D9-9890-4847-9367-402AC3CA6210}"/>
              </a:ext>
            </a:extLst>
          </p:cNvPr>
          <p:cNvSpPr txBox="1"/>
          <p:nvPr/>
        </p:nvSpPr>
        <p:spPr>
          <a:xfrm>
            <a:off x="29829676" y="18190162"/>
            <a:ext cx="11966023" cy="144655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Same inputs but different text is entered even generates a unique cipher text</a:t>
            </a:r>
          </a:p>
        </p:txBody>
      </p:sp>
      <p:pic>
        <p:nvPicPr>
          <p:cNvPr id="52" name="Picture 51">
            <a:extLst>
              <a:ext uri="{FF2B5EF4-FFF2-40B4-BE49-F238E27FC236}">
                <a16:creationId xmlns:a16="http://schemas.microsoft.com/office/drawing/2014/main" id="{D713C72C-3C43-4878-A40F-266477A9FE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900879" y="19808986"/>
            <a:ext cx="11894819" cy="3834785"/>
          </a:xfrm>
          <a:prstGeom prst="rect">
            <a:avLst/>
          </a:prstGeom>
        </p:spPr>
      </p:pic>
      <p:sp>
        <p:nvSpPr>
          <p:cNvPr id="53" name="TextBox 52">
            <a:extLst>
              <a:ext uri="{FF2B5EF4-FFF2-40B4-BE49-F238E27FC236}">
                <a16:creationId xmlns:a16="http://schemas.microsoft.com/office/drawing/2014/main" id="{85B670A0-641B-43DF-813D-2E5B58EB309A}"/>
              </a:ext>
            </a:extLst>
          </p:cNvPr>
          <p:cNvSpPr txBox="1"/>
          <p:nvPr/>
        </p:nvSpPr>
        <p:spPr>
          <a:xfrm>
            <a:off x="30207860" y="24367353"/>
            <a:ext cx="10580914" cy="144655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Different inputs and different text even unique cipher text is generated</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945EE-6400-432A-A9B1-179A0A2A37CE}">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tf04001551</Template>
  <TotalTime>0</TotalTime>
  <Words>636</Words>
  <Application>Microsoft Office PowerPoint</Application>
  <PresentationFormat>Custom</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Medical Poster</vt:lpstr>
      <vt:lpstr>                     INSTANT MESSAGING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INSTANT MESSAGING SECURITY</dc:title>
  <dc:creator/>
  <cp:lastModifiedBy>sai ram</cp:lastModifiedBy>
  <cp:revision>2</cp:revision>
  <dcterms:created xsi:type="dcterms:W3CDTF">2018-03-12T09:27:02Z</dcterms:created>
  <dcterms:modified xsi:type="dcterms:W3CDTF">2020-03-01T05:34:17Z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