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9" r:id="rId9"/>
    <p:sldId id="263" r:id="rId10"/>
    <p:sldId id="264" r:id="rId11"/>
    <p:sldId id="265" r:id="rId12"/>
    <p:sldId id="266" r:id="rId13"/>
    <p:sldId id="267" r:id="rId14"/>
    <p:sldId id="268" r:id="rId15"/>
    <p:sldId id="270" r:id="rId16"/>
    <p:sldId id="271" r:id="rId17"/>
    <p:sldId id="272" r:id="rId18"/>
    <p:sldId id="273" r:id="rId19"/>
    <p:sldId id="274" r:id="rId20"/>
    <p:sldId id="275" r:id="rId21"/>
    <p:sldId id="277" r:id="rId22"/>
    <p:sldId id="276" r:id="rId23"/>
    <p:sldId id="278" r:id="rId24"/>
    <p:sldId id="286" r:id="rId25"/>
    <p:sldId id="279" r:id="rId26"/>
    <p:sldId id="280" r:id="rId27"/>
    <p:sldId id="287" r:id="rId28"/>
    <p:sldId id="288" r:id="rId29"/>
    <p:sldId id="289" r:id="rId30"/>
    <p:sldId id="299"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IN" sz="3200" dirty="0" smtClean="0"/>
              <a:t>Sort Merge Join Continue.....</a:t>
            </a:r>
            <a:endParaRPr lang="en-IN" sz="3200" dirty="0"/>
          </a:p>
        </p:txBody>
      </p:sp>
      <p:pic>
        <p:nvPicPr>
          <p:cNvPr id="5" name="Content Placeholder 4" descr="Spark Join Strategies — How &amp;amp;amp; What? | by Jyoti Dhiman | Towards Data Science"/>
          <p:cNvPicPr>
            <a:picLocks noGrp="1"/>
          </p:cNvPicPr>
          <p:nvPr>
            <p:ph idx="1"/>
          </p:nvPr>
        </p:nvPicPr>
        <p:blipFill>
          <a:blip r:embed="rId2" cstate="print"/>
          <a:srcRect/>
          <a:stretch>
            <a:fillRect/>
          </a:stretch>
        </p:blipFill>
        <p:spPr bwMode="auto">
          <a:xfrm>
            <a:off x="1519237" y="1658144"/>
            <a:ext cx="6105525" cy="4410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IN" sz="3200" dirty="0" smtClean="0"/>
              <a:t>Sort Merge Join Continue.....</a:t>
            </a:r>
            <a:endParaRPr lang="en-IN" sz="3200" dirty="0"/>
          </a:p>
        </p:txBody>
      </p:sp>
      <p:sp>
        <p:nvSpPr>
          <p:cNvPr id="4" name="Content Placeholder 3"/>
          <p:cNvSpPr>
            <a:spLocks noGrp="1"/>
          </p:cNvSpPr>
          <p:nvPr>
            <p:ph idx="1"/>
          </p:nvPr>
        </p:nvSpPr>
        <p:spPr/>
        <p:txBody>
          <a:bodyPr>
            <a:normAutofit fontScale="85000" lnSpcReduction="20000"/>
          </a:bodyPr>
          <a:lstStyle/>
          <a:p>
            <a:pPr>
              <a:buNone/>
            </a:pPr>
            <a:r>
              <a:rPr lang="en-IN" dirty="0"/>
              <a:t> I</a:t>
            </a:r>
            <a:r>
              <a:rPr lang="en-IN" dirty="0" smtClean="0"/>
              <a:t>t </a:t>
            </a:r>
            <a:r>
              <a:rPr lang="en-IN" dirty="0"/>
              <a:t>has 3 phases:-</a:t>
            </a:r>
          </a:p>
          <a:p>
            <a:pPr>
              <a:buFont typeface="Wingdings" pitchFamily="2" charset="2"/>
              <a:buChar char="Ø"/>
            </a:pPr>
            <a:r>
              <a:rPr lang="en-IN" dirty="0"/>
              <a:t>Shuffle phase:- two large tables are repartitioned as per the join keys across the partitions parallel.</a:t>
            </a:r>
          </a:p>
          <a:p>
            <a:pPr>
              <a:buFont typeface="Wingdings" pitchFamily="2" charset="2"/>
              <a:buChar char="Ø"/>
            </a:pPr>
            <a:r>
              <a:rPr lang="en-IN" dirty="0"/>
              <a:t>Sort Phase:- Sort the data within each partition parallel.</a:t>
            </a:r>
          </a:p>
          <a:p>
            <a:pPr>
              <a:buFont typeface="Wingdings" pitchFamily="2" charset="2"/>
              <a:buChar char="Ø"/>
            </a:pPr>
            <a:r>
              <a:rPr lang="en-IN" dirty="0"/>
              <a:t>Merge Phase:- Join the two sorted partitioned data This is basically merging of dataset by </a:t>
            </a:r>
            <a:r>
              <a:rPr lang="en-IN" dirty="0" err="1" smtClean="0"/>
              <a:t>intergating</a:t>
            </a:r>
            <a:r>
              <a:rPr lang="en-IN" dirty="0" smtClean="0"/>
              <a:t> </a:t>
            </a:r>
            <a:r>
              <a:rPr lang="en-IN" dirty="0"/>
              <a:t>over the elements by joining the rows having the same value for the join key.</a:t>
            </a:r>
          </a:p>
          <a:p>
            <a:pPr>
              <a:buNone/>
            </a:pPr>
            <a:r>
              <a:rPr lang="en-IN" dirty="0" smtClean="0"/>
              <a:t>Useful:-</a:t>
            </a:r>
          </a:p>
          <a:p>
            <a:pPr>
              <a:buFont typeface="Wingdings" pitchFamily="2" charset="2"/>
              <a:buChar char="Ø"/>
            </a:pPr>
            <a:r>
              <a:rPr lang="en-IN" dirty="0" smtClean="0"/>
              <a:t>Unwanted </a:t>
            </a:r>
            <a:r>
              <a:rPr lang="en-IN" dirty="0"/>
              <a:t>data shuffle.</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IN" sz="4000" dirty="0" err="1"/>
              <a:t>Repartiton</a:t>
            </a:r>
            <a:r>
              <a:rPr lang="en-IN" sz="4000" dirty="0"/>
              <a:t> and </a:t>
            </a:r>
            <a:r>
              <a:rPr lang="en-IN" sz="4000" dirty="0" err="1"/>
              <a:t>Coalese</a:t>
            </a:r>
            <a:r>
              <a:rPr lang="en-IN" sz="4000" dirty="0"/>
              <a:t>:-</a:t>
            </a:r>
            <a:r>
              <a:rPr lang="en-IN" dirty="0"/>
              <a:t/>
            </a:r>
            <a:br>
              <a:rPr lang="en-IN" dirty="0"/>
            </a:br>
            <a:endParaRPr lang="en-IN" dirty="0"/>
          </a:p>
        </p:txBody>
      </p:sp>
      <p:sp>
        <p:nvSpPr>
          <p:cNvPr id="5" name="Content Placeholder 4"/>
          <p:cNvSpPr>
            <a:spLocks noGrp="1"/>
          </p:cNvSpPr>
          <p:nvPr>
            <p:ph sz="half" idx="1"/>
          </p:nvPr>
        </p:nvSpPr>
        <p:spPr/>
        <p:txBody>
          <a:bodyPr>
            <a:normAutofit fontScale="70000" lnSpcReduction="20000"/>
          </a:bodyPr>
          <a:lstStyle/>
          <a:p>
            <a:r>
              <a:rPr lang="en-IN" dirty="0"/>
              <a:t>Repartition method can be used to either increase or decrease the number of partitions in a </a:t>
            </a:r>
            <a:r>
              <a:rPr lang="en-IN" dirty="0" err="1"/>
              <a:t>DataFrame</a:t>
            </a:r>
            <a:r>
              <a:rPr lang="en-IN" dirty="0"/>
              <a:t>. </a:t>
            </a:r>
          </a:p>
          <a:p>
            <a:r>
              <a:rPr lang="en-IN" dirty="0"/>
              <a:t>Repartition is a full Shuffle operation, whole data is taken out from existing partitions and equally distributed into newly formed partitions.</a:t>
            </a:r>
          </a:p>
          <a:p>
            <a:r>
              <a:rPr lang="en-IN" dirty="0"/>
              <a:t> Hence the amount of work is equally distributed among all the executors and better parallelism can be achieved.</a:t>
            </a:r>
          </a:p>
          <a:p>
            <a:endParaRPr lang="en-IN" dirty="0"/>
          </a:p>
        </p:txBody>
      </p:sp>
      <p:sp>
        <p:nvSpPr>
          <p:cNvPr id="6" name="Content Placeholder 5"/>
          <p:cNvSpPr>
            <a:spLocks noGrp="1"/>
          </p:cNvSpPr>
          <p:nvPr>
            <p:ph sz="half" idx="2"/>
          </p:nvPr>
        </p:nvSpPr>
        <p:spPr/>
        <p:txBody>
          <a:bodyPr>
            <a:normAutofit fontScale="70000" lnSpcReduction="20000"/>
          </a:bodyPr>
          <a:lstStyle/>
          <a:p>
            <a:r>
              <a:rPr lang="en-IN" dirty="0"/>
              <a:t>Coalesce method reduces the number of partitions in a </a:t>
            </a:r>
            <a:r>
              <a:rPr lang="en-IN" dirty="0" err="1"/>
              <a:t>DataFrame</a:t>
            </a:r>
            <a:r>
              <a:rPr lang="en-IN" dirty="0"/>
              <a:t>. </a:t>
            </a:r>
          </a:p>
          <a:p>
            <a:r>
              <a:rPr lang="en-IN" dirty="0"/>
              <a:t>Coalesce avoids full shuffle, instead of creating new partitions, it shuffles the data using Hash </a:t>
            </a:r>
            <a:r>
              <a:rPr lang="en-IN" dirty="0" err="1"/>
              <a:t>Partitioner</a:t>
            </a:r>
            <a:r>
              <a:rPr lang="en-IN" dirty="0"/>
              <a:t> (Default) and adjusts into existing partitions, this means it can only decrease the number of partitions. </a:t>
            </a:r>
          </a:p>
          <a:p>
            <a:r>
              <a:rPr lang="en-IN" dirty="0"/>
              <a:t>Hence, some of the executors which have less amount of data to process will sit idle after completing the task assigned to them, and others with more data will be working.</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l"/>
            <a:r>
              <a:rPr lang="en-IN" sz="3200" dirty="0" err="1" smtClean="0"/>
              <a:t>Repartiton</a:t>
            </a:r>
            <a:r>
              <a:rPr lang="en-IN" sz="3200" dirty="0" smtClean="0"/>
              <a:t> and </a:t>
            </a:r>
            <a:r>
              <a:rPr lang="en-IN" sz="3200" dirty="0" err="1" smtClean="0"/>
              <a:t>Coalese</a:t>
            </a:r>
            <a:r>
              <a:rPr lang="en-IN" sz="3200" dirty="0"/>
              <a:t> c</a:t>
            </a:r>
            <a:r>
              <a:rPr lang="en-IN" sz="3200" dirty="0" smtClean="0"/>
              <a:t>ontinue...</a:t>
            </a:r>
            <a:endParaRPr lang="en-IN" sz="3200" dirty="0"/>
          </a:p>
        </p:txBody>
      </p:sp>
      <p:sp>
        <p:nvSpPr>
          <p:cNvPr id="6" name="Content Placeholder 5"/>
          <p:cNvSpPr>
            <a:spLocks noGrp="1"/>
          </p:cNvSpPr>
          <p:nvPr>
            <p:ph sz="half" idx="1"/>
          </p:nvPr>
        </p:nvSpPr>
        <p:spPr/>
        <p:txBody>
          <a:bodyPr>
            <a:normAutofit fontScale="92500" lnSpcReduction="10000"/>
          </a:bodyPr>
          <a:lstStyle/>
          <a:p>
            <a:r>
              <a:rPr lang="en-IN" sz="2600" dirty="0"/>
              <a:t>If you have loaded a dataset, that includes huge data, and a lot of transformations that need an equal distribution of load on executors, you need to use Repartition. Before using repartition first check how many partitions are there </a:t>
            </a:r>
          </a:p>
          <a:p>
            <a:r>
              <a:rPr lang="en-IN" sz="2600" dirty="0"/>
              <a:t>Ex. </a:t>
            </a:r>
            <a:r>
              <a:rPr lang="en-IN" sz="2600" dirty="0" err="1"/>
              <a:t>df.rdd.getNumPartitions</a:t>
            </a:r>
            <a:r>
              <a:rPr lang="en-IN" sz="2600" dirty="0"/>
              <a:t>()</a:t>
            </a:r>
          </a:p>
          <a:p>
            <a:endParaRPr lang="en-IN" dirty="0"/>
          </a:p>
        </p:txBody>
      </p:sp>
      <p:sp>
        <p:nvSpPr>
          <p:cNvPr id="7" name="Content Placeholder 6"/>
          <p:cNvSpPr>
            <a:spLocks noGrp="1"/>
          </p:cNvSpPr>
          <p:nvPr>
            <p:ph sz="half" idx="2"/>
          </p:nvPr>
        </p:nvSpPr>
        <p:spPr/>
        <p:txBody>
          <a:bodyPr>
            <a:normAutofit fontScale="92500" lnSpcReduction="10000"/>
          </a:bodyPr>
          <a:lstStyle/>
          <a:p>
            <a:r>
              <a:rPr lang="en-IN" sz="2600" dirty="0"/>
              <a:t>Once all the transformations are applied and you want to save all the data into fewer files(no. of files = </a:t>
            </a:r>
            <a:r>
              <a:rPr lang="en-IN" sz="2600" dirty="0" err="1"/>
              <a:t>no.of</a:t>
            </a:r>
            <a:r>
              <a:rPr lang="en-IN" sz="2600" dirty="0"/>
              <a:t> partitions) instead of many files, use coalesce.</a:t>
            </a:r>
          </a:p>
          <a:p>
            <a:r>
              <a:rPr lang="en-IN" sz="2600" dirty="0"/>
              <a:t>ex. </a:t>
            </a:r>
            <a:r>
              <a:rPr lang="en-IN" sz="2600" dirty="0" err="1"/>
              <a:t>df.coalesce</a:t>
            </a:r>
            <a:r>
              <a:rPr lang="en-IN" sz="2600" dirty="0"/>
              <a:t>(1).</a:t>
            </a:r>
            <a:r>
              <a:rPr lang="en-IN" sz="2600" dirty="0" err="1"/>
              <a:t>write.format</a:t>
            </a:r>
            <a:r>
              <a:rPr lang="en-IN" sz="2600" dirty="0"/>
              <a:t>('</a:t>
            </a:r>
            <a:r>
              <a:rPr lang="en-IN" sz="2600" dirty="0" err="1"/>
              <a:t>json</a:t>
            </a:r>
            <a:r>
              <a:rPr lang="en-IN" sz="2600" dirty="0"/>
              <a:t>').save('</a:t>
            </a:r>
            <a:r>
              <a:rPr lang="en-IN" sz="2600" dirty="0" err="1"/>
              <a:t>myfile.json</a:t>
            </a:r>
            <a:r>
              <a:rPr lang="en-IN" sz="2600" dirty="0"/>
              <a: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l"/>
            <a:r>
              <a:rPr lang="en-IN" dirty="0"/>
              <a:t>Group </a:t>
            </a:r>
            <a:r>
              <a:rPr lang="en-IN" dirty="0" smtClean="0"/>
              <a:t>By </a:t>
            </a:r>
            <a:r>
              <a:rPr lang="en-IN" dirty="0"/>
              <a:t>and Reduce </a:t>
            </a:r>
            <a:r>
              <a:rPr lang="en-IN" dirty="0" smtClean="0"/>
              <a:t>By </a:t>
            </a:r>
            <a:r>
              <a:rPr lang="en-IN" dirty="0"/>
              <a:t/>
            </a:r>
            <a:br>
              <a:rPr lang="en-IN" dirty="0"/>
            </a:br>
            <a:endParaRPr lang="en-IN" dirty="0"/>
          </a:p>
        </p:txBody>
      </p:sp>
      <p:sp>
        <p:nvSpPr>
          <p:cNvPr id="6" name="Content Placeholder 5"/>
          <p:cNvSpPr>
            <a:spLocks noGrp="1"/>
          </p:cNvSpPr>
          <p:nvPr>
            <p:ph sz="half" idx="1"/>
          </p:nvPr>
        </p:nvSpPr>
        <p:spPr>
          <a:xfrm>
            <a:off x="457200" y="1600201"/>
            <a:ext cx="4038600" cy="2209800"/>
          </a:xfrm>
        </p:spPr>
        <p:txBody>
          <a:bodyPr>
            <a:normAutofit fontScale="62500" lnSpcReduction="20000"/>
          </a:bodyPr>
          <a:lstStyle/>
          <a:p>
            <a:r>
              <a:rPr lang="en-IN" sz="3400" dirty="0"/>
              <a:t>On applying </a:t>
            </a:r>
            <a:r>
              <a:rPr lang="en-IN" sz="3400" dirty="0" err="1"/>
              <a:t>groupByKey</a:t>
            </a:r>
            <a:r>
              <a:rPr lang="en-IN" sz="3400" dirty="0"/>
              <a:t>() on a dataset of (K, V) pairs, the data shuffle according to the key value K in another RDD. In this transformation, lots of unnecessary data transfer over the network.</a:t>
            </a:r>
          </a:p>
          <a:p>
            <a:pPr>
              <a:buNone/>
            </a:pPr>
            <a:r>
              <a:rPr lang="en-IN" dirty="0"/>
              <a:t> </a:t>
            </a:r>
          </a:p>
          <a:p>
            <a:endParaRPr lang="en-IN" dirty="0"/>
          </a:p>
        </p:txBody>
      </p:sp>
      <p:sp>
        <p:nvSpPr>
          <p:cNvPr id="7" name="Content Placeholder 6"/>
          <p:cNvSpPr>
            <a:spLocks noGrp="1"/>
          </p:cNvSpPr>
          <p:nvPr>
            <p:ph sz="half" idx="2"/>
          </p:nvPr>
        </p:nvSpPr>
        <p:spPr/>
        <p:txBody>
          <a:bodyPr>
            <a:normAutofit fontScale="62500" lnSpcReduction="20000"/>
          </a:bodyPr>
          <a:lstStyle/>
          <a:p>
            <a:pPr>
              <a:buNone/>
            </a:pPr>
            <a:r>
              <a:rPr lang="en-IN" dirty="0"/>
              <a:t> </a:t>
            </a:r>
          </a:p>
          <a:p>
            <a:r>
              <a:rPr lang="en-IN" sz="3400" dirty="0"/>
              <a:t>On applying </a:t>
            </a:r>
            <a:r>
              <a:rPr lang="en-IN" sz="3400" dirty="0" err="1"/>
              <a:t>reduceByKey</a:t>
            </a:r>
            <a:r>
              <a:rPr lang="en-IN" sz="3400" dirty="0"/>
              <a:t> on a dataset (K, V), before shuffling of data the pairs on the same machine with the same key are combined.</a:t>
            </a:r>
          </a:p>
          <a:p>
            <a:endParaRPr lang="en-IN" sz="3800" dirty="0"/>
          </a:p>
        </p:txBody>
      </p:sp>
      <p:sp>
        <p:nvSpPr>
          <p:cNvPr id="8" name="TextBox 7"/>
          <p:cNvSpPr txBox="1"/>
          <p:nvPr/>
        </p:nvSpPr>
        <p:spPr>
          <a:xfrm>
            <a:off x="609600" y="4038600"/>
            <a:ext cx="7924800" cy="1477328"/>
          </a:xfrm>
          <a:prstGeom prst="rect">
            <a:avLst/>
          </a:prstGeom>
          <a:noFill/>
        </p:spPr>
        <p:txBody>
          <a:bodyPr wrap="square" rtlCol="0">
            <a:spAutoFit/>
          </a:bodyPr>
          <a:lstStyle/>
          <a:p>
            <a:r>
              <a:rPr lang="en-IN" sz="2400" dirty="0" smtClean="0"/>
              <a:t>Spark provides the provision to save data to disk when there is more data shuffling onto a single executor machine than can fit in memory.</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dirty="0" smtClean="0"/>
              <a:t>Group By and Reduce By continues...</a:t>
            </a:r>
            <a:endParaRPr lang="en-IN" sz="3200" dirty="0"/>
          </a:p>
        </p:txBody>
      </p:sp>
      <p:sp>
        <p:nvSpPr>
          <p:cNvPr id="3" name="Content Placeholder 2"/>
          <p:cNvSpPr>
            <a:spLocks noGrp="1"/>
          </p:cNvSpPr>
          <p:nvPr>
            <p:ph idx="1"/>
          </p:nvPr>
        </p:nvSpPr>
        <p:spPr/>
        <p:txBody>
          <a:bodyPr>
            <a:normAutofit fontScale="55000" lnSpcReduction="20000"/>
          </a:bodyPr>
          <a:lstStyle/>
          <a:p>
            <a:pPr>
              <a:buNone/>
            </a:pPr>
            <a:r>
              <a:rPr lang="en-IN" b="1" dirty="0"/>
              <a:t>Example:</a:t>
            </a:r>
          </a:p>
          <a:p>
            <a:pPr>
              <a:buNone/>
            </a:pPr>
            <a:r>
              <a:rPr lang="en-IN" dirty="0"/>
              <a:t> </a:t>
            </a:r>
          </a:p>
          <a:p>
            <a:pPr>
              <a:buFont typeface="Wingdings" pitchFamily="2" charset="2"/>
              <a:buChar char="Ø"/>
            </a:pPr>
            <a:r>
              <a:rPr lang="en-IN" dirty="0" err="1"/>
              <a:t>val</a:t>
            </a:r>
            <a:r>
              <a:rPr lang="en-IN" dirty="0"/>
              <a:t> data = </a:t>
            </a:r>
            <a:r>
              <a:rPr lang="en-IN" dirty="0" err="1"/>
              <a:t>spark.sparkContext.parallelize</a:t>
            </a:r>
            <a:r>
              <a:rPr lang="en-IN" dirty="0"/>
              <a:t>(Array(('k',5),('s',3),('s',4),('p',7),('p',5),('t',8),('k',6)),3)</a:t>
            </a:r>
          </a:p>
          <a:p>
            <a:pPr>
              <a:buFont typeface="Wingdings" pitchFamily="2" charset="2"/>
              <a:buChar char="Ø"/>
            </a:pPr>
            <a:r>
              <a:rPr lang="en-IN" dirty="0" err="1"/>
              <a:t>val</a:t>
            </a:r>
            <a:r>
              <a:rPr lang="en-IN" dirty="0"/>
              <a:t> group = </a:t>
            </a:r>
            <a:r>
              <a:rPr lang="en-IN" dirty="0" err="1"/>
              <a:t>data.groupByKey</a:t>
            </a:r>
            <a:r>
              <a:rPr lang="en-IN" dirty="0"/>
              <a:t>().collect()</a:t>
            </a:r>
          </a:p>
          <a:p>
            <a:pPr>
              <a:buFont typeface="Wingdings" pitchFamily="2" charset="2"/>
              <a:buChar char="Ø"/>
            </a:pPr>
            <a:r>
              <a:rPr lang="en-IN" dirty="0" err="1"/>
              <a:t>group.foreach</a:t>
            </a:r>
            <a:r>
              <a:rPr lang="en-IN" dirty="0"/>
              <a:t>(</a:t>
            </a:r>
            <a:r>
              <a:rPr lang="en-IN" dirty="0" err="1"/>
              <a:t>println</a:t>
            </a:r>
            <a:r>
              <a:rPr lang="en-IN" dirty="0"/>
              <a:t>)</a:t>
            </a:r>
          </a:p>
          <a:p>
            <a:pPr>
              <a:buNone/>
            </a:pPr>
            <a:r>
              <a:rPr lang="en-IN" dirty="0"/>
              <a:t> </a:t>
            </a:r>
          </a:p>
          <a:p>
            <a:pPr>
              <a:buFont typeface="Wingdings" pitchFamily="2" charset="2"/>
              <a:buChar char="Ø"/>
            </a:pPr>
            <a:r>
              <a:rPr lang="en-IN" dirty="0"/>
              <a:t>On applying </a:t>
            </a:r>
            <a:r>
              <a:rPr lang="en-IN" dirty="0" err="1"/>
              <a:t>reduceByKey</a:t>
            </a:r>
            <a:r>
              <a:rPr lang="en-IN" dirty="0"/>
              <a:t> on a dataset (K, V), before shuffling of data the pairs on the same machine with the same key are combined.</a:t>
            </a:r>
          </a:p>
          <a:p>
            <a:pPr>
              <a:buNone/>
            </a:pPr>
            <a:r>
              <a:rPr lang="en-IN" b="1" dirty="0"/>
              <a:t> </a:t>
            </a:r>
          </a:p>
          <a:p>
            <a:pPr>
              <a:buNone/>
            </a:pPr>
            <a:r>
              <a:rPr lang="en-IN" b="1" dirty="0"/>
              <a:t>Example:</a:t>
            </a:r>
          </a:p>
          <a:p>
            <a:pPr>
              <a:buFont typeface="Wingdings" pitchFamily="2" charset="2"/>
              <a:buChar char="Ø"/>
            </a:pPr>
            <a:r>
              <a:rPr lang="en-IN" dirty="0" err="1"/>
              <a:t>val</a:t>
            </a:r>
            <a:r>
              <a:rPr lang="en-IN" dirty="0"/>
              <a:t> words = Array("</a:t>
            </a:r>
            <a:r>
              <a:rPr lang="en-IN" dirty="0" err="1"/>
              <a:t>one","two","two","four","five","six","six","eight","nine","ten</a:t>
            </a:r>
            <a:r>
              <a:rPr lang="en-IN" dirty="0"/>
              <a:t>")</a:t>
            </a:r>
          </a:p>
          <a:p>
            <a:pPr>
              <a:buFont typeface="Wingdings" pitchFamily="2" charset="2"/>
              <a:buChar char="Ø"/>
            </a:pPr>
            <a:r>
              <a:rPr lang="en-IN" dirty="0" err="1"/>
              <a:t>val</a:t>
            </a:r>
            <a:r>
              <a:rPr lang="en-IN" dirty="0"/>
              <a:t> data = </a:t>
            </a:r>
            <a:r>
              <a:rPr lang="en-IN" dirty="0" err="1"/>
              <a:t>spark.sparkContext.parallelize</a:t>
            </a:r>
            <a:r>
              <a:rPr lang="en-IN" dirty="0"/>
              <a:t>(words).map(w =&gt; (w,1)).</a:t>
            </a:r>
            <a:r>
              <a:rPr lang="en-IN" dirty="0" err="1"/>
              <a:t>reduceByKey</a:t>
            </a:r>
            <a:r>
              <a:rPr lang="en-IN" dirty="0"/>
              <a:t>(_+_)</a:t>
            </a:r>
          </a:p>
          <a:p>
            <a:pPr>
              <a:buFont typeface="Wingdings" pitchFamily="2" charset="2"/>
              <a:buChar char="Ø"/>
            </a:pPr>
            <a:r>
              <a:rPr lang="en-IN" dirty="0" err="1"/>
              <a:t>data.collect.foreach</a:t>
            </a:r>
            <a:r>
              <a:rPr lang="en-IN" dirty="0"/>
              <a:t>(</a:t>
            </a:r>
            <a:r>
              <a:rPr lang="en-IN" dirty="0" err="1"/>
              <a:t>println</a:t>
            </a:r>
            <a:r>
              <a:rPr lang="en-IN" dirty="0"/>
              <a: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Group By and Reduce By continues...</a:t>
            </a:r>
            <a:endParaRPr lang="en-IN" sz="3600" dirty="0"/>
          </a:p>
        </p:txBody>
      </p:sp>
      <p:pic>
        <p:nvPicPr>
          <p:cNvPr id="4" name="Content Placeholder 3" descr="'c1.JPG"/>
          <p:cNvPicPr>
            <a:picLocks noGrp="1"/>
          </p:cNvPicPr>
          <p:nvPr>
            <p:ph idx="1"/>
          </p:nvPr>
        </p:nvPicPr>
        <p:blipFill>
          <a:blip r:embed="rId2" cstate="print"/>
          <a:stretch>
            <a:fillRect/>
          </a:stretch>
        </p:blipFill>
        <p:spPr>
          <a:xfrm>
            <a:off x="609600" y="1143000"/>
            <a:ext cx="7848600" cy="5181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4000" dirty="0" smtClean="0"/>
              <a:t>Spark collect v/s take  </a:t>
            </a:r>
            <a:r>
              <a:rPr lang="en-IN" dirty="0" smtClean="0"/>
              <a:t/>
            </a:r>
            <a:br>
              <a:rPr lang="en-IN" dirty="0" smtClean="0"/>
            </a:br>
            <a:endParaRPr lang="en-IN" dirty="0"/>
          </a:p>
        </p:txBody>
      </p:sp>
      <p:sp>
        <p:nvSpPr>
          <p:cNvPr id="3" name="Content Placeholder 2"/>
          <p:cNvSpPr>
            <a:spLocks noGrp="1"/>
          </p:cNvSpPr>
          <p:nvPr>
            <p:ph idx="1"/>
          </p:nvPr>
        </p:nvSpPr>
        <p:spPr>
          <a:xfrm>
            <a:off x="381000" y="1219200"/>
            <a:ext cx="8229600" cy="4525963"/>
          </a:xfrm>
        </p:spPr>
        <p:txBody>
          <a:bodyPr>
            <a:normAutofit fontScale="92500" lnSpcReduction="10000"/>
          </a:bodyPr>
          <a:lstStyle/>
          <a:p>
            <a:pPr>
              <a:buNone/>
            </a:pPr>
            <a:r>
              <a:rPr lang="en-IN" dirty="0"/>
              <a:t> </a:t>
            </a:r>
          </a:p>
          <a:p>
            <a:pPr>
              <a:buFont typeface="Wingdings" pitchFamily="2" charset="2"/>
              <a:buChar char="Ø"/>
            </a:pPr>
            <a:r>
              <a:rPr lang="en-IN" dirty="0"/>
              <a:t>Spark </a:t>
            </a:r>
            <a:r>
              <a:rPr lang="en-IN" dirty="0" err="1" smtClean="0"/>
              <a:t>Dataframe</a:t>
            </a:r>
            <a:r>
              <a:rPr lang="en-IN" dirty="0"/>
              <a:t>: collect () </a:t>
            </a:r>
            <a:r>
              <a:rPr lang="en-IN" dirty="0" err="1"/>
              <a:t>vs</a:t>
            </a:r>
            <a:r>
              <a:rPr lang="en-IN" dirty="0"/>
              <a:t> select () Calling collect() on an RDD will return the entire dataset to the driver which can cause out of memory and we should avoid that.</a:t>
            </a:r>
          </a:p>
          <a:p>
            <a:pPr>
              <a:buNone/>
            </a:pPr>
            <a:endParaRPr lang="en-IN" dirty="0"/>
          </a:p>
          <a:p>
            <a:pPr>
              <a:buFont typeface="Wingdings" pitchFamily="2" charset="2"/>
              <a:buChar char="Ø"/>
            </a:pPr>
            <a:r>
              <a:rPr lang="en-IN" dirty="0"/>
              <a:t>Spark Take Function. In Spark, the take function behaves like an array. It receives an integer value (let say, n) as a parameter and returns an array of first n elements of the dataset.</a:t>
            </a:r>
          </a:p>
          <a:p>
            <a:pPr>
              <a:buFont typeface="Wingdings" pitchFamily="2" charset="2"/>
              <a:buChar char="Ø"/>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 </a:t>
            </a:r>
            <a:r>
              <a:rPr lang="en-IN" sz="3600" dirty="0" err="1" smtClean="0"/>
              <a:t>Skewness</a:t>
            </a:r>
            <a:r>
              <a:rPr lang="en-IN" sz="3600" dirty="0" smtClean="0"/>
              <a:t>:-</a:t>
            </a:r>
            <a:endParaRPr lang="en-IN" sz="3600" dirty="0"/>
          </a:p>
        </p:txBody>
      </p:sp>
      <p:sp>
        <p:nvSpPr>
          <p:cNvPr id="3" name="Content Placeholder 2"/>
          <p:cNvSpPr>
            <a:spLocks noGrp="1"/>
          </p:cNvSpPr>
          <p:nvPr>
            <p:ph idx="1"/>
          </p:nvPr>
        </p:nvSpPr>
        <p:spPr/>
        <p:txBody>
          <a:bodyPr/>
          <a:lstStyle/>
          <a:p>
            <a:r>
              <a:rPr lang="en-IN" dirty="0"/>
              <a:t> </a:t>
            </a:r>
            <a:r>
              <a:rPr lang="en-IN" sz="2400" dirty="0" err="1"/>
              <a:t>Skewness</a:t>
            </a:r>
            <a:r>
              <a:rPr lang="en-IN" sz="2400" dirty="0"/>
              <a:t> is the statistical term, which refers to the value distribution in a given dataset. When we say that there is highly skewed data, it means that some column values have more rows and some very few, i.e., the data is not properly/evenly distributed. Data </a:t>
            </a:r>
            <a:r>
              <a:rPr lang="en-IN" sz="2400" dirty="0" err="1"/>
              <a:t>skewness</a:t>
            </a:r>
            <a:r>
              <a:rPr lang="en-IN" sz="2400" dirty="0"/>
              <a:t> affects the performance and parallelism in any distributed system. You can learn more about the use cases related to skewed data statistics </a:t>
            </a:r>
            <a:endParaRPr lang="en-IN" sz="2400" dirty="0" smtClean="0"/>
          </a:p>
          <a:p>
            <a:endParaRPr lang="en-IN" sz="2400" dirty="0"/>
          </a:p>
        </p:txBody>
      </p:sp>
      <p:pic>
        <p:nvPicPr>
          <p:cNvPr id="11" name="Picture 10" descr="data skewed type"/>
          <p:cNvPicPr/>
          <p:nvPr/>
        </p:nvPicPr>
        <p:blipFill>
          <a:blip r:embed="rId2" cstate="print"/>
          <a:srcRect/>
          <a:stretch>
            <a:fillRect/>
          </a:stretch>
        </p:blipFill>
        <p:spPr bwMode="auto">
          <a:xfrm>
            <a:off x="2133600" y="4419600"/>
            <a:ext cx="6096000"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 </a:t>
            </a:r>
            <a:r>
              <a:rPr lang="en-IN" sz="3600" dirty="0" err="1" smtClean="0"/>
              <a:t>Skewness</a:t>
            </a:r>
            <a:r>
              <a:rPr lang="en-IN" sz="3600" dirty="0" smtClean="0"/>
              <a:t> Continue....</a:t>
            </a:r>
            <a:endParaRPr lang="en-IN" sz="3600" dirty="0"/>
          </a:p>
        </p:txBody>
      </p:sp>
      <p:sp>
        <p:nvSpPr>
          <p:cNvPr id="3" name="Content Placeholder 2"/>
          <p:cNvSpPr>
            <a:spLocks noGrp="1"/>
          </p:cNvSpPr>
          <p:nvPr>
            <p:ph idx="1"/>
          </p:nvPr>
        </p:nvSpPr>
        <p:spPr>
          <a:xfrm>
            <a:off x="457200" y="1600200"/>
            <a:ext cx="8153400" cy="3047999"/>
          </a:xfrm>
        </p:spPr>
        <p:txBody>
          <a:bodyPr>
            <a:normAutofit fontScale="77500" lnSpcReduction="20000"/>
          </a:bodyPr>
          <a:lstStyle/>
          <a:p>
            <a:r>
              <a:rPr lang="en-IN" sz="2600" b="1" dirty="0" smtClean="0"/>
              <a:t>Joining </a:t>
            </a:r>
            <a:r>
              <a:rPr lang="en-IN" sz="2600" b="1" dirty="0"/>
              <a:t>two or more large tables having skew data in Spark</a:t>
            </a:r>
            <a:endParaRPr lang="en-IN" sz="2600" dirty="0"/>
          </a:p>
          <a:p>
            <a:r>
              <a:rPr lang="en-IN" sz="2600" dirty="0"/>
              <a:t>While using Spark for our pipelines, we were faced with a use-case where we were required to join a large (driving) table on multiple columns with another large table on a different joining column and condition. The Spark join column was highly skewed, and the other table was an evenly distributed data frame. Both of these data frames were fairly large (millions of records). The job was getting stuck at the last stage (say at 399/400 steps) and stayed that way for 3 to 4 hours post, which threw an error that read- </a:t>
            </a:r>
            <a:r>
              <a:rPr lang="en-IN" sz="2600" b="1" dirty="0"/>
              <a:t>Caused by: </a:t>
            </a:r>
            <a:r>
              <a:rPr lang="en-IN" sz="2600" b="1" dirty="0" err="1"/>
              <a:t>org.apache.spark.shuffle.FetchFailedException</a:t>
            </a:r>
            <a:r>
              <a:rPr lang="en-IN" sz="2600" b="1" dirty="0"/>
              <a:t>: Too large frame: 7498008366</a:t>
            </a:r>
            <a:r>
              <a:rPr lang="en-IN" sz="2600" dirty="0"/>
              <a:t>. On the Spark Web App UI, we saw </a:t>
            </a:r>
            <a:r>
              <a:rPr lang="en-IN" sz="2600" dirty="0" smtClean="0"/>
              <a:t>this-</a:t>
            </a:r>
          </a:p>
          <a:p>
            <a:endParaRPr lang="en-IN" sz="2600" dirty="0"/>
          </a:p>
          <a:p>
            <a:endParaRPr lang="en-IN" dirty="0"/>
          </a:p>
        </p:txBody>
      </p:sp>
      <p:pic>
        <p:nvPicPr>
          <p:cNvPr id="4" name="Picture 3" descr="Table1- Skew data in spark"/>
          <p:cNvPicPr/>
          <p:nvPr/>
        </p:nvPicPr>
        <p:blipFill>
          <a:blip r:embed="rId2" cstate="print"/>
          <a:srcRect/>
          <a:stretch>
            <a:fillRect/>
          </a:stretch>
        </p:blipFill>
        <p:spPr bwMode="auto">
          <a:xfrm>
            <a:off x="762000" y="4495800"/>
            <a:ext cx="7162800" cy="1752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Spark Joins:-</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Ø"/>
            </a:pPr>
            <a:r>
              <a:rPr lang="en-IN" sz="1800" dirty="0"/>
              <a:t>Basically when dealing with data in spark ,Spark internally performs some join operations on distributed engine in order to give massive parallelism and throughput.</a:t>
            </a:r>
          </a:p>
          <a:p>
            <a:pPr>
              <a:buFont typeface="Wingdings" pitchFamily="2" charset="2"/>
              <a:buChar char="Ø"/>
            </a:pPr>
            <a:r>
              <a:rPr lang="en-IN" sz="1800" dirty="0"/>
              <a:t>So intelligently spark changes it action of course depending upon the Dataset and Volume consumption.</a:t>
            </a:r>
          </a:p>
          <a:p>
            <a:pPr>
              <a:buNone/>
            </a:pPr>
            <a:r>
              <a:rPr lang="en-IN" sz="1800" dirty="0"/>
              <a:t> </a:t>
            </a:r>
          </a:p>
          <a:p>
            <a:pPr>
              <a:buFont typeface="Wingdings" pitchFamily="2" charset="2"/>
              <a:buChar char="Ø"/>
            </a:pPr>
            <a:r>
              <a:rPr lang="en-IN" sz="1800" dirty="0"/>
              <a:t>There are three types of joins in spark:-</a:t>
            </a:r>
          </a:p>
          <a:p>
            <a:pPr>
              <a:buNone/>
            </a:pPr>
            <a:r>
              <a:rPr lang="en-IN" sz="1800" dirty="0"/>
              <a:t> </a:t>
            </a:r>
          </a:p>
          <a:p>
            <a:pPr>
              <a:buFont typeface="Wingdings" pitchFamily="2" charset="2"/>
              <a:buChar char="Ø"/>
            </a:pPr>
            <a:r>
              <a:rPr lang="en-IN" sz="1800" dirty="0"/>
              <a:t>1)Broadcast hash join</a:t>
            </a:r>
          </a:p>
          <a:p>
            <a:pPr>
              <a:buFont typeface="Wingdings" pitchFamily="2" charset="2"/>
              <a:buChar char="Ø"/>
            </a:pPr>
            <a:r>
              <a:rPr lang="en-IN" sz="1800" dirty="0"/>
              <a:t>2)Shuffle hash join</a:t>
            </a:r>
          </a:p>
          <a:p>
            <a:pPr>
              <a:buFont typeface="Wingdings" pitchFamily="2" charset="2"/>
              <a:buChar char="Ø"/>
            </a:pPr>
            <a:r>
              <a:rPr lang="en-IN" sz="1800" dirty="0"/>
              <a:t>3)Sort merge join</a:t>
            </a:r>
          </a:p>
          <a:p>
            <a:endParaRPr lang="en-I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err="1" smtClean="0"/>
              <a:t>Skewness</a:t>
            </a:r>
            <a:r>
              <a:rPr lang="en-IN" sz="4000" dirty="0" smtClean="0"/>
              <a:t> Continue....</a:t>
            </a:r>
            <a:endParaRPr lang="en-IN" sz="4000" dirty="0"/>
          </a:p>
        </p:txBody>
      </p:sp>
      <p:sp>
        <p:nvSpPr>
          <p:cNvPr id="3" name="Content Placeholder 2"/>
          <p:cNvSpPr>
            <a:spLocks noGrp="1"/>
          </p:cNvSpPr>
          <p:nvPr>
            <p:ph idx="1"/>
          </p:nvPr>
        </p:nvSpPr>
        <p:spPr>
          <a:xfrm>
            <a:off x="457200" y="1600201"/>
            <a:ext cx="8229600" cy="3124200"/>
          </a:xfrm>
        </p:spPr>
        <p:txBody>
          <a:bodyPr>
            <a:normAutofit fontScale="70000" lnSpcReduction="20000"/>
          </a:bodyPr>
          <a:lstStyle/>
          <a:p>
            <a:r>
              <a:rPr lang="en-IN" dirty="0"/>
              <a:t>In Spark, SALT is a technique that adds random values to push Spark partition data evenly. It’s usually good to adopt for wide transformation requires shuffling like join operation.</a:t>
            </a:r>
          </a:p>
          <a:p>
            <a:r>
              <a:rPr lang="en-IN" dirty="0"/>
              <a:t>The following image visualizes how SALT is going to change the key distribution. Key 1(light green) is the hot key that causes skewed data in a single partition. After applying SALT, the original key is split into 3 parts and driving the new keys to shuffle to different partitions than before. In this case, Key 1 goes to 3 different partitions, and the original partition can be processed in parallel among those 3 partitions.</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err="1" smtClean="0"/>
              <a:t>Skewness</a:t>
            </a:r>
            <a:r>
              <a:rPr lang="en-IN" dirty="0" smtClean="0"/>
              <a:t> Continue....</a:t>
            </a:r>
            <a:endParaRPr lang="en-IN" dirty="0"/>
          </a:p>
        </p:txBody>
      </p:sp>
      <p:pic>
        <p:nvPicPr>
          <p:cNvPr id="4" name="Content Placeholder 3" descr="https://miro.medium.com/max/700/1*13zBRu0FZWvjAZvPnRm0YQ.png"/>
          <p:cNvPicPr>
            <a:picLocks noGrp="1"/>
          </p:cNvPicPr>
          <p:nvPr>
            <p:ph idx="1"/>
          </p:nvPr>
        </p:nvPicPr>
        <p:blipFill>
          <a:blip r:embed="rId2" cstate="print"/>
          <a:srcRect/>
          <a:stretch>
            <a:fillRect/>
          </a:stretch>
        </p:blipFill>
        <p:spPr bwMode="auto">
          <a:xfrm>
            <a:off x="1828800" y="1524000"/>
            <a:ext cx="5105399" cy="4953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err="1" smtClean="0"/>
              <a:t>Skewness</a:t>
            </a:r>
            <a:r>
              <a:rPr lang="en-IN" dirty="0" smtClean="0"/>
              <a:t> Continue....</a:t>
            </a:r>
            <a:endParaRPr lang="en-IN" dirty="0"/>
          </a:p>
        </p:txBody>
      </p:sp>
      <p:sp>
        <p:nvSpPr>
          <p:cNvPr id="3" name="Content Placeholder 2"/>
          <p:cNvSpPr>
            <a:spLocks noGrp="1"/>
          </p:cNvSpPr>
          <p:nvPr>
            <p:ph idx="1"/>
          </p:nvPr>
        </p:nvSpPr>
        <p:spPr/>
        <p:txBody>
          <a:bodyPr>
            <a:normAutofit fontScale="62500" lnSpcReduction="20000"/>
          </a:bodyPr>
          <a:lstStyle/>
          <a:p>
            <a:pPr>
              <a:buNone/>
            </a:pPr>
            <a:r>
              <a:rPr lang="en-IN" b="1" dirty="0" smtClean="0"/>
              <a:t>How </a:t>
            </a:r>
            <a:r>
              <a:rPr lang="en-IN" b="1" dirty="0"/>
              <a:t>to use SALT in Spark</a:t>
            </a:r>
          </a:p>
          <a:p>
            <a:r>
              <a:rPr lang="en-IN" dirty="0"/>
              <a:t>The process of using SALT in Spark can be breakdown into:</a:t>
            </a:r>
          </a:p>
          <a:p>
            <a:pPr lvl="0"/>
            <a:r>
              <a:rPr lang="en-IN" dirty="0"/>
              <a:t>Add a new field and populate it with random numbers.</a:t>
            </a:r>
          </a:p>
          <a:p>
            <a:pPr lvl="0"/>
            <a:r>
              <a:rPr lang="en-IN" dirty="0"/>
              <a:t>Combine this new field and the existing keys as a composite key, perform any transformation.</a:t>
            </a:r>
          </a:p>
          <a:p>
            <a:pPr lvl="0"/>
            <a:r>
              <a:rPr lang="en-IN" dirty="0"/>
              <a:t>Once the processing is done, combine the final result.</a:t>
            </a:r>
          </a:p>
          <a:p>
            <a:r>
              <a:rPr lang="en-IN" dirty="0"/>
              <a:t>We can write a line of spark code like:</a:t>
            </a:r>
          </a:p>
          <a:p>
            <a:pPr>
              <a:buNone/>
            </a:pPr>
            <a:r>
              <a:rPr lang="en-IN" dirty="0"/>
              <a:t> </a:t>
            </a:r>
          </a:p>
          <a:p>
            <a:pPr>
              <a:buNone/>
            </a:pPr>
            <a:r>
              <a:rPr lang="en-IN" dirty="0" err="1"/>
              <a:t>df.withColumn</a:t>
            </a:r>
            <a:r>
              <a:rPr lang="en-IN" dirty="0"/>
              <a:t>("</a:t>
            </a:r>
            <a:r>
              <a:rPr lang="en-IN" dirty="0" err="1"/>
              <a:t>salt_random_column</a:t>
            </a:r>
            <a:r>
              <a:rPr lang="en-IN" dirty="0"/>
              <a:t>", (rand * n).cast(</a:t>
            </a:r>
            <a:r>
              <a:rPr lang="en-IN" dirty="0" err="1"/>
              <a:t>IntegerType</a:t>
            </a:r>
            <a:r>
              <a:rPr lang="en-IN" dirty="0"/>
              <a:t>))  </a:t>
            </a:r>
            <a:endParaRPr lang="en-IN" dirty="0" smtClean="0"/>
          </a:p>
          <a:p>
            <a:pPr>
              <a:buNone/>
            </a:pPr>
            <a:r>
              <a:rPr lang="en-IN" dirty="0"/>
              <a:t> </a:t>
            </a:r>
            <a:r>
              <a:rPr lang="en-IN" dirty="0" smtClean="0"/>
              <a:t>    // </a:t>
            </a:r>
            <a:r>
              <a:rPr lang="en-IN" dirty="0"/>
              <a:t>n is the size of partition you'd like to have</a:t>
            </a:r>
          </a:p>
          <a:p>
            <a:pPr>
              <a:buNone/>
            </a:pPr>
            <a:r>
              <a:rPr lang="en-IN" dirty="0"/>
              <a:t>	  .</a:t>
            </a:r>
            <a:r>
              <a:rPr lang="en-IN" dirty="0" err="1"/>
              <a:t>groupBy</a:t>
            </a:r>
            <a:r>
              <a:rPr lang="en-IN" dirty="0"/>
              <a:t>(</a:t>
            </a:r>
            <a:r>
              <a:rPr lang="en-IN" dirty="0" err="1"/>
              <a:t>groupByFields</a:t>
            </a:r>
            <a:r>
              <a:rPr lang="en-IN" dirty="0"/>
              <a:t>, "</a:t>
            </a:r>
            <a:r>
              <a:rPr lang="en-IN" dirty="0" err="1"/>
              <a:t>salt_random_column</a:t>
            </a:r>
            <a:r>
              <a:rPr lang="en-IN" dirty="0"/>
              <a:t>")</a:t>
            </a:r>
          </a:p>
          <a:p>
            <a:pPr>
              <a:buNone/>
            </a:pPr>
            <a:r>
              <a:rPr lang="en-IN" dirty="0"/>
              <a:t>	  .</a:t>
            </a:r>
            <a:r>
              <a:rPr lang="en-IN" dirty="0" err="1"/>
              <a:t>agg</a:t>
            </a:r>
            <a:r>
              <a:rPr lang="en-IN" dirty="0"/>
              <a:t>(</a:t>
            </a:r>
            <a:r>
              <a:rPr lang="en-IN" dirty="0" err="1"/>
              <a:t>aggFields</a:t>
            </a:r>
            <a:r>
              <a:rPr lang="en-IN" dirty="0"/>
              <a:t>)</a:t>
            </a:r>
          </a:p>
          <a:p>
            <a:pPr>
              <a:buNone/>
            </a:pPr>
            <a:r>
              <a:rPr lang="en-IN" dirty="0"/>
              <a:t>	  .</a:t>
            </a:r>
            <a:r>
              <a:rPr lang="en-IN" dirty="0" err="1"/>
              <a:t>groupBy</a:t>
            </a:r>
            <a:r>
              <a:rPr lang="en-IN" dirty="0"/>
              <a:t>(</a:t>
            </a:r>
            <a:r>
              <a:rPr lang="en-IN" dirty="0" err="1"/>
              <a:t>groupByFields</a:t>
            </a:r>
            <a:r>
              <a:rPr lang="en-IN" dirty="0"/>
              <a:t>)</a:t>
            </a:r>
          </a:p>
          <a:p>
            <a:pPr>
              <a:buNone/>
            </a:pPr>
            <a:r>
              <a:rPr lang="en-IN" dirty="0"/>
              <a:t>	  .</a:t>
            </a:r>
            <a:r>
              <a:rPr lang="en-IN" dirty="0" err="1"/>
              <a:t>agg</a:t>
            </a:r>
            <a:r>
              <a:rPr lang="en-IN" dirty="0"/>
              <a:t>(</a:t>
            </a:r>
            <a:r>
              <a:rPr lang="en-IN" dirty="0" err="1"/>
              <a:t>aggFields</a:t>
            </a:r>
            <a:r>
              <a:rPr lang="en-IN" dirty="0"/>
              <a:t>)</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4000" dirty="0" smtClean="0"/>
              <a:t/>
            </a:r>
            <a:br>
              <a:rPr lang="en-IN" sz="4000" dirty="0" smtClean="0"/>
            </a:br>
            <a:r>
              <a:rPr lang="en-IN" sz="4000" dirty="0" smtClean="0"/>
              <a:t>Spark </a:t>
            </a:r>
            <a:r>
              <a:rPr lang="en-IN" sz="4000" dirty="0"/>
              <a:t>Cache </a:t>
            </a:r>
            <a:r>
              <a:rPr lang="en-IN" sz="4000" dirty="0" smtClean="0"/>
              <a:t>v/s </a:t>
            </a:r>
            <a:r>
              <a:rPr lang="en-IN" sz="4000" dirty="0"/>
              <a:t>Persist</a:t>
            </a:r>
            <a:br>
              <a:rPr lang="en-IN" sz="4000" dirty="0"/>
            </a:br>
            <a:endParaRPr lang="en-IN" sz="4000" dirty="0"/>
          </a:p>
        </p:txBody>
      </p:sp>
      <p:sp>
        <p:nvSpPr>
          <p:cNvPr id="3" name="Content Placeholder 2"/>
          <p:cNvSpPr>
            <a:spLocks noGrp="1"/>
          </p:cNvSpPr>
          <p:nvPr>
            <p:ph idx="1"/>
          </p:nvPr>
        </p:nvSpPr>
        <p:spPr/>
        <p:txBody>
          <a:bodyPr>
            <a:normAutofit/>
          </a:bodyPr>
          <a:lstStyle/>
          <a:p>
            <a:r>
              <a:rPr lang="en-IN" sz="2800" dirty="0"/>
              <a:t>Spark </a:t>
            </a:r>
            <a:r>
              <a:rPr lang="en-IN" sz="2800" i="1" dirty="0"/>
              <a:t>Cache</a:t>
            </a:r>
            <a:r>
              <a:rPr lang="en-IN" sz="2800" dirty="0"/>
              <a:t> and </a:t>
            </a:r>
            <a:r>
              <a:rPr lang="en-IN" sz="2800" i="1" dirty="0"/>
              <a:t>persist</a:t>
            </a:r>
            <a:r>
              <a:rPr lang="en-IN" sz="2800" dirty="0"/>
              <a:t> are optimization techniques for iterative and interactive Spark applications to improve the performance of the jobs or applications</a:t>
            </a:r>
            <a:r>
              <a:rPr lang="en-IN" sz="2800" dirty="0" smtClean="0"/>
              <a:t>.</a:t>
            </a:r>
          </a:p>
          <a:p>
            <a:r>
              <a:rPr lang="en-IN" sz="2800" dirty="0"/>
              <a:t>Using </a:t>
            </a:r>
            <a:r>
              <a:rPr lang="en-IN" sz="2800" dirty="0" smtClean="0"/>
              <a:t>cache()</a:t>
            </a:r>
            <a:r>
              <a:rPr lang="en-IN" sz="2800" dirty="0"/>
              <a:t> and </a:t>
            </a:r>
            <a:r>
              <a:rPr lang="en-IN" sz="2800" dirty="0" smtClean="0"/>
              <a:t>persist()</a:t>
            </a:r>
            <a:r>
              <a:rPr lang="en-IN" sz="2800" dirty="0"/>
              <a:t> methods, Spark provides an optimization mechanism to store the intermediate computation of an RDD, </a:t>
            </a:r>
            <a:r>
              <a:rPr lang="en-IN" sz="2800" dirty="0" err="1"/>
              <a:t>DataFrame</a:t>
            </a:r>
            <a:r>
              <a:rPr lang="en-IN" sz="2800" dirty="0"/>
              <a:t>, and Dataset so they can be reused in subsequent </a:t>
            </a:r>
            <a:r>
              <a:rPr lang="en-IN" sz="2800" dirty="0" smtClean="0"/>
              <a:t>actions reusing </a:t>
            </a:r>
            <a:r>
              <a:rPr lang="en-IN" sz="2800" dirty="0"/>
              <a:t>the RDD, </a:t>
            </a:r>
            <a:r>
              <a:rPr lang="en-IN" sz="2800" dirty="0" err="1"/>
              <a:t>Dataframe</a:t>
            </a:r>
            <a:r>
              <a:rPr lang="en-IN" sz="2800" dirty="0"/>
              <a:t>, and Dataset computation </a:t>
            </a:r>
            <a:r>
              <a:rPr lang="en-IN" sz="2800" dirty="0" smtClean="0"/>
              <a:t>result’s</a:t>
            </a:r>
            <a:r>
              <a:rPr lang="en-IN" sz="28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t>Spark Cache v/s Persist continue....</a:t>
            </a:r>
            <a:endParaRPr lang="en-IN" sz="3600" dirty="0"/>
          </a:p>
        </p:txBody>
      </p:sp>
      <p:sp>
        <p:nvSpPr>
          <p:cNvPr id="3" name="Content Placeholder 2"/>
          <p:cNvSpPr>
            <a:spLocks noGrp="1"/>
          </p:cNvSpPr>
          <p:nvPr>
            <p:ph idx="1"/>
          </p:nvPr>
        </p:nvSpPr>
        <p:spPr/>
        <p:txBody>
          <a:bodyPr/>
          <a:lstStyle/>
          <a:p>
            <a:r>
              <a:rPr lang="en-IN" dirty="0"/>
              <a:t>Spark </a:t>
            </a:r>
            <a:r>
              <a:rPr lang="en-IN" dirty="0" smtClean="0"/>
              <a:t>cache()</a:t>
            </a:r>
            <a:r>
              <a:rPr lang="en-IN" dirty="0"/>
              <a:t> method in Dataset class internally calls </a:t>
            </a:r>
            <a:r>
              <a:rPr lang="en-IN" dirty="0" smtClean="0"/>
              <a:t>persist()</a:t>
            </a:r>
            <a:r>
              <a:rPr lang="en-IN" dirty="0"/>
              <a:t> method which in turn uses </a:t>
            </a:r>
            <a:r>
              <a:rPr lang="en-IN" dirty="0" err="1" smtClean="0"/>
              <a:t>sparkSession.sharedState.cacheManager.cacheQuery</a:t>
            </a:r>
            <a:r>
              <a:rPr lang="en-IN" dirty="0"/>
              <a:t> to cache the result set of </a:t>
            </a:r>
            <a:r>
              <a:rPr lang="en-IN" dirty="0" err="1"/>
              <a:t>DataFrame</a:t>
            </a:r>
            <a:r>
              <a:rPr lang="en-IN" dirty="0"/>
              <a:t> or Dataset</a:t>
            </a:r>
            <a:r>
              <a:rPr lang="en-IN" dirty="0" smtClean="0"/>
              <a:t>.</a:t>
            </a:r>
          </a:p>
          <a:p>
            <a:endParaRPr lang="en-IN" dirty="0"/>
          </a:p>
          <a:p>
            <a:r>
              <a:rPr lang="en-IN" dirty="0" smtClean="0"/>
              <a:t>cache() : </a:t>
            </a:r>
            <a:r>
              <a:rPr lang="en-IN" dirty="0" err="1" smtClean="0"/>
              <a:t>Dataset.this.type</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Persist</a:t>
            </a:r>
            <a:endParaRPr lang="en-IN" dirty="0"/>
          </a:p>
        </p:txBody>
      </p:sp>
      <p:sp>
        <p:nvSpPr>
          <p:cNvPr id="3" name="Content Placeholder 2"/>
          <p:cNvSpPr>
            <a:spLocks noGrp="1"/>
          </p:cNvSpPr>
          <p:nvPr>
            <p:ph idx="1"/>
          </p:nvPr>
        </p:nvSpPr>
        <p:spPr/>
        <p:txBody>
          <a:bodyPr>
            <a:normAutofit fontScale="92500"/>
          </a:bodyPr>
          <a:lstStyle/>
          <a:p>
            <a:r>
              <a:rPr lang="en-IN" dirty="0"/>
              <a:t>Spark persist has two signature first signature doesn’t take any argument which by default saves it to </a:t>
            </a:r>
            <a:r>
              <a:rPr lang="en-IN" dirty="0" smtClean="0"/>
              <a:t>MEMORY_AND_DISK</a:t>
            </a:r>
            <a:r>
              <a:rPr lang="en-IN" dirty="0"/>
              <a:t> storage level and the second signature which takes </a:t>
            </a:r>
            <a:r>
              <a:rPr lang="en-IN" dirty="0" err="1" smtClean="0"/>
              <a:t>StorageLevel</a:t>
            </a:r>
            <a:r>
              <a:rPr lang="en-IN" dirty="0"/>
              <a:t> as an argument to store it to different storage levels</a:t>
            </a:r>
            <a:r>
              <a:rPr lang="en-IN" dirty="0" smtClean="0"/>
              <a:t>.</a:t>
            </a:r>
          </a:p>
          <a:p>
            <a:r>
              <a:rPr lang="en-IN" dirty="0" smtClean="0"/>
              <a:t>1) persist() : </a:t>
            </a:r>
            <a:r>
              <a:rPr lang="en-IN" dirty="0" err="1" smtClean="0"/>
              <a:t>Dataset.this.type</a:t>
            </a:r>
            <a:r>
              <a:rPr lang="en-IN" dirty="0" smtClean="0"/>
              <a:t> 2) persist(</a:t>
            </a:r>
            <a:r>
              <a:rPr lang="en-IN" dirty="0" err="1" smtClean="0"/>
              <a:t>newLevel</a:t>
            </a:r>
            <a:r>
              <a:rPr lang="en-IN" dirty="0" smtClean="0"/>
              <a:t> : </a:t>
            </a:r>
            <a:r>
              <a:rPr lang="en-IN" dirty="0" err="1" smtClean="0"/>
              <a:t>org.apache.spark.storage.StorageLevel</a:t>
            </a:r>
            <a:r>
              <a:rPr lang="en-IN" dirty="0" smtClean="0"/>
              <a:t>) : </a:t>
            </a:r>
            <a:r>
              <a:rPr lang="en-IN" dirty="0" err="1" smtClean="0"/>
              <a:t>Dataset.this.type</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Persist continue....</a:t>
            </a: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IN" dirty="0"/>
              <a:t>All different storage level Spark supports are available at </a:t>
            </a:r>
            <a:r>
              <a:rPr lang="en-IN" dirty="0" err="1"/>
              <a:t>org.apache.spark.storage.StorageLevel</a:t>
            </a:r>
            <a:r>
              <a:rPr lang="en-IN" dirty="0"/>
              <a:t> class. The storage level specifies how and where to persist or cache a Spark </a:t>
            </a:r>
            <a:r>
              <a:rPr lang="en-IN" dirty="0" err="1"/>
              <a:t>DataFrame</a:t>
            </a:r>
            <a:r>
              <a:rPr lang="en-IN" dirty="0"/>
              <a:t> and Dataset.</a:t>
            </a:r>
          </a:p>
          <a:p>
            <a:pPr fontAlgn="base"/>
            <a:r>
              <a:rPr lang="en-IN" dirty="0"/>
              <a:t>MEMORY_ONLY – This is the default </a:t>
            </a:r>
            <a:r>
              <a:rPr lang="en-IN" dirty="0" err="1"/>
              <a:t>behavior</a:t>
            </a:r>
            <a:r>
              <a:rPr lang="en-IN" dirty="0"/>
              <a:t> of the RDD cache() method and stores the RDD or </a:t>
            </a:r>
            <a:r>
              <a:rPr lang="en-IN" dirty="0" err="1"/>
              <a:t>DataFrame</a:t>
            </a:r>
            <a:r>
              <a:rPr lang="en-IN" dirty="0"/>
              <a:t> as </a:t>
            </a:r>
            <a:r>
              <a:rPr lang="en-IN" dirty="0" err="1"/>
              <a:t>deserialized</a:t>
            </a:r>
            <a:r>
              <a:rPr lang="en-IN" dirty="0"/>
              <a:t> objects to JVM memory. When there is no enough memory available it will not save </a:t>
            </a:r>
            <a:r>
              <a:rPr lang="en-IN" dirty="0" err="1"/>
              <a:t>DataFrame</a:t>
            </a:r>
            <a:r>
              <a:rPr lang="en-IN" dirty="0"/>
              <a:t> of some partitions and these will be re-computed as and when required. </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Persist continue....</a:t>
            </a:r>
            <a:endParaRPr lang="en-IN" dirty="0"/>
          </a:p>
        </p:txBody>
      </p:sp>
      <p:sp>
        <p:nvSpPr>
          <p:cNvPr id="3" name="Content Placeholder 2"/>
          <p:cNvSpPr>
            <a:spLocks noGrp="1"/>
          </p:cNvSpPr>
          <p:nvPr>
            <p:ph idx="1"/>
          </p:nvPr>
        </p:nvSpPr>
        <p:spPr/>
        <p:txBody>
          <a:bodyPr>
            <a:normAutofit/>
          </a:bodyPr>
          <a:lstStyle/>
          <a:p>
            <a:pPr fontAlgn="base"/>
            <a:r>
              <a:rPr lang="en-IN" sz="2200" dirty="0"/>
              <a:t>MEMORY_ONLY_SER – This is the same as MEMORY_ONLY but the difference being it stores RDD as serialized objects to JVM memory. It takes lesser memory (space-efficient) then MEMORY_ONLY as it saves objects as serialized and takes an additional few more CPU cycles in order to </a:t>
            </a:r>
            <a:r>
              <a:rPr lang="en-IN" sz="2200" dirty="0" err="1"/>
              <a:t>deserialize</a:t>
            </a:r>
            <a:r>
              <a:rPr lang="en-IN" sz="2200" dirty="0"/>
              <a:t>.</a:t>
            </a:r>
          </a:p>
          <a:p>
            <a:pPr fontAlgn="base"/>
            <a:r>
              <a:rPr lang="en-IN" sz="2200" dirty="0"/>
              <a:t>MEMORY_ONLY_2 – Same as MEMORY_ONLY storage level but replicate each partition to two cluster nodes.</a:t>
            </a:r>
          </a:p>
          <a:p>
            <a:pPr fontAlgn="base"/>
            <a:r>
              <a:rPr lang="en-IN" sz="2200" dirty="0"/>
              <a:t>MEMORY_ONLY_SER_2 – Same as MEMORY_ONLY_SER storage level but replicate each partition to two cluster nodes</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Persist continue....</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sz="2800" dirty="0"/>
              <a:t>MEMORY_AND_DISK – This is the default </a:t>
            </a:r>
            <a:r>
              <a:rPr lang="en-IN" sz="2800" dirty="0" err="1"/>
              <a:t>behavior</a:t>
            </a:r>
            <a:r>
              <a:rPr lang="en-IN" sz="2800" dirty="0"/>
              <a:t> of the </a:t>
            </a:r>
            <a:r>
              <a:rPr lang="en-IN" sz="2800" dirty="0" err="1"/>
              <a:t>DataFrame</a:t>
            </a:r>
            <a:r>
              <a:rPr lang="en-IN" sz="2800" dirty="0"/>
              <a:t> or Dataset. In this Storage Level, The </a:t>
            </a:r>
            <a:r>
              <a:rPr lang="en-IN" sz="2800" dirty="0" err="1"/>
              <a:t>DataFrame</a:t>
            </a:r>
            <a:r>
              <a:rPr lang="en-IN" sz="2800" dirty="0"/>
              <a:t> will be stored in JVM memory as a </a:t>
            </a:r>
            <a:r>
              <a:rPr lang="en-IN" sz="2800" dirty="0" err="1"/>
              <a:t>deserialized</a:t>
            </a:r>
            <a:r>
              <a:rPr lang="en-IN" sz="2800" dirty="0"/>
              <a:t> object. When required storage is greater than available memory, it stores some of the excess partitions into the disk and reads the data from the disk when required. It is slower as there is I/O involved.</a:t>
            </a:r>
          </a:p>
          <a:p>
            <a:pPr fontAlgn="base"/>
            <a:r>
              <a:rPr lang="en-IN" sz="2800" dirty="0"/>
              <a:t>MEMORY_AND_DISK_SER – This is the same as MEMORY_AND_DISK storage level difference being it serializes the </a:t>
            </a:r>
            <a:r>
              <a:rPr lang="en-IN" sz="2800" dirty="0" err="1"/>
              <a:t>DataFrame</a:t>
            </a:r>
            <a:r>
              <a:rPr lang="en-IN" sz="2800" dirty="0"/>
              <a:t> objects in memory and on disk when space is not available.</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Persist continue....</a:t>
            </a:r>
            <a:endParaRPr lang="en-IN" dirty="0"/>
          </a:p>
        </p:txBody>
      </p:sp>
      <p:sp>
        <p:nvSpPr>
          <p:cNvPr id="3" name="Content Placeholder 2"/>
          <p:cNvSpPr>
            <a:spLocks noGrp="1"/>
          </p:cNvSpPr>
          <p:nvPr>
            <p:ph idx="1"/>
          </p:nvPr>
        </p:nvSpPr>
        <p:spPr/>
        <p:txBody>
          <a:bodyPr>
            <a:normAutofit lnSpcReduction="10000"/>
          </a:bodyPr>
          <a:lstStyle/>
          <a:p>
            <a:pPr fontAlgn="base"/>
            <a:r>
              <a:rPr lang="en-IN" sz="2600" dirty="0"/>
              <a:t>MEMORY_AND_DISK_2 – Same as MEMORY_AND_DISK storage level but replicate each partition to two cluster nodes.</a:t>
            </a:r>
          </a:p>
          <a:p>
            <a:pPr fontAlgn="base"/>
            <a:r>
              <a:rPr lang="en-IN" sz="2600" dirty="0"/>
              <a:t>MEMORY_AND_DISK_SER_2 – Same as MEMORY_AND_DISK_SER storage level but replicate each partition to two cluster nodes.</a:t>
            </a:r>
          </a:p>
          <a:p>
            <a:pPr fontAlgn="base"/>
            <a:r>
              <a:rPr lang="en-IN" sz="2600" dirty="0"/>
              <a:t>DISK_ONLY – In this storage level, </a:t>
            </a:r>
            <a:r>
              <a:rPr lang="en-IN" sz="2600" dirty="0" err="1"/>
              <a:t>DataFrame</a:t>
            </a:r>
            <a:r>
              <a:rPr lang="en-IN" sz="2600" dirty="0"/>
              <a:t> is stored only on disk and the CPU computation time is high as I/O is involved.</a:t>
            </a:r>
          </a:p>
          <a:p>
            <a:pPr fontAlgn="base"/>
            <a:r>
              <a:rPr lang="en-IN" sz="2600" dirty="0"/>
              <a:t>DISK_ONLY_2 – Same as DISK_ONLY storage level but replicate each partition to two cluster nodes.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8077200" cy="4955203"/>
          </a:xfrm>
          <a:prstGeom prst="rect">
            <a:avLst/>
          </a:prstGeom>
          <a:noFill/>
        </p:spPr>
        <p:txBody>
          <a:bodyPr wrap="square" rtlCol="0">
            <a:spAutoFit/>
          </a:bodyPr>
          <a:lstStyle/>
          <a:p>
            <a:r>
              <a:rPr lang="en-IN" dirty="0" smtClean="0"/>
              <a:t>First of all Before learning Joins lets understand Hash Table-join</a:t>
            </a:r>
          </a:p>
          <a:p>
            <a:r>
              <a:rPr lang="en-IN" dirty="0" smtClean="0"/>
              <a:t> </a:t>
            </a:r>
          </a:p>
          <a:p>
            <a:r>
              <a:rPr lang="en-IN" dirty="0" smtClean="0"/>
              <a:t> </a:t>
            </a:r>
          </a:p>
          <a:p>
            <a:r>
              <a:rPr lang="en-IN" sz="2800" b="1" dirty="0" smtClean="0"/>
              <a:t>Hash join :-</a:t>
            </a:r>
          </a:p>
          <a:p>
            <a:r>
              <a:rPr lang="en-IN" dirty="0" smtClean="0"/>
              <a:t> </a:t>
            </a:r>
          </a:p>
          <a:p>
            <a:pPr>
              <a:buFont typeface="Wingdings" pitchFamily="2" charset="2"/>
              <a:buChar char="Ø"/>
            </a:pPr>
            <a:r>
              <a:rPr lang="en-IN" dirty="0" smtClean="0"/>
              <a:t>The Hash Join algorithm is used to perform the natural join or </a:t>
            </a:r>
            <a:r>
              <a:rPr lang="en-IN" dirty="0" err="1" smtClean="0"/>
              <a:t>equi</a:t>
            </a:r>
            <a:r>
              <a:rPr lang="en-IN" dirty="0" smtClean="0"/>
              <a:t> join operations. The concept behind the Hash join algorithm is to partition the </a:t>
            </a:r>
            <a:r>
              <a:rPr lang="en-IN" dirty="0" err="1" smtClean="0"/>
              <a:t>tuples</a:t>
            </a:r>
            <a:r>
              <a:rPr lang="en-IN" dirty="0" smtClean="0"/>
              <a:t> of each given relation into sets. </a:t>
            </a:r>
            <a:endParaRPr lang="en-IN" dirty="0" smtClean="0"/>
          </a:p>
          <a:p>
            <a:pPr>
              <a:buFont typeface="Wingdings" pitchFamily="2" charset="2"/>
              <a:buChar char="Ø"/>
            </a:pPr>
            <a:r>
              <a:rPr lang="en-IN" dirty="0" smtClean="0"/>
              <a:t>The </a:t>
            </a:r>
            <a:r>
              <a:rPr lang="en-IN" dirty="0" smtClean="0"/>
              <a:t>partition is done on the basis of the same hash value on the join attributes. The hash function provides the hash value. </a:t>
            </a:r>
            <a:endParaRPr lang="en-IN" dirty="0" smtClean="0"/>
          </a:p>
          <a:p>
            <a:pPr>
              <a:buFont typeface="Wingdings" pitchFamily="2" charset="2"/>
              <a:buChar char="Ø"/>
            </a:pPr>
            <a:r>
              <a:rPr lang="en-IN" dirty="0" smtClean="0"/>
              <a:t>The </a:t>
            </a:r>
            <a:r>
              <a:rPr lang="en-IN" dirty="0" smtClean="0"/>
              <a:t>main goal of using the hash function in the algorithm is to reduce the number of comparisons and increase the efficiency to complete the join operation on the relations</a:t>
            </a:r>
            <a:r>
              <a:rPr lang="en-IN" dirty="0" smtClean="0"/>
              <a:t>.</a:t>
            </a:r>
          </a:p>
          <a:p>
            <a:endParaRPr lang="en-IN" dirty="0" smtClean="0"/>
          </a:p>
          <a:p>
            <a:endParaRPr lang="en-IN" dirty="0" smtClean="0"/>
          </a:p>
          <a:p>
            <a:r>
              <a:rPr lang="en-IN" dirty="0" smtClean="0"/>
              <a:t> </a:t>
            </a:r>
          </a:p>
          <a:p>
            <a:endParaRPr lang="en-IN" dirty="0"/>
          </a:p>
        </p:txBody>
      </p:sp>
      <p:pic>
        <p:nvPicPr>
          <p:cNvPr id="5" name="Picture 4" descr="https://miro.medium.com/max/282/1*pd-YlCGD9v3W4Lk1tfN72Q.jpeg"/>
          <p:cNvPicPr/>
          <p:nvPr/>
        </p:nvPicPr>
        <p:blipFill>
          <a:blip r:embed="rId2" cstate="print"/>
          <a:srcRect/>
          <a:stretch>
            <a:fillRect/>
          </a:stretch>
        </p:blipFill>
        <p:spPr bwMode="auto">
          <a:xfrm>
            <a:off x="762000" y="4572000"/>
            <a:ext cx="1343025" cy="1914525"/>
          </a:xfrm>
          <a:prstGeom prst="rect">
            <a:avLst/>
          </a:prstGeom>
          <a:noFill/>
          <a:ln w="9525">
            <a:noFill/>
            <a:miter lim="800000"/>
            <a:headEnd/>
            <a:tailEnd/>
          </a:ln>
        </p:spPr>
      </p:pic>
      <p:pic>
        <p:nvPicPr>
          <p:cNvPr id="6" name="Picture 5" descr="Hash Match Join Internals in SQL Server - YouTube"/>
          <p:cNvPicPr/>
          <p:nvPr/>
        </p:nvPicPr>
        <p:blipFill>
          <a:blip r:embed="rId3" cstate="print"/>
          <a:srcRect/>
          <a:stretch>
            <a:fillRect/>
          </a:stretch>
        </p:blipFill>
        <p:spPr bwMode="auto">
          <a:xfrm>
            <a:off x="2819400" y="3938826"/>
            <a:ext cx="5638800" cy="2919174"/>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Persist continue....</a:t>
            </a:r>
            <a:endParaRPr lang="en-IN" dirty="0"/>
          </a:p>
        </p:txBody>
      </p:sp>
      <p:pic>
        <p:nvPicPr>
          <p:cNvPr id="31746" name="Picture 2"/>
          <p:cNvPicPr>
            <a:picLocks noGrp="1" noChangeAspect="1" noChangeArrowheads="1"/>
          </p:cNvPicPr>
          <p:nvPr>
            <p:ph idx="1"/>
          </p:nvPr>
        </p:nvPicPr>
        <p:blipFill>
          <a:blip r:embed="rId2" cstate="print"/>
          <a:srcRect/>
          <a:stretch>
            <a:fillRect/>
          </a:stretch>
        </p:blipFill>
        <p:spPr bwMode="auto">
          <a:xfrm>
            <a:off x="250764" y="3124200"/>
            <a:ext cx="8436036" cy="144265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Persist continue....</a:t>
            </a:r>
            <a:endParaRPr lang="en-IN" dirty="0"/>
          </a:p>
        </p:txBody>
      </p:sp>
      <p:sp>
        <p:nvSpPr>
          <p:cNvPr id="3" name="Content Placeholder 2"/>
          <p:cNvSpPr>
            <a:spLocks noGrp="1"/>
          </p:cNvSpPr>
          <p:nvPr>
            <p:ph idx="1"/>
          </p:nvPr>
        </p:nvSpPr>
        <p:spPr/>
        <p:txBody>
          <a:bodyPr/>
          <a:lstStyle/>
          <a:p>
            <a:pPr fontAlgn="base"/>
            <a:r>
              <a:rPr lang="en-IN" b="1" dirty="0" err="1"/>
              <a:t>Unpersist</a:t>
            </a:r>
            <a:r>
              <a:rPr lang="en-IN" b="1" dirty="0"/>
              <a:t> syntax and Example</a:t>
            </a:r>
          </a:p>
          <a:p>
            <a:pPr fontAlgn="base"/>
            <a:r>
              <a:rPr lang="en-IN" dirty="0"/>
              <a:t>We can also </a:t>
            </a:r>
            <a:r>
              <a:rPr lang="en-IN" dirty="0" err="1"/>
              <a:t>unpersist</a:t>
            </a:r>
            <a:r>
              <a:rPr lang="en-IN" dirty="0"/>
              <a:t> the persistence </a:t>
            </a:r>
            <a:r>
              <a:rPr lang="en-IN" dirty="0" err="1"/>
              <a:t>DataFrame</a:t>
            </a:r>
            <a:r>
              <a:rPr lang="en-IN" dirty="0"/>
              <a:t> or Dataset to remove from the memory or storage.</a:t>
            </a:r>
          </a:p>
          <a:p>
            <a:pPr fontAlgn="base"/>
            <a:r>
              <a:rPr lang="en-IN" dirty="0"/>
              <a:t>S</a:t>
            </a:r>
            <a:r>
              <a:rPr lang="en-IN" b="1" dirty="0"/>
              <a:t>yntax</a:t>
            </a:r>
            <a:endParaRPr lang="en-IN" dirty="0"/>
          </a:p>
          <a:p>
            <a:r>
              <a:rPr lang="en-IN" dirty="0" err="1" smtClean="0"/>
              <a:t>unpersist</a:t>
            </a:r>
            <a:r>
              <a:rPr lang="en-IN" dirty="0" smtClean="0"/>
              <a:t>() : </a:t>
            </a:r>
            <a:r>
              <a:rPr lang="en-IN" dirty="0" err="1" smtClean="0"/>
              <a:t>Dataset.this.type</a:t>
            </a:r>
            <a:r>
              <a:rPr lang="en-IN" dirty="0" smtClean="0"/>
              <a:t> </a:t>
            </a:r>
            <a:r>
              <a:rPr lang="en-IN" dirty="0" err="1" smtClean="0"/>
              <a:t>unpersist</a:t>
            </a:r>
            <a:r>
              <a:rPr lang="en-IN" dirty="0" smtClean="0"/>
              <a:t>(blocking : </a:t>
            </a:r>
            <a:r>
              <a:rPr lang="en-IN" dirty="0" err="1" smtClean="0"/>
              <a:t>scala.Boolean</a:t>
            </a:r>
            <a:r>
              <a:rPr lang="en-IN" dirty="0" smtClean="0"/>
              <a:t>) : </a:t>
            </a:r>
            <a:r>
              <a:rPr lang="en-IN" dirty="0" err="1" smtClean="0"/>
              <a:t>Dataset.this.type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848600" cy="5232202"/>
          </a:xfrm>
          <a:prstGeom prst="rect">
            <a:avLst/>
          </a:prstGeom>
          <a:noFill/>
        </p:spPr>
        <p:txBody>
          <a:bodyPr wrap="square" rtlCol="0">
            <a:spAutoFit/>
          </a:bodyPr>
          <a:lstStyle/>
          <a:p>
            <a:r>
              <a:rPr lang="en-IN" sz="3600" b="1" dirty="0" smtClean="0"/>
              <a:t>Broadcast </a:t>
            </a:r>
            <a:r>
              <a:rPr lang="en-IN" sz="3600" b="1" dirty="0" smtClean="0"/>
              <a:t>Join</a:t>
            </a:r>
            <a:r>
              <a:rPr lang="en-IN" sz="3600" b="1" dirty="0" smtClean="0"/>
              <a:t>:-</a:t>
            </a:r>
          </a:p>
          <a:p>
            <a:pPr>
              <a:buFont typeface="Wingdings" pitchFamily="2" charset="2"/>
              <a:buChar char="Ø"/>
            </a:pPr>
            <a:r>
              <a:rPr lang="en-IN" sz="2000" dirty="0" smtClean="0"/>
              <a:t>Broadcast </a:t>
            </a:r>
            <a:r>
              <a:rPr lang="en-IN" sz="2000" dirty="0" smtClean="0"/>
              <a:t>join performs a join on two relations by first broadcasting the smaller one to all Spark executors, then evaluating the join criteria with each executor's partitions of the other relation.</a:t>
            </a:r>
          </a:p>
          <a:p>
            <a:endParaRPr lang="en-IN" sz="2000" dirty="0" smtClean="0"/>
          </a:p>
          <a:p>
            <a:pPr>
              <a:buFont typeface="Wingdings" pitchFamily="2" charset="2"/>
              <a:buChar char="Ø"/>
            </a:pPr>
            <a:r>
              <a:rPr lang="en-IN" sz="2000" dirty="0" smtClean="0"/>
              <a:t>In broadcast hash join, copy of one of the join relations are being sent to all the worker nodes and it saves shuffling cost. This is useful when you are joining a large relation with a smaller one. It is also known as map-side join(associating worker nodes with </a:t>
            </a:r>
            <a:r>
              <a:rPr lang="en-IN" sz="2000" dirty="0" err="1" smtClean="0"/>
              <a:t>mappers</a:t>
            </a:r>
            <a:r>
              <a:rPr lang="en-IN" sz="2000" dirty="0" smtClean="0"/>
              <a:t>).</a:t>
            </a:r>
          </a:p>
          <a:p>
            <a:pPr>
              <a:buFont typeface="Wingdings" pitchFamily="2" charset="2"/>
              <a:buChar char="Ø"/>
            </a:pPr>
            <a:endParaRPr lang="en-IN" sz="2000" dirty="0" smtClean="0"/>
          </a:p>
          <a:p>
            <a:pPr>
              <a:buFont typeface="Wingdings" pitchFamily="2" charset="2"/>
              <a:buChar char="Ø"/>
            </a:pPr>
            <a:r>
              <a:rPr lang="en-IN" sz="2000" dirty="0" smtClean="0"/>
              <a:t>Spark deploys this join strategy when the size of one of the join relations is less than the threshold values(default 10 M). </a:t>
            </a:r>
            <a:endParaRPr lang="en-IN" sz="2000" dirty="0" smtClean="0"/>
          </a:p>
          <a:p>
            <a:pPr>
              <a:buFont typeface="Wingdings" pitchFamily="2" charset="2"/>
              <a:buChar char="Ø"/>
            </a:pPr>
            <a:endParaRPr lang="en-IN" sz="2000" dirty="0" smtClean="0"/>
          </a:p>
          <a:p>
            <a:pPr>
              <a:buFont typeface="Wingdings" pitchFamily="2" charset="2"/>
              <a:buChar char="Ø"/>
            </a:pPr>
            <a:r>
              <a:rPr lang="en-IN" sz="2000" dirty="0" smtClean="0"/>
              <a:t>The </a:t>
            </a:r>
            <a:r>
              <a:rPr lang="en-IN" sz="2000" dirty="0" smtClean="0"/>
              <a:t>spark property which defines this </a:t>
            </a:r>
            <a:r>
              <a:rPr lang="en-IN" sz="2000" dirty="0" smtClean="0"/>
              <a:t>threshold </a:t>
            </a:r>
            <a:r>
              <a:rPr lang="en-IN" sz="2000" dirty="0" err="1" smtClean="0"/>
              <a:t>spark.sql.autoBroadcastJoinThreshold</a:t>
            </a:r>
            <a:r>
              <a:rPr lang="en-IN" sz="2000" dirty="0" smtClean="0"/>
              <a:t>(configurable</a:t>
            </a:r>
            <a:r>
              <a:rPr lang="en-IN" sz="2000" dirty="0" smtClean="0"/>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miro.medium.com/max/1400/1*pO_40cT0UhaiSP0fdT-sWw.jpeg"/>
          <p:cNvPicPr/>
          <p:nvPr/>
        </p:nvPicPr>
        <p:blipFill>
          <a:blip r:embed="rId2" cstate="print"/>
          <a:srcRect/>
          <a:stretch>
            <a:fillRect/>
          </a:stretch>
        </p:blipFill>
        <p:spPr bwMode="auto">
          <a:xfrm>
            <a:off x="990600" y="914400"/>
            <a:ext cx="7086600" cy="5181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3100" dirty="0" smtClean="0"/>
              <a:t>Shuffle Hash join:-</a:t>
            </a:r>
            <a:r>
              <a:rPr lang="en-IN" dirty="0" smtClean="0"/>
              <a:t/>
            </a:r>
            <a:br>
              <a:rPr lang="en-IN" dirty="0" smtClean="0"/>
            </a:br>
            <a:endParaRPr lang="en-IN" dirty="0"/>
          </a:p>
        </p:txBody>
      </p:sp>
      <p:sp>
        <p:nvSpPr>
          <p:cNvPr id="3" name="Content Placeholder 2"/>
          <p:cNvSpPr>
            <a:spLocks noGrp="1"/>
          </p:cNvSpPr>
          <p:nvPr>
            <p:ph idx="1"/>
          </p:nvPr>
        </p:nvSpPr>
        <p:spPr>
          <a:xfrm>
            <a:off x="304800" y="990600"/>
            <a:ext cx="8382000" cy="5410200"/>
          </a:xfrm>
        </p:spPr>
        <p:txBody>
          <a:bodyPr>
            <a:normAutofit fontScale="77500" lnSpcReduction="20000"/>
          </a:bodyPr>
          <a:lstStyle/>
          <a:p>
            <a:pPr>
              <a:buNone/>
            </a:pPr>
            <a:r>
              <a:rPr lang="en-IN" dirty="0"/>
              <a:t>Shuffle Hash join:-</a:t>
            </a:r>
          </a:p>
          <a:p>
            <a:pPr>
              <a:buNone/>
            </a:pPr>
            <a:r>
              <a:rPr lang="en-IN" dirty="0"/>
              <a:t>There are two phases</a:t>
            </a:r>
          </a:p>
          <a:p>
            <a:pPr>
              <a:buNone/>
            </a:pPr>
            <a:r>
              <a:rPr lang="en-IN" dirty="0"/>
              <a:t>a)Shuffle Phase</a:t>
            </a:r>
          </a:p>
          <a:p>
            <a:pPr>
              <a:buNone/>
            </a:pPr>
            <a:r>
              <a:rPr lang="en-IN" dirty="0"/>
              <a:t>b) Hash phase</a:t>
            </a:r>
          </a:p>
          <a:p>
            <a:pPr>
              <a:buNone/>
            </a:pPr>
            <a:r>
              <a:rPr lang="en-IN" dirty="0"/>
              <a:t>Shuffle Phase:-</a:t>
            </a:r>
          </a:p>
          <a:p>
            <a:pPr>
              <a:buFont typeface="Wingdings" pitchFamily="2" charset="2"/>
              <a:buChar char="Ø"/>
            </a:pPr>
            <a:r>
              <a:rPr lang="en-IN" dirty="0"/>
              <a:t>Second type of Join in Spark Joins is data gets shuffled o join key and move across the partitions.</a:t>
            </a:r>
          </a:p>
          <a:p>
            <a:pPr>
              <a:buFont typeface="Wingdings" pitchFamily="2" charset="2"/>
              <a:buChar char="Ø"/>
            </a:pPr>
            <a:r>
              <a:rPr lang="en-IN" dirty="0"/>
              <a:t>Two tables have the same keys that end up with same partition so that join required on those data will be available in same partition</a:t>
            </a:r>
          </a:p>
          <a:p>
            <a:pPr>
              <a:buFont typeface="Wingdings" pitchFamily="2" charset="2"/>
              <a:buChar char="Ø"/>
            </a:pPr>
            <a:r>
              <a:rPr lang="en-IN" dirty="0"/>
              <a:t> Hash Phase:-</a:t>
            </a:r>
          </a:p>
          <a:p>
            <a:pPr>
              <a:buFont typeface="Wingdings" pitchFamily="2" charset="2"/>
              <a:buChar char="Ø"/>
            </a:pPr>
            <a:r>
              <a:rPr lang="en-IN" dirty="0"/>
              <a:t>The data on each partition performs a classic single nod hash join algorithm.</a:t>
            </a:r>
          </a:p>
          <a:p>
            <a:pPr>
              <a:buFont typeface="Wingdings" pitchFamily="2" charset="2"/>
              <a:buChar char="Ø"/>
            </a:pPr>
            <a:r>
              <a:rPr lang="en-IN" dirty="0"/>
              <a:t>It reduces lookup time and join faster.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IN" sz="2800" dirty="0" smtClean="0"/>
              <a:t>Shuffle Hash join – continue...</a:t>
            </a:r>
            <a:endParaRPr lang="en-IN" sz="2800" dirty="0"/>
          </a:p>
        </p:txBody>
      </p:sp>
      <p:pic>
        <p:nvPicPr>
          <p:cNvPr id="5" name="Content Placeholder 4" descr="How does Shuffle Hash Join work in Spark? - Hadoop In Real World"/>
          <p:cNvPicPr>
            <a:picLocks noGrp="1"/>
          </p:cNvPicPr>
          <p:nvPr>
            <p:ph idx="1"/>
          </p:nvPr>
        </p:nvPicPr>
        <p:blipFill>
          <a:blip r:embed="rId2" cstate="print"/>
          <a:srcRect/>
          <a:stretch>
            <a:fillRect/>
          </a:stretch>
        </p:blipFill>
        <p:spPr bwMode="auto">
          <a:xfrm>
            <a:off x="685800" y="1905000"/>
            <a:ext cx="7667625" cy="43053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IN" sz="2800" dirty="0" smtClean="0"/>
              <a:t>Shuffle Hash join – continue...</a:t>
            </a:r>
            <a:endParaRPr lang="en-IN" sz="2800" dirty="0"/>
          </a:p>
        </p:txBody>
      </p:sp>
      <p:sp>
        <p:nvSpPr>
          <p:cNvPr id="4" name="Content Placeholder 3"/>
          <p:cNvSpPr>
            <a:spLocks noGrp="1"/>
          </p:cNvSpPr>
          <p:nvPr>
            <p:ph idx="1"/>
          </p:nvPr>
        </p:nvSpPr>
        <p:spPr/>
        <p:txBody>
          <a:bodyPr>
            <a:normAutofit fontScale="85000" lnSpcReduction="20000"/>
          </a:bodyPr>
          <a:lstStyle/>
          <a:p>
            <a:pPr>
              <a:buNone/>
            </a:pPr>
            <a:r>
              <a:rPr lang="en-IN" dirty="0"/>
              <a:t>When Used:-</a:t>
            </a:r>
          </a:p>
          <a:p>
            <a:pPr lvl="0">
              <a:buFont typeface="Wingdings" pitchFamily="2" charset="2"/>
              <a:buChar char="Ø"/>
            </a:pPr>
            <a:r>
              <a:rPr lang="en-IN" dirty="0"/>
              <a:t>Any partition of build side could fit in memory.</a:t>
            </a:r>
          </a:p>
          <a:p>
            <a:pPr lvl="0">
              <a:buFont typeface="Wingdings" pitchFamily="2" charset="2"/>
              <a:buChar char="Ø"/>
            </a:pPr>
            <a:r>
              <a:rPr lang="en-IN" dirty="0"/>
              <a:t>One table is much smaller than other, the cost to build a hash table on smaller table is</a:t>
            </a:r>
          </a:p>
          <a:p>
            <a:pPr>
              <a:buFont typeface="Wingdings" pitchFamily="2" charset="2"/>
              <a:buChar char="Ø"/>
            </a:pPr>
            <a:r>
              <a:rPr lang="en-IN" dirty="0"/>
              <a:t>Smaller than sorting larger table.</a:t>
            </a:r>
          </a:p>
          <a:p>
            <a:pPr>
              <a:buNone/>
            </a:pPr>
            <a:r>
              <a:rPr lang="en-IN" dirty="0"/>
              <a:t>Issues:-</a:t>
            </a:r>
          </a:p>
          <a:p>
            <a:pPr lvl="0">
              <a:buFont typeface="Wingdings" pitchFamily="2" charset="2"/>
              <a:buChar char="Ø"/>
            </a:pPr>
            <a:r>
              <a:rPr lang="en-IN" dirty="0"/>
              <a:t>It breaks one big join of 2 smaller chunks of localized relatively smaller branch.</a:t>
            </a:r>
          </a:p>
          <a:p>
            <a:pPr lvl="0">
              <a:buFont typeface="Wingdings" pitchFamily="2" charset="2"/>
              <a:buChar char="Ø"/>
            </a:pPr>
            <a:r>
              <a:rPr lang="en-IN" dirty="0"/>
              <a:t>Shuffle is very expensive operation as it  involves a lot of n/w intensive movement of data across the nodes of cluster.</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IN" sz="3600" dirty="0" smtClean="0"/>
              <a:t>Sort Merge Join:-</a:t>
            </a:r>
            <a:r>
              <a:rPr lang="en-IN" dirty="0" smtClean="0"/>
              <a:t/>
            </a:r>
            <a:br>
              <a:rPr lang="en-IN" dirty="0" smtClean="0"/>
            </a:br>
            <a:endParaRPr lang="en-IN" dirty="0"/>
          </a:p>
        </p:txBody>
      </p:sp>
      <p:sp>
        <p:nvSpPr>
          <p:cNvPr id="4" name="Content Placeholder 3"/>
          <p:cNvSpPr>
            <a:spLocks noGrp="1"/>
          </p:cNvSpPr>
          <p:nvPr>
            <p:ph idx="1"/>
          </p:nvPr>
        </p:nvSpPr>
        <p:spPr/>
        <p:txBody>
          <a:bodyPr>
            <a:normAutofit/>
          </a:bodyPr>
          <a:lstStyle/>
          <a:p>
            <a:pPr>
              <a:buFont typeface="Wingdings" pitchFamily="2" charset="2"/>
              <a:buChar char="Ø"/>
            </a:pPr>
            <a:r>
              <a:rPr lang="en-IN" sz="2400" dirty="0" smtClean="0"/>
              <a:t>If  </a:t>
            </a:r>
            <a:r>
              <a:rPr lang="en-IN" sz="2400" dirty="0"/>
              <a:t>the matching join keys are </a:t>
            </a:r>
            <a:r>
              <a:rPr lang="en-IN" sz="2400" dirty="0" err="1"/>
              <a:t>sortable</a:t>
            </a:r>
            <a:r>
              <a:rPr lang="en-IN" sz="2400" dirty="0"/>
              <a:t> and not </a:t>
            </a:r>
            <a:r>
              <a:rPr lang="en-IN" sz="2400" dirty="0" err="1"/>
              <a:t>eliglible</a:t>
            </a:r>
            <a:r>
              <a:rPr lang="en-IN" sz="2400" dirty="0"/>
              <a:t> for </a:t>
            </a:r>
            <a:r>
              <a:rPr lang="en-IN" sz="2400" dirty="0" smtClean="0"/>
              <a:t>broadcast </a:t>
            </a:r>
            <a:r>
              <a:rPr lang="en-IN" sz="2400" dirty="0"/>
              <a:t>join or shuffle hash join.</a:t>
            </a:r>
          </a:p>
          <a:p>
            <a:pPr>
              <a:buFont typeface="Wingdings" pitchFamily="2" charset="2"/>
              <a:buChar char="Ø"/>
            </a:pPr>
            <a:r>
              <a:rPr lang="en-IN" sz="2400" dirty="0" smtClean="0"/>
              <a:t>It </a:t>
            </a:r>
            <a:r>
              <a:rPr lang="en-IN" sz="2400" dirty="0"/>
              <a:t>is very scalable approach and performs better than other joins most of the time</a:t>
            </a:r>
          </a:p>
          <a:p>
            <a:pPr>
              <a:buFont typeface="Wingdings" pitchFamily="2" charset="2"/>
              <a:buChar char="Ø"/>
            </a:pPr>
            <a:r>
              <a:rPr lang="en-IN" sz="2400" dirty="0" smtClean="0"/>
              <a:t>it </a:t>
            </a:r>
            <a:r>
              <a:rPr lang="en-IN" sz="2400" dirty="0"/>
              <a:t>can spill the data to disk and doesn’t require the entire data fit into memory.</a:t>
            </a:r>
          </a:p>
          <a:p>
            <a:pPr>
              <a:buFont typeface="Wingdings" pitchFamily="2" charset="2"/>
              <a:buChar char="Ø"/>
            </a:pPr>
            <a:r>
              <a:rPr lang="en-IN" sz="2400" dirty="0"/>
              <a:t> </a:t>
            </a:r>
            <a:r>
              <a:rPr lang="en-IN" sz="2400" dirty="0" smtClean="0"/>
              <a:t>It </a:t>
            </a:r>
            <a:r>
              <a:rPr lang="en-IN" sz="2400" dirty="0"/>
              <a:t>traits from Map-reduce Program.</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1082</Words>
  <Application>Microsoft Office PowerPoint</Application>
  <PresentationFormat>On-screen Show (4:3)</PresentationFormat>
  <Paragraphs>152</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Spark Joins:-</vt:lpstr>
      <vt:lpstr>Slide 3</vt:lpstr>
      <vt:lpstr>Slide 4</vt:lpstr>
      <vt:lpstr>Slide 5</vt:lpstr>
      <vt:lpstr>Shuffle Hash join:- </vt:lpstr>
      <vt:lpstr>Shuffle Hash join – continue...</vt:lpstr>
      <vt:lpstr>Shuffle Hash join – continue...</vt:lpstr>
      <vt:lpstr>Sort Merge Join:- </vt:lpstr>
      <vt:lpstr>Sort Merge Join Continue.....</vt:lpstr>
      <vt:lpstr>Sort Merge Join Continue.....</vt:lpstr>
      <vt:lpstr>Repartiton and Coalese:- </vt:lpstr>
      <vt:lpstr>Repartiton and Coalese continue...</vt:lpstr>
      <vt:lpstr>Group By and Reduce By  </vt:lpstr>
      <vt:lpstr>Group By and Reduce By continues...</vt:lpstr>
      <vt:lpstr>Group By and Reduce By continues...</vt:lpstr>
      <vt:lpstr>Spark collect v/s take   </vt:lpstr>
      <vt:lpstr> Skewness:-</vt:lpstr>
      <vt:lpstr> Skewness Continue....</vt:lpstr>
      <vt:lpstr>Skewness Continue....</vt:lpstr>
      <vt:lpstr>Skewness Continue....</vt:lpstr>
      <vt:lpstr>Skewness Continue....</vt:lpstr>
      <vt:lpstr> Spark Cache v/s Persist </vt:lpstr>
      <vt:lpstr>Spark Cache v/s Persist continue....</vt:lpstr>
      <vt:lpstr>Persist</vt:lpstr>
      <vt:lpstr>Persist continue....</vt:lpstr>
      <vt:lpstr>Persist continue....</vt:lpstr>
      <vt:lpstr>Persist continue....</vt:lpstr>
      <vt:lpstr>Persist continue....</vt:lpstr>
      <vt:lpstr>Persist continue....</vt:lpstr>
      <vt:lpstr>Persist continue....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 sai</dc:creator>
  <cp:lastModifiedBy>BuNnY</cp:lastModifiedBy>
  <cp:revision>34</cp:revision>
  <dcterms:created xsi:type="dcterms:W3CDTF">2006-08-16T00:00:00Z</dcterms:created>
  <dcterms:modified xsi:type="dcterms:W3CDTF">2022-03-08T14:45:35Z</dcterms:modified>
</cp:coreProperties>
</file>