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Shape 40"/>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 Id="rId3" Type="http://schemas.openxmlformats.org/officeDocument/2006/relationships/image" Target="../media/image6.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xfrm>
            <a:off x="-749300" y="2362200"/>
            <a:ext cx="12594035" cy="3302000"/>
          </a:xfrm>
          <a:prstGeom prst="rect">
            <a:avLst/>
          </a:prstGeom>
        </p:spPr>
        <p:txBody>
          <a:bodyPr/>
          <a:lstStyle>
            <a:lvl1pPr defTabSz="457200">
              <a:lnSpc>
                <a:spcPts val="4800"/>
              </a:lnSpc>
              <a:spcBef>
                <a:spcPts val="1200"/>
              </a:spcBef>
              <a:defRPr sz="2600">
                <a:latin typeface="Adobe 黑体 Std R"/>
                <a:ea typeface="Adobe 黑体 Std R"/>
                <a:cs typeface="Adobe 黑体 Std R"/>
                <a:sym typeface="Adobe 黑体 Std R"/>
              </a:defRPr>
            </a:lvl1pPr>
          </a:lstStyle>
          <a:p>
            <a:pPr/>
            <a:r>
              <a:t>                                Analysis on Venue Categories  in Toronto Downtown  and  Manhattan¶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Shape 121"/>
          <p:cNvSpPr/>
          <p:nvPr>
            <p:ph type="title"/>
          </p:nvPr>
        </p:nvSpPr>
        <p:spPr>
          <a:prstGeom prst="rect">
            <a:avLst/>
          </a:prstGeom>
        </p:spPr>
        <p:txBody>
          <a:bodyPr/>
          <a:lstStyle/>
          <a:p>
            <a:pPr/>
            <a:r>
              <a:t>Background</a:t>
            </a:r>
          </a:p>
        </p:txBody>
      </p:sp>
      <p:sp>
        <p:nvSpPr>
          <p:cNvPr id="122" name="Shape 122"/>
          <p:cNvSpPr/>
          <p:nvPr>
            <p:ph type="body" idx="1"/>
          </p:nvPr>
        </p:nvSpPr>
        <p:spPr>
          <a:xfrm>
            <a:off x="762000" y="2108200"/>
            <a:ext cx="11099800" cy="6286500"/>
          </a:xfrm>
          <a:prstGeom prst="rect">
            <a:avLst/>
          </a:prstGeom>
        </p:spPr>
        <p:txBody>
          <a:bodyPr/>
          <a:lstStyle>
            <a:lvl1pPr marL="0" indent="0" defTabSz="457200">
              <a:lnSpc>
                <a:spcPts val="5300"/>
              </a:lnSpc>
              <a:spcBef>
                <a:spcPts val="1200"/>
              </a:spcBef>
              <a:buSzTx/>
              <a:buNone/>
              <a:defRPr sz="3000">
                <a:latin typeface="Helvetica"/>
                <a:ea typeface="Helvetica"/>
                <a:cs typeface="Helvetica"/>
                <a:sym typeface="Helvetica"/>
              </a:defRPr>
            </a:lvl1pPr>
          </a:lstStyle>
          <a:p>
            <a:pPr/>
            <a:r>
              <a:t>New York, like Toronto,With every new wave of immigration, a new food scene inevitably follows. Now neighborhoods such as Coney Island, Corona, Flushing, Jackson Heights and Sunset Park are being revitalized the same way with new foods,New hangout spots from Ethiopian to Malaysian style.The New wave of immigration has led to explosion of population. There is a need to have new city planning. </a:t>
            </a:r>
            <a:endParaRPr sz="1200">
              <a:latin typeface="Times"/>
              <a:ea typeface="Times"/>
              <a:cs typeface="Times"/>
              <a:sym typeface="Times"/>
            </a:endParaRP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title"/>
          </p:nvPr>
        </p:nvSpPr>
        <p:spPr>
          <a:prstGeom prst="rect">
            <a:avLst/>
          </a:prstGeom>
        </p:spPr>
        <p:txBody>
          <a:bodyPr/>
          <a:lstStyle>
            <a:lvl1pPr defTabSz="356615">
              <a:lnSpc>
                <a:spcPts val="8800"/>
              </a:lnSpc>
              <a:spcBef>
                <a:spcPts val="900"/>
              </a:spcBef>
              <a:defRPr b="1" sz="6240">
                <a:latin typeface="Helvetica"/>
                <a:ea typeface="Helvetica"/>
                <a:cs typeface="Helvetica"/>
                <a:sym typeface="Helvetica"/>
              </a:defRPr>
            </a:lvl1pPr>
          </a:lstStyle>
          <a:p>
            <a:pPr/>
            <a:r>
              <a:t>Problem </a:t>
            </a:r>
            <a:endParaRPr b="0">
              <a:latin typeface="Times"/>
              <a:ea typeface="Times"/>
              <a:cs typeface="Times"/>
              <a:sym typeface="Times"/>
            </a:endParaRPr>
          </a:p>
        </p:txBody>
      </p:sp>
      <p:sp>
        <p:nvSpPr>
          <p:cNvPr id="125" name="Shape 125"/>
          <p:cNvSpPr/>
          <p:nvPr>
            <p:ph type="body" idx="1"/>
          </p:nvPr>
        </p:nvSpPr>
        <p:spPr>
          <a:xfrm>
            <a:off x="571500" y="1733550"/>
            <a:ext cx="11099800" cy="6286500"/>
          </a:xfrm>
          <a:prstGeom prst="rect">
            <a:avLst/>
          </a:prstGeom>
        </p:spPr>
        <p:txBody>
          <a:bodyPr/>
          <a:lstStyle>
            <a:lvl1pPr marL="0" indent="0" defTabSz="457200">
              <a:lnSpc>
                <a:spcPts val="5300"/>
              </a:lnSpc>
              <a:spcBef>
                <a:spcPts val="1200"/>
              </a:spcBef>
              <a:buSzTx/>
              <a:buNone/>
              <a:defRPr sz="3000">
                <a:latin typeface="Helvetica"/>
                <a:ea typeface="Helvetica"/>
                <a:cs typeface="Helvetica"/>
                <a:sym typeface="Helvetica"/>
              </a:defRPr>
            </a:lvl1pPr>
          </a:lstStyle>
          <a:p>
            <a:pPr/>
            <a:r>
              <a:t>Here in this study we are analyzing about different venues in Manhattan ,NY(lively neighborhoods with huge population) and Toronto Downtown (CA) neighborhoods.The ever growing population in Toronto has led to the expansion of Toronto Downtown area by 7000 sq km.Therefore a Canadian based real estate company ABC wants to invest on commercial properties to make Toronto more livelier and enjoyable experience. </a:t>
            </a:r>
            <a:endParaRPr sz="1200">
              <a:latin typeface="Times"/>
              <a:ea typeface="Times"/>
              <a:cs typeface="Times"/>
              <a:sym typeface="Times"/>
            </a:endParaRP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title"/>
          </p:nvPr>
        </p:nvSpPr>
        <p:spPr>
          <a:prstGeom prst="rect">
            <a:avLst/>
          </a:prstGeom>
        </p:spPr>
        <p:txBody>
          <a:bodyPr/>
          <a:lstStyle>
            <a:lvl1pPr defTabSz="333756">
              <a:lnSpc>
                <a:spcPts val="8200"/>
              </a:lnSpc>
              <a:spcBef>
                <a:spcPts val="800"/>
              </a:spcBef>
              <a:defRPr b="1" sz="5840">
                <a:latin typeface="Helvetica"/>
                <a:ea typeface="Helvetica"/>
                <a:cs typeface="Helvetica"/>
                <a:sym typeface="Helvetica"/>
              </a:defRPr>
            </a:lvl1pPr>
          </a:lstStyle>
          <a:p>
            <a:pPr/>
            <a:r>
              <a:t>Data Acquisition and Cleaning: </a:t>
            </a:r>
            <a:endParaRPr b="0" sz="876">
              <a:latin typeface="Times"/>
              <a:ea typeface="Times"/>
              <a:cs typeface="Times"/>
              <a:sym typeface="Times"/>
            </a:endParaRPr>
          </a:p>
        </p:txBody>
      </p:sp>
      <p:sp>
        <p:nvSpPr>
          <p:cNvPr id="128" name="Shape 128"/>
          <p:cNvSpPr/>
          <p:nvPr>
            <p:ph type="body" sz="half" idx="1"/>
          </p:nvPr>
        </p:nvSpPr>
        <p:spPr>
          <a:prstGeom prst="rect">
            <a:avLst/>
          </a:prstGeom>
        </p:spPr>
        <p:txBody>
          <a:bodyPr/>
          <a:lstStyle/>
          <a:p>
            <a:pPr marL="0" indent="0" defTabSz="429768">
              <a:lnSpc>
                <a:spcPts val="4900"/>
              </a:lnSpc>
              <a:spcBef>
                <a:spcPts val="1100"/>
              </a:spcBef>
              <a:buSzTx/>
              <a:buNone/>
              <a:defRPr sz="2820">
                <a:latin typeface="Helvetica"/>
                <a:ea typeface="Helvetica"/>
                <a:cs typeface="Helvetica"/>
                <a:sym typeface="Helvetica"/>
              </a:defRPr>
            </a:pPr>
            <a:r>
              <a:t>Now,we need to create a data-frame for Newyork that contains Neighborhood,Latitude,Longitude and Boroughs values.Filter this data-frame by Manhattan.Like mentioned above create a data-frame for Toronto and then filter by Downtown Toronto borough containing the same columns as Manhattan data-frame.</a:t>
            </a:r>
            <a:br/>
            <a:r>
              <a:rPr b="1"/>
              <a:t>Merge </a:t>
            </a:r>
            <a:r>
              <a:t>the </a:t>
            </a:r>
            <a:r>
              <a:rPr b="1"/>
              <a:t>Manhattan data-frame</a:t>
            </a:r>
            <a:r>
              <a:t>, </a:t>
            </a:r>
            <a:r>
              <a:rPr b="1"/>
              <a:t>Downtown Toronto data-frame </a:t>
            </a:r>
            <a:r>
              <a:t>as shown: </a:t>
            </a:r>
            <a:endParaRPr sz="1128">
              <a:latin typeface="Times"/>
              <a:ea typeface="Times"/>
              <a:cs typeface="Times"/>
              <a:sym typeface="Times"/>
            </a:endParaRPr>
          </a:p>
        </p:txBody>
      </p:sp>
      <p:pic>
        <p:nvPicPr>
          <p:cNvPr id="129" name="page1image17640.png"/>
          <p:cNvPicPr>
            <a:picLocks noChangeAspect="1"/>
          </p:cNvPicPr>
          <p:nvPr/>
        </p:nvPicPr>
        <p:blipFill>
          <a:blip r:embed="rId2">
            <a:extLst/>
          </a:blip>
          <a:stretch>
            <a:fillRect/>
          </a:stretch>
        </p:blipFill>
        <p:spPr>
          <a:xfrm>
            <a:off x="6373764" y="3706550"/>
            <a:ext cx="6718836" cy="2629461"/>
          </a:xfrm>
          <a:prstGeom prst="rect">
            <a:avLst/>
          </a:prstGeom>
          <a:ln w="12700">
            <a:miter lim="400000"/>
          </a:ln>
        </p:spPr>
      </p:pic>
      <p:sp>
        <p:nvSpPr>
          <p:cNvPr id="130" name="Shape 130"/>
          <p:cNvSpPr/>
          <p:nvPr/>
        </p:nvSpPr>
        <p:spPr>
          <a:xfrm>
            <a:off x="2289211" y="2810357"/>
            <a:ext cx="19050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2800"/>
              </a:lnSpc>
              <a:defRPr sz="1200">
                <a:latin typeface="Times"/>
                <a:ea typeface="Times"/>
                <a:cs typeface="Times"/>
                <a:sym typeface="Times"/>
              </a:defRPr>
            </a:lvl1pPr>
          </a:lstStyle>
          <a:p>
            <a:pPr/>
            <a:r>
              <a:t> </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Shape 132"/>
          <p:cNvSpPr/>
          <p:nvPr>
            <p:ph type="title"/>
          </p:nvPr>
        </p:nvSpPr>
        <p:spPr>
          <a:prstGeom prst="rect">
            <a:avLst/>
          </a:prstGeom>
        </p:spPr>
        <p:txBody>
          <a:bodyPr/>
          <a:lstStyle/>
          <a:p>
            <a:pPr defTabSz="457200">
              <a:lnSpc>
                <a:spcPts val="11300"/>
              </a:lnSpc>
              <a:spcBef>
                <a:spcPts val="1200"/>
              </a:spcBef>
              <a:defRPr b="1" sz="1500">
                <a:latin typeface="Helvetica"/>
                <a:ea typeface="Helvetica"/>
                <a:cs typeface="Helvetica"/>
                <a:sym typeface="Helvetica"/>
              </a:defRPr>
            </a:pPr>
            <a:r>
              <a:t>            </a:t>
            </a:r>
            <a:r>
              <a:rPr sz="8000"/>
              <a:t> Data Analysis </a:t>
            </a:r>
            <a:endParaRPr b="0" sz="1200">
              <a:latin typeface="Times"/>
              <a:ea typeface="Times"/>
              <a:cs typeface="Times"/>
              <a:sym typeface="Times"/>
            </a:endParaRPr>
          </a:p>
        </p:txBody>
      </p:sp>
      <p:sp>
        <p:nvSpPr>
          <p:cNvPr id="133" name="Shape 133"/>
          <p:cNvSpPr/>
          <p:nvPr>
            <p:ph type="body" sz="half" idx="1"/>
          </p:nvPr>
        </p:nvSpPr>
        <p:spPr>
          <a:xfrm>
            <a:off x="453225" y="1619581"/>
            <a:ext cx="12098350" cy="3820166"/>
          </a:xfrm>
          <a:prstGeom prst="rect">
            <a:avLst/>
          </a:prstGeom>
        </p:spPr>
        <p:txBody>
          <a:bodyPr/>
          <a:lstStyle>
            <a:lvl1pPr marL="0" indent="0" defTabSz="457200">
              <a:lnSpc>
                <a:spcPts val="5300"/>
              </a:lnSpc>
              <a:spcBef>
                <a:spcPts val="1200"/>
              </a:spcBef>
              <a:buSzTx/>
              <a:buNone/>
              <a:defRPr sz="3000">
                <a:latin typeface="Helvetica"/>
                <a:ea typeface="Helvetica"/>
                <a:cs typeface="Helvetica"/>
                <a:sym typeface="Helvetica"/>
              </a:defRPr>
            </a:lvl1pPr>
          </a:lstStyle>
          <a:p>
            <a:pPr/>
            <a:r>
              <a:t>Find the nearby venue categories of each neighborhoods in downtown Toronto and Manhattan .Now find mean of each venue by neighborhood .This gives the most frequented category in each neighborhood.Table gives the top 5 frequented venue category. </a:t>
            </a:r>
            <a:endParaRPr sz="1200">
              <a:latin typeface="Times"/>
              <a:ea typeface="Times"/>
              <a:cs typeface="Times"/>
              <a:sym typeface="Times"/>
            </a:endParaRPr>
          </a:p>
        </p:txBody>
      </p:sp>
      <p:pic>
        <p:nvPicPr>
          <p:cNvPr id="134" name="page2image3016.png"/>
          <p:cNvPicPr>
            <a:picLocks noChangeAspect="1"/>
          </p:cNvPicPr>
          <p:nvPr/>
        </p:nvPicPr>
        <p:blipFill>
          <a:blip r:embed="rId2">
            <a:extLst/>
          </a:blip>
          <a:stretch>
            <a:fillRect/>
          </a:stretch>
        </p:blipFill>
        <p:spPr>
          <a:xfrm>
            <a:off x="238222" y="5656246"/>
            <a:ext cx="12528356" cy="1893953"/>
          </a:xfrm>
          <a:prstGeom prst="rect">
            <a:avLst/>
          </a:prstGeom>
          <a:ln w="12700">
            <a:miter lim="400000"/>
          </a:ln>
        </p:spPr>
      </p:pic>
      <p:sp>
        <p:nvSpPr>
          <p:cNvPr id="135" name="Shape 135"/>
          <p:cNvSpPr/>
          <p:nvPr/>
        </p:nvSpPr>
        <p:spPr>
          <a:xfrm>
            <a:off x="-10120029" y="217123"/>
            <a:ext cx="19050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2800"/>
              </a:lnSpc>
              <a:defRPr sz="1200">
                <a:latin typeface="Times"/>
                <a:ea typeface="Times"/>
                <a:cs typeface="Times"/>
                <a:sym typeface="Times"/>
              </a:defRPr>
            </a:lvl1pPr>
          </a:lstStyle>
          <a:p>
            <a:pPr/>
            <a:r>
              <a:t> </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Shape 137"/>
          <p:cNvSpPr/>
          <p:nvPr>
            <p:ph type="title"/>
          </p:nvPr>
        </p:nvSpPr>
        <p:spPr>
          <a:prstGeom prst="rect">
            <a:avLst/>
          </a:prstGeom>
        </p:spPr>
        <p:txBody>
          <a:bodyPr/>
          <a:lstStyle/>
          <a:p>
            <a:pPr defTabSz="320039">
              <a:lnSpc>
                <a:spcPts val="7900"/>
              </a:lnSpc>
              <a:spcBef>
                <a:spcPts val="800"/>
              </a:spcBef>
              <a:defRPr b="1" sz="1050">
                <a:latin typeface="Helvetica"/>
                <a:ea typeface="Helvetica"/>
                <a:cs typeface="Helvetica"/>
                <a:sym typeface="Helvetica"/>
              </a:defRPr>
            </a:pPr>
            <a:r>
              <a:t>           </a:t>
            </a:r>
            <a:r>
              <a:rPr sz="5600"/>
              <a:t>  Predictive Model </a:t>
            </a:r>
            <a:endParaRPr b="0" sz="839">
              <a:latin typeface="Times"/>
              <a:ea typeface="Times"/>
              <a:cs typeface="Times"/>
              <a:sym typeface="Times"/>
            </a:endParaRPr>
          </a:p>
          <a:p>
            <a:pPr defTabSz="320039">
              <a:lnSpc>
                <a:spcPts val="7900"/>
              </a:lnSpc>
              <a:spcBef>
                <a:spcPts val="800"/>
              </a:spcBef>
              <a:defRPr b="1" sz="1050">
                <a:latin typeface="Helvetica"/>
                <a:ea typeface="Helvetica"/>
                <a:cs typeface="Helvetica"/>
                <a:sym typeface="Helvetica"/>
              </a:defRPr>
            </a:pPr>
            <a:r>
              <a:rPr sz="5600"/>
              <a:t> </a:t>
            </a:r>
            <a:endParaRPr b="0" sz="839">
              <a:latin typeface="Times"/>
              <a:ea typeface="Times"/>
              <a:cs typeface="Times"/>
              <a:sym typeface="Times"/>
            </a:endParaRPr>
          </a:p>
        </p:txBody>
      </p:sp>
      <p:sp>
        <p:nvSpPr>
          <p:cNvPr id="138" name="Shape 138"/>
          <p:cNvSpPr/>
          <p:nvPr>
            <p:ph type="body" sz="half" idx="1"/>
          </p:nvPr>
        </p:nvSpPr>
        <p:spPr>
          <a:xfrm>
            <a:off x="453225" y="1356538"/>
            <a:ext cx="12098350" cy="3820167"/>
          </a:xfrm>
          <a:prstGeom prst="rect">
            <a:avLst/>
          </a:prstGeom>
        </p:spPr>
        <p:txBody>
          <a:bodyPr/>
          <a:lstStyle/>
          <a:p>
            <a:pPr marL="0" indent="0" defTabSz="388620">
              <a:spcBef>
                <a:spcPts val="0"/>
              </a:spcBef>
              <a:buSzTx/>
              <a:buNone/>
              <a:defRPr sz="2550">
                <a:latin typeface="Helvetica"/>
                <a:ea typeface="Helvetica"/>
                <a:cs typeface="Helvetica"/>
                <a:sym typeface="Helvetica"/>
              </a:defRPr>
            </a:pPr>
            <a:r>
              <a:t>In our analysis , k-means algorithm is used to cluster the neighborhood into 4 clusters.The result should give us either neighborhoods of downtown Toronto and Manhattan  in one single cluster which means they have similarity between each other in terms of venue category or  they don't come together in any cluster ,then its  not similar.The kmeans algorithm is run on top5 frequented venues data-frame.It divides the neighborhoods of Manhattan and Downtown Toronto into 4 cluster by frequented venue categories , which  is indicated by cluster labels column.</a:t>
            </a:r>
            <a:endParaRPr>
              <a:latin typeface="Times"/>
              <a:ea typeface="Times"/>
              <a:cs typeface="Times"/>
              <a:sym typeface="Times"/>
            </a:endParaRPr>
          </a:p>
          <a:p>
            <a:pPr marL="0" indent="0" defTabSz="388620">
              <a:lnSpc>
                <a:spcPts val="4500"/>
              </a:lnSpc>
              <a:spcBef>
                <a:spcPts val="1000"/>
              </a:spcBef>
              <a:buSzTx/>
              <a:buNone/>
              <a:defRPr sz="2550">
                <a:latin typeface="Helvetica"/>
                <a:ea typeface="Helvetica"/>
                <a:cs typeface="Helvetica"/>
                <a:sym typeface="Helvetica"/>
              </a:defRPr>
            </a:pPr>
            <a:endParaRPr>
              <a:latin typeface="Times"/>
              <a:ea typeface="Times"/>
              <a:cs typeface="Times"/>
              <a:sym typeface="Times"/>
            </a:endParaRPr>
          </a:p>
        </p:txBody>
      </p:sp>
      <p:sp>
        <p:nvSpPr>
          <p:cNvPr id="139" name="Shape 139"/>
          <p:cNvSpPr/>
          <p:nvPr/>
        </p:nvSpPr>
        <p:spPr>
          <a:xfrm>
            <a:off x="-10120029" y="217123"/>
            <a:ext cx="19050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2800"/>
              </a:lnSpc>
              <a:defRPr sz="1200">
                <a:latin typeface="Times"/>
                <a:ea typeface="Times"/>
                <a:cs typeface="Times"/>
                <a:sym typeface="Times"/>
              </a:defRPr>
            </a:lvl1pPr>
          </a:lstStyle>
          <a:p>
            <a:pPr/>
            <a:r>
              <a:t> </a:t>
            </a:r>
          </a:p>
        </p:txBody>
      </p:sp>
      <p:pic>
        <p:nvPicPr>
          <p:cNvPr id="140" name="page2image9664.png"/>
          <p:cNvPicPr>
            <a:picLocks noChangeAspect="1"/>
          </p:cNvPicPr>
          <p:nvPr/>
        </p:nvPicPr>
        <p:blipFill>
          <a:blip r:embed="rId2">
            <a:extLst/>
          </a:blip>
          <a:stretch>
            <a:fillRect/>
          </a:stretch>
        </p:blipFill>
        <p:spPr>
          <a:xfrm>
            <a:off x="-253943" y="5576395"/>
            <a:ext cx="13378716" cy="2397620"/>
          </a:xfrm>
          <a:prstGeom prst="rect">
            <a:avLst/>
          </a:prstGeom>
          <a:ln w="12700">
            <a:miter lim="400000"/>
          </a:ln>
        </p:spPr>
      </p:pic>
      <p:sp>
        <p:nvSpPr>
          <p:cNvPr id="141" name="Shape 141"/>
          <p:cNvSpPr/>
          <p:nvPr/>
        </p:nvSpPr>
        <p:spPr>
          <a:xfrm>
            <a:off x="-3129442" y="4006605"/>
            <a:ext cx="19050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2800"/>
              </a:lnSpc>
              <a:defRPr sz="1200">
                <a:latin typeface="Times"/>
                <a:ea typeface="Times"/>
                <a:cs typeface="Times"/>
                <a:sym typeface="Times"/>
              </a:defRPr>
            </a:lvl1pPr>
          </a:lstStyle>
          <a:p>
            <a:pPr/>
            <a:r>
              <a:t> </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nvSpPr>
        <p:spPr>
          <a:xfrm>
            <a:off x="-41704" y="-144006"/>
            <a:ext cx="12597238" cy="2540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8000"/>
            </a:lvl1pPr>
          </a:lstStyle>
          <a:p>
            <a:pPr/>
            <a:r>
              <a:t>Lets Visualize the 4 clusters in the Map</a:t>
            </a:r>
          </a:p>
        </p:txBody>
      </p:sp>
      <p:pic>
        <p:nvPicPr>
          <p:cNvPr id="144" name="Screen Shot 2020-05-08 at 2.41.13 PM.png"/>
          <p:cNvPicPr>
            <a:picLocks noChangeAspect="1"/>
          </p:cNvPicPr>
          <p:nvPr/>
        </p:nvPicPr>
        <p:blipFill>
          <a:blip r:embed="rId2">
            <a:extLst/>
          </a:blip>
          <a:stretch>
            <a:fillRect/>
          </a:stretch>
        </p:blipFill>
        <p:spPr>
          <a:xfrm>
            <a:off x="500512" y="2969655"/>
            <a:ext cx="6245637" cy="3393988"/>
          </a:xfrm>
          <a:prstGeom prst="rect">
            <a:avLst/>
          </a:prstGeom>
          <a:ln w="12700">
            <a:miter lim="400000"/>
          </a:ln>
        </p:spPr>
      </p:pic>
      <p:pic>
        <p:nvPicPr>
          <p:cNvPr id="145" name="Screen Shot 2020-05-08 at 2.40.49 PM.png"/>
          <p:cNvPicPr>
            <a:picLocks noChangeAspect="1"/>
          </p:cNvPicPr>
          <p:nvPr/>
        </p:nvPicPr>
        <p:blipFill>
          <a:blip r:embed="rId3">
            <a:extLst/>
          </a:blip>
          <a:stretch>
            <a:fillRect/>
          </a:stretch>
        </p:blipFill>
        <p:spPr>
          <a:xfrm>
            <a:off x="7041591" y="3014910"/>
            <a:ext cx="6245637" cy="3303478"/>
          </a:xfrm>
          <a:prstGeom prst="rect">
            <a:avLst/>
          </a:prstGeom>
          <a:ln w="12700">
            <a:miter lim="400000"/>
          </a:ln>
        </p:spPr>
      </p:pic>
      <p:sp>
        <p:nvSpPr>
          <p:cNvPr id="146" name="Shape 146"/>
          <p:cNvSpPr/>
          <p:nvPr/>
        </p:nvSpPr>
        <p:spPr>
          <a:xfrm>
            <a:off x="396718" y="6634641"/>
            <a:ext cx="6134544" cy="406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000"/>
            </a:lvl1pPr>
          </a:lstStyle>
          <a:p>
            <a:pPr/>
            <a:r>
              <a:t>fig1:location of Clusters in Toronto Neighborhood</a:t>
            </a:r>
          </a:p>
        </p:txBody>
      </p:sp>
      <p:sp>
        <p:nvSpPr>
          <p:cNvPr id="147" name="Shape 147"/>
          <p:cNvSpPr/>
          <p:nvPr/>
        </p:nvSpPr>
        <p:spPr>
          <a:xfrm>
            <a:off x="7097138" y="6634641"/>
            <a:ext cx="6134544" cy="406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000"/>
            </a:lvl1pPr>
          </a:lstStyle>
          <a:p>
            <a:pPr/>
            <a:r>
              <a:t>fig2:location of Clusters in Manhattan Neighborhood</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ph type="title"/>
          </p:nvPr>
        </p:nvSpPr>
        <p:spPr>
          <a:prstGeom prst="rect">
            <a:avLst/>
          </a:prstGeom>
        </p:spPr>
        <p:txBody>
          <a:bodyPr/>
          <a:lstStyle/>
          <a:p>
            <a:pPr/>
            <a:r>
              <a:t>Observation</a:t>
            </a:r>
          </a:p>
        </p:txBody>
      </p:sp>
      <p:sp>
        <p:nvSpPr>
          <p:cNvPr id="150" name="Shape 150"/>
          <p:cNvSpPr/>
          <p:nvPr>
            <p:ph type="body" idx="1"/>
          </p:nvPr>
        </p:nvSpPr>
        <p:spPr>
          <a:prstGeom prst="rect">
            <a:avLst/>
          </a:prstGeom>
        </p:spPr>
        <p:txBody>
          <a:bodyPr/>
          <a:lstStyle/>
          <a:p>
            <a:pPr marL="0" indent="0" defTabSz="443484">
              <a:lnSpc>
                <a:spcPts val="5100"/>
              </a:lnSpc>
              <a:spcBef>
                <a:spcPts val="1100"/>
              </a:spcBef>
              <a:buSzTx/>
              <a:buNone/>
              <a:defRPr sz="2910">
                <a:latin typeface="Helvetica"/>
                <a:ea typeface="Helvetica"/>
                <a:cs typeface="Helvetica"/>
                <a:sym typeface="Helvetica"/>
              </a:defRPr>
            </a:pPr>
            <a:r>
              <a:rPr b="1"/>
              <a:t>Cluster 1 </a:t>
            </a:r>
            <a:r>
              <a:t>: Contains Venues such as boating/ferry ,baseball court etc from Manhattan </a:t>
            </a:r>
          </a:p>
          <a:p>
            <a:pPr marL="0" indent="0" defTabSz="443484">
              <a:lnSpc>
                <a:spcPts val="5100"/>
              </a:lnSpc>
              <a:spcBef>
                <a:spcPts val="1100"/>
              </a:spcBef>
              <a:buSzTx/>
              <a:buNone/>
              <a:defRPr sz="2910">
                <a:latin typeface="Helvetica"/>
                <a:ea typeface="Helvetica"/>
                <a:cs typeface="Helvetica"/>
                <a:sym typeface="Helvetica"/>
              </a:defRPr>
            </a:pPr>
            <a:r>
              <a:rPr b="1"/>
              <a:t>Cluster 2</a:t>
            </a:r>
            <a:r>
              <a:t>:.The most frequently occurred categories are restaurants(Italian,Mexican,Chinese,African),theaters,Gyms,Yoga studios seems to be the frequented places. The venues are mainly from neighborhoods of Manhattan </a:t>
            </a:r>
            <a:endParaRPr>
              <a:latin typeface="Times"/>
              <a:ea typeface="Times"/>
              <a:cs typeface="Times"/>
              <a:sym typeface="Times"/>
            </a:endParaRPr>
          </a:p>
          <a:p>
            <a:pPr marL="0" indent="0" defTabSz="443484">
              <a:lnSpc>
                <a:spcPts val="5100"/>
              </a:lnSpc>
              <a:spcBef>
                <a:spcPts val="1100"/>
              </a:spcBef>
              <a:buSzTx/>
              <a:buNone/>
              <a:defRPr sz="2910">
                <a:latin typeface="Helvetica"/>
                <a:ea typeface="Helvetica"/>
                <a:cs typeface="Helvetica"/>
                <a:sym typeface="Helvetica"/>
              </a:defRPr>
            </a:pPr>
            <a:r>
              <a:rPr b="1"/>
              <a:t>Cluster 3</a:t>
            </a:r>
            <a:r>
              <a:t>: Contains Venues such as Park,Playground,etc from Downtown Toronto.</a:t>
            </a:r>
            <a:br/>
            <a:r>
              <a:rPr b="1"/>
              <a:t>Cluster 4</a:t>
            </a:r>
            <a:r>
              <a:t>: Contains venues in neighborhoods from Manhattan and Toronto.Coffee shop and cafe seems to be extremely frequently occurred category for the respective neighborhoods.Adding to the above art gallery,park,sandwich store seems to be a frequented category for Manhattan neighborhood. </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hape 152"/>
          <p:cNvSpPr/>
          <p:nvPr>
            <p:ph type="title"/>
          </p:nvPr>
        </p:nvSpPr>
        <p:spPr>
          <a:prstGeom prst="rect">
            <a:avLst/>
          </a:prstGeom>
        </p:spPr>
        <p:txBody>
          <a:bodyPr/>
          <a:lstStyle>
            <a:lvl1pPr algn="l" defTabSz="457200">
              <a:lnSpc>
                <a:spcPts val="6500"/>
              </a:lnSpc>
              <a:spcBef>
                <a:spcPts val="1200"/>
              </a:spcBef>
              <a:defRPr b="1" sz="4000">
                <a:latin typeface="Helvetica"/>
                <a:ea typeface="Helvetica"/>
                <a:cs typeface="Helvetica"/>
                <a:sym typeface="Helvetica"/>
              </a:defRPr>
            </a:lvl1pPr>
          </a:lstStyle>
          <a:p>
            <a:pPr/>
            <a:r>
              <a:t>Discussions </a:t>
            </a:r>
          </a:p>
        </p:txBody>
      </p:sp>
      <p:sp>
        <p:nvSpPr>
          <p:cNvPr id="153" name="Shape 153"/>
          <p:cNvSpPr/>
          <p:nvPr>
            <p:ph type="body" sz="quarter" idx="1"/>
          </p:nvPr>
        </p:nvSpPr>
        <p:spPr>
          <a:xfrm>
            <a:off x="819797" y="1966944"/>
            <a:ext cx="11099801" cy="2159001"/>
          </a:xfrm>
          <a:prstGeom prst="rect">
            <a:avLst/>
          </a:prstGeom>
        </p:spPr>
        <p:txBody>
          <a:bodyPr/>
          <a:lstStyle/>
          <a:p>
            <a:pPr marL="0" indent="0" defTabSz="429768">
              <a:lnSpc>
                <a:spcPts val="3200"/>
              </a:lnSpc>
              <a:spcBef>
                <a:spcPts val="1100"/>
              </a:spcBef>
              <a:buSzTx/>
              <a:buNone/>
              <a:defRPr b="1" sz="1410">
                <a:latin typeface="Helvetica"/>
                <a:ea typeface="Helvetica"/>
                <a:cs typeface="Helvetica"/>
                <a:sym typeface="Helvetica"/>
              </a:defRPr>
            </a:pPr>
            <a:endParaRPr b="0" sz="1128">
              <a:latin typeface="Times"/>
              <a:ea typeface="Times"/>
              <a:cs typeface="Times"/>
              <a:sym typeface="Times"/>
            </a:endParaRPr>
          </a:p>
          <a:p>
            <a:pPr marL="0" indent="0" defTabSz="429768">
              <a:lnSpc>
                <a:spcPts val="3800"/>
              </a:lnSpc>
              <a:spcBef>
                <a:spcPts val="1100"/>
              </a:spcBef>
              <a:buSzTx/>
              <a:buNone/>
              <a:defRPr sz="1879">
                <a:latin typeface="Helvetica"/>
                <a:ea typeface="Helvetica"/>
                <a:cs typeface="Helvetica"/>
                <a:sym typeface="Helvetica"/>
              </a:defRPr>
            </a:pPr>
            <a:r>
              <a:t>There are lot more varieties of restaurants ranging from Italian,middle eastern to African in Manhattan whereas in Toronto Downtown it seems one dimensional with too many coffee shops and cafes,though there are many restaurants, it lacks variety. But to me a safe bet would be a art gallery or Sandwich shop as all the manhattan neighborhood that had cafe and coffee shop as a frequented venue ,the art gallery and Sandwich shop was also a frequented Venue.These venues on the other hand complements well with coffee shops and cafes </a:t>
            </a:r>
          </a:p>
        </p:txBody>
      </p:sp>
      <p:sp>
        <p:nvSpPr>
          <p:cNvPr id="154" name="Shape 154"/>
          <p:cNvSpPr/>
          <p:nvPr/>
        </p:nvSpPr>
        <p:spPr>
          <a:xfrm>
            <a:off x="819797" y="4007008"/>
            <a:ext cx="11099801"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defTabSz="457200">
              <a:lnSpc>
                <a:spcPts val="6500"/>
              </a:lnSpc>
              <a:spcBef>
                <a:spcPts val="1200"/>
              </a:spcBef>
              <a:defRPr b="1" sz="4000">
                <a:latin typeface="Helvetica"/>
                <a:ea typeface="Helvetica"/>
                <a:cs typeface="Helvetica"/>
                <a:sym typeface="Helvetica"/>
              </a:defRPr>
            </a:lvl1pPr>
          </a:lstStyle>
          <a:p>
            <a:pPr/>
            <a:r>
              <a:t>Conclusions </a:t>
            </a:r>
          </a:p>
        </p:txBody>
      </p:sp>
      <p:sp>
        <p:nvSpPr>
          <p:cNvPr id="155" name="Shape 155"/>
          <p:cNvSpPr/>
          <p:nvPr/>
        </p:nvSpPr>
        <p:spPr>
          <a:xfrm>
            <a:off x="819797" y="5723178"/>
            <a:ext cx="11099801"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defTabSz="457200">
              <a:lnSpc>
                <a:spcPts val="4100"/>
              </a:lnSpc>
              <a:spcBef>
                <a:spcPts val="1200"/>
              </a:spcBef>
              <a:defRPr sz="2000">
                <a:latin typeface="Helvetica"/>
                <a:ea typeface="Helvetica"/>
                <a:cs typeface="Helvetica"/>
                <a:sym typeface="Helvetica"/>
              </a:defRPr>
            </a:lvl1pPr>
          </a:lstStyle>
          <a:p>
            <a:pPr/>
            <a:r>
              <a:t>I did not have any datas of number of people who visited the venues each day(popular??).Though both the places have diverse population it is also better to know the ethnic demographics of each neighborhood to come to a better conclusion.The above venue is the best possible recommendation with the data available.</a:t>
            </a: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