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6B4D-F553-3F18-0859-AC1B464A58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D3248D-8470-EEE8-D44D-4B576D10D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1623AA-612C-C090-DD1F-031C0FB06DB2}"/>
              </a:ext>
            </a:extLst>
          </p:cNvPr>
          <p:cNvSpPr>
            <a:spLocks noGrp="1"/>
          </p:cNvSpPr>
          <p:nvPr>
            <p:ph type="dt" sz="half" idx="10"/>
          </p:nvPr>
        </p:nvSpPr>
        <p:spPr/>
        <p:txBody>
          <a:bodyPr/>
          <a:lstStyle/>
          <a:p>
            <a:fld id="{C5C2FEEA-7A85-40F8-BB98-65D75DECE048}" type="datetimeFigureOut">
              <a:rPr lang="en-IN" smtClean="0"/>
              <a:t>18-12-2024</a:t>
            </a:fld>
            <a:endParaRPr lang="en-IN"/>
          </a:p>
        </p:txBody>
      </p:sp>
      <p:sp>
        <p:nvSpPr>
          <p:cNvPr id="5" name="Footer Placeholder 4">
            <a:extLst>
              <a:ext uri="{FF2B5EF4-FFF2-40B4-BE49-F238E27FC236}">
                <a16:creationId xmlns:a16="http://schemas.microsoft.com/office/drawing/2014/main" id="{92FC7AF1-18CC-2523-5D8F-832EC95CC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2B66BB-CA03-BF90-CCB4-BAEE1F9F8EC4}"/>
              </a:ext>
            </a:extLst>
          </p:cNvPr>
          <p:cNvSpPr>
            <a:spLocks noGrp="1"/>
          </p:cNvSpPr>
          <p:nvPr>
            <p:ph type="sldNum" sz="quarter" idx="12"/>
          </p:nvPr>
        </p:nvSpPr>
        <p:spPr/>
        <p:txBody>
          <a:bodyPr/>
          <a:lstStyle/>
          <a:p>
            <a:fld id="{70C9CAFE-7900-458C-88D5-2DEF7AB76591}" type="slidenum">
              <a:rPr lang="en-IN" smtClean="0"/>
              <a:t>‹#›</a:t>
            </a:fld>
            <a:endParaRPr lang="en-IN"/>
          </a:p>
        </p:txBody>
      </p:sp>
    </p:spTree>
    <p:extLst>
      <p:ext uri="{BB962C8B-B14F-4D97-AF65-F5344CB8AC3E}">
        <p14:creationId xmlns:p14="http://schemas.microsoft.com/office/powerpoint/2010/main" val="3430388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D12D-7999-146B-B959-7BAC2C0D08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40F77A-959A-6088-00AB-5E7C3C9E71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6D7687-C2D4-0671-75E5-FB2676D4AF1D}"/>
              </a:ext>
            </a:extLst>
          </p:cNvPr>
          <p:cNvSpPr>
            <a:spLocks noGrp="1"/>
          </p:cNvSpPr>
          <p:nvPr>
            <p:ph type="dt" sz="half" idx="10"/>
          </p:nvPr>
        </p:nvSpPr>
        <p:spPr/>
        <p:txBody>
          <a:bodyPr/>
          <a:lstStyle/>
          <a:p>
            <a:fld id="{C5C2FEEA-7A85-40F8-BB98-65D75DECE048}" type="datetimeFigureOut">
              <a:rPr lang="en-IN" smtClean="0"/>
              <a:t>18-12-2024</a:t>
            </a:fld>
            <a:endParaRPr lang="en-IN"/>
          </a:p>
        </p:txBody>
      </p:sp>
      <p:sp>
        <p:nvSpPr>
          <p:cNvPr id="5" name="Footer Placeholder 4">
            <a:extLst>
              <a:ext uri="{FF2B5EF4-FFF2-40B4-BE49-F238E27FC236}">
                <a16:creationId xmlns:a16="http://schemas.microsoft.com/office/drawing/2014/main" id="{2519D6E6-8865-042D-836C-16CFF1DC45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856982-93D1-B785-52F9-46C56B7BFFE4}"/>
              </a:ext>
            </a:extLst>
          </p:cNvPr>
          <p:cNvSpPr>
            <a:spLocks noGrp="1"/>
          </p:cNvSpPr>
          <p:nvPr>
            <p:ph type="sldNum" sz="quarter" idx="12"/>
          </p:nvPr>
        </p:nvSpPr>
        <p:spPr/>
        <p:txBody>
          <a:bodyPr/>
          <a:lstStyle/>
          <a:p>
            <a:fld id="{70C9CAFE-7900-458C-88D5-2DEF7AB76591}" type="slidenum">
              <a:rPr lang="en-IN" smtClean="0"/>
              <a:t>‹#›</a:t>
            </a:fld>
            <a:endParaRPr lang="en-IN"/>
          </a:p>
        </p:txBody>
      </p:sp>
    </p:spTree>
    <p:extLst>
      <p:ext uri="{BB962C8B-B14F-4D97-AF65-F5344CB8AC3E}">
        <p14:creationId xmlns:p14="http://schemas.microsoft.com/office/powerpoint/2010/main" val="3168146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EAECDC-3C6E-C887-D4D0-AC137DFB1A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4EC6B9-AAFC-404E-8455-7476271814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114C35-A3CC-AA01-464B-41330C154F6F}"/>
              </a:ext>
            </a:extLst>
          </p:cNvPr>
          <p:cNvSpPr>
            <a:spLocks noGrp="1"/>
          </p:cNvSpPr>
          <p:nvPr>
            <p:ph type="dt" sz="half" idx="10"/>
          </p:nvPr>
        </p:nvSpPr>
        <p:spPr/>
        <p:txBody>
          <a:bodyPr/>
          <a:lstStyle/>
          <a:p>
            <a:fld id="{C5C2FEEA-7A85-40F8-BB98-65D75DECE048}" type="datetimeFigureOut">
              <a:rPr lang="en-IN" smtClean="0"/>
              <a:t>18-12-2024</a:t>
            </a:fld>
            <a:endParaRPr lang="en-IN"/>
          </a:p>
        </p:txBody>
      </p:sp>
      <p:sp>
        <p:nvSpPr>
          <p:cNvPr id="5" name="Footer Placeholder 4">
            <a:extLst>
              <a:ext uri="{FF2B5EF4-FFF2-40B4-BE49-F238E27FC236}">
                <a16:creationId xmlns:a16="http://schemas.microsoft.com/office/drawing/2014/main" id="{2CA07AEE-7736-9DEC-F472-7AA026A277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E1999A-8424-52C2-A8D5-FE2ADA6AA651}"/>
              </a:ext>
            </a:extLst>
          </p:cNvPr>
          <p:cNvSpPr>
            <a:spLocks noGrp="1"/>
          </p:cNvSpPr>
          <p:nvPr>
            <p:ph type="sldNum" sz="quarter" idx="12"/>
          </p:nvPr>
        </p:nvSpPr>
        <p:spPr/>
        <p:txBody>
          <a:bodyPr/>
          <a:lstStyle/>
          <a:p>
            <a:fld id="{70C9CAFE-7900-458C-88D5-2DEF7AB76591}" type="slidenum">
              <a:rPr lang="en-IN" smtClean="0"/>
              <a:t>‹#›</a:t>
            </a:fld>
            <a:endParaRPr lang="en-IN"/>
          </a:p>
        </p:txBody>
      </p:sp>
    </p:spTree>
    <p:extLst>
      <p:ext uri="{BB962C8B-B14F-4D97-AF65-F5344CB8AC3E}">
        <p14:creationId xmlns:p14="http://schemas.microsoft.com/office/powerpoint/2010/main" val="241049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B6460-5D35-AEC1-E492-F65066F218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41D0FE-E7CD-9FCE-9F22-3C04EE9D9E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A41CE6-A10C-AC7C-FC79-FAA5BE205082}"/>
              </a:ext>
            </a:extLst>
          </p:cNvPr>
          <p:cNvSpPr>
            <a:spLocks noGrp="1"/>
          </p:cNvSpPr>
          <p:nvPr>
            <p:ph type="dt" sz="half" idx="10"/>
          </p:nvPr>
        </p:nvSpPr>
        <p:spPr/>
        <p:txBody>
          <a:bodyPr/>
          <a:lstStyle/>
          <a:p>
            <a:fld id="{C5C2FEEA-7A85-40F8-BB98-65D75DECE048}" type="datetimeFigureOut">
              <a:rPr lang="en-IN" smtClean="0"/>
              <a:t>18-12-2024</a:t>
            </a:fld>
            <a:endParaRPr lang="en-IN"/>
          </a:p>
        </p:txBody>
      </p:sp>
      <p:sp>
        <p:nvSpPr>
          <p:cNvPr id="5" name="Footer Placeholder 4">
            <a:extLst>
              <a:ext uri="{FF2B5EF4-FFF2-40B4-BE49-F238E27FC236}">
                <a16:creationId xmlns:a16="http://schemas.microsoft.com/office/drawing/2014/main" id="{936CE4C0-B123-D792-A6D4-89F513D78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566974-2DEB-E665-CC9C-7AFF0C30E5F5}"/>
              </a:ext>
            </a:extLst>
          </p:cNvPr>
          <p:cNvSpPr>
            <a:spLocks noGrp="1"/>
          </p:cNvSpPr>
          <p:nvPr>
            <p:ph type="sldNum" sz="quarter" idx="12"/>
          </p:nvPr>
        </p:nvSpPr>
        <p:spPr/>
        <p:txBody>
          <a:bodyPr/>
          <a:lstStyle/>
          <a:p>
            <a:fld id="{70C9CAFE-7900-458C-88D5-2DEF7AB76591}" type="slidenum">
              <a:rPr lang="en-IN" smtClean="0"/>
              <a:t>‹#›</a:t>
            </a:fld>
            <a:endParaRPr lang="en-IN"/>
          </a:p>
        </p:txBody>
      </p:sp>
    </p:spTree>
    <p:extLst>
      <p:ext uri="{BB962C8B-B14F-4D97-AF65-F5344CB8AC3E}">
        <p14:creationId xmlns:p14="http://schemas.microsoft.com/office/powerpoint/2010/main" val="384341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5AD1-2E0A-C9B3-A68D-DE3AE3FDC5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53C0C1-EB2D-E879-1C8C-EB6602B655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3E46D1-EC92-73A5-07C0-880D6AFADEDA}"/>
              </a:ext>
            </a:extLst>
          </p:cNvPr>
          <p:cNvSpPr>
            <a:spLocks noGrp="1"/>
          </p:cNvSpPr>
          <p:nvPr>
            <p:ph type="dt" sz="half" idx="10"/>
          </p:nvPr>
        </p:nvSpPr>
        <p:spPr/>
        <p:txBody>
          <a:bodyPr/>
          <a:lstStyle/>
          <a:p>
            <a:fld id="{C5C2FEEA-7A85-40F8-BB98-65D75DECE048}" type="datetimeFigureOut">
              <a:rPr lang="en-IN" smtClean="0"/>
              <a:t>18-12-2024</a:t>
            </a:fld>
            <a:endParaRPr lang="en-IN"/>
          </a:p>
        </p:txBody>
      </p:sp>
      <p:sp>
        <p:nvSpPr>
          <p:cNvPr id="5" name="Footer Placeholder 4">
            <a:extLst>
              <a:ext uri="{FF2B5EF4-FFF2-40B4-BE49-F238E27FC236}">
                <a16:creationId xmlns:a16="http://schemas.microsoft.com/office/drawing/2014/main" id="{AE605C8C-428A-7C60-F61D-C9700B3BA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6EE388-AD1A-26C7-75B3-BA9C391A36AD}"/>
              </a:ext>
            </a:extLst>
          </p:cNvPr>
          <p:cNvSpPr>
            <a:spLocks noGrp="1"/>
          </p:cNvSpPr>
          <p:nvPr>
            <p:ph type="sldNum" sz="quarter" idx="12"/>
          </p:nvPr>
        </p:nvSpPr>
        <p:spPr/>
        <p:txBody>
          <a:bodyPr/>
          <a:lstStyle/>
          <a:p>
            <a:fld id="{70C9CAFE-7900-458C-88D5-2DEF7AB76591}" type="slidenum">
              <a:rPr lang="en-IN" smtClean="0"/>
              <a:t>‹#›</a:t>
            </a:fld>
            <a:endParaRPr lang="en-IN"/>
          </a:p>
        </p:txBody>
      </p:sp>
    </p:spTree>
    <p:extLst>
      <p:ext uri="{BB962C8B-B14F-4D97-AF65-F5344CB8AC3E}">
        <p14:creationId xmlns:p14="http://schemas.microsoft.com/office/powerpoint/2010/main" val="380661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5530-51D7-582F-192E-F1EEEFD828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79DF25-EB0E-1E83-CC49-5E87CEB95E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5DB6D8-EB64-CE74-944F-EA3AF66788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98AF75-7F03-326D-1D62-CA4909318CB7}"/>
              </a:ext>
            </a:extLst>
          </p:cNvPr>
          <p:cNvSpPr>
            <a:spLocks noGrp="1"/>
          </p:cNvSpPr>
          <p:nvPr>
            <p:ph type="dt" sz="half" idx="10"/>
          </p:nvPr>
        </p:nvSpPr>
        <p:spPr/>
        <p:txBody>
          <a:bodyPr/>
          <a:lstStyle/>
          <a:p>
            <a:fld id="{C5C2FEEA-7A85-40F8-BB98-65D75DECE048}" type="datetimeFigureOut">
              <a:rPr lang="en-IN" smtClean="0"/>
              <a:t>18-12-2024</a:t>
            </a:fld>
            <a:endParaRPr lang="en-IN"/>
          </a:p>
        </p:txBody>
      </p:sp>
      <p:sp>
        <p:nvSpPr>
          <p:cNvPr id="6" name="Footer Placeholder 5">
            <a:extLst>
              <a:ext uri="{FF2B5EF4-FFF2-40B4-BE49-F238E27FC236}">
                <a16:creationId xmlns:a16="http://schemas.microsoft.com/office/drawing/2014/main" id="{DD1D94C6-C012-8141-FB43-B2428F1C22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4C4C56-DB5F-702E-995C-11A6086233F5}"/>
              </a:ext>
            </a:extLst>
          </p:cNvPr>
          <p:cNvSpPr>
            <a:spLocks noGrp="1"/>
          </p:cNvSpPr>
          <p:nvPr>
            <p:ph type="sldNum" sz="quarter" idx="12"/>
          </p:nvPr>
        </p:nvSpPr>
        <p:spPr/>
        <p:txBody>
          <a:bodyPr/>
          <a:lstStyle/>
          <a:p>
            <a:fld id="{70C9CAFE-7900-458C-88D5-2DEF7AB76591}" type="slidenum">
              <a:rPr lang="en-IN" smtClean="0"/>
              <a:t>‹#›</a:t>
            </a:fld>
            <a:endParaRPr lang="en-IN"/>
          </a:p>
        </p:txBody>
      </p:sp>
    </p:spTree>
    <p:extLst>
      <p:ext uri="{BB962C8B-B14F-4D97-AF65-F5344CB8AC3E}">
        <p14:creationId xmlns:p14="http://schemas.microsoft.com/office/powerpoint/2010/main" val="44856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767A-F078-3D33-968A-1CF25E1FC2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462DFF-E517-1E8F-81B6-25E4FB6800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CBB8AC-8294-8215-5D20-AD5A93C0E6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9474F1-4833-E016-0537-EBD29ACAD7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62B40A-4368-4655-2413-84718AE64E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87B296-4611-1E49-089D-2E4F9CBB99AE}"/>
              </a:ext>
            </a:extLst>
          </p:cNvPr>
          <p:cNvSpPr>
            <a:spLocks noGrp="1"/>
          </p:cNvSpPr>
          <p:nvPr>
            <p:ph type="dt" sz="half" idx="10"/>
          </p:nvPr>
        </p:nvSpPr>
        <p:spPr/>
        <p:txBody>
          <a:bodyPr/>
          <a:lstStyle/>
          <a:p>
            <a:fld id="{C5C2FEEA-7A85-40F8-BB98-65D75DECE048}" type="datetimeFigureOut">
              <a:rPr lang="en-IN" smtClean="0"/>
              <a:t>18-12-2024</a:t>
            </a:fld>
            <a:endParaRPr lang="en-IN"/>
          </a:p>
        </p:txBody>
      </p:sp>
      <p:sp>
        <p:nvSpPr>
          <p:cNvPr id="8" name="Footer Placeholder 7">
            <a:extLst>
              <a:ext uri="{FF2B5EF4-FFF2-40B4-BE49-F238E27FC236}">
                <a16:creationId xmlns:a16="http://schemas.microsoft.com/office/drawing/2014/main" id="{68CC4C67-1681-E54D-0678-01AD54A136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EAE2FE-487C-3D24-4399-24166C8D9FC5}"/>
              </a:ext>
            </a:extLst>
          </p:cNvPr>
          <p:cNvSpPr>
            <a:spLocks noGrp="1"/>
          </p:cNvSpPr>
          <p:nvPr>
            <p:ph type="sldNum" sz="quarter" idx="12"/>
          </p:nvPr>
        </p:nvSpPr>
        <p:spPr/>
        <p:txBody>
          <a:bodyPr/>
          <a:lstStyle/>
          <a:p>
            <a:fld id="{70C9CAFE-7900-458C-88D5-2DEF7AB76591}" type="slidenum">
              <a:rPr lang="en-IN" smtClean="0"/>
              <a:t>‹#›</a:t>
            </a:fld>
            <a:endParaRPr lang="en-IN"/>
          </a:p>
        </p:txBody>
      </p:sp>
    </p:spTree>
    <p:extLst>
      <p:ext uri="{BB962C8B-B14F-4D97-AF65-F5344CB8AC3E}">
        <p14:creationId xmlns:p14="http://schemas.microsoft.com/office/powerpoint/2010/main" val="371204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35A5-2230-3AF0-AF53-7B017698A3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2DD889-A03A-B9E4-580C-6AAB796DFCAB}"/>
              </a:ext>
            </a:extLst>
          </p:cNvPr>
          <p:cNvSpPr>
            <a:spLocks noGrp="1"/>
          </p:cNvSpPr>
          <p:nvPr>
            <p:ph type="dt" sz="half" idx="10"/>
          </p:nvPr>
        </p:nvSpPr>
        <p:spPr/>
        <p:txBody>
          <a:bodyPr/>
          <a:lstStyle/>
          <a:p>
            <a:fld id="{C5C2FEEA-7A85-40F8-BB98-65D75DECE048}" type="datetimeFigureOut">
              <a:rPr lang="en-IN" smtClean="0"/>
              <a:t>18-12-2024</a:t>
            </a:fld>
            <a:endParaRPr lang="en-IN"/>
          </a:p>
        </p:txBody>
      </p:sp>
      <p:sp>
        <p:nvSpPr>
          <p:cNvPr id="4" name="Footer Placeholder 3">
            <a:extLst>
              <a:ext uri="{FF2B5EF4-FFF2-40B4-BE49-F238E27FC236}">
                <a16:creationId xmlns:a16="http://schemas.microsoft.com/office/drawing/2014/main" id="{0706549E-47D2-F8A3-83FF-A0702ADE0B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75A990-978D-6E2A-1714-CA51470F05E4}"/>
              </a:ext>
            </a:extLst>
          </p:cNvPr>
          <p:cNvSpPr>
            <a:spLocks noGrp="1"/>
          </p:cNvSpPr>
          <p:nvPr>
            <p:ph type="sldNum" sz="quarter" idx="12"/>
          </p:nvPr>
        </p:nvSpPr>
        <p:spPr/>
        <p:txBody>
          <a:bodyPr/>
          <a:lstStyle/>
          <a:p>
            <a:fld id="{70C9CAFE-7900-458C-88D5-2DEF7AB76591}" type="slidenum">
              <a:rPr lang="en-IN" smtClean="0"/>
              <a:t>‹#›</a:t>
            </a:fld>
            <a:endParaRPr lang="en-IN"/>
          </a:p>
        </p:txBody>
      </p:sp>
    </p:spTree>
    <p:extLst>
      <p:ext uri="{BB962C8B-B14F-4D97-AF65-F5344CB8AC3E}">
        <p14:creationId xmlns:p14="http://schemas.microsoft.com/office/powerpoint/2010/main" val="400615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A77F49-8915-05C2-DDB3-BF9EB7007128}"/>
              </a:ext>
            </a:extLst>
          </p:cNvPr>
          <p:cNvSpPr>
            <a:spLocks noGrp="1"/>
          </p:cNvSpPr>
          <p:nvPr>
            <p:ph type="dt" sz="half" idx="10"/>
          </p:nvPr>
        </p:nvSpPr>
        <p:spPr/>
        <p:txBody>
          <a:bodyPr/>
          <a:lstStyle/>
          <a:p>
            <a:fld id="{C5C2FEEA-7A85-40F8-BB98-65D75DECE048}" type="datetimeFigureOut">
              <a:rPr lang="en-IN" smtClean="0"/>
              <a:t>18-12-2024</a:t>
            </a:fld>
            <a:endParaRPr lang="en-IN"/>
          </a:p>
        </p:txBody>
      </p:sp>
      <p:sp>
        <p:nvSpPr>
          <p:cNvPr id="3" name="Footer Placeholder 2">
            <a:extLst>
              <a:ext uri="{FF2B5EF4-FFF2-40B4-BE49-F238E27FC236}">
                <a16:creationId xmlns:a16="http://schemas.microsoft.com/office/drawing/2014/main" id="{510D5B98-B39A-0C95-26BE-88A75A00CB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792A62-FF88-5B1C-DA62-B3E77853A334}"/>
              </a:ext>
            </a:extLst>
          </p:cNvPr>
          <p:cNvSpPr>
            <a:spLocks noGrp="1"/>
          </p:cNvSpPr>
          <p:nvPr>
            <p:ph type="sldNum" sz="quarter" idx="12"/>
          </p:nvPr>
        </p:nvSpPr>
        <p:spPr/>
        <p:txBody>
          <a:bodyPr/>
          <a:lstStyle/>
          <a:p>
            <a:fld id="{70C9CAFE-7900-458C-88D5-2DEF7AB76591}" type="slidenum">
              <a:rPr lang="en-IN" smtClean="0"/>
              <a:t>‹#›</a:t>
            </a:fld>
            <a:endParaRPr lang="en-IN"/>
          </a:p>
        </p:txBody>
      </p:sp>
    </p:spTree>
    <p:extLst>
      <p:ext uri="{BB962C8B-B14F-4D97-AF65-F5344CB8AC3E}">
        <p14:creationId xmlns:p14="http://schemas.microsoft.com/office/powerpoint/2010/main" val="330751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09C1-5529-5720-BC9D-D05619BDC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A387BA-25E7-E05C-3417-3B62616FB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920B1B-886A-8C8F-6804-F7C7138E2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A65DD-E67B-A490-79A0-ACE37741EFE4}"/>
              </a:ext>
            </a:extLst>
          </p:cNvPr>
          <p:cNvSpPr>
            <a:spLocks noGrp="1"/>
          </p:cNvSpPr>
          <p:nvPr>
            <p:ph type="dt" sz="half" idx="10"/>
          </p:nvPr>
        </p:nvSpPr>
        <p:spPr/>
        <p:txBody>
          <a:bodyPr/>
          <a:lstStyle/>
          <a:p>
            <a:fld id="{C5C2FEEA-7A85-40F8-BB98-65D75DECE048}" type="datetimeFigureOut">
              <a:rPr lang="en-IN" smtClean="0"/>
              <a:t>18-12-2024</a:t>
            </a:fld>
            <a:endParaRPr lang="en-IN"/>
          </a:p>
        </p:txBody>
      </p:sp>
      <p:sp>
        <p:nvSpPr>
          <p:cNvPr id="6" name="Footer Placeholder 5">
            <a:extLst>
              <a:ext uri="{FF2B5EF4-FFF2-40B4-BE49-F238E27FC236}">
                <a16:creationId xmlns:a16="http://schemas.microsoft.com/office/drawing/2014/main" id="{F5EDA627-D879-C517-3FDC-0FF4C40869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CE7CDC-7EFC-62A8-DA31-73CDCA7BDA14}"/>
              </a:ext>
            </a:extLst>
          </p:cNvPr>
          <p:cNvSpPr>
            <a:spLocks noGrp="1"/>
          </p:cNvSpPr>
          <p:nvPr>
            <p:ph type="sldNum" sz="quarter" idx="12"/>
          </p:nvPr>
        </p:nvSpPr>
        <p:spPr/>
        <p:txBody>
          <a:bodyPr/>
          <a:lstStyle/>
          <a:p>
            <a:fld id="{70C9CAFE-7900-458C-88D5-2DEF7AB76591}" type="slidenum">
              <a:rPr lang="en-IN" smtClean="0"/>
              <a:t>‹#›</a:t>
            </a:fld>
            <a:endParaRPr lang="en-IN"/>
          </a:p>
        </p:txBody>
      </p:sp>
    </p:spTree>
    <p:extLst>
      <p:ext uri="{BB962C8B-B14F-4D97-AF65-F5344CB8AC3E}">
        <p14:creationId xmlns:p14="http://schemas.microsoft.com/office/powerpoint/2010/main" val="282934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6AEA-55CF-6D38-3CCC-E8E1784B09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628BE7-D98E-6E1D-EB93-22D73676BD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657AA9-ECFF-C48B-AADC-E42B76552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77A006-F752-AAC3-9EF0-6256B64BCD55}"/>
              </a:ext>
            </a:extLst>
          </p:cNvPr>
          <p:cNvSpPr>
            <a:spLocks noGrp="1"/>
          </p:cNvSpPr>
          <p:nvPr>
            <p:ph type="dt" sz="half" idx="10"/>
          </p:nvPr>
        </p:nvSpPr>
        <p:spPr/>
        <p:txBody>
          <a:bodyPr/>
          <a:lstStyle/>
          <a:p>
            <a:fld id="{C5C2FEEA-7A85-40F8-BB98-65D75DECE048}" type="datetimeFigureOut">
              <a:rPr lang="en-IN" smtClean="0"/>
              <a:t>18-12-2024</a:t>
            </a:fld>
            <a:endParaRPr lang="en-IN"/>
          </a:p>
        </p:txBody>
      </p:sp>
      <p:sp>
        <p:nvSpPr>
          <p:cNvPr id="6" name="Footer Placeholder 5">
            <a:extLst>
              <a:ext uri="{FF2B5EF4-FFF2-40B4-BE49-F238E27FC236}">
                <a16:creationId xmlns:a16="http://schemas.microsoft.com/office/drawing/2014/main" id="{E8E4745F-40BD-700F-FE8A-B56008280E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1AF0DE-0DF3-E3A1-DB2F-F7450F686FA1}"/>
              </a:ext>
            </a:extLst>
          </p:cNvPr>
          <p:cNvSpPr>
            <a:spLocks noGrp="1"/>
          </p:cNvSpPr>
          <p:nvPr>
            <p:ph type="sldNum" sz="quarter" idx="12"/>
          </p:nvPr>
        </p:nvSpPr>
        <p:spPr/>
        <p:txBody>
          <a:bodyPr/>
          <a:lstStyle/>
          <a:p>
            <a:fld id="{70C9CAFE-7900-458C-88D5-2DEF7AB76591}" type="slidenum">
              <a:rPr lang="en-IN" smtClean="0"/>
              <a:t>‹#›</a:t>
            </a:fld>
            <a:endParaRPr lang="en-IN"/>
          </a:p>
        </p:txBody>
      </p:sp>
    </p:spTree>
    <p:extLst>
      <p:ext uri="{BB962C8B-B14F-4D97-AF65-F5344CB8AC3E}">
        <p14:creationId xmlns:p14="http://schemas.microsoft.com/office/powerpoint/2010/main" val="1516740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6B3CA5-9416-BF5D-F8DF-F5D5A0BDE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F5A36A-37C8-6787-761A-440220D09C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FB005D-D52A-2F01-9552-A2DEE0FF0A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2FEEA-7A85-40F8-BB98-65D75DECE048}" type="datetimeFigureOut">
              <a:rPr lang="en-IN" smtClean="0"/>
              <a:t>18-12-2024</a:t>
            </a:fld>
            <a:endParaRPr lang="en-IN"/>
          </a:p>
        </p:txBody>
      </p:sp>
      <p:sp>
        <p:nvSpPr>
          <p:cNvPr id="5" name="Footer Placeholder 4">
            <a:extLst>
              <a:ext uri="{FF2B5EF4-FFF2-40B4-BE49-F238E27FC236}">
                <a16:creationId xmlns:a16="http://schemas.microsoft.com/office/drawing/2014/main" id="{F2D190CC-1B5A-3CDA-7DD2-89CBF9FC89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33D558-72D5-5CFE-D775-85B6124EB3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9CAFE-7900-458C-88D5-2DEF7AB76591}" type="slidenum">
              <a:rPr lang="en-IN" smtClean="0"/>
              <a:t>‹#›</a:t>
            </a:fld>
            <a:endParaRPr lang="en-IN"/>
          </a:p>
        </p:txBody>
      </p:sp>
    </p:spTree>
    <p:extLst>
      <p:ext uri="{BB962C8B-B14F-4D97-AF65-F5344CB8AC3E}">
        <p14:creationId xmlns:p14="http://schemas.microsoft.com/office/powerpoint/2010/main" val="230518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7726-4207-3B21-2A90-7D8E8E2A1D0E}"/>
              </a:ext>
            </a:extLst>
          </p:cNvPr>
          <p:cNvSpPr>
            <a:spLocks noGrp="1"/>
          </p:cNvSpPr>
          <p:nvPr>
            <p:ph type="ctrTitle"/>
          </p:nvPr>
        </p:nvSpPr>
        <p:spPr/>
        <p:txBody>
          <a:bodyPr>
            <a:normAutofit/>
          </a:bodyPr>
          <a:lstStyle/>
          <a:p>
            <a:r>
              <a:rPr lang="en-US" dirty="0"/>
              <a:t>Sentimental Analysis for </a:t>
            </a:r>
            <a:br>
              <a:rPr lang="en-US" dirty="0"/>
            </a:br>
            <a:r>
              <a:rPr lang="en-US" dirty="0"/>
              <a:t>E-commerce Services</a:t>
            </a:r>
            <a:endParaRPr lang="en-IN" dirty="0"/>
          </a:p>
        </p:txBody>
      </p:sp>
      <p:sp>
        <p:nvSpPr>
          <p:cNvPr id="3" name="Subtitle 2">
            <a:extLst>
              <a:ext uri="{FF2B5EF4-FFF2-40B4-BE49-F238E27FC236}">
                <a16:creationId xmlns:a16="http://schemas.microsoft.com/office/drawing/2014/main" id="{4D3056C3-B233-C6A6-4DDC-FD24D0BD37C3}"/>
              </a:ext>
            </a:extLst>
          </p:cNvPr>
          <p:cNvSpPr>
            <a:spLocks noGrp="1"/>
          </p:cNvSpPr>
          <p:nvPr>
            <p:ph type="subTitle" idx="1"/>
          </p:nvPr>
        </p:nvSpPr>
        <p:spPr>
          <a:xfrm>
            <a:off x="1524000" y="3602037"/>
            <a:ext cx="9144000" cy="2515959"/>
          </a:xfrm>
        </p:spPr>
        <p:txBody>
          <a:bodyPr>
            <a:normAutofit fontScale="77500" lnSpcReduction="20000"/>
          </a:bodyPr>
          <a:lstStyle/>
          <a:p>
            <a:r>
              <a:rPr lang="en-IN" b="1" dirty="0"/>
              <a:t>GUIDE : </a:t>
            </a:r>
          </a:p>
          <a:p>
            <a:r>
              <a:rPr lang="en-IN" dirty="0"/>
              <a:t>Dr. Mary Shyamala L</a:t>
            </a:r>
          </a:p>
          <a:p>
            <a:endParaRPr lang="en-IN" dirty="0"/>
          </a:p>
          <a:p>
            <a:r>
              <a:rPr lang="en-IN" b="1" dirty="0"/>
              <a:t>TEAM MEMBERS:</a:t>
            </a:r>
          </a:p>
          <a:p>
            <a:br>
              <a:rPr lang="en-IN" dirty="0"/>
            </a:br>
            <a:r>
              <a:rPr lang="en-IN" dirty="0"/>
              <a:t>21BAI1579 – D L K TRINADH</a:t>
            </a:r>
          </a:p>
          <a:p>
            <a:r>
              <a:rPr lang="en-IN" dirty="0"/>
              <a:t>21BRS1459 – N SAIRAM GOPAL</a:t>
            </a:r>
          </a:p>
          <a:p>
            <a:r>
              <a:rPr lang="en-IN" dirty="0"/>
              <a:t>21BPS1396 – RISHI PATRI</a:t>
            </a:r>
          </a:p>
          <a:p>
            <a:endParaRPr lang="en-IN" dirty="0"/>
          </a:p>
        </p:txBody>
      </p:sp>
    </p:spTree>
    <p:extLst>
      <p:ext uri="{BB962C8B-B14F-4D97-AF65-F5344CB8AC3E}">
        <p14:creationId xmlns:p14="http://schemas.microsoft.com/office/powerpoint/2010/main" val="307614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8839-83E5-72A0-5343-785565AD7F5B}"/>
              </a:ext>
            </a:extLst>
          </p:cNvPr>
          <p:cNvSpPr>
            <a:spLocks noGrp="1"/>
          </p:cNvSpPr>
          <p:nvPr>
            <p:ph type="title"/>
          </p:nvPr>
        </p:nvSpPr>
        <p:spPr/>
        <p:txBody>
          <a:bodyPr/>
          <a:lstStyle/>
          <a:p>
            <a:r>
              <a:rPr lang="en-IN" b="1" dirty="0"/>
              <a:t>OUTLINE</a:t>
            </a:r>
          </a:p>
        </p:txBody>
      </p:sp>
      <p:sp>
        <p:nvSpPr>
          <p:cNvPr id="3" name="Content Placeholder 2">
            <a:extLst>
              <a:ext uri="{FF2B5EF4-FFF2-40B4-BE49-F238E27FC236}">
                <a16:creationId xmlns:a16="http://schemas.microsoft.com/office/drawing/2014/main" id="{AFD4B840-E2A6-CD60-D3C0-7F5516A1AFA3}"/>
              </a:ext>
            </a:extLst>
          </p:cNvPr>
          <p:cNvSpPr>
            <a:spLocks noGrp="1"/>
          </p:cNvSpPr>
          <p:nvPr>
            <p:ph idx="1"/>
          </p:nvPr>
        </p:nvSpPr>
        <p:spPr/>
        <p:txBody>
          <a:bodyPr/>
          <a:lstStyle/>
          <a:p>
            <a:pPr marL="0" indent="0">
              <a:buNone/>
            </a:pPr>
            <a:r>
              <a:rPr lang="en-US" b="1" dirty="0"/>
              <a:t>Introduction</a:t>
            </a:r>
          </a:p>
          <a:p>
            <a:r>
              <a:rPr lang="en-US" b="1" dirty="0"/>
              <a:t>Objective</a:t>
            </a:r>
            <a:r>
              <a:rPr lang="en-US" dirty="0"/>
              <a:t>: To develop a robust sentiment analysis system for e-commerce platforms to assess customer emotions, identify feedback trends, and enhance user experiences.</a:t>
            </a:r>
          </a:p>
          <a:p>
            <a:pPr marL="0" indent="0">
              <a:buNone/>
            </a:pPr>
            <a:endParaRPr lang="en-US" b="1" dirty="0"/>
          </a:p>
          <a:p>
            <a:r>
              <a:rPr lang="en-US" b="1" dirty="0"/>
              <a:t>Scope</a:t>
            </a:r>
            <a:r>
              <a:rPr lang="en-US" dirty="0"/>
              <a:t>: Leveraging NLP Techniques, Advanced ML models, and Text analytics to process customer reviews and ratings.</a:t>
            </a:r>
            <a:endParaRPr lang="en-IN" dirty="0"/>
          </a:p>
        </p:txBody>
      </p:sp>
    </p:spTree>
    <p:extLst>
      <p:ext uri="{BB962C8B-B14F-4D97-AF65-F5344CB8AC3E}">
        <p14:creationId xmlns:p14="http://schemas.microsoft.com/office/powerpoint/2010/main" val="1993522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D7C6-40D4-8CF0-8E8C-8180F0BF60E9}"/>
              </a:ext>
            </a:extLst>
          </p:cNvPr>
          <p:cNvSpPr>
            <a:spLocks noGrp="1"/>
          </p:cNvSpPr>
          <p:nvPr>
            <p:ph type="title"/>
          </p:nvPr>
        </p:nvSpPr>
        <p:spPr/>
        <p:txBody>
          <a:bodyPr/>
          <a:lstStyle/>
          <a:p>
            <a:r>
              <a:rPr lang="en-IN" b="1" dirty="0"/>
              <a:t>AREA OF THE PROJECT</a:t>
            </a:r>
          </a:p>
        </p:txBody>
      </p:sp>
      <p:sp>
        <p:nvSpPr>
          <p:cNvPr id="3" name="Content Placeholder 2">
            <a:extLst>
              <a:ext uri="{FF2B5EF4-FFF2-40B4-BE49-F238E27FC236}">
                <a16:creationId xmlns:a16="http://schemas.microsoft.com/office/drawing/2014/main" id="{014875FE-F4FD-17A0-8FBA-33BC56C39160}"/>
              </a:ext>
            </a:extLst>
          </p:cNvPr>
          <p:cNvSpPr>
            <a:spLocks noGrp="1"/>
          </p:cNvSpPr>
          <p:nvPr>
            <p:ph idx="1"/>
          </p:nvPr>
        </p:nvSpPr>
        <p:spPr/>
        <p:txBody>
          <a:bodyPr>
            <a:normAutofit/>
          </a:bodyPr>
          <a:lstStyle/>
          <a:p>
            <a:pPr marL="0" indent="0" algn="just">
              <a:lnSpc>
                <a:spcPct val="100000"/>
              </a:lnSpc>
              <a:buNone/>
            </a:pPr>
            <a:r>
              <a:rPr lang="en-US" dirty="0"/>
              <a:t>This project focuses on building an AI-powered sentiment analysis system for e-commerce platforms. The system will analyze customer reviews and feedback to classify sentiments, identify trends, and provide actionable insights. It leverages natural language processing, machine learning algorithms, and data-driven analytics for accurate sentiment detection and enhanced decision-making in real time.</a:t>
            </a:r>
            <a:endParaRPr lang="en-IN" dirty="0"/>
          </a:p>
        </p:txBody>
      </p:sp>
    </p:spTree>
    <p:extLst>
      <p:ext uri="{BB962C8B-B14F-4D97-AF65-F5344CB8AC3E}">
        <p14:creationId xmlns:p14="http://schemas.microsoft.com/office/powerpoint/2010/main" val="197215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EFC8-2CC9-37B6-0357-10EDED1AB0EA}"/>
              </a:ext>
            </a:extLst>
          </p:cNvPr>
          <p:cNvSpPr>
            <a:spLocks noGrp="1"/>
          </p:cNvSpPr>
          <p:nvPr>
            <p:ph type="title"/>
          </p:nvPr>
        </p:nvSpPr>
        <p:spPr/>
        <p:txBody>
          <a:bodyPr/>
          <a:lstStyle/>
          <a:p>
            <a:r>
              <a:rPr lang="en-IN" b="1" dirty="0"/>
              <a:t>BACKGROUND OF THE PROBLEM</a:t>
            </a:r>
          </a:p>
        </p:txBody>
      </p:sp>
      <p:sp>
        <p:nvSpPr>
          <p:cNvPr id="3" name="Content Placeholder 2">
            <a:extLst>
              <a:ext uri="{FF2B5EF4-FFF2-40B4-BE49-F238E27FC236}">
                <a16:creationId xmlns:a16="http://schemas.microsoft.com/office/drawing/2014/main" id="{447030AD-DCAE-4CF9-7C38-8C4EA96AA9FF}"/>
              </a:ext>
            </a:extLst>
          </p:cNvPr>
          <p:cNvSpPr>
            <a:spLocks noGrp="1"/>
          </p:cNvSpPr>
          <p:nvPr>
            <p:ph idx="1"/>
          </p:nvPr>
        </p:nvSpPr>
        <p:spPr/>
        <p:txBody>
          <a:bodyPr/>
          <a:lstStyle/>
          <a:p>
            <a:pPr marL="0" indent="0" algn="just">
              <a:lnSpc>
                <a:spcPct val="100000"/>
              </a:lnSpc>
              <a:buNone/>
            </a:pPr>
            <a:r>
              <a:rPr lang="en-US" dirty="0"/>
              <a:t>E-commerce platforms increasingly struggle to interpret and act on the vast amount of customer feedback they receive. Traditional systems are often incapable of accurately analyzing sentiments expressed in reviews, leading to an inability to effectively address customer dissatisfaction or capitalize on positive feedback. This gap creates a pressing need for AI-powered sentiment analysis systems to dynamically process large-scale data, classify customer emotions, and deliver actionable insights to enhance service quality and customer satisfaction.</a:t>
            </a:r>
            <a:endParaRPr lang="en-IN" dirty="0"/>
          </a:p>
        </p:txBody>
      </p:sp>
    </p:spTree>
    <p:extLst>
      <p:ext uri="{BB962C8B-B14F-4D97-AF65-F5344CB8AC3E}">
        <p14:creationId xmlns:p14="http://schemas.microsoft.com/office/powerpoint/2010/main" val="2650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5E1D-2DB5-90E1-7A16-4ACEA0A25387}"/>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37DBBD43-F145-1EBD-EF0A-91361DF9073E}"/>
              </a:ext>
            </a:extLst>
          </p:cNvPr>
          <p:cNvSpPr>
            <a:spLocks noGrp="1"/>
          </p:cNvSpPr>
          <p:nvPr>
            <p:ph idx="1"/>
          </p:nvPr>
        </p:nvSpPr>
        <p:spPr>
          <a:xfrm>
            <a:off x="838200" y="1690688"/>
            <a:ext cx="10515600" cy="4802187"/>
          </a:xfrm>
        </p:spPr>
        <p:txBody>
          <a:bodyPr>
            <a:normAutofit fontScale="77500" lnSpcReduction="20000"/>
          </a:bodyPr>
          <a:lstStyle/>
          <a:p>
            <a:pPr marL="0" indent="0" algn="just">
              <a:buNone/>
            </a:pPr>
            <a:r>
              <a:rPr lang="en-US" dirty="0"/>
              <a:t>The aim is to design and implement an </a:t>
            </a:r>
            <a:r>
              <a:rPr lang="en-IN" dirty="0"/>
              <a:t>AI-driven sentiment analysis system</a:t>
            </a:r>
            <a:r>
              <a:rPr lang="en-US" dirty="0"/>
              <a:t> that can:</a:t>
            </a:r>
          </a:p>
          <a:p>
            <a:pPr marL="0" indent="0" algn="just">
              <a:buNone/>
            </a:pPr>
            <a:endParaRPr lang="en-US" dirty="0"/>
          </a:p>
          <a:p>
            <a:pPr algn="just"/>
            <a:r>
              <a:rPr lang="en-US" dirty="0"/>
              <a:t>Extract and classify customer sentiments from reviews and feedback.</a:t>
            </a:r>
          </a:p>
          <a:p>
            <a:pPr algn="just"/>
            <a:r>
              <a:rPr lang="en-US" dirty="0"/>
              <a:t>Identify and highlight trends in positive, negative, and neutral sentiments for actionable insights.</a:t>
            </a:r>
          </a:p>
          <a:p>
            <a:pPr algn="just"/>
            <a:r>
              <a:rPr lang="en-US" dirty="0"/>
              <a:t>Process large-scale feedback data efficiently, ensuring real-time analysis and updates.</a:t>
            </a:r>
          </a:p>
          <a:p>
            <a:pPr algn="just"/>
            <a:r>
              <a:rPr lang="en-US" dirty="0"/>
              <a:t>Provide businesses with sentiment-based recommendations to improve customer satisfaction and service quality.</a:t>
            </a:r>
          </a:p>
          <a:p>
            <a:pPr algn="just"/>
            <a:r>
              <a:rPr lang="en-US" dirty="0"/>
              <a:t>Provide businesses feedback to help them improve their services and customer experiences.</a:t>
            </a:r>
          </a:p>
          <a:p>
            <a:pPr algn="just"/>
            <a:r>
              <a:rPr lang="en-US" dirty="0"/>
              <a:t>Handle ambiguous or mixed sentiments effectively by utilizing advanced NLP techniques.</a:t>
            </a:r>
          </a:p>
          <a:p>
            <a:pPr algn="just"/>
            <a:endParaRPr lang="en-US" dirty="0"/>
          </a:p>
          <a:p>
            <a:pPr marL="0" indent="0" algn="just">
              <a:buNone/>
            </a:pPr>
            <a:r>
              <a:rPr lang="en-US" dirty="0"/>
              <a:t>This sentiment analysis system must deliver accurate and reliable results, integrate seamlessly with e-commerce platforms, and support data-driven decision-making to enhance user experiences and operational efficiency.</a:t>
            </a:r>
          </a:p>
          <a:p>
            <a:pPr marL="0" indent="0" algn="just">
              <a:buNone/>
            </a:pPr>
            <a:endParaRPr lang="en-US" dirty="0"/>
          </a:p>
        </p:txBody>
      </p:sp>
    </p:spTree>
    <p:extLst>
      <p:ext uri="{BB962C8B-B14F-4D97-AF65-F5344CB8AC3E}">
        <p14:creationId xmlns:p14="http://schemas.microsoft.com/office/powerpoint/2010/main" val="114938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F88D-4E5B-CBFF-1F3C-C30F18816877}"/>
              </a:ext>
            </a:extLst>
          </p:cNvPr>
          <p:cNvSpPr>
            <a:spLocks noGrp="1"/>
          </p:cNvSpPr>
          <p:nvPr>
            <p:ph type="title"/>
          </p:nvPr>
        </p:nvSpPr>
        <p:spPr/>
        <p:txBody>
          <a:bodyPr/>
          <a:lstStyle/>
          <a:p>
            <a:r>
              <a:rPr lang="en-IN" b="1" dirty="0"/>
              <a:t>LITERATURE REVIEW</a:t>
            </a:r>
          </a:p>
        </p:txBody>
      </p:sp>
      <p:sp>
        <p:nvSpPr>
          <p:cNvPr id="3" name="Content Placeholder 2">
            <a:extLst>
              <a:ext uri="{FF2B5EF4-FFF2-40B4-BE49-F238E27FC236}">
                <a16:creationId xmlns:a16="http://schemas.microsoft.com/office/drawing/2014/main" id="{A3636E6E-A5BC-D13D-6311-468FB72C71A6}"/>
              </a:ext>
            </a:extLst>
          </p:cNvPr>
          <p:cNvSpPr>
            <a:spLocks noGrp="1"/>
          </p:cNvSpPr>
          <p:nvPr>
            <p:ph idx="1"/>
          </p:nvPr>
        </p:nvSpPr>
        <p:spPr/>
        <p:txBody>
          <a:bodyPr>
            <a:normAutofit lnSpcReduction="10000"/>
          </a:bodyPr>
          <a:lstStyle/>
          <a:p>
            <a:r>
              <a:rPr lang="en-IN" b="1" dirty="0"/>
              <a:t>Temporal and Sentimental Analysis of Customer Reviews</a:t>
            </a:r>
          </a:p>
          <a:p>
            <a:pPr>
              <a:buFont typeface="Arial" panose="020B0604020202020204" pitchFamily="34" charset="0"/>
              <a:buChar char="•"/>
            </a:pPr>
            <a:r>
              <a:rPr lang="en-IN" b="1" dirty="0"/>
              <a:t>Source Information</a:t>
            </a:r>
            <a:r>
              <a:rPr lang="en-IN" dirty="0"/>
              <a:t>: IEEE Xplore Online Library</a:t>
            </a:r>
          </a:p>
          <a:p>
            <a:pPr marL="0" indent="0">
              <a:buNone/>
            </a:pPr>
            <a:endParaRPr lang="en-IN" dirty="0"/>
          </a:p>
          <a:p>
            <a:pPr algn="just"/>
            <a:r>
              <a:rPr lang="en-US" sz="2600" dirty="0"/>
              <a:t>This paper discusses leveraging Natural Language Processing (NLP) techniques for temporal and sentimental analysis of customer reviews from an e-commerce website. It emphasizes text preprocessing, data visualization, and statistical methods like ANOVA to understand how customer sentiments evolve over time. The study highlights trends in consumer emotions, particularly during seasonal peaks, and explores implications for product development, marketing strategies, and customer engagement programs.</a:t>
            </a:r>
            <a:endParaRPr lang="en-IN" sz="2600" dirty="0"/>
          </a:p>
        </p:txBody>
      </p:sp>
    </p:spTree>
    <p:extLst>
      <p:ext uri="{BB962C8B-B14F-4D97-AF65-F5344CB8AC3E}">
        <p14:creationId xmlns:p14="http://schemas.microsoft.com/office/powerpoint/2010/main" val="43535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8D2B-A2A8-798E-2227-9907094F7AF6}"/>
              </a:ext>
            </a:extLst>
          </p:cNvPr>
          <p:cNvSpPr>
            <a:spLocks noGrp="1"/>
          </p:cNvSpPr>
          <p:nvPr>
            <p:ph type="title"/>
          </p:nvPr>
        </p:nvSpPr>
        <p:spPr/>
        <p:txBody>
          <a:bodyPr>
            <a:normAutofit/>
          </a:bodyPr>
          <a:lstStyle/>
          <a:p>
            <a:r>
              <a:rPr lang="en-IN" b="1" dirty="0"/>
              <a:t>LITERATURE REVIEW</a:t>
            </a:r>
            <a:endParaRPr lang="en-IN" dirty="0"/>
          </a:p>
        </p:txBody>
      </p:sp>
      <p:sp>
        <p:nvSpPr>
          <p:cNvPr id="3" name="Content Placeholder 2">
            <a:extLst>
              <a:ext uri="{FF2B5EF4-FFF2-40B4-BE49-F238E27FC236}">
                <a16:creationId xmlns:a16="http://schemas.microsoft.com/office/drawing/2014/main" id="{5A0DE6EE-32BB-4280-8E2F-F23FBCF82961}"/>
              </a:ext>
            </a:extLst>
          </p:cNvPr>
          <p:cNvSpPr>
            <a:spLocks noGrp="1"/>
          </p:cNvSpPr>
          <p:nvPr>
            <p:ph idx="1"/>
          </p:nvPr>
        </p:nvSpPr>
        <p:spPr>
          <a:xfrm>
            <a:off x="640237" y="1919893"/>
            <a:ext cx="10713564" cy="4351338"/>
          </a:xfrm>
        </p:spPr>
        <p:txBody>
          <a:bodyPr>
            <a:normAutofit/>
          </a:bodyPr>
          <a:lstStyle/>
          <a:p>
            <a:r>
              <a:rPr lang="en-US" b="1" dirty="0"/>
              <a:t>Real-time Sentiment Analysis On E-Commerce Application</a:t>
            </a:r>
          </a:p>
          <a:p>
            <a:pPr>
              <a:buFont typeface="Arial" panose="020B0604020202020204" pitchFamily="34" charset="0"/>
              <a:buChar char="•"/>
            </a:pPr>
            <a:r>
              <a:rPr lang="en-US" b="1" dirty="0"/>
              <a:t>Source Information</a:t>
            </a:r>
            <a:r>
              <a:rPr lang="en-US" dirty="0"/>
              <a:t>: </a:t>
            </a:r>
            <a:r>
              <a:rPr lang="en-IN" dirty="0"/>
              <a:t>IEEE Xplore Online Library</a:t>
            </a:r>
          </a:p>
          <a:p>
            <a:pPr marL="0" indent="0">
              <a:buNone/>
            </a:pPr>
            <a:endParaRPr lang="en-US" dirty="0"/>
          </a:p>
          <a:p>
            <a:pPr algn="just">
              <a:buFont typeface="Arial" panose="020B0604020202020204" pitchFamily="34" charset="0"/>
              <a:buChar char="•"/>
            </a:pPr>
            <a:r>
              <a:rPr lang="en-US" sz="2600" dirty="0"/>
              <a:t>The paper highlights the implementation of real-time sentiment analysis on e-commerce applications using Support Vector Machine (SVM) techniques. It emphasizes how this approach can enhance user experience by analyzing product reviews from platforms like Amazon. However, challenges such as handling complex sentence structures and different languages limit its broader application in e-commerce.</a:t>
            </a:r>
            <a:endParaRPr lang="en-IN" sz="2600" dirty="0"/>
          </a:p>
        </p:txBody>
      </p:sp>
    </p:spTree>
    <p:extLst>
      <p:ext uri="{BB962C8B-B14F-4D97-AF65-F5344CB8AC3E}">
        <p14:creationId xmlns:p14="http://schemas.microsoft.com/office/powerpoint/2010/main" val="158679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3180-2DA0-DC67-3E69-7E40A5BE4F02}"/>
              </a:ext>
            </a:extLst>
          </p:cNvPr>
          <p:cNvSpPr>
            <a:spLocks noGrp="1"/>
          </p:cNvSpPr>
          <p:nvPr>
            <p:ph type="title"/>
          </p:nvPr>
        </p:nvSpPr>
        <p:spPr/>
        <p:txBody>
          <a:bodyPr/>
          <a:lstStyle/>
          <a:p>
            <a:r>
              <a:rPr lang="en-IN" b="1" dirty="0"/>
              <a:t>LITERATURE REVIEW</a:t>
            </a:r>
            <a:endParaRPr lang="en-IN" dirty="0"/>
          </a:p>
        </p:txBody>
      </p:sp>
      <p:sp>
        <p:nvSpPr>
          <p:cNvPr id="3" name="Content Placeholder 2">
            <a:extLst>
              <a:ext uri="{FF2B5EF4-FFF2-40B4-BE49-F238E27FC236}">
                <a16:creationId xmlns:a16="http://schemas.microsoft.com/office/drawing/2014/main" id="{ECBF5504-6001-CBEE-B2DA-A633DACB7AEB}"/>
              </a:ext>
            </a:extLst>
          </p:cNvPr>
          <p:cNvSpPr>
            <a:spLocks noGrp="1"/>
          </p:cNvSpPr>
          <p:nvPr>
            <p:ph idx="1"/>
          </p:nvPr>
        </p:nvSpPr>
        <p:spPr>
          <a:xfrm>
            <a:off x="838200" y="1825625"/>
            <a:ext cx="10671928" cy="4351338"/>
          </a:xfrm>
        </p:spPr>
        <p:txBody>
          <a:bodyPr>
            <a:normAutofit/>
          </a:bodyPr>
          <a:lstStyle/>
          <a:p>
            <a:r>
              <a:rPr lang="en-US" b="1" dirty="0"/>
              <a:t>Statistical and Sentiment analysis of consumer product reviews</a:t>
            </a:r>
          </a:p>
          <a:p>
            <a:pPr>
              <a:buFont typeface="Arial" panose="020B0604020202020204" pitchFamily="34" charset="0"/>
              <a:buChar char="•"/>
            </a:pPr>
            <a:r>
              <a:rPr lang="en-US" b="1" dirty="0"/>
              <a:t>Source Information</a:t>
            </a:r>
            <a:r>
              <a:rPr lang="en-US" dirty="0"/>
              <a:t>: </a:t>
            </a:r>
            <a:r>
              <a:rPr lang="en-IN" dirty="0"/>
              <a:t>IEEE Xplore Online Library</a:t>
            </a:r>
            <a:br>
              <a:rPr lang="en-IN" dirty="0"/>
            </a:br>
            <a:endParaRPr lang="en-US" dirty="0"/>
          </a:p>
          <a:p>
            <a:pPr algn="just">
              <a:buFont typeface="Arial" panose="020B0604020202020204" pitchFamily="34" charset="0"/>
              <a:buChar char="•"/>
            </a:pPr>
            <a:r>
              <a:rPr lang="en-US" sz="2600" dirty="0"/>
              <a:t>This paper focuses on analyzing consumer product reviews for mobile phones using text mining and sentiment analysis. It classifies reviews into various sentiments like anger, anticipation, disgust, fear, joy, sadness, surprise, and trust. The study also examines the relationship between review features such as length, rating, and price. The use of Support Vector Machine (SVM) for sentiment classification is highlighted, achieving an accuracy of 84.87%.</a:t>
            </a:r>
            <a:endParaRPr lang="en-IN" sz="2600" dirty="0"/>
          </a:p>
        </p:txBody>
      </p:sp>
    </p:spTree>
    <p:extLst>
      <p:ext uri="{BB962C8B-B14F-4D97-AF65-F5344CB8AC3E}">
        <p14:creationId xmlns:p14="http://schemas.microsoft.com/office/powerpoint/2010/main" val="3622251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609</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Sentimental Analysis for  E-commerce Services</vt:lpstr>
      <vt:lpstr>OUTLINE</vt:lpstr>
      <vt:lpstr>AREA OF THE PROJECT</vt:lpstr>
      <vt:lpstr>BACKGROUND OF THE PROBLEM</vt:lpstr>
      <vt:lpstr>PROBLEM STATEMENT</vt:lpstr>
      <vt:lpstr>LITERATURE REVIEW</vt:lpstr>
      <vt:lpstr>LITERATURE REVIEW</vt:lpstr>
      <vt:lpstr>LITERATURE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Kesava Trinadh</dc:creator>
  <cp:lastModifiedBy>Kesava Trinadh</cp:lastModifiedBy>
  <cp:revision>2</cp:revision>
  <dcterms:created xsi:type="dcterms:W3CDTF">2024-12-11T09:52:28Z</dcterms:created>
  <dcterms:modified xsi:type="dcterms:W3CDTF">2024-12-18T09:19:46Z</dcterms:modified>
</cp:coreProperties>
</file>