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8" r:id="rId3"/>
    <p:sldId id="261" r:id="rId4"/>
    <p:sldId id="270" r:id="rId5"/>
    <p:sldId id="264" r:id="rId6"/>
    <p:sldId id="271" r:id="rId7"/>
    <p:sldId id="272" r:id="rId8"/>
    <p:sldId id="273" r:id="rId9"/>
    <p:sldId id="274" r:id="rId10"/>
    <p:sldId id="275" r:id="rId11"/>
    <p:sldId id="276" r:id="rId12"/>
    <p:sldId id="277" r:id="rId13"/>
    <p:sldId id="278" r:id="rId14"/>
    <p:sldId id="283" r:id="rId15"/>
    <p:sldId id="281" r:id="rId16"/>
    <p:sldId id="282" r:id="rId17"/>
    <p:sldId id="279" r:id="rId18"/>
    <p:sldId id="280" r:id="rId19"/>
    <p:sldId id="269" r:id="rId20"/>
  </p:sldIdLst>
  <p:sldSz cx="18288000" cy="10287000"/>
  <p:notesSz cx="6858000" cy="9144000"/>
  <p:embeddedFontLst>
    <p:embeddedFont>
      <p:font typeface="Prata"/>
      <p:regular r:id="rId22"/>
    </p:embeddedFont>
    <p:embeddedFont>
      <p:font typeface="Radley"/>
      <p:regular r:id="rId23"/>
    </p:embeddedFont>
    <p:embeddedFont>
      <p:font typeface="Raleway" pitchFamily="2" charset="0"/>
      <p:regular r:id="rId24"/>
      <p:bold r:id="rId25"/>
    </p:embeddedFont>
    <p:embeddedFont>
      <p:font typeface="Raleway Bold"/>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2" autoAdjust="0"/>
  </p:normalViewPr>
  <p:slideViewPr>
    <p:cSldViewPr>
      <p:cViewPr varScale="1">
        <p:scale>
          <a:sx n="54" d="100"/>
          <a:sy n="54" d="100"/>
        </p:scale>
        <p:origin x="77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3A9DE-1F2C-4560-8863-61751C5620B8}" type="datetimeFigureOut">
              <a:rPr lang="en-IN" smtClean="0"/>
              <a:t>06-11-2024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97E3E-C2EA-443D-B158-8141CB41352F}" type="slidenum">
              <a:rPr lang="en-IN" smtClean="0"/>
              <a:t>‹#›</a:t>
            </a:fld>
            <a:endParaRPr lang="en-IN" dirty="0"/>
          </a:p>
        </p:txBody>
      </p:sp>
    </p:spTree>
    <p:extLst>
      <p:ext uri="{BB962C8B-B14F-4D97-AF65-F5344CB8AC3E}">
        <p14:creationId xmlns:p14="http://schemas.microsoft.com/office/powerpoint/2010/main" val="978419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197E3E-C2EA-443D-B158-8141CB41352F}" type="slidenum">
              <a:rPr lang="en-IN" smtClean="0"/>
              <a:t>10</a:t>
            </a:fld>
            <a:endParaRPr lang="en-IN" dirty="0"/>
          </a:p>
        </p:txBody>
      </p:sp>
    </p:spTree>
    <p:extLst>
      <p:ext uri="{BB962C8B-B14F-4D97-AF65-F5344CB8AC3E}">
        <p14:creationId xmlns:p14="http://schemas.microsoft.com/office/powerpoint/2010/main" val="4058727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EFE"/>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CBCAE4"/>
            </a:solidFill>
          </p:spPr>
        </p:sp>
      </p:grpSp>
      <p:sp>
        <p:nvSpPr>
          <p:cNvPr id="4" name="Freeform 4"/>
          <p:cNvSpPr/>
          <p:nvPr/>
        </p:nvSpPr>
        <p:spPr>
          <a:xfrm>
            <a:off x="839751" y="326557"/>
            <a:ext cx="1040057" cy="1073000"/>
          </a:xfrm>
          <a:custGeom>
            <a:avLst/>
            <a:gdLst/>
            <a:ahLst/>
            <a:cxnLst/>
            <a:rect l="l" t="t" r="r" b="b"/>
            <a:pathLst>
              <a:path w="1040057" h="1073000">
                <a:moveTo>
                  <a:pt x="0" y="0"/>
                </a:moveTo>
                <a:lnTo>
                  <a:pt x="1040057" y="0"/>
                </a:lnTo>
                <a:lnTo>
                  <a:pt x="1040057" y="1072999"/>
                </a:lnTo>
                <a:lnTo>
                  <a:pt x="0" y="1072999"/>
                </a:lnTo>
                <a:lnTo>
                  <a:pt x="0" y="0"/>
                </a:lnTo>
                <a:close/>
              </a:path>
            </a:pathLst>
          </a:custGeom>
          <a:blipFill>
            <a:blip r:embed="rId2"/>
            <a:stretch>
              <a:fillRect/>
            </a:stretch>
          </a:blipFill>
        </p:spPr>
      </p:sp>
      <p:sp>
        <p:nvSpPr>
          <p:cNvPr id="5" name="TextBox 5"/>
          <p:cNvSpPr txBox="1"/>
          <p:nvPr/>
        </p:nvSpPr>
        <p:spPr>
          <a:xfrm>
            <a:off x="1154584" y="2929424"/>
            <a:ext cx="15152216" cy="1904560"/>
          </a:xfrm>
          <a:prstGeom prst="rect">
            <a:avLst/>
          </a:prstGeom>
        </p:spPr>
        <p:txBody>
          <a:bodyPr wrap="square" lIns="0" tIns="0" rIns="0" bIns="0" rtlCol="0" anchor="t">
            <a:spAutoFit/>
          </a:bodyPr>
          <a:lstStyle/>
          <a:p>
            <a:pPr algn="l">
              <a:lnSpc>
                <a:spcPts val="7943"/>
              </a:lnSpc>
            </a:pPr>
            <a:r>
              <a:rPr lang="en-US" sz="3600" dirty="0">
                <a:solidFill>
                  <a:srgbClr val="2C2C85"/>
                </a:solidFill>
                <a:latin typeface="Radley"/>
                <a:ea typeface="Radley"/>
                <a:cs typeface="Radley"/>
                <a:sym typeface="Radley"/>
              </a:rPr>
              <a:t>Title: </a:t>
            </a:r>
          </a:p>
          <a:p>
            <a:pPr algn="l">
              <a:lnSpc>
                <a:spcPts val="7943"/>
              </a:lnSpc>
            </a:pPr>
            <a:r>
              <a:rPr lang="en-US" sz="3600" dirty="0">
                <a:solidFill>
                  <a:srgbClr val="2C2C85"/>
                </a:solidFill>
                <a:latin typeface="Radley"/>
                <a:ea typeface="Radley"/>
                <a:cs typeface="Radley"/>
                <a:sym typeface="Radley"/>
              </a:rPr>
              <a:t>Developing an Automated Anomaly Detection System for Network Logs</a:t>
            </a:r>
          </a:p>
        </p:txBody>
      </p:sp>
      <p:sp>
        <p:nvSpPr>
          <p:cNvPr id="6" name="TextBox 6"/>
          <p:cNvSpPr txBox="1"/>
          <p:nvPr/>
        </p:nvSpPr>
        <p:spPr>
          <a:xfrm>
            <a:off x="1028700" y="8491725"/>
            <a:ext cx="5913783" cy="490855"/>
          </a:xfrm>
          <a:prstGeom prst="rect">
            <a:avLst/>
          </a:prstGeom>
        </p:spPr>
        <p:txBody>
          <a:bodyPr lIns="0" tIns="0" rIns="0" bIns="0" rtlCol="0" anchor="t">
            <a:spAutoFit/>
          </a:bodyPr>
          <a:lstStyle/>
          <a:p>
            <a:pPr algn="l">
              <a:lnSpc>
                <a:spcPts val="3919"/>
              </a:lnSpc>
            </a:pPr>
            <a:r>
              <a:rPr lang="en-US" sz="2799" dirty="0">
                <a:solidFill>
                  <a:srgbClr val="2C2C85"/>
                </a:solidFill>
                <a:latin typeface="Raleway"/>
                <a:ea typeface="Raleway"/>
                <a:cs typeface="Raleway"/>
                <a:sym typeface="Raleway"/>
              </a:rPr>
              <a:t>Dr. Jannath Nisha O S</a:t>
            </a:r>
          </a:p>
        </p:txBody>
      </p:sp>
      <p:sp>
        <p:nvSpPr>
          <p:cNvPr id="7" name="TextBox 7"/>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2C2C85"/>
                </a:solidFill>
                <a:latin typeface="Raleway"/>
                <a:ea typeface="Raleway"/>
                <a:cs typeface="Raleway"/>
                <a:sym typeface="Raleway"/>
              </a:rPr>
              <a:t>2024 September 04</a:t>
            </a:r>
          </a:p>
        </p:txBody>
      </p:sp>
      <p:sp>
        <p:nvSpPr>
          <p:cNvPr id="8" name="TextBox 8"/>
          <p:cNvSpPr txBox="1"/>
          <p:nvPr/>
        </p:nvSpPr>
        <p:spPr>
          <a:xfrm rot="5400000">
            <a:off x="16261328" y="8538188"/>
            <a:ext cx="2553755" cy="316230"/>
          </a:xfrm>
          <a:prstGeom prst="rect">
            <a:avLst/>
          </a:prstGeom>
        </p:spPr>
        <p:txBody>
          <a:bodyPr lIns="0" tIns="0" rIns="0" bIns="0" rtlCol="0" anchor="t">
            <a:spAutoFit/>
          </a:bodyPr>
          <a:lstStyle/>
          <a:p>
            <a:pPr algn="r">
              <a:lnSpc>
                <a:spcPts val="2520"/>
              </a:lnSpc>
            </a:pPr>
            <a:r>
              <a:rPr lang="en-US" sz="1800" dirty="0">
                <a:solidFill>
                  <a:srgbClr val="2C2C85"/>
                </a:solidFill>
                <a:latin typeface="Raleway"/>
                <a:ea typeface="Raleway"/>
                <a:cs typeface="Raleway"/>
                <a:sym typeface="Raleway"/>
              </a:rPr>
              <a:t>BCSE409J - Project -1</a:t>
            </a:r>
          </a:p>
        </p:txBody>
      </p:sp>
      <p:sp>
        <p:nvSpPr>
          <p:cNvPr id="9" name="TextBox 9"/>
          <p:cNvSpPr txBox="1"/>
          <p:nvPr/>
        </p:nvSpPr>
        <p:spPr>
          <a:xfrm>
            <a:off x="8884742" y="8491725"/>
            <a:ext cx="5913783" cy="1481455"/>
          </a:xfrm>
          <a:prstGeom prst="rect">
            <a:avLst/>
          </a:prstGeom>
        </p:spPr>
        <p:txBody>
          <a:bodyPr lIns="0" tIns="0" rIns="0" bIns="0" rtlCol="0" anchor="t">
            <a:spAutoFit/>
          </a:bodyPr>
          <a:lstStyle/>
          <a:p>
            <a:pPr algn="l">
              <a:lnSpc>
                <a:spcPts val="3919"/>
              </a:lnSpc>
            </a:pPr>
            <a:r>
              <a:rPr lang="en-US" sz="2799" dirty="0">
                <a:solidFill>
                  <a:srgbClr val="2C2C85"/>
                </a:solidFill>
                <a:latin typeface="Raleway"/>
                <a:ea typeface="Raleway"/>
                <a:cs typeface="Raleway"/>
                <a:sym typeface="Raleway"/>
              </a:rPr>
              <a:t>N Sairam Gopal - 21BRS1459</a:t>
            </a:r>
          </a:p>
          <a:p>
            <a:pPr algn="l">
              <a:lnSpc>
                <a:spcPts val="3919"/>
              </a:lnSpc>
            </a:pPr>
            <a:r>
              <a:rPr lang="en-US" sz="2799" dirty="0">
                <a:solidFill>
                  <a:srgbClr val="2C2C85"/>
                </a:solidFill>
                <a:latin typeface="Raleway"/>
                <a:ea typeface="Raleway"/>
                <a:cs typeface="Raleway"/>
                <a:sym typeface="Raleway"/>
              </a:rPr>
              <a:t>D L K Trinadh - 21BAI1579</a:t>
            </a:r>
          </a:p>
          <a:p>
            <a:pPr algn="l">
              <a:lnSpc>
                <a:spcPts val="3919"/>
              </a:lnSpc>
            </a:pPr>
            <a:r>
              <a:rPr lang="en-US" sz="2799" dirty="0">
                <a:solidFill>
                  <a:srgbClr val="2C2C85"/>
                </a:solidFill>
                <a:latin typeface="Raleway"/>
                <a:ea typeface="Raleway"/>
                <a:cs typeface="Raleway"/>
                <a:sym typeface="Raleway"/>
              </a:rPr>
              <a:t>Rishi Patri - 21BPS1396</a:t>
            </a:r>
          </a:p>
        </p:txBody>
      </p:sp>
      <p:sp>
        <p:nvSpPr>
          <p:cNvPr id="10" name="TextBox 10"/>
          <p:cNvSpPr txBox="1"/>
          <p:nvPr/>
        </p:nvSpPr>
        <p:spPr>
          <a:xfrm>
            <a:off x="1028700" y="7705581"/>
            <a:ext cx="5913783" cy="490855"/>
          </a:xfrm>
          <a:prstGeom prst="rect">
            <a:avLst/>
          </a:prstGeom>
        </p:spPr>
        <p:txBody>
          <a:bodyPr lIns="0" tIns="0" rIns="0" bIns="0" rtlCol="0" anchor="t">
            <a:spAutoFit/>
          </a:bodyPr>
          <a:lstStyle/>
          <a:p>
            <a:pPr algn="l">
              <a:lnSpc>
                <a:spcPts val="3919"/>
              </a:lnSpc>
            </a:pPr>
            <a:r>
              <a:rPr lang="en-US" sz="2799" b="1" dirty="0">
                <a:solidFill>
                  <a:srgbClr val="2C2C85"/>
                </a:solidFill>
                <a:latin typeface="Raleway Bold"/>
                <a:ea typeface="Raleway Bold"/>
                <a:cs typeface="Raleway Bold"/>
                <a:sym typeface="Raleway Bold"/>
              </a:rPr>
              <a:t>Advisor</a:t>
            </a:r>
          </a:p>
        </p:txBody>
      </p:sp>
      <p:sp>
        <p:nvSpPr>
          <p:cNvPr id="11" name="TextBox 11"/>
          <p:cNvSpPr txBox="1"/>
          <p:nvPr/>
        </p:nvSpPr>
        <p:spPr>
          <a:xfrm>
            <a:off x="9144000" y="7705581"/>
            <a:ext cx="5913783" cy="490855"/>
          </a:xfrm>
          <a:prstGeom prst="rect">
            <a:avLst/>
          </a:prstGeom>
        </p:spPr>
        <p:txBody>
          <a:bodyPr lIns="0" tIns="0" rIns="0" bIns="0" rtlCol="0" anchor="t">
            <a:spAutoFit/>
          </a:bodyPr>
          <a:lstStyle/>
          <a:p>
            <a:pPr algn="l">
              <a:lnSpc>
                <a:spcPts val="3919"/>
              </a:lnSpc>
            </a:pPr>
            <a:r>
              <a:rPr lang="en-US" sz="2799" b="1" dirty="0">
                <a:solidFill>
                  <a:srgbClr val="2C2C85"/>
                </a:solidFill>
                <a:latin typeface="Raleway Bold"/>
                <a:ea typeface="Raleway Bold"/>
                <a:cs typeface="Raleway Bold"/>
                <a:sym typeface="Raleway Bold"/>
              </a:rPr>
              <a:t>Team Members</a:t>
            </a:r>
          </a:p>
        </p:txBody>
      </p:sp>
      <p:sp>
        <p:nvSpPr>
          <p:cNvPr id="12" name="TextBox 12"/>
          <p:cNvSpPr txBox="1"/>
          <p:nvPr/>
        </p:nvSpPr>
        <p:spPr>
          <a:xfrm>
            <a:off x="2113008" y="631408"/>
            <a:ext cx="2178410" cy="463296"/>
          </a:xfrm>
          <a:prstGeom prst="rect">
            <a:avLst/>
          </a:prstGeom>
        </p:spPr>
        <p:txBody>
          <a:bodyPr lIns="0" tIns="0" rIns="0" bIns="0" rtlCol="0" anchor="t">
            <a:spAutoFit/>
          </a:bodyPr>
          <a:lstStyle/>
          <a:p>
            <a:pPr algn="l">
              <a:lnSpc>
                <a:spcPts val="1871"/>
              </a:lnSpc>
            </a:pPr>
            <a:r>
              <a:rPr lang="en-US" sz="1599" b="1" dirty="0">
                <a:solidFill>
                  <a:srgbClr val="2C2C85"/>
                </a:solidFill>
                <a:latin typeface="Raleway Bold"/>
                <a:ea typeface="Raleway Bold"/>
                <a:cs typeface="Raleway Bold"/>
                <a:sym typeface="Raleway Bold"/>
              </a:rPr>
              <a:t>VELLORE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a:extLst>
            <a:ext uri="{FF2B5EF4-FFF2-40B4-BE49-F238E27FC236}">
              <a16:creationId xmlns:a16="http://schemas.microsoft.com/office/drawing/2014/main" id="{DB442F49-70E1-089F-8F43-7BB1E50B270A}"/>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D6482AF-DC3F-3E6E-5C41-1BEE78CBD9C3}"/>
              </a:ext>
            </a:extLst>
          </p:cNvPr>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a:t>
            </a:r>
          </a:p>
        </p:txBody>
      </p:sp>
      <p:grpSp>
        <p:nvGrpSpPr>
          <p:cNvPr id="3" name="Group 3">
            <a:extLst>
              <a:ext uri="{FF2B5EF4-FFF2-40B4-BE49-F238E27FC236}">
                <a16:creationId xmlns:a16="http://schemas.microsoft.com/office/drawing/2014/main" id="{54423CB0-5CB9-6C4D-5CEF-784977615612}"/>
              </a:ext>
            </a:extLst>
          </p:cNvPr>
          <p:cNvGrpSpPr/>
          <p:nvPr/>
        </p:nvGrpSpPr>
        <p:grpSpPr>
          <a:xfrm>
            <a:off x="16740784" y="0"/>
            <a:ext cx="1547216" cy="10287000"/>
            <a:chOff x="0" y="0"/>
            <a:chExt cx="523379" cy="3479800"/>
          </a:xfrm>
        </p:grpSpPr>
        <p:sp>
          <p:nvSpPr>
            <p:cNvPr id="4" name="Freeform 4">
              <a:extLst>
                <a:ext uri="{FF2B5EF4-FFF2-40B4-BE49-F238E27FC236}">
                  <a16:creationId xmlns:a16="http://schemas.microsoft.com/office/drawing/2014/main" id="{76920E64-AB94-35DA-98FF-EE8FCE521FFD}"/>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a:extLst>
              <a:ext uri="{FF2B5EF4-FFF2-40B4-BE49-F238E27FC236}">
                <a16:creationId xmlns:a16="http://schemas.microsoft.com/office/drawing/2014/main" id="{664E9846-0120-8B16-5A99-6AEF75D6B151}"/>
              </a:ext>
            </a:extLst>
          </p:cNvPr>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9" name="TextBox 9">
            <a:extLst>
              <a:ext uri="{FF2B5EF4-FFF2-40B4-BE49-F238E27FC236}">
                <a16:creationId xmlns:a16="http://schemas.microsoft.com/office/drawing/2014/main" id="{5E2943E1-3349-816C-298C-7C89E5AF4B46}"/>
              </a:ext>
            </a:extLst>
          </p:cNvPr>
          <p:cNvSpPr txBox="1"/>
          <p:nvPr/>
        </p:nvSpPr>
        <p:spPr>
          <a:xfrm>
            <a:off x="1028700" y="713486"/>
            <a:ext cx="419100" cy="243656"/>
          </a:xfrm>
          <a:prstGeom prst="rect">
            <a:avLst/>
          </a:prstGeom>
        </p:spPr>
        <p:txBody>
          <a:bodyPr wrap="square"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VII</a:t>
            </a:r>
          </a:p>
        </p:txBody>
      </p:sp>
      <p:sp>
        <p:nvSpPr>
          <p:cNvPr id="10" name="TextBox 10">
            <a:extLst>
              <a:ext uri="{FF2B5EF4-FFF2-40B4-BE49-F238E27FC236}">
                <a16:creationId xmlns:a16="http://schemas.microsoft.com/office/drawing/2014/main" id="{3B4DD4E9-8112-AB21-DCDD-BC4B36200EDB}"/>
              </a:ext>
            </a:extLst>
          </p:cNvPr>
          <p:cNvSpPr txBox="1"/>
          <p:nvPr/>
        </p:nvSpPr>
        <p:spPr>
          <a:xfrm>
            <a:off x="1355447" y="713486"/>
            <a:ext cx="3235298" cy="487313"/>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Methodology</a:t>
            </a:r>
          </a:p>
          <a:p>
            <a:pPr algn="just">
              <a:lnSpc>
                <a:spcPts val="1871"/>
              </a:lnSpc>
            </a:pPr>
            <a:endParaRPr lang="en-US" sz="1599" b="1" dirty="0">
              <a:solidFill>
                <a:srgbClr val="333385"/>
              </a:solidFill>
              <a:latin typeface="Raleway Bold"/>
              <a:ea typeface="Raleway Bold"/>
              <a:cs typeface="Raleway Bold"/>
              <a:sym typeface="Raleway Bold"/>
            </a:endParaRPr>
          </a:p>
        </p:txBody>
      </p:sp>
      <p:sp>
        <p:nvSpPr>
          <p:cNvPr id="11" name="TextBox 11">
            <a:extLst>
              <a:ext uri="{FF2B5EF4-FFF2-40B4-BE49-F238E27FC236}">
                <a16:creationId xmlns:a16="http://schemas.microsoft.com/office/drawing/2014/main" id="{5C9F238A-D9B7-BA12-E851-2AC11280B349}"/>
              </a:ext>
            </a:extLst>
          </p:cNvPr>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10</a:t>
            </a:r>
          </a:p>
        </p:txBody>
      </p:sp>
      <p:sp>
        <p:nvSpPr>
          <p:cNvPr id="5" name="TextBox 4">
            <a:extLst>
              <a:ext uri="{FF2B5EF4-FFF2-40B4-BE49-F238E27FC236}">
                <a16:creationId xmlns:a16="http://schemas.microsoft.com/office/drawing/2014/main" id="{FDCED273-91A2-3066-27C4-61C81F95DADD}"/>
              </a:ext>
            </a:extLst>
          </p:cNvPr>
          <p:cNvSpPr txBox="1"/>
          <p:nvPr/>
        </p:nvSpPr>
        <p:spPr>
          <a:xfrm>
            <a:off x="1028700" y="1458531"/>
            <a:ext cx="15411342" cy="8279190"/>
          </a:xfrm>
          <a:prstGeom prst="rect">
            <a:avLst/>
          </a:prstGeom>
          <a:noFill/>
        </p:spPr>
        <p:txBody>
          <a:bodyPr wrap="square" rtlCol="0">
            <a:spAutoFit/>
          </a:bodyPr>
          <a:lstStyle/>
          <a:p>
            <a:r>
              <a:rPr lang="en-US" sz="2800" dirty="0">
                <a:solidFill>
                  <a:srgbClr val="333385"/>
                </a:solidFill>
                <a:latin typeface="Raleway"/>
                <a:ea typeface="Raleway"/>
                <a:cs typeface="Raleway"/>
                <a:sym typeface="Raleway"/>
              </a:rPr>
              <a:t>Our project “Anomaly Log Detection” employs a multi-step machine learning approach for identifying anomalies in system log data. The methodology consists of the following key components: </a:t>
            </a:r>
          </a:p>
          <a:p>
            <a:endParaRPr lang="en-US" sz="2800" dirty="0">
              <a:solidFill>
                <a:srgbClr val="333385"/>
              </a:solidFill>
              <a:latin typeface="Raleway"/>
              <a:ea typeface="Raleway"/>
              <a:cs typeface="Raleway"/>
              <a:sym typeface="Raleway"/>
            </a:endParaRPr>
          </a:p>
          <a:p>
            <a:r>
              <a:rPr lang="en-US" sz="2800" dirty="0">
                <a:solidFill>
                  <a:srgbClr val="333385"/>
                </a:solidFill>
                <a:latin typeface="Raleway"/>
                <a:ea typeface="Raleway"/>
                <a:cs typeface="Raleway"/>
                <a:sym typeface="Raleway"/>
              </a:rPr>
              <a:t>1)</a:t>
            </a:r>
            <a:r>
              <a:rPr lang="en-US" sz="2800" b="1" dirty="0">
                <a:solidFill>
                  <a:srgbClr val="333385"/>
                </a:solidFill>
                <a:latin typeface="Raleway"/>
                <a:ea typeface="Raleway"/>
                <a:cs typeface="Raleway"/>
                <a:sym typeface="Raleway"/>
              </a:rPr>
              <a:t> Data Preprocessing:</a:t>
            </a:r>
          </a:p>
          <a:p>
            <a:r>
              <a:rPr lang="en-US" sz="2800" dirty="0">
                <a:solidFill>
                  <a:srgbClr val="333385"/>
                </a:solidFill>
                <a:latin typeface="Raleway"/>
                <a:ea typeface="Raleway"/>
                <a:cs typeface="Raleway"/>
                <a:sym typeface="Raleway"/>
              </a:rPr>
              <a:t>	Log data is collected and preprocessed by eliminating unwanted data, normalizing structure, and identifying important characteristics. This leads to the cleaning of the data before modeling.</a:t>
            </a:r>
          </a:p>
          <a:p>
            <a:endParaRPr lang="en-US" sz="2800" dirty="0">
              <a:solidFill>
                <a:srgbClr val="333385"/>
              </a:solidFill>
              <a:latin typeface="Raleway"/>
              <a:ea typeface="Raleway"/>
              <a:cs typeface="Raleway"/>
              <a:sym typeface="Raleway"/>
            </a:endParaRPr>
          </a:p>
          <a:p>
            <a:r>
              <a:rPr lang="en-US" sz="2800" dirty="0">
                <a:solidFill>
                  <a:srgbClr val="333385"/>
                </a:solidFill>
                <a:latin typeface="Raleway"/>
                <a:ea typeface="Raleway"/>
                <a:cs typeface="Raleway"/>
                <a:sym typeface="Raleway"/>
              </a:rPr>
              <a:t>2)</a:t>
            </a:r>
            <a:r>
              <a:rPr lang="en-US" sz="2800" b="1" dirty="0">
                <a:solidFill>
                  <a:srgbClr val="333385"/>
                </a:solidFill>
                <a:latin typeface="Raleway"/>
                <a:ea typeface="Raleway"/>
                <a:cs typeface="Raleway"/>
                <a:sym typeface="Raleway"/>
              </a:rPr>
              <a:t> Baseline Classifiers:</a:t>
            </a:r>
          </a:p>
          <a:p>
            <a:r>
              <a:rPr lang="en-US" sz="2800" dirty="0">
                <a:solidFill>
                  <a:srgbClr val="333385"/>
                </a:solidFill>
                <a:latin typeface="Raleway"/>
                <a:ea typeface="Raleway"/>
                <a:cs typeface="Raleway"/>
                <a:sym typeface="Raleway"/>
              </a:rPr>
              <a:t>	The baseline models calculate the initial performance metrics. These classifiers are compared with more complex models based on these baseline models. Baseline scores and weighted F1-score are metrics that indicate how well each model copes with imbalanced data.</a:t>
            </a:r>
          </a:p>
          <a:p>
            <a:endParaRPr lang="en-US" sz="2800" dirty="0">
              <a:solidFill>
                <a:srgbClr val="333385"/>
              </a:solidFill>
              <a:latin typeface="Raleway"/>
              <a:ea typeface="Raleway"/>
              <a:cs typeface="Raleway"/>
              <a:sym typeface="Raleway"/>
            </a:endParaRPr>
          </a:p>
          <a:p>
            <a:r>
              <a:rPr lang="en-US" sz="2800" dirty="0">
                <a:solidFill>
                  <a:srgbClr val="333385"/>
                </a:solidFill>
                <a:latin typeface="Raleway"/>
                <a:ea typeface="Raleway"/>
                <a:cs typeface="Raleway"/>
                <a:sym typeface="Raleway"/>
              </a:rPr>
              <a:t>3)</a:t>
            </a:r>
            <a:r>
              <a:rPr lang="en-US" sz="2800" b="1" dirty="0">
                <a:solidFill>
                  <a:srgbClr val="333385"/>
                </a:solidFill>
                <a:latin typeface="Raleway"/>
                <a:ea typeface="Raleway"/>
                <a:cs typeface="Raleway"/>
                <a:sym typeface="Raleway"/>
              </a:rPr>
              <a:t> Dimensionality Reduction:</a:t>
            </a:r>
          </a:p>
          <a:p>
            <a:r>
              <a:rPr lang="en-US" sz="2800" b="1" dirty="0">
                <a:solidFill>
                  <a:srgbClr val="333385"/>
                </a:solidFill>
                <a:latin typeface="Raleway"/>
                <a:ea typeface="Raleway"/>
                <a:cs typeface="Raleway"/>
                <a:sym typeface="Raleway"/>
              </a:rPr>
              <a:t>	</a:t>
            </a:r>
            <a:r>
              <a:rPr lang="en-US" sz="2800" dirty="0">
                <a:solidFill>
                  <a:srgbClr val="333385"/>
                </a:solidFill>
                <a:latin typeface="Raleway"/>
                <a:ea typeface="Raleway"/>
                <a:cs typeface="Raleway"/>
                <a:sym typeface="Raleway"/>
              </a:rPr>
              <a:t>We apply t-SNE for a better visualization and comprehension of the high-dimensional log data by reducing the data into lower dimensions while trying to maintain the relationships between the points and to identify the clusters and possibly anomalies.</a:t>
            </a:r>
          </a:p>
        </p:txBody>
      </p:sp>
    </p:spTree>
    <p:extLst>
      <p:ext uri="{BB962C8B-B14F-4D97-AF65-F5344CB8AC3E}">
        <p14:creationId xmlns:p14="http://schemas.microsoft.com/office/powerpoint/2010/main" val="340563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a:extLst>
            <a:ext uri="{FF2B5EF4-FFF2-40B4-BE49-F238E27FC236}">
              <a16:creationId xmlns:a16="http://schemas.microsoft.com/office/drawing/2014/main" id="{6FAE6548-4D5A-C240-A12E-E5ED697F472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212A1F5-FD58-E6BF-B032-6E0BD3307F97}"/>
              </a:ext>
            </a:extLst>
          </p:cNvPr>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a:t>
            </a:r>
          </a:p>
        </p:txBody>
      </p:sp>
      <p:grpSp>
        <p:nvGrpSpPr>
          <p:cNvPr id="3" name="Group 3">
            <a:extLst>
              <a:ext uri="{FF2B5EF4-FFF2-40B4-BE49-F238E27FC236}">
                <a16:creationId xmlns:a16="http://schemas.microsoft.com/office/drawing/2014/main" id="{27974235-9E10-59E8-F7B9-C6158B7386CA}"/>
              </a:ext>
            </a:extLst>
          </p:cNvPr>
          <p:cNvGrpSpPr/>
          <p:nvPr/>
        </p:nvGrpSpPr>
        <p:grpSpPr>
          <a:xfrm>
            <a:off x="16740784" y="0"/>
            <a:ext cx="1547216" cy="10287000"/>
            <a:chOff x="0" y="0"/>
            <a:chExt cx="523379" cy="3479800"/>
          </a:xfrm>
        </p:grpSpPr>
        <p:sp>
          <p:nvSpPr>
            <p:cNvPr id="4" name="Freeform 4">
              <a:extLst>
                <a:ext uri="{FF2B5EF4-FFF2-40B4-BE49-F238E27FC236}">
                  <a16:creationId xmlns:a16="http://schemas.microsoft.com/office/drawing/2014/main" id="{751FB294-E894-8251-2549-CBC265027BE2}"/>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a:extLst>
              <a:ext uri="{FF2B5EF4-FFF2-40B4-BE49-F238E27FC236}">
                <a16:creationId xmlns:a16="http://schemas.microsoft.com/office/drawing/2014/main" id="{C89B5788-930C-1B28-BA1B-8D7A24B95D60}"/>
              </a:ext>
            </a:extLst>
          </p:cNvPr>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9" name="TextBox 9">
            <a:extLst>
              <a:ext uri="{FF2B5EF4-FFF2-40B4-BE49-F238E27FC236}">
                <a16:creationId xmlns:a16="http://schemas.microsoft.com/office/drawing/2014/main" id="{DA9ADF28-DA7E-6147-683C-4ED4A8935B3C}"/>
              </a:ext>
            </a:extLst>
          </p:cNvPr>
          <p:cNvSpPr txBox="1"/>
          <p:nvPr/>
        </p:nvSpPr>
        <p:spPr>
          <a:xfrm>
            <a:off x="1028700" y="713486"/>
            <a:ext cx="419100" cy="243656"/>
          </a:xfrm>
          <a:prstGeom prst="rect">
            <a:avLst/>
          </a:prstGeom>
        </p:spPr>
        <p:txBody>
          <a:bodyPr wrap="square"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VII</a:t>
            </a:r>
          </a:p>
        </p:txBody>
      </p:sp>
      <p:sp>
        <p:nvSpPr>
          <p:cNvPr id="10" name="TextBox 10">
            <a:extLst>
              <a:ext uri="{FF2B5EF4-FFF2-40B4-BE49-F238E27FC236}">
                <a16:creationId xmlns:a16="http://schemas.microsoft.com/office/drawing/2014/main" id="{8F15A0D7-05DD-538C-106F-49E424351CCF}"/>
              </a:ext>
            </a:extLst>
          </p:cNvPr>
          <p:cNvSpPr txBox="1"/>
          <p:nvPr/>
        </p:nvSpPr>
        <p:spPr>
          <a:xfrm>
            <a:off x="1355447" y="713486"/>
            <a:ext cx="3235298" cy="487313"/>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Methodology</a:t>
            </a:r>
          </a:p>
          <a:p>
            <a:pPr algn="just">
              <a:lnSpc>
                <a:spcPts val="1871"/>
              </a:lnSpc>
            </a:pPr>
            <a:endParaRPr lang="en-US" sz="1599" b="1" dirty="0">
              <a:solidFill>
                <a:srgbClr val="333385"/>
              </a:solidFill>
              <a:latin typeface="Raleway Bold"/>
              <a:ea typeface="Raleway Bold"/>
              <a:cs typeface="Raleway Bold"/>
              <a:sym typeface="Raleway Bold"/>
            </a:endParaRPr>
          </a:p>
        </p:txBody>
      </p:sp>
      <p:sp>
        <p:nvSpPr>
          <p:cNvPr id="11" name="TextBox 11">
            <a:extLst>
              <a:ext uri="{FF2B5EF4-FFF2-40B4-BE49-F238E27FC236}">
                <a16:creationId xmlns:a16="http://schemas.microsoft.com/office/drawing/2014/main" id="{2DF1B124-DE6C-1DE3-83B1-3E12A09B5B8D}"/>
              </a:ext>
            </a:extLst>
          </p:cNvPr>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11</a:t>
            </a:r>
          </a:p>
        </p:txBody>
      </p:sp>
      <p:sp>
        <p:nvSpPr>
          <p:cNvPr id="5" name="TextBox 4">
            <a:extLst>
              <a:ext uri="{FF2B5EF4-FFF2-40B4-BE49-F238E27FC236}">
                <a16:creationId xmlns:a16="http://schemas.microsoft.com/office/drawing/2014/main" id="{7A99BAEA-ACDF-629D-1AF2-6E0A756F2006}"/>
              </a:ext>
            </a:extLst>
          </p:cNvPr>
          <p:cNvSpPr txBox="1"/>
          <p:nvPr/>
        </p:nvSpPr>
        <p:spPr>
          <a:xfrm>
            <a:off x="1028700" y="1458531"/>
            <a:ext cx="15411342" cy="7417415"/>
          </a:xfrm>
          <a:prstGeom prst="rect">
            <a:avLst/>
          </a:prstGeom>
          <a:noFill/>
        </p:spPr>
        <p:txBody>
          <a:bodyPr wrap="square" rtlCol="0">
            <a:spAutoFit/>
          </a:bodyPr>
          <a:lstStyle/>
          <a:p>
            <a:r>
              <a:rPr lang="en-US" sz="2800" dirty="0">
                <a:solidFill>
                  <a:srgbClr val="333385"/>
                </a:solidFill>
                <a:latin typeface="Raleway"/>
                <a:ea typeface="Raleway"/>
                <a:cs typeface="Raleway"/>
                <a:sym typeface="Raleway"/>
              </a:rPr>
              <a:t>4) </a:t>
            </a:r>
            <a:r>
              <a:rPr lang="en-US" sz="2800" b="1" dirty="0">
                <a:solidFill>
                  <a:srgbClr val="333385"/>
                </a:solidFill>
                <a:latin typeface="Raleway"/>
                <a:ea typeface="Raleway"/>
                <a:cs typeface="Raleway"/>
                <a:sym typeface="Raleway"/>
              </a:rPr>
              <a:t>Stacking Classifier Approach:</a:t>
            </a:r>
          </a:p>
          <a:p>
            <a:r>
              <a:rPr lang="en-US" sz="2800" b="1" dirty="0">
                <a:solidFill>
                  <a:srgbClr val="333385"/>
                </a:solidFill>
                <a:latin typeface="Raleway"/>
                <a:ea typeface="Raleway"/>
                <a:cs typeface="Raleway"/>
                <a:sym typeface="Raleway"/>
              </a:rPr>
              <a:t>	</a:t>
            </a:r>
            <a:r>
              <a:rPr lang="en-US" sz="2800" dirty="0">
                <a:solidFill>
                  <a:srgbClr val="333385"/>
                </a:solidFill>
                <a:latin typeface="Raleway"/>
                <a:ea typeface="Raleway"/>
                <a:cs typeface="Raleway"/>
                <a:sym typeface="Raleway"/>
              </a:rPr>
              <a:t>A stacking classifier is used to merge several basic classifiers into a stronger model. The way the stacking classifier works is as follows:</a:t>
            </a:r>
          </a:p>
          <a:p>
            <a:endParaRPr lang="en-US" sz="2800" dirty="0">
              <a:solidFill>
                <a:srgbClr val="333385"/>
              </a:solidFill>
              <a:latin typeface="Raleway"/>
              <a:ea typeface="Raleway"/>
              <a:cs typeface="Raleway"/>
              <a:sym typeface="Raleway"/>
            </a:endParaRPr>
          </a:p>
          <a:p>
            <a:pPr marL="457200" indent="-457200">
              <a:buFont typeface="Arial" panose="020B0604020202020204" pitchFamily="34" charset="0"/>
              <a:buChar char="•"/>
            </a:pPr>
            <a:r>
              <a:rPr lang="en-US" sz="2800" b="1" dirty="0">
                <a:solidFill>
                  <a:srgbClr val="333385"/>
                </a:solidFill>
                <a:latin typeface="Raleway"/>
                <a:ea typeface="Raleway"/>
                <a:cs typeface="Raleway"/>
                <a:sym typeface="Raleway"/>
              </a:rPr>
              <a:t>Estimators:</a:t>
            </a:r>
            <a:r>
              <a:rPr lang="en-US" sz="2800" dirty="0">
                <a:solidFill>
                  <a:srgbClr val="333385"/>
                </a:solidFill>
                <a:latin typeface="Raleway"/>
                <a:ea typeface="Raleway"/>
                <a:cs typeface="Raleway"/>
                <a:sym typeface="Raleway"/>
              </a:rPr>
              <a:t> A  compilation of basic classifiers (such as K-means, Isolation Forest, and One-Class SVM) act as the foundational models.</a:t>
            </a:r>
          </a:p>
          <a:p>
            <a:endParaRPr lang="en-US" sz="2800" b="1" dirty="0">
              <a:solidFill>
                <a:srgbClr val="333385"/>
              </a:solidFill>
              <a:latin typeface="Raleway"/>
              <a:ea typeface="Raleway"/>
              <a:cs typeface="Raleway"/>
              <a:sym typeface="Raleway"/>
            </a:endParaRPr>
          </a:p>
          <a:p>
            <a:pPr marL="457200" indent="-457200">
              <a:buFont typeface="Arial" panose="020B0604020202020204" pitchFamily="34" charset="0"/>
              <a:buChar char="•"/>
            </a:pPr>
            <a:r>
              <a:rPr lang="en-US" sz="2800" b="1" dirty="0">
                <a:solidFill>
                  <a:srgbClr val="333385"/>
                </a:solidFill>
                <a:latin typeface="Raleway"/>
                <a:ea typeface="Raleway"/>
                <a:cs typeface="Raleway"/>
                <a:sym typeface="Raleway"/>
              </a:rPr>
              <a:t>Meta-Classifier:</a:t>
            </a:r>
            <a:r>
              <a:rPr lang="en-US" sz="2800" dirty="0">
                <a:solidFill>
                  <a:srgbClr val="333385"/>
                </a:solidFill>
                <a:latin typeface="Raleway"/>
                <a:ea typeface="Raleway"/>
                <a:cs typeface="Raleway"/>
                <a:sym typeface="Raleway"/>
              </a:rPr>
              <a:t> A final meta-classifier is defined to combine the outputs of the base classifiers, improving the overall prediction performance.</a:t>
            </a:r>
          </a:p>
          <a:p>
            <a:pPr marL="457200" indent="-457200">
              <a:buFont typeface="Arial" panose="020B0604020202020204" pitchFamily="34" charset="0"/>
              <a:buChar char="•"/>
            </a:pPr>
            <a:endParaRPr lang="en-US" sz="2800" dirty="0">
              <a:solidFill>
                <a:srgbClr val="333385"/>
              </a:solidFill>
              <a:latin typeface="Raleway"/>
              <a:ea typeface="Raleway"/>
              <a:cs typeface="Raleway"/>
              <a:sym typeface="Raleway"/>
            </a:endParaRPr>
          </a:p>
          <a:p>
            <a:pPr marL="457200" indent="-457200">
              <a:buFont typeface="Arial" panose="020B0604020202020204" pitchFamily="34" charset="0"/>
              <a:buChar char="•"/>
            </a:pPr>
            <a:r>
              <a:rPr lang="en-US" sz="2800" b="1" dirty="0">
                <a:solidFill>
                  <a:srgbClr val="333385"/>
                </a:solidFill>
                <a:latin typeface="Raleway"/>
                <a:ea typeface="Raleway"/>
                <a:cs typeface="Raleway"/>
                <a:sym typeface="Raleway"/>
              </a:rPr>
              <a:t> Cross-validation (CV): </a:t>
            </a:r>
            <a:r>
              <a:rPr lang="en-US" sz="2800" dirty="0">
                <a:solidFill>
                  <a:srgbClr val="333385"/>
                </a:solidFill>
                <a:latin typeface="Raleway"/>
                <a:ea typeface="Raleway"/>
                <a:cs typeface="Raleway"/>
                <a:sym typeface="Raleway"/>
              </a:rPr>
              <a:t>This is conducted to verify the strength of the model. It prevents overfitting and makes sure that the model generalizes well to unseen data.</a:t>
            </a:r>
          </a:p>
          <a:p>
            <a:endParaRPr lang="en-US" sz="2800" dirty="0">
              <a:solidFill>
                <a:srgbClr val="333385"/>
              </a:solidFill>
              <a:latin typeface="Raleway"/>
              <a:ea typeface="Raleway"/>
              <a:cs typeface="Raleway"/>
              <a:sym typeface="Raleway"/>
            </a:endParaRPr>
          </a:p>
          <a:p>
            <a:r>
              <a:rPr lang="en-US" sz="2800" dirty="0">
                <a:solidFill>
                  <a:srgbClr val="333385"/>
                </a:solidFill>
                <a:latin typeface="Raleway"/>
                <a:ea typeface="Raleway"/>
                <a:cs typeface="Raleway"/>
                <a:sym typeface="Raleway"/>
              </a:rPr>
              <a:t>5) </a:t>
            </a:r>
            <a:r>
              <a:rPr lang="en-US" sz="2800" b="1" dirty="0">
                <a:solidFill>
                  <a:srgbClr val="333385"/>
                </a:solidFill>
                <a:latin typeface="Raleway"/>
                <a:ea typeface="Raleway"/>
                <a:cs typeface="Raleway"/>
                <a:sym typeface="Raleway"/>
              </a:rPr>
              <a:t>Model Evaluation:</a:t>
            </a:r>
          </a:p>
          <a:p>
            <a:r>
              <a:rPr lang="en-US" sz="2800" dirty="0">
                <a:solidFill>
                  <a:srgbClr val="333385"/>
                </a:solidFill>
                <a:latin typeface="Raleway"/>
                <a:ea typeface="Raleway"/>
                <a:cs typeface="Raleway"/>
                <a:sym typeface="Raleway"/>
              </a:rPr>
              <a:t>	The anomaly detection models are rated based on metrics such as the mean F1-weighted score, precision, recall, and accuracy. These depict how perfectly the models can identify anomalies without giving false positives or false negatives.</a:t>
            </a:r>
          </a:p>
        </p:txBody>
      </p:sp>
    </p:spTree>
    <p:extLst>
      <p:ext uri="{BB962C8B-B14F-4D97-AF65-F5344CB8AC3E}">
        <p14:creationId xmlns:p14="http://schemas.microsoft.com/office/powerpoint/2010/main" val="375762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a:extLst>
            <a:ext uri="{FF2B5EF4-FFF2-40B4-BE49-F238E27FC236}">
              <a16:creationId xmlns:a16="http://schemas.microsoft.com/office/drawing/2014/main" id="{6D6CB4E4-EFB4-86EB-95D7-BCCAE85D7AA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6AC57A78-394D-229B-A69F-CEE62AEC2587}"/>
              </a:ext>
            </a:extLst>
          </p:cNvPr>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a:t>
            </a:r>
          </a:p>
        </p:txBody>
      </p:sp>
      <p:grpSp>
        <p:nvGrpSpPr>
          <p:cNvPr id="3" name="Group 3">
            <a:extLst>
              <a:ext uri="{FF2B5EF4-FFF2-40B4-BE49-F238E27FC236}">
                <a16:creationId xmlns:a16="http://schemas.microsoft.com/office/drawing/2014/main" id="{8E4DF884-5964-FC94-12EA-8E71586CA3A9}"/>
              </a:ext>
            </a:extLst>
          </p:cNvPr>
          <p:cNvGrpSpPr/>
          <p:nvPr/>
        </p:nvGrpSpPr>
        <p:grpSpPr>
          <a:xfrm>
            <a:off x="16740784" y="0"/>
            <a:ext cx="1547216" cy="10287000"/>
            <a:chOff x="0" y="0"/>
            <a:chExt cx="523379" cy="3479800"/>
          </a:xfrm>
        </p:grpSpPr>
        <p:sp>
          <p:nvSpPr>
            <p:cNvPr id="4" name="Freeform 4">
              <a:extLst>
                <a:ext uri="{FF2B5EF4-FFF2-40B4-BE49-F238E27FC236}">
                  <a16:creationId xmlns:a16="http://schemas.microsoft.com/office/drawing/2014/main" id="{EDACD4F7-8749-F082-1438-C0F21325C887}"/>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a:extLst>
              <a:ext uri="{FF2B5EF4-FFF2-40B4-BE49-F238E27FC236}">
                <a16:creationId xmlns:a16="http://schemas.microsoft.com/office/drawing/2014/main" id="{87E8EED6-45B9-5A31-9EE5-70FC948D8A4D}"/>
              </a:ext>
            </a:extLst>
          </p:cNvPr>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9" name="TextBox 9">
            <a:extLst>
              <a:ext uri="{FF2B5EF4-FFF2-40B4-BE49-F238E27FC236}">
                <a16:creationId xmlns:a16="http://schemas.microsoft.com/office/drawing/2014/main" id="{47DEE849-3804-8FBF-8250-8B2E51DE45C6}"/>
              </a:ext>
            </a:extLst>
          </p:cNvPr>
          <p:cNvSpPr txBox="1"/>
          <p:nvPr/>
        </p:nvSpPr>
        <p:spPr>
          <a:xfrm>
            <a:off x="1028699" y="713486"/>
            <a:ext cx="326747" cy="243656"/>
          </a:xfrm>
          <a:prstGeom prst="rect">
            <a:avLst/>
          </a:prstGeom>
        </p:spPr>
        <p:txBody>
          <a:bodyPr wrap="square"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VIII</a:t>
            </a:r>
          </a:p>
        </p:txBody>
      </p:sp>
      <p:sp>
        <p:nvSpPr>
          <p:cNvPr id="10" name="TextBox 10">
            <a:extLst>
              <a:ext uri="{FF2B5EF4-FFF2-40B4-BE49-F238E27FC236}">
                <a16:creationId xmlns:a16="http://schemas.microsoft.com/office/drawing/2014/main" id="{F2D5F2CB-73B8-9B0A-40F6-67277BCDBA14}"/>
              </a:ext>
            </a:extLst>
          </p:cNvPr>
          <p:cNvSpPr txBox="1"/>
          <p:nvPr/>
        </p:nvSpPr>
        <p:spPr>
          <a:xfrm>
            <a:off x="1453949" y="713485"/>
            <a:ext cx="3235298" cy="243656"/>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Comparison of Traditional</a:t>
            </a:r>
          </a:p>
        </p:txBody>
      </p:sp>
      <p:sp>
        <p:nvSpPr>
          <p:cNvPr id="11" name="TextBox 11">
            <a:extLst>
              <a:ext uri="{FF2B5EF4-FFF2-40B4-BE49-F238E27FC236}">
                <a16:creationId xmlns:a16="http://schemas.microsoft.com/office/drawing/2014/main" id="{A4D93274-C134-3730-A8E8-C92D6461240A}"/>
              </a:ext>
            </a:extLst>
          </p:cNvPr>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12</a:t>
            </a:r>
          </a:p>
        </p:txBody>
      </p:sp>
      <p:graphicFrame>
        <p:nvGraphicFramePr>
          <p:cNvPr id="5" name="Table 4">
            <a:extLst>
              <a:ext uri="{FF2B5EF4-FFF2-40B4-BE49-F238E27FC236}">
                <a16:creationId xmlns:a16="http://schemas.microsoft.com/office/drawing/2014/main" id="{E65AFB36-E9B6-9F5C-6A91-BEEB900B36C6}"/>
              </a:ext>
            </a:extLst>
          </p:cNvPr>
          <p:cNvGraphicFramePr>
            <a:graphicFrameLocks noGrp="1"/>
          </p:cNvGraphicFramePr>
          <p:nvPr>
            <p:extLst>
              <p:ext uri="{D42A27DB-BD31-4B8C-83A1-F6EECF244321}">
                <p14:modId xmlns:p14="http://schemas.microsoft.com/office/powerpoint/2010/main" val="4131977734"/>
              </p:ext>
            </p:extLst>
          </p:nvPr>
        </p:nvGraphicFramePr>
        <p:xfrm>
          <a:off x="1192072" y="2095500"/>
          <a:ext cx="15190928" cy="6649302"/>
        </p:xfrm>
        <a:graphic>
          <a:graphicData uri="http://schemas.openxmlformats.org/drawingml/2006/table">
            <a:tbl>
              <a:tblPr firstRow="1" bandRow="1">
                <a:tableStyleId>{5C22544A-7EE6-4342-B048-85BDC9FD1C3A}</a:tableStyleId>
              </a:tblPr>
              <a:tblGrid>
                <a:gridCol w="3227528">
                  <a:extLst>
                    <a:ext uri="{9D8B030D-6E8A-4147-A177-3AD203B41FA5}">
                      <a16:colId xmlns:a16="http://schemas.microsoft.com/office/drawing/2014/main" val="4069683501"/>
                    </a:ext>
                  </a:extLst>
                </a:gridCol>
                <a:gridCol w="4343400">
                  <a:extLst>
                    <a:ext uri="{9D8B030D-6E8A-4147-A177-3AD203B41FA5}">
                      <a16:colId xmlns:a16="http://schemas.microsoft.com/office/drawing/2014/main" val="2811447430"/>
                    </a:ext>
                  </a:extLst>
                </a:gridCol>
                <a:gridCol w="7620000">
                  <a:extLst>
                    <a:ext uri="{9D8B030D-6E8A-4147-A177-3AD203B41FA5}">
                      <a16:colId xmlns:a16="http://schemas.microsoft.com/office/drawing/2014/main" val="2943324410"/>
                    </a:ext>
                  </a:extLst>
                </a:gridCol>
              </a:tblGrid>
              <a:tr h="595500">
                <a:tc>
                  <a:txBody>
                    <a:bodyPr/>
                    <a:lstStyle/>
                    <a:p>
                      <a:pPr algn="ctr"/>
                      <a:endParaRPr lang="en-IN" sz="2800" b="1" dirty="0"/>
                    </a:p>
                    <a:p>
                      <a:pPr algn="ctr"/>
                      <a:r>
                        <a:rPr lang="en-IN" sz="2800" b="1" dirty="0"/>
                        <a:t>Method</a:t>
                      </a:r>
                    </a:p>
                  </a:txBody>
                  <a:tcPr/>
                </a:tc>
                <a:tc>
                  <a:txBody>
                    <a:bodyPr/>
                    <a:lstStyle/>
                    <a:p>
                      <a:pPr algn="ctr"/>
                      <a:endParaRPr lang="en-IN" sz="2800" b="1" i="0" kern="1200" dirty="0">
                        <a:solidFill>
                          <a:schemeClr val="lt1"/>
                        </a:solidFill>
                        <a:effectLst/>
                        <a:latin typeface="+mn-lt"/>
                        <a:ea typeface="+mn-ea"/>
                        <a:cs typeface="+mn-cs"/>
                      </a:endParaRPr>
                    </a:p>
                    <a:p>
                      <a:pPr algn="ctr"/>
                      <a:r>
                        <a:rPr lang="en-IN" sz="2800" b="1" i="0" kern="1200" dirty="0">
                          <a:solidFill>
                            <a:schemeClr val="lt1"/>
                          </a:solidFill>
                          <a:effectLst/>
                          <a:latin typeface="+mn-lt"/>
                          <a:ea typeface="+mn-ea"/>
                          <a:cs typeface="+mn-cs"/>
                        </a:rPr>
                        <a:t>Traditional Methods</a:t>
                      </a:r>
                      <a:endParaRPr lang="en-IN" sz="2800" b="1" dirty="0"/>
                    </a:p>
                  </a:txBody>
                  <a:tcPr/>
                </a:tc>
                <a:tc>
                  <a:txBody>
                    <a:bodyPr/>
                    <a:lstStyle/>
                    <a:p>
                      <a:pPr algn="ctr"/>
                      <a:endParaRPr lang="en-IN" sz="2800" b="1" dirty="0"/>
                    </a:p>
                    <a:p>
                      <a:pPr algn="ctr"/>
                      <a:r>
                        <a:rPr lang="en-IN" sz="2800" b="1" dirty="0"/>
                        <a:t>Our Approach</a:t>
                      </a:r>
                    </a:p>
                  </a:txBody>
                  <a:tcPr/>
                </a:tc>
                <a:extLst>
                  <a:ext uri="{0D108BD9-81ED-4DB2-BD59-A6C34878D82A}">
                    <a16:rowId xmlns:a16="http://schemas.microsoft.com/office/drawing/2014/main" val="3743735953"/>
                  </a:ext>
                </a:extLst>
              </a:tr>
              <a:tr h="950737">
                <a:tc>
                  <a:txBody>
                    <a:bodyPr/>
                    <a:lstStyle/>
                    <a:p>
                      <a:pPr algn="ctr"/>
                      <a:endParaRPr lang="en-IN" sz="1800" b="1" dirty="0">
                        <a:latin typeface="Radley"/>
                      </a:endParaRPr>
                    </a:p>
                    <a:p>
                      <a:pPr algn="ctr"/>
                      <a:r>
                        <a:rPr lang="en-IN" sz="1800" b="1" dirty="0">
                          <a:latin typeface="Radley"/>
                        </a:rPr>
                        <a:t>Detection Flexibility</a:t>
                      </a:r>
                    </a:p>
                  </a:txBody>
                  <a:tcPr/>
                </a:tc>
                <a:tc>
                  <a:txBody>
                    <a:bodyPr/>
                    <a:lstStyle/>
                    <a:p>
                      <a:pPr algn="ctr"/>
                      <a:endParaRPr lang="en-IN" sz="1800" b="0" i="0" kern="1200" dirty="0">
                        <a:solidFill>
                          <a:schemeClr val="dk1"/>
                        </a:solidFill>
                        <a:effectLst/>
                        <a:latin typeface="Radley"/>
                        <a:ea typeface="+mn-ea"/>
                        <a:cs typeface="+mn-cs"/>
                      </a:endParaRPr>
                    </a:p>
                    <a:p>
                      <a:pPr algn="ctr"/>
                      <a:r>
                        <a:rPr lang="en-IN" sz="1800" b="0" i="0" kern="1200" dirty="0">
                          <a:solidFill>
                            <a:schemeClr val="dk1"/>
                          </a:solidFill>
                          <a:effectLst/>
                          <a:latin typeface="Radley"/>
                          <a:ea typeface="+mn-ea"/>
                          <a:cs typeface="+mn-cs"/>
                        </a:rPr>
                        <a:t>Limited to known patterns</a:t>
                      </a:r>
                      <a:endParaRPr lang="en-IN" dirty="0">
                        <a:latin typeface="Radley"/>
                      </a:endParaRPr>
                    </a:p>
                  </a:txBody>
                  <a:tcPr/>
                </a:tc>
                <a:tc>
                  <a:txBody>
                    <a:bodyPr/>
                    <a:lstStyle/>
                    <a:p>
                      <a:pPr algn="ctr"/>
                      <a:endParaRPr lang="en-US" sz="1800" b="0" i="0" kern="1200" dirty="0">
                        <a:solidFill>
                          <a:schemeClr val="dk1"/>
                        </a:solidFill>
                        <a:effectLst/>
                        <a:latin typeface="Radley"/>
                        <a:ea typeface="+mn-ea"/>
                        <a:cs typeface="+mn-cs"/>
                      </a:endParaRPr>
                    </a:p>
                    <a:p>
                      <a:pPr algn="ctr"/>
                      <a:r>
                        <a:rPr lang="en-US" sz="1800" b="0" i="0" kern="1200" dirty="0">
                          <a:solidFill>
                            <a:schemeClr val="dk1"/>
                          </a:solidFill>
                          <a:effectLst/>
                          <a:latin typeface="Radley"/>
                          <a:ea typeface="+mn-ea"/>
                          <a:cs typeface="+mn-cs"/>
                        </a:rPr>
                        <a:t>Capable of detecting unknown or evolving anomalies</a:t>
                      </a:r>
                      <a:endParaRPr lang="en-IN" dirty="0">
                        <a:latin typeface="Radley"/>
                      </a:endParaRPr>
                    </a:p>
                  </a:txBody>
                  <a:tcPr/>
                </a:tc>
                <a:extLst>
                  <a:ext uri="{0D108BD9-81ED-4DB2-BD59-A6C34878D82A}">
                    <a16:rowId xmlns:a16="http://schemas.microsoft.com/office/drawing/2014/main" val="708890011"/>
                  </a:ext>
                </a:extLst>
              </a:tr>
              <a:tr h="950737">
                <a:tc>
                  <a:txBody>
                    <a:bodyPr/>
                    <a:lstStyle/>
                    <a:p>
                      <a:pPr algn="ctr"/>
                      <a:endParaRPr lang="en-IN" sz="1800" b="1" dirty="0">
                        <a:latin typeface="Radley"/>
                      </a:endParaRPr>
                    </a:p>
                    <a:p>
                      <a:pPr algn="ctr"/>
                      <a:r>
                        <a:rPr lang="en-IN" sz="1800" b="1" dirty="0">
                          <a:latin typeface="Radley"/>
                        </a:rPr>
                        <a:t>Threshold</a:t>
                      </a:r>
                    </a:p>
                  </a:txBody>
                  <a:tcPr/>
                </a:tc>
                <a:tc>
                  <a:txBody>
                    <a:bodyPr/>
                    <a:lstStyle/>
                    <a:p>
                      <a:pPr algn="ctr"/>
                      <a:endParaRPr lang="en-IN" sz="1800" b="0" i="0" kern="1200" dirty="0">
                        <a:solidFill>
                          <a:schemeClr val="dk1"/>
                        </a:solidFill>
                        <a:effectLst/>
                        <a:latin typeface="Radley"/>
                        <a:ea typeface="+mn-ea"/>
                        <a:cs typeface="+mn-cs"/>
                      </a:endParaRPr>
                    </a:p>
                    <a:p>
                      <a:pPr algn="ctr"/>
                      <a:r>
                        <a:rPr lang="en-IN" sz="1800" b="0" i="0" kern="1200" dirty="0">
                          <a:solidFill>
                            <a:schemeClr val="dk1"/>
                          </a:solidFill>
                          <a:effectLst/>
                          <a:latin typeface="Radley"/>
                          <a:ea typeface="+mn-ea"/>
                          <a:cs typeface="+mn-cs"/>
                        </a:rPr>
                        <a:t>Requires explicit thresholds/rules</a:t>
                      </a:r>
                      <a:endParaRPr lang="en-IN" dirty="0">
                        <a:latin typeface="Radley"/>
                      </a:endParaRPr>
                    </a:p>
                  </a:txBody>
                  <a:tcPr/>
                </a:tc>
                <a:tc>
                  <a:txBody>
                    <a:bodyPr/>
                    <a:lstStyle/>
                    <a:p>
                      <a:pPr algn="ctr"/>
                      <a:endParaRPr lang="en-US" sz="1800" b="0" i="0" kern="1200" dirty="0">
                        <a:solidFill>
                          <a:schemeClr val="dk1"/>
                        </a:solidFill>
                        <a:effectLst/>
                        <a:latin typeface="Radley"/>
                        <a:ea typeface="+mn-ea"/>
                        <a:cs typeface="+mn-cs"/>
                      </a:endParaRPr>
                    </a:p>
                    <a:p>
                      <a:pPr algn="ctr"/>
                      <a:r>
                        <a:rPr lang="en-US" sz="1800" b="0" i="0" kern="1200" dirty="0">
                          <a:solidFill>
                            <a:schemeClr val="dk1"/>
                          </a:solidFill>
                          <a:effectLst/>
                          <a:latin typeface="Radley"/>
                          <a:ea typeface="+mn-ea"/>
                          <a:cs typeface="+mn-cs"/>
                        </a:rPr>
                        <a:t>Automatically clusters and detects outliers based on patterns</a:t>
                      </a:r>
                      <a:endParaRPr lang="en-IN" dirty="0">
                        <a:latin typeface="Radley"/>
                      </a:endParaRPr>
                    </a:p>
                  </a:txBody>
                  <a:tcPr/>
                </a:tc>
                <a:extLst>
                  <a:ext uri="{0D108BD9-81ED-4DB2-BD59-A6C34878D82A}">
                    <a16:rowId xmlns:a16="http://schemas.microsoft.com/office/drawing/2014/main" val="811324927"/>
                  </a:ext>
                </a:extLst>
              </a:tr>
              <a:tr h="950737">
                <a:tc>
                  <a:txBody>
                    <a:bodyPr/>
                    <a:lstStyle/>
                    <a:p>
                      <a:pPr algn="ctr"/>
                      <a:endParaRPr lang="en-IN" sz="1800" b="1" i="0" kern="1200" dirty="0">
                        <a:solidFill>
                          <a:schemeClr val="dk1"/>
                        </a:solidFill>
                        <a:effectLst/>
                        <a:latin typeface="Radley"/>
                        <a:ea typeface="+mn-ea"/>
                        <a:cs typeface="+mn-cs"/>
                      </a:endParaRPr>
                    </a:p>
                    <a:p>
                      <a:pPr algn="ctr"/>
                      <a:r>
                        <a:rPr lang="en-IN" sz="1800" b="1" i="0" kern="1200" dirty="0">
                          <a:solidFill>
                            <a:schemeClr val="dk1"/>
                          </a:solidFill>
                          <a:effectLst/>
                          <a:latin typeface="Radley"/>
                          <a:ea typeface="+mn-ea"/>
                          <a:cs typeface="+mn-cs"/>
                        </a:rPr>
                        <a:t>Handling High Dimensionality</a:t>
                      </a:r>
                      <a:endParaRPr lang="en-IN" sz="1800" b="1" dirty="0">
                        <a:latin typeface="Radley"/>
                      </a:endParaRPr>
                    </a:p>
                  </a:txBody>
                  <a:tcPr/>
                </a:tc>
                <a:tc>
                  <a:txBody>
                    <a:bodyPr/>
                    <a:lstStyle/>
                    <a:p>
                      <a:pPr algn="ctr"/>
                      <a:endParaRPr lang="en-IN" sz="1800" b="0" i="0" kern="1200" dirty="0">
                        <a:solidFill>
                          <a:schemeClr val="dk1"/>
                        </a:solidFill>
                        <a:effectLst/>
                        <a:latin typeface="Radley"/>
                        <a:ea typeface="+mn-ea"/>
                        <a:cs typeface="+mn-cs"/>
                      </a:endParaRPr>
                    </a:p>
                    <a:p>
                      <a:pPr algn="ctr"/>
                      <a:r>
                        <a:rPr lang="en-IN" sz="1800" b="0" i="0" kern="1200" dirty="0">
                          <a:solidFill>
                            <a:schemeClr val="dk1"/>
                          </a:solidFill>
                          <a:effectLst/>
                          <a:latin typeface="Radley"/>
                          <a:ea typeface="+mn-ea"/>
                          <a:cs typeface="+mn-cs"/>
                        </a:rPr>
                        <a:t>Challenging</a:t>
                      </a:r>
                      <a:endParaRPr lang="en-IN" dirty="0">
                        <a:latin typeface="Radley"/>
                      </a:endParaRPr>
                    </a:p>
                  </a:txBody>
                  <a:tcPr/>
                </a:tc>
                <a:tc>
                  <a:txBody>
                    <a:bodyPr/>
                    <a:lstStyle/>
                    <a:p>
                      <a:pPr algn="ctr" fontAlgn="base"/>
                      <a:r>
                        <a:rPr lang="en-US" dirty="0">
                          <a:effectLst/>
                          <a:latin typeface="Radley"/>
                        </a:rPr>
                        <a:t>Effective (especially with t-SNE for visualization)</a:t>
                      </a:r>
                    </a:p>
                  </a:txBody>
                  <a:tcPr anchor="ctr"/>
                </a:tc>
                <a:extLst>
                  <a:ext uri="{0D108BD9-81ED-4DB2-BD59-A6C34878D82A}">
                    <a16:rowId xmlns:a16="http://schemas.microsoft.com/office/drawing/2014/main" val="3921686765"/>
                  </a:ext>
                </a:extLst>
              </a:tr>
              <a:tr h="950737">
                <a:tc>
                  <a:txBody>
                    <a:bodyPr/>
                    <a:lstStyle/>
                    <a:p>
                      <a:pPr algn="ctr"/>
                      <a:endParaRPr lang="en-IN" sz="1800" b="1" i="0" kern="1200" dirty="0">
                        <a:solidFill>
                          <a:schemeClr val="dk1"/>
                        </a:solidFill>
                        <a:effectLst/>
                        <a:latin typeface="Radley"/>
                        <a:ea typeface="+mn-ea"/>
                        <a:cs typeface="+mn-cs"/>
                      </a:endParaRPr>
                    </a:p>
                    <a:p>
                      <a:pPr algn="ctr"/>
                      <a:r>
                        <a:rPr lang="en-IN" sz="1800" b="1" i="0" kern="1200" dirty="0">
                          <a:solidFill>
                            <a:schemeClr val="dk1"/>
                          </a:solidFill>
                          <a:effectLst/>
                          <a:latin typeface="Radley"/>
                          <a:ea typeface="+mn-ea"/>
                          <a:cs typeface="+mn-cs"/>
                        </a:rPr>
                        <a:t>Scalability</a:t>
                      </a:r>
                      <a:endParaRPr lang="en-IN" sz="1800" b="1" dirty="0">
                        <a:latin typeface="Radley"/>
                      </a:endParaRPr>
                    </a:p>
                  </a:txBody>
                  <a:tcPr/>
                </a:tc>
                <a:tc>
                  <a:txBody>
                    <a:bodyPr/>
                    <a:lstStyle/>
                    <a:p>
                      <a:pPr algn="ctr"/>
                      <a:endParaRPr lang="en-IN" sz="1800" b="0" i="0" kern="1200" dirty="0">
                        <a:solidFill>
                          <a:schemeClr val="dk1"/>
                        </a:solidFill>
                        <a:effectLst/>
                        <a:latin typeface="Radley"/>
                        <a:ea typeface="+mn-ea"/>
                        <a:cs typeface="+mn-cs"/>
                      </a:endParaRPr>
                    </a:p>
                    <a:p>
                      <a:pPr algn="ctr"/>
                      <a:r>
                        <a:rPr lang="en-IN" sz="1800" b="0" i="0" kern="1200" dirty="0">
                          <a:solidFill>
                            <a:schemeClr val="dk1"/>
                          </a:solidFill>
                          <a:effectLst/>
                          <a:latin typeface="Radley"/>
                          <a:ea typeface="+mn-ea"/>
                          <a:cs typeface="+mn-cs"/>
                        </a:rPr>
                        <a:t>Limited</a:t>
                      </a:r>
                      <a:endParaRPr lang="en-IN" dirty="0">
                        <a:latin typeface="Radley"/>
                      </a:endParaRPr>
                    </a:p>
                  </a:txBody>
                  <a:tcPr/>
                </a:tc>
                <a:tc>
                  <a:txBody>
                    <a:bodyPr/>
                    <a:lstStyle/>
                    <a:p>
                      <a:pPr algn="ctr" fontAlgn="base"/>
                      <a:endParaRPr lang="en-US" dirty="0">
                        <a:effectLst/>
                        <a:latin typeface="Radley"/>
                      </a:endParaRPr>
                    </a:p>
                    <a:p>
                      <a:pPr algn="ctr" fontAlgn="base"/>
                      <a:r>
                        <a:rPr lang="en-US" dirty="0">
                          <a:effectLst/>
                          <a:latin typeface="Radley"/>
                        </a:rPr>
                        <a:t>Scalable; models like Isolation Forest and One-Class SVM handle large data well</a:t>
                      </a:r>
                    </a:p>
                  </a:txBody>
                  <a:tcPr anchor="ctr"/>
                </a:tc>
                <a:extLst>
                  <a:ext uri="{0D108BD9-81ED-4DB2-BD59-A6C34878D82A}">
                    <a16:rowId xmlns:a16="http://schemas.microsoft.com/office/drawing/2014/main" val="3334080681"/>
                  </a:ext>
                </a:extLst>
              </a:tr>
              <a:tr h="950737">
                <a:tc>
                  <a:txBody>
                    <a:bodyPr/>
                    <a:lstStyle/>
                    <a:p>
                      <a:pPr algn="ctr"/>
                      <a:endParaRPr lang="en-IN" sz="1800" b="1" i="0" kern="1200" dirty="0">
                        <a:solidFill>
                          <a:schemeClr val="dk1"/>
                        </a:solidFill>
                        <a:effectLst/>
                        <a:latin typeface="Radley"/>
                        <a:ea typeface="+mn-ea"/>
                        <a:cs typeface="+mn-cs"/>
                      </a:endParaRPr>
                    </a:p>
                    <a:p>
                      <a:pPr algn="ctr"/>
                      <a:r>
                        <a:rPr lang="en-IN" sz="1800" b="1" i="0" kern="1200" dirty="0">
                          <a:solidFill>
                            <a:schemeClr val="dk1"/>
                          </a:solidFill>
                          <a:effectLst/>
                          <a:latin typeface="Radley"/>
                          <a:ea typeface="+mn-ea"/>
                          <a:cs typeface="+mn-cs"/>
                        </a:rPr>
                        <a:t>Adaptability to New Patterns</a:t>
                      </a:r>
                      <a:endParaRPr lang="en-IN" sz="1800" b="1" dirty="0">
                        <a:latin typeface="Radley"/>
                      </a:endParaRPr>
                    </a:p>
                  </a:txBody>
                  <a:tcPr/>
                </a:tc>
                <a:tc>
                  <a:txBody>
                    <a:bodyPr/>
                    <a:lstStyle/>
                    <a:p>
                      <a:pPr algn="ctr"/>
                      <a:endParaRPr lang="en-IN" sz="1800" b="0" i="0" kern="1200" dirty="0">
                        <a:solidFill>
                          <a:schemeClr val="dk1"/>
                        </a:solidFill>
                        <a:effectLst/>
                        <a:latin typeface="Radley"/>
                        <a:ea typeface="+mn-ea"/>
                        <a:cs typeface="+mn-cs"/>
                      </a:endParaRPr>
                    </a:p>
                    <a:p>
                      <a:pPr algn="ctr"/>
                      <a:r>
                        <a:rPr lang="en-IN" sz="1800" b="0" i="0" kern="1200" dirty="0">
                          <a:solidFill>
                            <a:schemeClr val="dk1"/>
                          </a:solidFill>
                          <a:effectLst/>
                          <a:latin typeface="Radley"/>
                          <a:ea typeface="+mn-ea"/>
                          <a:cs typeface="+mn-cs"/>
                        </a:rPr>
                        <a:t>Low</a:t>
                      </a:r>
                      <a:endParaRPr lang="en-IN" dirty="0">
                        <a:latin typeface="Radley"/>
                      </a:endParaRPr>
                    </a:p>
                  </a:txBody>
                  <a:tcPr/>
                </a:tc>
                <a:tc>
                  <a:txBody>
                    <a:bodyPr/>
                    <a:lstStyle/>
                    <a:p>
                      <a:pPr algn="ctr"/>
                      <a:endParaRPr lang="en-US" sz="1800" b="0" i="0" kern="1200" dirty="0">
                        <a:solidFill>
                          <a:schemeClr val="dk1"/>
                        </a:solidFill>
                        <a:effectLst/>
                        <a:latin typeface="Radley"/>
                        <a:ea typeface="+mn-ea"/>
                        <a:cs typeface="+mn-cs"/>
                      </a:endParaRPr>
                    </a:p>
                    <a:p>
                      <a:pPr algn="ctr"/>
                      <a:r>
                        <a:rPr lang="en-US" sz="1800" b="0" i="0" kern="1200" dirty="0">
                          <a:solidFill>
                            <a:schemeClr val="dk1"/>
                          </a:solidFill>
                          <a:effectLst/>
                          <a:latin typeface="Radley"/>
                          <a:ea typeface="+mn-ea"/>
                          <a:cs typeface="+mn-cs"/>
                        </a:rPr>
                        <a:t>High, with models adjusting based on underlying log data patterns</a:t>
                      </a:r>
                      <a:endParaRPr lang="en-IN" dirty="0">
                        <a:latin typeface="Radley"/>
                      </a:endParaRPr>
                    </a:p>
                  </a:txBody>
                  <a:tcPr/>
                </a:tc>
                <a:extLst>
                  <a:ext uri="{0D108BD9-81ED-4DB2-BD59-A6C34878D82A}">
                    <a16:rowId xmlns:a16="http://schemas.microsoft.com/office/drawing/2014/main" val="2880705529"/>
                  </a:ext>
                </a:extLst>
              </a:tr>
              <a:tr h="950737">
                <a:tc>
                  <a:txBody>
                    <a:bodyPr/>
                    <a:lstStyle/>
                    <a:p>
                      <a:pPr algn="ctr"/>
                      <a:endParaRPr lang="en-IN" sz="1800" b="1" i="0" kern="1200" dirty="0">
                        <a:solidFill>
                          <a:schemeClr val="dk1"/>
                        </a:solidFill>
                        <a:effectLst/>
                        <a:latin typeface="Radley"/>
                        <a:ea typeface="+mn-ea"/>
                        <a:cs typeface="+mn-cs"/>
                      </a:endParaRPr>
                    </a:p>
                    <a:p>
                      <a:pPr algn="ctr"/>
                      <a:r>
                        <a:rPr lang="en-IN" sz="1800" b="1" i="0" kern="1200" dirty="0">
                          <a:solidFill>
                            <a:schemeClr val="dk1"/>
                          </a:solidFill>
                          <a:effectLst/>
                          <a:latin typeface="Radley"/>
                          <a:ea typeface="+mn-ea"/>
                          <a:cs typeface="+mn-cs"/>
                        </a:rPr>
                        <a:t>False Positive Rate</a:t>
                      </a:r>
                      <a:endParaRPr lang="en-IN" sz="1800" b="1" dirty="0">
                        <a:latin typeface="Radley"/>
                      </a:endParaRPr>
                    </a:p>
                  </a:txBody>
                  <a:tcPr/>
                </a:tc>
                <a:tc>
                  <a:txBody>
                    <a:bodyPr/>
                    <a:lstStyle/>
                    <a:p>
                      <a:pPr algn="ctr"/>
                      <a:endParaRPr lang="en-IN" sz="1800" b="0" i="0" kern="1200" dirty="0">
                        <a:solidFill>
                          <a:schemeClr val="dk1"/>
                        </a:solidFill>
                        <a:effectLst/>
                        <a:latin typeface="Radley"/>
                        <a:ea typeface="+mn-ea"/>
                        <a:cs typeface="+mn-cs"/>
                      </a:endParaRPr>
                    </a:p>
                    <a:p>
                      <a:pPr algn="ctr"/>
                      <a:r>
                        <a:rPr lang="en-IN" sz="1800" b="0" i="0" kern="1200" dirty="0">
                          <a:solidFill>
                            <a:schemeClr val="dk1"/>
                          </a:solidFill>
                          <a:effectLst/>
                          <a:latin typeface="Radley"/>
                          <a:ea typeface="+mn-ea"/>
                          <a:cs typeface="+mn-cs"/>
                        </a:rPr>
                        <a:t>Higher for unknown anomalies</a:t>
                      </a:r>
                      <a:endParaRPr lang="en-IN" dirty="0">
                        <a:latin typeface="Radley"/>
                      </a:endParaRPr>
                    </a:p>
                  </a:txBody>
                  <a:tcPr/>
                </a:tc>
                <a:tc>
                  <a:txBody>
                    <a:bodyPr/>
                    <a:lstStyle/>
                    <a:p>
                      <a:pPr algn="ctr"/>
                      <a:endParaRPr lang="en-US" sz="1800" b="0" i="0" kern="1200" dirty="0">
                        <a:solidFill>
                          <a:schemeClr val="dk1"/>
                        </a:solidFill>
                        <a:effectLst/>
                        <a:latin typeface="Radley"/>
                        <a:ea typeface="+mn-ea"/>
                        <a:cs typeface="+mn-cs"/>
                      </a:endParaRPr>
                    </a:p>
                    <a:p>
                      <a:pPr algn="ctr"/>
                      <a:r>
                        <a:rPr lang="en-US" sz="1800" b="0" i="0" kern="1200" dirty="0">
                          <a:solidFill>
                            <a:schemeClr val="dk1"/>
                          </a:solidFill>
                          <a:effectLst/>
                          <a:latin typeface="Radley"/>
                          <a:ea typeface="+mn-ea"/>
                          <a:cs typeface="+mn-cs"/>
                        </a:rPr>
                        <a:t>Generally lower, as patterns are learned rather than fixed</a:t>
                      </a:r>
                      <a:endParaRPr lang="en-IN" dirty="0">
                        <a:latin typeface="Radley"/>
                      </a:endParaRPr>
                    </a:p>
                  </a:txBody>
                  <a:tcPr/>
                </a:tc>
                <a:extLst>
                  <a:ext uri="{0D108BD9-81ED-4DB2-BD59-A6C34878D82A}">
                    <a16:rowId xmlns:a16="http://schemas.microsoft.com/office/drawing/2014/main" val="2535304475"/>
                  </a:ext>
                </a:extLst>
              </a:tr>
            </a:tbl>
          </a:graphicData>
        </a:graphic>
      </p:graphicFrame>
    </p:spTree>
    <p:extLst>
      <p:ext uri="{BB962C8B-B14F-4D97-AF65-F5344CB8AC3E}">
        <p14:creationId xmlns:p14="http://schemas.microsoft.com/office/powerpoint/2010/main" val="145307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a:extLst>
            <a:ext uri="{FF2B5EF4-FFF2-40B4-BE49-F238E27FC236}">
              <a16:creationId xmlns:a16="http://schemas.microsoft.com/office/drawing/2014/main" id="{BAED05EA-52E7-2323-CACD-2B6E6577219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A2E6DA6-89DA-5643-2132-E0F22875E4BA}"/>
              </a:ext>
            </a:extLst>
          </p:cNvPr>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a:t>
            </a:r>
          </a:p>
        </p:txBody>
      </p:sp>
      <p:grpSp>
        <p:nvGrpSpPr>
          <p:cNvPr id="3" name="Group 3">
            <a:extLst>
              <a:ext uri="{FF2B5EF4-FFF2-40B4-BE49-F238E27FC236}">
                <a16:creationId xmlns:a16="http://schemas.microsoft.com/office/drawing/2014/main" id="{2F7B0471-5ADA-C4AD-A717-77E71678C4A4}"/>
              </a:ext>
            </a:extLst>
          </p:cNvPr>
          <p:cNvGrpSpPr/>
          <p:nvPr/>
        </p:nvGrpSpPr>
        <p:grpSpPr>
          <a:xfrm>
            <a:off x="16740784" y="0"/>
            <a:ext cx="1547216" cy="10287000"/>
            <a:chOff x="0" y="0"/>
            <a:chExt cx="523379" cy="3479800"/>
          </a:xfrm>
        </p:grpSpPr>
        <p:sp>
          <p:nvSpPr>
            <p:cNvPr id="4" name="Freeform 4">
              <a:extLst>
                <a:ext uri="{FF2B5EF4-FFF2-40B4-BE49-F238E27FC236}">
                  <a16:creationId xmlns:a16="http://schemas.microsoft.com/office/drawing/2014/main" id="{C091BEFF-ED98-4900-98DD-F09D9399B7F9}"/>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a:extLst>
              <a:ext uri="{FF2B5EF4-FFF2-40B4-BE49-F238E27FC236}">
                <a16:creationId xmlns:a16="http://schemas.microsoft.com/office/drawing/2014/main" id="{A8A4C4F6-77B1-25B5-58C5-2334278527E0}"/>
              </a:ext>
            </a:extLst>
          </p:cNvPr>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7" name="TextBox 7">
            <a:extLst>
              <a:ext uri="{FF2B5EF4-FFF2-40B4-BE49-F238E27FC236}">
                <a16:creationId xmlns:a16="http://schemas.microsoft.com/office/drawing/2014/main" id="{C5A70992-8E1F-AE57-6F72-E46AACB78BFC}"/>
              </a:ext>
            </a:extLst>
          </p:cNvPr>
          <p:cNvSpPr txBox="1"/>
          <p:nvPr/>
        </p:nvSpPr>
        <p:spPr>
          <a:xfrm>
            <a:off x="1355447" y="2119024"/>
            <a:ext cx="14417953" cy="3131563"/>
          </a:xfrm>
          <a:prstGeom prst="rect">
            <a:avLst/>
          </a:prstGeom>
        </p:spPr>
        <p:txBody>
          <a:bodyPr wrap="square" lIns="0" tIns="0" rIns="0" bIns="0" rtlCol="0" anchor="t">
            <a:spAutoFit/>
          </a:bodyPr>
          <a:lstStyle/>
          <a:p>
            <a:pPr algn="just">
              <a:lnSpc>
                <a:spcPts val="5039"/>
              </a:lnSpc>
            </a:pPr>
            <a:r>
              <a:rPr lang="en-US" sz="2799" dirty="0">
                <a:solidFill>
                  <a:srgbClr val="333385"/>
                </a:solidFill>
                <a:latin typeface="Raleway"/>
                <a:ea typeface="Raleway"/>
                <a:cs typeface="Raleway"/>
                <a:sym typeface="Raleway"/>
              </a:rPr>
              <a:t>In our project Anomaly Log Detection, a K-Means model was performed on the log data using clustering that showed an optimum number of clusters as 6; t-SNE plotting was conducted in two-dimensional space, and for the anomaly-detection task, the best model applied was a Isolation Forest model with 0.028 contamination with 11 anomalies detected among 386 samples.</a:t>
            </a:r>
          </a:p>
        </p:txBody>
      </p:sp>
      <p:sp>
        <p:nvSpPr>
          <p:cNvPr id="9" name="TextBox 9">
            <a:extLst>
              <a:ext uri="{FF2B5EF4-FFF2-40B4-BE49-F238E27FC236}">
                <a16:creationId xmlns:a16="http://schemas.microsoft.com/office/drawing/2014/main" id="{7AE0548E-3697-883C-EF56-5244ECE5F7E8}"/>
              </a:ext>
            </a:extLst>
          </p:cNvPr>
          <p:cNvSpPr txBox="1"/>
          <p:nvPr/>
        </p:nvSpPr>
        <p:spPr>
          <a:xfrm>
            <a:off x="1028700" y="713486"/>
            <a:ext cx="237450" cy="243656"/>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IX</a:t>
            </a:r>
          </a:p>
        </p:txBody>
      </p:sp>
      <p:sp>
        <p:nvSpPr>
          <p:cNvPr id="10" name="TextBox 10">
            <a:extLst>
              <a:ext uri="{FF2B5EF4-FFF2-40B4-BE49-F238E27FC236}">
                <a16:creationId xmlns:a16="http://schemas.microsoft.com/office/drawing/2014/main" id="{CB2CA99D-AF44-E8CF-E400-B96758A1E581}"/>
              </a:ext>
            </a:extLst>
          </p:cNvPr>
          <p:cNvSpPr txBox="1"/>
          <p:nvPr/>
        </p:nvSpPr>
        <p:spPr>
          <a:xfrm>
            <a:off x="1355447" y="713486"/>
            <a:ext cx="3235298" cy="487313"/>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Results</a:t>
            </a:r>
          </a:p>
          <a:p>
            <a:pPr algn="just">
              <a:lnSpc>
                <a:spcPts val="1871"/>
              </a:lnSpc>
            </a:pPr>
            <a:endParaRPr lang="en-US" sz="1599" b="1" dirty="0">
              <a:solidFill>
                <a:srgbClr val="333385"/>
              </a:solidFill>
              <a:latin typeface="Raleway Bold"/>
              <a:ea typeface="Raleway Bold"/>
              <a:cs typeface="Raleway Bold"/>
              <a:sym typeface="Raleway Bold"/>
            </a:endParaRPr>
          </a:p>
        </p:txBody>
      </p:sp>
      <p:sp>
        <p:nvSpPr>
          <p:cNvPr id="11" name="TextBox 11">
            <a:extLst>
              <a:ext uri="{FF2B5EF4-FFF2-40B4-BE49-F238E27FC236}">
                <a16:creationId xmlns:a16="http://schemas.microsoft.com/office/drawing/2014/main" id="{C82ECDBD-8B3F-0E9A-B043-6D5F4A1CC9F1}"/>
              </a:ext>
            </a:extLst>
          </p:cNvPr>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13</a:t>
            </a:r>
          </a:p>
        </p:txBody>
      </p:sp>
    </p:spTree>
    <p:extLst>
      <p:ext uri="{BB962C8B-B14F-4D97-AF65-F5344CB8AC3E}">
        <p14:creationId xmlns:p14="http://schemas.microsoft.com/office/powerpoint/2010/main" val="860698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a:extLst>
            <a:ext uri="{FF2B5EF4-FFF2-40B4-BE49-F238E27FC236}">
              <a16:creationId xmlns:a16="http://schemas.microsoft.com/office/drawing/2014/main" id="{BF7E4EC4-6273-A417-B4CC-7F5862924A1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C98C71A-EC5C-5458-E8CB-58992B3EFD35}"/>
              </a:ext>
            </a:extLst>
          </p:cNvPr>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a:t>
            </a:r>
          </a:p>
        </p:txBody>
      </p:sp>
      <p:grpSp>
        <p:nvGrpSpPr>
          <p:cNvPr id="3" name="Group 3">
            <a:extLst>
              <a:ext uri="{FF2B5EF4-FFF2-40B4-BE49-F238E27FC236}">
                <a16:creationId xmlns:a16="http://schemas.microsoft.com/office/drawing/2014/main" id="{8DD48317-FFE6-ADA8-9580-B094C5719B7E}"/>
              </a:ext>
            </a:extLst>
          </p:cNvPr>
          <p:cNvGrpSpPr/>
          <p:nvPr/>
        </p:nvGrpSpPr>
        <p:grpSpPr>
          <a:xfrm>
            <a:off x="16740784" y="0"/>
            <a:ext cx="1547216" cy="10287000"/>
            <a:chOff x="0" y="0"/>
            <a:chExt cx="523379" cy="3479800"/>
          </a:xfrm>
        </p:grpSpPr>
        <p:sp>
          <p:nvSpPr>
            <p:cNvPr id="4" name="Freeform 4">
              <a:extLst>
                <a:ext uri="{FF2B5EF4-FFF2-40B4-BE49-F238E27FC236}">
                  <a16:creationId xmlns:a16="http://schemas.microsoft.com/office/drawing/2014/main" id="{DB53263D-9450-C0C7-238E-D095DDB193D4}"/>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a:extLst>
              <a:ext uri="{FF2B5EF4-FFF2-40B4-BE49-F238E27FC236}">
                <a16:creationId xmlns:a16="http://schemas.microsoft.com/office/drawing/2014/main" id="{FCF2DFFB-42DF-FCFF-08B2-27A82BEF76BD}"/>
              </a:ext>
            </a:extLst>
          </p:cNvPr>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10" name="TextBox 10">
            <a:extLst>
              <a:ext uri="{FF2B5EF4-FFF2-40B4-BE49-F238E27FC236}">
                <a16:creationId xmlns:a16="http://schemas.microsoft.com/office/drawing/2014/main" id="{040B1C21-F9CA-5F50-78CF-5042C1C017B4}"/>
              </a:ext>
            </a:extLst>
          </p:cNvPr>
          <p:cNvSpPr txBox="1"/>
          <p:nvPr/>
        </p:nvSpPr>
        <p:spPr>
          <a:xfrm>
            <a:off x="1355447" y="713486"/>
            <a:ext cx="3235298" cy="487313"/>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Implementation</a:t>
            </a:r>
          </a:p>
          <a:p>
            <a:pPr algn="just">
              <a:lnSpc>
                <a:spcPts val="1871"/>
              </a:lnSpc>
            </a:pPr>
            <a:endParaRPr lang="en-US" sz="1599" b="1" dirty="0">
              <a:solidFill>
                <a:srgbClr val="333385"/>
              </a:solidFill>
              <a:latin typeface="Raleway Bold"/>
              <a:ea typeface="Raleway Bold"/>
              <a:cs typeface="Raleway Bold"/>
              <a:sym typeface="Raleway Bold"/>
            </a:endParaRPr>
          </a:p>
        </p:txBody>
      </p:sp>
      <p:sp>
        <p:nvSpPr>
          <p:cNvPr id="11" name="TextBox 11">
            <a:extLst>
              <a:ext uri="{FF2B5EF4-FFF2-40B4-BE49-F238E27FC236}">
                <a16:creationId xmlns:a16="http://schemas.microsoft.com/office/drawing/2014/main" id="{1304204A-5D49-59C5-4116-475663A94358}"/>
              </a:ext>
            </a:extLst>
          </p:cNvPr>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14</a:t>
            </a:r>
          </a:p>
        </p:txBody>
      </p:sp>
      <p:sp>
        <p:nvSpPr>
          <p:cNvPr id="8" name="TextBox 7">
            <a:extLst>
              <a:ext uri="{FF2B5EF4-FFF2-40B4-BE49-F238E27FC236}">
                <a16:creationId xmlns:a16="http://schemas.microsoft.com/office/drawing/2014/main" id="{ED2F40E9-4CF1-D7FE-9828-F4C0F7B0E76B}"/>
              </a:ext>
            </a:extLst>
          </p:cNvPr>
          <p:cNvSpPr txBox="1"/>
          <p:nvPr/>
        </p:nvSpPr>
        <p:spPr>
          <a:xfrm>
            <a:off x="1355447" y="2095500"/>
            <a:ext cx="14875153" cy="5147499"/>
          </a:xfrm>
          <a:prstGeom prst="rect">
            <a:avLst/>
          </a:prstGeom>
          <a:noFill/>
        </p:spPr>
        <p:txBody>
          <a:bodyPr wrap="square">
            <a:spAutoFit/>
          </a:bodyPr>
          <a:lstStyle/>
          <a:p>
            <a:pPr marL="342900" indent="-342900" algn="just">
              <a:lnSpc>
                <a:spcPts val="5039"/>
              </a:lnSpc>
              <a:buAutoNum type="arabicPeriod"/>
            </a:pPr>
            <a:r>
              <a:rPr lang="en-US" sz="2800" b="1" dirty="0">
                <a:solidFill>
                  <a:srgbClr val="333385"/>
                </a:solidFill>
                <a:latin typeface="Raleway"/>
                <a:ea typeface="Raleway"/>
                <a:cs typeface="Raleway"/>
                <a:sym typeface="Raleway"/>
              </a:rPr>
              <a:t>Data Preprocessing:</a:t>
            </a:r>
            <a:r>
              <a:rPr lang="en-US" sz="2800" dirty="0">
                <a:solidFill>
                  <a:srgbClr val="333385"/>
                </a:solidFill>
                <a:latin typeface="Raleway"/>
                <a:ea typeface="Raleway"/>
                <a:cs typeface="Raleway"/>
                <a:sym typeface="Raleway"/>
              </a:rPr>
              <a:t> 	</a:t>
            </a:r>
          </a:p>
          <a:p>
            <a:pPr lvl="2" algn="just">
              <a:lnSpc>
                <a:spcPts val="5039"/>
              </a:lnSpc>
            </a:pPr>
            <a:r>
              <a:rPr lang="en-US" sz="2800" dirty="0">
                <a:solidFill>
                  <a:srgbClr val="333385"/>
                </a:solidFill>
                <a:latin typeface="Raleway"/>
                <a:ea typeface="Raleway"/>
                <a:cs typeface="Raleway"/>
                <a:sym typeface="Raleway"/>
              </a:rPr>
              <a:t>Steps like data cleaning and normalization to prepare input.</a:t>
            </a:r>
          </a:p>
          <a:p>
            <a:pPr marL="342900" indent="-342900" algn="just">
              <a:lnSpc>
                <a:spcPts val="5039"/>
              </a:lnSpc>
              <a:buAutoNum type="arabicPeriod"/>
            </a:pPr>
            <a:endParaRPr lang="en-US" sz="2800" dirty="0">
              <a:solidFill>
                <a:srgbClr val="333385"/>
              </a:solidFill>
              <a:latin typeface="Raleway"/>
              <a:ea typeface="Raleway"/>
              <a:cs typeface="Raleway"/>
              <a:sym typeface="Raleway"/>
            </a:endParaRPr>
          </a:p>
          <a:p>
            <a:pPr marL="342900" indent="-342900" algn="just">
              <a:lnSpc>
                <a:spcPts val="5039"/>
              </a:lnSpc>
              <a:buAutoNum type="arabicPeriod"/>
            </a:pPr>
            <a:r>
              <a:rPr lang="en-US" sz="2800" b="1" dirty="0">
                <a:solidFill>
                  <a:srgbClr val="333385"/>
                </a:solidFill>
                <a:latin typeface="Raleway"/>
                <a:ea typeface="Raleway"/>
                <a:cs typeface="Raleway"/>
                <a:sym typeface="Raleway"/>
              </a:rPr>
              <a:t>Feature Reduction &amp; Clustering:</a:t>
            </a:r>
            <a:r>
              <a:rPr lang="en-US" sz="2800" dirty="0">
                <a:solidFill>
                  <a:srgbClr val="333385"/>
                </a:solidFill>
                <a:latin typeface="Raleway"/>
                <a:ea typeface="Raleway"/>
                <a:cs typeface="Raleway"/>
                <a:sym typeface="Raleway"/>
              </a:rPr>
              <a:t> </a:t>
            </a:r>
          </a:p>
          <a:p>
            <a:pPr lvl="2" algn="just">
              <a:lnSpc>
                <a:spcPts val="5039"/>
              </a:lnSpc>
            </a:pPr>
            <a:r>
              <a:rPr lang="en-US" sz="2800" dirty="0">
                <a:solidFill>
                  <a:srgbClr val="333385"/>
                </a:solidFill>
                <a:latin typeface="Raleway"/>
                <a:ea typeface="Raleway"/>
                <a:cs typeface="Raleway"/>
                <a:sym typeface="Raleway"/>
              </a:rPr>
              <a:t>Applied t-SNE for dimensionality reduction and K-means for clustering.</a:t>
            </a:r>
          </a:p>
          <a:p>
            <a:pPr marL="342900" indent="-342900" algn="just">
              <a:lnSpc>
                <a:spcPts val="5039"/>
              </a:lnSpc>
              <a:buAutoNum type="arabicPeriod"/>
            </a:pPr>
            <a:endParaRPr lang="en-US" sz="2800" dirty="0">
              <a:solidFill>
                <a:srgbClr val="333385"/>
              </a:solidFill>
              <a:latin typeface="Raleway"/>
              <a:ea typeface="Raleway"/>
              <a:cs typeface="Raleway"/>
              <a:sym typeface="Raleway"/>
            </a:endParaRPr>
          </a:p>
          <a:p>
            <a:pPr marL="342900" indent="-342900" algn="just">
              <a:lnSpc>
                <a:spcPts val="5039"/>
              </a:lnSpc>
              <a:buAutoNum type="arabicPeriod"/>
            </a:pPr>
            <a:r>
              <a:rPr lang="en-US" sz="2800" b="1" dirty="0">
                <a:solidFill>
                  <a:srgbClr val="333385"/>
                </a:solidFill>
                <a:latin typeface="Raleway"/>
                <a:ea typeface="Raleway"/>
                <a:cs typeface="Raleway"/>
                <a:sym typeface="Raleway"/>
              </a:rPr>
              <a:t>Anomaly Detection: 	</a:t>
            </a:r>
          </a:p>
          <a:p>
            <a:pPr algn="just">
              <a:lnSpc>
                <a:spcPts val="5039"/>
              </a:lnSpc>
            </a:pPr>
            <a:r>
              <a:rPr lang="en-US" sz="2800" b="1" dirty="0">
                <a:solidFill>
                  <a:srgbClr val="333385"/>
                </a:solidFill>
                <a:latin typeface="Raleway"/>
                <a:ea typeface="Raleway"/>
                <a:cs typeface="Raleway"/>
                <a:sym typeface="Raleway"/>
              </a:rPr>
              <a:t>	</a:t>
            </a:r>
            <a:r>
              <a:rPr lang="en-US" sz="2800" dirty="0">
                <a:solidFill>
                  <a:srgbClr val="333385"/>
                </a:solidFill>
                <a:latin typeface="Raleway"/>
                <a:ea typeface="Raleway"/>
                <a:cs typeface="Raleway"/>
                <a:sym typeface="Raleway"/>
              </a:rPr>
              <a:t>Used Isolation Forest to identify and filter outliers.</a:t>
            </a:r>
          </a:p>
        </p:txBody>
      </p:sp>
    </p:spTree>
    <p:extLst>
      <p:ext uri="{BB962C8B-B14F-4D97-AF65-F5344CB8AC3E}">
        <p14:creationId xmlns:p14="http://schemas.microsoft.com/office/powerpoint/2010/main" val="3501599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a:extLst>
            <a:ext uri="{FF2B5EF4-FFF2-40B4-BE49-F238E27FC236}">
              <a16:creationId xmlns:a16="http://schemas.microsoft.com/office/drawing/2014/main" id="{504F5A75-6A9B-E9F4-D83D-3C9BBC7E6C8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531181A-4AA8-8F7C-4A07-32CBA4DF0FBB}"/>
              </a:ext>
            </a:extLst>
          </p:cNvPr>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a:t>
            </a:r>
          </a:p>
        </p:txBody>
      </p:sp>
      <p:grpSp>
        <p:nvGrpSpPr>
          <p:cNvPr id="3" name="Group 3">
            <a:extLst>
              <a:ext uri="{FF2B5EF4-FFF2-40B4-BE49-F238E27FC236}">
                <a16:creationId xmlns:a16="http://schemas.microsoft.com/office/drawing/2014/main" id="{5907B461-4522-3CE6-A18A-008F4ECA73C8}"/>
              </a:ext>
            </a:extLst>
          </p:cNvPr>
          <p:cNvGrpSpPr/>
          <p:nvPr/>
        </p:nvGrpSpPr>
        <p:grpSpPr>
          <a:xfrm>
            <a:off x="16740784" y="0"/>
            <a:ext cx="1547216" cy="10287000"/>
            <a:chOff x="0" y="0"/>
            <a:chExt cx="523379" cy="3479800"/>
          </a:xfrm>
        </p:grpSpPr>
        <p:sp>
          <p:nvSpPr>
            <p:cNvPr id="4" name="Freeform 4">
              <a:extLst>
                <a:ext uri="{FF2B5EF4-FFF2-40B4-BE49-F238E27FC236}">
                  <a16:creationId xmlns:a16="http://schemas.microsoft.com/office/drawing/2014/main" id="{E0121176-D973-53C5-EB2E-5F79BF41014D}"/>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a:extLst>
              <a:ext uri="{FF2B5EF4-FFF2-40B4-BE49-F238E27FC236}">
                <a16:creationId xmlns:a16="http://schemas.microsoft.com/office/drawing/2014/main" id="{41A33305-49EC-3A0B-736A-88DF1AD5A67B}"/>
              </a:ext>
            </a:extLst>
          </p:cNvPr>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10" name="TextBox 10">
            <a:extLst>
              <a:ext uri="{FF2B5EF4-FFF2-40B4-BE49-F238E27FC236}">
                <a16:creationId xmlns:a16="http://schemas.microsoft.com/office/drawing/2014/main" id="{7999151D-0EDC-F3D1-D597-8719137D8155}"/>
              </a:ext>
            </a:extLst>
          </p:cNvPr>
          <p:cNvSpPr txBox="1"/>
          <p:nvPr/>
        </p:nvSpPr>
        <p:spPr>
          <a:xfrm>
            <a:off x="1355447" y="713486"/>
            <a:ext cx="3235298" cy="487313"/>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Implementation</a:t>
            </a:r>
          </a:p>
          <a:p>
            <a:pPr algn="just">
              <a:lnSpc>
                <a:spcPts val="1871"/>
              </a:lnSpc>
            </a:pPr>
            <a:endParaRPr lang="en-US" sz="1599" b="1" dirty="0">
              <a:solidFill>
                <a:srgbClr val="333385"/>
              </a:solidFill>
              <a:latin typeface="Raleway Bold"/>
              <a:ea typeface="Raleway Bold"/>
              <a:cs typeface="Raleway Bold"/>
              <a:sym typeface="Raleway Bold"/>
            </a:endParaRPr>
          </a:p>
        </p:txBody>
      </p:sp>
      <p:sp>
        <p:nvSpPr>
          <p:cNvPr id="11" name="TextBox 11">
            <a:extLst>
              <a:ext uri="{FF2B5EF4-FFF2-40B4-BE49-F238E27FC236}">
                <a16:creationId xmlns:a16="http://schemas.microsoft.com/office/drawing/2014/main" id="{2C2FC5DB-3D61-36D0-41A7-A09945F7A619}"/>
              </a:ext>
            </a:extLst>
          </p:cNvPr>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15</a:t>
            </a:r>
          </a:p>
        </p:txBody>
      </p:sp>
      <p:pic>
        <p:nvPicPr>
          <p:cNvPr id="8" name="Picture 7">
            <a:extLst>
              <a:ext uri="{FF2B5EF4-FFF2-40B4-BE49-F238E27FC236}">
                <a16:creationId xmlns:a16="http://schemas.microsoft.com/office/drawing/2014/main" id="{67D280F9-A60F-9C3E-2E34-AE60FB06D062}"/>
              </a:ext>
            </a:extLst>
          </p:cNvPr>
          <p:cNvPicPr>
            <a:picLocks noChangeAspect="1"/>
          </p:cNvPicPr>
          <p:nvPr/>
        </p:nvPicPr>
        <p:blipFill>
          <a:blip r:embed="rId2"/>
          <a:stretch>
            <a:fillRect/>
          </a:stretch>
        </p:blipFill>
        <p:spPr>
          <a:xfrm>
            <a:off x="1355446" y="1333500"/>
            <a:ext cx="7026553" cy="8966174"/>
          </a:xfrm>
          <a:prstGeom prst="rect">
            <a:avLst/>
          </a:prstGeom>
        </p:spPr>
      </p:pic>
      <p:pic>
        <p:nvPicPr>
          <p:cNvPr id="13" name="Picture 12">
            <a:extLst>
              <a:ext uri="{FF2B5EF4-FFF2-40B4-BE49-F238E27FC236}">
                <a16:creationId xmlns:a16="http://schemas.microsoft.com/office/drawing/2014/main" id="{161E2921-185B-898C-EC6D-27446F31662F}"/>
              </a:ext>
            </a:extLst>
          </p:cNvPr>
          <p:cNvPicPr>
            <a:picLocks noChangeAspect="1"/>
          </p:cNvPicPr>
          <p:nvPr/>
        </p:nvPicPr>
        <p:blipFill>
          <a:blip r:embed="rId3"/>
          <a:srcRect b="20590"/>
          <a:stretch/>
        </p:blipFill>
        <p:spPr>
          <a:xfrm>
            <a:off x="8600540" y="1338262"/>
            <a:ext cx="7543801" cy="909638"/>
          </a:xfrm>
          <a:prstGeom prst="rect">
            <a:avLst/>
          </a:prstGeom>
        </p:spPr>
      </p:pic>
      <p:pic>
        <p:nvPicPr>
          <p:cNvPr id="15" name="Picture 14">
            <a:extLst>
              <a:ext uri="{FF2B5EF4-FFF2-40B4-BE49-F238E27FC236}">
                <a16:creationId xmlns:a16="http://schemas.microsoft.com/office/drawing/2014/main" id="{366A1E43-377F-0CD5-D1BA-2B7DDB0BC19C}"/>
              </a:ext>
            </a:extLst>
          </p:cNvPr>
          <p:cNvPicPr>
            <a:picLocks noChangeAspect="1"/>
          </p:cNvPicPr>
          <p:nvPr/>
        </p:nvPicPr>
        <p:blipFill>
          <a:blip r:embed="rId4"/>
          <a:stretch>
            <a:fillRect/>
          </a:stretch>
        </p:blipFill>
        <p:spPr>
          <a:xfrm>
            <a:off x="8600540" y="2228850"/>
            <a:ext cx="7543801" cy="3048000"/>
          </a:xfrm>
          <a:prstGeom prst="rect">
            <a:avLst/>
          </a:prstGeom>
        </p:spPr>
      </p:pic>
      <p:pic>
        <p:nvPicPr>
          <p:cNvPr id="17" name="Picture 16">
            <a:extLst>
              <a:ext uri="{FF2B5EF4-FFF2-40B4-BE49-F238E27FC236}">
                <a16:creationId xmlns:a16="http://schemas.microsoft.com/office/drawing/2014/main" id="{042A55AC-7003-C818-82CA-5204350FCAB8}"/>
              </a:ext>
            </a:extLst>
          </p:cNvPr>
          <p:cNvPicPr>
            <a:picLocks noChangeAspect="1"/>
          </p:cNvPicPr>
          <p:nvPr/>
        </p:nvPicPr>
        <p:blipFill>
          <a:blip r:embed="rId5"/>
          <a:stretch>
            <a:fillRect/>
          </a:stretch>
        </p:blipFill>
        <p:spPr>
          <a:xfrm>
            <a:off x="8600540" y="5276850"/>
            <a:ext cx="7839502" cy="4629442"/>
          </a:xfrm>
          <a:prstGeom prst="rect">
            <a:avLst/>
          </a:prstGeom>
        </p:spPr>
      </p:pic>
    </p:spTree>
    <p:extLst>
      <p:ext uri="{BB962C8B-B14F-4D97-AF65-F5344CB8AC3E}">
        <p14:creationId xmlns:p14="http://schemas.microsoft.com/office/powerpoint/2010/main" val="299469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a:extLst>
            <a:ext uri="{FF2B5EF4-FFF2-40B4-BE49-F238E27FC236}">
              <a16:creationId xmlns:a16="http://schemas.microsoft.com/office/drawing/2014/main" id="{38CB9307-CFC8-DC37-20DF-6A7C882EDEC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03B6063-D7FA-2347-66C0-40A8ED925F10}"/>
              </a:ext>
            </a:extLst>
          </p:cNvPr>
          <p:cNvSpPr txBox="1"/>
          <p:nvPr/>
        </p:nvSpPr>
        <p:spPr>
          <a:xfrm>
            <a:off x="17127588" y="9201150"/>
            <a:ext cx="773608" cy="111825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 	</a:t>
            </a:r>
          </a:p>
        </p:txBody>
      </p:sp>
      <p:grpSp>
        <p:nvGrpSpPr>
          <p:cNvPr id="3" name="Group 3">
            <a:extLst>
              <a:ext uri="{FF2B5EF4-FFF2-40B4-BE49-F238E27FC236}">
                <a16:creationId xmlns:a16="http://schemas.microsoft.com/office/drawing/2014/main" id="{96B9536E-4930-8B11-A6FB-E509A456B967}"/>
              </a:ext>
            </a:extLst>
          </p:cNvPr>
          <p:cNvGrpSpPr/>
          <p:nvPr/>
        </p:nvGrpSpPr>
        <p:grpSpPr>
          <a:xfrm>
            <a:off x="16740784" y="0"/>
            <a:ext cx="1547216" cy="10287000"/>
            <a:chOff x="0" y="0"/>
            <a:chExt cx="523379" cy="3479800"/>
          </a:xfrm>
        </p:grpSpPr>
        <p:sp>
          <p:nvSpPr>
            <p:cNvPr id="4" name="Freeform 4">
              <a:extLst>
                <a:ext uri="{FF2B5EF4-FFF2-40B4-BE49-F238E27FC236}">
                  <a16:creationId xmlns:a16="http://schemas.microsoft.com/office/drawing/2014/main" id="{0362B223-51B9-92B0-D28D-5B36A26D1473}"/>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a:extLst>
              <a:ext uri="{FF2B5EF4-FFF2-40B4-BE49-F238E27FC236}">
                <a16:creationId xmlns:a16="http://schemas.microsoft.com/office/drawing/2014/main" id="{908E81E2-41E7-9E6D-1B0C-F60DB5F079A1}"/>
              </a:ext>
            </a:extLst>
          </p:cNvPr>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10" name="TextBox 10">
            <a:extLst>
              <a:ext uri="{FF2B5EF4-FFF2-40B4-BE49-F238E27FC236}">
                <a16:creationId xmlns:a16="http://schemas.microsoft.com/office/drawing/2014/main" id="{3F6A0C45-A203-4141-8E58-BA6E9B9B6F0C}"/>
              </a:ext>
            </a:extLst>
          </p:cNvPr>
          <p:cNvSpPr txBox="1"/>
          <p:nvPr/>
        </p:nvSpPr>
        <p:spPr>
          <a:xfrm>
            <a:off x="1355447" y="713486"/>
            <a:ext cx="3235298" cy="487313"/>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Implementation</a:t>
            </a:r>
          </a:p>
          <a:p>
            <a:pPr algn="just">
              <a:lnSpc>
                <a:spcPts val="1871"/>
              </a:lnSpc>
            </a:pPr>
            <a:endParaRPr lang="en-US" sz="1599" b="1" dirty="0">
              <a:solidFill>
                <a:srgbClr val="333385"/>
              </a:solidFill>
              <a:latin typeface="Raleway Bold"/>
              <a:ea typeface="Raleway Bold"/>
              <a:cs typeface="Raleway Bold"/>
              <a:sym typeface="Raleway Bold"/>
            </a:endParaRPr>
          </a:p>
        </p:txBody>
      </p:sp>
      <p:sp>
        <p:nvSpPr>
          <p:cNvPr id="11" name="TextBox 11">
            <a:extLst>
              <a:ext uri="{FF2B5EF4-FFF2-40B4-BE49-F238E27FC236}">
                <a16:creationId xmlns:a16="http://schemas.microsoft.com/office/drawing/2014/main" id="{5E634AC5-11D4-FB56-B41B-6394CD9A8A56}"/>
              </a:ext>
            </a:extLst>
          </p:cNvPr>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16</a:t>
            </a:r>
          </a:p>
        </p:txBody>
      </p:sp>
      <p:pic>
        <p:nvPicPr>
          <p:cNvPr id="7" name="Picture 6">
            <a:extLst>
              <a:ext uri="{FF2B5EF4-FFF2-40B4-BE49-F238E27FC236}">
                <a16:creationId xmlns:a16="http://schemas.microsoft.com/office/drawing/2014/main" id="{17953C1D-DD43-E635-5E60-5433749D81D9}"/>
              </a:ext>
            </a:extLst>
          </p:cNvPr>
          <p:cNvPicPr>
            <a:picLocks noChangeAspect="1"/>
          </p:cNvPicPr>
          <p:nvPr/>
        </p:nvPicPr>
        <p:blipFill>
          <a:blip r:embed="rId2"/>
          <a:stretch>
            <a:fillRect/>
          </a:stretch>
        </p:blipFill>
        <p:spPr>
          <a:xfrm>
            <a:off x="1355447" y="1485901"/>
            <a:ext cx="6493153" cy="2743200"/>
          </a:xfrm>
          <a:prstGeom prst="rect">
            <a:avLst/>
          </a:prstGeom>
        </p:spPr>
      </p:pic>
      <p:pic>
        <p:nvPicPr>
          <p:cNvPr id="9" name="Picture 8">
            <a:extLst>
              <a:ext uri="{FF2B5EF4-FFF2-40B4-BE49-F238E27FC236}">
                <a16:creationId xmlns:a16="http://schemas.microsoft.com/office/drawing/2014/main" id="{8923389A-D714-EFB8-C43D-5EAAB119199E}"/>
              </a:ext>
            </a:extLst>
          </p:cNvPr>
          <p:cNvPicPr>
            <a:picLocks noChangeAspect="1"/>
          </p:cNvPicPr>
          <p:nvPr/>
        </p:nvPicPr>
        <p:blipFill>
          <a:blip r:embed="rId3"/>
          <a:stretch>
            <a:fillRect/>
          </a:stretch>
        </p:blipFill>
        <p:spPr>
          <a:xfrm>
            <a:off x="1344168" y="4182864"/>
            <a:ext cx="6493154" cy="5532636"/>
          </a:xfrm>
          <a:prstGeom prst="rect">
            <a:avLst/>
          </a:prstGeom>
        </p:spPr>
      </p:pic>
      <p:pic>
        <p:nvPicPr>
          <p:cNvPr id="13" name="Picture 12">
            <a:extLst>
              <a:ext uri="{FF2B5EF4-FFF2-40B4-BE49-F238E27FC236}">
                <a16:creationId xmlns:a16="http://schemas.microsoft.com/office/drawing/2014/main" id="{CBDAC5F0-21E0-1A6E-48A6-D9B4D8BE7451}"/>
              </a:ext>
            </a:extLst>
          </p:cNvPr>
          <p:cNvPicPr>
            <a:picLocks noChangeAspect="1"/>
          </p:cNvPicPr>
          <p:nvPr/>
        </p:nvPicPr>
        <p:blipFill>
          <a:blip r:embed="rId4"/>
          <a:stretch>
            <a:fillRect/>
          </a:stretch>
        </p:blipFill>
        <p:spPr>
          <a:xfrm>
            <a:off x="8643438" y="1485901"/>
            <a:ext cx="7859222" cy="609600"/>
          </a:xfrm>
          <a:prstGeom prst="rect">
            <a:avLst/>
          </a:prstGeom>
        </p:spPr>
      </p:pic>
      <p:pic>
        <p:nvPicPr>
          <p:cNvPr id="15" name="Picture 14">
            <a:extLst>
              <a:ext uri="{FF2B5EF4-FFF2-40B4-BE49-F238E27FC236}">
                <a16:creationId xmlns:a16="http://schemas.microsoft.com/office/drawing/2014/main" id="{3E96C9BD-C164-D297-DFA8-05B12A099F70}"/>
              </a:ext>
            </a:extLst>
          </p:cNvPr>
          <p:cNvPicPr>
            <a:picLocks noChangeAspect="1"/>
          </p:cNvPicPr>
          <p:nvPr/>
        </p:nvPicPr>
        <p:blipFill>
          <a:blip r:embed="rId5"/>
          <a:stretch>
            <a:fillRect/>
          </a:stretch>
        </p:blipFill>
        <p:spPr>
          <a:xfrm>
            <a:off x="8643438" y="1943100"/>
            <a:ext cx="7744906" cy="2957699"/>
          </a:xfrm>
          <a:prstGeom prst="rect">
            <a:avLst/>
          </a:prstGeom>
        </p:spPr>
      </p:pic>
      <p:pic>
        <p:nvPicPr>
          <p:cNvPr id="17" name="Picture 16">
            <a:extLst>
              <a:ext uri="{FF2B5EF4-FFF2-40B4-BE49-F238E27FC236}">
                <a16:creationId xmlns:a16="http://schemas.microsoft.com/office/drawing/2014/main" id="{022B2E71-A480-E9A1-C423-D78369B13AA7}"/>
              </a:ext>
            </a:extLst>
          </p:cNvPr>
          <p:cNvPicPr>
            <a:picLocks noChangeAspect="1"/>
          </p:cNvPicPr>
          <p:nvPr/>
        </p:nvPicPr>
        <p:blipFill>
          <a:blip r:embed="rId6"/>
          <a:stretch>
            <a:fillRect/>
          </a:stretch>
        </p:blipFill>
        <p:spPr>
          <a:xfrm>
            <a:off x="8643438" y="4929001"/>
            <a:ext cx="7859222" cy="4786499"/>
          </a:xfrm>
          <a:prstGeom prst="rect">
            <a:avLst/>
          </a:prstGeom>
        </p:spPr>
      </p:pic>
    </p:spTree>
    <p:extLst>
      <p:ext uri="{BB962C8B-B14F-4D97-AF65-F5344CB8AC3E}">
        <p14:creationId xmlns:p14="http://schemas.microsoft.com/office/powerpoint/2010/main" val="300508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a:extLst>
            <a:ext uri="{FF2B5EF4-FFF2-40B4-BE49-F238E27FC236}">
              <a16:creationId xmlns:a16="http://schemas.microsoft.com/office/drawing/2014/main" id="{7E87FC6E-2ED6-218F-F713-1C5BE91F3F1C}"/>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E9D8176-1DCE-AFB9-C35B-7102E905017A}"/>
              </a:ext>
            </a:extLst>
          </p:cNvPr>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a:t>
            </a:r>
          </a:p>
        </p:txBody>
      </p:sp>
      <p:grpSp>
        <p:nvGrpSpPr>
          <p:cNvPr id="3" name="Group 3">
            <a:extLst>
              <a:ext uri="{FF2B5EF4-FFF2-40B4-BE49-F238E27FC236}">
                <a16:creationId xmlns:a16="http://schemas.microsoft.com/office/drawing/2014/main" id="{3282340F-E539-7B72-D6D4-5ADC2860E56F}"/>
              </a:ext>
            </a:extLst>
          </p:cNvPr>
          <p:cNvGrpSpPr/>
          <p:nvPr/>
        </p:nvGrpSpPr>
        <p:grpSpPr>
          <a:xfrm>
            <a:off x="16740784" y="0"/>
            <a:ext cx="1547216" cy="10287000"/>
            <a:chOff x="0" y="0"/>
            <a:chExt cx="523379" cy="3479800"/>
          </a:xfrm>
        </p:grpSpPr>
        <p:sp>
          <p:nvSpPr>
            <p:cNvPr id="4" name="Freeform 4">
              <a:extLst>
                <a:ext uri="{FF2B5EF4-FFF2-40B4-BE49-F238E27FC236}">
                  <a16:creationId xmlns:a16="http://schemas.microsoft.com/office/drawing/2014/main" id="{DEEFB1FD-DE9F-607F-7A28-9989B764E159}"/>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a:extLst>
              <a:ext uri="{FF2B5EF4-FFF2-40B4-BE49-F238E27FC236}">
                <a16:creationId xmlns:a16="http://schemas.microsoft.com/office/drawing/2014/main" id="{2E8587B6-1EEF-B015-6608-ED06EAB21123}"/>
              </a:ext>
            </a:extLst>
          </p:cNvPr>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7" name="TextBox 7">
            <a:extLst>
              <a:ext uri="{FF2B5EF4-FFF2-40B4-BE49-F238E27FC236}">
                <a16:creationId xmlns:a16="http://schemas.microsoft.com/office/drawing/2014/main" id="{DA770776-A682-80B3-3996-1E5F909D5762}"/>
              </a:ext>
            </a:extLst>
          </p:cNvPr>
          <p:cNvSpPr txBox="1"/>
          <p:nvPr/>
        </p:nvSpPr>
        <p:spPr>
          <a:xfrm>
            <a:off x="1355447" y="2119024"/>
            <a:ext cx="14417953" cy="5696368"/>
          </a:xfrm>
          <a:prstGeom prst="rect">
            <a:avLst/>
          </a:prstGeom>
        </p:spPr>
        <p:txBody>
          <a:bodyPr wrap="square" lIns="0" tIns="0" rIns="0" bIns="0" rtlCol="0" anchor="t">
            <a:spAutoFit/>
          </a:bodyPr>
          <a:lstStyle/>
          <a:p>
            <a:pPr algn="just">
              <a:lnSpc>
                <a:spcPts val="5039"/>
              </a:lnSpc>
            </a:pPr>
            <a:r>
              <a:rPr lang="en-US" sz="2799" dirty="0">
                <a:solidFill>
                  <a:srgbClr val="333385"/>
                </a:solidFill>
                <a:latin typeface="Raleway"/>
                <a:ea typeface="Raleway"/>
                <a:cs typeface="Raleway"/>
                <a:sym typeface="Raleway"/>
              </a:rPr>
              <a:t>The automated anomaly detection system for network logs aims to improve the security of the network by identifying unusual patterns with the help of machine learning techniques such as K-means clustering, Isolation Forest, and One-Class SVM. The stacking of multiple classifiers improves the accuracy of anomaly detection.</a:t>
            </a:r>
          </a:p>
          <a:p>
            <a:pPr algn="just">
              <a:lnSpc>
                <a:spcPts val="5039"/>
              </a:lnSpc>
            </a:pPr>
            <a:endParaRPr lang="en-US" sz="2799" dirty="0">
              <a:solidFill>
                <a:srgbClr val="333385"/>
              </a:solidFill>
              <a:latin typeface="Raleway"/>
              <a:ea typeface="Raleway"/>
              <a:cs typeface="Raleway"/>
              <a:sym typeface="Raleway"/>
            </a:endParaRPr>
          </a:p>
          <a:p>
            <a:pPr algn="just">
              <a:lnSpc>
                <a:spcPts val="5039"/>
              </a:lnSpc>
            </a:pPr>
            <a:r>
              <a:rPr lang="en-US" sz="2799" dirty="0">
                <a:solidFill>
                  <a:srgbClr val="333385"/>
                </a:solidFill>
                <a:latin typeface="Raleway"/>
                <a:ea typeface="Raleway"/>
                <a:cs typeface="Raleway"/>
                <a:sym typeface="Raleway"/>
              </a:rPr>
              <a:t>The system still shows promise but needs further optimization toward scalability and real-time integration into network monitoring systems. The tool aims to go beyond detecting anomalies and dynamically adapt to the changing behavior of networks for continued security.</a:t>
            </a:r>
          </a:p>
        </p:txBody>
      </p:sp>
      <p:sp>
        <p:nvSpPr>
          <p:cNvPr id="9" name="TextBox 9">
            <a:extLst>
              <a:ext uri="{FF2B5EF4-FFF2-40B4-BE49-F238E27FC236}">
                <a16:creationId xmlns:a16="http://schemas.microsoft.com/office/drawing/2014/main" id="{85396E2E-BAA9-0850-CAAC-59BD5EBF043D}"/>
              </a:ext>
            </a:extLst>
          </p:cNvPr>
          <p:cNvSpPr txBox="1"/>
          <p:nvPr/>
        </p:nvSpPr>
        <p:spPr>
          <a:xfrm>
            <a:off x="1028700" y="713486"/>
            <a:ext cx="237450" cy="243656"/>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X</a:t>
            </a:r>
          </a:p>
        </p:txBody>
      </p:sp>
      <p:sp>
        <p:nvSpPr>
          <p:cNvPr id="10" name="TextBox 10">
            <a:extLst>
              <a:ext uri="{FF2B5EF4-FFF2-40B4-BE49-F238E27FC236}">
                <a16:creationId xmlns:a16="http://schemas.microsoft.com/office/drawing/2014/main" id="{18A8B45C-07E4-32F7-CD7C-D512AB2B8FB1}"/>
              </a:ext>
            </a:extLst>
          </p:cNvPr>
          <p:cNvSpPr txBox="1"/>
          <p:nvPr/>
        </p:nvSpPr>
        <p:spPr>
          <a:xfrm>
            <a:off x="1355447" y="713486"/>
            <a:ext cx="3235298" cy="487313"/>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Discussions</a:t>
            </a:r>
          </a:p>
          <a:p>
            <a:pPr algn="just">
              <a:lnSpc>
                <a:spcPts val="1871"/>
              </a:lnSpc>
            </a:pPr>
            <a:endParaRPr lang="en-US" sz="1599" b="1" dirty="0">
              <a:solidFill>
                <a:srgbClr val="333385"/>
              </a:solidFill>
              <a:latin typeface="Raleway Bold"/>
              <a:ea typeface="Raleway Bold"/>
              <a:cs typeface="Raleway Bold"/>
              <a:sym typeface="Raleway Bold"/>
            </a:endParaRPr>
          </a:p>
        </p:txBody>
      </p:sp>
      <p:sp>
        <p:nvSpPr>
          <p:cNvPr id="11" name="TextBox 11">
            <a:extLst>
              <a:ext uri="{FF2B5EF4-FFF2-40B4-BE49-F238E27FC236}">
                <a16:creationId xmlns:a16="http://schemas.microsoft.com/office/drawing/2014/main" id="{51060294-90F6-48F3-72DB-F4930C13842B}"/>
              </a:ext>
            </a:extLst>
          </p:cNvPr>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17</a:t>
            </a:r>
          </a:p>
        </p:txBody>
      </p:sp>
    </p:spTree>
    <p:extLst>
      <p:ext uri="{BB962C8B-B14F-4D97-AF65-F5344CB8AC3E}">
        <p14:creationId xmlns:p14="http://schemas.microsoft.com/office/powerpoint/2010/main" val="3401495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a:extLst>
            <a:ext uri="{FF2B5EF4-FFF2-40B4-BE49-F238E27FC236}">
              <a16:creationId xmlns:a16="http://schemas.microsoft.com/office/drawing/2014/main" id="{AF62B9ED-DC2E-D289-FEEF-CE1A93C90766}"/>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3C40977-7BB7-55C7-3DD2-04A8AD7DE035}"/>
              </a:ext>
            </a:extLst>
          </p:cNvPr>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a:t>
            </a:r>
          </a:p>
        </p:txBody>
      </p:sp>
      <p:grpSp>
        <p:nvGrpSpPr>
          <p:cNvPr id="3" name="Group 3">
            <a:extLst>
              <a:ext uri="{FF2B5EF4-FFF2-40B4-BE49-F238E27FC236}">
                <a16:creationId xmlns:a16="http://schemas.microsoft.com/office/drawing/2014/main" id="{0F78595A-B5A7-DD33-ECED-DC1C5CAB6C47}"/>
              </a:ext>
            </a:extLst>
          </p:cNvPr>
          <p:cNvGrpSpPr/>
          <p:nvPr/>
        </p:nvGrpSpPr>
        <p:grpSpPr>
          <a:xfrm>
            <a:off x="16740784" y="0"/>
            <a:ext cx="1547216" cy="10287000"/>
            <a:chOff x="0" y="0"/>
            <a:chExt cx="523379" cy="3479800"/>
          </a:xfrm>
        </p:grpSpPr>
        <p:sp>
          <p:nvSpPr>
            <p:cNvPr id="4" name="Freeform 4">
              <a:extLst>
                <a:ext uri="{FF2B5EF4-FFF2-40B4-BE49-F238E27FC236}">
                  <a16:creationId xmlns:a16="http://schemas.microsoft.com/office/drawing/2014/main" id="{84D8FEA4-1EF2-0086-C5FC-ABE22B743BDA}"/>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a:extLst>
              <a:ext uri="{FF2B5EF4-FFF2-40B4-BE49-F238E27FC236}">
                <a16:creationId xmlns:a16="http://schemas.microsoft.com/office/drawing/2014/main" id="{506C1A19-3E2D-643C-982E-2E65D754AAE8}"/>
              </a:ext>
            </a:extLst>
          </p:cNvPr>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7" name="TextBox 7">
            <a:extLst>
              <a:ext uri="{FF2B5EF4-FFF2-40B4-BE49-F238E27FC236}">
                <a16:creationId xmlns:a16="http://schemas.microsoft.com/office/drawing/2014/main" id="{B69198BA-4918-080C-23ED-E8EA2071B09F}"/>
              </a:ext>
            </a:extLst>
          </p:cNvPr>
          <p:cNvSpPr txBox="1"/>
          <p:nvPr/>
        </p:nvSpPr>
        <p:spPr>
          <a:xfrm>
            <a:off x="1355447" y="2119024"/>
            <a:ext cx="14417953" cy="5696368"/>
          </a:xfrm>
          <a:prstGeom prst="rect">
            <a:avLst/>
          </a:prstGeom>
        </p:spPr>
        <p:txBody>
          <a:bodyPr wrap="square" lIns="0" tIns="0" rIns="0" bIns="0" rtlCol="0" anchor="t">
            <a:spAutoFit/>
          </a:bodyPr>
          <a:lstStyle/>
          <a:p>
            <a:pPr algn="just">
              <a:lnSpc>
                <a:spcPts val="5039"/>
              </a:lnSpc>
            </a:pPr>
            <a:r>
              <a:rPr lang="en-US" sz="2799" dirty="0">
                <a:solidFill>
                  <a:srgbClr val="333385"/>
                </a:solidFill>
                <a:latin typeface="Raleway"/>
                <a:ea typeface="Raleway"/>
                <a:cs typeface="Raleway"/>
                <a:sym typeface="Raleway"/>
              </a:rPr>
              <a:t>An automated anomaly detection system for network logs offers the most effective way to track anomalies and potential security threats in real-time. This it achieves by making use of techniques such as K-Means clustering, Isolation Forest, and One-Class SVM for unknown anomaly identification without a need for labeled data.   </a:t>
            </a:r>
          </a:p>
          <a:p>
            <a:pPr algn="just">
              <a:lnSpc>
                <a:spcPts val="5039"/>
              </a:lnSpc>
            </a:pPr>
            <a:r>
              <a:rPr lang="en-US" sz="2799" dirty="0">
                <a:solidFill>
                  <a:srgbClr val="333385"/>
                </a:solidFill>
                <a:latin typeface="Raleway"/>
                <a:ea typeface="Raleway"/>
                <a:cs typeface="Raleway"/>
                <a:sym typeface="Raleway"/>
              </a:rPr>
              <a:t>The stacking classifier enhances the accuracy of the detection and is, therefore, a good tool for network monitoring. In all, more testing and optimizations in diverse networks are required to guarantee its scalability and appropriateness for performance within real-time scenarios on the security aspects. This is prone to significantly influencing the management of network security within this digital age.</a:t>
            </a:r>
          </a:p>
        </p:txBody>
      </p:sp>
      <p:sp>
        <p:nvSpPr>
          <p:cNvPr id="9" name="TextBox 9">
            <a:extLst>
              <a:ext uri="{FF2B5EF4-FFF2-40B4-BE49-F238E27FC236}">
                <a16:creationId xmlns:a16="http://schemas.microsoft.com/office/drawing/2014/main" id="{FE44530E-34EC-0869-1FAF-B2684F84FA2A}"/>
              </a:ext>
            </a:extLst>
          </p:cNvPr>
          <p:cNvSpPr txBox="1"/>
          <p:nvPr/>
        </p:nvSpPr>
        <p:spPr>
          <a:xfrm>
            <a:off x="1028700" y="713486"/>
            <a:ext cx="237450" cy="243656"/>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XI</a:t>
            </a:r>
          </a:p>
        </p:txBody>
      </p:sp>
      <p:sp>
        <p:nvSpPr>
          <p:cNvPr id="10" name="TextBox 10">
            <a:extLst>
              <a:ext uri="{FF2B5EF4-FFF2-40B4-BE49-F238E27FC236}">
                <a16:creationId xmlns:a16="http://schemas.microsoft.com/office/drawing/2014/main" id="{F1D52EAE-068B-A622-6CDC-8068F03B4781}"/>
              </a:ext>
            </a:extLst>
          </p:cNvPr>
          <p:cNvSpPr txBox="1"/>
          <p:nvPr/>
        </p:nvSpPr>
        <p:spPr>
          <a:xfrm>
            <a:off x="1355447" y="713486"/>
            <a:ext cx="3235298" cy="487313"/>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Conclusion</a:t>
            </a:r>
          </a:p>
          <a:p>
            <a:pPr algn="just">
              <a:lnSpc>
                <a:spcPts val="1871"/>
              </a:lnSpc>
            </a:pPr>
            <a:endParaRPr lang="en-US" sz="1599" b="1" dirty="0">
              <a:solidFill>
                <a:srgbClr val="333385"/>
              </a:solidFill>
              <a:latin typeface="Raleway Bold"/>
              <a:ea typeface="Raleway Bold"/>
              <a:cs typeface="Raleway Bold"/>
              <a:sym typeface="Raleway Bold"/>
            </a:endParaRPr>
          </a:p>
        </p:txBody>
      </p:sp>
      <p:sp>
        <p:nvSpPr>
          <p:cNvPr id="11" name="TextBox 11">
            <a:extLst>
              <a:ext uri="{FF2B5EF4-FFF2-40B4-BE49-F238E27FC236}">
                <a16:creationId xmlns:a16="http://schemas.microsoft.com/office/drawing/2014/main" id="{29DCE589-621A-1F03-B590-3D641FE19D56}"/>
              </a:ext>
            </a:extLst>
          </p:cNvPr>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18</a:t>
            </a:r>
          </a:p>
        </p:txBody>
      </p:sp>
    </p:spTree>
    <p:extLst>
      <p:ext uri="{BB962C8B-B14F-4D97-AF65-F5344CB8AC3E}">
        <p14:creationId xmlns:p14="http://schemas.microsoft.com/office/powerpoint/2010/main" val="63436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EFE"/>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C9C8E3"/>
            </a:solidFill>
          </p:spPr>
        </p:sp>
      </p:grpSp>
      <p:sp>
        <p:nvSpPr>
          <p:cNvPr id="4" name="TextBox 4"/>
          <p:cNvSpPr txBox="1"/>
          <p:nvPr/>
        </p:nvSpPr>
        <p:spPr>
          <a:xfrm>
            <a:off x="1028700" y="3695700"/>
            <a:ext cx="14745813" cy="1593000"/>
          </a:xfrm>
          <a:prstGeom prst="rect">
            <a:avLst/>
          </a:prstGeom>
        </p:spPr>
        <p:txBody>
          <a:bodyPr lIns="0" tIns="0" rIns="0" bIns="0" rtlCol="0" anchor="t">
            <a:spAutoFit/>
          </a:bodyPr>
          <a:lstStyle/>
          <a:p>
            <a:pPr algn="l">
              <a:lnSpc>
                <a:spcPts val="12000"/>
              </a:lnSpc>
            </a:pPr>
            <a:r>
              <a:rPr lang="en-US" sz="12000" dirty="0">
                <a:solidFill>
                  <a:srgbClr val="29298B"/>
                </a:solidFill>
                <a:latin typeface="Radley"/>
                <a:ea typeface="Radley"/>
                <a:cs typeface="Radley"/>
                <a:sym typeface="Radley"/>
              </a:rPr>
              <a:t>Thank you</a:t>
            </a:r>
          </a:p>
        </p:txBody>
      </p:sp>
      <p:sp>
        <p:nvSpPr>
          <p:cNvPr id="6" name="TextBox 6"/>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29298B"/>
                </a:solidFill>
                <a:latin typeface="Raleway"/>
                <a:ea typeface="Raleway"/>
                <a:cs typeface="Raleway"/>
                <a:sym typeface="Raleway"/>
              </a:rPr>
              <a:t>2024 September 04</a:t>
            </a:r>
          </a:p>
        </p:txBody>
      </p:sp>
      <p:sp>
        <p:nvSpPr>
          <p:cNvPr id="7" name="TextBox 7"/>
          <p:cNvSpPr txBox="1"/>
          <p:nvPr/>
        </p:nvSpPr>
        <p:spPr>
          <a:xfrm rot="5400000">
            <a:off x="16292812" y="8506704"/>
            <a:ext cx="2490786" cy="316230"/>
          </a:xfrm>
          <a:prstGeom prst="rect">
            <a:avLst/>
          </a:prstGeom>
        </p:spPr>
        <p:txBody>
          <a:bodyPr lIns="0" tIns="0" rIns="0" bIns="0" rtlCol="0" anchor="t">
            <a:spAutoFit/>
          </a:bodyPr>
          <a:lstStyle/>
          <a:p>
            <a:pPr algn="r">
              <a:lnSpc>
                <a:spcPts val="2520"/>
              </a:lnSpc>
            </a:pPr>
            <a:r>
              <a:rPr lang="en-US" sz="1800" dirty="0">
                <a:solidFill>
                  <a:srgbClr val="29298B"/>
                </a:solidFill>
                <a:latin typeface="Raleway"/>
                <a:ea typeface="Raleway"/>
                <a:cs typeface="Raleway"/>
                <a:sym typeface="Raleway"/>
              </a:rPr>
              <a:t>BCSE409J - Project -1</a:t>
            </a:r>
          </a:p>
        </p:txBody>
      </p:sp>
      <p:sp>
        <p:nvSpPr>
          <p:cNvPr id="11" name="TextBox 11"/>
          <p:cNvSpPr txBox="1"/>
          <p:nvPr/>
        </p:nvSpPr>
        <p:spPr>
          <a:xfrm>
            <a:off x="2113008" y="631408"/>
            <a:ext cx="2178410" cy="463296"/>
          </a:xfrm>
          <a:prstGeom prst="rect">
            <a:avLst/>
          </a:prstGeom>
        </p:spPr>
        <p:txBody>
          <a:bodyPr lIns="0" tIns="0" rIns="0" bIns="0" rtlCol="0" anchor="t">
            <a:spAutoFit/>
          </a:bodyPr>
          <a:lstStyle/>
          <a:p>
            <a:pPr algn="l">
              <a:lnSpc>
                <a:spcPts val="1871"/>
              </a:lnSpc>
            </a:pPr>
            <a:r>
              <a:rPr lang="en-US" sz="1599" b="1" dirty="0">
                <a:solidFill>
                  <a:srgbClr val="29298B"/>
                </a:solidFill>
                <a:latin typeface="Raleway Bold"/>
                <a:ea typeface="Raleway Bold"/>
                <a:cs typeface="Raleway Bold"/>
                <a:sym typeface="Raleway Bold"/>
              </a:rPr>
              <a:t>VELLORE INSTITUTE OF TECHNOLOGY</a:t>
            </a:r>
          </a:p>
        </p:txBody>
      </p:sp>
      <p:sp>
        <p:nvSpPr>
          <p:cNvPr id="12" name="Freeform 12"/>
          <p:cNvSpPr/>
          <p:nvPr/>
        </p:nvSpPr>
        <p:spPr>
          <a:xfrm>
            <a:off x="839751" y="326557"/>
            <a:ext cx="1040057" cy="1073000"/>
          </a:xfrm>
          <a:custGeom>
            <a:avLst/>
            <a:gdLst/>
            <a:ahLst/>
            <a:cxnLst/>
            <a:rect l="l" t="t" r="r" b="b"/>
            <a:pathLst>
              <a:path w="1040057" h="1073000">
                <a:moveTo>
                  <a:pt x="0" y="0"/>
                </a:moveTo>
                <a:lnTo>
                  <a:pt x="1040057" y="0"/>
                </a:lnTo>
                <a:lnTo>
                  <a:pt x="1040057" y="1072999"/>
                </a:lnTo>
                <a:lnTo>
                  <a:pt x="0" y="1072999"/>
                </a:lnTo>
                <a:lnTo>
                  <a:pt x="0" y="0"/>
                </a:lnTo>
                <a:close/>
              </a:path>
            </a:pathLst>
          </a:custGeom>
          <a:blipFill>
            <a:blip r:embed="rId2"/>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7" name="TextBox 7"/>
          <p:cNvSpPr txBox="1"/>
          <p:nvPr/>
        </p:nvSpPr>
        <p:spPr>
          <a:xfrm>
            <a:off x="1355446" y="3467100"/>
            <a:ext cx="14417953" cy="3772764"/>
          </a:xfrm>
          <a:prstGeom prst="rect">
            <a:avLst/>
          </a:prstGeom>
        </p:spPr>
        <p:txBody>
          <a:bodyPr wrap="square" lIns="0" tIns="0" rIns="0" bIns="0" rtlCol="0" anchor="t">
            <a:spAutoFit/>
          </a:bodyPr>
          <a:lstStyle/>
          <a:p>
            <a:pPr algn="just">
              <a:lnSpc>
                <a:spcPts val="5039"/>
              </a:lnSpc>
            </a:pPr>
            <a:r>
              <a:rPr lang="en-US" sz="2799" dirty="0">
                <a:solidFill>
                  <a:srgbClr val="333385"/>
                </a:solidFill>
                <a:latin typeface="Raleway"/>
                <a:ea typeface="Raleway"/>
                <a:cs typeface="Raleway"/>
                <a:sym typeface="Raleway"/>
              </a:rPr>
              <a:t>The area of our project lies at the intersection of network security, machine learning, and data analysis. Specifically, we’re focusing on developing an automated system for detecting anomalies within network logs using K-means clustering. This involves analyzing patterns in network activity to identify unusual or potentially malicious behavior. Such a system is important for improving network security because it helps quickly spot and address threats that could harm or damage network systems.</a:t>
            </a:r>
          </a:p>
        </p:txBody>
      </p:sp>
      <p:sp>
        <p:nvSpPr>
          <p:cNvPr id="9" name="TextBox 9"/>
          <p:cNvSpPr txBox="1"/>
          <p:nvPr/>
        </p:nvSpPr>
        <p:spPr>
          <a:xfrm>
            <a:off x="1028700" y="713486"/>
            <a:ext cx="237450" cy="234696"/>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I</a:t>
            </a:r>
          </a:p>
        </p:txBody>
      </p:sp>
      <p:sp>
        <p:nvSpPr>
          <p:cNvPr id="10" name="TextBox 10"/>
          <p:cNvSpPr txBox="1"/>
          <p:nvPr/>
        </p:nvSpPr>
        <p:spPr>
          <a:xfrm>
            <a:off x="1355447" y="713486"/>
            <a:ext cx="3235298" cy="487313"/>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Area of the project</a:t>
            </a:r>
          </a:p>
          <a:p>
            <a:pPr algn="just">
              <a:lnSpc>
                <a:spcPts val="1871"/>
              </a:lnSpc>
            </a:pPr>
            <a:endParaRPr lang="en-US" sz="1599" b="1" dirty="0">
              <a:solidFill>
                <a:srgbClr val="333385"/>
              </a:solidFill>
              <a:latin typeface="Raleway Bold"/>
              <a:ea typeface="Raleway Bold"/>
              <a:cs typeface="Raleway Bold"/>
              <a:sym typeface="Raleway Bold"/>
            </a:endParaRPr>
          </a:p>
        </p:txBody>
      </p:sp>
      <p:sp>
        <p:nvSpPr>
          <p:cNvPr id="11" name="TextBox 11"/>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E"/>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292969"/>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BDBED7"/>
            </a:solidFill>
          </p:spPr>
        </p:sp>
      </p:grpSp>
      <p:sp>
        <p:nvSpPr>
          <p:cNvPr id="6" name="TextBox 6"/>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292969"/>
                </a:solidFill>
                <a:latin typeface="Raleway"/>
                <a:ea typeface="Raleway"/>
                <a:cs typeface="Raleway"/>
                <a:sym typeface="Raleway"/>
              </a:rPr>
              <a:t>2024 September 04</a:t>
            </a:r>
          </a:p>
        </p:txBody>
      </p:sp>
      <p:sp>
        <p:nvSpPr>
          <p:cNvPr id="7" name="TextBox 7"/>
          <p:cNvSpPr txBox="1"/>
          <p:nvPr/>
        </p:nvSpPr>
        <p:spPr>
          <a:xfrm>
            <a:off x="1028700" y="713486"/>
            <a:ext cx="237450" cy="234696"/>
          </a:xfrm>
          <a:prstGeom prst="rect">
            <a:avLst/>
          </a:prstGeom>
        </p:spPr>
        <p:txBody>
          <a:bodyPr lIns="0" tIns="0" rIns="0" bIns="0" rtlCol="0" anchor="t">
            <a:spAutoFit/>
          </a:bodyPr>
          <a:lstStyle/>
          <a:p>
            <a:pPr algn="just">
              <a:lnSpc>
                <a:spcPts val="1871"/>
              </a:lnSpc>
            </a:pPr>
            <a:r>
              <a:rPr lang="en-US" sz="1599" b="1" dirty="0">
                <a:solidFill>
                  <a:srgbClr val="292969"/>
                </a:solidFill>
                <a:latin typeface="Raleway Bold"/>
                <a:ea typeface="Raleway Bold"/>
                <a:cs typeface="Raleway Bold"/>
                <a:sym typeface="Raleway Bold"/>
              </a:rPr>
              <a:t>II</a:t>
            </a:r>
          </a:p>
        </p:txBody>
      </p:sp>
      <p:sp>
        <p:nvSpPr>
          <p:cNvPr id="8" name="TextBox 8"/>
          <p:cNvSpPr txBox="1"/>
          <p:nvPr/>
        </p:nvSpPr>
        <p:spPr>
          <a:xfrm>
            <a:off x="1355447" y="713486"/>
            <a:ext cx="3235298" cy="243656"/>
          </a:xfrm>
          <a:prstGeom prst="rect">
            <a:avLst/>
          </a:prstGeom>
        </p:spPr>
        <p:txBody>
          <a:bodyPr lIns="0" tIns="0" rIns="0" bIns="0" rtlCol="0" anchor="t">
            <a:spAutoFit/>
          </a:bodyPr>
          <a:lstStyle/>
          <a:p>
            <a:pPr algn="just">
              <a:lnSpc>
                <a:spcPts val="1871"/>
              </a:lnSpc>
            </a:pPr>
            <a:r>
              <a:rPr lang="en-US" sz="1599" b="1" dirty="0">
                <a:solidFill>
                  <a:srgbClr val="292969"/>
                </a:solidFill>
                <a:latin typeface="Raleway Bold"/>
                <a:ea typeface="Raleway Bold"/>
                <a:cs typeface="Raleway Bold"/>
                <a:sym typeface="Raleway Bold"/>
              </a:rPr>
              <a:t>Background of the problem</a:t>
            </a:r>
          </a:p>
        </p:txBody>
      </p:sp>
      <p:sp>
        <p:nvSpPr>
          <p:cNvPr id="9" name="TextBox 9"/>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292969"/>
                </a:solidFill>
                <a:latin typeface="Raleway"/>
                <a:ea typeface="Raleway"/>
                <a:cs typeface="Raleway"/>
                <a:sym typeface="Raleway"/>
              </a:rPr>
              <a:t>3</a:t>
            </a:r>
          </a:p>
        </p:txBody>
      </p:sp>
      <p:sp>
        <p:nvSpPr>
          <p:cNvPr id="14" name="TextBox 13">
            <a:extLst>
              <a:ext uri="{FF2B5EF4-FFF2-40B4-BE49-F238E27FC236}">
                <a16:creationId xmlns:a16="http://schemas.microsoft.com/office/drawing/2014/main" id="{E28A7030-57FA-F230-1383-E63BBD58A70A}"/>
              </a:ext>
            </a:extLst>
          </p:cNvPr>
          <p:cNvSpPr txBox="1"/>
          <p:nvPr/>
        </p:nvSpPr>
        <p:spPr>
          <a:xfrm>
            <a:off x="1355447" y="1562100"/>
            <a:ext cx="14998533" cy="9140964"/>
          </a:xfrm>
          <a:prstGeom prst="rect">
            <a:avLst/>
          </a:prstGeom>
          <a:noFill/>
        </p:spPr>
        <p:txBody>
          <a:bodyPr wrap="square" rtlCol="0">
            <a:spAutoFit/>
          </a:bodyPr>
          <a:lstStyle/>
          <a:p>
            <a:pPr marL="285750" indent="-285750" algn="just">
              <a:buFont typeface="Arial" panose="020B0604020202020204" pitchFamily="34" charset="0"/>
              <a:buChar char="•"/>
            </a:pPr>
            <a:r>
              <a:rPr lang="en-US" sz="2800" b="1" dirty="0">
                <a:solidFill>
                  <a:srgbClr val="333385"/>
                </a:solidFill>
                <a:latin typeface="Raleway"/>
                <a:ea typeface="Raleway"/>
                <a:cs typeface="Raleway"/>
                <a:sym typeface="Raleway"/>
              </a:rPr>
              <a:t>Growing Complexity of Network Infrastructures: </a:t>
            </a:r>
            <a:r>
              <a:rPr lang="en-US" sz="2800" dirty="0">
                <a:solidFill>
                  <a:srgbClr val="333385"/>
                </a:solidFill>
                <a:latin typeface="Raleway"/>
                <a:ea typeface="Raleway"/>
                <a:cs typeface="Raleway"/>
                <a:sym typeface="Raleway"/>
              </a:rPr>
              <a:t>Modern networks are increasingly complex, consisting of various interconnected systems, devices, and applications. This complexity results in a huge amount of network log data, making it hard to keep track of and manage everything effectively. As networks grow, so does the difficulty in identifying anomalous behavior that could signal security threats or system malfunctions.</a:t>
            </a:r>
          </a:p>
          <a:p>
            <a:pPr marL="285750" indent="-285750" algn="just">
              <a:buFont typeface="Arial" panose="020B0604020202020204" pitchFamily="34" charset="0"/>
              <a:buChar char="•"/>
            </a:pPr>
            <a:endParaRPr lang="en-US" sz="2800" dirty="0">
              <a:solidFill>
                <a:srgbClr val="333385"/>
              </a:solidFill>
              <a:latin typeface="Raleway"/>
              <a:ea typeface="Raleway"/>
              <a:cs typeface="Raleway"/>
              <a:sym typeface="Raleway"/>
            </a:endParaRPr>
          </a:p>
          <a:p>
            <a:pPr marL="285750" indent="-285750" algn="just">
              <a:buFont typeface="Arial" panose="020B0604020202020204" pitchFamily="34" charset="0"/>
              <a:buChar char="•"/>
            </a:pPr>
            <a:r>
              <a:rPr lang="en-US" sz="2800" b="1" dirty="0">
                <a:solidFill>
                  <a:srgbClr val="333385"/>
                </a:solidFill>
                <a:latin typeface="Raleway"/>
                <a:ea typeface="Raleway"/>
                <a:cs typeface="Raleway"/>
                <a:sym typeface="Raleway"/>
              </a:rPr>
              <a:t>Volume and Variety of Network Logs:</a:t>
            </a:r>
            <a:r>
              <a:rPr lang="en-US" sz="2800" dirty="0">
                <a:solidFill>
                  <a:srgbClr val="333385"/>
                </a:solidFill>
                <a:latin typeface="Raleway"/>
                <a:ea typeface="Raleway"/>
                <a:cs typeface="Raleway"/>
                <a:sym typeface="Raleway"/>
              </a:rPr>
              <a:t> Network logs generate massive volumes of data that include different types of records such as traffic data, error logs, and system events. The sheer quantity of data combined with its diverse formats and sources makes manual analysis impractical. Automated systems are crucial for efficient processing and analyzing this data to detect anomalies in real time.</a:t>
            </a:r>
          </a:p>
          <a:p>
            <a:pPr marL="285750" indent="-285750" algn="just">
              <a:buFont typeface="Arial" panose="020B0604020202020204" pitchFamily="34" charset="0"/>
              <a:buChar char="•"/>
            </a:pPr>
            <a:endParaRPr lang="en-US" sz="2800" dirty="0">
              <a:solidFill>
                <a:srgbClr val="333385"/>
              </a:solidFill>
              <a:latin typeface="Raleway"/>
              <a:ea typeface="Raleway"/>
              <a:cs typeface="Raleway"/>
              <a:sym typeface="Raleway"/>
            </a:endParaRPr>
          </a:p>
          <a:p>
            <a:pPr marL="285750" indent="-285750" algn="just">
              <a:buFont typeface="Arial" panose="020B0604020202020204" pitchFamily="34" charset="0"/>
              <a:buChar char="•"/>
            </a:pPr>
            <a:r>
              <a:rPr lang="en-US" sz="2800" b="1" dirty="0">
                <a:solidFill>
                  <a:srgbClr val="333385"/>
                </a:solidFill>
                <a:latin typeface="Raleway"/>
                <a:ea typeface="Raleway"/>
                <a:cs typeface="Raleway"/>
                <a:sym typeface="Raleway"/>
              </a:rPr>
              <a:t>Importance of Anomaly Detection:</a:t>
            </a:r>
            <a:r>
              <a:rPr lang="en-US" sz="2800" dirty="0">
                <a:solidFill>
                  <a:srgbClr val="333385"/>
                </a:solidFill>
                <a:latin typeface="Raleway"/>
                <a:ea typeface="Raleway"/>
                <a:cs typeface="Raleway"/>
                <a:sym typeface="Raleway"/>
              </a:rPr>
              <a:t> Anomalies in network logs often signify important events such as security breaches, system failures, or performance issues. Early detection of these anomalies is critical for mitigating potential damage, enhancing security, and ensuring smooth operation. Traditional methods of anomaly detection often rely on predefined rules, which may not adapt well to evolving patterns of network behavior.</a:t>
            </a:r>
          </a:p>
          <a:p>
            <a:pPr algn="just"/>
            <a:endParaRPr lang="en-US" sz="2800" dirty="0">
              <a:solidFill>
                <a:srgbClr val="333385"/>
              </a:solidFill>
              <a:latin typeface="Raleway"/>
              <a:ea typeface="Raleway"/>
              <a:cs typeface="Raleway"/>
              <a:sym typeface="Raleway"/>
            </a:endParaRPr>
          </a:p>
          <a:p>
            <a:pPr algn="just"/>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E"/>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292969"/>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BDBED7"/>
            </a:solidFill>
          </p:spPr>
        </p:sp>
      </p:grpSp>
      <p:sp>
        <p:nvSpPr>
          <p:cNvPr id="6" name="TextBox 6"/>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292969"/>
                </a:solidFill>
                <a:latin typeface="Raleway"/>
                <a:ea typeface="Raleway"/>
                <a:cs typeface="Raleway"/>
                <a:sym typeface="Raleway"/>
              </a:rPr>
              <a:t>2024 September 04</a:t>
            </a:r>
          </a:p>
        </p:txBody>
      </p:sp>
      <p:sp>
        <p:nvSpPr>
          <p:cNvPr id="7" name="TextBox 7"/>
          <p:cNvSpPr txBox="1"/>
          <p:nvPr/>
        </p:nvSpPr>
        <p:spPr>
          <a:xfrm>
            <a:off x="1028700" y="713486"/>
            <a:ext cx="237450" cy="234696"/>
          </a:xfrm>
          <a:prstGeom prst="rect">
            <a:avLst/>
          </a:prstGeom>
        </p:spPr>
        <p:txBody>
          <a:bodyPr lIns="0" tIns="0" rIns="0" bIns="0" rtlCol="0" anchor="t">
            <a:spAutoFit/>
          </a:bodyPr>
          <a:lstStyle/>
          <a:p>
            <a:pPr algn="just">
              <a:lnSpc>
                <a:spcPts val="1871"/>
              </a:lnSpc>
            </a:pPr>
            <a:r>
              <a:rPr lang="en-US" sz="1599" b="1" dirty="0">
                <a:solidFill>
                  <a:srgbClr val="292969"/>
                </a:solidFill>
                <a:latin typeface="Raleway Bold"/>
                <a:ea typeface="Raleway Bold"/>
                <a:cs typeface="Raleway Bold"/>
                <a:sym typeface="Raleway Bold"/>
              </a:rPr>
              <a:t>II</a:t>
            </a:r>
          </a:p>
        </p:txBody>
      </p:sp>
      <p:sp>
        <p:nvSpPr>
          <p:cNvPr id="8" name="TextBox 8"/>
          <p:cNvSpPr txBox="1"/>
          <p:nvPr/>
        </p:nvSpPr>
        <p:spPr>
          <a:xfrm>
            <a:off x="1355447" y="713486"/>
            <a:ext cx="3235298" cy="243656"/>
          </a:xfrm>
          <a:prstGeom prst="rect">
            <a:avLst/>
          </a:prstGeom>
        </p:spPr>
        <p:txBody>
          <a:bodyPr lIns="0" tIns="0" rIns="0" bIns="0" rtlCol="0" anchor="t">
            <a:spAutoFit/>
          </a:bodyPr>
          <a:lstStyle/>
          <a:p>
            <a:pPr algn="just">
              <a:lnSpc>
                <a:spcPts val="1871"/>
              </a:lnSpc>
            </a:pPr>
            <a:r>
              <a:rPr lang="en-US" sz="1599" b="1" dirty="0">
                <a:solidFill>
                  <a:srgbClr val="292969"/>
                </a:solidFill>
                <a:latin typeface="Raleway Bold"/>
                <a:ea typeface="Raleway Bold"/>
                <a:cs typeface="Raleway Bold"/>
                <a:sym typeface="Raleway Bold"/>
              </a:rPr>
              <a:t>Background of the problem</a:t>
            </a:r>
          </a:p>
        </p:txBody>
      </p:sp>
      <p:sp>
        <p:nvSpPr>
          <p:cNvPr id="9" name="TextBox 9"/>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292969"/>
                </a:solidFill>
                <a:latin typeface="Raleway"/>
                <a:ea typeface="Raleway"/>
                <a:cs typeface="Raleway"/>
                <a:sym typeface="Raleway"/>
              </a:rPr>
              <a:t>4</a:t>
            </a:r>
          </a:p>
        </p:txBody>
      </p:sp>
      <p:sp>
        <p:nvSpPr>
          <p:cNvPr id="14" name="TextBox 13">
            <a:extLst>
              <a:ext uri="{FF2B5EF4-FFF2-40B4-BE49-F238E27FC236}">
                <a16:creationId xmlns:a16="http://schemas.microsoft.com/office/drawing/2014/main" id="{E28A7030-57FA-F230-1383-E63BBD58A70A}"/>
              </a:ext>
            </a:extLst>
          </p:cNvPr>
          <p:cNvSpPr txBox="1"/>
          <p:nvPr/>
        </p:nvSpPr>
        <p:spPr>
          <a:xfrm>
            <a:off x="1355447" y="1562100"/>
            <a:ext cx="14998533" cy="6986528"/>
          </a:xfrm>
          <a:prstGeom prst="rect">
            <a:avLst/>
          </a:prstGeom>
          <a:noFill/>
        </p:spPr>
        <p:txBody>
          <a:bodyPr wrap="square" rtlCol="0">
            <a:spAutoFit/>
          </a:bodyPr>
          <a:lstStyle/>
          <a:p>
            <a:pPr marL="285750" indent="-285750" algn="just">
              <a:buFont typeface="Arial" panose="020B0604020202020204" pitchFamily="34" charset="0"/>
              <a:buChar char="•"/>
            </a:pPr>
            <a:r>
              <a:rPr lang="en-US" sz="2800" b="1" dirty="0">
                <a:solidFill>
                  <a:srgbClr val="333385"/>
                </a:solidFill>
                <a:latin typeface="Raleway"/>
                <a:ea typeface="Raleway"/>
                <a:cs typeface="Raleway"/>
                <a:sym typeface="Raleway"/>
              </a:rPr>
              <a:t>Limits of Traditional Methods: </a:t>
            </a:r>
            <a:r>
              <a:rPr lang="en-US" sz="2800" dirty="0">
                <a:solidFill>
                  <a:srgbClr val="333385"/>
                </a:solidFill>
                <a:latin typeface="Raleway"/>
                <a:ea typeface="Raleway"/>
                <a:cs typeface="Raleway"/>
                <a:sym typeface="Raleway"/>
              </a:rPr>
              <a:t>Modern Older methods for spotting anomalies can be inflexible and may not handle the changing nature of networks very well. These methods often need a lot of manual adjustment and may not provide useful insights without significant human effort.</a:t>
            </a:r>
          </a:p>
          <a:p>
            <a:pPr algn="just"/>
            <a:endParaRPr lang="en-US" sz="2800" dirty="0">
              <a:solidFill>
                <a:srgbClr val="333385"/>
              </a:solidFill>
              <a:latin typeface="Raleway"/>
              <a:ea typeface="Raleway"/>
              <a:cs typeface="Raleway"/>
              <a:sym typeface="Raleway"/>
            </a:endParaRPr>
          </a:p>
          <a:p>
            <a:pPr marL="285750" indent="-285750" algn="just">
              <a:buFont typeface="Arial" panose="020B0604020202020204" pitchFamily="34" charset="0"/>
              <a:buChar char="•"/>
            </a:pPr>
            <a:r>
              <a:rPr lang="en-US" sz="2800" b="1" dirty="0">
                <a:solidFill>
                  <a:srgbClr val="333385"/>
                </a:solidFill>
                <a:latin typeface="Raleway"/>
                <a:ea typeface="Raleway"/>
                <a:cs typeface="Raleway"/>
                <a:sym typeface="Raleway"/>
              </a:rPr>
              <a:t>Using K-means Clustering:</a:t>
            </a:r>
            <a:r>
              <a:rPr lang="en-US" sz="2800" dirty="0">
                <a:solidFill>
                  <a:srgbClr val="333385"/>
                </a:solidFill>
                <a:latin typeface="Raleway"/>
                <a:ea typeface="Raleway"/>
                <a:cs typeface="Raleway"/>
                <a:sym typeface="Raleway"/>
              </a:rPr>
              <a:t> K-means clustering is a method that groups similar data points. When used on network logs, it can help identify normal patterns and make deviations from these patterns easier to spot as potential problems. However, finding the right number of groups and dealing with complex data can be challenging.</a:t>
            </a:r>
          </a:p>
          <a:p>
            <a:pPr marL="285750" indent="-285750" algn="just">
              <a:buFont typeface="Arial" panose="020B0604020202020204" pitchFamily="34" charset="0"/>
              <a:buChar char="•"/>
            </a:pPr>
            <a:endParaRPr lang="en-US" sz="2800" dirty="0">
              <a:solidFill>
                <a:srgbClr val="333385"/>
              </a:solidFill>
              <a:latin typeface="Raleway"/>
              <a:ea typeface="Raleway"/>
              <a:cs typeface="Raleway"/>
              <a:sym typeface="Raleway"/>
            </a:endParaRPr>
          </a:p>
          <a:p>
            <a:pPr marL="285750" indent="-285750" algn="just">
              <a:buFont typeface="Arial" panose="020B0604020202020204" pitchFamily="34" charset="0"/>
              <a:buChar char="•"/>
            </a:pPr>
            <a:r>
              <a:rPr lang="en-US" sz="2800" b="1" dirty="0">
                <a:solidFill>
                  <a:srgbClr val="333385"/>
                </a:solidFill>
                <a:latin typeface="Raleway"/>
                <a:ea typeface="Raleway"/>
                <a:cs typeface="Raleway"/>
                <a:sym typeface="Raleway"/>
              </a:rPr>
              <a:t>Need for Automated Solutions:</a:t>
            </a:r>
            <a:r>
              <a:rPr lang="en-US" sz="2800" dirty="0">
                <a:solidFill>
                  <a:srgbClr val="333385"/>
                </a:solidFill>
                <a:latin typeface="Raleway"/>
                <a:ea typeface="Raleway"/>
                <a:cs typeface="Raleway"/>
                <a:sym typeface="Raleway"/>
              </a:rPr>
              <a:t> With the growing complexity and amount of network data, automated anomaly detection systems are essential. These systems need to handle large amounts of data, adapt to new patterns, and provide useful insights with minimal manual input. K-means clustering can be a valuable tool for developing such systems.</a:t>
            </a:r>
          </a:p>
          <a:p>
            <a:pPr algn="just"/>
            <a:endParaRPr lang="en-IN" sz="2800" dirty="0"/>
          </a:p>
        </p:txBody>
      </p:sp>
    </p:spTree>
    <p:extLst>
      <p:ext uri="{BB962C8B-B14F-4D97-AF65-F5344CB8AC3E}">
        <p14:creationId xmlns:p14="http://schemas.microsoft.com/office/powerpoint/2010/main" val="332034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EFE"/>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29298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C9C8E3"/>
            </a:solidFill>
          </p:spPr>
        </p:sp>
      </p:grpSp>
      <p:sp>
        <p:nvSpPr>
          <p:cNvPr id="6" name="TextBox 6"/>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29298B"/>
                </a:solidFill>
                <a:latin typeface="Raleway"/>
                <a:ea typeface="Raleway"/>
                <a:cs typeface="Raleway"/>
                <a:sym typeface="Raleway"/>
              </a:rPr>
              <a:t>2024 September 04</a:t>
            </a:r>
          </a:p>
        </p:txBody>
      </p:sp>
      <p:sp>
        <p:nvSpPr>
          <p:cNvPr id="7" name="TextBox 7"/>
          <p:cNvSpPr txBox="1"/>
          <p:nvPr/>
        </p:nvSpPr>
        <p:spPr>
          <a:xfrm>
            <a:off x="1028700" y="713486"/>
            <a:ext cx="326747" cy="234696"/>
          </a:xfrm>
          <a:prstGeom prst="rect">
            <a:avLst/>
          </a:prstGeom>
        </p:spPr>
        <p:txBody>
          <a:bodyPr lIns="0" tIns="0" rIns="0" bIns="0" rtlCol="0" anchor="t">
            <a:spAutoFit/>
          </a:bodyPr>
          <a:lstStyle/>
          <a:p>
            <a:pPr algn="just">
              <a:lnSpc>
                <a:spcPts val="1871"/>
              </a:lnSpc>
            </a:pPr>
            <a:r>
              <a:rPr lang="en-US" sz="1599" b="1" dirty="0">
                <a:solidFill>
                  <a:srgbClr val="29298B"/>
                </a:solidFill>
                <a:latin typeface="Raleway Bold"/>
                <a:ea typeface="Raleway Bold"/>
                <a:cs typeface="Raleway Bold"/>
                <a:sym typeface="Raleway Bold"/>
              </a:rPr>
              <a:t>III</a:t>
            </a:r>
          </a:p>
        </p:txBody>
      </p:sp>
      <p:sp>
        <p:nvSpPr>
          <p:cNvPr id="8" name="TextBox 8"/>
          <p:cNvSpPr txBox="1"/>
          <p:nvPr/>
        </p:nvSpPr>
        <p:spPr>
          <a:xfrm>
            <a:off x="1355447" y="713486"/>
            <a:ext cx="3235298" cy="243656"/>
          </a:xfrm>
          <a:prstGeom prst="rect">
            <a:avLst/>
          </a:prstGeom>
        </p:spPr>
        <p:txBody>
          <a:bodyPr lIns="0" tIns="0" rIns="0" bIns="0" rtlCol="0" anchor="t">
            <a:spAutoFit/>
          </a:bodyPr>
          <a:lstStyle/>
          <a:p>
            <a:pPr algn="just">
              <a:lnSpc>
                <a:spcPts val="1871"/>
              </a:lnSpc>
            </a:pPr>
            <a:r>
              <a:rPr lang="en-US" sz="1599" b="1" dirty="0">
                <a:solidFill>
                  <a:srgbClr val="29298B"/>
                </a:solidFill>
                <a:latin typeface="Raleway Bold"/>
                <a:ea typeface="Raleway Bold"/>
                <a:cs typeface="Raleway Bold"/>
                <a:sym typeface="Raleway Bold"/>
              </a:rPr>
              <a:t>Problem Statement</a:t>
            </a:r>
          </a:p>
        </p:txBody>
      </p:sp>
      <p:sp>
        <p:nvSpPr>
          <p:cNvPr id="9" name="TextBox 9"/>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29298B"/>
                </a:solidFill>
                <a:latin typeface="Raleway"/>
                <a:ea typeface="Raleway"/>
                <a:cs typeface="Raleway"/>
                <a:sym typeface="Raleway"/>
              </a:rPr>
              <a:t>5</a:t>
            </a:r>
          </a:p>
        </p:txBody>
      </p:sp>
      <p:sp>
        <p:nvSpPr>
          <p:cNvPr id="15" name="TextBox 14">
            <a:extLst>
              <a:ext uri="{FF2B5EF4-FFF2-40B4-BE49-F238E27FC236}">
                <a16:creationId xmlns:a16="http://schemas.microsoft.com/office/drawing/2014/main" id="{B7E705BD-3449-F8EE-1FEA-DCFAF97E186D}"/>
              </a:ext>
            </a:extLst>
          </p:cNvPr>
          <p:cNvSpPr txBox="1"/>
          <p:nvPr/>
        </p:nvSpPr>
        <p:spPr>
          <a:xfrm>
            <a:off x="1370687" y="3009900"/>
            <a:ext cx="14402713" cy="4832092"/>
          </a:xfrm>
          <a:prstGeom prst="rect">
            <a:avLst/>
          </a:prstGeom>
          <a:noFill/>
        </p:spPr>
        <p:txBody>
          <a:bodyPr wrap="square" rtlCol="0">
            <a:spAutoFit/>
          </a:bodyPr>
          <a:lstStyle/>
          <a:p>
            <a:pPr algn="just"/>
            <a:r>
              <a:rPr lang="en-US" sz="2800" dirty="0">
                <a:solidFill>
                  <a:srgbClr val="333385"/>
                </a:solidFill>
                <a:latin typeface="Raleway"/>
                <a:ea typeface="Raleway"/>
                <a:cs typeface="Raleway"/>
                <a:sym typeface="Raleway"/>
              </a:rPr>
              <a:t>Our project aims to build an automated system that can spot unusual patterns in network logs using a mix of K-means clustering, Isolation Forest, and t-SNE</a:t>
            </a:r>
            <a:r>
              <a:rPr lang="en-US" sz="2800" dirty="0">
                <a:solidFill>
                  <a:schemeClr val="tx2"/>
                </a:solidFill>
                <a:latin typeface="Raleway" pitchFamily="2" charset="0"/>
                <a:ea typeface="Raleway"/>
                <a:cs typeface="Raleway"/>
                <a:sym typeface="Raleway"/>
              </a:rPr>
              <a:t>. </a:t>
            </a:r>
            <a:r>
              <a:rPr lang="en-US" sz="2800" dirty="0">
                <a:solidFill>
                  <a:schemeClr val="tx2"/>
                </a:solidFill>
                <a:latin typeface="Raleway" pitchFamily="2" charset="0"/>
              </a:rPr>
              <a:t>The goal of this project is to detect anomalies in server log data using machine learning techniques. The anomalies in the logs represent unusual or unexpected behaviors that could indicate issues like system failures, security breaches, or other operational problems, which are generated by a remote server over one month. The dataset comprises 721,547 rows with three columns: timestamp, user ID, and IP address. The challenge is to identify unusual patterns in this data that could indicate anomalies using various unsupervised learning methods, including clustering and isolation forests.</a:t>
            </a:r>
          </a:p>
          <a:p>
            <a:pPr algn="just"/>
            <a:endParaRPr lang="en-US" sz="2800" dirty="0">
              <a:solidFill>
                <a:srgbClr val="333385"/>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a:extLst>
            <a:ext uri="{FF2B5EF4-FFF2-40B4-BE49-F238E27FC236}">
              <a16:creationId xmlns:a16="http://schemas.microsoft.com/office/drawing/2014/main" id="{1FE9527A-62C4-5535-BF24-D0CA09CF322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239E833-64DC-A143-F3D5-AF169F53B5D7}"/>
              </a:ext>
            </a:extLst>
          </p:cNvPr>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a:t>
            </a:r>
          </a:p>
        </p:txBody>
      </p:sp>
      <p:grpSp>
        <p:nvGrpSpPr>
          <p:cNvPr id="3" name="Group 3">
            <a:extLst>
              <a:ext uri="{FF2B5EF4-FFF2-40B4-BE49-F238E27FC236}">
                <a16:creationId xmlns:a16="http://schemas.microsoft.com/office/drawing/2014/main" id="{99872B19-B690-55C3-0258-4E6F12880DAB}"/>
              </a:ext>
            </a:extLst>
          </p:cNvPr>
          <p:cNvGrpSpPr/>
          <p:nvPr/>
        </p:nvGrpSpPr>
        <p:grpSpPr>
          <a:xfrm>
            <a:off x="16740784" y="0"/>
            <a:ext cx="1547216" cy="10287000"/>
            <a:chOff x="0" y="0"/>
            <a:chExt cx="523379" cy="3479800"/>
          </a:xfrm>
        </p:grpSpPr>
        <p:sp>
          <p:nvSpPr>
            <p:cNvPr id="4" name="Freeform 4">
              <a:extLst>
                <a:ext uri="{FF2B5EF4-FFF2-40B4-BE49-F238E27FC236}">
                  <a16:creationId xmlns:a16="http://schemas.microsoft.com/office/drawing/2014/main" id="{F253497B-103F-2B9E-241D-12CC810499FD}"/>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a:extLst>
              <a:ext uri="{FF2B5EF4-FFF2-40B4-BE49-F238E27FC236}">
                <a16:creationId xmlns:a16="http://schemas.microsoft.com/office/drawing/2014/main" id="{91F864E6-CF12-B3E9-8332-8350347F0B5E}"/>
              </a:ext>
            </a:extLst>
          </p:cNvPr>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7" name="TextBox 7">
            <a:extLst>
              <a:ext uri="{FF2B5EF4-FFF2-40B4-BE49-F238E27FC236}">
                <a16:creationId xmlns:a16="http://schemas.microsoft.com/office/drawing/2014/main" id="{D70D130F-466A-B209-0A47-3A0EF37C0472}"/>
              </a:ext>
            </a:extLst>
          </p:cNvPr>
          <p:cNvSpPr txBox="1"/>
          <p:nvPr/>
        </p:nvSpPr>
        <p:spPr>
          <a:xfrm>
            <a:off x="1355447" y="2119024"/>
            <a:ext cx="14417953" cy="6978770"/>
          </a:xfrm>
          <a:prstGeom prst="rect">
            <a:avLst/>
          </a:prstGeom>
        </p:spPr>
        <p:txBody>
          <a:bodyPr wrap="square" lIns="0" tIns="0" rIns="0" bIns="0" rtlCol="0" anchor="t">
            <a:spAutoFit/>
          </a:bodyPr>
          <a:lstStyle/>
          <a:p>
            <a:pPr algn="just">
              <a:lnSpc>
                <a:spcPts val="5039"/>
              </a:lnSpc>
            </a:pPr>
            <a:r>
              <a:rPr lang="en-US" sz="2799" dirty="0">
                <a:solidFill>
                  <a:srgbClr val="333385"/>
                </a:solidFill>
                <a:latin typeface="Raleway"/>
                <a:ea typeface="Raleway"/>
                <a:cs typeface="Raleway"/>
                <a:sym typeface="Raleway"/>
              </a:rPr>
              <a:t>Anomaly detection is essential for identifying unusual patterns in system logs, ensuring reliability, and security. Our project, Anomaly Log Detection, uses machine learning techniques to detect anomalies in log data. It employs K-means clustering and t-SNE for reducing dimensionality and presenting data visually. Isolation Forest and One-Class SVM boost precision in identifying infrequent or abnormal occurrences.</a:t>
            </a:r>
          </a:p>
          <a:p>
            <a:pPr algn="just">
              <a:lnSpc>
                <a:spcPts val="5039"/>
              </a:lnSpc>
            </a:pPr>
            <a:endParaRPr lang="en-US" sz="2799" dirty="0">
              <a:solidFill>
                <a:srgbClr val="333385"/>
              </a:solidFill>
              <a:latin typeface="Raleway"/>
              <a:ea typeface="Raleway"/>
              <a:cs typeface="Raleway"/>
              <a:sym typeface="Raleway"/>
            </a:endParaRPr>
          </a:p>
          <a:p>
            <a:pPr algn="just">
              <a:lnSpc>
                <a:spcPts val="5039"/>
              </a:lnSpc>
            </a:pPr>
            <a:r>
              <a:rPr lang="en-US" sz="2799" dirty="0">
                <a:solidFill>
                  <a:srgbClr val="333385"/>
                </a:solidFill>
                <a:latin typeface="Raleway"/>
                <a:ea typeface="Raleway"/>
                <a:cs typeface="Raleway"/>
                <a:sym typeface="Raleway"/>
              </a:rPr>
              <a:t>By integrating these techniques, the project establishes a strong foundation for identifying abnormalities in areas such as cybersecurity, performance tracking, and proactive maintenance. The findings indicate that this method successfully detects anomalies, allowing for timely recognition of possible problems.</a:t>
            </a:r>
          </a:p>
          <a:p>
            <a:pPr algn="just">
              <a:lnSpc>
                <a:spcPts val="5039"/>
              </a:lnSpc>
            </a:pPr>
            <a:endParaRPr lang="en-US" sz="2799" dirty="0">
              <a:solidFill>
                <a:srgbClr val="333385"/>
              </a:solidFill>
              <a:latin typeface="Raleway"/>
              <a:ea typeface="Raleway"/>
              <a:cs typeface="Raleway"/>
              <a:sym typeface="Raleway"/>
            </a:endParaRPr>
          </a:p>
        </p:txBody>
      </p:sp>
      <p:sp>
        <p:nvSpPr>
          <p:cNvPr id="9" name="TextBox 9">
            <a:extLst>
              <a:ext uri="{FF2B5EF4-FFF2-40B4-BE49-F238E27FC236}">
                <a16:creationId xmlns:a16="http://schemas.microsoft.com/office/drawing/2014/main" id="{3DA73C60-0E1E-B001-DD06-B89AF7C174F7}"/>
              </a:ext>
            </a:extLst>
          </p:cNvPr>
          <p:cNvSpPr txBox="1"/>
          <p:nvPr/>
        </p:nvSpPr>
        <p:spPr>
          <a:xfrm>
            <a:off x="1028700" y="713486"/>
            <a:ext cx="237450" cy="243656"/>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IV</a:t>
            </a:r>
          </a:p>
        </p:txBody>
      </p:sp>
      <p:sp>
        <p:nvSpPr>
          <p:cNvPr id="10" name="TextBox 10">
            <a:extLst>
              <a:ext uri="{FF2B5EF4-FFF2-40B4-BE49-F238E27FC236}">
                <a16:creationId xmlns:a16="http://schemas.microsoft.com/office/drawing/2014/main" id="{CEEF69C5-8038-630B-5A7F-2F487C004505}"/>
              </a:ext>
            </a:extLst>
          </p:cNvPr>
          <p:cNvSpPr txBox="1"/>
          <p:nvPr/>
        </p:nvSpPr>
        <p:spPr>
          <a:xfrm>
            <a:off x="1355447" y="713486"/>
            <a:ext cx="3235298" cy="487313"/>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Abstract</a:t>
            </a:r>
          </a:p>
          <a:p>
            <a:pPr algn="just">
              <a:lnSpc>
                <a:spcPts val="1871"/>
              </a:lnSpc>
            </a:pPr>
            <a:endParaRPr lang="en-US" sz="1599" b="1" dirty="0">
              <a:solidFill>
                <a:srgbClr val="333385"/>
              </a:solidFill>
              <a:latin typeface="Raleway Bold"/>
              <a:ea typeface="Raleway Bold"/>
              <a:cs typeface="Raleway Bold"/>
              <a:sym typeface="Raleway Bold"/>
            </a:endParaRPr>
          </a:p>
        </p:txBody>
      </p:sp>
      <p:sp>
        <p:nvSpPr>
          <p:cNvPr id="11" name="TextBox 11">
            <a:extLst>
              <a:ext uri="{FF2B5EF4-FFF2-40B4-BE49-F238E27FC236}">
                <a16:creationId xmlns:a16="http://schemas.microsoft.com/office/drawing/2014/main" id="{76823092-2E41-F8A3-7012-391FA9A49542}"/>
              </a:ext>
            </a:extLst>
          </p:cNvPr>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6</a:t>
            </a:r>
          </a:p>
        </p:txBody>
      </p:sp>
    </p:spTree>
    <p:extLst>
      <p:ext uri="{BB962C8B-B14F-4D97-AF65-F5344CB8AC3E}">
        <p14:creationId xmlns:p14="http://schemas.microsoft.com/office/powerpoint/2010/main" val="2897683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a:extLst>
            <a:ext uri="{FF2B5EF4-FFF2-40B4-BE49-F238E27FC236}">
              <a16:creationId xmlns:a16="http://schemas.microsoft.com/office/drawing/2014/main" id="{BCAD8E05-588D-34CF-8D11-60406D6F8C4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E8212BD2-22D1-08FB-86DD-2C159DC5CFE4}"/>
              </a:ext>
            </a:extLst>
          </p:cNvPr>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a:t>
            </a:r>
          </a:p>
        </p:txBody>
      </p:sp>
      <p:grpSp>
        <p:nvGrpSpPr>
          <p:cNvPr id="3" name="Group 3">
            <a:extLst>
              <a:ext uri="{FF2B5EF4-FFF2-40B4-BE49-F238E27FC236}">
                <a16:creationId xmlns:a16="http://schemas.microsoft.com/office/drawing/2014/main" id="{6534F977-D41F-F829-BD4D-275FBBC2E4E7}"/>
              </a:ext>
            </a:extLst>
          </p:cNvPr>
          <p:cNvGrpSpPr/>
          <p:nvPr/>
        </p:nvGrpSpPr>
        <p:grpSpPr>
          <a:xfrm>
            <a:off x="16740784" y="0"/>
            <a:ext cx="1547216" cy="10287000"/>
            <a:chOff x="0" y="0"/>
            <a:chExt cx="523379" cy="3479800"/>
          </a:xfrm>
        </p:grpSpPr>
        <p:sp>
          <p:nvSpPr>
            <p:cNvPr id="4" name="Freeform 4">
              <a:extLst>
                <a:ext uri="{FF2B5EF4-FFF2-40B4-BE49-F238E27FC236}">
                  <a16:creationId xmlns:a16="http://schemas.microsoft.com/office/drawing/2014/main" id="{463270B7-4002-7587-D981-2B5EC3727CAB}"/>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a:extLst>
              <a:ext uri="{FF2B5EF4-FFF2-40B4-BE49-F238E27FC236}">
                <a16:creationId xmlns:a16="http://schemas.microsoft.com/office/drawing/2014/main" id="{A3C318B4-4575-E329-AE0E-6B8149802E0B}"/>
              </a:ext>
            </a:extLst>
          </p:cNvPr>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7" name="TextBox 7">
            <a:extLst>
              <a:ext uri="{FF2B5EF4-FFF2-40B4-BE49-F238E27FC236}">
                <a16:creationId xmlns:a16="http://schemas.microsoft.com/office/drawing/2014/main" id="{3CBD9DF3-7EBA-1F6D-B3E5-AC899E06B56C}"/>
              </a:ext>
            </a:extLst>
          </p:cNvPr>
          <p:cNvSpPr txBox="1"/>
          <p:nvPr/>
        </p:nvSpPr>
        <p:spPr>
          <a:xfrm>
            <a:off x="1355447" y="2119024"/>
            <a:ext cx="14417953" cy="5696368"/>
          </a:xfrm>
          <a:prstGeom prst="rect">
            <a:avLst/>
          </a:prstGeom>
        </p:spPr>
        <p:txBody>
          <a:bodyPr wrap="square" lIns="0" tIns="0" rIns="0" bIns="0" rtlCol="0" anchor="t">
            <a:spAutoFit/>
          </a:bodyPr>
          <a:lstStyle/>
          <a:p>
            <a:pPr algn="just">
              <a:lnSpc>
                <a:spcPts val="5039"/>
              </a:lnSpc>
            </a:pPr>
            <a:r>
              <a:rPr lang="en-US" sz="2799" dirty="0">
                <a:solidFill>
                  <a:srgbClr val="333385"/>
                </a:solidFill>
                <a:latin typeface="Raleway"/>
                <a:ea typeface="Raleway"/>
                <a:cs typeface="Raleway"/>
                <a:sym typeface="Raleway"/>
              </a:rPr>
              <a:t>As systems generate massive volumes of log data, the detection of unusual patterns and anomalies is essential for the reliability and security of such systems. The older methods find it hard to handle the complexity and scale of the modern logs, and thus, there is a need for anomaly detection. Our project “Anomaly Log Detection” makes use of techniques such as K-means clustering, t-SNE for dimensionality reduction, and more advanced models of Isolation Forest and One-Class SVM for detecting outlying points in log data. The objective is to furnish an efficient scalable solution for the early detection of potential system issues and security threats.</a:t>
            </a:r>
          </a:p>
          <a:p>
            <a:pPr algn="just">
              <a:lnSpc>
                <a:spcPts val="5039"/>
              </a:lnSpc>
            </a:pPr>
            <a:endParaRPr lang="en-US" sz="2799" dirty="0">
              <a:solidFill>
                <a:srgbClr val="333385"/>
              </a:solidFill>
              <a:latin typeface="Raleway"/>
              <a:ea typeface="Raleway"/>
              <a:cs typeface="Raleway"/>
              <a:sym typeface="Raleway"/>
            </a:endParaRPr>
          </a:p>
        </p:txBody>
      </p:sp>
      <p:sp>
        <p:nvSpPr>
          <p:cNvPr id="9" name="TextBox 9">
            <a:extLst>
              <a:ext uri="{FF2B5EF4-FFF2-40B4-BE49-F238E27FC236}">
                <a16:creationId xmlns:a16="http://schemas.microsoft.com/office/drawing/2014/main" id="{B93C2557-16A5-8DE0-8308-57FBAE8B5B46}"/>
              </a:ext>
            </a:extLst>
          </p:cNvPr>
          <p:cNvSpPr txBox="1"/>
          <p:nvPr/>
        </p:nvSpPr>
        <p:spPr>
          <a:xfrm>
            <a:off x="1028700" y="713486"/>
            <a:ext cx="237450" cy="243656"/>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V</a:t>
            </a:r>
          </a:p>
        </p:txBody>
      </p:sp>
      <p:sp>
        <p:nvSpPr>
          <p:cNvPr id="10" name="TextBox 10">
            <a:extLst>
              <a:ext uri="{FF2B5EF4-FFF2-40B4-BE49-F238E27FC236}">
                <a16:creationId xmlns:a16="http://schemas.microsoft.com/office/drawing/2014/main" id="{BC21129B-33D9-B11F-6D33-CE1B0A8814EC}"/>
              </a:ext>
            </a:extLst>
          </p:cNvPr>
          <p:cNvSpPr txBox="1"/>
          <p:nvPr/>
        </p:nvSpPr>
        <p:spPr>
          <a:xfrm>
            <a:off x="1355447" y="713486"/>
            <a:ext cx="3235298" cy="487313"/>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Introduction</a:t>
            </a:r>
          </a:p>
          <a:p>
            <a:pPr algn="just">
              <a:lnSpc>
                <a:spcPts val="1871"/>
              </a:lnSpc>
            </a:pPr>
            <a:endParaRPr lang="en-US" sz="1599" b="1" dirty="0">
              <a:solidFill>
                <a:srgbClr val="333385"/>
              </a:solidFill>
              <a:latin typeface="Raleway Bold"/>
              <a:ea typeface="Raleway Bold"/>
              <a:cs typeface="Raleway Bold"/>
              <a:sym typeface="Raleway Bold"/>
            </a:endParaRPr>
          </a:p>
        </p:txBody>
      </p:sp>
      <p:sp>
        <p:nvSpPr>
          <p:cNvPr id="11" name="TextBox 11">
            <a:extLst>
              <a:ext uri="{FF2B5EF4-FFF2-40B4-BE49-F238E27FC236}">
                <a16:creationId xmlns:a16="http://schemas.microsoft.com/office/drawing/2014/main" id="{7881BFF5-8493-3C8C-CE4F-51BC4152638F}"/>
              </a:ext>
            </a:extLst>
          </p:cNvPr>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7</a:t>
            </a:r>
          </a:p>
        </p:txBody>
      </p:sp>
    </p:spTree>
    <p:extLst>
      <p:ext uri="{BB962C8B-B14F-4D97-AF65-F5344CB8AC3E}">
        <p14:creationId xmlns:p14="http://schemas.microsoft.com/office/powerpoint/2010/main" val="671769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a:extLst>
            <a:ext uri="{FF2B5EF4-FFF2-40B4-BE49-F238E27FC236}">
              <a16:creationId xmlns:a16="http://schemas.microsoft.com/office/drawing/2014/main" id="{98F4E353-92A9-0D2A-0B8F-FD8002B0AF8F}"/>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4566AA5-0428-7CF2-FE5B-AA9DC081F07C}"/>
              </a:ext>
            </a:extLst>
          </p:cNvPr>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a:t>
            </a:r>
          </a:p>
        </p:txBody>
      </p:sp>
      <p:grpSp>
        <p:nvGrpSpPr>
          <p:cNvPr id="3" name="Group 3">
            <a:extLst>
              <a:ext uri="{FF2B5EF4-FFF2-40B4-BE49-F238E27FC236}">
                <a16:creationId xmlns:a16="http://schemas.microsoft.com/office/drawing/2014/main" id="{241A7976-6988-1EFE-F0DA-6B1121748164}"/>
              </a:ext>
            </a:extLst>
          </p:cNvPr>
          <p:cNvGrpSpPr/>
          <p:nvPr/>
        </p:nvGrpSpPr>
        <p:grpSpPr>
          <a:xfrm>
            <a:off x="16740784" y="0"/>
            <a:ext cx="1547216" cy="10287000"/>
            <a:chOff x="0" y="0"/>
            <a:chExt cx="523379" cy="3479800"/>
          </a:xfrm>
        </p:grpSpPr>
        <p:sp>
          <p:nvSpPr>
            <p:cNvPr id="4" name="Freeform 4">
              <a:extLst>
                <a:ext uri="{FF2B5EF4-FFF2-40B4-BE49-F238E27FC236}">
                  <a16:creationId xmlns:a16="http://schemas.microsoft.com/office/drawing/2014/main" id="{04F579AE-5CA2-2635-4B85-9B8C9C5E53A8}"/>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a:extLst>
              <a:ext uri="{FF2B5EF4-FFF2-40B4-BE49-F238E27FC236}">
                <a16:creationId xmlns:a16="http://schemas.microsoft.com/office/drawing/2014/main" id="{8EAD16E6-ECF9-F989-58F5-304D9A2236D6}"/>
              </a:ext>
            </a:extLst>
          </p:cNvPr>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9" name="TextBox 9">
            <a:extLst>
              <a:ext uri="{FF2B5EF4-FFF2-40B4-BE49-F238E27FC236}">
                <a16:creationId xmlns:a16="http://schemas.microsoft.com/office/drawing/2014/main" id="{BD4FC8A3-0397-3E98-697F-B56B59A495C8}"/>
              </a:ext>
            </a:extLst>
          </p:cNvPr>
          <p:cNvSpPr txBox="1"/>
          <p:nvPr/>
        </p:nvSpPr>
        <p:spPr>
          <a:xfrm>
            <a:off x="1028700" y="713486"/>
            <a:ext cx="237450" cy="243656"/>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VI</a:t>
            </a:r>
          </a:p>
        </p:txBody>
      </p:sp>
      <p:sp>
        <p:nvSpPr>
          <p:cNvPr id="10" name="TextBox 10">
            <a:extLst>
              <a:ext uri="{FF2B5EF4-FFF2-40B4-BE49-F238E27FC236}">
                <a16:creationId xmlns:a16="http://schemas.microsoft.com/office/drawing/2014/main" id="{4C94A9F7-3332-0D93-2E78-47196922D3BE}"/>
              </a:ext>
            </a:extLst>
          </p:cNvPr>
          <p:cNvSpPr txBox="1"/>
          <p:nvPr/>
        </p:nvSpPr>
        <p:spPr>
          <a:xfrm>
            <a:off x="1355447" y="713486"/>
            <a:ext cx="3235298" cy="487313"/>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Literature Survey</a:t>
            </a:r>
          </a:p>
          <a:p>
            <a:pPr algn="just">
              <a:lnSpc>
                <a:spcPts val="1871"/>
              </a:lnSpc>
            </a:pPr>
            <a:endParaRPr lang="en-US" sz="1599" b="1" dirty="0">
              <a:solidFill>
                <a:srgbClr val="333385"/>
              </a:solidFill>
              <a:latin typeface="Raleway Bold"/>
              <a:ea typeface="Raleway Bold"/>
              <a:cs typeface="Raleway Bold"/>
              <a:sym typeface="Raleway Bold"/>
            </a:endParaRPr>
          </a:p>
        </p:txBody>
      </p:sp>
      <p:sp>
        <p:nvSpPr>
          <p:cNvPr id="11" name="TextBox 11">
            <a:extLst>
              <a:ext uri="{FF2B5EF4-FFF2-40B4-BE49-F238E27FC236}">
                <a16:creationId xmlns:a16="http://schemas.microsoft.com/office/drawing/2014/main" id="{CE7D0AC9-7DC4-ED43-46C1-7A241CE67221}"/>
              </a:ext>
            </a:extLst>
          </p:cNvPr>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8</a:t>
            </a:r>
          </a:p>
        </p:txBody>
      </p:sp>
      <p:pic>
        <p:nvPicPr>
          <p:cNvPr id="8" name="Picture 7">
            <a:extLst>
              <a:ext uri="{FF2B5EF4-FFF2-40B4-BE49-F238E27FC236}">
                <a16:creationId xmlns:a16="http://schemas.microsoft.com/office/drawing/2014/main" id="{F939E04C-AF41-7D46-232F-8CD8D5E3F1FB}"/>
              </a:ext>
            </a:extLst>
          </p:cNvPr>
          <p:cNvPicPr>
            <a:picLocks noChangeAspect="1"/>
          </p:cNvPicPr>
          <p:nvPr/>
        </p:nvPicPr>
        <p:blipFill>
          <a:blip r:embed="rId2"/>
          <a:stretch>
            <a:fillRect/>
          </a:stretch>
        </p:blipFill>
        <p:spPr>
          <a:xfrm>
            <a:off x="1028700" y="1333500"/>
            <a:ext cx="15371086" cy="8610600"/>
          </a:xfrm>
          <a:prstGeom prst="rect">
            <a:avLst/>
          </a:prstGeom>
        </p:spPr>
      </p:pic>
    </p:spTree>
    <p:extLst>
      <p:ext uri="{BB962C8B-B14F-4D97-AF65-F5344CB8AC3E}">
        <p14:creationId xmlns:p14="http://schemas.microsoft.com/office/powerpoint/2010/main" val="76569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FDFE"/>
        </a:solidFill>
        <a:effectLst/>
      </p:bgPr>
    </p:bg>
    <p:spTree>
      <p:nvGrpSpPr>
        <p:cNvPr id="1" name="">
          <a:extLst>
            <a:ext uri="{FF2B5EF4-FFF2-40B4-BE49-F238E27FC236}">
              <a16:creationId xmlns:a16="http://schemas.microsoft.com/office/drawing/2014/main" id="{B69BC9E2-E745-8713-8E7E-73D79A995BCA}"/>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9CA6111-D44C-4147-32AB-FEA632948E7E}"/>
              </a:ext>
            </a:extLst>
          </p:cNvPr>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dirty="0">
                <a:solidFill>
                  <a:srgbClr val="333385"/>
                </a:solidFill>
                <a:latin typeface="Prata"/>
                <a:ea typeface="Prata"/>
                <a:cs typeface="Prata"/>
                <a:sym typeface="Prata"/>
              </a:rPr>
              <a:t>2</a:t>
            </a:r>
          </a:p>
        </p:txBody>
      </p:sp>
      <p:grpSp>
        <p:nvGrpSpPr>
          <p:cNvPr id="3" name="Group 3">
            <a:extLst>
              <a:ext uri="{FF2B5EF4-FFF2-40B4-BE49-F238E27FC236}">
                <a16:creationId xmlns:a16="http://schemas.microsoft.com/office/drawing/2014/main" id="{555DE562-CE48-3143-A90A-F65C1D5AC692}"/>
              </a:ext>
            </a:extLst>
          </p:cNvPr>
          <p:cNvGrpSpPr/>
          <p:nvPr/>
        </p:nvGrpSpPr>
        <p:grpSpPr>
          <a:xfrm>
            <a:off x="16740784" y="0"/>
            <a:ext cx="1547216" cy="10287000"/>
            <a:chOff x="0" y="0"/>
            <a:chExt cx="523379" cy="3479800"/>
          </a:xfrm>
        </p:grpSpPr>
        <p:sp>
          <p:nvSpPr>
            <p:cNvPr id="4" name="Freeform 4">
              <a:extLst>
                <a:ext uri="{FF2B5EF4-FFF2-40B4-BE49-F238E27FC236}">
                  <a16:creationId xmlns:a16="http://schemas.microsoft.com/office/drawing/2014/main" id="{72CE7F23-37F7-146D-DBE8-1F8F743974CE}"/>
                </a:ext>
              </a:extLst>
            </p:cNvPr>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A6A5C4"/>
            </a:solidFill>
          </p:spPr>
        </p:sp>
      </p:grpSp>
      <p:sp>
        <p:nvSpPr>
          <p:cNvPr id="6" name="TextBox 6">
            <a:extLst>
              <a:ext uri="{FF2B5EF4-FFF2-40B4-BE49-F238E27FC236}">
                <a16:creationId xmlns:a16="http://schemas.microsoft.com/office/drawing/2014/main" id="{1DFEAC61-6495-3145-3BE7-D87AA66982A4}"/>
              </a:ext>
            </a:extLst>
          </p:cNvPr>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dirty="0">
                <a:solidFill>
                  <a:srgbClr val="333385"/>
                </a:solidFill>
                <a:latin typeface="Raleway"/>
                <a:ea typeface="Raleway"/>
                <a:cs typeface="Raleway"/>
                <a:sym typeface="Raleway"/>
              </a:rPr>
              <a:t>2024 September 04</a:t>
            </a:r>
          </a:p>
        </p:txBody>
      </p:sp>
      <p:sp>
        <p:nvSpPr>
          <p:cNvPr id="9" name="TextBox 9">
            <a:extLst>
              <a:ext uri="{FF2B5EF4-FFF2-40B4-BE49-F238E27FC236}">
                <a16:creationId xmlns:a16="http://schemas.microsoft.com/office/drawing/2014/main" id="{EA991C11-E93D-B7A1-1F3F-F6DA54A5579D}"/>
              </a:ext>
            </a:extLst>
          </p:cNvPr>
          <p:cNvSpPr txBox="1"/>
          <p:nvPr/>
        </p:nvSpPr>
        <p:spPr>
          <a:xfrm>
            <a:off x="1028700" y="713486"/>
            <a:ext cx="237450" cy="243656"/>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VI</a:t>
            </a:r>
          </a:p>
        </p:txBody>
      </p:sp>
      <p:sp>
        <p:nvSpPr>
          <p:cNvPr id="10" name="TextBox 10">
            <a:extLst>
              <a:ext uri="{FF2B5EF4-FFF2-40B4-BE49-F238E27FC236}">
                <a16:creationId xmlns:a16="http://schemas.microsoft.com/office/drawing/2014/main" id="{97F0C934-EF2B-D113-375F-93D385DD4FDB}"/>
              </a:ext>
            </a:extLst>
          </p:cNvPr>
          <p:cNvSpPr txBox="1"/>
          <p:nvPr/>
        </p:nvSpPr>
        <p:spPr>
          <a:xfrm>
            <a:off x="1355447" y="713486"/>
            <a:ext cx="3235298" cy="487313"/>
          </a:xfrm>
          <a:prstGeom prst="rect">
            <a:avLst/>
          </a:prstGeom>
        </p:spPr>
        <p:txBody>
          <a:bodyPr lIns="0" tIns="0" rIns="0" bIns="0" rtlCol="0" anchor="t">
            <a:spAutoFit/>
          </a:bodyPr>
          <a:lstStyle/>
          <a:p>
            <a:pPr algn="just">
              <a:lnSpc>
                <a:spcPts val="1871"/>
              </a:lnSpc>
            </a:pPr>
            <a:r>
              <a:rPr lang="en-US" sz="1599" b="1" dirty="0">
                <a:solidFill>
                  <a:srgbClr val="333385"/>
                </a:solidFill>
                <a:latin typeface="Raleway Bold"/>
                <a:ea typeface="Raleway Bold"/>
                <a:cs typeface="Raleway Bold"/>
                <a:sym typeface="Raleway Bold"/>
              </a:rPr>
              <a:t>Literature Survey</a:t>
            </a:r>
          </a:p>
          <a:p>
            <a:pPr algn="just">
              <a:lnSpc>
                <a:spcPts val="1871"/>
              </a:lnSpc>
            </a:pPr>
            <a:endParaRPr lang="en-US" sz="1599" b="1" dirty="0">
              <a:solidFill>
                <a:srgbClr val="333385"/>
              </a:solidFill>
              <a:latin typeface="Raleway Bold"/>
              <a:ea typeface="Raleway Bold"/>
              <a:cs typeface="Raleway Bold"/>
              <a:sym typeface="Raleway Bold"/>
            </a:endParaRPr>
          </a:p>
        </p:txBody>
      </p:sp>
      <p:sp>
        <p:nvSpPr>
          <p:cNvPr id="11" name="TextBox 11">
            <a:extLst>
              <a:ext uri="{FF2B5EF4-FFF2-40B4-BE49-F238E27FC236}">
                <a16:creationId xmlns:a16="http://schemas.microsoft.com/office/drawing/2014/main" id="{A1B3B624-F42A-D301-9D74-783D365D3A5B}"/>
              </a:ext>
            </a:extLst>
          </p:cNvPr>
          <p:cNvSpPr txBox="1"/>
          <p:nvPr/>
        </p:nvSpPr>
        <p:spPr>
          <a:xfrm>
            <a:off x="16918147" y="9134475"/>
            <a:ext cx="682307" cy="553678"/>
          </a:xfrm>
          <a:prstGeom prst="rect">
            <a:avLst/>
          </a:prstGeom>
        </p:spPr>
        <p:txBody>
          <a:bodyPr lIns="0" tIns="0" rIns="0" bIns="0" rtlCol="0" anchor="t">
            <a:spAutoFit/>
          </a:bodyPr>
          <a:lstStyle/>
          <a:p>
            <a:pPr algn="r">
              <a:lnSpc>
                <a:spcPts val="4800"/>
              </a:lnSpc>
            </a:pPr>
            <a:r>
              <a:rPr lang="en-US" sz="3000" dirty="0">
                <a:solidFill>
                  <a:srgbClr val="333385"/>
                </a:solidFill>
                <a:latin typeface="Raleway"/>
                <a:ea typeface="Raleway"/>
                <a:cs typeface="Raleway"/>
                <a:sym typeface="Raleway"/>
              </a:rPr>
              <a:t>9</a:t>
            </a:r>
          </a:p>
        </p:txBody>
      </p:sp>
      <p:pic>
        <p:nvPicPr>
          <p:cNvPr id="7" name="Picture 6">
            <a:extLst>
              <a:ext uri="{FF2B5EF4-FFF2-40B4-BE49-F238E27FC236}">
                <a16:creationId xmlns:a16="http://schemas.microsoft.com/office/drawing/2014/main" id="{F7259089-C949-C26E-4105-641B87A97174}"/>
              </a:ext>
            </a:extLst>
          </p:cNvPr>
          <p:cNvPicPr>
            <a:picLocks noChangeAspect="1"/>
          </p:cNvPicPr>
          <p:nvPr/>
        </p:nvPicPr>
        <p:blipFill>
          <a:blip r:embed="rId2"/>
          <a:stretch>
            <a:fillRect/>
          </a:stretch>
        </p:blipFill>
        <p:spPr>
          <a:xfrm>
            <a:off x="1028700" y="1485900"/>
            <a:ext cx="14516100" cy="8522695"/>
          </a:xfrm>
          <a:prstGeom prst="rect">
            <a:avLst/>
          </a:prstGeom>
        </p:spPr>
      </p:pic>
    </p:spTree>
    <p:extLst>
      <p:ext uri="{BB962C8B-B14F-4D97-AF65-F5344CB8AC3E}">
        <p14:creationId xmlns:p14="http://schemas.microsoft.com/office/powerpoint/2010/main" val="3425130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1708</Words>
  <Application>Microsoft Office PowerPoint</Application>
  <PresentationFormat>Custom</PresentationFormat>
  <Paragraphs>190</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Raleway Bold</vt:lpstr>
      <vt:lpstr>Calibri</vt:lpstr>
      <vt:lpstr>Arial</vt:lpstr>
      <vt:lpstr>Radley</vt:lpstr>
      <vt:lpstr>Prata</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Monochrome Simple Minimalist Research Project Final Defense Presentation Template</dc:title>
  <dc:creator>Kesava Trinadh</dc:creator>
  <cp:lastModifiedBy>Kesava Trinadh</cp:lastModifiedBy>
  <cp:revision>11</cp:revision>
  <dcterms:created xsi:type="dcterms:W3CDTF">2006-08-16T00:00:00Z</dcterms:created>
  <dcterms:modified xsi:type="dcterms:W3CDTF">2024-11-06T18:05:15Z</dcterms:modified>
  <dc:identifier>DAGP4TsVvwU</dc:identifier>
</cp:coreProperties>
</file>