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43900725"/>
  <p:notesSz cx="7102475" cy="10234613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1pPr>
    <a:lvl2pPr marL="209473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2pPr>
    <a:lvl3pPr marL="4189459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3pPr>
    <a:lvl4pPr marL="6284189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4pPr>
    <a:lvl5pPr marL="8378919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5pPr>
    <a:lvl6pPr marL="10473649" algn="l" defTabSz="4189459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6pPr>
    <a:lvl7pPr marL="12568378" algn="l" defTabSz="4189459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7pPr>
    <a:lvl8pPr marL="14663108" algn="l" defTabSz="4189459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8pPr>
    <a:lvl9pPr marL="16757838" algn="l" defTabSz="4189459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7"/>
    <a:srgbClr val="E8F8D2"/>
    <a:srgbClr val="F4FCEA"/>
    <a:srgbClr val="DAEDEF"/>
    <a:srgbClr val="FF9933"/>
    <a:srgbClr val="99CC00"/>
    <a:srgbClr val="FF9966"/>
    <a:srgbClr val="EAB4B9"/>
    <a:srgbClr val="C2FF85"/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 autoAdjust="0"/>
    <p:restoredTop sz="99883" autoAdjust="0"/>
  </p:normalViewPr>
  <p:slideViewPr>
    <p:cSldViewPr snapToGrid="0">
      <p:cViewPr>
        <p:scale>
          <a:sx n="25" d="100"/>
          <a:sy n="25" d="100"/>
        </p:scale>
        <p:origin x="-864" y="-78"/>
      </p:cViewPr>
      <p:guideLst>
        <p:guide orient="horz" pos="13827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559"/>
            <a:ext cx="27980640" cy="9413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7079"/>
            <a:ext cx="23042880" cy="11221422"/>
          </a:xfrm>
        </p:spPr>
        <p:txBody>
          <a:bodyPr/>
          <a:lstStyle>
            <a:lvl1pPr marL="0" indent="0" algn="ctr">
              <a:buNone/>
              <a:defRPr/>
            </a:lvl1pPr>
            <a:lvl2pPr marL="2094730" indent="0" algn="ctr">
              <a:buNone/>
              <a:defRPr/>
            </a:lvl2pPr>
            <a:lvl3pPr marL="4189459" indent="0" algn="ctr">
              <a:buNone/>
              <a:defRPr/>
            </a:lvl3pPr>
            <a:lvl4pPr marL="6284189" indent="0" algn="ctr">
              <a:buNone/>
              <a:defRPr/>
            </a:lvl4pPr>
            <a:lvl5pPr marL="8378919" indent="0" algn="ctr">
              <a:buNone/>
              <a:defRPr/>
            </a:lvl5pPr>
            <a:lvl6pPr marL="10473649" indent="0" algn="ctr">
              <a:buNone/>
              <a:defRPr/>
            </a:lvl6pPr>
            <a:lvl7pPr marL="12568378" indent="0" algn="ctr">
              <a:buNone/>
              <a:defRPr/>
            </a:lvl7pPr>
            <a:lvl8pPr marL="14663108" indent="0" algn="ctr">
              <a:buNone/>
              <a:defRPr/>
            </a:lvl8pPr>
            <a:lvl9pPr marL="167578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2AAED-7BE1-4682-8C05-ED59D4CFB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A049-9CAF-482E-90E8-B5C49FA3A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8843"/>
            <a:ext cx="7406640" cy="37456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8843"/>
            <a:ext cx="21488400" cy="374563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D3DD8-8C98-4C3E-9E08-9B3890D324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18916-0848-4738-B999-177FEADFC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22" y="28211851"/>
            <a:ext cx="27980640" cy="871682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422" y="18608570"/>
            <a:ext cx="27980640" cy="9603281"/>
          </a:xfrm>
        </p:spPr>
        <p:txBody>
          <a:bodyPr anchor="b"/>
          <a:lstStyle>
            <a:lvl1pPr marL="0" indent="0">
              <a:buNone/>
              <a:defRPr sz="9200"/>
            </a:lvl1pPr>
            <a:lvl2pPr marL="2094730" indent="0">
              <a:buNone/>
              <a:defRPr sz="8200"/>
            </a:lvl2pPr>
            <a:lvl3pPr marL="4189459" indent="0">
              <a:buNone/>
              <a:defRPr sz="7300"/>
            </a:lvl3pPr>
            <a:lvl4pPr marL="6284189" indent="0">
              <a:buNone/>
              <a:defRPr sz="6400"/>
            </a:lvl4pPr>
            <a:lvl5pPr marL="8378919" indent="0">
              <a:buNone/>
              <a:defRPr sz="6400"/>
            </a:lvl5pPr>
            <a:lvl6pPr marL="10473649" indent="0">
              <a:buNone/>
              <a:defRPr sz="6400"/>
            </a:lvl6pPr>
            <a:lvl7pPr marL="12568378" indent="0">
              <a:buNone/>
              <a:defRPr sz="6400"/>
            </a:lvl7pPr>
            <a:lvl8pPr marL="14663108" indent="0">
              <a:buNone/>
              <a:defRPr sz="6400"/>
            </a:lvl8pPr>
            <a:lvl9pPr marL="16757838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B06A7-92EB-4BF2-A2BA-A6361F363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3509"/>
            <a:ext cx="14447520" cy="2897166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4960" y="10243509"/>
            <a:ext cx="14447520" cy="2897166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D09BF-7EAE-4331-B97F-2186FAD42B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8424"/>
            <a:ext cx="14546582" cy="409458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4730" indent="0">
              <a:buNone/>
              <a:defRPr sz="9200" b="1"/>
            </a:lvl2pPr>
            <a:lvl3pPr marL="4189459" indent="0">
              <a:buNone/>
              <a:defRPr sz="8200" b="1"/>
            </a:lvl3pPr>
            <a:lvl4pPr marL="6284189" indent="0">
              <a:buNone/>
              <a:defRPr sz="7300" b="1"/>
            </a:lvl4pPr>
            <a:lvl5pPr marL="8378919" indent="0">
              <a:buNone/>
              <a:defRPr sz="7300" b="1"/>
            </a:lvl5pPr>
            <a:lvl6pPr marL="10473649" indent="0">
              <a:buNone/>
              <a:defRPr sz="7300" b="1"/>
            </a:lvl6pPr>
            <a:lvl7pPr marL="12568378" indent="0">
              <a:buNone/>
              <a:defRPr sz="7300" b="1"/>
            </a:lvl7pPr>
            <a:lvl8pPr marL="14663108" indent="0">
              <a:buNone/>
              <a:defRPr sz="7300" b="1"/>
            </a:lvl8pPr>
            <a:lvl9pPr marL="1675783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23005"/>
            <a:ext cx="14546582" cy="25292162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5909" y="9828424"/>
            <a:ext cx="14546578" cy="409458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4730" indent="0">
              <a:buNone/>
              <a:defRPr sz="9200" b="1"/>
            </a:lvl2pPr>
            <a:lvl3pPr marL="4189459" indent="0">
              <a:buNone/>
              <a:defRPr sz="8200" b="1"/>
            </a:lvl3pPr>
            <a:lvl4pPr marL="6284189" indent="0">
              <a:buNone/>
              <a:defRPr sz="7300" b="1"/>
            </a:lvl4pPr>
            <a:lvl5pPr marL="8378919" indent="0">
              <a:buNone/>
              <a:defRPr sz="7300" b="1"/>
            </a:lvl5pPr>
            <a:lvl6pPr marL="10473649" indent="0">
              <a:buNone/>
              <a:defRPr sz="7300" b="1"/>
            </a:lvl6pPr>
            <a:lvl7pPr marL="12568378" indent="0">
              <a:buNone/>
              <a:defRPr sz="7300" b="1"/>
            </a:lvl7pPr>
            <a:lvl8pPr marL="14663108" indent="0">
              <a:buNone/>
              <a:defRPr sz="7300" b="1"/>
            </a:lvl8pPr>
            <a:lvl9pPr marL="1675783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5909" y="13923005"/>
            <a:ext cx="14546578" cy="25292162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42170-C41B-46E9-926F-07D001635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E8337-2B9A-4493-B1A9-A4149322B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5AB7C-20F4-46CF-A359-9803AF0BA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44779"/>
            <a:ext cx="10828022" cy="7443424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2" y="1744779"/>
            <a:ext cx="18402298" cy="37470394"/>
          </a:xfrm>
        </p:spPr>
        <p:txBody>
          <a:bodyPr/>
          <a:lstStyle>
            <a:lvl1pPr>
              <a:defRPr sz="147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9188197"/>
            <a:ext cx="10828022" cy="30026970"/>
          </a:xfrm>
        </p:spPr>
        <p:txBody>
          <a:bodyPr/>
          <a:lstStyle>
            <a:lvl1pPr marL="0" indent="0">
              <a:buNone/>
              <a:defRPr sz="6400"/>
            </a:lvl1pPr>
            <a:lvl2pPr marL="2094730" indent="0">
              <a:buNone/>
              <a:defRPr sz="5500"/>
            </a:lvl2pPr>
            <a:lvl3pPr marL="4189459" indent="0">
              <a:buNone/>
              <a:defRPr sz="4600"/>
            </a:lvl3pPr>
            <a:lvl4pPr marL="6284189" indent="0">
              <a:buNone/>
              <a:defRPr sz="4100"/>
            </a:lvl4pPr>
            <a:lvl5pPr marL="8378919" indent="0">
              <a:buNone/>
              <a:defRPr sz="4100"/>
            </a:lvl5pPr>
            <a:lvl6pPr marL="10473649" indent="0">
              <a:buNone/>
              <a:defRPr sz="4100"/>
            </a:lvl6pPr>
            <a:lvl7pPr marL="12568378" indent="0">
              <a:buNone/>
              <a:defRPr sz="4100"/>
            </a:lvl7pPr>
            <a:lvl8pPr marL="14663108" indent="0">
              <a:buNone/>
              <a:defRPr sz="4100"/>
            </a:lvl8pPr>
            <a:lvl9pPr marL="1675783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5A116-651C-4E7B-A826-721E34009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142" y="30730508"/>
            <a:ext cx="19751040" cy="3630252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4142" y="3925738"/>
            <a:ext cx="19751040" cy="26340435"/>
          </a:xfrm>
        </p:spPr>
        <p:txBody>
          <a:bodyPr/>
          <a:lstStyle>
            <a:lvl1pPr marL="0" indent="0">
              <a:buNone/>
              <a:defRPr sz="14700"/>
            </a:lvl1pPr>
            <a:lvl2pPr marL="2094730" indent="0">
              <a:buNone/>
              <a:defRPr sz="12800"/>
            </a:lvl2pPr>
            <a:lvl3pPr marL="4189459" indent="0">
              <a:buNone/>
              <a:defRPr sz="11000"/>
            </a:lvl3pPr>
            <a:lvl4pPr marL="6284189" indent="0">
              <a:buNone/>
              <a:defRPr sz="9200"/>
            </a:lvl4pPr>
            <a:lvl5pPr marL="8378919" indent="0">
              <a:buNone/>
              <a:defRPr sz="9200"/>
            </a:lvl5pPr>
            <a:lvl6pPr marL="10473649" indent="0">
              <a:buNone/>
              <a:defRPr sz="9200"/>
            </a:lvl6pPr>
            <a:lvl7pPr marL="12568378" indent="0">
              <a:buNone/>
              <a:defRPr sz="9200"/>
            </a:lvl7pPr>
            <a:lvl8pPr marL="14663108" indent="0">
              <a:buNone/>
              <a:defRPr sz="9200"/>
            </a:lvl8pPr>
            <a:lvl9pPr marL="1675783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4142" y="34360760"/>
            <a:ext cx="19751040" cy="5149893"/>
          </a:xfrm>
        </p:spPr>
        <p:txBody>
          <a:bodyPr/>
          <a:lstStyle>
            <a:lvl1pPr marL="0" indent="0">
              <a:buNone/>
              <a:defRPr sz="6400"/>
            </a:lvl1pPr>
            <a:lvl2pPr marL="2094730" indent="0">
              <a:buNone/>
              <a:defRPr sz="5500"/>
            </a:lvl2pPr>
            <a:lvl3pPr marL="4189459" indent="0">
              <a:buNone/>
              <a:defRPr sz="4600"/>
            </a:lvl3pPr>
            <a:lvl4pPr marL="6284189" indent="0">
              <a:buNone/>
              <a:defRPr sz="4100"/>
            </a:lvl4pPr>
            <a:lvl5pPr marL="8378919" indent="0">
              <a:buNone/>
              <a:defRPr sz="4100"/>
            </a:lvl5pPr>
            <a:lvl6pPr marL="10473649" indent="0">
              <a:buNone/>
              <a:defRPr sz="4100"/>
            </a:lvl6pPr>
            <a:lvl7pPr marL="12568378" indent="0">
              <a:buNone/>
              <a:defRPr sz="4100"/>
            </a:lvl7pPr>
            <a:lvl8pPr marL="14663108" indent="0">
              <a:buNone/>
              <a:defRPr sz="4100"/>
            </a:lvl8pPr>
            <a:lvl9pPr marL="1675783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B5D17-B3FF-442A-A49F-B7ACB2A11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758843"/>
            <a:ext cx="29626560" cy="731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10243509"/>
            <a:ext cx="29626560" cy="2897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9974987"/>
            <a:ext cx="7680960" cy="30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t" anchorCtr="0" compatLnSpc="1">
            <a:prstTxWarp prst="textNoShape">
              <a:avLst/>
            </a:prstTxWarp>
          </a:bodyPr>
          <a:lstStyle>
            <a:lvl1pPr defTabSz="4385843">
              <a:defRPr sz="69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9974987"/>
            <a:ext cx="10424160" cy="30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t" anchorCtr="0" compatLnSpc="1">
            <a:prstTxWarp prst="textNoShape">
              <a:avLst/>
            </a:prstTxWarp>
          </a:bodyPr>
          <a:lstStyle>
            <a:lvl1pPr algn="ctr" defTabSz="4385843">
              <a:defRPr sz="69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9974987"/>
            <a:ext cx="7680960" cy="30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t" anchorCtr="0" compatLnSpc="1">
            <a:prstTxWarp prst="textNoShape">
              <a:avLst/>
            </a:prstTxWarp>
          </a:bodyPr>
          <a:lstStyle>
            <a:lvl1pPr algn="r" defTabSz="4385843">
              <a:defRPr sz="6900"/>
            </a:lvl1pPr>
          </a:lstStyle>
          <a:p>
            <a:fld id="{9825C3D0-B740-40C2-9316-DEA0C88584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2094730"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4189459"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6284189"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8378919" algn="ctr" defTabSz="4385843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3781" indent="-1643781" algn="l" defTabSz="4385843" rtl="0" fontAlgn="base">
        <a:spcBef>
          <a:spcPct val="20000"/>
        </a:spcBef>
        <a:spcAft>
          <a:spcPct val="0"/>
        </a:spcAft>
        <a:buChar char="•"/>
        <a:defRPr sz="15600">
          <a:solidFill>
            <a:schemeClr val="tx1"/>
          </a:solidFill>
          <a:latin typeface="+mn-lt"/>
          <a:ea typeface="+mn-ea"/>
          <a:cs typeface="+mn-cs"/>
        </a:defRPr>
      </a:lvl1pPr>
      <a:lvl2pPr marL="3563953" indent="-1367390" algn="l" defTabSz="4385843" rtl="0" fontAlgn="base">
        <a:spcBef>
          <a:spcPct val="20000"/>
        </a:spcBef>
        <a:spcAft>
          <a:spcPct val="0"/>
        </a:spcAft>
        <a:buChar char="–"/>
        <a:defRPr sz="13300">
          <a:solidFill>
            <a:schemeClr val="tx1"/>
          </a:solidFill>
          <a:latin typeface="+mn-lt"/>
        </a:defRPr>
      </a:lvl2pPr>
      <a:lvl3pPr marL="5484120" indent="-1098281" algn="l" defTabSz="4385843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677" indent="-1098281" algn="l" defTabSz="438584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69963" indent="-1091004" algn="l" defTabSz="438584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1964692" indent="-1091004" algn="l" defTabSz="438584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4059422" indent="-1091004" algn="l" defTabSz="438584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6154152" indent="-1091004" algn="l" defTabSz="438584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8248881" indent="-1091004" algn="l" defTabSz="438584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4730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9459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84189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78919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73649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8378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63108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57838" algn="l" defTabSz="418945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psk@cse.iitm.ac.in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gurajada@mpi-inf.mpg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541027" y="22440900"/>
            <a:ext cx="15499073" cy="5372100"/>
          </a:xfrm>
          <a:prstGeom prst="roundRect">
            <a:avLst>
              <a:gd name="adj" fmla="val 6056"/>
            </a:avLst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62000" defTabSz="4385843"/>
            <a:endParaRPr lang="en-US" sz="4400" dirty="0" smtClean="0">
              <a:solidFill>
                <a:schemeClr val="tx1"/>
              </a:solidFill>
              <a:latin typeface="Arial" charset="0"/>
            </a:endParaRPr>
          </a:p>
          <a:p>
            <a:pPr marL="762000" defTabSz="4385843"/>
            <a:r>
              <a:rPr lang="en-US" sz="4400" dirty="0" smtClean="0">
                <a:solidFill>
                  <a:schemeClr val="tx1"/>
                </a:solidFill>
                <a:latin typeface="Arial" charset="0"/>
              </a:rPr>
              <a:t>  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617227" y="5710974"/>
            <a:ext cx="15377165" cy="7014426"/>
          </a:xfrm>
          <a:prstGeom prst="roundRect">
            <a:avLst>
              <a:gd name="adj" fmla="val 6056"/>
            </a:avLst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62000" defTabSz="4385843"/>
            <a:endParaRPr lang="en-US" sz="4400" dirty="0" smtClean="0">
              <a:solidFill>
                <a:schemeClr val="tx1"/>
              </a:solidFill>
              <a:latin typeface="Arial" charset="0"/>
            </a:endParaRPr>
          </a:p>
          <a:p>
            <a:pPr marL="762000" defTabSz="4385843"/>
            <a:r>
              <a:rPr lang="en-US" sz="4400" dirty="0" smtClean="0">
                <a:solidFill>
                  <a:schemeClr val="tx1"/>
                </a:solidFill>
                <a:latin typeface="Arial" charset="0"/>
              </a:rPr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358808"/>
            <a:ext cx="32918400" cy="403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38" tIns="219419" rIns="438838" bIns="219419" numCol="1" anchor="ctr" anchorCtr="0" compatLnSpc="1">
            <a:prstTxWarp prst="textNoShape">
              <a:avLst/>
            </a:prstTxWarp>
          </a:bodyPr>
          <a:lstStyle/>
          <a:p>
            <a:pPr algn="ctr" defTabSz="4385843">
              <a:defRPr/>
            </a:pPr>
            <a:r>
              <a:rPr lang="en-US" sz="8800" kern="0" dirty="0" smtClean="0">
                <a:solidFill>
                  <a:schemeClr val="accent5">
                    <a:lumMod val="50000"/>
                  </a:schemeClr>
                </a:solidFill>
                <a:latin typeface="Book Antiqua" pitchFamily="18" charset="0"/>
                <a:ea typeface="+mj-ea"/>
                <a:cs typeface="+mj-cs"/>
              </a:rPr>
              <a:t>Index Tuning for Query-log based On-line Index Maintenance</a:t>
            </a:r>
            <a:r>
              <a:rPr lang="en-US" sz="92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 </a:t>
            </a:r>
            <a:br>
              <a:rPr lang="en-US" sz="92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</a:br>
            <a:r>
              <a:rPr lang="en-US" sz="23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/>
            </a:r>
            <a:br>
              <a:rPr lang="en-US" sz="23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</a:br>
            <a:r>
              <a:rPr lang="en-US" sz="23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6400" kern="0" dirty="0" err="1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Sairam</a:t>
            </a:r>
            <a:r>
              <a:rPr lang="en-US" sz="64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6400" kern="0" dirty="0" err="1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Gurajada</a:t>
            </a:r>
            <a:r>
              <a:rPr lang="en-US" sz="64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6400" i="1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and</a:t>
            </a:r>
            <a:r>
              <a:rPr lang="en-US" sz="64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</a:t>
            </a:r>
            <a:r>
              <a:rPr lang="en-US" sz="6400" kern="0" dirty="0" err="1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Sreenivasa</a:t>
            </a:r>
            <a:r>
              <a:rPr lang="en-US" sz="64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Kumar P</a:t>
            </a:r>
            <a:br>
              <a:rPr lang="en-US" sz="64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</a:br>
            <a:r>
              <a:rPr lang="en-US" sz="50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  <a:hlinkClick r:id="rId2"/>
              </a:rPr>
              <a:t>gurajada@mpi-inf.mpg.de</a:t>
            </a:r>
            <a:r>
              <a:rPr lang="en-US" sz="50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, </a:t>
            </a:r>
            <a:r>
              <a:rPr lang="en-US" sz="50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  <a:hlinkClick r:id="rId3"/>
              </a:rPr>
              <a:t>psk@cse.iitm.ac.in</a:t>
            </a:r>
            <a:r>
              <a:rPr lang="en-US" sz="5000" kern="0" dirty="0" smtClean="0">
                <a:solidFill>
                  <a:schemeClr val="tx2"/>
                </a:solidFill>
                <a:latin typeface="Book Antiqua" pitchFamily="18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1083031" y="4947057"/>
            <a:ext cx="30524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418946" tIns="209475" rIns="418946" bIns="209475"/>
          <a:lstStyle/>
          <a:p>
            <a:endParaRPr lang="en-US"/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6764007" y="15759237"/>
            <a:ext cx="15483840" cy="12091863"/>
          </a:xfrm>
          <a:prstGeom prst="roundRect">
            <a:avLst>
              <a:gd name="adj" fmla="val 5898"/>
            </a:avLst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5843"/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16779242" y="5712724"/>
            <a:ext cx="15438125" cy="9374875"/>
          </a:xfrm>
          <a:prstGeom prst="roundRect">
            <a:avLst>
              <a:gd name="adj" fmla="val 7530"/>
            </a:avLst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5843"/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670567" y="37404675"/>
            <a:ext cx="31577280" cy="2305899"/>
          </a:xfrm>
          <a:prstGeom prst="roundRect">
            <a:avLst/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5843"/>
            <a:endParaRPr lang="en-US" sz="2700" dirty="0" smtClean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1200150" y="36839855"/>
            <a:ext cx="5029200" cy="10124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000" b="1" dirty="0">
                <a:solidFill>
                  <a:schemeClr val="tx1"/>
                </a:solidFill>
                <a:latin typeface="Book Antiqua" pitchFamily="18" charset="0"/>
              </a:rPr>
              <a:t>References</a:t>
            </a:r>
            <a:r>
              <a:rPr lang="en-US" sz="5000" b="1" dirty="0">
                <a:solidFill>
                  <a:schemeClr val="tx1"/>
                </a:solidFill>
              </a:rPr>
              <a:t> </a:t>
            </a:r>
            <a:endParaRPr lang="en-US" sz="5000" dirty="0">
              <a:solidFill>
                <a:schemeClr val="tx1"/>
              </a:solidFill>
            </a:endParaRPr>
          </a:p>
          <a:p>
            <a:pPr defTabSz="4385843">
              <a:defRPr/>
            </a:pPr>
            <a:endParaRPr lang="en-US" sz="5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571499" y="13335000"/>
            <a:ext cx="15460993" cy="8458200"/>
          </a:xfrm>
          <a:prstGeom prst="roundRect">
            <a:avLst>
              <a:gd name="adj" fmla="val 4696"/>
            </a:avLst>
          </a:prstGeom>
          <a:solidFill>
            <a:schemeClr val="bg1">
              <a:alpha val="87843"/>
            </a:scheme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5843"/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1107763" y="5281526"/>
            <a:ext cx="5102537" cy="1062124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400" b="1" dirty="0" smtClean="0">
                <a:solidFill>
                  <a:schemeClr val="tx1"/>
                </a:solidFill>
                <a:latin typeface="Book Antiqua" pitchFamily="18" charset="0"/>
              </a:rPr>
              <a:t>Motivation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0572" y="28003500"/>
            <a:ext cx="31577280" cy="8576533"/>
            <a:chOff x="670572" y="28135494"/>
            <a:chExt cx="31577280" cy="8444539"/>
          </a:xfrm>
        </p:grpSpPr>
        <p:sp>
          <p:nvSpPr>
            <p:cNvPr id="105" name="Rounded Rectangle 104"/>
            <p:cNvSpPr/>
            <p:nvPr/>
          </p:nvSpPr>
          <p:spPr bwMode="auto">
            <a:xfrm>
              <a:off x="670572" y="28615996"/>
              <a:ext cx="31577280" cy="7964037"/>
            </a:xfrm>
            <a:prstGeom prst="roundRect">
              <a:avLst>
                <a:gd name="adj" fmla="val 8534"/>
              </a:avLst>
            </a:prstGeom>
            <a:solidFill>
              <a:schemeClr val="bg1">
                <a:alpha val="87843"/>
              </a:schemeClr>
            </a:solidFill>
            <a:ln w="76200"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385843"/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Rounded Rectangle 152"/>
            <p:cNvSpPr/>
            <p:nvPr/>
          </p:nvSpPr>
          <p:spPr bwMode="auto">
            <a:xfrm>
              <a:off x="1423178" y="28135494"/>
              <a:ext cx="9111472" cy="1182456"/>
            </a:xfrm>
            <a:prstGeom prst="round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defTabSz="4385843">
                <a:defRPr/>
              </a:pPr>
              <a:r>
                <a:rPr lang="en-US" sz="5400" b="1" dirty="0" smtClean="0">
                  <a:solidFill>
                    <a:schemeClr val="tx1"/>
                  </a:solidFill>
                  <a:latin typeface="Book Antiqua" pitchFamily="18" charset="0"/>
                </a:rPr>
                <a:t>    Experimental Evaluation</a:t>
              </a:r>
            </a:p>
          </p:txBody>
        </p:sp>
      </p:grpSp>
      <p:sp>
        <p:nvSpPr>
          <p:cNvPr id="174" name="Rounded Rectangle 173"/>
          <p:cNvSpPr/>
          <p:nvPr/>
        </p:nvSpPr>
        <p:spPr bwMode="auto">
          <a:xfrm>
            <a:off x="17338362" y="5281526"/>
            <a:ext cx="9226863" cy="1062124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400" b="1" dirty="0" smtClean="0">
                <a:solidFill>
                  <a:schemeClr val="tx1"/>
                </a:solidFill>
                <a:latin typeface="Book Antiqua" pitchFamily="18" charset="0"/>
              </a:rPr>
              <a:t>AOL Query log analysis</a:t>
            </a:r>
            <a:r>
              <a:rPr lang="en-US" sz="5400" b="1" baseline="30000" dirty="0" smtClean="0">
                <a:solidFill>
                  <a:schemeClr val="tx1"/>
                </a:solidFill>
                <a:latin typeface="Book Antiqua" pitchFamily="18" charset="0"/>
              </a:rPr>
              <a:t>[3]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1107762" y="12863426"/>
            <a:ext cx="11389038" cy="1062124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400" b="1" dirty="0" smtClean="0">
                <a:solidFill>
                  <a:schemeClr val="tx1"/>
                </a:solidFill>
                <a:latin typeface="Book Antiqua" pitchFamily="18" charset="0"/>
              </a:rPr>
              <a:t>Static Query-log based approaches</a:t>
            </a: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17338363" y="15263726"/>
            <a:ext cx="5597837" cy="1062124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400" b="1" dirty="0" smtClean="0">
                <a:solidFill>
                  <a:schemeClr val="tx1"/>
                </a:solidFill>
                <a:latin typeface="Book Antiqua" pitchFamily="18" charset="0"/>
              </a:rPr>
              <a:t>Algorithm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04900" y="35519797"/>
            <a:ext cx="14706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Index tuning costs for three on-line indexing approaches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21509313" y="35672197"/>
            <a:ext cx="96952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Query performance after index tuning</a:t>
            </a:r>
            <a:endParaRPr lang="en-US" sz="4400" dirty="0"/>
          </a:p>
        </p:txBody>
      </p:sp>
      <p:pic>
        <p:nvPicPr>
          <p:cNvPr id="1028" name="Picture 4" descr="C:\Users\sai\Downloads\cikm_new.tar\cikm\www_bkp\www4\www4_25\www\aol_overl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0" y="6532563"/>
            <a:ext cx="8915400" cy="3865874"/>
          </a:xfrm>
          <a:prstGeom prst="rect">
            <a:avLst/>
          </a:prstGeom>
          <a:noFill/>
        </p:spPr>
      </p:pic>
      <p:grpSp>
        <p:nvGrpSpPr>
          <p:cNvPr id="25" name="Group 24"/>
          <p:cNvGrpSpPr/>
          <p:nvPr/>
        </p:nvGrpSpPr>
        <p:grpSpPr>
          <a:xfrm>
            <a:off x="1083345" y="40347899"/>
            <a:ext cx="11582398" cy="2438570"/>
            <a:chOff x="3664323" y="5566365"/>
            <a:chExt cx="4245298" cy="799472"/>
          </a:xfrm>
        </p:grpSpPr>
        <p:sp>
          <p:nvSpPr>
            <p:cNvPr id="26" name="Rectangle 25"/>
            <p:cNvSpPr/>
            <p:nvPr/>
          </p:nvSpPr>
          <p:spPr>
            <a:xfrm>
              <a:off x="4560875" y="5680779"/>
              <a:ext cx="3348746" cy="575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Indian Institute of Technology</a:t>
              </a:r>
            </a:p>
            <a:p>
              <a:r>
                <a:rPr lang="en-US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Madras</a:t>
              </a:r>
            </a:p>
          </p:txBody>
        </p:sp>
        <p:pic>
          <p:nvPicPr>
            <p:cNvPr id="27" name="Picture 26" descr="300px-IIT_Madras_Logo.sv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4323" y="5566365"/>
              <a:ext cx="887683" cy="799472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 bwMode="auto">
          <a:xfrm>
            <a:off x="1257300" y="8724900"/>
            <a:ext cx="13944600" cy="17145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3000" y="6553201"/>
            <a:ext cx="14439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/>
            <a:r>
              <a:rPr lang="en-US" sz="4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How to </a:t>
            </a:r>
            <a:r>
              <a:rPr lang="en-US" sz="48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update</a:t>
            </a:r>
            <a:r>
              <a:rPr lang="en-US" sz="4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existing inverted  </a:t>
            </a:r>
          </a:p>
          <a:p>
            <a:pPr algn="ctr" defTabSz="957263"/>
            <a:r>
              <a:rPr lang="en-US" sz="4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index On-line efficiently??</a:t>
            </a:r>
          </a:p>
          <a:p>
            <a:pPr defTabSz="957263"/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Solution: </a:t>
            </a:r>
            <a:r>
              <a:rPr lang="en-US" sz="4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Static Query-log based approaches</a:t>
            </a:r>
          </a:p>
          <a:p>
            <a:pPr defTabSz="957263"/>
            <a:endParaRPr lang="en-US" sz="4800" b="1" dirty="0" smtClean="0">
              <a:latin typeface="Calibri" pitchFamily="34" charset="0"/>
              <a:cs typeface="Calibri" pitchFamily="34" charset="0"/>
            </a:endParaRPr>
          </a:p>
          <a:p>
            <a:pPr defTabSz="957263"/>
            <a:r>
              <a:rPr lang="en-US" sz="4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Challenges</a:t>
            </a:r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Rely on frequency distribution of terms in a static query-log and NOT adaptable to changes in query-log</a:t>
            </a:r>
          </a:p>
          <a:p>
            <a:pPr defTabSz="957263"/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Solution: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4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Index Tuning</a:t>
            </a:r>
            <a:endParaRPr lang="en-US" sz="4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68800" y="7162800"/>
            <a:ext cx="14211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Measures:</a:t>
            </a:r>
            <a:endParaRPr lang="en-US" sz="4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</a:t>
            </a: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Overlap Rate</a:t>
            </a:r>
          </a:p>
          <a:p>
            <a:pPr>
              <a:buFont typeface="Wingdings"/>
              <a:buChar char="v"/>
            </a:pP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 Correlation coefficient</a:t>
            </a:r>
          </a:p>
          <a:p>
            <a:endParaRPr lang="en-US" sz="4400" i="1" dirty="0" smtClean="0">
              <a:latin typeface="Calibri" pitchFamily="34" charset="0"/>
              <a:cs typeface="Calibri" pitchFamily="34" charset="0"/>
            </a:endParaRPr>
          </a:p>
          <a:p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411700" y="10591800"/>
          <a:ext cx="13754100" cy="320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0678"/>
                <a:gridCol w="5198722"/>
                <a:gridCol w="4584700"/>
              </a:tblGrid>
              <a:tr h="881063">
                <a:tc>
                  <a:txBody>
                    <a:bodyPr/>
                    <a:lstStyle/>
                    <a:p>
                      <a:pPr marL="0" marR="0" indent="0" algn="ctr" defTabSz="41894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Findings</a:t>
                      </a:r>
                      <a:endParaRPr lang="en-US" sz="3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Average</a:t>
                      </a:r>
                    </a:p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Correlation Coefficient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Average</a:t>
                      </a:r>
                      <a:endParaRPr lang="en-US" sz="36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sz="36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Overlap Rate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342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Month-to-Month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0.905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0.881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Quarterly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0.833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0.820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3306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Semi</a:t>
                      </a: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Yearly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0.795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0.785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259300" y="13906500"/>
            <a:ext cx="1565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Only 20-30% of all unique queries survive for the whole year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" name="Picture 13" descr="C:\Documents and Settings\Administrator\Desktop\ppt\minerva-MP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95492" y="40175214"/>
            <a:ext cx="3718560" cy="2746609"/>
          </a:xfrm>
          <a:prstGeom prst="rect">
            <a:avLst/>
          </a:prstGeom>
          <a:noFill/>
        </p:spPr>
      </p:pic>
      <p:pic>
        <p:nvPicPr>
          <p:cNvPr id="38" name="Picture 15" descr="C:\Documents and Settings\Administrator\Desktop\ppt\mpilogo-inf-wid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83800" y="40839164"/>
            <a:ext cx="9486900" cy="1413736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990600" y="14325600"/>
            <a:ext cx="1421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v"/>
            </a:pPr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Exploits query-log statistics for on-line index maintenance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04900" y="15354300"/>
          <a:ext cx="62103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0"/>
              </a:tblGrid>
              <a:tr h="730984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Terms are classified into</a:t>
                      </a:r>
                    </a:p>
                  </a:txBody>
                  <a:tcPr/>
                </a:tc>
              </a:tr>
              <a:tr h="1374249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Frequent-terms   </a:t>
                      </a:r>
                    </a:p>
                    <a:p>
                      <a:pPr marL="647700" indent="0"/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(freq &gt; threshold)</a:t>
                      </a:r>
                      <a:endParaRPr lang="en-US" sz="4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374249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Infrequent-terms </a:t>
                      </a:r>
                    </a:p>
                    <a:p>
                      <a:pPr marL="647700" lvl="1" indent="0"/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(freq &lt;  threshold)</a:t>
                      </a:r>
                      <a:endParaRPr lang="en-US" sz="4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924800" y="15397162"/>
          <a:ext cx="77724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750887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Horizontal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Partition of index into</a:t>
                      </a:r>
                      <a:endParaRPr lang="en-US" sz="4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50887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Frequent-term index (</a:t>
                      </a:r>
                      <a:r>
                        <a:rPr lang="en-US" sz="440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findex</a:t>
                      </a:r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marL="760413" lvl="1" indent="0"/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using </a:t>
                      </a:r>
                      <a:r>
                        <a:rPr lang="en-US" sz="4400" b="1" baseline="0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Active Merge 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Policy)</a:t>
                      </a:r>
                      <a:endParaRPr lang="en-US" sz="4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50887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Infrequent-term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index (</a:t>
                      </a:r>
                      <a:r>
                        <a:rPr lang="en-US" sz="4400" i="1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ifindex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marL="760413" marR="0" lvl="1" indent="0" algn="l" defTabSz="41894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using  </a:t>
                      </a:r>
                      <a:r>
                        <a:rPr lang="en-US" sz="4400" b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Lazy Merge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Policy)</a:t>
                      </a:r>
                      <a:endParaRPr lang="en-US" sz="4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52500" y="19240500"/>
            <a:ext cx="14211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Limitations</a:t>
            </a: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Threshold used for classification of terms is static</a:t>
            </a:r>
            <a:endParaRPr lang="en-US" sz="4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  <a:sym typeface="Wingdings"/>
            </a:endParaRP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Not adaptable to dynamic changes in query-log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85900" y="29489400"/>
            <a:ext cx="9829800" cy="590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183600" y="29270325"/>
            <a:ext cx="9867900" cy="626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914400" y="24726900"/>
            <a:ext cx="1440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Three step approach</a:t>
            </a: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Identifying the diff-terms</a:t>
            </a: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Building diff-term index</a:t>
            </a: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  <a:sym typeface="Wingdings"/>
              </a:rPr>
              <a:t> M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erging diff-term index with existing index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41063" y="21969326"/>
            <a:ext cx="8645837" cy="1062124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385843">
              <a:defRPr/>
            </a:pPr>
            <a:r>
              <a:rPr lang="en-US" sz="5400" b="1" dirty="0" smtClean="0">
                <a:solidFill>
                  <a:schemeClr val="tx1"/>
                </a:solidFill>
                <a:latin typeface="Book Antiqua" pitchFamily="18" charset="0"/>
              </a:rPr>
              <a:t>Index Tuning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6423" y="23289697"/>
            <a:ext cx="137156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Index Tuning refers to transforming existing on-disk index </a:t>
            </a:r>
          </a:p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to new index incorporating changes to query-log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373600" y="17030701"/>
            <a:ext cx="14554200" cy="2800767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Identifying the </a:t>
            </a:r>
            <a:r>
              <a:rPr lang="en-US" sz="4400" b="1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s                                                       Step 1</a:t>
            </a:r>
          </a:p>
          <a:p>
            <a:pPr marL="742950" indent="-742950">
              <a:buFont typeface="Wingdings"/>
              <a:buChar char="v"/>
            </a:pP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s are the terms whose frequencies got changed and are previously misclassified by static query-log based approaches.</a:t>
            </a:r>
            <a:endParaRPr lang="en-US" sz="4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59300" y="20497801"/>
            <a:ext cx="14554200" cy="2800767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Building  </a:t>
            </a:r>
            <a:r>
              <a:rPr lang="en-US" sz="4400" b="1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 index                                                         Step 2</a:t>
            </a:r>
          </a:p>
          <a:p>
            <a:pPr marL="742950" indent="-742950">
              <a:buFont typeface="Wingdings"/>
              <a:buChar char="v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Extracting postings list for </a:t>
            </a: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-  is similar to querying the index for diff-term  </a:t>
            </a: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with deletion (lazy)</a:t>
            </a:r>
            <a:endParaRPr lang="en-US" sz="44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Font typeface="Wingdings"/>
              <a:buChar char="v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Extracted postings lists are grouped to form </a:t>
            </a: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index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259300" y="24003001"/>
            <a:ext cx="14554200" cy="2800767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Merging diff-term index with existing index                       Step 3</a:t>
            </a:r>
          </a:p>
          <a:p>
            <a:pPr marL="742950" indent="-742950">
              <a:buFont typeface="Wingdings"/>
              <a:buChar char="v"/>
            </a:pPr>
            <a:r>
              <a:rPr lang="en-US" sz="4400" i="1" dirty="0" smtClean="0">
                <a:latin typeface="Calibri" pitchFamily="34" charset="0"/>
                <a:cs typeface="Calibri" pitchFamily="34" charset="0"/>
              </a:rPr>
              <a:t>Diff-term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index is treated like any other auxiliary index</a:t>
            </a:r>
            <a:endParaRPr lang="en-US" sz="4400" b="1" i="1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Font typeface="Wingdings"/>
              <a:buChar char="v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Inserted into the existing index by using  the corresponding merge policy of static query-log approaches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24000" y="37871400"/>
            <a:ext cx="2453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[1]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Sairam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Gurajada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Sreenivasa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Kumar P, </a:t>
            </a:r>
            <a:r>
              <a:rPr lang="en-US" sz="4000" i="1" dirty="0" smtClean="0">
                <a:latin typeface="Calibri" pitchFamily="34" charset="0"/>
                <a:cs typeface="Calibri" pitchFamily="34" charset="0"/>
              </a:rPr>
              <a:t>On-line Index Maintenance Using Horizontal Partitioning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, CIKM 2009</a:t>
            </a:r>
          </a:p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[2] G. Pass, A.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Chowdhury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, and C.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Torgeson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4000" i="1" dirty="0" smtClean="0">
                <a:latin typeface="Calibri" pitchFamily="34" charset="0"/>
                <a:cs typeface="Calibri" pitchFamily="34" charset="0"/>
              </a:rPr>
              <a:t>A picture of search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InfoScale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'06</a:t>
            </a:r>
          </a:p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[3] Query-Log Analysis, www.ir.iit.edu/~abdur/publications/QueryResearch.pdf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658600" y="29718000"/>
            <a:ext cx="9448800" cy="21236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Index Tuning cost for </a:t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latin typeface="Calibri" pitchFamily="34" charset="0"/>
                <a:cs typeface="Calibri" pitchFamily="34" charset="0"/>
              </a:rPr>
              <a:t>SSIM is 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7%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less of SSMP,</a:t>
            </a:r>
          </a:p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25%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less of MSI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58600" y="32118300"/>
            <a:ext cx="9410700" cy="2800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Query costs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improved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by</a:t>
            </a: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58%    -   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SSIM</a:t>
            </a:r>
          </a:p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61%    -   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SSMP</a:t>
            </a: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64%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   -    MSI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29900" y="28689300"/>
            <a:ext cx="212217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SSIM – Single-split Immediate Merge, SSMP – Single-split Multiple Partition, MSI – Multi-split Indexing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AEIHQJNFUVWZY553" val="383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398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Max-Planck-Institut fuer Informatik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Title  (font size: 72-96) First name, Last name e-mail</dc:title>
  <dc:creator>schoenb</dc:creator>
  <cp:lastModifiedBy>sai</cp:lastModifiedBy>
  <cp:revision>249</cp:revision>
  <dcterms:created xsi:type="dcterms:W3CDTF">2005-05-03T12:28:14Z</dcterms:created>
  <dcterms:modified xsi:type="dcterms:W3CDTF">2011-10-18T03:43:11Z</dcterms:modified>
</cp:coreProperties>
</file>