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5" r:id="rId9"/>
    <p:sldId id="266" r:id="rId10"/>
    <p:sldId id="267" r:id="rId11"/>
    <p:sldId id="269" r:id="rId12"/>
    <p:sldId id="268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E9E3-9972-4355-942A-1843E11B53B9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23A8-4149-4246-98B3-D68A0AFE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r>
              <a:rPr lang="en-US" baseline="0" dirty="0" smtClean="0"/>
              <a:t> reduction in I/O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23A8-4149-4246-98B3-D68A0AFE99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23A8-4149-4246-98B3-D68A0AFE99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A81C-1AFB-48D7-9A79-317F39C7968D}" type="datetime1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515F-0F42-40E0-90F7-E2C3C24A03E7}" type="datetime1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4410-1388-4EA1-AA7E-8F7742C54B31}" type="datetime1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90" y="228600"/>
            <a:ext cx="8229600" cy="792162"/>
          </a:xfrm>
        </p:spPr>
        <p:txBody>
          <a:bodyPr>
            <a:normAutofit/>
          </a:bodyPr>
          <a:lstStyle>
            <a:lvl1pPr algn="r">
              <a:defRPr sz="3200"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3BF4-9F1E-4D56-A101-E8998A5AE97E}" type="datetime1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05200" y="914400"/>
            <a:ext cx="5163878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6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95B-9165-48B1-A79E-F3B1A818D7A9}" type="datetime1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9AA2-315B-4EE8-8B51-EECD82F16CEA}" type="datetime1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0C9-B5E0-445B-8B13-23D950944BE6}" type="datetime1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86EB-B10F-49D3-94E9-334E4EB3EC11}" type="datetime1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86-2C9F-4F84-A601-212866F73AE8}" type="datetime1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2C0C-5D4C-407F-85FE-EC28F2942FAC}" type="datetime1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BD63-6B27-412E-B88F-162CCFC9D55B}" type="datetime1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211D-FE37-4F8A-ABC4-E0F63CFA2307}" type="datetime1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8352-8CFC-4C09-9B6A-A02361D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1730375"/>
            <a:ext cx="8915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eorgia" panose="02040502050405020303" pitchFamily="18" charset="0"/>
              </a:rPr>
              <a:t>Using Graph Summarization for Join-ahead Pruning in a Distributed RDF Store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447800"/>
          </a:xfrm>
        </p:spPr>
        <p:txBody>
          <a:bodyPr>
            <a:noAutofit/>
          </a:bodyPr>
          <a:lstStyle/>
          <a:p>
            <a:r>
              <a:rPr lang="en-US" sz="1800" u="sng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Sairam</a:t>
            </a:r>
            <a:r>
              <a:rPr lang="en-US" sz="18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800" u="sng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Gurajada</a:t>
            </a:r>
            <a:r>
              <a:rPr lang="en-US" sz="1800" u="sng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(MPI Informatics, Germany)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, </a:t>
            </a:r>
            <a:b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Stephan </a:t>
            </a:r>
            <a:r>
              <a:rPr lang="en-US" sz="1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Seufert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(MPI Informatics, Germany)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Iris </a:t>
            </a:r>
            <a:r>
              <a:rPr lang="en-US" sz="1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Miliaraki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(MPI Informatics, Germany)*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Martin Theobald (University of Antwerp, Belgium)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*currently with Yahoo Labs, Barcelona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1" name="Picture 10" descr="minervampii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458580"/>
            <a:ext cx="3083444" cy="7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ttp://www.topstudybelgium.be/media/263897/logo_ua__univer_antwerpen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458580"/>
            <a:ext cx="2033907" cy="6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905000" y="3429000"/>
            <a:ext cx="5163878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/>
              <a:t>Summarization </a:t>
            </a:r>
            <a:r>
              <a:rPr lang="en-US" dirty="0" smtClean="0"/>
              <a:t>in </a:t>
            </a:r>
            <a:r>
              <a:rPr lang="en-US" dirty="0" err="1" smtClean="0"/>
              <a:t>TriAD</a:t>
            </a:r>
            <a:endParaRPr lang="en-US" dirty="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52" y="2688771"/>
            <a:ext cx="7353300" cy="31024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955246" y="2069068"/>
            <a:ext cx="247375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Georgia" panose="02040502050405020303" pitchFamily="18" charset="0"/>
              </a:rPr>
              <a:t>TriAD</a:t>
            </a:r>
            <a:r>
              <a:rPr lang="en-US" b="1" dirty="0" smtClean="0">
                <a:latin typeface="Georgia" panose="02040502050405020303" pitchFamily="18" charset="0"/>
              </a:rPr>
              <a:t> Architecture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88552" y="6248400"/>
            <a:ext cx="2133600" cy="365125"/>
          </a:xfrm>
        </p:spPr>
        <p:txBody>
          <a:bodyPr/>
          <a:lstStyle/>
          <a:p>
            <a:fld id="{8FFA8352-8CFC-4C09-9B6A-A02361D96089}" type="slidenum">
              <a:rPr lang="en-US" smtClean="0"/>
              <a:t>10</a:t>
            </a:fld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TriAD</a:t>
            </a:r>
            <a:r>
              <a:rPr lang="en-US" sz="2400" dirty="0" smtClean="0"/>
              <a:t> is a distributed RDF engine (SIGMOD ‘14)</a:t>
            </a:r>
          </a:p>
          <a:p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745352" y="2895600"/>
            <a:ext cx="13716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16952" y="2165866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Locality-based summarization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5" name="Straight Arrow Connector 24"/>
          <p:cNvCxnSpPr>
            <a:stCxn id="20" idx="1"/>
            <a:endCxn id="35" idx="0"/>
          </p:cNvCxnSpPr>
          <p:nvPr/>
        </p:nvCxnSpPr>
        <p:spPr>
          <a:xfrm flipH="1">
            <a:off x="4564502" y="2350532"/>
            <a:ext cx="552450" cy="338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45352" y="2895600"/>
            <a:ext cx="4114800" cy="1143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000" y="330459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Stage 1</a:t>
            </a:r>
            <a:endParaRPr lang="en-US" b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01000" y="4724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Stage 2</a:t>
            </a:r>
            <a:endParaRPr lang="en-US" b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0600" y="4648200"/>
            <a:ext cx="7045754" cy="1219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9" grpId="0" animBg="1"/>
      <p:bldP spid="20" grpId="0"/>
      <p:bldP spid="28" grpId="0" animBg="1"/>
      <p:bldP spid="26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Optimal </a:t>
            </a:r>
            <a:r>
              <a:rPr lang="en-US" dirty="0" smtClean="0"/>
              <a:t>Number </a:t>
            </a:r>
            <a:r>
              <a:rPr lang="en-US" dirty="0" smtClean="0"/>
              <a:t>of </a:t>
            </a:r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533400" y="958281"/>
            <a:ext cx="5184576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Georgia" panose="02040502050405020303" pitchFamily="18" charset="0"/>
              </a:rPr>
              <a:t>Cost of processing  a query on ‘n’ slave nodes:</a:t>
            </a:r>
            <a:endParaRPr lang="en-US" sz="2200" i="1" baseline="-25000" dirty="0" smtClean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200" i="1" baseline="-25000" dirty="0" smtClean="0">
              <a:latin typeface="Georgia" panose="02040502050405020303" pitchFamily="18" charset="0"/>
            </a:endParaRPr>
          </a:p>
          <a:p>
            <a:endParaRPr lang="en-US" sz="2200" i="1" baseline="-25000" dirty="0">
              <a:latin typeface="Georgia" panose="02040502050405020303" pitchFamily="18" charset="0"/>
            </a:endParaRPr>
          </a:p>
          <a:p>
            <a:endParaRPr lang="en-US" sz="2200" i="1" baseline="-25000" dirty="0" smtClean="0">
              <a:latin typeface="Georgia" panose="02040502050405020303" pitchFamily="18" charset="0"/>
            </a:endParaRPr>
          </a:p>
          <a:p>
            <a:endParaRPr lang="en-US" sz="2200" i="1" baseline="-25000" dirty="0">
              <a:latin typeface="Georgia" panose="02040502050405020303" pitchFamily="18" charset="0"/>
            </a:endParaRPr>
          </a:p>
          <a:p>
            <a:r>
              <a:rPr lang="en-US" sz="2200" dirty="0" smtClean="0">
                <a:latin typeface="Georgia" panose="02040502050405020303" pitchFamily="18" charset="0"/>
              </a:rPr>
              <a:t>Cost </a:t>
            </a:r>
            <a:r>
              <a:rPr lang="en-US" sz="2200" i="1" dirty="0" err="1" smtClean="0"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err="1" smtClean="0">
                <a:latin typeface="Georgia" panose="02040502050405020303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 smtClean="0">
                <a:latin typeface="Georgia" panose="02040502050405020303" pitchFamily="18" charset="0"/>
              </a:rPr>
              <a:t> is convex in </a:t>
            </a:r>
            <a:r>
              <a:rPr lang="en-US" sz="2200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|V</a:t>
            </a:r>
            <a:r>
              <a:rPr lang="en-US" sz="2200" i="1" baseline="-250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</a:t>
            </a:r>
            <a:r>
              <a:rPr lang="en-US" sz="2200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|</a:t>
            </a:r>
            <a:r>
              <a:rPr lang="en-US" sz="22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, thus choose:</a:t>
            </a:r>
            <a:endParaRPr lang="en-US" sz="22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35866" y="3879107"/>
            <a:ext cx="2647544" cy="2376262"/>
            <a:chOff x="5373800" y="1060731"/>
            <a:chExt cx="3792789" cy="3564629"/>
          </a:xfrm>
        </p:grpSpPr>
        <p:sp>
          <p:nvSpPr>
            <p:cNvPr id="7" name="Oval 6"/>
            <p:cNvSpPr/>
            <p:nvPr/>
          </p:nvSpPr>
          <p:spPr>
            <a:xfrm>
              <a:off x="6156176" y="1465957"/>
              <a:ext cx="574530" cy="5040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707936" y="1060731"/>
              <a:ext cx="536472" cy="4707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750576" y="2990383"/>
              <a:ext cx="536472" cy="46579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070438" y="2625878"/>
              <a:ext cx="536472" cy="5010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7" idx="7"/>
              <a:endCxn id="8" idx="2"/>
            </p:cNvCxnSpPr>
            <p:nvPr/>
          </p:nvCxnSpPr>
          <p:spPr>
            <a:xfrm flipV="1">
              <a:off x="6646568" y="1296119"/>
              <a:ext cx="1061368" cy="2436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6"/>
            <p:cNvSpPr txBox="1"/>
            <p:nvPr/>
          </p:nvSpPr>
          <p:spPr>
            <a:xfrm>
              <a:off x="6661901" y="1060731"/>
              <a:ext cx="781267" cy="39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900" dirty="0" smtClean="0">
                  <a:latin typeface="+mn-lt"/>
                </a:rPr>
                <a:t>won</a:t>
              </a:r>
              <a:endParaRPr lang="en-US" sz="900" dirty="0">
                <a:latin typeface="+mn-lt"/>
              </a:endParaRPr>
            </a:p>
          </p:txBody>
        </p:sp>
        <p:sp>
          <p:nvSpPr>
            <p:cNvPr id="13" name="TextBox 17"/>
            <p:cNvSpPr txBox="1"/>
            <p:nvPr/>
          </p:nvSpPr>
          <p:spPr>
            <a:xfrm>
              <a:off x="7092280" y="1605681"/>
              <a:ext cx="776113" cy="392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900" dirty="0" smtClean="0">
                  <a:latin typeface="+mn-lt"/>
                  <a:cs typeface="Times New Roman" panose="02020603050405020304" pitchFamily="18" charset="0"/>
                </a:rPr>
                <a:t>type</a:t>
              </a:r>
              <a:endParaRPr lang="en-US" sz="900" dirty="0">
                <a:latin typeface="+mn-lt"/>
              </a:endParaRPr>
            </a:p>
          </p:txBody>
        </p:sp>
        <p:cxnSp>
          <p:nvCxnSpPr>
            <p:cNvPr id="14" name="Straight Arrow Connector 13"/>
            <p:cNvCxnSpPr>
              <a:stCxn id="7" idx="6"/>
              <a:endCxn id="8" idx="3"/>
            </p:cNvCxnSpPr>
            <p:nvPr/>
          </p:nvCxnSpPr>
          <p:spPr>
            <a:xfrm flipV="1">
              <a:off x="6730706" y="1462563"/>
              <a:ext cx="1055795" cy="2554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2"/>
              <a:endCxn id="7" idx="5"/>
            </p:cNvCxnSpPr>
            <p:nvPr/>
          </p:nvCxnSpPr>
          <p:spPr>
            <a:xfrm flipH="1" flipV="1">
              <a:off x="6646568" y="1896196"/>
              <a:ext cx="1423870" cy="980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0"/>
            <p:cNvSpPr txBox="1"/>
            <p:nvPr/>
          </p:nvSpPr>
          <p:spPr>
            <a:xfrm>
              <a:off x="6684161" y="2348880"/>
              <a:ext cx="1002868" cy="39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900" dirty="0" smtClean="0">
                  <a:latin typeface="+mn-lt"/>
                  <a:cs typeface="Times New Roman" panose="02020603050405020304" pitchFamily="18" charset="0"/>
                </a:rPr>
                <a:t>located</a:t>
              </a:r>
              <a:endParaRPr lang="en-US" sz="900" dirty="0">
                <a:latin typeface="+mn-lt"/>
              </a:endParaRPr>
            </a:p>
          </p:txBody>
        </p:sp>
        <p:sp>
          <p:nvSpPr>
            <p:cNvPr id="17" name="TextBox 21"/>
            <p:cNvSpPr txBox="1"/>
            <p:nvPr/>
          </p:nvSpPr>
          <p:spPr>
            <a:xfrm>
              <a:off x="7333771" y="3102741"/>
              <a:ext cx="1082747" cy="39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900" dirty="0" smtClean="0">
                  <a:latin typeface="+mn-lt"/>
                </a:rPr>
                <a:t>member</a:t>
              </a:r>
              <a:endParaRPr lang="en-US" sz="900" dirty="0"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0" idx="2"/>
              <a:endCxn id="9" idx="6"/>
            </p:cNvCxnSpPr>
            <p:nvPr/>
          </p:nvCxnSpPr>
          <p:spPr>
            <a:xfrm flipH="1">
              <a:off x="7287048" y="2876424"/>
              <a:ext cx="783390" cy="346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7" idx="4"/>
            </p:cNvCxnSpPr>
            <p:nvPr/>
          </p:nvCxnSpPr>
          <p:spPr>
            <a:xfrm flipH="1" flipV="1">
              <a:off x="6443441" y="1970013"/>
              <a:ext cx="385700" cy="10885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7"/>
              <a:endCxn id="8" idx="4"/>
            </p:cNvCxnSpPr>
            <p:nvPr/>
          </p:nvCxnSpPr>
          <p:spPr>
            <a:xfrm flipV="1">
              <a:off x="7208483" y="1531507"/>
              <a:ext cx="767689" cy="152708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5"/>
            <p:cNvSpPr txBox="1"/>
            <p:nvPr/>
          </p:nvSpPr>
          <p:spPr>
            <a:xfrm>
              <a:off x="5889582" y="2719953"/>
              <a:ext cx="1002868" cy="39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900" dirty="0" smtClean="0">
                  <a:latin typeface="+mn-lt"/>
                  <a:cs typeface="Times New Roman" panose="02020603050405020304" pitchFamily="18" charset="0"/>
                </a:rPr>
                <a:t>located</a:t>
              </a:r>
              <a:endParaRPr lang="en-US" sz="900" dirty="0">
                <a:latin typeface="+mn-lt"/>
              </a:endParaRPr>
            </a:p>
          </p:txBody>
        </p:sp>
        <p:sp>
          <p:nvSpPr>
            <p:cNvPr id="22" name="TextBox 26"/>
            <p:cNvSpPr txBox="1"/>
            <p:nvPr/>
          </p:nvSpPr>
          <p:spPr>
            <a:xfrm>
              <a:off x="7706678" y="1834993"/>
              <a:ext cx="776113" cy="39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900" dirty="0" smtClean="0">
                  <a:latin typeface="+mn-lt"/>
                  <a:cs typeface="Times New Roman" panose="02020603050405020304" pitchFamily="18" charset="0"/>
                </a:rPr>
                <a:t>type</a:t>
              </a:r>
              <a:endParaRPr lang="en-US" sz="900" dirty="0">
                <a:latin typeface="+mn-lt"/>
              </a:endParaRPr>
            </a:p>
          </p:txBody>
        </p:sp>
        <p:cxnSp>
          <p:nvCxnSpPr>
            <p:cNvPr id="23" name="Straight Arrow Connector 22"/>
            <p:cNvCxnSpPr>
              <a:stCxn id="7" idx="6"/>
              <a:endCxn id="10" idx="1"/>
            </p:cNvCxnSpPr>
            <p:nvPr/>
          </p:nvCxnSpPr>
          <p:spPr>
            <a:xfrm>
              <a:off x="6730706" y="1717985"/>
              <a:ext cx="1418297" cy="9812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8"/>
            <p:cNvSpPr txBox="1"/>
            <p:nvPr/>
          </p:nvSpPr>
          <p:spPr>
            <a:xfrm>
              <a:off x="7740354" y="2204865"/>
              <a:ext cx="781267" cy="39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900" dirty="0" smtClean="0">
                  <a:latin typeface="+mn-lt"/>
                </a:rPr>
                <a:t>won</a:t>
              </a:r>
              <a:endParaRPr lang="en-US" sz="900" dirty="0">
                <a:latin typeface="+mn-lt"/>
              </a:endParaRPr>
            </a:p>
          </p:txBody>
        </p:sp>
        <p:cxnSp>
          <p:nvCxnSpPr>
            <p:cNvPr id="25" name="Curved Connector 24"/>
            <p:cNvCxnSpPr>
              <a:stCxn id="9" idx="4"/>
              <a:endCxn id="9" idx="2"/>
            </p:cNvCxnSpPr>
            <p:nvPr/>
          </p:nvCxnSpPr>
          <p:spPr>
            <a:xfrm rot="5400000" flipH="1">
              <a:off x="6768246" y="3205608"/>
              <a:ext cx="232895" cy="268236"/>
            </a:xfrm>
            <a:prstGeom prst="curvedConnector4">
              <a:avLst>
                <a:gd name="adj1" fmla="val -98156"/>
                <a:gd name="adj2" fmla="val 18522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30"/>
            <p:cNvSpPr txBox="1"/>
            <p:nvPr/>
          </p:nvSpPr>
          <p:spPr>
            <a:xfrm>
              <a:off x="6950304" y="3525274"/>
              <a:ext cx="1149741" cy="1100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900" dirty="0" smtClean="0">
                  <a:latin typeface="+mn-lt"/>
                </a:rPr>
                <a:t>born</a:t>
              </a:r>
            </a:p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  <a:r>
                <a:rPr lang="en-US" sz="900" dirty="0" smtClean="0">
                  <a:latin typeface="+mn-lt"/>
                </a:rPr>
                <a:t>member</a:t>
              </a:r>
              <a:endParaRPr lang="en-US" sz="900" dirty="0">
                <a:latin typeface="+mn-lt"/>
              </a:endParaRPr>
            </a:p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6:</a:t>
              </a:r>
              <a:r>
                <a:rPr lang="en-US" sz="900" dirty="0" smtClean="0">
                  <a:latin typeface="+mn-lt"/>
                </a:rPr>
                <a:t>governor</a:t>
              </a:r>
              <a:endParaRPr lang="en-US" sz="900" dirty="0">
                <a:latin typeface="+mn-lt"/>
              </a:endParaRPr>
            </a:p>
            <a:p>
              <a:endParaRPr lang="en-US" sz="900" dirty="0">
                <a:latin typeface="+mn-lt"/>
              </a:endParaRPr>
            </a:p>
          </p:txBody>
        </p:sp>
        <p:cxnSp>
          <p:nvCxnSpPr>
            <p:cNvPr id="27" name="Curved Connector 26"/>
            <p:cNvCxnSpPr>
              <a:stCxn id="10" idx="6"/>
              <a:endCxn id="10" idx="4"/>
            </p:cNvCxnSpPr>
            <p:nvPr/>
          </p:nvCxnSpPr>
          <p:spPr>
            <a:xfrm flipH="1">
              <a:off x="8338674" y="2876424"/>
              <a:ext cx="268236" cy="250545"/>
            </a:xfrm>
            <a:prstGeom prst="curvedConnector4">
              <a:avLst>
                <a:gd name="adj1" fmla="val -85223"/>
                <a:gd name="adj2" fmla="val 19124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/>
            <p:cNvSpPr txBox="1"/>
            <p:nvPr/>
          </p:nvSpPr>
          <p:spPr>
            <a:xfrm>
              <a:off x="8351823" y="3356991"/>
              <a:ext cx="814766" cy="628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900" dirty="0" smtClean="0">
                  <a:latin typeface="+mn-lt"/>
                </a:rPr>
                <a:t>born</a:t>
              </a:r>
            </a:p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  <a:r>
                <a:rPr lang="en-US" sz="900" dirty="0" smtClean="0">
                  <a:latin typeface="+mn-lt"/>
                </a:rPr>
                <a:t>won</a:t>
              </a:r>
              <a:endParaRPr lang="en-US" sz="900" dirty="0">
                <a:latin typeface="+mn-lt"/>
              </a:endParaRPr>
            </a:p>
          </p:txBody>
        </p:sp>
        <p:cxnSp>
          <p:nvCxnSpPr>
            <p:cNvPr id="29" name="Curved Connector 28"/>
            <p:cNvCxnSpPr>
              <a:stCxn id="8" idx="0"/>
              <a:endCxn id="8" idx="6"/>
            </p:cNvCxnSpPr>
            <p:nvPr/>
          </p:nvCxnSpPr>
          <p:spPr>
            <a:xfrm rot="16200000" flipH="1">
              <a:off x="7992596" y="1044307"/>
              <a:ext cx="235388" cy="268236"/>
            </a:xfrm>
            <a:prstGeom prst="curvedConnector4">
              <a:avLst>
                <a:gd name="adj1" fmla="val -97116"/>
                <a:gd name="adj2" fmla="val 18522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34"/>
            <p:cNvSpPr txBox="1"/>
            <p:nvPr/>
          </p:nvSpPr>
          <p:spPr>
            <a:xfrm>
              <a:off x="8348817" y="1196752"/>
              <a:ext cx="814766" cy="1100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900" dirty="0" smtClean="0">
                  <a:latin typeface="+mn-lt"/>
                </a:rPr>
                <a:t>born</a:t>
              </a:r>
            </a:p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  <a:r>
                <a:rPr lang="en-US" sz="900" dirty="0" smtClean="0">
                  <a:latin typeface="+mn-lt"/>
                </a:rPr>
                <a:t>won</a:t>
              </a:r>
            </a:p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  <a:r>
                <a:rPr lang="en-US" sz="900" dirty="0" smtClean="0">
                  <a:latin typeface="+mn-lt"/>
                </a:rPr>
                <a:t>type</a:t>
              </a:r>
              <a:endParaRPr lang="en-US" sz="900" dirty="0">
                <a:latin typeface="+mn-lt"/>
              </a:endParaRPr>
            </a:p>
            <a:p>
              <a:endParaRPr lang="en-US" sz="900" dirty="0">
                <a:latin typeface="+mn-lt"/>
              </a:endParaRPr>
            </a:p>
          </p:txBody>
        </p:sp>
        <p:cxnSp>
          <p:nvCxnSpPr>
            <p:cNvPr id="31" name="Curved Connector 30"/>
            <p:cNvCxnSpPr>
              <a:stCxn id="7" idx="3"/>
              <a:endCxn id="7" idx="1"/>
            </p:cNvCxnSpPr>
            <p:nvPr/>
          </p:nvCxnSpPr>
          <p:spPr>
            <a:xfrm rot="5400000" flipH="1">
              <a:off x="6062103" y="1717985"/>
              <a:ext cx="356422" cy="12700"/>
            </a:xfrm>
            <a:prstGeom prst="curvedConnector5">
              <a:avLst>
                <a:gd name="adj1" fmla="val -25097"/>
                <a:gd name="adj2" fmla="val 4043961"/>
                <a:gd name="adj3" fmla="val 1083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6"/>
            <p:cNvSpPr txBox="1"/>
            <p:nvPr/>
          </p:nvSpPr>
          <p:spPr>
            <a:xfrm>
              <a:off x="5373800" y="1923431"/>
              <a:ext cx="1082746" cy="1100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900" dirty="0" smtClean="0">
                  <a:latin typeface="+mn-lt"/>
                </a:rPr>
                <a:t>born</a:t>
              </a:r>
            </a:p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  <a:r>
                <a:rPr lang="en-US" sz="900" dirty="0" smtClean="0">
                  <a:latin typeface="+mn-lt"/>
                  <a:cs typeface="Times New Roman" panose="02020603050405020304" pitchFamily="18" charset="0"/>
                </a:rPr>
                <a:t>member</a:t>
              </a:r>
              <a:endParaRPr lang="en-US" sz="900" dirty="0" smtClean="0">
                <a:latin typeface="+mn-lt"/>
              </a:endParaRPr>
            </a:p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  <a:r>
                <a:rPr lang="en-US" sz="900" dirty="0" smtClean="0">
                  <a:latin typeface="+mn-lt"/>
                </a:rPr>
                <a:t>located</a:t>
              </a:r>
              <a:endParaRPr lang="en-US" sz="900" dirty="0">
                <a:latin typeface="+mn-lt"/>
              </a:endParaRPr>
            </a:p>
            <a:p>
              <a:endParaRPr lang="en-US" sz="900" dirty="0">
                <a:latin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5891488" y="1136829"/>
            <a:ext cx="32656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|E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- </a:t>
            </a:r>
            <a: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number </a:t>
            </a:r>
            <a: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of edges in the </a:t>
            </a:r>
            <a:b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          data graph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number of </a:t>
            </a:r>
            <a: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nodes </a:t>
            </a:r>
            <a:r>
              <a:rPr 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in </a:t>
            </a:r>
            <a: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 the</a:t>
            </a:r>
            <a:b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          summary  </a:t>
            </a:r>
            <a:r>
              <a:rPr 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graph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cost of processing query </a:t>
            </a:r>
            <a:r>
              <a:rPr 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/>
            </a:r>
            <a:br>
              <a:rPr 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          </a:t>
            </a:r>
            <a: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over data  </a:t>
            </a:r>
            <a:r>
              <a:rPr 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graph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/>
              <a:t>-</a:t>
            </a:r>
            <a:r>
              <a:rPr lang="en-US" dirty="0" smtClean="0"/>
              <a:t>   </a:t>
            </a:r>
            <a:r>
              <a:rPr lang="en-US" i="1" dirty="0" smtClean="0">
                <a:latin typeface="Georgia" panose="02040502050405020303" pitchFamily="18" charset="0"/>
              </a:rPr>
              <a:t>average </a:t>
            </a:r>
            <a:r>
              <a:rPr lang="en-US" i="1" dirty="0" smtClean="0">
                <a:latin typeface="Georgia" panose="02040502050405020303" pitchFamily="18" charset="0"/>
              </a:rPr>
              <a:t>degree of </a:t>
            </a:r>
            <a:r>
              <a:rPr lang="en-US" i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D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-</a:t>
            </a:r>
            <a:r>
              <a:rPr lang="en-US" dirty="0" smtClean="0">
                <a:latin typeface="+mn-lt"/>
              </a:rPr>
              <a:t>    </a:t>
            </a:r>
            <a:r>
              <a:rPr lang="en-US" i="1" dirty="0" smtClean="0">
                <a:latin typeface="Georgia" panose="02040502050405020303" pitchFamily="18" charset="0"/>
              </a:rPr>
              <a:t>number </a:t>
            </a:r>
            <a:r>
              <a:rPr lang="en-US" i="1" dirty="0" smtClean="0">
                <a:latin typeface="Georgia" panose="02040502050405020303" pitchFamily="18" charset="0"/>
              </a:rPr>
              <a:t>of slaves </a:t>
            </a:r>
            <a:r>
              <a:rPr lang="en-US" i="1" dirty="0" smtClean="0">
                <a:latin typeface="Georgia" panose="02040502050405020303" pitchFamily="18" charset="0"/>
              </a:rPr>
              <a:t>nodes</a:t>
            </a:r>
          </a:p>
          <a:p>
            <a:endParaRPr lang="en-US" i="1" dirty="0">
              <a:latin typeface="Georgia" panose="02040502050405020303" pitchFamily="18" charset="0"/>
            </a:endParaRPr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4" y="1755245"/>
            <a:ext cx="4392488" cy="110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1477144" y="3886200"/>
            <a:ext cx="2808312" cy="807823"/>
            <a:chOff x="1981200" y="5257800"/>
            <a:chExt cx="2808312" cy="807823"/>
          </a:xfrm>
        </p:grpSpPr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257800"/>
              <a:ext cx="2808312" cy="807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Oval 37"/>
            <p:cNvSpPr/>
            <p:nvPr/>
          </p:nvSpPr>
          <p:spPr>
            <a:xfrm>
              <a:off x="3781400" y="5257800"/>
              <a:ext cx="504056" cy="4804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9" name="TextBox 6"/>
          <p:cNvSpPr txBox="1"/>
          <p:nvPr/>
        </p:nvSpPr>
        <p:spPr>
          <a:xfrm>
            <a:off x="381000" y="5247090"/>
            <a:ext cx="5411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+mn-lt"/>
              </a:rPr>
              <a:t>Single 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tuning parameter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latin typeface="+mn-lt"/>
                <a:sym typeface="Symbol"/>
              </a:rPr>
              <a:t></a:t>
            </a:r>
            <a:r>
              <a:rPr lang="en-US" sz="2200" dirty="0" smtClean="0">
                <a:latin typeface="+mn-lt"/>
              </a:rPr>
              <a:t>: </a:t>
            </a:r>
          </a:p>
          <a:p>
            <a:r>
              <a:rPr lang="en-US" sz="2200" dirty="0" smtClean="0">
                <a:latin typeface="+mn-lt"/>
              </a:rPr>
              <a:t> Measure just once for given hardware setup and expected query workload!</a:t>
            </a:r>
            <a:endParaRPr lang="en-US" sz="22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Query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LUBM 160 </a:t>
            </a:r>
            <a:r>
              <a:rPr lang="en-US" sz="2400" dirty="0" smtClean="0"/>
              <a:t>dataset (27 million)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Different summary sizes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52600"/>
            <a:ext cx="8439150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2057400"/>
            <a:ext cx="685800" cy="182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057400"/>
            <a:ext cx="914400" cy="1828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2057400"/>
            <a:ext cx="685800" cy="1828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4669971"/>
            <a:ext cx="4572000" cy="1121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176157"/>
            <a:ext cx="5429250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67000" y="4714493"/>
            <a:ext cx="63434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Different exploration </a:t>
            </a:r>
            <a:r>
              <a:rPr lang="en-US" sz="2400" dirty="0" smtClean="0">
                <a:latin typeface="Georgia" panose="02040502050405020303" pitchFamily="18" charset="0"/>
              </a:rPr>
              <a:t>strategies (Stage 1 only)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leveraged summarization approach for join-ahead pruning in distributed RDF stores</a:t>
            </a:r>
          </a:p>
          <a:p>
            <a:r>
              <a:rPr lang="en-US" dirty="0" smtClean="0"/>
              <a:t>Graph summarization: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Locality-based</a:t>
            </a:r>
          </a:p>
          <a:p>
            <a:pPr lvl="1"/>
            <a:r>
              <a:rPr lang="en-US" dirty="0" smtClean="0"/>
              <a:t>Bi-simulation</a:t>
            </a:r>
          </a:p>
          <a:p>
            <a:r>
              <a:rPr lang="en-US" dirty="0"/>
              <a:t>We </a:t>
            </a:r>
            <a:r>
              <a:rPr lang="en-US" dirty="0" smtClean="0"/>
              <a:t>evaluated different summary exploration techniques</a:t>
            </a:r>
          </a:p>
          <a:p>
            <a:r>
              <a:rPr lang="en-US" dirty="0" smtClean="0"/>
              <a:t>Integrated locality-based summarization into </a:t>
            </a:r>
            <a:r>
              <a:rPr lang="en-US" dirty="0" err="1" smtClean="0"/>
              <a:t>TriAD</a:t>
            </a:r>
            <a:r>
              <a:rPr lang="en-US" dirty="0" smtClean="0"/>
              <a:t> RDF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1730375"/>
            <a:ext cx="8915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eorgia" panose="02040502050405020303" pitchFamily="18" charset="0"/>
              </a:rPr>
              <a:t>Thank You 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447800"/>
          </a:xfrm>
        </p:spPr>
        <p:txBody>
          <a:bodyPr>
            <a:noAutofit/>
          </a:bodyPr>
          <a:lstStyle/>
          <a:p>
            <a:r>
              <a:rPr lang="en-US" sz="1800" u="sng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Sairam</a:t>
            </a:r>
            <a:r>
              <a:rPr lang="en-US" sz="18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800" u="sng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Gurajada</a:t>
            </a:r>
            <a:r>
              <a:rPr lang="en-US" sz="1800" u="sng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(MPI Informatics, Germany)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, </a:t>
            </a:r>
            <a:b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Stephan </a:t>
            </a:r>
            <a:r>
              <a:rPr lang="en-US" sz="1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Seufert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(MPI Informatics, Germany)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Iris </a:t>
            </a:r>
            <a:r>
              <a:rPr lang="en-US" sz="1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Miliaraki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(MPI Informatics, Germany)*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Martin Theobald (University of Antwerp, Belgium)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*currently with Yahoo Labs, Barcelona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1" name="Picture 10" descr="minervampii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458580"/>
            <a:ext cx="3083444" cy="7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ttp://www.topstudybelgium.be/media/263897/logo_ua__univer_antwerpen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458580"/>
            <a:ext cx="2033907" cy="6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905000" y="3429000"/>
            <a:ext cx="5163878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RDF is becoming more ubiquitous</a:t>
            </a:r>
          </a:p>
          <a:p>
            <a:pPr lvl="1"/>
            <a:r>
              <a:rPr lang="en-US" sz="2000" dirty="0" smtClean="0"/>
              <a:t>Many </a:t>
            </a:r>
            <a:r>
              <a:rPr lang="en-US" sz="2000" dirty="0" smtClean="0"/>
              <a:t>organizations now support and publish RDF data</a:t>
            </a:r>
          </a:p>
          <a:p>
            <a:pPr lvl="1"/>
            <a:r>
              <a:rPr lang="en-US" sz="2000" dirty="0" smtClean="0"/>
              <a:t>&gt;30 </a:t>
            </a:r>
            <a:r>
              <a:rPr lang="en-US" sz="2000" dirty="0" smtClean="0"/>
              <a:t>billion triples in LOD !</a:t>
            </a:r>
          </a:p>
          <a:p>
            <a:r>
              <a:rPr lang="en-US" sz="2400" dirty="0" smtClean="0"/>
              <a:t>Many of the existing centralized and </a:t>
            </a:r>
            <a:r>
              <a:rPr lang="en-US" sz="2400" b="1" dirty="0" smtClean="0"/>
              <a:t>distributed</a:t>
            </a:r>
            <a:r>
              <a:rPr lang="en-US" sz="2400" dirty="0" smtClean="0"/>
              <a:t> RDF systems are relational-based…</a:t>
            </a:r>
          </a:p>
          <a:p>
            <a:pPr lvl="1"/>
            <a:r>
              <a:rPr lang="en-US" sz="2000" dirty="0" smtClean="0"/>
              <a:t>Face </a:t>
            </a:r>
            <a:r>
              <a:rPr lang="en-US" sz="2000" dirty="0" smtClean="0"/>
              <a:t>performance issues because of generating large intermediate relations (most of them are “dangling triples”)</a:t>
            </a:r>
          </a:p>
          <a:p>
            <a:pPr lvl="1"/>
            <a:r>
              <a:rPr lang="en-US" sz="2000" dirty="0" smtClean="0"/>
              <a:t>Reasons</a:t>
            </a:r>
            <a:r>
              <a:rPr lang="en-US" sz="2000" dirty="0" smtClean="0"/>
              <a:t>: inaccurate/insufficient statistics and resulting poor query plans</a:t>
            </a:r>
          </a:p>
          <a:p>
            <a:r>
              <a:rPr lang="en-US" sz="2400" dirty="0" smtClean="0"/>
              <a:t>How to prune dangling (irrelevant) triples – join-ahead pruning</a:t>
            </a:r>
          </a:p>
          <a:p>
            <a:pPr lvl="1"/>
            <a:r>
              <a:rPr lang="en-US" sz="2000" dirty="0" smtClean="0"/>
              <a:t>Some solutions: Sideways Information Passing (SIP) </a:t>
            </a:r>
            <a:r>
              <a:rPr lang="en-US" sz="2000" i="1" dirty="0" smtClean="0"/>
              <a:t>(runtime)</a:t>
            </a:r>
            <a:r>
              <a:rPr lang="en-US" sz="2000" dirty="0" smtClean="0"/>
              <a:t>, </a:t>
            </a:r>
            <a:r>
              <a:rPr lang="en-US" sz="2000" b="1" dirty="0" smtClean="0"/>
              <a:t>Graph </a:t>
            </a:r>
            <a:r>
              <a:rPr lang="en-US" sz="2000" b="1" dirty="0" smtClean="0"/>
              <a:t>Summarization</a:t>
            </a:r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Join-ahead </a:t>
            </a:r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Sideways Information Passing</a:t>
            </a:r>
          </a:p>
          <a:p>
            <a:pPr lvl="1"/>
            <a:r>
              <a:rPr lang="en-US" sz="2000" dirty="0" smtClean="0"/>
              <a:t>Is </a:t>
            </a:r>
            <a:r>
              <a:rPr lang="en-US" sz="2000" dirty="0" smtClean="0"/>
              <a:t>a powerful technique to prune irrelevant triples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61" name="TextBox 24"/>
          <p:cNvSpPr txBox="1"/>
          <p:nvPr/>
        </p:nvSpPr>
        <p:spPr>
          <a:xfrm>
            <a:off x="515616" y="2678432"/>
            <a:ext cx="3096344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?p, ?c, ?a, ?g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R1: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?p &lt;born&gt; ?c.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R2: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?c &lt;located&gt; &lt;USA&gt;.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R3: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?p &lt;won&gt; ?a.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R4: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&lt;governor&gt; ?g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2" name="TextBox 25"/>
          <p:cNvSpPr txBox="1"/>
          <p:nvPr/>
        </p:nvSpPr>
        <p:spPr>
          <a:xfrm>
            <a:off x="3741236" y="4190600"/>
            <a:ext cx="174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</a:t>
            </a:r>
            <a:r>
              <a:rPr lang="en-US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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{A,B,C}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26"/>
          <p:cNvSpPr txBox="1"/>
          <p:nvPr/>
        </p:nvSpPr>
        <p:spPr>
          <a:xfrm>
            <a:off x="6636296" y="41906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</a:t>
            </a:r>
            <a:r>
              <a:rPr lang="en-US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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?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</a:t>
            </a: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{B,D,E}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85104" y="2237092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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B}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080012" y="4406624"/>
            <a:ext cx="3636404" cy="360040"/>
            <a:chOff x="3959932" y="4365104"/>
            <a:chExt cx="3636404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7" name="Curved Connector 86"/>
            <p:cNvCxnSpPr/>
            <p:nvPr/>
          </p:nvCxnSpPr>
          <p:spPr>
            <a:xfrm>
              <a:off x="4593264" y="4365104"/>
              <a:ext cx="2071760" cy="21602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A5002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959932" y="4509121"/>
              <a:ext cx="180020" cy="216022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3959932" y="4509121"/>
              <a:ext cx="180020" cy="216023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4499992" y="4509121"/>
              <a:ext cx="180020" cy="216022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4499992" y="4509121"/>
              <a:ext cx="180020" cy="216023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7128284" y="4509120"/>
              <a:ext cx="180020" cy="216022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7128284" y="4509120"/>
              <a:ext cx="180020" cy="216023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416316" y="4509121"/>
              <a:ext cx="180020" cy="216022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7416316" y="4509121"/>
              <a:ext cx="180020" cy="216023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4836096" y="3398512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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B}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788424" y="3398512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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B}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55976" y="2021068"/>
            <a:ext cx="5616624" cy="2273395"/>
            <a:chOff x="3635896" y="1979548"/>
            <a:chExt cx="5616624" cy="2273395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896" y="2410020"/>
              <a:ext cx="5616624" cy="1842923"/>
              <a:chOff x="2015716" y="2603481"/>
              <a:chExt cx="5616624" cy="1842923"/>
            </a:xfrm>
          </p:grpSpPr>
          <p:sp>
            <p:nvSpPr>
              <p:cNvPr id="71" name="TextBox 7"/>
              <p:cNvSpPr txBox="1"/>
              <p:nvPr/>
            </p:nvSpPr>
            <p:spPr>
              <a:xfrm>
                <a:off x="2015716" y="4077072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2159732" y="2603481"/>
                <a:ext cx="5472608" cy="1842923"/>
                <a:chOff x="2159732" y="2603481"/>
                <a:chExt cx="5472608" cy="1842923"/>
              </a:xfrm>
            </p:grpSpPr>
            <p:sp>
              <p:nvSpPr>
                <p:cNvPr id="73" name="TextBox 9"/>
                <p:cNvSpPr txBox="1"/>
                <p:nvPr/>
              </p:nvSpPr>
              <p:spPr>
                <a:xfrm>
                  <a:off x="3095836" y="4077072"/>
                  <a:ext cx="1080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b="1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b="1" baseline="-25000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TextBox 10"/>
                <p:cNvSpPr txBox="1"/>
                <p:nvPr/>
              </p:nvSpPr>
              <p:spPr>
                <a:xfrm>
                  <a:off x="4896036" y="4067780"/>
                  <a:ext cx="1080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b="1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b="1" baseline="-25000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Box 11"/>
                <p:cNvSpPr txBox="1"/>
                <p:nvPr/>
              </p:nvSpPr>
              <p:spPr>
                <a:xfrm>
                  <a:off x="6120172" y="4067780"/>
                  <a:ext cx="1080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b="1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b="1" baseline="-25000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Box 12"/>
                <p:cNvSpPr txBox="1"/>
                <p:nvPr/>
              </p:nvSpPr>
              <p:spPr>
                <a:xfrm>
                  <a:off x="2973084" y="3192154"/>
                  <a:ext cx="1742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b="1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b="1" baseline="-25000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1,2 </a:t>
                  </a:r>
                  <a:endPara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extBox 13"/>
                <p:cNvSpPr txBox="1"/>
                <p:nvPr/>
              </p:nvSpPr>
              <p:spPr>
                <a:xfrm>
                  <a:off x="5889408" y="3192154"/>
                  <a:ext cx="1742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b="1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b="1" baseline="-25000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3,4 </a:t>
                  </a:r>
                  <a:endPara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Flowchart: Collate 77"/>
                <p:cNvSpPr/>
                <p:nvPr/>
              </p:nvSpPr>
              <p:spPr>
                <a:xfrm rot="5400000">
                  <a:off x="2562064" y="3348963"/>
                  <a:ext cx="288032" cy="444624"/>
                </a:xfrm>
                <a:prstGeom prst="flowChartCollat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2159732" y="3819164"/>
                  <a:ext cx="540060" cy="2579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 flipV="1">
                  <a:off x="2771800" y="3819164"/>
                  <a:ext cx="504056" cy="2579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5076056" y="3819164"/>
                  <a:ext cx="540060" cy="2579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5760132" y="3819164"/>
                  <a:ext cx="504056" cy="2579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lowchart: Collate 82"/>
                <p:cNvSpPr/>
                <p:nvPr/>
              </p:nvSpPr>
              <p:spPr>
                <a:xfrm rot="5400000">
                  <a:off x="5523655" y="3350704"/>
                  <a:ext cx="288032" cy="444624"/>
                </a:xfrm>
                <a:prstGeom prst="flowChartCollat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lowchart: Collate 83"/>
                <p:cNvSpPr/>
                <p:nvPr/>
              </p:nvSpPr>
              <p:spPr>
                <a:xfrm rot="5400000">
                  <a:off x="4325483" y="2525185"/>
                  <a:ext cx="288032" cy="444624"/>
                </a:xfrm>
                <a:prstGeom prst="flowChartCollat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2843808" y="2758365"/>
                  <a:ext cx="1188132" cy="454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5112060" y="2830373"/>
                  <a:ext cx="648072" cy="2737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TextBox 37"/>
            <p:cNvSpPr txBox="1"/>
            <p:nvPr/>
          </p:nvSpPr>
          <p:spPr>
            <a:xfrm>
              <a:off x="5853404" y="1979548"/>
              <a:ext cx="21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1,2,3,4 </a:t>
              </a:r>
              <a:endPara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857097" y="5236029"/>
            <a:ext cx="7511210" cy="936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Works well for certain class of queries – star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Many false positives – less savings in I/O costs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Requires synchronization in a distributed setting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3</a:t>
            </a:fld>
            <a:endParaRPr lang="en-US"/>
          </a:p>
        </p:txBody>
      </p:sp>
      <p:cxnSp>
        <p:nvCxnSpPr>
          <p:cNvPr id="52" name="Curved Connector 51"/>
          <p:cNvCxnSpPr/>
          <p:nvPr/>
        </p:nvCxnSpPr>
        <p:spPr>
          <a:xfrm>
            <a:off x="4713344" y="4294465"/>
            <a:ext cx="3147088" cy="112159"/>
          </a:xfrm>
          <a:prstGeom prst="curvedConnector3">
            <a:avLst>
              <a:gd name="adj1" fmla="val 50000"/>
            </a:avLst>
          </a:prstGeom>
          <a:ln w="12700">
            <a:solidFill>
              <a:srgbClr val="A5002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3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Graph </a:t>
            </a:r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Graph </a:t>
            </a:r>
            <a:r>
              <a:rPr lang="en-US" sz="2400" dirty="0" smtClean="0"/>
              <a:t>Summarization is an approach to represent information/data in concise form</a:t>
            </a:r>
          </a:p>
          <a:p>
            <a:pPr lvl="1"/>
            <a:r>
              <a:rPr lang="en-US" sz="2000" dirty="0" smtClean="0"/>
              <a:t>Summary e</a:t>
            </a:r>
            <a:r>
              <a:rPr lang="en-US" sz="2000" dirty="0" smtClean="0"/>
              <a:t>ncodes </a:t>
            </a:r>
            <a:r>
              <a:rPr lang="en-US" sz="2000" dirty="0" smtClean="0"/>
              <a:t>all characteristic properties of the graph</a:t>
            </a:r>
          </a:p>
          <a:p>
            <a:r>
              <a:rPr lang="en-US" sz="2400" dirty="0" smtClean="0"/>
              <a:t>Summarization helps in making query processing </a:t>
            </a:r>
            <a:r>
              <a:rPr lang="en-US" sz="2400" dirty="0" smtClean="0"/>
              <a:t>faster</a:t>
            </a:r>
            <a:endParaRPr lang="en-US" sz="2400" dirty="0" smtClean="0"/>
          </a:p>
          <a:p>
            <a:pPr lvl="1"/>
            <a:r>
              <a:rPr lang="en-US" sz="2000" dirty="0" smtClean="0"/>
              <a:t>First lookup in the summary, if yes, then lookup only in the relevant </a:t>
            </a:r>
            <a:r>
              <a:rPr lang="en-US" sz="2000" dirty="0" smtClean="0"/>
              <a:t>portions of </a:t>
            </a:r>
            <a:r>
              <a:rPr lang="en-US" sz="2000" dirty="0" smtClean="0"/>
              <a:t>the data graph</a:t>
            </a:r>
          </a:p>
          <a:p>
            <a:r>
              <a:rPr lang="en-US" sz="2400" dirty="0" smtClean="0"/>
              <a:t>Extensively studied in XML and other domains</a:t>
            </a:r>
          </a:p>
          <a:p>
            <a:pPr lvl="1"/>
            <a:r>
              <a:rPr lang="en-US" sz="2000" dirty="0" smtClean="0"/>
              <a:t>Data guides, </a:t>
            </a:r>
            <a:r>
              <a:rPr lang="en-US" sz="2000" dirty="0" smtClean="0"/>
              <a:t>bi-simulation</a:t>
            </a:r>
            <a:r>
              <a:rPr lang="en-US" sz="2000" dirty="0" smtClean="0"/>
              <a:t>,…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dirty="0" smtClean="0"/>
              <a:t>Join-ahead </a:t>
            </a:r>
            <a:r>
              <a:rPr lang="en-US" dirty="0" smtClean="0"/>
              <a:t>Pruning </a:t>
            </a:r>
            <a:r>
              <a:rPr lang="en-US" dirty="0" smtClean="0"/>
              <a:t>via Graph </a:t>
            </a:r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summary is constructed for </a:t>
            </a:r>
            <a:r>
              <a:rPr lang="en-US" dirty="0" smtClean="0"/>
              <a:t>the RDF dat</a:t>
            </a:r>
            <a:r>
              <a:rPr lang="en-US" dirty="0" smtClean="0"/>
              <a:t>a </a:t>
            </a:r>
            <a:r>
              <a:rPr lang="en-US" dirty="0" smtClean="0"/>
              <a:t>graph</a:t>
            </a:r>
            <a:endParaRPr lang="en-US" dirty="0" smtClean="0"/>
          </a:p>
          <a:p>
            <a:r>
              <a:rPr lang="en-US" dirty="0" smtClean="0"/>
              <a:t>Query processing is performed in two stages: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Stage 1</a:t>
            </a:r>
            <a:r>
              <a:rPr lang="en-US" dirty="0" smtClean="0"/>
              <a:t>: On Summary graph to identify portions of the graph that (may) </a:t>
            </a:r>
            <a:r>
              <a:rPr lang="en-US" dirty="0" smtClean="0"/>
              <a:t>contribute to the query</a:t>
            </a:r>
            <a:r>
              <a:rPr lang="en-US" dirty="0" smtClean="0"/>
              <a:t> </a:t>
            </a:r>
            <a:r>
              <a:rPr lang="en-US" dirty="0" smtClean="0"/>
              <a:t>answers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Stage 2</a:t>
            </a:r>
            <a:r>
              <a:rPr lang="en-US" dirty="0" smtClean="0"/>
              <a:t>: On induced data graph – considering summary information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Decouples join-ahead pruning and data graph query </a:t>
            </a:r>
            <a:r>
              <a:rPr lang="en-US" dirty="0" smtClean="0"/>
              <a:t>processing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 smtClean="0"/>
              <a:t>kinds of summaries </a:t>
            </a:r>
            <a:r>
              <a:rPr lang="en-US" dirty="0" smtClean="0"/>
              <a:t>are good for RDF data?</a:t>
            </a:r>
          </a:p>
          <a:p>
            <a:pPr lvl="1"/>
            <a:r>
              <a:rPr lang="en-US" dirty="0" smtClean="0"/>
              <a:t>Locality-based, Bi-simulation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Locality-based Graph </a:t>
            </a:r>
            <a:r>
              <a:rPr lang="en-US" dirty="0" err="1" smtClean="0"/>
              <a:t>Summariztion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2867349" y="1143000"/>
            <a:ext cx="6124262" cy="3991060"/>
            <a:chOff x="2926570" y="891381"/>
            <a:chExt cx="6124262" cy="3991060"/>
          </a:xfrm>
        </p:grpSpPr>
        <p:grpSp>
          <p:nvGrpSpPr>
            <p:cNvPr id="153" name="Group 152"/>
            <p:cNvGrpSpPr/>
            <p:nvPr/>
          </p:nvGrpSpPr>
          <p:grpSpPr>
            <a:xfrm>
              <a:off x="2926570" y="891381"/>
              <a:ext cx="6124262" cy="3991060"/>
              <a:chOff x="2926570" y="891381"/>
              <a:chExt cx="6124262" cy="3991060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>
                <a:off x="4231432" y="1205747"/>
                <a:ext cx="89279" cy="711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endCxn id="173" idx="3"/>
              </p:cNvCxnSpPr>
              <p:nvPr/>
            </p:nvCxnSpPr>
            <p:spPr>
              <a:xfrm flipH="1">
                <a:off x="6100936" y="4403004"/>
                <a:ext cx="1351384" cy="330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endCxn id="168" idx="1"/>
              </p:cNvCxnSpPr>
              <p:nvPr/>
            </p:nvCxnSpPr>
            <p:spPr>
              <a:xfrm>
                <a:off x="4788024" y="1205747"/>
                <a:ext cx="1719382" cy="10891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9"/>
              <p:cNvSpPr txBox="1"/>
              <p:nvPr/>
            </p:nvSpPr>
            <p:spPr>
              <a:xfrm>
                <a:off x="5004048" y="1268760"/>
                <a:ext cx="58221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type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160" name="Straight Arrow Connector 159"/>
              <p:cNvCxnSpPr>
                <a:stCxn id="172" idx="0"/>
                <a:endCxn id="174" idx="2"/>
              </p:cNvCxnSpPr>
              <p:nvPr/>
            </p:nvCxnSpPr>
            <p:spPr>
              <a:xfrm flipH="1" flipV="1">
                <a:off x="5126591" y="3368025"/>
                <a:ext cx="209877" cy="2971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1"/>
              <p:cNvSpPr txBox="1"/>
              <p:nvPr/>
            </p:nvSpPr>
            <p:spPr>
              <a:xfrm>
                <a:off x="5534903" y="3345562"/>
                <a:ext cx="58221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type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>
                <a:off x="4572000" y="1214713"/>
                <a:ext cx="2417343" cy="1747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66" idx="3"/>
              </p:cNvCxnSpPr>
              <p:nvPr/>
            </p:nvCxnSpPr>
            <p:spPr>
              <a:xfrm>
                <a:off x="4979132" y="1053048"/>
                <a:ext cx="1662404" cy="5384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76" idx="0"/>
              </p:cNvCxnSpPr>
              <p:nvPr/>
            </p:nvCxnSpPr>
            <p:spPr>
              <a:xfrm flipH="1">
                <a:off x="6799238" y="1188408"/>
                <a:ext cx="509066" cy="391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endCxn id="170" idx="0"/>
              </p:cNvCxnSpPr>
              <p:nvPr/>
            </p:nvCxnSpPr>
            <p:spPr>
              <a:xfrm flipH="1">
                <a:off x="3466630" y="1214713"/>
                <a:ext cx="238822" cy="3531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 165"/>
              <p:cNvSpPr/>
              <p:nvPr/>
            </p:nvSpPr>
            <p:spPr>
              <a:xfrm>
                <a:off x="3538972" y="891382"/>
                <a:ext cx="1440160" cy="323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Barack_Obama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4139952" y="1916832"/>
                <a:ext cx="1347733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Democrates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6507406" y="2146404"/>
                <a:ext cx="1440160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Artist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092280" y="891381"/>
                <a:ext cx="1281809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Lady_Gaga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2926570" y="1567825"/>
                <a:ext cx="1080120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Honolulu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977640" y="2442275"/>
                <a:ext cx="841283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USA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516760" y="3665219"/>
                <a:ext cx="1639416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George_W_Bush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4860032" y="4585414"/>
                <a:ext cx="1240904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Republicans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666923" y="3070998"/>
                <a:ext cx="919336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Texas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835890" y="4161112"/>
                <a:ext cx="1296144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New_Haven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974695" y="1579759"/>
                <a:ext cx="1649085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Grammy_Award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812360" y="1728272"/>
                <a:ext cx="1238472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New_York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6989343" y="2962125"/>
                <a:ext cx="1872208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Peace_Nobel_Price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228349" y="4105977"/>
                <a:ext cx="1639416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Jimmy_Carter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6704444" y="3466605"/>
                <a:ext cx="919336" cy="2970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10: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Plains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1" name="Straight Arrow Connector 180"/>
              <p:cNvCxnSpPr>
                <a:endCxn id="177" idx="0"/>
              </p:cNvCxnSpPr>
              <p:nvPr/>
            </p:nvCxnSpPr>
            <p:spPr>
              <a:xfrm>
                <a:off x="7884368" y="1188408"/>
                <a:ext cx="547228" cy="5398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69" idx="2"/>
              </p:cNvCxnSpPr>
              <p:nvPr/>
            </p:nvCxnSpPr>
            <p:spPr>
              <a:xfrm flipH="1">
                <a:off x="7668344" y="1188408"/>
                <a:ext cx="64841" cy="957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70" idx="2"/>
              </p:cNvCxnSpPr>
              <p:nvPr/>
            </p:nvCxnSpPr>
            <p:spPr>
              <a:xfrm>
                <a:off x="3466630" y="1864852"/>
                <a:ext cx="649049" cy="5785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1">
                <a:off x="4006690" y="2739302"/>
                <a:ext cx="314021" cy="1409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endCxn id="171" idx="2"/>
              </p:cNvCxnSpPr>
              <p:nvPr/>
            </p:nvCxnSpPr>
            <p:spPr>
              <a:xfrm flipH="1" flipV="1">
                <a:off x="4398282" y="2739302"/>
                <a:ext cx="461752" cy="331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71" idx="3"/>
              </p:cNvCxnSpPr>
              <p:nvPr/>
            </p:nvCxnSpPr>
            <p:spPr>
              <a:xfrm flipH="1" flipV="1">
                <a:off x="4818923" y="2590789"/>
                <a:ext cx="1885522" cy="875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72" idx="2"/>
                <a:endCxn id="173" idx="0"/>
              </p:cNvCxnSpPr>
              <p:nvPr/>
            </p:nvCxnSpPr>
            <p:spPr>
              <a:xfrm>
                <a:off x="5336468" y="3962246"/>
                <a:ext cx="144016" cy="623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endCxn id="180" idx="2"/>
              </p:cNvCxnSpPr>
              <p:nvPr/>
            </p:nvCxnSpPr>
            <p:spPr>
              <a:xfrm flipH="1" flipV="1">
                <a:off x="7164112" y="3763632"/>
                <a:ext cx="390094" cy="342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5940152" y="2442276"/>
                <a:ext cx="1152128" cy="12229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endCxn id="175" idx="0"/>
              </p:cNvCxnSpPr>
              <p:nvPr/>
            </p:nvCxnSpPr>
            <p:spPr>
              <a:xfrm flipH="1">
                <a:off x="4483962" y="3962246"/>
                <a:ext cx="334961" cy="198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 flipH="1" flipV="1">
                <a:off x="7667329" y="3271394"/>
                <a:ext cx="809873" cy="8345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43"/>
              <p:cNvSpPr txBox="1"/>
              <p:nvPr/>
            </p:nvSpPr>
            <p:spPr>
              <a:xfrm>
                <a:off x="8034553" y="3474240"/>
                <a:ext cx="582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</a:rPr>
                  <a:t>won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93" name="TextBox 44"/>
              <p:cNvSpPr txBox="1"/>
              <p:nvPr/>
            </p:nvSpPr>
            <p:spPr>
              <a:xfrm>
                <a:off x="6790504" y="3815313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US" sz="1200" dirty="0" smtClean="0">
                    <a:latin typeface="+mn-lt"/>
                  </a:rPr>
                  <a:t>born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94" name="TextBox 45"/>
              <p:cNvSpPr txBox="1"/>
              <p:nvPr/>
            </p:nvSpPr>
            <p:spPr>
              <a:xfrm>
                <a:off x="5356468" y="4080485"/>
                <a:ext cx="8354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</a:t>
                </a:r>
                <a:r>
                  <a:rPr lang="en-US" sz="1200" dirty="0" smtClean="0">
                    <a:latin typeface="+mn-lt"/>
                  </a:rPr>
                  <a:t>member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95" name="TextBox 46"/>
              <p:cNvSpPr txBox="1"/>
              <p:nvPr/>
            </p:nvSpPr>
            <p:spPr>
              <a:xfrm>
                <a:off x="4431794" y="3406140"/>
                <a:ext cx="882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governor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96" name="TextBox 47"/>
              <p:cNvSpPr txBox="1"/>
              <p:nvPr/>
            </p:nvSpPr>
            <p:spPr>
              <a:xfrm>
                <a:off x="6524715" y="1196752"/>
                <a:ext cx="582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</a:rPr>
                  <a:t>won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97" name="TextBox 48"/>
              <p:cNvSpPr txBox="1"/>
              <p:nvPr/>
            </p:nvSpPr>
            <p:spPr>
              <a:xfrm>
                <a:off x="5148064" y="919753"/>
                <a:ext cx="582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</a:rPr>
                  <a:t>won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98" name="TextBox 49"/>
              <p:cNvSpPr txBox="1"/>
              <p:nvPr/>
            </p:nvSpPr>
            <p:spPr>
              <a:xfrm>
                <a:off x="3416062" y="3478133"/>
                <a:ext cx="7681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located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99" name="TextBox 50"/>
              <p:cNvSpPr txBox="1"/>
              <p:nvPr/>
            </p:nvSpPr>
            <p:spPr>
              <a:xfrm>
                <a:off x="3082550" y="2071881"/>
                <a:ext cx="7681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located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00" name="TextBox 51"/>
              <p:cNvSpPr txBox="1"/>
              <p:nvPr/>
            </p:nvSpPr>
            <p:spPr>
              <a:xfrm>
                <a:off x="4240571" y="1556792"/>
                <a:ext cx="8354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member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01" name="TextBox 52"/>
              <p:cNvSpPr txBox="1"/>
              <p:nvPr/>
            </p:nvSpPr>
            <p:spPr>
              <a:xfrm>
                <a:off x="4355976" y="1340768"/>
                <a:ext cx="582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won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02" name="TextBox 53"/>
              <p:cNvSpPr txBox="1"/>
              <p:nvPr/>
            </p:nvSpPr>
            <p:spPr>
              <a:xfrm>
                <a:off x="3023228" y="1196752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born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03" name="TextBox 54"/>
              <p:cNvSpPr txBox="1"/>
              <p:nvPr/>
            </p:nvSpPr>
            <p:spPr>
              <a:xfrm>
                <a:off x="4007366" y="3879701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born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04" name="TextBox 56"/>
              <p:cNvSpPr txBox="1"/>
              <p:nvPr/>
            </p:nvSpPr>
            <p:spPr>
              <a:xfrm>
                <a:off x="6616835" y="4546838"/>
                <a:ext cx="8354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</a:rPr>
                  <a:t>member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05" name="TextBox 57"/>
              <p:cNvSpPr txBox="1"/>
              <p:nvPr/>
            </p:nvSpPr>
            <p:spPr>
              <a:xfrm>
                <a:off x="8135796" y="1279793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born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06" name="TextBox 58"/>
              <p:cNvSpPr txBox="1"/>
              <p:nvPr/>
            </p:nvSpPr>
            <p:spPr>
              <a:xfrm>
                <a:off x="7164288" y="1279793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+mn-lt"/>
                    <a:cs typeface="Times New Roman" panose="02020603050405020304" pitchFamily="18" charset="0"/>
                  </a:rPr>
                  <a:t>type</a:t>
                </a:r>
                <a:endParaRPr lang="en-US" sz="1200" dirty="0">
                  <a:latin typeface="+mn-lt"/>
                </a:endParaRPr>
              </a:p>
            </p:txBody>
          </p:sp>
        </p:grpSp>
        <p:cxnSp>
          <p:nvCxnSpPr>
            <p:cNvPr id="154" name="Straight Arrow Connector 153"/>
            <p:cNvCxnSpPr>
              <a:stCxn id="177" idx="1"/>
            </p:cNvCxnSpPr>
            <p:nvPr/>
          </p:nvCxnSpPr>
          <p:spPr>
            <a:xfrm flipH="1">
              <a:off x="4818923" y="1876786"/>
              <a:ext cx="2993437" cy="566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66"/>
            <p:cNvSpPr txBox="1"/>
            <p:nvPr/>
          </p:nvSpPr>
          <p:spPr>
            <a:xfrm>
              <a:off x="5244001" y="2287905"/>
              <a:ext cx="7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located</a:t>
              </a:r>
              <a:endParaRPr lang="en-US" sz="1200" dirty="0">
                <a:latin typeface="+mn-lt"/>
              </a:endParaRPr>
            </a:p>
          </p:txBody>
        </p:sp>
      </p:grpSp>
      <p:sp>
        <p:nvSpPr>
          <p:cNvPr id="139" name="TextBox 69"/>
          <p:cNvSpPr txBox="1"/>
          <p:nvPr/>
        </p:nvSpPr>
        <p:spPr>
          <a:xfrm>
            <a:off x="5312136" y="299092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smtClean="0">
                <a:latin typeface="+mn-lt"/>
                <a:cs typeface="Times New Roman" panose="02020603050405020304" pitchFamily="18" charset="0"/>
              </a:rPr>
              <a:t>located</a:t>
            </a:r>
            <a:endParaRPr lang="en-US" sz="1200" dirty="0">
              <a:latin typeface="+mn-lt"/>
            </a:endParaRPr>
          </a:p>
        </p:txBody>
      </p:sp>
      <p:sp>
        <p:nvSpPr>
          <p:cNvPr id="140" name="TextBox 76"/>
          <p:cNvSpPr txBox="1"/>
          <p:nvPr/>
        </p:nvSpPr>
        <p:spPr>
          <a:xfrm>
            <a:off x="4456316" y="303254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smtClean="0">
                <a:latin typeface="+mn-lt"/>
                <a:cs typeface="Times New Roman" panose="02020603050405020304" pitchFamily="18" charset="0"/>
              </a:rPr>
              <a:t>located</a:t>
            </a:r>
            <a:endParaRPr lang="en-US" sz="1200" dirty="0">
              <a:latin typeface="+mn-lt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667000" y="838200"/>
            <a:ext cx="3048011" cy="230875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819822" y="917478"/>
            <a:ext cx="3324189" cy="2124789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3636114" y="3217476"/>
            <a:ext cx="2852700" cy="230875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6530035" y="2994554"/>
            <a:ext cx="2766376" cy="2044470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2" name="TextBox 59"/>
          <p:cNvSpPr txBox="1"/>
          <p:nvPr/>
        </p:nvSpPr>
        <p:spPr>
          <a:xfrm>
            <a:off x="5610016" y="5500323"/>
            <a:ext cx="3079227" cy="11695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?c, ?a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Barack_Obama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&lt;born&gt; ?c.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?c &lt;located&gt; &lt;USA&gt;.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Barack_Obama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&lt;won&gt; ?a }</a:t>
            </a:r>
            <a:endParaRPr lang="en-US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-85488" y="3562460"/>
            <a:ext cx="3590688" cy="3295540"/>
            <a:chOff x="5373800" y="1060731"/>
            <a:chExt cx="3590688" cy="3295540"/>
          </a:xfrm>
        </p:grpSpPr>
        <p:sp>
          <p:nvSpPr>
            <p:cNvPr id="235" name="Oval 234"/>
            <p:cNvSpPr/>
            <p:nvPr/>
          </p:nvSpPr>
          <p:spPr>
            <a:xfrm>
              <a:off x="6156176" y="1465957"/>
              <a:ext cx="574530" cy="5040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7707936" y="1060731"/>
              <a:ext cx="536472" cy="4707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750576" y="2990383"/>
              <a:ext cx="536472" cy="46579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8070438" y="2625878"/>
              <a:ext cx="536472" cy="5010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39" name="Straight Arrow Connector 238"/>
            <p:cNvCxnSpPr>
              <a:stCxn id="235" idx="7"/>
              <a:endCxn id="236" idx="2"/>
            </p:cNvCxnSpPr>
            <p:nvPr/>
          </p:nvCxnSpPr>
          <p:spPr>
            <a:xfrm flipV="1">
              <a:off x="6646568" y="1296119"/>
              <a:ext cx="1061368" cy="2436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9"/>
            <p:cNvSpPr txBox="1"/>
            <p:nvPr/>
          </p:nvSpPr>
          <p:spPr>
            <a:xfrm>
              <a:off x="6809104" y="1162599"/>
              <a:ext cx="582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</a:rPr>
                <a:t>won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241" name="TextBox 10"/>
            <p:cNvSpPr txBox="1"/>
            <p:nvPr/>
          </p:nvSpPr>
          <p:spPr>
            <a:xfrm>
              <a:off x="7092280" y="1605680"/>
              <a:ext cx="58221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type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242" name="Straight Arrow Connector 241"/>
            <p:cNvCxnSpPr>
              <a:stCxn id="235" idx="6"/>
              <a:endCxn id="236" idx="3"/>
            </p:cNvCxnSpPr>
            <p:nvPr/>
          </p:nvCxnSpPr>
          <p:spPr>
            <a:xfrm flipV="1">
              <a:off x="6730706" y="1462563"/>
              <a:ext cx="1055795" cy="2554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38" idx="2"/>
              <a:endCxn id="235" idx="5"/>
            </p:cNvCxnSpPr>
            <p:nvPr/>
          </p:nvCxnSpPr>
          <p:spPr>
            <a:xfrm flipH="1" flipV="1">
              <a:off x="6646568" y="1896196"/>
              <a:ext cx="1423870" cy="980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13"/>
            <p:cNvSpPr txBox="1"/>
            <p:nvPr/>
          </p:nvSpPr>
          <p:spPr>
            <a:xfrm>
              <a:off x="6684161" y="2348880"/>
              <a:ext cx="7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located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245" name="TextBox 14"/>
            <p:cNvSpPr txBox="1"/>
            <p:nvPr/>
          </p:nvSpPr>
          <p:spPr>
            <a:xfrm>
              <a:off x="7408923" y="3076367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</a:rPr>
                <a:t>member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246" name="Straight Arrow Connector 245"/>
            <p:cNvCxnSpPr>
              <a:stCxn id="238" idx="2"/>
              <a:endCxn id="237" idx="6"/>
            </p:cNvCxnSpPr>
            <p:nvPr/>
          </p:nvCxnSpPr>
          <p:spPr>
            <a:xfrm flipH="1">
              <a:off x="7287048" y="2876424"/>
              <a:ext cx="783390" cy="346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237" idx="1"/>
              <a:endCxn id="235" idx="4"/>
            </p:cNvCxnSpPr>
            <p:nvPr/>
          </p:nvCxnSpPr>
          <p:spPr>
            <a:xfrm flipH="1" flipV="1">
              <a:off x="6443441" y="1970013"/>
              <a:ext cx="385700" cy="10885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stCxn id="237" idx="7"/>
              <a:endCxn id="236" idx="4"/>
            </p:cNvCxnSpPr>
            <p:nvPr/>
          </p:nvCxnSpPr>
          <p:spPr>
            <a:xfrm flipV="1">
              <a:off x="7208483" y="1531507"/>
              <a:ext cx="767689" cy="152708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18"/>
            <p:cNvSpPr txBox="1"/>
            <p:nvPr/>
          </p:nvSpPr>
          <p:spPr>
            <a:xfrm>
              <a:off x="6036089" y="2719953"/>
              <a:ext cx="7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located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250" name="TextBox 19"/>
            <p:cNvSpPr txBox="1"/>
            <p:nvPr/>
          </p:nvSpPr>
          <p:spPr>
            <a:xfrm>
              <a:off x="7739061" y="183499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type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251" name="Straight Arrow Connector 250"/>
            <p:cNvCxnSpPr>
              <a:stCxn id="235" idx="6"/>
              <a:endCxn id="238" idx="1"/>
            </p:cNvCxnSpPr>
            <p:nvPr/>
          </p:nvCxnSpPr>
          <p:spPr>
            <a:xfrm>
              <a:off x="6730706" y="1717985"/>
              <a:ext cx="1418297" cy="9812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1"/>
            <p:cNvSpPr txBox="1"/>
            <p:nvPr/>
          </p:nvSpPr>
          <p:spPr>
            <a:xfrm>
              <a:off x="7740352" y="2204864"/>
              <a:ext cx="582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</a:rPr>
                <a:t>won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253" name="Curved Connector 252"/>
            <p:cNvCxnSpPr>
              <a:stCxn id="237" idx="4"/>
              <a:endCxn id="237" idx="2"/>
            </p:cNvCxnSpPr>
            <p:nvPr/>
          </p:nvCxnSpPr>
          <p:spPr>
            <a:xfrm rot="5400000" flipH="1">
              <a:off x="6768246" y="3205608"/>
              <a:ext cx="232895" cy="268236"/>
            </a:xfrm>
            <a:prstGeom prst="curvedConnector4">
              <a:avLst>
                <a:gd name="adj1" fmla="val -98156"/>
                <a:gd name="adj2" fmla="val 18522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3"/>
            <p:cNvSpPr txBox="1"/>
            <p:nvPr/>
          </p:nvSpPr>
          <p:spPr>
            <a:xfrm>
              <a:off x="6950303" y="3525274"/>
              <a:ext cx="9172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1200" dirty="0" smtClean="0">
                  <a:latin typeface="+mn-lt"/>
                </a:rPr>
                <a:t>born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  <a:r>
                <a:rPr lang="en-US" sz="1200" dirty="0" smtClean="0">
                  <a:latin typeface="+mn-lt"/>
                </a:rPr>
                <a:t>member</a:t>
              </a:r>
              <a:endParaRPr lang="en-US" sz="1200" dirty="0">
                <a:latin typeface="+mn-lt"/>
              </a:endParaRP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6:</a:t>
              </a:r>
              <a:r>
                <a:rPr lang="en-US" sz="1200" dirty="0" smtClean="0">
                  <a:latin typeface="+mn-lt"/>
                </a:rPr>
                <a:t>governor</a:t>
              </a:r>
              <a:endParaRPr lang="en-US" sz="1200" dirty="0">
                <a:latin typeface="+mn-lt"/>
              </a:endParaRPr>
            </a:p>
            <a:p>
              <a:endParaRPr lang="en-US" sz="1200" dirty="0">
                <a:latin typeface="+mn-lt"/>
              </a:endParaRPr>
            </a:p>
          </p:txBody>
        </p:sp>
        <p:cxnSp>
          <p:nvCxnSpPr>
            <p:cNvPr id="255" name="Curved Connector 254"/>
            <p:cNvCxnSpPr>
              <a:stCxn id="238" idx="6"/>
              <a:endCxn id="238" idx="4"/>
            </p:cNvCxnSpPr>
            <p:nvPr/>
          </p:nvCxnSpPr>
          <p:spPr>
            <a:xfrm flipH="1">
              <a:off x="8338674" y="2876424"/>
              <a:ext cx="268236" cy="250545"/>
            </a:xfrm>
            <a:prstGeom prst="curvedConnector4">
              <a:avLst>
                <a:gd name="adj1" fmla="val -85223"/>
                <a:gd name="adj2" fmla="val 19124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"/>
            <p:cNvSpPr txBox="1"/>
            <p:nvPr/>
          </p:nvSpPr>
          <p:spPr>
            <a:xfrm>
              <a:off x="8351820" y="3356992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1200" dirty="0" smtClean="0">
                  <a:latin typeface="+mn-lt"/>
                </a:rPr>
                <a:t>born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  <a:r>
                <a:rPr lang="en-US" sz="1200" dirty="0" smtClean="0">
                  <a:latin typeface="+mn-lt"/>
                </a:rPr>
                <a:t>won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257" name="Curved Connector 256"/>
            <p:cNvCxnSpPr>
              <a:stCxn id="236" idx="0"/>
              <a:endCxn id="236" idx="6"/>
            </p:cNvCxnSpPr>
            <p:nvPr/>
          </p:nvCxnSpPr>
          <p:spPr>
            <a:xfrm rot="16200000" flipH="1">
              <a:off x="7992596" y="1044307"/>
              <a:ext cx="235388" cy="268236"/>
            </a:xfrm>
            <a:prstGeom prst="curvedConnector4">
              <a:avLst>
                <a:gd name="adj1" fmla="val -97116"/>
                <a:gd name="adj2" fmla="val 18522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7"/>
            <p:cNvSpPr txBox="1"/>
            <p:nvPr/>
          </p:nvSpPr>
          <p:spPr>
            <a:xfrm>
              <a:off x="8348818" y="1196752"/>
              <a:ext cx="612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1200" dirty="0" smtClean="0">
                  <a:latin typeface="+mn-lt"/>
                </a:rPr>
                <a:t>born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  <a:r>
                <a:rPr lang="en-US" sz="1200" dirty="0" smtClean="0">
                  <a:latin typeface="+mn-lt"/>
                </a:rPr>
                <a:t>won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  <a:r>
                <a:rPr lang="en-US" sz="1200" dirty="0" smtClean="0">
                  <a:latin typeface="+mn-lt"/>
                </a:rPr>
                <a:t>type</a:t>
              </a:r>
              <a:endParaRPr lang="en-US" sz="1200" dirty="0">
                <a:latin typeface="+mn-lt"/>
              </a:endParaRPr>
            </a:p>
            <a:p>
              <a:endParaRPr lang="en-US" sz="1200" dirty="0">
                <a:latin typeface="+mn-lt"/>
              </a:endParaRPr>
            </a:p>
          </p:txBody>
        </p:sp>
        <p:cxnSp>
          <p:nvCxnSpPr>
            <p:cNvPr id="259" name="Curved Connector 258"/>
            <p:cNvCxnSpPr>
              <a:stCxn id="235" idx="3"/>
              <a:endCxn id="235" idx="1"/>
            </p:cNvCxnSpPr>
            <p:nvPr/>
          </p:nvCxnSpPr>
          <p:spPr>
            <a:xfrm rot="5400000" flipH="1">
              <a:off x="6062103" y="1717985"/>
              <a:ext cx="356422" cy="12700"/>
            </a:xfrm>
            <a:prstGeom prst="curvedConnector5">
              <a:avLst>
                <a:gd name="adj1" fmla="val -25097"/>
                <a:gd name="adj2" fmla="val 4043961"/>
                <a:gd name="adj3" fmla="val 1083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9"/>
            <p:cNvSpPr txBox="1"/>
            <p:nvPr/>
          </p:nvSpPr>
          <p:spPr>
            <a:xfrm>
              <a:off x="5373800" y="1923431"/>
              <a:ext cx="8354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1200" dirty="0" smtClean="0">
                  <a:latin typeface="+mn-lt"/>
                </a:rPr>
                <a:t>born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member</a:t>
              </a:r>
              <a:endParaRPr lang="en-US" sz="1200" dirty="0" smtClean="0">
                <a:latin typeface="+mn-lt"/>
              </a:endParaRP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  <a:r>
                <a:rPr lang="en-US" sz="1200" dirty="0" smtClean="0">
                  <a:latin typeface="+mn-lt"/>
                </a:rPr>
                <a:t>located</a:t>
              </a:r>
              <a:endParaRPr lang="en-US" sz="1200" dirty="0">
                <a:latin typeface="+mn-lt"/>
              </a:endParaRPr>
            </a:p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696888" y="3562460"/>
            <a:ext cx="2446588" cy="2079521"/>
            <a:chOff x="6083458" y="1225617"/>
            <a:chExt cx="2446588" cy="2079521"/>
          </a:xfrm>
        </p:grpSpPr>
        <p:grpSp>
          <p:nvGrpSpPr>
            <p:cNvPr id="299" name="Group 298"/>
            <p:cNvGrpSpPr/>
            <p:nvPr/>
          </p:nvGrpSpPr>
          <p:grpSpPr>
            <a:xfrm>
              <a:off x="6083458" y="1474288"/>
              <a:ext cx="2446588" cy="1830850"/>
              <a:chOff x="6083458" y="1474288"/>
              <a:chExt cx="2446588" cy="1830850"/>
            </a:xfrm>
          </p:grpSpPr>
          <p:grpSp>
            <p:nvGrpSpPr>
              <p:cNvPr id="301" name="Group 300"/>
              <p:cNvGrpSpPr/>
              <p:nvPr/>
            </p:nvGrpSpPr>
            <p:grpSpPr>
              <a:xfrm>
                <a:off x="6083458" y="1648023"/>
                <a:ext cx="2446588" cy="1657115"/>
                <a:chOff x="6083458" y="1648023"/>
                <a:chExt cx="2446588" cy="1657115"/>
              </a:xfrm>
            </p:grpSpPr>
            <p:cxnSp>
              <p:nvCxnSpPr>
                <p:cNvPr id="303" name="Curved Connector 302"/>
                <p:cNvCxnSpPr/>
                <p:nvPr/>
              </p:nvCxnSpPr>
              <p:spPr>
                <a:xfrm rot="5400000" flipH="1">
                  <a:off x="5997939" y="1889804"/>
                  <a:ext cx="356422" cy="12700"/>
                </a:xfrm>
                <a:prstGeom prst="curvedConnector5">
                  <a:avLst>
                    <a:gd name="adj1" fmla="val -25097"/>
                    <a:gd name="adj2" fmla="val 4043961"/>
                    <a:gd name="adj3" fmla="val 108365"/>
                  </a:avLst>
                </a:prstGeom>
                <a:ln w="38100">
                  <a:solidFill>
                    <a:srgbClr val="008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Oval 303"/>
                <p:cNvSpPr/>
                <p:nvPr/>
              </p:nvSpPr>
              <p:spPr>
                <a:xfrm>
                  <a:off x="6083458" y="1648023"/>
                  <a:ext cx="570384" cy="496262"/>
                </a:xfrm>
                <a:prstGeom prst="ellipse">
                  <a:avLst/>
                </a:prstGeom>
                <a:noFill/>
                <a:ln w="381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305" name="Straight Arrow Connector 304"/>
                <p:cNvCxnSpPr/>
                <p:nvPr/>
              </p:nvCxnSpPr>
              <p:spPr>
                <a:xfrm>
                  <a:off x="6666307" y="1896154"/>
                  <a:ext cx="1418297" cy="981276"/>
                </a:xfrm>
                <a:prstGeom prst="straightConnector1">
                  <a:avLst/>
                </a:prstGeom>
                <a:ln w="38100">
                  <a:solidFill>
                    <a:srgbClr val="008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Oval 305"/>
                <p:cNvSpPr/>
                <p:nvPr/>
              </p:nvSpPr>
              <p:spPr>
                <a:xfrm>
                  <a:off x="7978872" y="2806462"/>
                  <a:ext cx="551174" cy="498676"/>
                </a:xfrm>
                <a:prstGeom prst="ellipse">
                  <a:avLst/>
                </a:prstGeom>
                <a:noFill/>
                <a:ln w="381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302" name="Straight Arrow Connector 301"/>
              <p:cNvCxnSpPr>
                <a:stCxn id="304" idx="7"/>
              </p:cNvCxnSpPr>
              <p:nvPr/>
            </p:nvCxnSpPr>
            <p:spPr>
              <a:xfrm flipV="1">
                <a:off x="6570311" y="1474288"/>
                <a:ext cx="1060761" cy="246411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Oval 299"/>
            <p:cNvSpPr/>
            <p:nvPr/>
          </p:nvSpPr>
          <p:spPr>
            <a:xfrm>
              <a:off x="7631072" y="1225617"/>
              <a:ext cx="551174" cy="49867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07" name="Rectangle 306"/>
          <p:cNvSpPr/>
          <p:nvPr/>
        </p:nvSpPr>
        <p:spPr>
          <a:xfrm>
            <a:off x="1590490" y="5372995"/>
            <a:ext cx="5648510" cy="851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Intuition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: with constants in the query, results are in the </a:t>
            </a:r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neighborhood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 of the constants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54" y="299455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Summary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100" y="1353588"/>
            <a:ext cx="216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Locality-based </a:t>
            </a:r>
            <a:br>
              <a:rPr lang="en-US" b="1" dirty="0" smtClean="0">
                <a:latin typeface="Georgia" panose="02040502050405020303" pitchFamily="18" charset="0"/>
              </a:rPr>
            </a:br>
            <a:r>
              <a:rPr lang="en-US" b="1" dirty="0" smtClean="0">
                <a:latin typeface="Georgia" panose="02040502050405020303" pitchFamily="18" charset="0"/>
              </a:rPr>
              <a:t>non-overlapping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Partitioning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5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9" grpId="0" animBg="1"/>
      <p:bldP spid="210" grpId="0" animBg="1"/>
      <p:bldP spid="211" grpId="0" animBg="1"/>
      <p:bldP spid="212" grpId="0" animBg="1"/>
      <p:bldP spid="307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Bi-simulation-based Graph </a:t>
            </a:r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90600" y="1427381"/>
            <a:ext cx="1440160" cy="323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Barack_Obama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989715" y="1371600"/>
            <a:ext cx="164908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Grammy_Award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Peace_Nobel_Prize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18784" y="1459664"/>
            <a:ext cx="1639416" cy="297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Jimmy_Carter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022840" y="2298415"/>
            <a:ext cx="1282960" cy="1054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Honolulu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Plains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New_Haven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New_York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64517" y="3962400"/>
            <a:ext cx="841283" cy="297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5000" y="2438400"/>
            <a:ext cx="1440160" cy="297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Artist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6800" y="3918080"/>
            <a:ext cx="1347733" cy="425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Democrates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Republicans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52800" y="3970173"/>
            <a:ext cx="1639416" cy="297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George_W_Bush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04591" y="2461692"/>
            <a:ext cx="1281809" cy="297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Lady_Gaga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5" idx="3"/>
            <a:endCxn id="66" idx="1"/>
          </p:cNvCxnSpPr>
          <p:nvPr/>
        </p:nvCxnSpPr>
        <p:spPr>
          <a:xfrm>
            <a:off x="2430760" y="1589047"/>
            <a:ext cx="1558955" cy="111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0" idx="1"/>
            <a:endCxn id="66" idx="3"/>
          </p:cNvCxnSpPr>
          <p:nvPr/>
        </p:nvCxnSpPr>
        <p:spPr>
          <a:xfrm flipH="1" flipV="1">
            <a:off x="5638800" y="1600200"/>
            <a:ext cx="1179984" cy="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1" idx="0"/>
            <a:endCxn id="66" idx="2"/>
          </p:cNvCxnSpPr>
          <p:nvPr/>
        </p:nvCxnSpPr>
        <p:spPr>
          <a:xfrm flipH="1" flipV="1">
            <a:off x="4814258" y="1828800"/>
            <a:ext cx="31238" cy="6328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1" idx="3"/>
            <a:endCxn id="73" idx="1"/>
          </p:cNvCxnSpPr>
          <p:nvPr/>
        </p:nvCxnSpPr>
        <p:spPr>
          <a:xfrm>
            <a:off x="5486400" y="2610206"/>
            <a:ext cx="1536440" cy="215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5" idx="2"/>
            <a:endCxn id="75" idx="0"/>
          </p:cNvCxnSpPr>
          <p:nvPr/>
        </p:nvCxnSpPr>
        <p:spPr>
          <a:xfrm>
            <a:off x="1710680" y="1750713"/>
            <a:ext cx="914400" cy="6876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5" idx="2"/>
            <a:endCxn id="78" idx="0"/>
          </p:cNvCxnSpPr>
          <p:nvPr/>
        </p:nvCxnSpPr>
        <p:spPr>
          <a:xfrm>
            <a:off x="1710680" y="1750713"/>
            <a:ext cx="29987" cy="21673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1" idx="1"/>
            <a:endCxn id="75" idx="3"/>
          </p:cNvCxnSpPr>
          <p:nvPr/>
        </p:nvCxnSpPr>
        <p:spPr>
          <a:xfrm flipH="1" flipV="1">
            <a:off x="3345160" y="2586914"/>
            <a:ext cx="859431" cy="232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0" idx="0"/>
            <a:endCxn id="73" idx="1"/>
          </p:cNvCxnSpPr>
          <p:nvPr/>
        </p:nvCxnSpPr>
        <p:spPr>
          <a:xfrm flipV="1">
            <a:off x="4172508" y="2825608"/>
            <a:ext cx="2850332" cy="11445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867400" y="3962400"/>
            <a:ext cx="919336" cy="297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Texas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80" idx="3"/>
            <a:endCxn id="103" idx="1"/>
          </p:cNvCxnSpPr>
          <p:nvPr/>
        </p:nvCxnSpPr>
        <p:spPr>
          <a:xfrm flipV="1">
            <a:off x="4992216" y="4110914"/>
            <a:ext cx="875184" cy="77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3" idx="2"/>
            <a:endCxn id="74" idx="0"/>
          </p:cNvCxnSpPr>
          <p:nvPr/>
        </p:nvCxnSpPr>
        <p:spPr>
          <a:xfrm>
            <a:off x="7664320" y="3352800"/>
            <a:ext cx="220839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3" idx="3"/>
            <a:endCxn id="74" idx="1"/>
          </p:cNvCxnSpPr>
          <p:nvPr/>
        </p:nvCxnSpPr>
        <p:spPr>
          <a:xfrm>
            <a:off x="6786736" y="4110914"/>
            <a:ext cx="6777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0" idx="1"/>
            <a:endCxn id="78" idx="3"/>
          </p:cNvCxnSpPr>
          <p:nvPr/>
        </p:nvCxnSpPr>
        <p:spPr>
          <a:xfrm flipH="1">
            <a:off x="2414533" y="4118687"/>
            <a:ext cx="938267" cy="12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9400" y="1295400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79424" y="1295400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0" y="1905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8218" y="22976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4400" y="2069068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410716" y="19050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bornIn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5" idx="2"/>
            <a:endCxn id="73" idx="0"/>
          </p:cNvCxnSpPr>
          <p:nvPr/>
        </p:nvCxnSpPr>
        <p:spPr>
          <a:xfrm>
            <a:off x="1710680" y="1750713"/>
            <a:ext cx="5953640" cy="5477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155502" y="30480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bornIn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7772400" y="183989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bornIn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70" idx="2"/>
            <a:endCxn id="73" idx="0"/>
          </p:cNvCxnSpPr>
          <p:nvPr/>
        </p:nvCxnSpPr>
        <p:spPr>
          <a:xfrm>
            <a:off x="7638492" y="1756691"/>
            <a:ext cx="25828" cy="541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867400" y="240224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bornIn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675364" y="347293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locIn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6799176" y="40386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locIn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029200" y="3657600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governor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404501" y="369103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62000" y="277158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1002769" y="1426990"/>
            <a:ext cx="1445807" cy="31702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028660" y="2323820"/>
            <a:ext cx="1293407" cy="1028979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455498" y="3952401"/>
            <a:ext cx="866570" cy="31702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991862" y="1372486"/>
            <a:ext cx="1646938" cy="456313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2430760" y="1577451"/>
            <a:ext cx="1561102" cy="11596"/>
          </a:xfrm>
          <a:prstGeom prst="straightConnector1">
            <a:avLst/>
          </a:pr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699845" y="1756691"/>
            <a:ext cx="5938647" cy="554399"/>
          </a:xfrm>
          <a:prstGeom prst="straightConnector1">
            <a:avLst/>
          </a:pr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7638492" y="1740699"/>
            <a:ext cx="25828" cy="545279"/>
          </a:xfrm>
          <a:prstGeom prst="straightConnector1">
            <a:avLst/>
          </a:pr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7664320" y="3357799"/>
            <a:ext cx="224463" cy="599601"/>
          </a:xfrm>
          <a:prstGeom prst="straightConnector1">
            <a:avLst/>
          </a:pr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78218" y="4743271"/>
            <a:ext cx="5489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Bi-simulation </a:t>
            </a:r>
            <a:r>
              <a:rPr lang="en-US" dirty="0" smtClean="0">
                <a:latin typeface="Georgia" panose="02040502050405020303" pitchFamily="18" charset="0"/>
              </a:rPr>
              <a:t>summaries can be as large as </a:t>
            </a:r>
            <a:r>
              <a:rPr lang="en-US" dirty="0" smtClean="0">
                <a:latin typeface="Georgia" panose="02040502050405020303" pitchFamily="18" charset="0"/>
              </a:rPr>
              <a:t>the data </a:t>
            </a:r>
            <a:r>
              <a:rPr lang="en-US" dirty="0" smtClean="0">
                <a:latin typeface="Georgia" panose="02040502050405020303" pitchFamily="18" charset="0"/>
              </a:rPr>
              <a:t>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Summary size can be controlled by the </a:t>
            </a:r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bi-simulation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Good for queries that do not or have less constants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7</a:t>
            </a:fld>
            <a:endParaRPr lang="en-US"/>
          </a:p>
        </p:txBody>
      </p:sp>
      <p:sp>
        <p:nvSpPr>
          <p:cNvPr id="58" name="TextBox 59"/>
          <p:cNvSpPr txBox="1"/>
          <p:nvPr/>
        </p:nvSpPr>
        <p:spPr>
          <a:xfrm>
            <a:off x="160231" y="4774049"/>
            <a:ext cx="3079227" cy="11695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?c, ?a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Barack_Obama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&lt;born&gt; ?c.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?c &lt;located&gt; &lt;USA&gt;.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Barack_Obama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&lt;won&gt; ?a }</a:t>
            </a:r>
            <a:endParaRPr lang="en-US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80185" y="4933086"/>
            <a:ext cx="4512060" cy="851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For rest of the talk, we consider only </a:t>
            </a:r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locality-based graph summarization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1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3" grpId="0" animBg="1"/>
      <p:bldP spid="144" grpId="0" animBg="1"/>
      <p:bldP spid="145" grpId="0" animBg="1"/>
      <p:bldP spid="76" grpId="0"/>
      <p:bldP spid="58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Summary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Approaches:</a:t>
            </a:r>
            <a:endParaRPr lang="en-US" dirty="0" smtClean="0"/>
          </a:p>
          <a:p>
            <a:pPr lvl="1"/>
            <a:r>
              <a:rPr lang="en-US" dirty="0" smtClean="0"/>
              <a:t>Relational joins</a:t>
            </a:r>
          </a:p>
          <a:p>
            <a:pPr lvl="1"/>
            <a:r>
              <a:rPr lang="en-US" dirty="0" smtClean="0"/>
              <a:t>Graph exploration </a:t>
            </a:r>
          </a:p>
          <a:p>
            <a:pPr lvl="2"/>
            <a:r>
              <a:rPr lang="en-US" dirty="0" smtClean="0"/>
              <a:t>1-hop exploration [</a:t>
            </a:r>
            <a:r>
              <a:rPr lang="en-US" dirty="0" err="1" smtClean="0"/>
              <a:t>Trinity.RDF</a:t>
            </a:r>
            <a:r>
              <a:rPr lang="en-US" dirty="0" smtClean="0"/>
              <a:t>]</a:t>
            </a:r>
          </a:p>
          <a:p>
            <a:pPr lvl="2"/>
            <a:r>
              <a:rPr lang="en-US" dirty="0"/>
              <a:t>Full </a:t>
            </a:r>
            <a:r>
              <a:rPr lang="en-US" dirty="0" smtClean="0"/>
              <a:t>exploration    [</a:t>
            </a:r>
            <a:r>
              <a:rPr lang="en-US" dirty="0" err="1" smtClean="0"/>
              <a:t>TriAD</a:t>
            </a:r>
            <a:r>
              <a:rPr lang="en-US" dirty="0" smtClean="0"/>
              <a:t>]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2724260"/>
            <a:ext cx="3590688" cy="3295540"/>
            <a:chOff x="5373800" y="1060731"/>
            <a:chExt cx="3590688" cy="3295540"/>
          </a:xfrm>
        </p:grpSpPr>
        <p:sp>
          <p:nvSpPr>
            <p:cNvPr id="5" name="Oval 4"/>
            <p:cNvSpPr/>
            <p:nvPr/>
          </p:nvSpPr>
          <p:spPr>
            <a:xfrm>
              <a:off x="6156176" y="1465957"/>
              <a:ext cx="574530" cy="5040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707936" y="1060731"/>
              <a:ext cx="536472" cy="4707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50576" y="2990383"/>
              <a:ext cx="536472" cy="46579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070438" y="2625878"/>
              <a:ext cx="536472" cy="5010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7"/>
              <a:endCxn id="6" idx="2"/>
            </p:cNvCxnSpPr>
            <p:nvPr/>
          </p:nvCxnSpPr>
          <p:spPr>
            <a:xfrm flipV="1">
              <a:off x="6646568" y="1296119"/>
              <a:ext cx="1061368" cy="2436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09104" y="1162599"/>
              <a:ext cx="582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</a:rPr>
                <a:t>won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2280" y="1605680"/>
              <a:ext cx="58221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type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stCxn id="5" idx="6"/>
              <a:endCxn id="6" idx="3"/>
            </p:cNvCxnSpPr>
            <p:nvPr/>
          </p:nvCxnSpPr>
          <p:spPr>
            <a:xfrm flipV="1">
              <a:off x="6730706" y="1462563"/>
              <a:ext cx="1055795" cy="2554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  <a:endCxn id="5" idx="5"/>
            </p:cNvCxnSpPr>
            <p:nvPr/>
          </p:nvCxnSpPr>
          <p:spPr>
            <a:xfrm flipH="1" flipV="1">
              <a:off x="6646568" y="1896196"/>
              <a:ext cx="1423870" cy="980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84161" y="2348880"/>
              <a:ext cx="7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located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8923" y="3076367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</a:rPr>
                <a:t>member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16" name="Straight Arrow Connector 15"/>
            <p:cNvCxnSpPr>
              <a:stCxn id="8" idx="2"/>
              <a:endCxn id="7" idx="6"/>
            </p:cNvCxnSpPr>
            <p:nvPr/>
          </p:nvCxnSpPr>
          <p:spPr>
            <a:xfrm flipH="1">
              <a:off x="7287048" y="2876424"/>
              <a:ext cx="783390" cy="346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1"/>
              <a:endCxn id="5" idx="4"/>
            </p:cNvCxnSpPr>
            <p:nvPr/>
          </p:nvCxnSpPr>
          <p:spPr>
            <a:xfrm flipH="1" flipV="1">
              <a:off x="6443441" y="1970013"/>
              <a:ext cx="385700" cy="10885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7"/>
              <a:endCxn id="6" idx="4"/>
            </p:cNvCxnSpPr>
            <p:nvPr/>
          </p:nvCxnSpPr>
          <p:spPr>
            <a:xfrm flipV="1">
              <a:off x="7208483" y="1531507"/>
              <a:ext cx="767689" cy="152708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36089" y="2719953"/>
              <a:ext cx="7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located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39061" y="183499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type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21" name="Straight Arrow Connector 20"/>
            <p:cNvCxnSpPr>
              <a:stCxn id="5" idx="6"/>
              <a:endCxn id="8" idx="1"/>
            </p:cNvCxnSpPr>
            <p:nvPr/>
          </p:nvCxnSpPr>
          <p:spPr>
            <a:xfrm>
              <a:off x="6730706" y="1717985"/>
              <a:ext cx="1418297" cy="9812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740352" y="2204864"/>
              <a:ext cx="582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+mn-lt"/>
                </a:rPr>
                <a:t>won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23" name="Curved Connector 22"/>
            <p:cNvCxnSpPr>
              <a:stCxn id="7" idx="4"/>
              <a:endCxn id="7" idx="2"/>
            </p:cNvCxnSpPr>
            <p:nvPr/>
          </p:nvCxnSpPr>
          <p:spPr>
            <a:xfrm rot="5400000" flipH="1">
              <a:off x="6768246" y="3205608"/>
              <a:ext cx="232895" cy="268236"/>
            </a:xfrm>
            <a:prstGeom prst="curvedConnector4">
              <a:avLst>
                <a:gd name="adj1" fmla="val -98156"/>
                <a:gd name="adj2" fmla="val 18522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50303" y="3525274"/>
              <a:ext cx="9172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1200" dirty="0" smtClean="0">
                  <a:latin typeface="+mn-lt"/>
                </a:rPr>
                <a:t>born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  <a:r>
                <a:rPr lang="en-US" sz="1200" dirty="0" smtClean="0">
                  <a:latin typeface="+mn-lt"/>
                </a:rPr>
                <a:t>member</a:t>
              </a:r>
              <a:endParaRPr lang="en-US" sz="1200" dirty="0">
                <a:latin typeface="+mn-lt"/>
              </a:endParaRP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6:</a:t>
              </a:r>
              <a:r>
                <a:rPr lang="en-US" sz="1200" dirty="0" smtClean="0">
                  <a:latin typeface="+mn-lt"/>
                </a:rPr>
                <a:t>governor</a:t>
              </a:r>
              <a:endParaRPr lang="en-US" sz="1200" dirty="0">
                <a:latin typeface="+mn-lt"/>
              </a:endParaRPr>
            </a:p>
            <a:p>
              <a:endParaRPr lang="en-US" sz="1200" dirty="0">
                <a:latin typeface="+mn-lt"/>
              </a:endParaRPr>
            </a:p>
          </p:txBody>
        </p:sp>
        <p:cxnSp>
          <p:nvCxnSpPr>
            <p:cNvPr id="25" name="Curved Connector 24"/>
            <p:cNvCxnSpPr>
              <a:stCxn id="8" idx="6"/>
              <a:endCxn id="8" idx="4"/>
            </p:cNvCxnSpPr>
            <p:nvPr/>
          </p:nvCxnSpPr>
          <p:spPr>
            <a:xfrm flipH="1">
              <a:off x="8338674" y="2876424"/>
              <a:ext cx="268236" cy="250545"/>
            </a:xfrm>
            <a:prstGeom prst="curvedConnector4">
              <a:avLst>
                <a:gd name="adj1" fmla="val -85223"/>
                <a:gd name="adj2" fmla="val 19124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351820" y="3356992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1200" dirty="0" smtClean="0">
                  <a:latin typeface="+mn-lt"/>
                </a:rPr>
                <a:t>born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  <a:r>
                <a:rPr lang="en-US" sz="1200" dirty="0" smtClean="0">
                  <a:latin typeface="+mn-lt"/>
                </a:rPr>
                <a:t>won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27" name="Curved Connector 26"/>
            <p:cNvCxnSpPr>
              <a:stCxn id="6" idx="0"/>
              <a:endCxn id="6" idx="6"/>
            </p:cNvCxnSpPr>
            <p:nvPr/>
          </p:nvCxnSpPr>
          <p:spPr>
            <a:xfrm rot="16200000" flipH="1">
              <a:off x="7992596" y="1044307"/>
              <a:ext cx="235388" cy="268236"/>
            </a:xfrm>
            <a:prstGeom prst="curvedConnector4">
              <a:avLst>
                <a:gd name="adj1" fmla="val -97116"/>
                <a:gd name="adj2" fmla="val 18522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348818" y="1196752"/>
              <a:ext cx="612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1200" dirty="0" smtClean="0">
                  <a:latin typeface="+mn-lt"/>
                </a:rPr>
                <a:t>born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  <a:r>
                <a:rPr lang="en-US" sz="1200" dirty="0" smtClean="0">
                  <a:latin typeface="+mn-lt"/>
                </a:rPr>
                <a:t>won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  <a:r>
                <a:rPr lang="en-US" sz="1200" dirty="0" smtClean="0">
                  <a:latin typeface="+mn-lt"/>
                </a:rPr>
                <a:t>type</a:t>
              </a:r>
              <a:endParaRPr lang="en-US" sz="1200" dirty="0">
                <a:latin typeface="+mn-lt"/>
              </a:endParaRPr>
            </a:p>
            <a:p>
              <a:endParaRPr lang="en-US" sz="1200" dirty="0">
                <a:latin typeface="+mn-lt"/>
              </a:endParaRPr>
            </a:p>
          </p:txBody>
        </p:sp>
        <p:cxnSp>
          <p:nvCxnSpPr>
            <p:cNvPr id="29" name="Curved Connector 28"/>
            <p:cNvCxnSpPr>
              <a:stCxn id="5" idx="3"/>
              <a:endCxn id="5" idx="1"/>
            </p:cNvCxnSpPr>
            <p:nvPr/>
          </p:nvCxnSpPr>
          <p:spPr>
            <a:xfrm rot="5400000" flipH="1">
              <a:off x="6062103" y="1717985"/>
              <a:ext cx="356422" cy="12700"/>
            </a:xfrm>
            <a:prstGeom prst="curvedConnector5">
              <a:avLst>
                <a:gd name="adj1" fmla="val -25097"/>
                <a:gd name="adj2" fmla="val 4043961"/>
                <a:gd name="adj3" fmla="val 1083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73800" y="1923431"/>
              <a:ext cx="8354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r>
                <a:rPr lang="en-US" sz="1200" dirty="0" smtClean="0">
                  <a:latin typeface="+mn-lt"/>
                </a:rPr>
                <a:t>born</a:t>
              </a: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  <a:r>
                <a:rPr lang="en-US" sz="1200" dirty="0" smtClean="0">
                  <a:latin typeface="+mn-lt"/>
                  <a:cs typeface="Times New Roman" panose="02020603050405020304" pitchFamily="18" charset="0"/>
                </a:rPr>
                <a:t>member</a:t>
              </a:r>
              <a:endParaRPr lang="en-US" sz="1200" dirty="0" smtClean="0">
                <a:latin typeface="+mn-lt"/>
              </a:endParaRPr>
            </a:p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  <a:r>
                <a:rPr lang="en-US" sz="1200" dirty="0" smtClean="0">
                  <a:latin typeface="+mn-lt"/>
                </a:rPr>
                <a:t>located</a:t>
              </a:r>
              <a:endParaRPr lang="en-US" sz="1200" dirty="0">
                <a:latin typeface="+mn-lt"/>
              </a:endParaRPr>
            </a:p>
            <a:p>
              <a:endParaRPr lang="en-US" sz="1200" dirty="0">
                <a:latin typeface="+mn-lt"/>
              </a:endParaRPr>
            </a:p>
          </p:txBody>
        </p:sp>
      </p:grpSp>
      <p:sp>
        <p:nvSpPr>
          <p:cNvPr id="41" name="TextBox 59"/>
          <p:cNvSpPr txBox="1"/>
          <p:nvPr/>
        </p:nvSpPr>
        <p:spPr>
          <a:xfrm>
            <a:off x="990600" y="4953000"/>
            <a:ext cx="3429000" cy="7386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(R1)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Barack_Obama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&lt;born&gt; ?c.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(R2)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?c &lt;located&gt; &lt;USA&gt;.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(R3)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Barack_Obama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&lt;won&gt; ?a }</a:t>
            </a:r>
            <a:endParaRPr lang="en-US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5400000" flipH="1">
            <a:off x="5400881" y="3379061"/>
            <a:ext cx="356422" cy="12700"/>
          </a:xfrm>
          <a:prstGeom prst="curvedConnector5">
            <a:avLst>
              <a:gd name="adj1" fmla="val -25097"/>
              <a:gd name="adj2" fmla="val 4043961"/>
              <a:gd name="adj3" fmla="val 108365"/>
            </a:avLst>
          </a:pr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525616" y="3137280"/>
            <a:ext cx="570384" cy="496262"/>
          </a:xfrm>
          <a:prstGeom prst="ellipse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997775" y="2959648"/>
            <a:ext cx="1060761" cy="246411"/>
          </a:xfrm>
          <a:prstGeom prst="straightConnector1">
            <a:avLst/>
          </a:pr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58536" y="2710977"/>
            <a:ext cx="551174" cy="498676"/>
          </a:xfrm>
          <a:prstGeom prst="ellipse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TextBox 59"/>
          <p:cNvSpPr txBox="1"/>
          <p:nvPr/>
        </p:nvSpPr>
        <p:spPr>
          <a:xfrm>
            <a:off x="609600" y="3453809"/>
            <a:ext cx="3420557" cy="11695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?c, ?a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(R1)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Barack_Obama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&lt;born&gt; ?c.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?c &lt;located&gt; &lt;USA&gt;.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(R3)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Barack_Obama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&lt;won&gt; ?a }</a:t>
            </a:r>
            <a:endParaRPr lang="en-US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304801" y="5776317"/>
            <a:ext cx="8839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u="sng" dirty="0" smtClean="0">
                <a:latin typeface="+mn-lt"/>
              </a:rPr>
              <a:t>Global Dictionar</a:t>
            </a:r>
            <a:r>
              <a:rPr lang="en-US" sz="2000" dirty="0" smtClean="0">
                <a:latin typeface="+mn-lt"/>
              </a:rPr>
              <a:t>y</a:t>
            </a:r>
            <a:r>
              <a:rPr lang="en-US" sz="2000" u="sng" dirty="0" smtClean="0">
                <a:latin typeface="+mn-lt"/>
              </a:rPr>
              <a:t>:</a:t>
            </a:r>
          </a:p>
          <a:p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Barack_Obama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008000"/>
                </a:solidFill>
                <a:latin typeface="+mn-lt"/>
                <a:cs typeface="Courier New" panose="02070309020205020404" pitchFamily="49" charset="0"/>
              </a:rPr>
              <a:t>   	</a:t>
            </a:r>
            <a:r>
              <a:rPr lang="en-US" dirty="0" smtClean="0">
                <a:latin typeface="+mn-lt"/>
                <a:sym typeface="Symbol"/>
              </a:rPr>
              <a:t> </a:t>
            </a:r>
            <a:r>
              <a:rPr lang="en-US" dirty="0" smtClean="0">
                <a:latin typeface="+mn-lt"/>
              </a:rPr>
              <a:t>P</a:t>
            </a:r>
            <a:r>
              <a:rPr lang="en-US" baseline="-25000" dirty="0" smtClean="0">
                <a:latin typeface="+mn-lt"/>
              </a:rPr>
              <a:t>1   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US" dirty="0" smtClean="0">
                <a:latin typeface="+mn-lt"/>
              </a:rPr>
              <a:t> 		            	</a:t>
            </a:r>
            <a:r>
              <a:rPr lang="en-US" dirty="0" smtClean="0">
                <a:latin typeface="+mn-lt"/>
                <a:sym typeface="Symbol"/>
              </a:rPr>
              <a:t> </a:t>
            </a:r>
            <a:r>
              <a:rPr lang="en-US" dirty="0" smtClean="0">
                <a:latin typeface="+mn-lt"/>
              </a:rPr>
              <a:t>P</a:t>
            </a:r>
            <a:r>
              <a:rPr lang="en-US" baseline="-25000" dirty="0" smtClean="0">
                <a:latin typeface="+mn-lt"/>
              </a:rPr>
              <a:t>1</a:t>
            </a:r>
          </a:p>
          <a:p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Lady_Gaga</a:t>
            </a: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            	</a:t>
            </a:r>
            <a:r>
              <a:rPr lang="en-US" dirty="0" smtClean="0">
                <a:latin typeface="+mn-lt"/>
                <a:sym typeface="Symbol"/>
              </a:rPr>
              <a:t> </a:t>
            </a:r>
            <a:r>
              <a:rPr lang="en-US" dirty="0" smtClean="0">
                <a:latin typeface="+mn-lt"/>
              </a:rPr>
              <a:t>P</a:t>
            </a:r>
            <a:r>
              <a:rPr lang="en-US" baseline="-25000" dirty="0" smtClean="0">
                <a:latin typeface="+mn-lt"/>
              </a:rPr>
              <a:t>2     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Piece_Nobel_Price</a:t>
            </a:r>
            <a:r>
              <a:rPr lang="en-US" b="1" dirty="0" smtClean="0">
                <a:solidFill>
                  <a:srgbClr val="008000"/>
                </a:solidFill>
                <a:latin typeface="+mn-lt"/>
                <a:cs typeface="Courier New" panose="02070309020205020404" pitchFamily="49" charset="0"/>
              </a:rPr>
              <a:t> 	</a:t>
            </a:r>
            <a:r>
              <a:rPr lang="en-US" dirty="0" smtClean="0">
                <a:latin typeface="+mn-lt"/>
                <a:sym typeface="Symbol"/>
              </a:rPr>
              <a:t> </a:t>
            </a:r>
            <a:r>
              <a:rPr lang="en-US" dirty="0" smtClean="0">
                <a:latin typeface="+mn-lt"/>
              </a:rPr>
              <a:t>P</a:t>
            </a:r>
            <a:r>
              <a:rPr lang="en-US" baseline="-25000" dirty="0" smtClean="0">
                <a:latin typeface="+mn-lt"/>
              </a:rPr>
              <a:t>4</a:t>
            </a:r>
          </a:p>
          <a:p>
            <a:r>
              <a:rPr lang="en-US" sz="2400" b="1" baseline="-25000" dirty="0" smtClean="0">
                <a:latin typeface="+mn-lt"/>
              </a:rPr>
              <a:t>…</a:t>
            </a:r>
          </a:p>
          <a:p>
            <a:endParaRPr lang="en-US" sz="2200" dirty="0"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90800" y="5791200"/>
            <a:ext cx="4512060" cy="6928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For efficiency, exploration order matters!!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8</a:t>
            </a:fld>
            <a:endParaRPr lang="en-US"/>
          </a:p>
        </p:txBody>
      </p:sp>
      <p:cxnSp>
        <p:nvCxnSpPr>
          <p:cNvPr id="40" name="Straight Arrow Connector 39"/>
          <p:cNvCxnSpPr>
            <a:stCxn id="43" idx="6"/>
            <a:endCxn id="8" idx="1"/>
          </p:cNvCxnSpPr>
          <p:nvPr/>
        </p:nvCxnSpPr>
        <p:spPr>
          <a:xfrm>
            <a:off x="6096000" y="3385411"/>
            <a:ext cx="1403603" cy="977379"/>
          </a:xfrm>
          <a:prstGeom prst="straightConnector1">
            <a:avLst/>
          </a:pr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428703" y="4289407"/>
            <a:ext cx="551174" cy="498676"/>
          </a:xfrm>
          <a:prstGeom prst="ellipse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6" grpId="0" animBg="1"/>
      <p:bldP spid="47" grpId="0"/>
      <p:bldP spid="48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Order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/>
              <a:t>a conjunctive query </a:t>
            </a:r>
            <a:r>
              <a:rPr lang="en-US" sz="2400" dirty="0" smtClean="0"/>
              <a:t>Q with patterns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{</a:t>
            </a:r>
            <a:r>
              <a:rPr lang="en-US" sz="2400" dirty="0" smtClean="0"/>
              <a:t>R1, R2, R3, … Rn}</a:t>
            </a:r>
          </a:p>
          <a:p>
            <a:r>
              <a:rPr lang="en-US" sz="2400" dirty="0" smtClean="0"/>
              <a:t>One possible</a:t>
            </a:r>
            <a:r>
              <a:rPr lang="en-US" sz="2400" dirty="0" smtClean="0"/>
              <a:t> </a:t>
            </a:r>
            <a:r>
              <a:rPr lang="en-US" sz="2400" dirty="0" smtClean="0"/>
              <a:t>exploration order is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&lt; R2, R5, R1, </a:t>
            </a:r>
            <a:r>
              <a:rPr lang="en-US" sz="2400" dirty="0" smtClean="0"/>
              <a:t>… </a:t>
            </a:r>
            <a:r>
              <a:rPr lang="en-US" sz="2400" dirty="0" smtClean="0"/>
              <a:t>R6&gt;</a:t>
            </a:r>
            <a:endParaRPr lang="en-US" sz="2400" dirty="0" smtClean="0"/>
          </a:p>
          <a:p>
            <a:r>
              <a:rPr lang="en-US" sz="2400" dirty="0" smtClean="0"/>
              <a:t>We use statistics to compute </a:t>
            </a:r>
            <a:r>
              <a:rPr lang="en-US" sz="2400" dirty="0" smtClean="0"/>
              <a:t>the best exploration </a:t>
            </a:r>
            <a:r>
              <a:rPr lang="en-US" sz="2400" dirty="0" smtClean="0"/>
              <a:t>order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57" y="3352800"/>
            <a:ext cx="5334000" cy="130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310281" y="4876800"/>
            <a:ext cx="437651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eorgia" panose="02040502050405020303" pitchFamily="18" charset="0"/>
              </a:rPr>
              <a:t>Where Card(R) is the </a:t>
            </a:r>
            <a:r>
              <a:rPr lang="en-US" sz="1600" dirty="0" smtClean="0">
                <a:latin typeface="Georgia" panose="02040502050405020303" pitchFamily="18" charset="0"/>
              </a:rPr>
              <a:t>cardinality </a:t>
            </a:r>
            <a:r>
              <a:rPr lang="en-US" sz="1600" dirty="0" smtClean="0">
                <a:latin typeface="Georgia" panose="02040502050405020303" pitchFamily="18" charset="0"/>
              </a:rPr>
              <a:t>of relation R,</a:t>
            </a:r>
          </a:p>
          <a:p>
            <a:r>
              <a:rPr lang="en-US" sz="1600" dirty="0" err="1" smtClean="0">
                <a:latin typeface="Georgia" panose="02040502050405020303" pitchFamily="18" charset="0"/>
              </a:rPr>
              <a:t>Sel</a:t>
            </a:r>
            <a:r>
              <a:rPr lang="en-US" sz="1600" dirty="0" smtClean="0">
                <a:latin typeface="Georgia" panose="02040502050405020303" pitchFamily="18" charset="0"/>
              </a:rPr>
              <a:t> (R,S) is the join selectivity of relations R,S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352-8CFC-4C09-9B6A-A02361D960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937</Words>
  <Application>Microsoft Office PowerPoint</Application>
  <PresentationFormat>On-screen Show (4:3)</PresentationFormat>
  <Paragraphs>294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Using Graph Summarization for Join-ahead Pruning in a Distributed RDF Store</vt:lpstr>
      <vt:lpstr>Motivation</vt:lpstr>
      <vt:lpstr>Recap: Join-ahead Pruning</vt:lpstr>
      <vt:lpstr>Recap: Graph Summarization</vt:lpstr>
      <vt:lpstr>Join-ahead Pruning via Graph Summarization</vt:lpstr>
      <vt:lpstr>1. Locality-based Graph Summariztion</vt:lpstr>
      <vt:lpstr>2. Bi-simulation-based Graph Summarization</vt:lpstr>
      <vt:lpstr>Querying Summary Graph</vt:lpstr>
      <vt:lpstr>Exploration Order Optimization</vt:lpstr>
      <vt:lpstr>Graph Summarization in TriAD</vt:lpstr>
      <vt:lpstr>Choosing Optimal Number of Partitions</vt:lpstr>
      <vt:lpstr>Evaluation – Query Performance</vt:lpstr>
      <vt:lpstr>Conclusions</vt:lpstr>
      <vt:lpstr>Thank You </vt:lpstr>
    </vt:vector>
  </TitlesOfParts>
  <Company>MPI für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 Summarization for Join-ahead Pruning in a Distributed RDF Store</dc:title>
  <dc:creator>Sairam Gurajada</dc:creator>
  <cp:lastModifiedBy>Sairam Gurajada</cp:lastModifiedBy>
  <cp:revision>57</cp:revision>
  <dcterms:created xsi:type="dcterms:W3CDTF">2014-06-19T16:26:13Z</dcterms:created>
  <dcterms:modified xsi:type="dcterms:W3CDTF">2014-06-27T15:03:57Z</dcterms:modified>
</cp:coreProperties>
</file>