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0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08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1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6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0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8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5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olorful patterns on the sky">
            <a:extLst>
              <a:ext uri="{FF2B5EF4-FFF2-40B4-BE49-F238E27FC236}">
                <a16:creationId xmlns:a16="http://schemas.microsoft.com/office/drawing/2014/main" id="{AAC7C125-877C-8B0A-D3D0-1D25C3646F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4541" r="-1" b="1118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9976F-EEE0-CDFB-F23E-08A452AFC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565846"/>
            <a:ext cx="4958128" cy="3755144"/>
          </a:xfrm>
        </p:spPr>
        <p:txBody>
          <a:bodyPr anchor="b">
            <a:normAutofit/>
          </a:bodyPr>
          <a:lstStyle/>
          <a:p>
            <a:pPr algn="l"/>
            <a:r>
              <a:rPr lang="en-IN" sz="4200" dirty="0">
                <a:solidFill>
                  <a:srgbClr val="FFFFFF"/>
                </a:solidFill>
              </a:rPr>
              <a:t>Career Recommendation System</a:t>
            </a:r>
            <a:br>
              <a:rPr lang="en-IN" sz="4200" dirty="0">
                <a:solidFill>
                  <a:srgbClr val="FFFFFF"/>
                </a:solidFill>
              </a:rPr>
            </a:br>
            <a:endParaRPr lang="en-IN" sz="4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1DFA0-3A35-70C0-1C78-2E336C82C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5654" y="4456143"/>
            <a:ext cx="4958128" cy="1765055"/>
          </a:xfrm>
        </p:spPr>
        <p:txBody>
          <a:bodyPr anchor="t">
            <a:normAutofit/>
          </a:bodyPr>
          <a:lstStyle/>
          <a:p>
            <a:pPr algn="l"/>
            <a:r>
              <a:rPr lang="en-IN" sz="2200" dirty="0">
                <a:solidFill>
                  <a:srgbClr val="FFFFFF"/>
                </a:solidFill>
              </a:rPr>
              <a:t>Final Technical Presentation</a:t>
            </a:r>
          </a:p>
          <a:p>
            <a:pPr algn="l"/>
            <a:r>
              <a:rPr lang="en-IN" sz="2200" dirty="0">
                <a:solidFill>
                  <a:srgbClr val="FFFFFF"/>
                </a:solidFill>
              </a:rPr>
              <a:t>Presented By</a:t>
            </a:r>
          </a:p>
          <a:p>
            <a:pPr algn="l"/>
            <a:endParaRPr lang="en-IN" sz="2200" dirty="0">
              <a:solidFill>
                <a:srgbClr val="FFFFFF"/>
              </a:solidFill>
            </a:endParaRPr>
          </a:p>
        </p:txBody>
      </p:sp>
      <p:grpSp>
        <p:nvGrpSpPr>
          <p:cNvPr id="65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4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75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BDD3C1-84E9-DDEF-0935-8C69CAE8C02E}"/>
              </a:ext>
            </a:extLst>
          </p:cNvPr>
          <p:cNvSpPr txBox="1"/>
          <p:nvPr/>
        </p:nvSpPr>
        <p:spPr>
          <a:xfrm>
            <a:off x="7068312" y="1747076"/>
            <a:ext cx="4515014" cy="3692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2000" b="1" dirty="0">
                <a:latin typeface="+mj-lt"/>
              </a:rPr>
              <a:t>Team 2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latin typeface="+mj-lt"/>
              </a:rPr>
              <a:t>Anusha Boppa</a:t>
            </a:r>
          </a:p>
          <a:p>
            <a:pPr algn="just">
              <a:lnSpc>
                <a:spcPct val="200000"/>
              </a:lnSpc>
            </a:pPr>
            <a:r>
              <a:rPr lang="en-IN" sz="2000" dirty="0">
                <a:latin typeface="+mj-lt"/>
              </a:rPr>
              <a:t>Sunil Kumar </a:t>
            </a:r>
            <a:r>
              <a:rPr lang="en-IN" sz="2000" dirty="0" err="1">
                <a:latin typeface="+mj-lt"/>
              </a:rPr>
              <a:t>Bandili</a:t>
            </a:r>
            <a:endParaRPr lang="en-IN" sz="2000" dirty="0">
              <a:latin typeface="+mj-lt"/>
            </a:endParaRPr>
          </a:p>
          <a:p>
            <a:pPr algn="just">
              <a:lnSpc>
                <a:spcPct val="200000"/>
              </a:lnSpc>
            </a:pPr>
            <a:r>
              <a:rPr lang="en-IN" sz="2000" dirty="0" err="1">
                <a:latin typeface="+mj-lt"/>
              </a:rPr>
              <a:t>TharunTeja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 err="1">
                <a:latin typeface="+mj-lt"/>
              </a:rPr>
              <a:t>Bavandlapelli</a:t>
            </a:r>
            <a:endParaRPr lang="en-IN" sz="2000" dirty="0"/>
          </a:p>
          <a:p>
            <a:pPr algn="just">
              <a:lnSpc>
                <a:spcPct val="200000"/>
              </a:lnSpc>
            </a:pPr>
            <a:r>
              <a:rPr lang="en-IN" sz="2000" dirty="0" err="1">
                <a:latin typeface="+mj-lt"/>
              </a:rPr>
              <a:t>Venkateswarlu</a:t>
            </a:r>
            <a:r>
              <a:rPr lang="en-IN" sz="2000" dirty="0">
                <a:latin typeface="+mj-lt"/>
              </a:rPr>
              <a:t> </a:t>
            </a:r>
            <a:r>
              <a:rPr lang="en-IN" sz="2000" dirty="0" err="1">
                <a:latin typeface="+mj-lt"/>
              </a:rPr>
              <a:t>Jampani</a:t>
            </a:r>
            <a:endParaRPr lang="en-IN" sz="2000" dirty="0">
              <a:latin typeface="+mj-lt"/>
            </a:endParaRPr>
          </a:p>
          <a:p>
            <a:pPr algn="just">
              <a:lnSpc>
                <a:spcPct val="200000"/>
              </a:lnSpc>
            </a:pPr>
            <a:r>
              <a:rPr lang="en-IN" sz="2000" dirty="0" err="1">
                <a:latin typeface="+mj-lt"/>
              </a:rPr>
              <a:t>SairamlaxmanReddy</a:t>
            </a:r>
            <a:r>
              <a:rPr lang="en-IN" sz="2000" dirty="0">
                <a:latin typeface="+mj-lt"/>
              </a:rPr>
              <a:t> Burugapalli </a:t>
            </a:r>
          </a:p>
        </p:txBody>
      </p:sp>
    </p:spTree>
    <p:extLst>
      <p:ext uri="{BB962C8B-B14F-4D97-AF65-F5344CB8AC3E}">
        <p14:creationId xmlns:p14="http://schemas.microsoft.com/office/powerpoint/2010/main" val="81070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880C2-D400-547F-2629-C729CA8B4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/>
              <a:t>Thank You </a:t>
            </a:r>
            <a:endParaRPr lang="en-IN" sz="1800"/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47" name="Graphic 46" descr="Right Double Quote">
            <a:extLst>
              <a:ext uri="{FF2B5EF4-FFF2-40B4-BE49-F238E27FC236}">
                <a16:creationId xmlns:a16="http://schemas.microsoft.com/office/drawing/2014/main" id="{F6C0F071-8768-B147-3573-FCED737B3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8067" y="567942"/>
            <a:ext cx="5716862" cy="5716862"/>
          </a:xfrm>
          <a:prstGeom prst="rect">
            <a:avLst/>
          </a:prstGeom>
        </p:spPr>
      </p:pic>
      <p:grpSp>
        <p:nvGrpSpPr>
          <p:cNvPr id="4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985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FF2E-FDB9-94AE-59E2-9BF4686A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Intended User of the Application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B4FA-7B9C-3FB2-AA3E-DE1B7D8C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Profile:</a:t>
            </a:r>
            <a:r>
              <a:rPr lang="en-US" dirty="0"/>
              <a:t> Career Services Analyst or Career Counselor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Organizational Role:</a:t>
            </a:r>
            <a:r>
              <a:rPr lang="en-US" dirty="0"/>
              <a:t> Mid-level, reporting to Director of Career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Context:</a:t>
            </a:r>
            <a:r>
              <a:rPr lang="en-US" dirty="0"/>
              <a:t> Offers job search and career growth guidance to students/employees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Thought Process:</a:t>
            </a:r>
            <a:r>
              <a:rPr lang="en-US" dirty="0"/>
              <a:t> Focused on professionals guiding multiple users; real job descriptions and academic settings informed this decision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User’s Knowledge Base:</a:t>
            </a:r>
            <a:r>
              <a:rPr lang="en-US" dirty="0"/>
              <a:t> Familiar with basic employability metrics (skills, industries, salaries, trends)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70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E3F5-04AF-EE61-7A46-7CA8797A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Decision-Making Needs of the User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8583-605F-3754-3A26-EF34D202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Core Responsibilities: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Personalized Career Advising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Workforce Readiness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Institutional Placement Reporting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How Dashboard Helps: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Filters by experience, industry, salary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Skill gap visualization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Aggregated placement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Challenges &amp; Curriculum Links: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Balancing individual vs institutional data → Solved using filters, calculated columns (Applied Analytics)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Determining useful metrics → Solved through prototyping and Data Visualization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34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3C01-4EBA-AB14-4205-F5B612237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Validation and Preparation – Part 1 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1378AC-675D-E234-6D9C-1CF3BCA9A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113564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Used: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postings.csv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title, location,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remote_allowed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job_skills.csv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skill_abr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salaries.csv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med_salary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min_salary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max_salary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companies.csv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company_id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size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job_industries.csv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job_id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industry_id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employee_counts.csv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employee size over time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Tables Were Identified: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project charter + functional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6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70F5-1EC8-BDED-7E24-F31D9A35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Validation and Preparation – Part 2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75842-C55F-4A23-CA8F-057242B491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82333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Performed: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missing/null values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foreign key consistency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Unix time to readable date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salary ranges for outliers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column: "Remote Option"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remote_allowed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frequency counts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conversion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listed_time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 Help: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 Systems, Applied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7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8" name="Top left">
            <a:extLst>
              <a:ext uri="{FF2B5EF4-FFF2-40B4-BE49-F238E27FC236}">
                <a16:creationId xmlns:a16="http://schemas.microsoft.com/office/drawing/2014/main" id="{A345EEC5-ECAA-408B-B9D7-1C0E1102C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09B09D8-FF9D-4CE5-853B-3BA46FD5C3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DC978A2-F53F-4B72-9BAC-5F78F00B6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F73D09D-1DE1-441E-88F5-CD2CBAB88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DE61DBF-5FB0-4603-BE95-C566DD48B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8C89DF5-F013-4C54-B9AD-2E158706C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ED89947-A3CF-4B11-8DE7-5D07A57CB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E24021-DB80-451B-96A6-0D21AC0C84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BDA2B48-4CD9-45C3-8F12-212553367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7BAC08-F77A-55E1-6F37-FA999EAAF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10246090" cy="1471193"/>
          </a:xfrm>
        </p:spPr>
        <p:txBody>
          <a:bodyPr>
            <a:normAutofit/>
          </a:bodyPr>
          <a:lstStyle/>
          <a:p>
            <a:r>
              <a:rPr lang="en-IN" b="1"/>
              <a:t>UI Design – Job Explorer Page</a:t>
            </a:r>
            <a:br>
              <a:rPr lang="en-IN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8157-3C2D-DD6A-2AED-7F46F33C9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810872" cy="37286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Contents:</a:t>
            </a:r>
            <a:r>
              <a:rPr lang="en-US" sz="1800"/>
              <a:t> Avg Salary, Total Jobs, Skills Chart, Salary by Title, Location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User Interactions:</a:t>
            </a:r>
            <a:r>
              <a:rPr lang="en-US" sz="1800"/>
              <a:t> Slicers (title, location, experience level)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Purpose:</a:t>
            </a:r>
            <a:r>
              <a:rPr lang="en-US" sz="1800"/>
              <a:t> Provides snapshot for advising and exploration</a:t>
            </a:r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F0D85-3BAB-DC31-432E-13D3C4931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2" y="2799550"/>
            <a:ext cx="4967270" cy="2818925"/>
          </a:xfrm>
          <a:prstGeom prst="rect">
            <a:avLst/>
          </a:prstGeom>
        </p:spPr>
      </p:pic>
      <p:grpSp>
        <p:nvGrpSpPr>
          <p:cNvPr id="47" name="Bottom Right">
            <a:extLst>
              <a:ext uri="{FF2B5EF4-FFF2-40B4-BE49-F238E27FC236}">
                <a16:creationId xmlns:a16="http://schemas.microsoft.com/office/drawing/2014/main" id="{F0A218EB-ECC2-4D0D-9EDC-F5CB062C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419D1C3-874F-4BF6-A356-1EA4A20D4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4AC4AE33-203A-4A93-8263-6CC6BB608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F15373C-6DCA-4058-94CC-6476950E59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61BE5B1-15E0-484D-8B21-F6BA455B21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1167C23-6882-4551-BF77-DF537E736E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0749460-4B9F-4DE4-9931-7B5831D68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567746C-E54C-4865-ACF1-CD31DD1D8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E7B0826-2FBE-4B23-B784-BB7CDA8B3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DF54EDF-BA0A-440F-B20A-2A76BFE15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53B2ADC-F80C-403E-B1CA-BCFED2CE5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639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AFD038-81FE-6588-9442-9201E26E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UI Design – Company &amp; Industry Page</a:t>
            </a:r>
            <a:br>
              <a:rPr lang="en-US" sz="3700"/>
            </a:b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9F66-99DC-83EB-A94F-B85836D2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Contents:</a:t>
            </a:r>
            <a:endParaRPr lang="en-US" sz="150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Top Hiring Companies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Jobs by Industry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Avg Salary by Experience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/>
              <a:t>Company Size vs Openings (Bubble)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Purpose:</a:t>
            </a:r>
            <a:r>
              <a:rPr lang="en-US" sz="1500"/>
              <a:t> Compare demand across industries and companies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Interaction:</a:t>
            </a:r>
            <a:r>
              <a:rPr lang="en-US" sz="1500"/>
              <a:t> Company filter updates skill chart dynamically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5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4C71A-FFD0-70A5-B484-BA317F4A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1629976"/>
            <a:ext cx="6387190" cy="3592793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66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6E99EA-C569-9F75-D4B7-5C95BDF0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700" b="1"/>
              <a:t>UI Design – Application &amp; Work Type Page</a:t>
            </a:r>
            <a:br>
              <a:rPr lang="en-IN" sz="3700"/>
            </a:b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6035-4D93-FAD7-89DD-3386B43A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Contents:</a:t>
            </a:r>
            <a:r>
              <a:rPr lang="en-US" sz="1800"/>
              <a:t> Work types, application types, applies by company vs remote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Purpose:</a:t>
            </a:r>
            <a:r>
              <a:rPr lang="en-US" sz="1800"/>
              <a:t> Understand user behavior &amp; job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Interaction:</a:t>
            </a:r>
            <a:r>
              <a:rPr lang="en-US" sz="1800"/>
              <a:t> Filters by domain, company, experience level</a:t>
            </a:r>
          </a:p>
          <a:p>
            <a:pPr marL="0" indent="0">
              <a:buNone/>
            </a:pPr>
            <a:endParaRPr lang="en-IN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140AE-1833-A694-0A2C-1BE64CA6A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1621992"/>
            <a:ext cx="6387190" cy="3608761"/>
          </a:xfrm>
          <a:prstGeom prst="rect">
            <a:avLst/>
          </a:prstGeom>
        </p:spPr>
      </p:pic>
      <p:grpSp>
        <p:nvGrpSpPr>
          <p:cNvPr id="24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6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765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FB2-74B7-E993-B0DC-14FC7B5B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Validation &amp; Verification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49B3A-F9F2-5F28-7826-FEABA04A1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Traceability Matrix Basis:</a:t>
            </a:r>
            <a:r>
              <a:rPr lang="en-IN" dirty="0"/>
              <a:t> Each visual mapped to user requirement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Verification Steps: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Manual record checking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Output cross-referencing (e.g., KPI validation)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Filter responsiveness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Courses Linked:</a:t>
            </a:r>
            <a:r>
              <a:rPr lang="en-IN" dirty="0"/>
              <a:t> Data Visualization, Information Retrieval, Applied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Outcome:</a:t>
            </a:r>
            <a:r>
              <a:rPr lang="en-IN" dirty="0"/>
              <a:t> Confirmed application addresses job trend analysis, salary insights, skill gaps, and hiring trends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00474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522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Avenir Next LT Pro</vt:lpstr>
      <vt:lpstr>AvenirNext LT Pro Medium</vt:lpstr>
      <vt:lpstr>Sagona Book</vt:lpstr>
      <vt:lpstr>ExploreVTI</vt:lpstr>
      <vt:lpstr>Career Recommendation System </vt:lpstr>
      <vt:lpstr>Intended User of the Application </vt:lpstr>
      <vt:lpstr>Decision-Making Needs of the User </vt:lpstr>
      <vt:lpstr>Data Validation and Preparation – Part 1  </vt:lpstr>
      <vt:lpstr>Data Validation and Preparation – Part 2 </vt:lpstr>
      <vt:lpstr>UI Design – Job Explorer Page </vt:lpstr>
      <vt:lpstr>UI Design – Company &amp; Industry Page </vt:lpstr>
      <vt:lpstr>UI Design – Application &amp; Work Type Page </vt:lpstr>
      <vt:lpstr>Validation &amp; Verification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sairamlaxman Reddy burugapalli</dc:creator>
  <cp:lastModifiedBy>sairamlaxman Reddy burugapalli</cp:lastModifiedBy>
  <cp:revision>2</cp:revision>
  <dcterms:created xsi:type="dcterms:W3CDTF">2025-05-04T03:09:30Z</dcterms:created>
  <dcterms:modified xsi:type="dcterms:W3CDTF">2025-05-05T21:40:02Z</dcterms:modified>
</cp:coreProperties>
</file>