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3" r:id="rId4"/>
    <p:sldId id="259" r:id="rId5"/>
    <p:sldId id="260" r:id="rId6"/>
    <p:sldId id="276" r:id="rId7"/>
    <p:sldId id="277" r:id="rId8"/>
    <p:sldId id="278" r:id="rId9"/>
    <p:sldId id="279" r:id="rId10"/>
    <p:sldId id="280" r:id="rId11"/>
    <p:sldId id="281" r:id="rId12"/>
    <p:sldId id="282" r:id="rId13"/>
    <p:sldId id="283" r:id="rId14"/>
    <p:sldId id="284" r:id="rId15"/>
    <p:sldId id="285" r:id="rId16"/>
    <p:sldId id="287" r:id="rId17"/>
    <p:sldId id="288" r:id="rId18"/>
    <p:sldId id="289" r:id="rId19"/>
    <p:sldId id="290" r:id="rId20"/>
    <p:sldId id="291" r:id="rId21"/>
    <p:sldId id="292" r:id="rId22"/>
    <p:sldId id="293" r:id="rId23"/>
    <p:sldId id="294" r:id="rId24"/>
    <p:sldId id="295" r:id="rId25"/>
    <p:sldId id="296" r:id="rId26"/>
    <p:sldId id="297" r:id="rId27"/>
    <p:sldId id="298" r:id="rId28"/>
    <p:sldId id="299" r:id="rId29"/>
    <p:sldId id="300" r:id="rId30"/>
    <p:sldId id="301" r:id="rId31"/>
    <p:sldId id="302" r:id="rId32"/>
    <p:sldId id="303" r:id="rId33"/>
    <p:sldId id="27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5" d="100"/>
          <a:sy n="65" d="100"/>
        </p:scale>
        <p:origin x="726" y="39"/>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F239A9A-B4B0-4B32-B8CD-2E25E95134C4}" type="datetimeFigureOut">
              <a:rPr lang="en-US" dirty="0"/>
              <a:t>7/23/2018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25518A9-B687-4302-9395-2322403C6656}" type="datetimeFigureOut">
              <a:rPr lang="en-US" dirty="0"/>
              <a:t>7/23/2018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99A684-0CB7-41E9-A4DF-5D1C2CA5BF6F}" type="datetimeFigureOut">
              <a:rPr lang="en-US" dirty="0"/>
              <a:t>7/23/2018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EDD7C35-9E19-4518-A4B2-3B09CD8CC756}" type="datetimeFigureOut">
              <a:rPr lang="en-US" dirty="0"/>
              <a:t>7/23/2018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196DA8-8897-4DDF-BFB6-5D83863C837A}" type="datetimeFigureOut">
              <a:rPr lang="en-US" dirty="0"/>
              <a:t>7/23/2018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CBBA708-C5F0-412D-90E2-1919F0D196AE}" type="datetimeFigureOut">
              <a:rPr lang="en-US" dirty="0"/>
              <a:t>7/23/2018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9C8F8FA-EF43-4642-9368-3F4E33039BD9}" type="datetimeFigureOut">
              <a:rPr lang="en-US" dirty="0"/>
              <a:t>7/23/2018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dirty="0"/>
              <a:t>7/23/2018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dirty="0"/>
              <a:t>7/23/2018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dirty="0"/>
              <a:t>7/23/2018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EB9C5D3-0140-4E75-8D7F-C0623D06DFD7}" type="datetimeFigureOut">
              <a:rPr lang="en-US" dirty="0"/>
              <a:t>7/23/2018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dirty="0"/>
              <a:t>7/23/2018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dirty="0"/>
              <a:t>7/23/2018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dirty="0"/>
              <a:t>7/23/2018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dirty="0"/>
              <a:t>7/23/2018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AE0757-B101-4811-9189-10EB2F458E2D}" type="datetimeFigureOut">
              <a:rPr lang="en-US" dirty="0"/>
              <a:t>7/23/2018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EBDC078-589F-40E3-816C-EE21D62B5BBA}" type="datetimeFigureOut">
              <a:rPr lang="en-US" dirty="0"/>
              <a:t>7/23/2018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dirty="0"/>
              <a:t>7/23/2018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a:t>
            </a:r>
            <a:endParaRPr lang="en-US" dirty="0"/>
          </a:p>
        </p:txBody>
      </p:sp>
      <p:sp>
        <p:nvSpPr>
          <p:cNvPr id="3" name="Subtitle 2"/>
          <p:cNvSpPr>
            <a:spLocks noGrp="1"/>
          </p:cNvSpPr>
          <p:nvPr>
            <p:ph type="subTitle" idx="1"/>
          </p:nvPr>
        </p:nvSpPr>
        <p:spPr/>
        <p:txBody>
          <a:bodyPr>
            <a:normAutofit/>
          </a:bodyPr>
          <a:lstStyle/>
          <a:p>
            <a:r>
              <a:rPr lang="en-US" sz="3600" b="1" dirty="0" smtClean="0">
                <a:solidFill>
                  <a:schemeClr val="tx2">
                    <a:lumMod val="25000"/>
                  </a:schemeClr>
                </a:solidFill>
              </a:rPr>
              <a:t>By Mr. Ashok </a:t>
            </a:r>
            <a:endParaRPr lang="en-US" sz="3600" b="1" dirty="0">
              <a:solidFill>
                <a:schemeClr val="tx2">
                  <a:lumMod val="25000"/>
                </a:schemeClr>
              </a:solidFill>
            </a:endParaRPr>
          </a:p>
        </p:txBody>
      </p:sp>
    </p:spTree>
    <p:extLst>
      <p:ext uri="{BB962C8B-B14F-4D97-AF65-F5344CB8AC3E}">
        <p14:creationId xmlns:p14="http://schemas.microsoft.com/office/powerpoint/2010/main" val="4039032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between JDK JRE and JVM</a:t>
            </a:r>
            <a:endParaRPr lang="en-US" dirty="0"/>
          </a:p>
        </p:txBody>
      </p:sp>
      <p:sp>
        <p:nvSpPr>
          <p:cNvPr id="3" name="Content Placeholder 2"/>
          <p:cNvSpPr>
            <a:spLocks noGrp="1"/>
          </p:cNvSpPr>
          <p:nvPr>
            <p:ph idx="1"/>
          </p:nvPr>
        </p:nvSpPr>
        <p:spPr>
          <a:xfrm>
            <a:off x="840658" y="2160638"/>
            <a:ext cx="9652820" cy="4542503"/>
          </a:xfrm>
        </p:spPr>
        <p:txBody>
          <a:bodyPr>
            <a:normAutofit/>
          </a:bodyPr>
          <a:lstStyle/>
          <a:p>
            <a:r>
              <a:rPr lang="en-US" b="1" dirty="0">
                <a:solidFill>
                  <a:schemeClr val="bg1"/>
                </a:solidFill>
                <a:effectLst/>
              </a:rPr>
              <a:t>JRE : The Java Runtime Environment (JRE) provides the libraries, the Java Virtual Machine, and other components to run applets and applications written in the Java programming language. JRE does not contain tools and utilities such as compilers or debuggers for developing applets and applications</a:t>
            </a:r>
            <a:r>
              <a:rPr lang="en-US" b="1" dirty="0" smtClean="0">
                <a:solidFill>
                  <a:schemeClr val="bg1"/>
                </a:solidFill>
                <a:effectLst/>
              </a:rPr>
              <a:t>.</a:t>
            </a:r>
          </a:p>
          <a:p>
            <a:endParaRPr lang="en-US" b="1" dirty="0">
              <a:solidFill>
                <a:schemeClr val="bg1"/>
              </a:solidFill>
              <a:effectLst/>
            </a:endParaRPr>
          </a:p>
          <a:p>
            <a:endParaRPr lang="en-US" b="1" dirty="0">
              <a:solidFill>
                <a:schemeClr val="bg1"/>
              </a:solidFill>
            </a:endParaRPr>
          </a:p>
        </p:txBody>
      </p:sp>
      <p:pic>
        <p:nvPicPr>
          <p:cNvPr id="3076" name="Picture 4" descr="What is J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2059" y="3950416"/>
            <a:ext cx="3124200"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25586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between JDK JRE and JVM</a:t>
            </a:r>
            <a:endParaRPr lang="en-US" dirty="0"/>
          </a:p>
        </p:txBody>
      </p:sp>
      <p:sp>
        <p:nvSpPr>
          <p:cNvPr id="3" name="Content Placeholder 2"/>
          <p:cNvSpPr>
            <a:spLocks noGrp="1"/>
          </p:cNvSpPr>
          <p:nvPr>
            <p:ph idx="1"/>
          </p:nvPr>
        </p:nvSpPr>
        <p:spPr>
          <a:xfrm>
            <a:off x="840658" y="2160638"/>
            <a:ext cx="9652820" cy="4542503"/>
          </a:xfrm>
        </p:spPr>
        <p:txBody>
          <a:bodyPr>
            <a:normAutofit/>
          </a:bodyPr>
          <a:lstStyle/>
          <a:p>
            <a:r>
              <a:rPr lang="en-US" b="1" dirty="0">
                <a:solidFill>
                  <a:schemeClr val="bg1"/>
                </a:solidFill>
                <a:effectLst/>
              </a:rPr>
              <a:t>JDK : The JDK also called Java Development Kit is a superset of the JRE, and contains everything that is in the JRE, plus tools such as the compilers and debuggers necessary for developing applets and applications.</a:t>
            </a:r>
          </a:p>
          <a:p>
            <a:endParaRPr lang="en-US" b="1" dirty="0">
              <a:solidFill>
                <a:schemeClr val="bg1"/>
              </a:solidFill>
            </a:endParaRPr>
          </a:p>
        </p:txBody>
      </p:sp>
      <p:pic>
        <p:nvPicPr>
          <p:cNvPr id="5122" name="Picture 2" descr="What is JD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9285" y="3704201"/>
            <a:ext cx="4933334"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5337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Java Program</a:t>
            </a:r>
            <a:endParaRPr lang="en-US" dirty="0"/>
          </a:p>
        </p:txBody>
      </p:sp>
      <p:sp>
        <p:nvSpPr>
          <p:cNvPr id="5" name="Content Placeholder 4"/>
          <p:cNvSpPr>
            <a:spLocks noGrp="1"/>
          </p:cNvSpPr>
          <p:nvPr>
            <p:ph idx="1"/>
          </p:nvPr>
        </p:nvSpPr>
        <p:spPr/>
        <p:txBody>
          <a:bodyPr/>
          <a:lstStyle/>
          <a:p>
            <a:pPr marL="0" indent="0">
              <a:buNone/>
            </a:pPr>
            <a:r>
              <a:rPr lang="en-US" dirty="0">
                <a:solidFill>
                  <a:schemeClr val="bg1"/>
                </a:solidFill>
              </a:rPr>
              <a:t>class Hello</a:t>
            </a:r>
          </a:p>
          <a:p>
            <a:pPr marL="0" indent="0">
              <a:buNone/>
            </a:pPr>
            <a:r>
              <a:rPr lang="en-US" dirty="0">
                <a:solidFill>
                  <a:schemeClr val="bg1"/>
                </a:solidFill>
              </a:rPr>
              <a:t>{</a:t>
            </a:r>
          </a:p>
          <a:p>
            <a:pPr marL="0" indent="0">
              <a:buNone/>
            </a:pPr>
            <a:r>
              <a:rPr lang="en-US" dirty="0">
                <a:solidFill>
                  <a:schemeClr val="bg1"/>
                </a:solidFill>
              </a:rPr>
              <a:t>  public static void main(String[] args)</a:t>
            </a:r>
          </a:p>
          <a:p>
            <a:pPr marL="0" indent="0">
              <a:buNone/>
            </a:pPr>
            <a:r>
              <a:rPr lang="en-US" dirty="0">
                <a:solidFill>
                  <a:schemeClr val="bg1"/>
                </a:solidFill>
              </a:rPr>
              <a:t>  {</a:t>
            </a:r>
          </a:p>
          <a:p>
            <a:pPr marL="0" indent="0">
              <a:buNone/>
            </a:pPr>
            <a:r>
              <a:rPr lang="en-US" dirty="0">
                <a:solidFill>
                  <a:schemeClr val="bg1"/>
                </a:solidFill>
              </a:rPr>
              <a:t>     System.out.println ("Hello World program");</a:t>
            </a:r>
          </a:p>
          <a:p>
            <a:pPr marL="0" indent="0">
              <a:buNone/>
            </a:pPr>
            <a:r>
              <a:rPr lang="en-US" dirty="0">
                <a:solidFill>
                  <a:schemeClr val="bg1"/>
                </a:solidFill>
              </a:rPr>
              <a:t>  }</a:t>
            </a:r>
          </a:p>
          <a:p>
            <a:pPr marL="0" indent="0">
              <a:buNone/>
            </a:pPr>
            <a:r>
              <a:rPr lang="en-US" dirty="0">
                <a:solidFill>
                  <a:schemeClr val="bg1"/>
                </a:solidFill>
              </a:rPr>
              <a:t>}</a:t>
            </a:r>
          </a:p>
        </p:txBody>
      </p:sp>
    </p:spTree>
    <p:extLst>
      <p:ext uri="{BB962C8B-B14F-4D97-AF65-F5344CB8AC3E}">
        <p14:creationId xmlns:p14="http://schemas.microsoft.com/office/powerpoint/2010/main" val="13810644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Java Program-Explanation</a:t>
            </a:r>
            <a:endParaRPr lang="en-US" dirty="0"/>
          </a:p>
        </p:txBody>
      </p:sp>
      <p:sp>
        <p:nvSpPr>
          <p:cNvPr id="5" name="Content Placeholder 4"/>
          <p:cNvSpPr>
            <a:spLocks noGrp="1"/>
          </p:cNvSpPr>
          <p:nvPr>
            <p:ph idx="1"/>
          </p:nvPr>
        </p:nvSpPr>
        <p:spPr>
          <a:xfrm>
            <a:off x="680321" y="2336872"/>
            <a:ext cx="10845544" cy="4145043"/>
          </a:xfrm>
        </p:spPr>
        <p:txBody>
          <a:bodyPr>
            <a:noAutofit/>
          </a:bodyPr>
          <a:lstStyle/>
          <a:p>
            <a:r>
              <a:rPr lang="en-US" sz="1800" b="1" dirty="0">
                <a:solidFill>
                  <a:schemeClr val="bg1"/>
                </a:solidFill>
                <a:effectLst/>
              </a:rPr>
              <a:t>class : class keyword is used to declare classes in Java</a:t>
            </a:r>
          </a:p>
          <a:p>
            <a:r>
              <a:rPr lang="en-US" sz="1800" b="1" dirty="0">
                <a:solidFill>
                  <a:schemeClr val="bg1"/>
                </a:solidFill>
                <a:effectLst/>
              </a:rPr>
              <a:t>public : It is an access specifier. Public means this function is visible to all.</a:t>
            </a:r>
          </a:p>
          <a:p>
            <a:r>
              <a:rPr lang="en-US" sz="1800" b="1" dirty="0">
                <a:solidFill>
                  <a:schemeClr val="bg1"/>
                </a:solidFill>
                <a:effectLst/>
              </a:rPr>
              <a:t>static : static is again a keyword used to make a function static. To execute a static function you do not have to create an Object of the class. The main() method here is called by JVM, without creating any object for class.</a:t>
            </a:r>
          </a:p>
          <a:p>
            <a:r>
              <a:rPr lang="en-US" sz="1800" b="1" dirty="0">
                <a:solidFill>
                  <a:schemeClr val="bg1"/>
                </a:solidFill>
                <a:effectLst/>
              </a:rPr>
              <a:t>void : It is the return type, meaning this function will not return anything.</a:t>
            </a:r>
          </a:p>
          <a:p>
            <a:r>
              <a:rPr lang="en-US" sz="1800" b="1" dirty="0">
                <a:solidFill>
                  <a:schemeClr val="bg1"/>
                </a:solidFill>
                <a:effectLst/>
              </a:rPr>
              <a:t>main : main() method is the most important method in a Java program. This is the method which is executed, hence all the logic must be inside the main() method. If a java class is not having a main() method, it causes compilation error.</a:t>
            </a:r>
          </a:p>
          <a:p>
            <a:r>
              <a:rPr lang="en-US" sz="1800" b="1" dirty="0">
                <a:solidFill>
                  <a:schemeClr val="bg1"/>
                </a:solidFill>
                <a:effectLst/>
              </a:rPr>
              <a:t>String[] args : This represents an array whose type is String and name is args. We will discuss more about array in Java Array section.</a:t>
            </a:r>
          </a:p>
          <a:p>
            <a:r>
              <a:rPr lang="en-US" sz="1800" b="1" dirty="0">
                <a:solidFill>
                  <a:schemeClr val="bg1"/>
                </a:solidFill>
                <a:effectLst/>
              </a:rPr>
              <a:t>System.out.println : This is used to print anything on the console like </a:t>
            </a:r>
            <a:r>
              <a:rPr lang="en-US" sz="1800" b="1" i="1" dirty="0" err="1">
                <a:solidFill>
                  <a:schemeClr val="bg1"/>
                </a:solidFill>
                <a:effectLst/>
              </a:rPr>
              <a:t>printf</a:t>
            </a:r>
            <a:r>
              <a:rPr lang="en-US" sz="1800" b="1" dirty="0">
                <a:solidFill>
                  <a:schemeClr val="bg1"/>
                </a:solidFill>
                <a:effectLst/>
              </a:rPr>
              <a:t> in C language</a:t>
            </a:r>
          </a:p>
          <a:p>
            <a:pPr marL="0" indent="0">
              <a:buNone/>
            </a:pPr>
            <a:endParaRPr lang="en-US" sz="1800" b="1" dirty="0">
              <a:solidFill>
                <a:schemeClr val="bg1"/>
              </a:solidFill>
            </a:endParaRPr>
          </a:p>
        </p:txBody>
      </p:sp>
    </p:spTree>
    <p:extLst>
      <p:ext uri="{BB962C8B-B14F-4D97-AF65-F5344CB8AC3E}">
        <p14:creationId xmlns:p14="http://schemas.microsoft.com/office/powerpoint/2010/main" val="24457054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Steps to Compile and Run your first Java program</a:t>
            </a:r>
          </a:p>
        </p:txBody>
      </p:sp>
      <p:sp>
        <p:nvSpPr>
          <p:cNvPr id="5" name="Content Placeholder 4"/>
          <p:cNvSpPr>
            <a:spLocks noGrp="1"/>
          </p:cNvSpPr>
          <p:nvPr>
            <p:ph idx="1"/>
          </p:nvPr>
        </p:nvSpPr>
        <p:spPr>
          <a:xfrm>
            <a:off x="680321" y="2336872"/>
            <a:ext cx="10314602" cy="3916443"/>
          </a:xfrm>
        </p:spPr>
        <p:txBody>
          <a:bodyPr>
            <a:noAutofit/>
          </a:bodyPr>
          <a:lstStyle/>
          <a:p>
            <a:pPr marL="0" indent="0">
              <a:buNone/>
            </a:pPr>
            <a:r>
              <a:rPr lang="en-US" sz="2000" b="1" dirty="0">
                <a:solidFill>
                  <a:schemeClr val="bg1"/>
                </a:solidFill>
                <a:effectLst/>
              </a:rPr>
              <a:t>Step 1: Open a text editor and write the code as above.</a:t>
            </a:r>
          </a:p>
          <a:p>
            <a:pPr marL="0" indent="0">
              <a:buNone/>
            </a:pPr>
            <a:r>
              <a:rPr lang="en-US" sz="2000" b="1" dirty="0">
                <a:solidFill>
                  <a:schemeClr val="bg1"/>
                </a:solidFill>
                <a:effectLst/>
              </a:rPr>
              <a:t>Step 2: Save the file as Hello.java</a:t>
            </a:r>
          </a:p>
          <a:p>
            <a:pPr marL="0" indent="0">
              <a:buNone/>
            </a:pPr>
            <a:r>
              <a:rPr lang="en-US" sz="2000" b="1" dirty="0">
                <a:solidFill>
                  <a:schemeClr val="bg1"/>
                </a:solidFill>
                <a:effectLst/>
              </a:rPr>
              <a:t>Step 3: Open command prompt and go to the directory where you saved your first java program assuming it is saved in C:\</a:t>
            </a:r>
          </a:p>
          <a:p>
            <a:pPr marL="0" indent="0">
              <a:buNone/>
            </a:pPr>
            <a:r>
              <a:rPr lang="en-US" sz="2000" b="1" dirty="0">
                <a:solidFill>
                  <a:schemeClr val="bg1"/>
                </a:solidFill>
                <a:effectLst/>
              </a:rPr>
              <a:t>Step 4: Type </a:t>
            </a:r>
            <a:r>
              <a:rPr lang="en-US" sz="2000" b="1" dirty="0" err="1">
                <a:solidFill>
                  <a:schemeClr val="bg1"/>
                </a:solidFill>
                <a:effectLst/>
              </a:rPr>
              <a:t>javac</a:t>
            </a:r>
            <a:r>
              <a:rPr lang="en-US" sz="2000" b="1" dirty="0">
                <a:solidFill>
                  <a:schemeClr val="bg1"/>
                </a:solidFill>
                <a:effectLst/>
              </a:rPr>
              <a:t> Hello.java and press Return(Enter KEY) to compile your code. This command will call the Java Compiler asking it to compile the specified file. If there are no errors in the code the command prompt will take you to the next line.</a:t>
            </a:r>
          </a:p>
          <a:p>
            <a:pPr marL="0" indent="0">
              <a:buNone/>
            </a:pPr>
            <a:r>
              <a:rPr lang="en-US" sz="2000" b="1" dirty="0">
                <a:solidFill>
                  <a:schemeClr val="bg1"/>
                </a:solidFill>
                <a:effectLst/>
              </a:rPr>
              <a:t>Step 5: Now type java Hello on command prompt to run your program.</a:t>
            </a:r>
          </a:p>
          <a:p>
            <a:pPr marL="0" indent="0">
              <a:buNone/>
            </a:pPr>
            <a:r>
              <a:rPr lang="en-US" sz="2000" b="1" dirty="0">
                <a:solidFill>
                  <a:schemeClr val="bg1"/>
                </a:solidFill>
                <a:effectLst/>
              </a:rPr>
              <a:t>Step 6: You will be able to see Hello world program printed on your command prompt</a:t>
            </a:r>
          </a:p>
        </p:txBody>
      </p:sp>
    </p:spTree>
    <p:extLst>
      <p:ext uri="{BB962C8B-B14F-4D97-AF65-F5344CB8AC3E}">
        <p14:creationId xmlns:p14="http://schemas.microsoft.com/office/powerpoint/2010/main" val="33585382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happens at </a:t>
            </a:r>
            <a:r>
              <a:rPr lang="en-US" b="1" dirty="0" smtClean="0"/>
              <a:t>Runtime</a:t>
            </a:r>
            <a:endParaRPr lang="en-US" dirty="0"/>
          </a:p>
        </p:txBody>
      </p:sp>
      <p:pic>
        <p:nvPicPr>
          <p:cNvPr id="10242" name="Picture 2" descr="class-file at runtime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7097" y="2145963"/>
            <a:ext cx="3226926" cy="4510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096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happens at </a:t>
            </a:r>
            <a:r>
              <a:rPr lang="en-US" b="1" dirty="0" smtClean="0"/>
              <a:t>Runtime..</a:t>
            </a:r>
            <a:r>
              <a:rPr lang="en-US" b="1" dirty="0" err="1" smtClean="0"/>
              <a:t>contd</a:t>
            </a:r>
            <a:endParaRPr lang="en-US" b="1" dirty="0"/>
          </a:p>
        </p:txBody>
      </p:sp>
      <p:sp>
        <p:nvSpPr>
          <p:cNvPr id="5" name="Content Placeholder 4"/>
          <p:cNvSpPr>
            <a:spLocks noGrp="1"/>
          </p:cNvSpPr>
          <p:nvPr>
            <p:ph idx="1"/>
          </p:nvPr>
        </p:nvSpPr>
        <p:spPr>
          <a:xfrm>
            <a:off x="680321" y="2336872"/>
            <a:ext cx="10801298" cy="4218786"/>
          </a:xfrm>
        </p:spPr>
        <p:txBody>
          <a:bodyPr>
            <a:noAutofit/>
          </a:bodyPr>
          <a:lstStyle/>
          <a:p>
            <a:r>
              <a:rPr lang="en-US" sz="2000" b="1" dirty="0">
                <a:solidFill>
                  <a:schemeClr val="bg1"/>
                </a:solidFill>
                <a:effectLst/>
              </a:rPr>
              <a:t>After writing your Java program, when you will try to compile it. Compiler will perform some compilation operation on your program.</a:t>
            </a:r>
          </a:p>
          <a:p>
            <a:r>
              <a:rPr lang="en-US" sz="2000" b="1" dirty="0" smtClean="0">
                <a:solidFill>
                  <a:schemeClr val="bg1"/>
                </a:solidFill>
                <a:effectLst/>
              </a:rPr>
              <a:t>Once </a:t>
            </a:r>
            <a:r>
              <a:rPr lang="en-US" sz="2000" b="1" dirty="0">
                <a:solidFill>
                  <a:schemeClr val="bg1"/>
                </a:solidFill>
                <a:effectLst/>
              </a:rPr>
              <a:t>it is compiled successfully byte code(.class file) is generated by the compiler.</a:t>
            </a:r>
          </a:p>
          <a:p>
            <a:r>
              <a:rPr lang="en-US" sz="2000" b="1" dirty="0" smtClean="0">
                <a:solidFill>
                  <a:schemeClr val="bg1"/>
                </a:solidFill>
                <a:effectLst/>
              </a:rPr>
              <a:t>After </a:t>
            </a:r>
            <a:r>
              <a:rPr lang="en-US" sz="2000" b="1" dirty="0">
                <a:solidFill>
                  <a:schemeClr val="bg1"/>
                </a:solidFill>
                <a:effectLst/>
              </a:rPr>
              <a:t>compiling when you will try to run the byte code(.class file), the following steps are performed at runtime:-</a:t>
            </a:r>
          </a:p>
          <a:p>
            <a:r>
              <a:rPr lang="en-US" sz="2000" b="1" dirty="0" smtClean="0">
                <a:solidFill>
                  <a:schemeClr val="bg1"/>
                </a:solidFill>
                <a:effectLst/>
              </a:rPr>
              <a:t>Class </a:t>
            </a:r>
            <a:r>
              <a:rPr lang="en-US" sz="2000" b="1" dirty="0">
                <a:solidFill>
                  <a:schemeClr val="bg1"/>
                </a:solidFill>
                <a:effectLst/>
              </a:rPr>
              <a:t>loader loads the java class. It is subsystem of JVM Java Virtual machine.</a:t>
            </a:r>
          </a:p>
          <a:p>
            <a:r>
              <a:rPr lang="en-US" sz="2000" b="1" dirty="0">
                <a:solidFill>
                  <a:schemeClr val="bg1"/>
                </a:solidFill>
                <a:effectLst/>
              </a:rPr>
              <a:t>Byte Code verifier checks the code fragments for illegal codes that can violate access right to the object.</a:t>
            </a:r>
          </a:p>
          <a:p>
            <a:r>
              <a:rPr lang="en-US" sz="2000" b="1" dirty="0">
                <a:solidFill>
                  <a:schemeClr val="bg1"/>
                </a:solidFill>
                <a:effectLst/>
              </a:rPr>
              <a:t>Interpreter reads the byte code stream and then executes the instructions, step by step.</a:t>
            </a:r>
          </a:p>
        </p:txBody>
      </p:sp>
    </p:spTree>
    <p:extLst>
      <p:ext uri="{BB962C8B-B14F-4D97-AF65-F5344CB8AC3E}">
        <p14:creationId xmlns:p14="http://schemas.microsoft.com/office/powerpoint/2010/main" val="18288619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Types in </a:t>
            </a:r>
            <a:r>
              <a:rPr lang="en-US" b="1" dirty="0" smtClean="0"/>
              <a:t>Java</a:t>
            </a:r>
            <a:endParaRPr lang="en-US" dirty="0"/>
          </a:p>
        </p:txBody>
      </p:sp>
      <p:sp>
        <p:nvSpPr>
          <p:cNvPr id="3" name="Content Placeholder 2"/>
          <p:cNvSpPr>
            <a:spLocks noGrp="1"/>
          </p:cNvSpPr>
          <p:nvPr>
            <p:ph idx="1"/>
          </p:nvPr>
        </p:nvSpPr>
        <p:spPr/>
        <p:txBody>
          <a:bodyPr/>
          <a:lstStyle/>
          <a:p>
            <a:r>
              <a:rPr lang="en-US" b="1" dirty="0">
                <a:solidFill>
                  <a:schemeClr val="bg1"/>
                </a:solidFill>
                <a:effectLst/>
              </a:rPr>
              <a:t>Java language has a rich implementation of data types. Data types specify size and the type of values that can be stored in an identifier.</a:t>
            </a:r>
          </a:p>
          <a:p>
            <a:r>
              <a:rPr lang="en-US" b="1" dirty="0">
                <a:solidFill>
                  <a:schemeClr val="bg1"/>
                </a:solidFill>
                <a:effectLst/>
              </a:rPr>
              <a:t>In java, data types are classified into two </a:t>
            </a:r>
            <a:r>
              <a:rPr lang="en-US" b="1" dirty="0" err="1">
                <a:solidFill>
                  <a:schemeClr val="bg1"/>
                </a:solidFill>
                <a:effectLst/>
              </a:rPr>
              <a:t>catagories</a:t>
            </a:r>
            <a:r>
              <a:rPr lang="en-US" b="1" dirty="0">
                <a:solidFill>
                  <a:schemeClr val="bg1"/>
                </a:solidFill>
                <a:effectLst/>
              </a:rPr>
              <a:t> :</a:t>
            </a:r>
          </a:p>
          <a:p>
            <a:pPr lvl="1"/>
            <a:r>
              <a:rPr lang="en-US" b="1" dirty="0">
                <a:solidFill>
                  <a:schemeClr val="bg1"/>
                </a:solidFill>
                <a:effectLst/>
              </a:rPr>
              <a:t>Primitive Data type</a:t>
            </a:r>
          </a:p>
          <a:p>
            <a:pPr lvl="1"/>
            <a:r>
              <a:rPr lang="en-US" b="1" dirty="0">
                <a:solidFill>
                  <a:schemeClr val="bg1"/>
                </a:solidFill>
                <a:effectLst/>
              </a:rPr>
              <a:t>Non-Primitive Data type</a:t>
            </a:r>
          </a:p>
          <a:p>
            <a:endParaRPr lang="en-US" b="1" dirty="0">
              <a:solidFill>
                <a:schemeClr val="bg1"/>
              </a:solidFill>
            </a:endParaRPr>
          </a:p>
        </p:txBody>
      </p:sp>
    </p:spTree>
    <p:extLst>
      <p:ext uri="{BB962C8B-B14F-4D97-AF65-F5344CB8AC3E}">
        <p14:creationId xmlns:p14="http://schemas.microsoft.com/office/powerpoint/2010/main" val="36285778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Primitive Data </a:t>
            </a:r>
            <a:r>
              <a:rPr lang="en-US" b="1" dirty="0" smtClean="0"/>
              <a:t>type</a:t>
            </a:r>
            <a:endParaRPr lang="en-US" dirty="0"/>
          </a:p>
        </p:txBody>
      </p:sp>
      <p:sp>
        <p:nvSpPr>
          <p:cNvPr id="3" name="Content Placeholder 2"/>
          <p:cNvSpPr>
            <a:spLocks noGrp="1"/>
          </p:cNvSpPr>
          <p:nvPr>
            <p:ph idx="1"/>
          </p:nvPr>
        </p:nvSpPr>
        <p:spPr/>
        <p:txBody>
          <a:bodyPr>
            <a:noAutofit/>
          </a:bodyPr>
          <a:lstStyle/>
          <a:p>
            <a:r>
              <a:rPr lang="en-US" sz="2000" dirty="0">
                <a:solidFill>
                  <a:schemeClr val="bg1"/>
                </a:solidFill>
              </a:rPr>
              <a:t>A primitive data type can be of eight types </a:t>
            </a:r>
            <a:r>
              <a:rPr lang="en-US" sz="2000" dirty="0" smtClean="0">
                <a:solidFill>
                  <a:schemeClr val="bg1"/>
                </a:solidFill>
              </a:rPr>
              <a:t>:</a:t>
            </a:r>
            <a:endParaRPr lang="en-US" sz="2000" dirty="0">
              <a:solidFill>
                <a:schemeClr val="bg1"/>
              </a:solidFill>
            </a:endParaRPr>
          </a:p>
          <a:p>
            <a:r>
              <a:rPr lang="en-US" sz="2000" dirty="0">
                <a:solidFill>
                  <a:schemeClr val="bg1"/>
                </a:solidFill>
              </a:rPr>
              <a:t>char</a:t>
            </a:r>
          </a:p>
          <a:p>
            <a:r>
              <a:rPr lang="en-US" sz="2000" dirty="0" err="1">
                <a:solidFill>
                  <a:schemeClr val="bg1"/>
                </a:solidFill>
              </a:rPr>
              <a:t>boolean</a:t>
            </a:r>
            <a:r>
              <a:rPr lang="en-US" sz="2000" dirty="0">
                <a:solidFill>
                  <a:schemeClr val="bg1"/>
                </a:solidFill>
              </a:rPr>
              <a:t>	</a:t>
            </a:r>
          </a:p>
          <a:p>
            <a:r>
              <a:rPr lang="en-US" sz="2000" dirty="0">
                <a:solidFill>
                  <a:schemeClr val="bg1"/>
                </a:solidFill>
              </a:rPr>
              <a:t>byte</a:t>
            </a:r>
          </a:p>
          <a:p>
            <a:r>
              <a:rPr lang="en-US" sz="2000" dirty="0">
                <a:solidFill>
                  <a:schemeClr val="bg1"/>
                </a:solidFill>
              </a:rPr>
              <a:t>short</a:t>
            </a:r>
          </a:p>
          <a:p>
            <a:r>
              <a:rPr lang="en-US" sz="2000" dirty="0">
                <a:solidFill>
                  <a:schemeClr val="bg1"/>
                </a:solidFill>
              </a:rPr>
              <a:t>int	</a:t>
            </a:r>
          </a:p>
          <a:p>
            <a:r>
              <a:rPr lang="en-US" sz="2000" dirty="0">
                <a:solidFill>
                  <a:schemeClr val="bg1"/>
                </a:solidFill>
              </a:rPr>
              <a:t>long	</a:t>
            </a:r>
          </a:p>
          <a:p>
            <a:r>
              <a:rPr lang="en-US" sz="2000" dirty="0">
                <a:solidFill>
                  <a:schemeClr val="bg1"/>
                </a:solidFill>
              </a:rPr>
              <a:t>float	</a:t>
            </a:r>
          </a:p>
          <a:p>
            <a:r>
              <a:rPr lang="en-US" sz="2000" dirty="0">
                <a:solidFill>
                  <a:schemeClr val="bg1"/>
                </a:solidFill>
              </a:rPr>
              <a:t>double</a:t>
            </a:r>
          </a:p>
        </p:txBody>
      </p:sp>
    </p:spTree>
    <p:extLst>
      <p:ext uri="{BB962C8B-B14F-4D97-AF65-F5344CB8AC3E}">
        <p14:creationId xmlns:p14="http://schemas.microsoft.com/office/powerpoint/2010/main" val="1664698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Integer group</a:t>
            </a:r>
            <a:endParaRPr lang="en-US" dirty="0"/>
          </a:p>
        </p:txBody>
      </p:sp>
      <p:sp>
        <p:nvSpPr>
          <p:cNvPr id="3" name="Content Placeholder 2"/>
          <p:cNvSpPr>
            <a:spLocks noGrp="1"/>
          </p:cNvSpPr>
          <p:nvPr>
            <p:ph idx="1"/>
          </p:nvPr>
        </p:nvSpPr>
        <p:spPr>
          <a:xfrm>
            <a:off x="680321" y="2336872"/>
            <a:ext cx="9613861" cy="4351522"/>
          </a:xfrm>
        </p:spPr>
        <p:txBody>
          <a:bodyPr>
            <a:normAutofit fontScale="85000" lnSpcReduction="20000"/>
          </a:bodyPr>
          <a:lstStyle/>
          <a:p>
            <a:pPr marL="0" indent="0">
              <a:buNone/>
            </a:pPr>
            <a:r>
              <a:rPr lang="en-US" b="1" dirty="0">
                <a:solidFill>
                  <a:schemeClr val="bg1"/>
                </a:solidFill>
              </a:rPr>
              <a:t>This group includes byte, short, int, long</a:t>
            </a:r>
          </a:p>
          <a:p>
            <a:endParaRPr lang="en-US" b="1" dirty="0">
              <a:solidFill>
                <a:schemeClr val="bg1"/>
              </a:solidFill>
            </a:endParaRPr>
          </a:p>
          <a:p>
            <a:r>
              <a:rPr lang="en-US" b="1" dirty="0">
                <a:solidFill>
                  <a:schemeClr val="bg1"/>
                </a:solidFill>
              </a:rPr>
              <a:t>byte : It is 1 byte(8-bits) integer data type. Value range from -128 to 127. Default value zero. </a:t>
            </a:r>
            <a:r>
              <a:rPr lang="en-US" b="1" dirty="0" smtClean="0">
                <a:solidFill>
                  <a:schemeClr val="bg1"/>
                </a:solidFill>
              </a:rPr>
              <a:t>example</a:t>
            </a:r>
            <a:r>
              <a:rPr lang="en-US" b="1" dirty="0">
                <a:solidFill>
                  <a:schemeClr val="bg1"/>
                </a:solidFill>
              </a:rPr>
              <a:t>: byte b=10;</a:t>
            </a:r>
          </a:p>
          <a:p>
            <a:endParaRPr lang="en-US" b="1" dirty="0">
              <a:solidFill>
                <a:schemeClr val="bg1"/>
              </a:solidFill>
            </a:endParaRPr>
          </a:p>
          <a:p>
            <a:r>
              <a:rPr lang="en-US" b="1" dirty="0">
                <a:solidFill>
                  <a:schemeClr val="bg1"/>
                </a:solidFill>
              </a:rPr>
              <a:t>short : It is 2 bytes(16-bits) integer data type. Value range from -32768 to 32767. Default value zero. example: short s=11;</a:t>
            </a:r>
          </a:p>
          <a:p>
            <a:endParaRPr lang="en-US" b="1" dirty="0">
              <a:solidFill>
                <a:schemeClr val="bg1"/>
              </a:solidFill>
            </a:endParaRPr>
          </a:p>
          <a:p>
            <a:r>
              <a:rPr lang="en-US" b="1" dirty="0">
                <a:solidFill>
                  <a:schemeClr val="bg1"/>
                </a:solidFill>
              </a:rPr>
              <a:t>int : It is 4 bytes(32-bits) integer data type. Value range from -2147483648 to 2147483647. Default value zero. example: int </a:t>
            </a:r>
            <a:r>
              <a:rPr lang="en-US" b="1" dirty="0" err="1">
                <a:solidFill>
                  <a:schemeClr val="bg1"/>
                </a:solidFill>
              </a:rPr>
              <a:t>i</a:t>
            </a:r>
            <a:r>
              <a:rPr lang="en-US" b="1" dirty="0">
                <a:solidFill>
                  <a:schemeClr val="bg1"/>
                </a:solidFill>
              </a:rPr>
              <a:t>=10;</a:t>
            </a:r>
          </a:p>
          <a:p>
            <a:endParaRPr lang="en-US" b="1" dirty="0">
              <a:solidFill>
                <a:schemeClr val="bg1"/>
              </a:solidFill>
            </a:endParaRPr>
          </a:p>
          <a:p>
            <a:r>
              <a:rPr lang="en-US" b="1" dirty="0">
                <a:solidFill>
                  <a:schemeClr val="bg1"/>
                </a:solidFill>
              </a:rPr>
              <a:t>long : It is 8 bytes(64-bits) integer data type. Value range from -9,223,372,036,854,775,808 to 9,223,372,036,854,775,807. Default value zero. example: long l=100012;</a:t>
            </a:r>
          </a:p>
        </p:txBody>
      </p:sp>
    </p:spTree>
    <p:extLst>
      <p:ext uri="{BB962C8B-B14F-4D97-AF65-F5344CB8AC3E}">
        <p14:creationId xmlns:p14="http://schemas.microsoft.com/office/powerpoint/2010/main" val="18632363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Java</a:t>
            </a:r>
          </a:p>
        </p:txBody>
      </p:sp>
      <p:sp>
        <p:nvSpPr>
          <p:cNvPr id="3" name="Content Placeholder 2"/>
          <p:cNvSpPr>
            <a:spLocks noGrp="1"/>
          </p:cNvSpPr>
          <p:nvPr>
            <p:ph idx="1"/>
          </p:nvPr>
        </p:nvSpPr>
        <p:spPr>
          <a:xfrm>
            <a:off x="680321" y="2336873"/>
            <a:ext cx="9827905" cy="3599316"/>
          </a:xfrm>
        </p:spPr>
        <p:txBody>
          <a:bodyPr/>
          <a:lstStyle/>
          <a:p>
            <a:r>
              <a:rPr lang="en-US" b="1" dirty="0">
                <a:solidFill>
                  <a:schemeClr val="bg1"/>
                </a:solidFill>
                <a:effectLst/>
              </a:rPr>
              <a:t>Java is one of the world's most important and widely used computer languages, and it has held this distinction for many years. </a:t>
            </a:r>
            <a:endParaRPr lang="en-US" b="1" dirty="0" smtClean="0">
              <a:solidFill>
                <a:schemeClr val="bg1"/>
              </a:solidFill>
              <a:effectLst/>
            </a:endParaRPr>
          </a:p>
          <a:p>
            <a:r>
              <a:rPr lang="en-US" b="1" dirty="0" smtClean="0">
                <a:solidFill>
                  <a:schemeClr val="bg1"/>
                </a:solidFill>
                <a:effectLst/>
              </a:rPr>
              <a:t>As </a:t>
            </a:r>
            <a:r>
              <a:rPr lang="en-US" b="1" dirty="0">
                <a:solidFill>
                  <a:schemeClr val="bg1"/>
                </a:solidFill>
                <a:effectLst/>
              </a:rPr>
              <a:t>of </a:t>
            </a:r>
            <a:r>
              <a:rPr lang="en-US" b="1" dirty="0" smtClean="0">
                <a:solidFill>
                  <a:schemeClr val="bg1"/>
                </a:solidFill>
                <a:effectLst/>
              </a:rPr>
              <a:t>2018, </a:t>
            </a:r>
            <a:r>
              <a:rPr lang="en-US" b="1" dirty="0">
                <a:solidFill>
                  <a:schemeClr val="bg1"/>
                </a:solidFill>
                <a:effectLst/>
              </a:rPr>
              <a:t>Java is one of the most popular programming languages in use, particularly for client-server web applications, with a reported 9 million developers using and working on it.</a:t>
            </a:r>
          </a:p>
          <a:p>
            <a:endParaRPr lang="en-US" b="1" dirty="0">
              <a:solidFill>
                <a:schemeClr val="bg1"/>
              </a:solidFill>
            </a:endParaRPr>
          </a:p>
        </p:txBody>
      </p:sp>
    </p:spTree>
    <p:extLst>
      <p:ext uri="{BB962C8B-B14F-4D97-AF65-F5344CB8AC3E}">
        <p14:creationId xmlns:p14="http://schemas.microsoft.com/office/powerpoint/2010/main" val="26043417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Floating-Point </a:t>
            </a:r>
            <a:r>
              <a:rPr lang="en-US" b="1" dirty="0" smtClean="0"/>
              <a:t>Number</a:t>
            </a:r>
            <a:endParaRPr lang="en-US" dirty="0"/>
          </a:p>
        </p:txBody>
      </p:sp>
      <p:sp>
        <p:nvSpPr>
          <p:cNvPr id="3" name="Content Placeholder 2"/>
          <p:cNvSpPr>
            <a:spLocks noGrp="1"/>
          </p:cNvSpPr>
          <p:nvPr>
            <p:ph idx="1"/>
          </p:nvPr>
        </p:nvSpPr>
        <p:spPr/>
        <p:txBody>
          <a:bodyPr/>
          <a:lstStyle/>
          <a:p>
            <a:pPr marL="0" indent="0">
              <a:buNone/>
            </a:pPr>
            <a:r>
              <a:rPr lang="en-US" b="1" dirty="0">
                <a:solidFill>
                  <a:schemeClr val="bg1"/>
                </a:solidFill>
              </a:rPr>
              <a:t>This group includes float, double</a:t>
            </a:r>
          </a:p>
          <a:p>
            <a:endParaRPr lang="en-US" b="1" dirty="0">
              <a:solidFill>
                <a:schemeClr val="bg1"/>
              </a:solidFill>
            </a:endParaRPr>
          </a:p>
          <a:p>
            <a:r>
              <a:rPr lang="en-US" b="1" dirty="0">
                <a:solidFill>
                  <a:schemeClr val="bg1"/>
                </a:solidFill>
              </a:rPr>
              <a:t>float : It is 4 bytes(32-bits) float data type. Default value 0.0f. </a:t>
            </a:r>
            <a:r>
              <a:rPr lang="en-US" b="1" dirty="0" smtClean="0">
                <a:solidFill>
                  <a:schemeClr val="bg1"/>
                </a:solidFill>
              </a:rPr>
              <a:t>	example</a:t>
            </a:r>
            <a:r>
              <a:rPr lang="en-US" b="1" dirty="0">
                <a:solidFill>
                  <a:schemeClr val="bg1"/>
                </a:solidFill>
              </a:rPr>
              <a:t>: float </a:t>
            </a:r>
            <a:r>
              <a:rPr lang="en-US" b="1" dirty="0" err="1">
                <a:solidFill>
                  <a:schemeClr val="bg1"/>
                </a:solidFill>
              </a:rPr>
              <a:t>ff</a:t>
            </a:r>
            <a:r>
              <a:rPr lang="en-US" b="1" dirty="0">
                <a:solidFill>
                  <a:schemeClr val="bg1"/>
                </a:solidFill>
              </a:rPr>
              <a:t>=10.3f;</a:t>
            </a:r>
          </a:p>
          <a:p>
            <a:endParaRPr lang="en-US" b="1" dirty="0">
              <a:solidFill>
                <a:schemeClr val="bg1"/>
              </a:solidFill>
            </a:endParaRPr>
          </a:p>
          <a:p>
            <a:r>
              <a:rPr lang="en-US" b="1" dirty="0">
                <a:solidFill>
                  <a:schemeClr val="bg1"/>
                </a:solidFill>
              </a:rPr>
              <a:t>double : It is 8 bytes(64-bits) float data type. Default value 0.0d. </a:t>
            </a:r>
            <a:endParaRPr lang="en-US" b="1" dirty="0" smtClean="0">
              <a:solidFill>
                <a:schemeClr val="bg1"/>
              </a:solidFill>
            </a:endParaRPr>
          </a:p>
          <a:p>
            <a:pPr marL="457200" lvl="1" indent="0">
              <a:buNone/>
            </a:pPr>
            <a:r>
              <a:rPr lang="en-US" b="1" dirty="0">
                <a:solidFill>
                  <a:schemeClr val="bg1"/>
                </a:solidFill>
              </a:rPr>
              <a:t>	</a:t>
            </a:r>
            <a:r>
              <a:rPr lang="en-US" b="1" dirty="0" smtClean="0">
                <a:solidFill>
                  <a:schemeClr val="bg1"/>
                </a:solidFill>
              </a:rPr>
              <a:t>example</a:t>
            </a:r>
            <a:r>
              <a:rPr lang="en-US" b="1" dirty="0">
                <a:solidFill>
                  <a:schemeClr val="bg1"/>
                </a:solidFill>
              </a:rPr>
              <a:t>: double db=11.123;</a:t>
            </a:r>
          </a:p>
        </p:txBody>
      </p:sp>
    </p:spTree>
    <p:extLst>
      <p:ext uri="{BB962C8B-B14F-4D97-AF65-F5344CB8AC3E}">
        <p14:creationId xmlns:p14="http://schemas.microsoft.com/office/powerpoint/2010/main" val="42267218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Characters</a:t>
            </a:r>
            <a:endParaRPr lang="en-US" dirty="0"/>
          </a:p>
        </p:txBody>
      </p:sp>
      <p:sp>
        <p:nvSpPr>
          <p:cNvPr id="3" name="Content Placeholder 2"/>
          <p:cNvSpPr>
            <a:spLocks noGrp="1"/>
          </p:cNvSpPr>
          <p:nvPr>
            <p:ph idx="1"/>
          </p:nvPr>
        </p:nvSpPr>
        <p:spPr/>
        <p:txBody>
          <a:bodyPr/>
          <a:lstStyle/>
          <a:p>
            <a:r>
              <a:rPr lang="en-US" b="1" dirty="0">
                <a:solidFill>
                  <a:schemeClr val="bg1"/>
                </a:solidFill>
              </a:rPr>
              <a:t>This group represent char, which represent symbols in a character set, like letters and numbers.</a:t>
            </a:r>
          </a:p>
          <a:p>
            <a:endParaRPr lang="en-US" b="1" dirty="0">
              <a:solidFill>
                <a:schemeClr val="bg1"/>
              </a:solidFill>
            </a:endParaRPr>
          </a:p>
          <a:p>
            <a:r>
              <a:rPr lang="en-US" b="1" dirty="0">
                <a:solidFill>
                  <a:schemeClr val="bg1"/>
                </a:solidFill>
              </a:rPr>
              <a:t>char : It is 2 bytes(16-bits) unsigned </a:t>
            </a:r>
            <a:r>
              <a:rPr lang="en-US" b="1" dirty="0" err="1">
                <a:solidFill>
                  <a:schemeClr val="bg1"/>
                </a:solidFill>
              </a:rPr>
              <a:t>unicode</a:t>
            </a:r>
            <a:r>
              <a:rPr lang="en-US" b="1" dirty="0">
                <a:solidFill>
                  <a:schemeClr val="bg1"/>
                </a:solidFill>
              </a:rPr>
              <a:t> character. Range 0 to 65,535. </a:t>
            </a:r>
            <a:endParaRPr lang="en-US" b="1" dirty="0" smtClean="0">
              <a:solidFill>
                <a:schemeClr val="bg1"/>
              </a:solidFill>
            </a:endParaRPr>
          </a:p>
          <a:p>
            <a:pPr marL="0" indent="0">
              <a:buNone/>
            </a:pPr>
            <a:r>
              <a:rPr lang="en-US" b="1" dirty="0">
                <a:solidFill>
                  <a:schemeClr val="bg1"/>
                </a:solidFill>
              </a:rPr>
              <a:t>	</a:t>
            </a:r>
            <a:r>
              <a:rPr lang="en-US" b="1" dirty="0" smtClean="0">
                <a:solidFill>
                  <a:schemeClr val="bg1"/>
                </a:solidFill>
              </a:rPr>
              <a:t>example</a:t>
            </a:r>
            <a:r>
              <a:rPr lang="en-US" b="1" dirty="0">
                <a:solidFill>
                  <a:schemeClr val="bg1"/>
                </a:solidFill>
              </a:rPr>
              <a:t>: char c='a';</a:t>
            </a:r>
          </a:p>
        </p:txBody>
      </p:sp>
    </p:spTree>
    <p:extLst>
      <p:ext uri="{BB962C8B-B14F-4D97-AF65-F5344CB8AC3E}">
        <p14:creationId xmlns:p14="http://schemas.microsoft.com/office/powerpoint/2010/main" val="27348044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Boolean</a:t>
            </a:r>
            <a:endParaRPr lang="en-US" dirty="0"/>
          </a:p>
        </p:txBody>
      </p:sp>
      <p:sp>
        <p:nvSpPr>
          <p:cNvPr id="3" name="Content Placeholder 2"/>
          <p:cNvSpPr>
            <a:spLocks noGrp="1"/>
          </p:cNvSpPr>
          <p:nvPr>
            <p:ph idx="1"/>
          </p:nvPr>
        </p:nvSpPr>
        <p:spPr/>
        <p:txBody>
          <a:bodyPr/>
          <a:lstStyle/>
          <a:p>
            <a:r>
              <a:rPr lang="en-US" b="1" dirty="0">
                <a:solidFill>
                  <a:schemeClr val="bg1"/>
                </a:solidFill>
              </a:rPr>
              <a:t>This group represent </a:t>
            </a:r>
            <a:r>
              <a:rPr lang="en-US" b="1" dirty="0" err="1">
                <a:solidFill>
                  <a:schemeClr val="bg1"/>
                </a:solidFill>
              </a:rPr>
              <a:t>boolean</a:t>
            </a:r>
            <a:r>
              <a:rPr lang="en-US" b="1" dirty="0">
                <a:solidFill>
                  <a:schemeClr val="bg1"/>
                </a:solidFill>
              </a:rPr>
              <a:t>, which is a special type for representing true/false values. They are defined constant of the </a:t>
            </a:r>
            <a:r>
              <a:rPr lang="en-US" b="1" dirty="0" smtClean="0">
                <a:solidFill>
                  <a:schemeClr val="bg1"/>
                </a:solidFill>
              </a:rPr>
              <a:t>language.</a:t>
            </a:r>
          </a:p>
          <a:p>
            <a:endParaRPr lang="en-US" b="1" dirty="0">
              <a:solidFill>
                <a:schemeClr val="bg1"/>
              </a:solidFill>
            </a:endParaRPr>
          </a:p>
          <a:p>
            <a:pPr lvl="2"/>
            <a:r>
              <a:rPr lang="en-US" b="1" dirty="0" smtClean="0">
                <a:solidFill>
                  <a:schemeClr val="bg1"/>
                </a:solidFill>
              </a:rPr>
              <a:t>example</a:t>
            </a:r>
            <a:r>
              <a:rPr lang="en-US" b="1" dirty="0">
                <a:solidFill>
                  <a:schemeClr val="bg1"/>
                </a:solidFill>
              </a:rPr>
              <a:t>: </a:t>
            </a:r>
            <a:r>
              <a:rPr lang="en-US" b="1" dirty="0" err="1">
                <a:solidFill>
                  <a:schemeClr val="bg1"/>
                </a:solidFill>
              </a:rPr>
              <a:t>boolean</a:t>
            </a:r>
            <a:r>
              <a:rPr lang="en-US" b="1" dirty="0">
                <a:solidFill>
                  <a:schemeClr val="bg1"/>
                </a:solidFill>
              </a:rPr>
              <a:t> b=true;</a:t>
            </a:r>
          </a:p>
        </p:txBody>
      </p:sp>
    </p:spTree>
    <p:extLst>
      <p:ext uri="{BB962C8B-B14F-4D97-AF65-F5344CB8AC3E}">
        <p14:creationId xmlns:p14="http://schemas.microsoft.com/office/powerpoint/2010/main" val="16519594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Non-Primitive(Reference) Data </a:t>
            </a:r>
            <a:r>
              <a:rPr lang="en-US" b="1" dirty="0" smtClean="0"/>
              <a:t>type</a:t>
            </a:r>
            <a:endParaRPr lang="en-US" dirty="0"/>
          </a:p>
        </p:txBody>
      </p:sp>
      <p:sp>
        <p:nvSpPr>
          <p:cNvPr id="3" name="Content Placeholder 2"/>
          <p:cNvSpPr>
            <a:spLocks noGrp="1"/>
          </p:cNvSpPr>
          <p:nvPr>
            <p:ph idx="1"/>
          </p:nvPr>
        </p:nvSpPr>
        <p:spPr/>
        <p:txBody>
          <a:bodyPr/>
          <a:lstStyle/>
          <a:p>
            <a:r>
              <a:rPr lang="en-US" b="1" dirty="0">
                <a:solidFill>
                  <a:schemeClr val="bg1"/>
                </a:solidFill>
              </a:rPr>
              <a:t>A reference data type is used to refer to an object. A reference variable is declare to be of specific and that type can never be change. We will talk a lot more about reference data type later in Classes and Object lesson.</a:t>
            </a:r>
          </a:p>
        </p:txBody>
      </p:sp>
    </p:spTree>
    <p:extLst>
      <p:ext uri="{BB962C8B-B14F-4D97-AF65-F5344CB8AC3E}">
        <p14:creationId xmlns:p14="http://schemas.microsoft.com/office/powerpoint/2010/main" val="26092569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Identifiers in </a:t>
            </a:r>
            <a:r>
              <a:rPr lang="en-US" b="1" dirty="0" smtClean="0"/>
              <a:t>Java</a:t>
            </a:r>
            <a:endParaRPr lang="en-US" dirty="0"/>
          </a:p>
        </p:txBody>
      </p:sp>
      <p:sp>
        <p:nvSpPr>
          <p:cNvPr id="3" name="Content Placeholder 2"/>
          <p:cNvSpPr>
            <a:spLocks noGrp="1"/>
          </p:cNvSpPr>
          <p:nvPr>
            <p:ph idx="1"/>
          </p:nvPr>
        </p:nvSpPr>
        <p:spPr>
          <a:xfrm>
            <a:off x="680321" y="2116394"/>
            <a:ext cx="10019634" cy="4387645"/>
          </a:xfrm>
        </p:spPr>
        <p:txBody>
          <a:bodyPr>
            <a:normAutofit/>
          </a:bodyPr>
          <a:lstStyle/>
          <a:p>
            <a:r>
              <a:rPr lang="en-US" b="1" dirty="0">
                <a:solidFill>
                  <a:schemeClr val="bg1"/>
                </a:solidFill>
              </a:rPr>
              <a:t>All Java components require names. Name used for classes, methods, interfaces and variables are called Identifier. Identifier must follow some rules. Here are the rules:</a:t>
            </a:r>
          </a:p>
          <a:p>
            <a:endParaRPr lang="en-US" b="1" dirty="0">
              <a:solidFill>
                <a:schemeClr val="bg1"/>
              </a:solidFill>
            </a:endParaRPr>
          </a:p>
          <a:p>
            <a:r>
              <a:rPr lang="en-US" b="1" dirty="0">
                <a:solidFill>
                  <a:schemeClr val="bg1"/>
                </a:solidFill>
              </a:rPr>
              <a:t>All identifiers must start with either a letter( a to z or A to Z ) or currency character($) or an underscore.</a:t>
            </a:r>
          </a:p>
          <a:p>
            <a:r>
              <a:rPr lang="en-US" b="1" dirty="0">
                <a:solidFill>
                  <a:schemeClr val="bg1"/>
                </a:solidFill>
              </a:rPr>
              <a:t>After the first character, an identifier can have any combination of characters.</a:t>
            </a:r>
          </a:p>
          <a:p>
            <a:r>
              <a:rPr lang="en-US" b="1" dirty="0">
                <a:solidFill>
                  <a:schemeClr val="bg1"/>
                </a:solidFill>
              </a:rPr>
              <a:t>A Java keyword cannot be used as an identifier.</a:t>
            </a:r>
          </a:p>
          <a:p>
            <a:r>
              <a:rPr lang="en-US" b="1" dirty="0">
                <a:solidFill>
                  <a:schemeClr val="bg1"/>
                </a:solidFill>
              </a:rPr>
              <a:t>Identifiers in Java are case sensitive, foo and Foo are two different identifiers.</a:t>
            </a:r>
          </a:p>
        </p:txBody>
      </p:sp>
    </p:spTree>
    <p:extLst>
      <p:ext uri="{BB962C8B-B14F-4D97-AF65-F5344CB8AC3E}">
        <p14:creationId xmlns:p14="http://schemas.microsoft.com/office/powerpoint/2010/main" val="6204116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solidFill>
                  <a:schemeClr val="bg1"/>
                </a:solidFill>
              </a:rPr>
              <a:t>When we want to store any information, we store it in an address of the computer. Instead of remembering the complex address where we have stored our information, we name that address</a:t>
            </a:r>
            <a:r>
              <a:rPr lang="en-US" b="1" dirty="0" smtClean="0">
                <a:solidFill>
                  <a:schemeClr val="bg1"/>
                </a:solidFill>
              </a:rPr>
              <a:t>. The </a:t>
            </a:r>
            <a:r>
              <a:rPr lang="en-US" b="1" dirty="0">
                <a:solidFill>
                  <a:schemeClr val="bg1"/>
                </a:solidFill>
              </a:rPr>
              <a:t>naming of an address is known as variable. Variable is the name of memory location.</a:t>
            </a:r>
          </a:p>
          <a:p>
            <a:endParaRPr lang="en-US" b="1" dirty="0">
              <a:solidFill>
                <a:schemeClr val="bg1"/>
              </a:solidFill>
            </a:endParaRPr>
          </a:p>
          <a:p>
            <a:r>
              <a:rPr lang="en-US" b="1" dirty="0">
                <a:solidFill>
                  <a:schemeClr val="bg1"/>
                </a:solidFill>
              </a:rPr>
              <a:t>Java Programming language defines mainly three kind of variables.</a:t>
            </a:r>
          </a:p>
          <a:p>
            <a:pPr marL="0" indent="0">
              <a:buNone/>
            </a:pPr>
            <a:endParaRPr lang="en-US" b="1" dirty="0">
              <a:solidFill>
                <a:schemeClr val="bg1"/>
              </a:solidFill>
            </a:endParaRPr>
          </a:p>
          <a:p>
            <a:pPr lvl="1"/>
            <a:r>
              <a:rPr lang="en-US" b="1" dirty="0">
                <a:solidFill>
                  <a:schemeClr val="bg1"/>
                </a:solidFill>
              </a:rPr>
              <a:t>Instance variables</a:t>
            </a:r>
          </a:p>
          <a:p>
            <a:pPr lvl="1"/>
            <a:r>
              <a:rPr lang="en-US" b="1" dirty="0">
                <a:solidFill>
                  <a:schemeClr val="bg1"/>
                </a:solidFill>
              </a:rPr>
              <a:t>Static Variables</a:t>
            </a:r>
          </a:p>
          <a:p>
            <a:pPr lvl="1"/>
            <a:r>
              <a:rPr lang="en-US" b="1" dirty="0">
                <a:solidFill>
                  <a:schemeClr val="bg1"/>
                </a:solidFill>
              </a:rPr>
              <a:t>Local Variables</a:t>
            </a:r>
          </a:p>
        </p:txBody>
      </p:sp>
    </p:spTree>
    <p:extLst>
      <p:ext uri="{BB962C8B-B14F-4D97-AF65-F5344CB8AC3E}">
        <p14:creationId xmlns:p14="http://schemas.microsoft.com/office/powerpoint/2010/main" val="6632947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Instance variables</a:t>
            </a:r>
            <a:endParaRPr lang="en-US" dirty="0"/>
          </a:p>
        </p:txBody>
      </p:sp>
      <p:sp>
        <p:nvSpPr>
          <p:cNvPr id="3" name="Content Placeholder 2"/>
          <p:cNvSpPr>
            <a:spLocks noGrp="1"/>
          </p:cNvSpPr>
          <p:nvPr>
            <p:ph idx="1"/>
          </p:nvPr>
        </p:nvSpPr>
        <p:spPr>
          <a:xfrm>
            <a:off x="680321" y="2336872"/>
            <a:ext cx="10056505" cy="4078675"/>
          </a:xfrm>
        </p:spPr>
        <p:txBody>
          <a:bodyPr>
            <a:normAutofit lnSpcReduction="10000"/>
          </a:bodyPr>
          <a:lstStyle/>
          <a:p>
            <a:r>
              <a:rPr lang="en-US" b="1" dirty="0">
                <a:solidFill>
                  <a:schemeClr val="bg1"/>
                </a:solidFill>
              </a:rPr>
              <a:t>Instance variables are variables that are declare inside a class but outside any method</a:t>
            </a:r>
            <a:r>
              <a:rPr lang="en-US" b="1" dirty="0" smtClean="0">
                <a:solidFill>
                  <a:schemeClr val="bg1"/>
                </a:solidFill>
              </a:rPr>
              <a:t>, constructor </a:t>
            </a:r>
            <a:r>
              <a:rPr lang="en-US" b="1" dirty="0">
                <a:solidFill>
                  <a:schemeClr val="bg1"/>
                </a:solidFill>
              </a:rPr>
              <a:t>or block. Instance variable are also variable of object commonly known as field or property. They are referred as object variable. Each object has its own copy of each variable and thus, it doesn't effect the instance variable if one object changes the value of the variable</a:t>
            </a:r>
            <a:r>
              <a:rPr lang="en-US" b="1" dirty="0" smtClean="0">
                <a:solidFill>
                  <a:schemeClr val="bg1"/>
                </a:solidFill>
              </a:rPr>
              <a:t>.</a:t>
            </a:r>
          </a:p>
          <a:p>
            <a:pPr marL="0" indent="0">
              <a:buNone/>
            </a:pPr>
            <a:endParaRPr lang="en-US" b="1" dirty="0" smtClean="0">
              <a:solidFill>
                <a:schemeClr val="bg1"/>
              </a:solidFill>
            </a:endParaRPr>
          </a:p>
          <a:p>
            <a:pPr marL="1371600" lvl="3" indent="0">
              <a:buNone/>
            </a:pPr>
            <a:r>
              <a:rPr lang="en-US" sz="2200" b="1" dirty="0">
                <a:solidFill>
                  <a:schemeClr val="bg1"/>
                </a:solidFill>
              </a:rPr>
              <a:t>class Student</a:t>
            </a:r>
          </a:p>
          <a:p>
            <a:pPr marL="1371600" lvl="3" indent="0">
              <a:buNone/>
            </a:pPr>
            <a:r>
              <a:rPr lang="en-US" sz="2200" b="1" dirty="0">
                <a:solidFill>
                  <a:schemeClr val="bg1"/>
                </a:solidFill>
              </a:rPr>
              <a:t>{</a:t>
            </a:r>
          </a:p>
          <a:p>
            <a:pPr marL="1371600" lvl="3" indent="0">
              <a:buNone/>
            </a:pPr>
            <a:r>
              <a:rPr lang="en-US" sz="2200" b="1" dirty="0">
                <a:solidFill>
                  <a:schemeClr val="bg1"/>
                </a:solidFill>
              </a:rPr>
              <a:t> String name;</a:t>
            </a:r>
          </a:p>
          <a:p>
            <a:pPr marL="1371600" lvl="3" indent="0">
              <a:buNone/>
            </a:pPr>
            <a:r>
              <a:rPr lang="en-US" sz="2200" b="1" dirty="0">
                <a:solidFill>
                  <a:schemeClr val="bg1"/>
                </a:solidFill>
              </a:rPr>
              <a:t> int age;</a:t>
            </a:r>
          </a:p>
          <a:p>
            <a:pPr marL="1371600" lvl="3" indent="0">
              <a:buNone/>
            </a:pPr>
            <a:r>
              <a:rPr lang="en-US" sz="2200" b="1" dirty="0">
                <a:solidFill>
                  <a:schemeClr val="bg1"/>
                </a:solidFill>
              </a:rPr>
              <a:t>}</a:t>
            </a:r>
          </a:p>
        </p:txBody>
      </p:sp>
    </p:spTree>
    <p:extLst>
      <p:ext uri="{BB962C8B-B14F-4D97-AF65-F5344CB8AC3E}">
        <p14:creationId xmlns:p14="http://schemas.microsoft.com/office/powerpoint/2010/main" val="33568747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variables</a:t>
            </a:r>
            <a:endParaRPr lang="en-US" dirty="0"/>
          </a:p>
        </p:txBody>
      </p:sp>
      <p:sp>
        <p:nvSpPr>
          <p:cNvPr id="3" name="Content Placeholder 2"/>
          <p:cNvSpPr>
            <a:spLocks noGrp="1"/>
          </p:cNvSpPr>
          <p:nvPr>
            <p:ph idx="1"/>
          </p:nvPr>
        </p:nvSpPr>
        <p:spPr/>
        <p:txBody>
          <a:bodyPr>
            <a:normAutofit lnSpcReduction="10000"/>
          </a:bodyPr>
          <a:lstStyle/>
          <a:p>
            <a:r>
              <a:rPr lang="en-US" dirty="0">
                <a:solidFill>
                  <a:schemeClr val="bg1"/>
                </a:solidFill>
              </a:rPr>
              <a:t>Static are class variables declared with static keyword. Static variables are initialized only once. Static variables are also used in declaring constant along with final keyword.</a:t>
            </a:r>
          </a:p>
          <a:p>
            <a:endParaRPr lang="en-US" dirty="0">
              <a:solidFill>
                <a:schemeClr val="bg1"/>
              </a:solidFill>
            </a:endParaRPr>
          </a:p>
          <a:p>
            <a:pPr marL="0" indent="0">
              <a:buNone/>
            </a:pPr>
            <a:r>
              <a:rPr lang="en-US" dirty="0">
                <a:solidFill>
                  <a:schemeClr val="bg1"/>
                </a:solidFill>
              </a:rPr>
              <a:t>class </a:t>
            </a:r>
            <a:r>
              <a:rPr lang="en-US" dirty="0" smtClean="0">
                <a:solidFill>
                  <a:schemeClr val="bg1"/>
                </a:solidFill>
              </a:rPr>
              <a:t>Student {</a:t>
            </a:r>
            <a:endParaRPr lang="en-US" dirty="0">
              <a:solidFill>
                <a:schemeClr val="bg1"/>
              </a:solidFill>
            </a:endParaRPr>
          </a:p>
          <a:p>
            <a:pPr marL="0" indent="0">
              <a:buNone/>
            </a:pPr>
            <a:r>
              <a:rPr lang="en-US" dirty="0" smtClean="0">
                <a:solidFill>
                  <a:schemeClr val="bg1"/>
                </a:solidFill>
              </a:rPr>
              <a:t>	 </a:t>
            </a:r>
            <a:r>
              <a:rPr lang="en-US" dirty="0">
                <a:solidFill>
                  <a:schemeClr val="bg1"/>
                </a:solidFill>
              </a:rPr>
              <a:t>String name</a:t>
            </a:r>
            <a:r>
              <a:rPr lang="en-US" dirty="0" smtClean="0">
                <a:solidFill>
                  <a:schemeClr val="bg1"/>
                </a:solidFill>
              </a:rPr>
              <a:t>;</a:t>
            </a:r>
          </a:p>
          <a:p>
            <a:pPr marL="0" indent="0">
              <a:buNone/>
            </a:pPr>
            <a:r>
              <a:rPr lang="en-US" dirty="0" smtClean="0">
                <a:solidFill>
                  <a:schemeClr val="bg1"/>
                </a:solidFill>
              </a:rPr>
              <a:t>	 int age;</a:t>
            </a:r>
          </a:p>
          <a:p>
            <a:pPr marL="0" indent="0">
              <a:buNone/>
            </a:pPr>
            <a:r>
              <a:rPr lang="en-US" dirty="0" smtClean="0">
                <a:solidFill>
                  <a:schemeClr val="bg1"/>
                </a:solidFill>
              </a:rPr>
              <a:t>	 static </a:t>
            </a:r>
            <a:r>
              <a:rPr lang="en-US" dirty="0">
                <a:solidFill>
                  <a:schemeClr val="bg1"/>
                </a:solidFill>
              </a:rPr>
              <a:t>int </a:t>
            </a:r>
            <a:r>
              <a:rPr lang="en-US" dirty="0" err="1">
                <a:solidFill>
                  <a:schemeClr val="bg1"/>
                </a:solidFill>
              </a:rPr>
              <a:t>instituteCode</a:t>
            </a:r>
            <a:r>
              <a:rPr lang="en-US" dirty="0">
                <a:solidFill>
                  <a:schemeClr val="bg1"/>
                </a:solidFill>
              </a:rPr>
              <a:t>=1101;</a:t>
            </a:r>
          </a:p>
          <a:p>
            <a:pPr marL="0" indent="0">
              <a:buNone/>
            </a:pPr>
            <a:r>
              <a:rPr lang="en-US" dirty="0">
                <a:solidFill>
                  <a:schemeClr val="bg1"/>
                </a:solidFill>
              </a:rPr>
              <a:t>}</a:t>
            </a:r>
          </a:p>
        </p:txBody>
      </p:sp>
    </p:spTree>
    <p:extLst>
      <p:ext uri="{BB962C8B-B14F-4D97-AF65-F5344CB8AC3E}">
        <p14:creationId xmlns:p14="http://schemas.microsoft.com/office/powerpoint/2010/main" val="41118621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Additional points on static </a:t>
            </a:r>
            <a:r>
              <a:rPr lang="en-US" b="1" dirty="0" smtClean="0"/>
              <a:t>variables:</a:t>
            </a:r>
            <a:endParaRPr lang="en-US" dirty="0"/>
          </a:p>
        </p:txBody>
      </p:sp>
      <p:sp>
        <p:nvSpPr>
          <p:cNvPr id="3" name="Content Placeholder 2"/>
          <p:cNvSpPr>
            <a:spLocks noGrp="1"/>
          </p:cNvSpPr>
          <p:nvPr>
            <p:ph idx="1"/>
          </p:nvPr>
        </p:nvSpPr>
        <p:spPr/>
        <p:txBody>
          <a:bodyPr/>
          <a:lstStyle/>
          <a:p>
            <a:r>
              <a:rPr lang="en-US" b="1" dirty="0">
                <a:solidFill>
                  <a:schemeClr val="bg1"/>
                </a:solidFill>
              </a:rPr>
              <a:t>static variable are also known as class variable.</a:t>
            </a:r>
          </a:p>
          <a:p>
            <a:r>
              <a:rPr lang="en-US" b="1" dirty="0">
                <a:solidFill>
                  <a:schemeClr val="bg1"/>
                </a:solidFill>
              </a:rPr>
              <a:t>static means to remain constant.</a:t>
            </a:r>
          </a:p>
          <a:p>
            <a:r>
              <a:rPr lang="en-US" b="1" dirty="0">
                <a:solidFill>
                  <a:schemeClr val="bg1"/>
                </a:solidFill>
              </a:rPr>
              <a:t>In Java, it means that it will be constant for all the instances created for that class.</a:t>
            </a:r>
          </a:p>
          <a:p>
            <a:r>
              <a:rPr lang="en-US" b="1" dirty="0">
                <a:solidFill>
                  <a:schemeClr val="bg1"/>
                </a:solidFill>
              </a:rPr>
              <a:t>static variable need not be called from object.</a:t>
            </a:r>
          </a:p>
          <a:p>
            <a:r>
              <a:rPr lang="en-US" b="1" dirty="0">
                <a:solidFill>
                  <a:schemeClr val="bg1"/>
                </a:solidFill>
              </a:rPr>
              <a:t>It is called by </a:t>
            </a:r>
            <a:r>
              <a:rPr lang="en-US" b="1" dirty="0" err="1">
                <a:solidFill>
                  <a:schemeClr val="bg1"/>
                </a:solidFill>
              </a:rPr>
              <a:t>classname.static</a:t>
            </a:r>
            <a:r>
              <a:rPr lang="en-US" b="1" dirty="0">
                <a:solidFill>
                  <a:schemeClr val="bg1"/>
                </a:solidFill>
              </a:rPr>
              <a:t> variable name</a:t>
            </a:r>
          </a:p>
          <a:p>
            <a:r>
              <a:rPr lang="en-US" b="1" dirty="0">
                <a:solidFill>
                  <a:schemeClr val="bg1"/>
                </a:solidFill>
              </a:rPr>
              <a:t>Note: A static variable can never be defined inside a method </a:t>
            </a:r>
            <a:r>
              <a:rPr lang="en-US" b="1" dirty="0" err="1">
                <a:solidFill>
                  <a:schemeClr val="bg1"/>
                </a:solidFill>
              </a:rPr>
              <a:t>i.e</a:t>
            </a:r>
            <a:r>
              <a:rPr lang="en-US" b="1" dirty="0">
                <a:solidFill>
                  <a:schemeClr val="bg1"/>
                </a:solidFill>
              </a:rPr>
              <a:t> it can never be a local variable.</a:t>
            </a:r>
          </a:p>
        </p:txBody>
      </p:sp>
    </p:spTree>
    <p:extLst>
      <p:ext uri="{BB962C8B-B14F-4D97-AF65-F5344CB8AC3E}">
        <p14:creationId xmlns:p14="http://schemas.microsoft.com/office/powerpoint/2010/main" val="5666145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Local </a:t>
            </a:r>
            <a:r>
              <a:rPr lang="en-US" b="1" dirty="0" smtClean="0"/>
              <a:t>variables</a:t>
            </a:r>
            <a:endParaRPr lang="en-US" dirty="0"/>
          </a:p>
        </p:txBody>
      </p:sp>
      <p:sp>
        <p:nvSpPr>
          <p:cNvPr id="3" name="Content Placeholder 2"/>
          <p:cNvSpPr>
            <a:spLocks noGrp="1"/>
          </p:cNvSpPr>
          <p:nvPr>
            <p:ph idx="1"/>
          </p:nvPr>
        </p:nvSpPr>
        <p:spPr/>
        <p:txBody>
          <a:bodyPr>
            <a:normAutofit/>
          </a:bodyPr>
          <a:lstStyle/>
          <a:p>
            <a:r>
              <a:rPr lang="en-US" b="1" dirty="0">
                <a:solidFill>
                  <a:schemeClr val="bg1"/>
                </a:solidFill>
              </a:rPr>
              <a:t>Local variables are declared in method, constructor or block. Local variables are initialized when method, constructor or block start and will be destroyed once its end. Local variable reside in stack. Access modifiers are not used for local variable.</a:t>
            </a:r>
          </a:p>
          <a:p>
            <a:endParaRPr lang="en-US" b="1" dirty="0">
              <a:solidFill>
                <a:schemeClr val="bg1"/>
              </a:solidFill>
            </a:endParaRPr>
          </a:p>
          <a:p>
            <a:pPr marL="457200" lvl="1" indent="0">
              <a:buNone/>
            </a:pPr>
            <a:r>
              <a:rPr lang="en-US" b="1" dirty="0">
                <a:solidFill>
                  <a:schemeClr val="bg1"/>
                </a:solidFill>
              </a:rPr>
              <a:t>float </a:t>
            </a:r>
            <a:r>
              <a:rPr lang="en-US" b="1" dirty="0" err="1">
                <a:solidFill>
                  <a:schemeClr val="bg1"/>
                </a:solidFill>
              </a:rPr>
              <a:t>getDiscount</a:t>
            </a:r>
            <a:r>
              <a:rPr lang="en-US" b="1" dirty="0">
                <a:solidFill>
                  <a:schemeClr val="bg1"/>
                </a:solidFill>
              </a:rPr>
              <a:t>(int price</a:t>
            </a:r>
            <a:r>
              <a:rPr lang="en-US" b="1" dirty="0" smtClean="0">
                <a:solidFill>
                  <a:schemeClr val="bg1"/>
                </a:solidFill>
              </a:rPr>
              <a:t>) {</a:t>
            </a:r>
            <a:endParaRPr lang="en-US" b="1" dirty="0">
              <a:solidFill>
                <a:schemeClr val="bg1"/>
              </a:solidFill>
            </a:endParaRPr>
          </a:p>
          <a:p>
            <a:pPr marL="457200" lvl="1" indent="0">
              <a:buNone/>
            </a:pPr>
            <a:r>
              <a:rPr lang="en-US" b="1" dirty="0">
                <a:solidFill>
                  <a:schemeClr val="bg1"/>
                </a:solidFill>
              </a:rPr>
              <a:t> </a:t>
            </a:r>
            <a:r>
              <a:rPr lang="en-US" b="1" dirty="0" smtClean="0">
                <a:solidFill>
                  <a:schemeClr val="bg1"/>
                </a:solidFill>
              </a:rPr>
              <a:t>	float </a:t>
            </a:r>
            <a:r>
              <a:rPr lang="en-US" b="1" dirty="0">
                <a:solidFill>
                  <a:schemeClr val="bg1"/>
                </a:solidFill>
              </a:rPr>
              <a:t>discount;</a:t>
            </a:r>
          </a:p>
          <a:p>
            <a:pPr marL="457200" lvl="1" indent="0">
              <a:buNone/>
            </a:pPr>
            <a:r>
              <a:rPr lang="en-US" b="1" dirty="0" smtClean="0">
                <a:solidFill>
                  <a:schemeClr val="bg1"/>
                </a:solidFill>
              </a:rPr>
              <a:t>	 </a:t>
            </a:r>
            <a:r>
              <a:rPr lang="en-US" b="1" dirty="0">
                <a:solidFill>
                  <a:schemeClr val="bg1"/>
                </a:solidFill>
              </a:rPr>
              <a:t>discount=price*(20/100);</a:t>
            </a:r>
          </a:p>
          <a:p>
            <a:pPr marL="457200" lvl="1" indent="0">
              <a:buNone/>
            </a:pPr>
            <a:r>
              <a:rPr lang="en-US" b="1" dirty="0" smtClean="0">
                <a:solidFill>
                  <a:schemeClr val="bg1"/>
                </a:solidFill>
              </a:rPr>
              <a:t>	 </a:t>
            </a:r>
            <a:r>
              <a:rPr lang="en-US" b="1" dirty="0">
                <a:solidFill>
                  <a:schemeClr val="bg1"/>
                </a:solidFill>
              </a:rPr>
              <a:t>return discount;</a:t>
            </a:r>
          </a:p>
          <a:p>
            <a:pPr marL="457200" lvl="1" indent="0">
              <a:buNone/>
            </a:pPr>
            <a:r>
              <a:rPr lang="en-US" b="1" dirty="0">
                <a:solidFill>
                  <a:schemeClr val="bg1"/>
                </a:solidFill>
              </a:rPr>
              <a:t>}</a:t>
            </a:r>
          </a:p>
        </p:txBody>
      </p:sp>
    </p:spTree>
    <p:extLst>
      <p:ext uri="{BB962C8B-B14F-4D97-AF65-F5344CB8AC3E}">
        <p14:creationId xmlns:p14="http://schemas.microsoft.com/office/powerpoint/2010/main" val="2158753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Creation Of Java</a:t>
            </a:r>
            <a:endParaRPr lang="en-US" b="1" dirty="0"/>
          </a:p>
        </p:txBody>
      </p:sp>
      <p:sp>
        <p:nvSpPr>
          <p:cNvPr id="3" name="Content Placeholder 2"/>
          <p:cNvSpPr>
            <a:spLocks noGrp="1"/>
          </p:cNvSpPr>
          <p:nvPr>
            <p:ph idx="1"/>
          </p:nvPr>
        </p:nvSpPr>
        <p:spPr>
          <a:xfrm>
            <a:off x="680321" y="2336873"/>
            <a:ext cx="9827905" cy="3599316"/>
          </a:xfrm>
        </p:spPr>
        <p:txBody>
          <a:bodyPr/>
          <a:lstStyle/>
          <a:p>
            <a:r>
              <a:rPr lang="en-US" b="1" dirty="0" smtClean="0">
                <a:solidFill>
                  <a:schemeClr val="bg1"/>
                </a:solidFill>
                <a:effectLst/>
              </a:rPr>
              <a:t>Java was developed by James </a:t>
            </a:r>
            <a:r>
              <a:rPr lang="en-US" b="1" dirty="0" err="1" smtClean="0">
                <a:solidFill>
                  <a:schemeClr val="bg1"/>
                </a:solidFill>
                <a:effectLst/>
              </a:rPr>
              <a:t>Ghosling</a:t>
            </a:r>
            <a:r>
              <a:rPr lang="en-US" b="1" dirty="0" smtClean="0">
                <a:solidFill>
                  <a:schemeClr val="bg1"/>
                </a:solidFill>
                <a:effectLst/>
              </a:rPr>
              <a:t>, Patrick </a:t>
            </a:r>
            <a:r>
              <a:rPr lang="en-US" b="1" dirty="0" err="1" smtClean="0">
                <a:solidFill>
                  <a:schemeClr val="bg1"/>
                </a:solidFill>
                <a:effectLst/>
              </a:rPr>
              <a:t>Naughton</a:t>
            </a:r>
            <a:r>
              <a:rPr lang="en-US" b="1" dirty="0" smtClean="0">
                <a:solidFill>
                  <a:schemeClr val="bg1"/>
                </a:solidFill>
                <a:effectLst/>
              </a:rPr>
              <a:t>, Mike Sheridan at Sun Microsystems Inc. in 1991. It took 18 months to develop the first working version.</a:t>
            </a:r>
          </a:p>
          <a:p>
            <a:r>
              <a:rPr lang="en-US" b="1" dirty="0" smtClean="0">
                <a:solidFill>
                  <a:schemeClr val="bg1"/>
                </a:solidFill>
                <a:effectLst/>
              </a:rPr>
              <a:t>The initial name was Oak but it was renamed to Java in 1995 as OAK was a registered trademark of another Tech company.</a:t>
            </a:r>
            <a:endParaRPr lang="en-US" b="1" dirty="0" smtClean="0">
              <a:solidFill>
                <a:schemeClr val="bg1"/>
              </a:solidFill>
            </a:endParaRPr>
          </a:p>
          <a:p>
            <a:r>
              <a:rPr lang="en-US" b="1" dirty="0" smtClean="0">
                <a:solidFill>
                  <a:schemeClr val="bg1"/>
                </a:solidFill>
                <a:effectLst/>
              </a:rPr>
              <a:t>Java was initially launched as Java 1.0 and the current version of java is java 1.9.</a:t>
            </a:r>
            <a:endParaRPr lang="en-US" b="1" dirty="0">
              <a:solidFill>
                <a:schemeClr val="bg1"/>
              </a:solidFill>
              <a:effectLst/>
            </a:endParaRPr>
          </a:p>
        </p:txBody>
      </p:sp>
    </p:spTree>
    <p:extLst>
      <p:ext uri="{BB962C8B-B14F-4D97-AF65-F5344CB8AC3E}">
        <p14:creationId xmlns:p14="http://schemas.microsoft.com/office/powerpoint/2010/main" val="34562337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Arrays</a:t>
            </a:r>
            <a:endParaRPr lang="en-US" dirty="0"/>
          </a:p>
        </p:txBody>
      </p:sp>
      <p:sp>
        <p:nvSpPr>
          <p:cNvPr id="3" name="Content Placeholder 2"/>
          <p:cNvSpPr>
            <a:spLocks noGrp="1"/>
          </p:cNvSpPr>
          <p:nvPr>
            <p:ph idx="1"/>
          </p:nvPr>
        </p:nvSpPr>
        <p:spPr/>
        <p:txBody>
          <a:bodyPr/>
          <a:lstStyle/>
          <a:p>
            <a:r>
              <a:rPr lang="en-US" b="1" dirty="0">
                <a:solidFill>
                  <a:schemeClr val="bg1"/>
                </a:solidFill>
              </a:rPr>
              <a:t>An array is a collection of similar data types. Array is a container object that hold values of homogenous type. It is also known as static data structure because size of an array must be specified at the time of its declaration.</a:t>
            </a:r>
          </a:p>
          <a:p>
            <a:r>
              <a:rPr lang="en-US" b="1" dirty="0" smtClean="0">
                <a:solidFill>
                  <a:schemeClr val="bg1"/>
                </a:solidFill>
              </a:rPr>
              <a:t>An </a:t>
            </a:r>
            <a:r>
              <a:rPr lang="en-US" b="1" dirty="0">
                <a:solidFill>
                  <a:schemeClr val="bg1"/>
                </a:solidFill>
              </a:rPr>
              <a:t>array can be either primitive or reference type. It gets memory in heap area. Index of array starts from zero to size-1</a:t>
            </a:r>
            <a:r>
              <a:rPr lang="en-US" b="1" dirty="0" smtClean="0">
                <a:solidFill>
                  <a:schemeClr val="bg1"/>
                </a:solidFill>
              </a:rPr>
              <a:t>.</a:t>
            </a:r>
          </a:p>
          <a:p>
            <a:r>
              <a:rPr lang="en-US" b="1" dirty="0">
                <a:solidFill>
                  <a:schemeClr val="bg1"/>
                </a:solidFill>
                <a:effectLst/>
              </a:rPr>
              <a:t>It is always indexed. Index begins from 0.</a:t>
            </a:r>
          </a:p>
          <a:p>
            <a:r>
              <a:rPr lang="en-US" b="1" dirty="0">
                <a:solidFill>
                  <a:schemeClr val="bg1"/>
                </a:solidFill>
                <a:effectLst/>
              </a:rPr>
              <a:t>It is a collection of similar data types.</a:t>
            </a:r>
          </a:p>
          <a:p>
            <a:r>
              <a:rPr lang="en-US" b="1" dirty="0">
                <a:solidFill>
                  <a:schemeClr val="bg1"/>
                </a:solidFill>
                <a:effectLst/>
              </a:rPr>
              <a:t>It occupies a contiguous memory location.</a:t>
            </a:r>
          </a:p>
          <a:p>
            <a:endParaRPr lang="en-US" b="1" dirty="0">
              <a:solidFill>
                <a:schemeClr val="bg1"/>
              </a:solidFill>
            </a:endParaRPr>
          </a:p>
        </p:txBody>
      </p:sp>
    </p:spTree>
    <p:extLst>
      <p:ext uri="{BB962C8B-B14F-4D97-AF65-F5344CB8AC3E}">
        <p14:creationId xmlns:p14="http://schemas.microsoft.com/office/powerpoint/2010/main" val="18706855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 Program</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a:solidFill>
                  <a:schemeClr val="bg1"/>
                </a:solidFill>
              </a:rPr>
              <a:t>class Test {</a:t>
            </a:r>
          </a:p>
          <a:p>
            <a:pPr marL="0" indent="0">
              <a:buNone/>
            </a:pPr>
            <a:r>
              <a:rPr lang="en-US" b="1" dirty="0">
                <a:solidFill>
                  <a:schemeClr val="bg1"/>
                </a:solidFill>
              </a:rPr>
              <a:t>public static void main(String[] args) {</a:t>
            </a:r>
          </a:p>
          <a:p>
            <a:pPr marL="0" indent="0">
              <a:buNone/>
            </a:pPr>
            <a:r>
              <a:rPr lang="en-US" b="1" dirty="0">
                <a:solidFill>
                  <a:schemeClr val="bg1"/>
                </a:solidFill>
              </a:rPr>
              <a:t>    int[] </a:t>
            </a:r>
            <a:r>
              <a:rPr lang="en-US" b="1" dirty="0" err="1">
                <a:solidFill>
                  <a:schemeClr val="bg1"/>
                </a:solidFill>
              </a:rPr>
              <a:t>arr</a:t>
            </a:r>
            <a:r>
              <a:rPr lang="en-US" b="1" dirty="0">
                <a:solidFill>
                  <a:schemeClr val="bg1"/>
                </a:solidFill>
              </a:rPr>
              <a:t> = {10, 20, 30, 40};</a:t>
            </a:r>
          </a:p>
          <a:p>
            <a:pPr marL="0" indent="0">
              <a:buNone/>
            </a:pPr>
            <a:r>
              <a:rPr lang="en-US" b="1" dirty="0">
                <a:solidFill>
                  <a:schemeClr val="bg1"/>
                </a:solidFill>
              </a:rPr>
              <a:t>	for(int x : </a:t>
            </a:r>
            <a:r>
              <a:rPr lang="en-US" b="1" dirty="0" err="1">
                <a:solidFill>
                  <a:schemeClr val="bg1"/>
                </a:solidFill>
              </a:rPr>
              <a:t>arr</a:t>
            </a:r>
            <a:r>
              <a:rPr lang="en-US" b="1" dirty="0">
                <a:solidFill>
                  <a:schemeClr val="bg1"/>
                </a:solidFill>
              </a:rPr>
              <a:t>) {</a:t>
            </a:r>
          </a:p>
          <a:p>
            <a:pPr marL="0" indent="0">
              <a:buNone/>
            </a:pPr>
            <a:r>
              <a:rPr lang="en-US" b="1" dirty="0">
                <a:solidFill>
                  <a:schemeClr val="bg1"/>
                </a:solidFill>
              </a:rPr>
              <a:t>		System.out.println(x);</a:t>
            </a:r>
          </a:p>
          <a:p>
            <a:pPr marL="0" indent="0">
              <a:buNone/>
            </a:pPr>
            <a:r>
              <a:rPr lang="en-US" b="1" dirty="0">
                <a:solidFill>
                  <a:schemeClr val="bg1"/>
                </a:solidFill>
              </a:rPr>
              <a:t>	}</a:t>
            </a:r>
          </a:p>
          <a:p>
            <a:pPr marL="0" indent="0">
              <a:buNone/>
            </a:pPr>
            <a:r>
              <a:rPr lang="en-US" b="1" dirty="0">
                <a:solidFill>
                  <a:schemeClr val="bg1"/>
                </a:solidFill>
              </a:rPr>
              <a:t>   }</a:t>
            </a:r>
          </a:p>
          <a:p>
            <a:pPr marL="0" indent="0">
              <a:buNone/>
            </a:pPr>
            <a:r>
              <a:rPr lang="en-US" b="1" dirty="0">
                <a:solidFill>
                  <a:schemeClr val="bg1"/>
                </a:solidFill>
              </a:rPr>
              <a:t>}</a:t>
            </a:r>
          </a:p>
        </p:txBody>
      </p:sp>
    </p:spTree>
    <p:extLst>
      <p:ext uri="{BB962C8B-B14F-4D97-AF65-F5344CB8AC3E}">
        <p14:creationId xmlns:p14="http://schemas.microsoft.com/office/powerpoint/2010/main" val="18779207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String </a:t>
            </a:r>
            <a:r>
              <a:rPr lang="en-US" b="1" dirty="0" smtClean="0"/>
              <a:t>Handling</a:t>
            </a:r>
            <a:endParaRPr lang="en-US" dirty="0"/>
          </a:p>
        </p:txBody>
      </p:sp>
      <p:sp>
        <p:nvSpPr>
          <p:cNvPr id="3" name="Content Placeholder 2"/>
          <p:cNvSpPr>
            <a:spLocks noGrp="1"/>
          </p:cNvSpPr>
          <p:nvPr>
            <p:ph idx="1"/>
          </p:nvPr>
        </p:nvSpPr>
        <p:spPr/>
        <p:txBody>
          <a:bodyPr/>
          <a:lstStyle/>
          <a:p>
            <a:r>
              <a:rPr lang="en-US" b="1" dirty="0">
                <a:solidFill>
                  <a:schemeClr val="bg1"/>
                </a:solidFill>
              </a:rPr>
              <a:t>String is probably the most commonly used class in java library. String class is encapsulated under </a:t>
            </a:r>
            <a:r>
              <a:rPr lang="en-US" b="1" dirty="0" err="1">
                <a:solidFill>
                  <a:schemeClr val="bg1"/>
                </a:solidFill>
              </a:rPr>
              <a:t>java.lang</a:t>
            </a:r>
            <a:r>
              <a:rPr lang="en-US" b="1" dirty="0">
                <a:solidFill>
                  <a:schemeClr val="bg1"/>
                </a:solidFill>
              </a:rPr>
              <a:t> package. In java, every string that you create is actually an object of type String. One important thing to notice about string object is that string objects are immutable that means once a string object is created it cannot be altered</a:t>
            </a:r>
            <a:r>
              <a:rPr lang="en-US" b="1" dirty="0" smtClean="0">
                <a:solidFill>
                  <a:schemeClr val="bg1"/>
                </a:solidFill>
              </a:rPr>
              <a:t>.</a:t>
            </a:r>
          </a:p>
          <a:p>
            <a:r>
              <a:rPr lang="en-US" b="1" dirty="0">
                <a:solidFill>
                  <a:schemeClr val="bg1"/>
                </a:solidFill>
                <a:effectLst/>
              </a:rPr>
              <a:t>An object whose state cannot be changed after it is created is known as an Immutable object. String, Integer, Byte, Short, Float, Double and all other wrapper classes objects are immutable.</a:t>
            </a:r>
            <a:endParaRPr lang="en-US" b="1" dirty="0">
              <a:solidFill>
                <a:schemeClr val="bg1"/>
              </a:solidFill>
            </a:endParaRPr>
          </a:p>
        </p:txBody>
      </p:sp>
    </p:spTree>
    <p:extLst>
      <p:ext uri="{BB962C8B-B14F-4D97-AF65-F5344CB8AC3E}">
        <p14:creationId xmlns:p14="http://schemas.microsoft.com/office/powerpoint/2010/main" val="41855149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8000" dirty="0" smtClean="0"/>
              <a:t>Thankyou..!!</a:t>
            </a:r>
            <a:endParaRPr lang="en-US" sz="8000" dirty="0"/>
          </a:p>
        </p:txBody>
      </p:sp>
    </p:spTree>
    <p:extLst>
      <p:ext uri="{BB962C8B-B14F-4D97-AF65-F5344CB8AC3E}">
        <p14:creationId xmlns:p14="http://schemas.microsoft.com/office/powerpoint/2010/main" val="14290889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 of </a:t>
            </a:r>
            <a:r>
              <a:rPr lang="en-US" b="1" dirty="0" smtClean="0"/>
              <a:t>Java</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solidFill>
                  <a:schemeClr val="bg1"/>
                </a:solidFill>
                <a:effectLst/>
              </a:rPr>
              <a:t>Java is widely used in every corner of world and of human life. Java is not only used in </a:t>
            </a:r>
            <a:r>
              <a:rPr lang="en-US" b="1" dirty="0" smtClean="0">
                <a:solidFill>
                  <a:schemeClr val="bg1"/>
                </a:solidFill>
                <a:effectLst/>
              </a:rPr>
              <a:t>software's </a:t>
            </a:r>
            <a:r>
              <a:rPr lang="en-US" b="1" dirty="0">
                <a:solidFill>
                  <a:schemeClr val="bg1"/>
                </a:solidFill>
                <a:effectLst/>
              </a:rPr>
              <a:t>but is also widely used in designing hardware controlling software components. There are more than 930 million JRE downloads each year and 3 billion mobile phones run java.</a:t>
            </a:r>
          </a:p>
          <a:p>
            <a:r>
              <a:rPr lang="en-US" b="1" dirty="0">
                <a:solidFill>
                  <a:schemeClr val="bg1"/>
                </a:solidFill>
                <a:effectLst/>
              </a:rPr>
              <a:t>Following are some other usage of Java :</a:t>
            </a:r>
          </a:p>
          <a:p>
            <a:pPr lvl="1"/>
            <a:r>
              <a:rPr lang="en-US" sz="2400" b="1" dirty="0">
                <a:solidFill>
                  <a:schemeClr val="bg1"/>
                </a:solidFill>
                <a:effectLst/>
              </a:rPr>
              <a:t>Developing Desktop Applications</a:t>
            </a:r>
          </a:p>
          <a:p>
            <a:pPr lvl="1"/>
            <a:r>
              <a:rPr lang="en-US" sz="2400" b="1" dirty="0">
                <a:solidFill>
                  <a:schemeClr val="bg1"/>
                </a:solidFill>
                <a:effectLst/>
              </a:rPr>
              <a:t>Web Applications like Linkedin.com, Snapdeal.com etc</a:t>
            </a:r>
          </a:p>
          <a:p>
            <a:pPr lvl="1"/>
            <a:r>
              <a:rPr lang="en-US" sz="2400" b="1" dirty="0">
                <a:solidFill>
                  <a:schemeClr val="bg1"/>
                </a:solidFill>
                <a:effectLst/>
              </a:rPr>
              <a:t>Mobile Operating System like Android</a:t>
            </a:r>
          </a:p>
          <a:p>
            <a:pPr lvl="1"/>
            <a:r>
              <a:rPr lang="en-US" sz="2400" b="1" dirty="0">
                <a:solidFill>
                  <a:schemeClr val="bg1"/>
                </a:solidFill>
                <a:effectLst/>
              </a:rPr>
              <a:t>Embedded Systems</a:t>
            </a:r>
          </a:p>
          <a:p>
            <a:pPr lvl="1"/>
            <a:r>
              <a:rPr lang="en-US" sz="2400" b="1" dirty="0">
                <a:solidFill>
                  <a:schemeClr val="bg1"/>
                </a:solidFill>
                <a:effectLst/>
              </a:rPr>
              <a:t>Robotics and games etc.</a:t>
            </a:r>
          </a:p>
          <a:p>
            <a:endParaRPr lang="en-US" b="1" dirty="0">
              <a:solidFill>
                <a:schemeClr val="bg1"/>
              </a:solidFill>
            </a:endParaRPr>
          </a:p>
        </p:txBody>
      </p:sp>
    </p:spTree>
    <p:extLst>
      <p:ext uri="{BB962C8B-B14F-4D97-AF65-F5344CB8AC3E}">
        <p14:creationId xmlns:p14="http://schemas.microsoft.com/office/powerpoint/2010/main" val="28371672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Java Environment</a:t>
            </a:r>
            <a:endParaRPr lang="en-US" dirty="0"/>
          </a:p>
        </p:txBody>
      </p:sp>
      <p:sp>
        <p:nvSpPr>
          <p:cNvPr id="3" name="Content Placeholder 2"/>
          <p:cNvSpPr>
            <a:spLocks noGrp="1"/>
          </p:cNvSpPr>
          <p:nvPr>
            <p:ph idx="1"/>
          </p:nvPr>
        </p:nvSpPr>
        <p:spPr/>
        <p:txBody>
          <a:bodyPr/>
          <a:lstStyle/>
          <a:p>
            <a:r>
              <a:rPr lang="en-US" dirty="0">
                <a:solidFill>
                  <a:schemeClr val="bg1"/>
                </a:solidFill>
                <a:effectLst/>
              </a:rPr>
              <a:t>For running Java programs in your system you will have to download and install </a:t>
            </a:r>
            <a:r>
              <a:rPr lang="en-US" b="1" dirty="0">
                <a:solidFill>
                  <a:schemeClr val="bg1"/>
                </a:solidFill>
                <a:effectLst/>
                <a:hlinkClick r:id="rId2" tooltip="Download JDK Kit"/>
              </a:rPr>
              <a:t>JDK kit from here</a:t>
            </a:r>
            <a:r>
              <a:rPr lang="en-US" dirty="0">
                <a:solidFill>
                  <a:schemeClr val="bg1"/>
                </a:solidFill>
                <a:effectLst/>
              </a:rPr>
              <a:t>(current version is </a:t>
            </a:r>
            <a:r>
              <a:rPr lang="en-US" dirty="0" err="1">
                <a:solidFill>
                  <a:schemeClr val="bg1"/>
                </a:solidFill>
                <a:effectLst/>
              </a:rPr>
              <a:t>jdk</a:t>
            </a:r>
            <a:r>
              <a:rPr lang="en-US" dirty="0">
                <a:solidFill>
                  <a:schemeClr val="bg1"/>
                </a:solidFill>
                <a:effectLst/>
              </a:rPr>
              <a:t> </a:t>
            </a:r>
            <a:r>
              <a:rPr lang="en-US" dirty="0" smtClean="0">
                <a:solidFill>
                  <a:schemeClr val="bg1"/>
                </a:solidFill>
                <a:effectLst/>
              </a:rPr>
              <a:t>1.9).</a:t>
            </a:r>
            <a:endParaRPr lang="en-US" b="1" dirty="0">
              <a:solidFill>
                <a:schemeClr val="bg1"/>
              </a:solidFill>
            </a:endParaRPr>
          </a:p>
        </p:txBody>
      </p:sp>
    </p:spTree>
    <p:extLst>
      <p:ext uri="{BB962C8B-B14F-4D97-AF65-F5344CB8AC3E}">
        <p14:creationId xmlns:p14="http://schemas.microsoft.com/office/powerpoint/2010/main" val="3485253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Features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solidFill>
                  <a:schemeClr val="bg1"/>
                </a:solidFill>
              </a:rPr>
              <a:t>Simple</a:t>
            </a:r>
          </a:p>
          <a:p>
            <a:r>
              <a:rPr lang="en-US" b="1" dirty="0" smtClean="0">
                <a:solidFill>
                  <a:schemeClr val="bg1"/>
                </a:solidFill>
              </a:rPr>
              <a:t>Object Oriented</a:t>
            </a:r>
          </a:p>
          <a:p>
            <a:r>
              <a:rPr lang="en-US" b="1" dirty="0" smtClean="0">
                <a:solidFill>
                  <a:schemeClr val="bg1"/>
                </a:solidFill>
              </a:rPr>
              <a:t>Platform-Independent</a:t>
            </a:r>
          </a:p>
          <a:p>
            <a:r>
              <a:rPr lang="en-US" b="1" dirty="0" smtClean="0">
                <a:solidFill>
                  <a:schemeClr val="bg1"/>
                </a:solidFill>
              </a:rPr>
              <a:t>Robust</a:t>
            </a:r>
          </a:p>
          <a:p>
            <a:r>
              <a:rPr lang="en-US" b="1" dirty="0" smtClean="0">
                <a:solidFill>
                  <a:schemeClr val="bg1"/>
                </a:solidFill>
              </a:rPr>
              <a:t>Secure</a:t>
            </a:r>
          </a:p>
          <a:p>
            <a:r>
              <a:rPr lang="en-US" b="1" dirty="0" smtClean="0">
                <a:solidFill>
                  <a:schemeClr val="bg1"/>
                </a:solidFill>
              </a:rPr>
              <a:t>Multi-Threading</a:t>
            </a:r>
          </a:p>
          <a:p>
            <a:r>
              <a:rPr lang="en-US" b="1" dirty="0" smtClean="0">
                <a:solidFill>
                  <a:schemeClr val="bg1"/>
                </a:solidFill>
              </a:rPr>
              <a:t>Architectural Neutral</a:t>
            </a:r>
          </a:p>
          <a:p>
            <a:r>
              <a:rPr lang="en-US" b="1" dirty="0" smtClean="0">
                <a:solidFill>
                  <a:schemeClr val="bg1"/>
                </a:solidFill>
              </a:rPr>
              <a:t>Portable</a:t>
            </a:r>
          </a:p>
          <a:p>
            <a:r>
              <a:rPr lang="en-US" b="1" dirty="0" smtClean="0">
                <a:solidFill>
                  <a:schemeClr val="bg1"/>
                </a:solidFill>
              </a:rPr>
              <a:t>High-Performance</a:t>
            </a:r>
            <a:endParaRPr lang="en-US" b="1" dirty="0">
              <a:solidFill>
                <a:schemeClr val="bg1"/>
              </a:solidFill>
            </a:endParaRPr>
          </a:p>
        </p:txBody>
      </p:sp>
    </p:spTree>
    <p:extLst>
      <p:ext uri="{BB962C8B-B14F-4D97-AF65-F5344CB8AC3E}">
        <p14:creationId xmlns:p14="http://schemas.microsoft.com/office/powerpoint/2010/main" val="3605516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JVM</a:t>
            </a:r>
            <a:endParaRPr lang="en-US" dirty="0"/>
          </a:p>
        </p:txBody>
      </p:sp>
      <p:sp>
        <p:nvSpPr>
          <p:cNvPr id="3" name="Content Placeholder 2"/>
          <p:cNvSpPr>
            <a:spLocks noGrp="1"/>
          </p:cNvSpPr>
          <p:nvPr>
            <p:ph idx="1"/>
          </p:nvPr>
        </p:nvSpPr>
        <p:spPr/>
        <p:txBody>
          <a:bodyPr>
            <a:normAutofit/>
          </a:bodyPr>
          <a:lstStyle/>
          <a:p>
            <a:r>
              <a:rPr lang="en-US" b="1" dirty="0">
                <a:solidFill>
                  <a:schemeClr val="bg1"/>
                </a:solidFill>
              </a:rPr>
              <a:t>Java virtual Machine(JVM) is a virtual Machine that provides runtime environment to execute java byte code. The JVM doesn't understand Java typo, that's why you compile your *.java files to obtain *.class files that contain the bytecodes understandable by the JVM.</a:t>
            </a:r>
          </a:p>
          <a:p>
            <a:endParaRPr lang="en-US" b="1" dirty="0">
              <a:solidFill>
                <a:schemeClr val="bg1"/>
              </a:solidFill>
            </a:endParaRPr>
          </a:p>
          <a:p>
            <a:r>
              <a:rPr lang="en-US" b="1" dirty="0">
                <a:solidFill>
                  <a:schemeClr val="bg1"/>
                </a:solidFill>
              </a:rPr>
              <a:t>JVM control execution of every Java program. It enables features such as automated exception handling, Garbage-collected heap.</a:t>
            </a:r>
          </a:p>
        </p:txBody>
      </p:sp>
    </p:spTree>
    <p:extLst>
      <p:ext uri="{BB962C8B-B14F-4D97-AF65-F5344CB8AC3E}">
        <p14:creationId xmlns:p14="http://schemas.microsoft.com/office/powerpoint/2010/main" val="41066083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Architecture</a:t>
            </a:r>
            <a:endParaRPr lang="en-US" dirty="0"/>
          </a:p>
        </p:txBody>
      </p:sp>
      <p:pic>
        <p:nvPicPr>
          <p:cNvPr id="2050" name="Picture 2" descr="JVM architecture in Jav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3219" y="2336800"/>
            <a:ext cx="8192729" cy="4145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2714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Components</a:t>
            </a:r>
            <a:endParaRPr lang="en-US" dirty="0"/>
          </a:p>
        </p:txBody>
      </p:sp>
      <p:sp>
        <p:nvSpPr>
          <p:cNvPr id="3" name="Content Placeholder 2"/>
          <p:cNvSpPr>
            <a:spLocks noGrp="1"/>
          </p:cNvSpPr>
          <p:nvPr>
            <p:ph idx="1"/>
          </p:nvPr>
        </p:nvSpPr>
        <p:spPr>
          <a:xfrm>
            <a:off x="324465" y="2160638"/>
            <a:ext cx="11157154" cy="4542503"/>
          </a:xfrm>
        </p:spPr>
        <p:txBody>
          <a:bodyPr>
            <a:normAutofit fontScale="92500" lnSpcReduction="20000"/>
          </a:bodyPr>
          <a:lstStyle/>
          <a:p>
            <a:r>
              <a:rPr lang="en-US" b="1" dirty="0">
                <a:solidFill>
                  <a:schemeClr val="bg1"/>
                </a:solidFill>
                <a:effectLst/>
              </a:rPr>
              <a:t>Class Loader : Class loader loads the Class for execution.</a:t>
            </a:r>
          </a:p>
          <a:p>
            <a:r>
              <a:rPr lang="en-US" b="1" dirty="0">
                <a:solidFill>
                  <a:schemeClr val="bg1"/>
                </a:solidFill>
                <a:effectLst/>
              </a:rPr>
              <a:t>Method area : Stores pre-class structure as constant pool.</a:t>
            </a:r>
          </a:p>
          <a:p>
            <a:r>
              <a:rPr lang="en-US" b="1" dirty="0">
                <a:solidFill>
                  <a:schemeClr val="bg1"/>
                </a:solidFill>
                <a:effectLst/>
              </a:rPr>
              <a:t>Heap : Heap is in which objects are allocated.</a:t>
            </a:r>
          </a:p>
          <a:p>
            <a:r>
              <a:rPr lang="en-US" b="1" dirty="0">
                <a:solidFill>
                  <a:schemeClr val="bg1"/>
                </a:solidFill>
                <a:effectLst/>
              </a:rPr>
              <a:t>Stack : Local variables and partial results are store here. Each thread has a private JVM stack created when the thread is created.</a:t>
            </a:r>
          </a:p>
          <a:p>
            <a:r>
              <a:rPr lang="en-US" b="1" dirty="0">
                <a:solidFill>
                  <a:schemeClr val="bg1"/>
                </a:solidFill>
                <a:effectLst/>
              </a:rPr>
              <a:t>Program register : Program register holds the address of JVM instruction currently being executed.</a:t>
            </a:r>
          </a:p>
          <a:p>
            <a:r>
              <a:rPr lang="en-US" b="1" dirty="0">
                <a:solidFill>
                  <a:schemeClr val="bg1"/>
                </a:solidFill>
                <a:effectLst/>
              </a:rPr>
              <a:t>Native method stack : It contains all native used in application.</a:t>
            </a:r>
          </a:p>
          <a:p>
            <a:r>
              <a:rPr lang="en-US" b="1" dirty="0">
                <a:solidFill>
                  <a:schemeClr val="bg1"/>
                </a:solidFill>
                <a:effectLst/>
              </a:rPr>
              <a:t>Executive Engine : Execution engine controls the execute of instructions contained in the methods of the classes.</a:t>
            </a:r>
          </a:p>
          <a:p>
            <a:r>
              <a:rPr lang="en-US" b="1" dirty="0">
                <a:solidFill>
                  <a:schemeClr val="bg1"/>
                </a:solidFill>
                <a:effectLst/>
              </a:rPr>
              <a:t>Native Method Interface : Native method interface gives an interface between java code and native code during execution.</a:t>
            </a:r>
          </a:p>
          <a:p>
            <a:r>
              <a:rPr lang="en-US" b="1" dirty="0">
                <a:solidFill>
                  <a:schemeClr val="bg1"/>
                </a:solidFill>
                <a:effectLst/>
              </a:rPr>
              <a:t>Native Method Libraries : Native Libraries consist of files required for the execution of native code.</a:t>
            </a:r>
          </a:p>
          <a:p>
            <a:endParaRPr lang="en-US" b="1" dirty="0">
              <a:solidFill>
                <a:schemeClr val="bg1"/>
              </a:solidFill>
            </a:endParaRPr>
          </a:p>
        </p:txBody>
      </p:sp>
    </p:spTree>
    <p:extLst>
      <p:ext uri="{BB962C8B-B14F-4D97-AF65-F5344CB8AC3E}">
        <p14:creationId xmlns:p14="http://schemas.microsoft.com/office/powerpoint/2010/main" val="2133137397"/>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docProps/app.xml><?xml version="1.0" encoding="utf-8"?>
<Properties xmlns="http://schemas.openxmlformats.org/officeDocument/2006/extended-properties" xmlns:vt="http://schemas.openxmlformats.org/officeDocument/2006/docPropsVTypes">
  <Template>Berlin</Template>
  <TotalTime>368</TotalTime>
  <Words>1569</Words>
  <Application>Microsoft Office PowerPoint</Application>
  <PresentationFormat>Widescreen</PresentationFormat>
  <Paragraphs>187</Paragraphs>
  <Slides>33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Trebuchet MS</vt:lpstr>
      <vt:lpstr>Berlin</vt:lpstr>
      <vt:lpstr>Java</vt:lpstr>
      <vt:lpstr>Introduction to Java</vt:lpstr>
      <vt:lpstr>Creation Of Java</vt:lpstr>
      <vt:lpstr>Application of Java</vt:lpstr>
      <vt:lpstr>Setup Java Environment</vt:lpstr>
      <vt:lpstr>Java Features</vt:lpstr>
      <vt:lpstr>Introduction to JVM</vt:lpstr>
      <vt:lpstr>JVM Architecture</vt:lpstr>
      <vt:lpstr>JVM Components</vt:lpstr>
      <vt:lpstr>Differences between JDK JRE and JVM</vt:lpstr>
      <vt:lpstr>Differences between JDK JRE and JVM</vt:lpstr>
      <vt:lpstr>First Java Program</vt:lpstr>
      <vt:lpstr>First Java Program-Explanation</vt:lpstr>
      <vt:lpstr>Steps to Compile and Run your first Java program</vt:lpstr>
      <vt:lpstr>What happens at Runtime</vt:lpstr>
      <vt:lpstr>What happens at Runtime..contd</vt:lpstr>
      <vt:lpstr>Data Types in Java</vt:lpstr>
      <vt:lpstr> Primitive Data type</vt:lpstr>
      <vt:lpstr>Integer group</vt:lpstr>
      <vt:lpstr>Floating-Point Number</vt:lpstr>
      <vt:lpstr>Characters</vt:lpstr>
      <vt:lpstr>Boolean</vt:lpstr>
      <vt:lpstr>Non-Primitive(Reference) Data type</vt:lpstr>
      <vt:lpstr>Identifiers in Java</vt:lpstr>
      <vt:lpstr>Variables</vt:lpstr>
      <vt:lpstr>Instance variables</vt:lpstr>
      <vt:lpstr>Static variables</vt:lpstr>
      <vt:lpstr>Additional points on static variables:</vt:lpstr>
      <vt:lpstr>Local variables</vt:lpstr>
      <vt:lpstr>Arrays</vt:lpstr>
      <vt:lpstr>Array – Program</vt:lpstr>
      <vt:lpstr>String Handling</vt:lpstr>
      <vt:lpstr>Thankyou..!!</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 in Eclipse IDE</dc:title>
  <dc:creator>Kumar Bollepalli, Ashok</dc:creator>
  <cp:lastModifiedBy>Kumar Bollepalli, Ashok</cp:lastModifiedBy>
  <cp:revision>80</cp:revision>
  <dcterms:created xsi:type="dcterms:W3CDTF">2018-05-18T07:23:47Z</dcterms:created>
  <dcterms:modified xsi:type="dcterms:W3CDTF">2018-07-23T07:36:51Z</dcterms:modified>
</cp:coreProperties>
</file>