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handoutMasterIdLst>
    <p:handoutMasterId r:id="rId30"/>
  </p:handoutMasterIdLst>
  <p:sldIdLst>
    <p:sldId id="256" r:id="rId2"/>
    <p:sldId id="440" r:id="rId3"/>
    <p:sldId id="441" r:id="rId4"/>
    <p:sldId id="438" r:id="rId5"/>
    <p:sldId id="445" r:id="rId6"/>
    <p:sldId id="446" r:id="rId7"/>
    <p:sldId id="443" r:id="rId8"/>
    <p:sldId id="433" r:id="rId9"/>
    <p:sldId id="435" r:id="rId10"/>
    <p:sldId id="442" r:id="rId11"/>
    <p:sldId id="434" r:id="rId12"/>
    <p:sldId id="447" r:id="rId13"/>
    <p:sldId id="448" r:id="rId14"/>
    <p:sldId id="449" r:id="rId15"/>
    <p:sldId id="450" r:id="rId16"/>
    <p:sldId id="451" r:id="rId17"/>
    <p:sldId id="452" r:id="rId18"/>
    <p:sldId id="456" r:id="rId19"/>
    <p:sldId id="458" r:id="rId20"/>
    <p:sldId id="457" r:id="rId21"/>
    <p:sldId id="460" r:id="rId22"/>
    <p:sldId id="462" r:id="rId23"/>
    <p:sldId id="461" r:id="rId24"/>
    <p:sldId id="369" r:id="rId25"/>
    <p:sldId id="371" r:id="rId26"/>
    <p:sldId id="368" r:id="rId27"/>
    <p:sldId id="321" r:id="rId28"/>
    <p:sldId id="36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737" autoAdjust="0"/>
  </p:normalViewPr>
  <p:slideViewPr>
    <p:cSldViewPr>
      <p:cViewPr>
        <p:scale>
          <a:sx n="66" d="100"/>
          <a:sy n="66" d="100"/>
        </p:scale>
        <p:origin x="-150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0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185CF-9AB0-40BA-99DE-F46F72E4B4E7}" type="datetimeFigureOut">
              <a:rPr lang="en-US" smtClean="0"/>
              <a:pPr/>
              <a:t>7/22/2018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52395-1788-4CA8-A508-772048CE323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36746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1029-EE8A-40A2-B374-D560FDD4B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889A-FB6C-4E37-B7DB-3947E91DD3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5A2A-2E3C-4B81-A4CF-C29F5575CA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3DAF-D33B-48F0-A2F1-4E1C86C8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C5D2-E2B9-454C-A87A-967141CDDA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6690-BB7F-4E21-8678-C9BD7C7E0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782E-4672-4BF5-9171-BB0A8C37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8FBE-EEB8-457F-8708-A8CE29782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F7B1-AFD7-43A1-8036-38CC713A0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A836-6077-4F14-9A07-DED7080F0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10F56D-6D52-4088-9ECC-F6F019F37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CFD5D-1CF5-47CF-A49A-84ED7108B7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3/04/oops-concepts/" TargetMode="External"/><Relationship Id="rId2" Type="http://schemas.openxmlformats.org/officeDocument/2006/relationships/hyperlink" Target="https://www.javatpoint.com/java-oops-concep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ournaldev.com/12496/oops-concepts-java-example" TargetMode="External"/><Relationship Id="rId4" Type="http://schemas.openxmlformats.org/officeDocument/2006/relationships/hyperlink" Target="https://www.guru99.com/java-oops-concept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OOPs &amp; Java</a:t>
            </a:r>
            <a:endParaRPr lang="en-US" dirty="0"/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las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931653"/>
            <a:ext cx="3285375" cy="2697747"/>
          </a:xfrm>
          <a:prstGeom prst="rect">
            <a:avLst/>
          </a:prstGeom>
        </p:spPr>
      </p:pic>
      <p:pic>
        <p:nvPicPr>
          <p:cNvPr id="7" name="Picture 6" descr="OOP_Objec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11" y="3505201"/>
            <a:ext cx="3737489" cy="2438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Class – OO Concepts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924800" cy="46939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</a:t>
            </a:r>
            <a:r>
              <a:rPr lang="en-US" i="1" dirty="0" smtClean="0">
                <a:latin typeface="+mj-lt"/>
              </a:rPr>
              <a:t> class is a definition of objects of the same kind</a:t>
            </a:r>
            <a:r>
              <a:rPr lang="en-US" dirty="0" smtClean="0">
                <a:latin typeface="+mj-lt"/>
              </a:rPr>
              <a:t>. </a:t>
            </a:r>
          </a:p>
          <a:p>
            <a:r>
              <a:rPr lang="en-US" i="1" dirty="0" smtClean="0">
                <a:latin typeface="+mj-lt"/>
              </a:rPr>
              <a:t>Class</a:t>
            </a:r>
            <a:r>
              <a:rPr lang="en-US" dirty="0" smtClean="0">
                <a:latin typeface="+mj-lt"/>
              </a:rPr>
              <a:t> is a blueprint, template, or prototype that defines and describes the </a:t>
            </a:r>
            <a:r>
              <a:rPr lang="en-US" i="1" dirty="0" smtClean="0">
                <a:latin typeface="+mj-lt"/>
              </a:rPr>
              <a:t>static attributes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dynamic behaviors</a:t>
            </a:r>
            <a:r>
              <a:rPr lang="en-US" dirty="0" smtClean="0">
                <a:latin typeface="+mj-lt"/>
              </a:rPr>
              <a:t> common to all objects of the same kind.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bjec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066800"/>
            <a:ext cx="3200400" cy="2447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Object – OO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680"/>
            <a:ext cx="4114800" cy="50749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An </a:t>
            </a:r>
            <a:r>
              <a:rPr lang="en-US" i="1" dirty="0" smtClean="0">
                <a:latin typeface="+mj-lt"/>
              </a:rPr>
              <a:t>object</a:t>
            </a:r>
            <a:r>
              <a:rPr lang="en-US" dirty="0" smtClean="0">
                <a:latin typeface="+mj-lt"/>
              </a:rPr>
              <a:t> is </a:t>
            </a:r>
            <a:r>
              <a:rPr lang="en-US" i="1" dirty="0" smtClean="0">
                <a:latin typeface="+mj-lt"/>
              </a:rPr>
              <a:t>a realization of a particular item of a class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All instances (objects) of a class have same properties as in class definition</a:t>
            </a:r>
          </a:p>
          <a:p>
            <a:r>
              <a:rPr lang="en-US" dirty="0" smtClean="0">
                <a:latin typeface="+mj-lt"/>
              </a:rPr>
              <a:t>Ex. Define a class called Student, create 3 instances: “Peter”, “Paul” &amp; “Mary”.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OOP_Objects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32" y="3581400"/>
            <a:ext cx="3267768" cy="2819400"/>
          </a:xfrm>
          <a:prstGeom prst="rect">
            <a:avLst/>
          </a:prstGeom>
        </p:spPr>
      </p:pic>
      <p:pic>
        <p:nvPicPr>
          <p:cNvPr id="6" name="Picture 5" descr="ObjectCla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33" y="3581400"/>
            <a:ext cx="1831467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Inheritanc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3581400"/>
            <a:ext cx="5250180" cy="2971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Inheritance – OO Concepts</a:t>
            </a:r>
            <a:endParaRPr lang="en-US" dirty="0"/>
          </a:p>
        </p:txBody>
      </p:sp>
      <p:pic>
        <p:nvPicPr>
          <p:cNvPr id="8" name="Picture 7" descr="Inheritanc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816096" cy="18288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30680"/>
            <a:ext cx="4114800" cy="50749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b="1" dirty="0" smtClean="0">
                <a:latin typeface="+mj-lt"/>
                <a:cs typeface="+mn-cs"/>
              </a:rPr>
              <a:t>I</a:t>
            </a:r>
            <a:r>
              <a:rPr lang="en-US" sz="2800" b="1" dirty="0" smtClean="0">
                <a:latin typeface="+mj-lt"/>
              </a:rPr>
              <a:t>nheritance</a:t>
            </a:r>
            <a:r>
              <a:rPr lang="en-US" sz="2800" dirty="0" smtClean="0">
                <a:latin typeface="+mj-lt"/>
              </a:rPr>
              <a:t> enables new </a:t>
            </a:r>
            <a:r>
              <a:rPr lang="en-US" sz="2800" b="1" dirty="0" smtClean="0">
                <a:latin typeface="+mj-lt"/>
              </a:rPr>
              <a:t>objects</a:t>
            </a:r>
            <a:r>
              <a:rPr lang="en-US" sz="2800" dirty="0" smtClean="0">
                <a:latin typeface="+mj-lt"/>
              </a:rPr>
              <a:t> to take on the properties of existing </a:t>
            </a:r>
            <a:r>
              <a:rPr lang="en-US" sz="2800" b="1" dirty="0" smtClean="0">
                <a:latin typeface="+mj-lt"/>
              </a:rPr>
              <a:t>objects</a:t>
            </a:r>
            <a:r>
              <a:rPr lang="en-US" sz="2800" dirty="0" smtClean="0">
                <a:latin typeface="+mj-lt"/>
              </a:rPr>
              <a:t>. 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>
                <a:latin typeface="+mj-lt"/>
              </a:rPr>
              <a:t>A class that is used as the basis for </a:t>
            </a:r>
            <a:r>
              <a:rPr lang="en-US" sz="2800" b="1" dirty="0" smtClean="0">
                <a:latin typeface="+mj-lt"/>
              </a:rPr>
              <a:t>inheritance</a:t>
            </a:r>
            <a:r>
              <a:rPr lang="en-US" sz="2800" dirty="0" smtClean="0">
                <a:latin typeface="+mj-lt"/>
              </a:rPr>
              <a:t> is called a </a:t>
            </a:r>
            <a:r>
              <a:rPr lang="en-US" sz="2800" dirty="0" err="1" smtClean="0">
                <a:latin typeface="+mj-lt"/>
              </a:rPr>
              <a:t>superclass</a:t>
            </a:r>
            <a:r>
              <a:rPr lang="en-US" sz="2800" dirty="0" smtClean="0">
                <a:latin typeface="+mj-lt"/>
              </a:rPr>
              <a:t> or base class. 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>
                <a:latin typeface="+mj-lt"/>
              </a:rPr>
              <a:t>A class that inherits from a </a:t>
            </a:r>
            <a:r>
              <a:rPr lang="en-US" sz="2800" dirty="0" err="1" smtClean="0">
                <a:latin typeface="+mj-lt"/>
              </a:rPr>
              <a:t>superclass</a:t>
            </a:r>
            <a:r>
              <a:rPr lang="en-US" sz="2800" dirty="0" smtClean="0">
                <a:latin typeface="+mj-lt"/>
              </a:rPr>
              <a:t> is called a subclass or derived class.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Abstraction – OO Concepts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30680"/>
            <a:ext cx="4724400" cy="50749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Hide internal details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en-US" sz="2800" dirty="0" smtClean="0"/>
              <a:t>   only show essential data about  object to reduce complexity and increase efficiency 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Abstraction is selecting data from a larger pool to show only the relevant details of the object 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3" name="Picture 12" descr="Abstracti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461238"/>
            <a:ext cx="2590800" cy="2939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ncapsul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196" y="1905000"/>
            <a:ext cx="393267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Encapsulation – OO Concepts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30680"/>
            <a:ext cx="4800600" cy="50749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Also called ‘data binding’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Hide the state (value) of attributes within a class, preventing unauthorized direct access to it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Control access to state of attributes + methods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Bundling data and methods together in a class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ncapsulati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114800"/>
            <a:ext cx="4191002" cy="1998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Polymorphism – OO Concepts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30680"/>
            <a:ext cx="4800600" cy="50749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Generally, the ability to appear in many forms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Ability to process objects differently depending on their data types or class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Single interface to entities of different types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Instances (subclass) derived from </a:t>
            </a:r>
            <a:r>
              <a:rPr lang="en-US" sz="2800" dirty="0" err="1" smtClean="0"/>
              <a:t>superclass</a:t>
            </a: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Static @ compile time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Dynamic @ run time</a:t>
            </a:r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800" dirty="0" smtClean="0"/>
          </a:p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6" name="Picture 5" descr="Spea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242" y="1524000"/>
            <a:ext cx="2667558" cy="260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Compile &amp; Run-time Polymorphism</a:t>
            </a:r>
            <a:endParaRPr lang="en-US" dirty="0"/>
          </a:p>
        </p:txBody>
      </p:sp>
      <p:pic>
        <p:nvPicPr>
          <p:cNvPr id="4" name="Content Placeholder 3" descr="Polymorphis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524000"/>
            <a:ext cx="5467522" cy="3167233"/>
          </a:xfrm>
        </p:spPr>
      </p:pic>
      <p:pic>
        <p:nvPicPr>
          <p:cNvPr id="6" name="Picture 5" descr="Polymorphism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724400"/>
            <a:ext cx="444817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as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400419"/>
            <a:ext cx="4063612" cy="1485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Instance – OO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00600" cy="438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An ‘instance’ is a unique copy of a class, that represents an object. </a:t>
            </a:r>
          </a:p>
          <a:p>
            <a:r>
              <a:rPr lang="en-US" dirty="0" smtClean="0">
                <a:latin typeface="+mj-lt"/>
              </a:rPr>
              <a:t>When a new instance of a class is created, the JVM will allocate space in memory for that class instance.</a:t>
            </a:r>
          </a:p>
          <a:p>
            <a:r>
              <a:rPr lang="en-US" dirty="0" smtClean="0">
                <a:latin typeface="+mj-lt"/>
              </a:rPr>
              <a:t>‘Instance ‘and ‘object’ can be used interchangeably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6" name="Picture 5" descr="Instan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038600"/>
            <a:ext cx="3771552" cy="128516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g_st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216594"/>
            <a:ext cx="4724399" cy="2431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State – OO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00600" cy="438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An </a:t>
            </a:r>
            <a:r>
              <a:rPr lang="en-US" b="1" dirty="0" smtClean="0">
                <a:latin typeface="+mj-lt"/>
              </a:rPr>
              <a:t>object</a:t>
            </a:r>
            <a:r>
              <a:rPr lang="en-US" dirty="0" smtClean="0">
                <a:latin typeface="+mj-lt"/>
              </a:rPr>
              <a:t> has </a:t>
            </a:r>
            <a:r>
              <a:rPr lang="en-US" b="1" dirty="0" smtClean="0">
                <a:latin typeface="+mj-lt"/>
              </a:rPr>
              <a:t>state</a:t>
            </a:r>
            <a:r>
              <a:rPr lang="en-US" dirty="0" smtClean="0">
                <a:latin typeface="+mj-lt"/>
              </a:rPr>
              <a:t> (data) and behavior (functions).</a:t>
            </a:r>
          </a:p>
          <a:p>
            <a:r>
              <a:rPr lang="en-US" dirty="0" smtClean="0">
                <a:latin typeface="+mj-lt"/>
              </a:rPr>
              <a:t>Is the instances (variables) inside the </a:t>
            </a:r>
            <a:r>
              <a:rPr lang="en-US" i="1" dirty="0" smtClean="0">
                <a:latin typeface="+mj-lt"/>
              </a:rPr>
              <a:t>object</a:t>
            </a:r>
            <a:r>
              <a:rPr lang="en-US" dirty="0" smtClean="0">
                <a:latin typeface="+mj-lt"/>
              </a:rPr>
              <a:t> that contains the data.</a:t>
            </a:r>
          </a:p>
          <a:p>
            <a:r>
              <a:rPr lang="en-US" dirty="0" smtClean="0">
                <a:latin typeface="+mj-lt"/>
              </a:rPr>
              <a:t>State is the values of its attributes.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g_Attribu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858" y="2514600"/>
            <a:ext cx="3532142" cy="1838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Attribute – OO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00600" cy="438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An Attribute is a named property of a class. </a:t>
            </a:r>
          </a:p>
          <a:p>
            <a:r>
              <a:rPr lang="en-US" dirty="0" smtClean="0">
                <a:latin typeface="+mj-lt"/>
              </a:rPr>
              <a:t>It has a type. </a:t>
            </a:r>
          </a:p>
          <a:p>
            <a:r>
              <a:rPr lang="en-US" dirty="0" smtClean="0">
                <a:latin typeface="+mj-lt"/>
              </a:rPr>
              <a:t>It describes the range of values that this property may hold. </a:t>
            </a:r>
          </a:p>
          <a:p>
            <a:r>
              <a:rPr lang="en-US" dirty="0" smtClean="0">
                <a:latin typeface="+mj-lt"/>
              </a:rPr>
              <a:t>A object can contain any number of attributes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cedural-lang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430" y="3035654"/>
            <a:ext cx="4350570" cy="19173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5480"/>
            <a:ext cx="5029200" cy="454152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 smtClean="0">
                <a:latin typeface="+mj-lt"/>
              </a:rPr>
              <a:t>Characteristics:</a:t>
            </a:r>
          </a:p>
          <a:p>
            <a:r>
              <a:rPr lang="en-US" dirty="0" smtClean="0">
                <a:latin typeface="+mj-lt"/>
              </a:rPr>
              <a:t>Emphasis is on doing things (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algorithms</a:t>
            </a:r>
            <a:r>
              <a:rPr lang="en-US" dirty="0" smtClean="0">
                <a:latin typeface="+mj-lt"/>
              </a:rPr>
              <a:t>)</a:t>
            </a:r>
          </a:p>
          <a:p>
            <a:r>
              <a:rPr lang="en-US" dirty="0" smtClean="0">
                <a:latin typeface="+mj-lt"/>
              </a:rPr>
              <a:t>Large programs are divided into smaller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functions</a:t>
            </a:r>
          </a:p>
          <a:p>
            <a:r>
              <a:rPr lang="en-US" dirty="0" smtClean="0">
                <a:latin typeface="+mj-lt"/>
              </a:rPr>
              <a:t>Most of the functions share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global</a:t>
            </a:r>
            <a:r>
              <a:rPr lang="en-US" dirty="0" smtClean="0">
                <a:latin typeface="+mj-lt"/>
              </a:rPr>
              <a:t> data</a:t>
            </a:r>
          </a:p>
          <a:p>
            <a:r>
              <a:rPr lang="en-US" dirty="0" smtClean="0">
                <a:latin typeface="+mj-lt"/>
              </a:rPr>
              <a:t>Data moves openly across the system from function to function</a:t>
            </a:r>
          </a:p>
          <a:p>
            <a:r>
              <a:rPr lang="en-US" dirty="0" smtClean="0">
                <a:latin typeface="+mj-lt"/>
              </a:rPr>
              <a:t>Functions transform data from one form to another</a:t>
            </a:r>
          </a:p>
          <a:p>
            <a:r>
              <a:rPr lang="en-US" dirty="0" smtClean="0">
                <a:latin typeface="+mj-lt"/>
              </a:rPr>
              <a:t>Uses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top-down approach</a:t>
            </a:r>
            <a:r>
              <a:rPr lang="en-US" dirty="0" smtClean="0">
                <a:latin typeface="+mj-lt"/>
              </a:rPr>
              <a:t> to program design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Procedural Language(POP) - ex. ‘C’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g_behavio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951" y="2142556"/>
            <a:ext cx="4276049" cy="220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(Operation) – OO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00600" cy="438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dirty="0" err="1" smtClean="0">
                <a:latin typeface="+mj-lt"/>
              </a:rPr>
              <a:t>behaviour</a:t>
            </a:r>
            <a:r>
              <a:rPr lang="en-US" dirty="0" smtClean="0">
                <a:latin typeface="+mj-lt"/>
              </a:rPr>
              <a:t> of an object is defined by its methods, which are the functions and subroutines defined within the object </a:t>
            </a:r>
            <a:r>
              <a:rPr lang="en-US" b="1" dirty="0" smtClean="0">
                <a:latin typeface="+mj-lt"/>
              </a:rPr>
              <a:t>class</a:t>
            </a:r>
            <a:r>
              <a:rPr lang="en-US" dirty="0" smtClean="0">
                <a:latin typeface="+mj-lt"/>
              </a:rPr>
              <a:t>. </a:t>
            </a:r>
          </a:p>
          <a:p>
            <a:r>
              <a:rPr lang="en-US" dirty="0" smtClean="0">
                <a:latin typeface="+mj-lt"/>
              </a:rPr>
              <a:t>An </a:t>
            </a:r>
            <a:r>
              <a:rPr lang="en-US" b="1" dirty="0" smtClean="0">
                <a:latin typeface="+mj-lt"/>
              </a:rPr>
              <a:t>operation</a:t>
            </a:r>
            <a:r>
              <a:rPr lang="en-US" dirty="0" smtClean="0">
                <a:latin typeface="+mj-lt"/>
              </a:rPr>
              <a:t> that an object can perform.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ssage_passing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238625"/>
            <a:ext cx="3571875" cy="2619375"/>
          </a:xfrm>
          <a:prstGeom prst="rect">
            <a:avLst/>
          </a:prstGeom>
        </p:spPr>
      </p:pic>
      <p:pic>
        <p:nvPicPr>
          <p:cNvPr id="5" name="Picture 4" descr="MessagePass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524000"/>
            <a:ext cx="3266543" cy="2740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Message Passing – OO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00600" cy="43891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Message passing is the communication between processes. </a:t>
            </a:r>
          </a:p>
          <a:p>
            <a:r>
              <a:rPr lang="en-US" dirty="0" smtClean="0">
                <a:latin typeface="+mj-lt"/>
              </a:rPr>
              <a:t>Message passing is a form of communication used in object-oriented programming. </a:t>
            </a:r>
          </a:p>
          <a:p>
            <a:r>
              <a:rPr lang="en-US" dirty="0" smtClean="0">
                <a:latin typeface="+mj-lt"/>
              </a:rPr>
              <a:t>Communications are completed by the sending of messages (functions and data) to recipients.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Generalization – OO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00600" cy="438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generalized entities contain the properties of all the generalized entities</a:t>
            </a:r>
          </a:p>
          <a:p>
            <a:r>
              <a:rPr lang="en-US" dirty="0" smtClean="0">
                <a:latin typeface="+mj-lt"/>
              </a:rPr>
              <a:t>Also called as the ‘</a:t>
            </a:r>
            <a:r>
              <a:rPr lang="en-US" dirty="0" err="1" smtClean="0">
                <a:latin typeface="+mj-lt"/>
              </a:rPr>
              <a:t>superclass</a:t>
            </a:r>
            <a:r>
              <a:rPr lang="en-US" dirty="0" smtClean="0">
                <a:latin typeface="+mj-lt"/>
              </a:rPr>
              <a:t>’</a:t>
            </a:r>
          </a:p>
          <a:p>
            <a:r>
              <a:rPr lang="en-US" dirty="0" smtClean="0">
                <a:latin typeface="+mj-lt"/>
              </a:rPr>
              <a:t>Example: Pigeon, House sparrow, Crow and Dove can all be generalized as ‘Birds’.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</p:txBody>
      </p:sp>
      <p:pic>
        <p:nvPicPr>
          <p:cNvPr id="4" name="Picture 3" descr="gener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590800"/>
            <a:ext cx="3886200" cy="10565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Specialization – OO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0060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+mj-lt"/>
              </a:rPr>
              <a:t>Specialization is the opposite of generalization. </a:t>
            </a:r>
          </a:p>
          <a:p>
            <a:r>
              <a:rPr lang="en-US" dirty="0" smtClean="0">
                <a:latin typeface="+mj-lt"/>
              </a:rPr>
              <a:t>In specialization, a group of entities is divided into sub-groups based on their characteristics. </a:t>
            </a:r>
          </a:p>
          <a:p>
            <a:r>
              <a:rPr lang="en-US" dirty="0" smtClean="0">
                <a:latin typeface="+mj-lt"/>
              </a:rPr>
              <a:t>For example: A ‘Person’ has name, date of birth, gender, etc. These properties are common in all persons, human beings. </a:t>
            </a:r>
          </a:p>
          <a:p>
            <a:r>
              <a:rPr lang="en-US" dirty="0" smtClean="0">
                <a:latin typeface="+mj-lt"/>
              </a:rPr>
              <a:t>But in a company, persons can be identified as employee, employer, customer, or vendor, based on what role they play in the company.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</p:txBody>
      </p:sp>
      <p:pic>
        <p:nvPicPr>
          <p:cNvPr id="4" name="Picture 3" descr="speci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590800"/>
            <a:ext cx="3076575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762000"/>
            <a:ext cx="28575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+mj-lt"/>
              </a:rPr>
              <a:t>1990: ‘Oak’</a:t>
            </a:r>
          </a:p>
          <a:p>
            <a:pPr lvl="1"/>
            <a:r>
              <a:rPr lang="en-US" dirty="0" smtClean="0">
                <a:latin typeface="+mj-lt"/>
              </a:rPr>
              <a:t>To control microprocessors, embedded in customer products</a:t>
            </a:r>
          </a:p>
          <a:p>
            <a:r>
              <a:rPr lang="en-US" sz="2400" dirty="0" smtClean="0">
                <a:latin typeface="+mj-lt"/>
              </a:rPr>
              <a:t>Oak needed to be:</a:t>
            </a:r>
          </a:p>
          <a:p>
            <a:pPr lvl="1"/>
            <a:r>
              <a:rPr lang="en-US" dirty="0" smtClean="0">
                <a:latin typeface="+mj-lt"/>
              </a:rPr>
              <a:t>Platform Independent</a:t>
            </a:r>
          </a:p>
          <a:p>
            <a:pPr lvl="1"/>
            <a:r>
              <a:rPr lang="en-US" dirty="0" smtClean="0">
                <a:latin typeface="+mj-lt"/>
              </a:rPr>
              <a:t>Extremely reliable</a:t>
            </a:r>
          </a:p>
          <a:p>
            <a:pPr lvl="1"/>
            <a:r>
              <a:rPr lang="en-US" dirty="0" smtClean="0">
                <a:latin typeface="+mj-lt"/>
              </a:rPr>
              <a:t>Compact</a:t>
            </a:r>
          </a:p>
          <a:p>
            <a:r>
              <a:rPr lang="en-US" sz="2400" dirty="0" smtClean="0">
                <a:latin typeface="+mj-lt"/>
              </a:rPr>
              <a:t>1993: ‘Java’  </a:t>
            </a:r>
          </a:p>
          <a:p>
            <a:pPr lvl="1"/>
            <a:r>
              <a:rPr lang="en-US" sz="2200" dirty="0" smtClean="0">
                <a:latin typeface="+mj-lt"/>
              </a:rPr>
              <a:t>Internet and web exploration</a:t>
            </a:r>
          </a:p>
          <a:p>
            <a:pPr lvl="1"/>
            <a:r>
              <a:rPr lang="en-US" sz="2200" dirty="0" smtClean="0">
                <a:latin typeface="+mj-lt"/>
              </a:rPr>
              <a:t>Internet applications</a:t>
            </a:r>
          </a:p>
          <a:p>
            <a:r>
              <a:rPr lang="en-US" dirty="0" smtClean="0">
                <a:latin typeface="+mj-lt"/>
              </a:rPr>
              <a:t>1995: ‘Java 1.0’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 descr="JamesGosl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048000"/>
            <a:ext cx="2466975" cy="1847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5257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     James Gosling: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Inventor of Java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+mj-lt"/>
              </a:rPr>
              <a:t>Compile &amp; Interpret: </a:t>
            </a:r>
            <a:r>
              <a:rPr lang="en-US" sz="2400" dirty="0" smtClean="0">
                <a:latin typeface="+mj-lt"/>
              </a:rPr>
              <a:t>Java compiler converts Java Source code into Java bytecode. Java interpreter converts bytecode into machine code</a:t>
            </a:r>
          </a:p>
          <a:p>
            <a:r>
              <a:rPr lang="en-US" sz="2400" b="1" dirty="0" smtClean="0">
                <a:latin typeface="+mj-lt"/>
              </a:rPr>
              <a:t>Portable &amp; Platform Independent:</a:t>
            </a:r>
            <a:r>
              <a:rPr lang="en-US" sz="2400" dirty="0" smtClean="0">
                <a:latin typeface="+mj-lt"/>
              </a:rPr>
              <a:t> Java programs are easily transferred from one computer to another, bytecode interpreted on JVM</a:t>
            </a:r>
          </a:p>
          <a:p>
            <a:r>
              <a:rPr lang="en-US" sz="2400" b="1" dirty="0" smtClean="0">
                <a:latin typeface="+mj-lt"/>
              </a:rPr>
              <a:t>Object Oriented:</a:t>
            </a:r>
            <a:r>
              <a:rPr lang="en-US" sz="2400" dirty="0" smtClean="0">
                <a:latin typeface="+mj-lt"/>
              </a:rPr>
              <a:t> Java is 100% object oriented language</a:t>
            </a:r>
          </a:p>
          <a:p>
            <a:r>
              <a:rPr lang="en-US" sz="2400" b="1" dirty="0" smtClean="0">
                <a:latin typeface="+mj-lt"/>
              </a:rPr>
              <a:t>Robust:</a:t>
            </a:r>
            <a:r>
              <a:rPr lang="en-US" sz="2400" dirty="0" smtClean="0">
                <a:latin typeface="+mj-lt"/>
              </a:rPr>
              <a:t> Java supports automatic memory management and exception handling.</a:t>
            </a:r>
          </a:p>
          <a:p>
            <a:r>
              <a:rPr lang="en-US" sz="2400" b="1" dirty="0" smtClean="0">
                <a:latin typeface="+mj-lt"/>
              </a:rPr>
              <a:t>Distributed:</a:t>
            </a:r>
            <a:r>
              <a:rPr lang="en-US" sz="2400" dirty="0" smtClean="0">
                <a:latin typeface="+mj-lt"/>
              </a:rPr>
              <a:t> Has the ability to share &amp; access data remotely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Java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j-lt"/>
              </a:rPr>
              <a:t>Simple: </a:t>
            </a:r>
            <a:r>
              <a:rPr lang="en-US" sz="2400" dirty="0" smtClean="0">
                <a:latin typeface="+mj-lt"/>
              </a:rPr>
              <a:t>Easy to understand syntax, doesn't support pointers, operator overloading, multiple inheritance</a:t>
            </a:r>
          </a:p>
          <a:p>
            <a:r>
              <a:rPr lang="en-US" sz="2400" b="1" dirty="0" smtClean="0">
                <a:latin typeface="+mj-lt"/>
              </a:rPr>
              <a:t>Multithreaded:</a:t>
            </a:r>
            <a:r>
              <a:rPr lang="en-US" sz="2400" dirty="0" smtClean="0">
                <a:latin typeface="+mj-lt"/>
              </a:rPr>
              <a:t> Java has the ability to write programs that do multiple tasks simultaneously</a:t>
            </a:r>
          </a:p>
          <a:p>
            <a:r>
              <a:rPr lang="en-US" sz="2400" b="1" dirty="0" smtClean="0">
                <a:latin typeface="+mj-lt"/>
              </a:rPr>
              <a:t>Dynamic:</a:t>
            </a:r>
            <a:r>
              <a:rPr lang="en-US" sz="2400" dirty="0" smtClean="0">
                <a:latin typeface="+mj-lt"/>
              </a:rPr>
              <a:t> Java allocates memory at runtime for classes, methods and objects as and when required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https://www.javatpoint.com/java-oops-concepts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hlinkClick r:id="rId3"/>
              </a:rPr>
              <a:t>https://beginnersbook.com/2013/04/oops-concepts/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hlinkClick r:id="rId4"/>
              </a:rPr>
              <a:t>https://www.guru99.com/java-oops-concept.html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hlinkClick r:id="rId5"/>
              </a:rPr>
              <a:t>https://www.journaldev.com/12496/oops-concepts-java-example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7400"/>
            <a:ext cx="8534400" cy="2743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Happy Oops Programming!!</a:t>
            </a:r>
            <a:br>
              <a:rPr lang="en-US" dirty="0" smtClean="0"/>
            </a:br>
            <a:r>
              <a:rPr lang="en-US" dirty="0" smtClean="0"/>
              <a:t>Thank you!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OP_CFun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514600"/>
            <a:ext cx="3114419" cy="3200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17220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 smtClean="0">
                <a:latin typeface="+mj-lt"/>
              </a:rPr>
              <a:t>Drawbacks:</a:t>
            </a:r>
          </a:p>
          <a:p>
            <a:r>
              <a:rPr lang="en-US" dirty="0" smtClean="0">
                <a:latin typeface="+mj-lt"/>
              </a:rPr>
              <a:t>As functions openly access global data, new programmer could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easily corrupt data</a:t>
            </a:r>
            <a:r>
              <a:rPr lang="en-US" dirty="0" smtClean="0">
                <a:latin typeface="+mj-lt"/>
              </a:rPr>
              <a:t> accidentally</a:t>
            </a:r>
          </a:p>
          <a:p>
            <a:r>
              <a:rPr lang="en-US" dirty="0" smtClean="0">
                <a:latin typeface="+mj-lt"/>
              </a:rPr>
              <a:t>Can easily access data from one function in another function,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no protection</a:t>
            </a:r>
            <a:r>
              <a:rPr lang="en-US" dirty="0" smtClean="0">
                <a:latin typeface="+mj-lt"/>
              </a:rPr>
              <a:t>! </a:t>
            </a:r>
          </a:p>
          <a:p>
            <a:r>
              <a:rPr lang="en-US" dirty="0" smtClean="0">
                <a:latin typeface="+mj-lt"/>
              </a:rPr>
              <a:t>In large projects, it becomes difficult to identify what data is being used by which functions</a:t>
            </a:r>
          </a:p>
          <a:p>
            <a:r>
              <a:rPr lang="en-US" dirty="0" smtClean="0">
                <a:latin typeface="+mj-lt"/>
              </a:rPr>
              <a:t>If program is modified to handle new data, all functions need to be modified to access data</a:t>
            </a:r>
          </a:p>
          <a:p>
            <a:r>
              <a:rPr lang="en-US" dirty="0" smtClean="0">
                <a:latin typeface="+mj-lt"/>
              </a:rPr>
              <a:t>Functions transform data from one form to another</a:t>
            </a:r>
          </a:p>
          <a:p>
            <a:r>
              <a:rPr lang="en-US" dirty="0" smtClean="0">
                <a:latin typeface="+mj-lt"/>
              </a:rPr>
              <a:t>Does not model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real-time problems </a:t>
            </a:r>
            <a:r>
              <a:rPr lang="en-US" dirty="0" smtClean="0">
                <a:latin typeface="+mj-lt"/>
              </a:rPr>
              <a:t>very well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Procedural Languages - Drawbacks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POP &amp; OOP’s</a:t>
            </a:r>
            <a:endParaRPr lang="en-US" dirty="0"/>
          </a:p>
        </p:txBody>
      </p:sp>
      <p:pic>
        <p:nvPicPr>
          <p:cNvPr id="4" name="Content Placeholder 3" descr="POP_OOPDifferen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555" y="1447800"/>
            <a:ext cx="6958445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_dow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408369"/>
            <a:ext cx="4983018" cy="2154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Top-down approach – ‘C’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334000" cy="438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Overview of system is formulated</a:t>
            </a:r>
          </a:p>
          <a:p>
            <a:r>
              <a:rPr lang="en-US" dirty="0" smtClean="0">
                <a:latin typeface="+mj-lt"/>
              </a:rPr>
              <a:t>For each part; refine (+add) details</a:t>
            </a:r>
          </a:p>
          <a:p>
            <a:r>
              <a:rPr lang="en-US" dirty="0" smtClean="0">
                <a:latin typeface="+mj-lt"/>
              </a:rPr>
              <a:t>Keep adding details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everywhere</a:t>
            </a:r>
            <a:r>
              <a:rPr lang="en-US" dirty="0" smtClean="0">
                <a:latin typeface="+mj-lt"/>
              </a:rPr>
              <a:t> until system is ready</a:t>
            </a:r>
          </a:p>
          <a:p>
            <a:r>
              <a:rPr lang="en-US" dirty="0" smtClean="0">
                <a:latin typeface="+mj-lt"/>
              </a:rPr>
              <a:t>Large program broken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    into smaller functions</a:t>
            </a:r>
          </a:p>
          <a:p>
            <a:r>
              <a:rPr lang="en-US" dirty="0" smtClean="0">
                <a:latin typeface="+mj-lt"/>
              </a:rPr>
              <a:t>Complex code</a:t>
            </a:r>
          </a:p>
          <a:p>
            <a:r>
              <a:rPr lang="en-US" dirty="0" smtClean="0">
                <a:latin typeface="+mj-lt"/>
              </a:rPr>
              <a:t>Global data focused</a:t>
            </a:r>
          </a:p>
          <a:p>
            <a:r>
              <a:rPr lang="en-US" dirty="0" smtClean="0">
                <a:latin typeface="+mj-lt"/>
              </a:rPr>
              <a:t>Limited; to no code reuse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ottom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10" y="3581400"/>
            <a:ext cx="2572790" cy="3115934"/>
          </a:xfrm>
          <a:prstGeom prst="rect">
            <a:avLst/>
          </a:prstGeom>
        </p:spPr>
      </p:pic>
      <p:pic>
        <p:nvPicPr>
          <p:cNvPr id="11" name="Picture 10" descr="TopDow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24" y="1533752"/>
            <a:ext cx="2314286" cy="18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Bottom-up approach –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334000" cy="438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Describe entities then how they interact</a:t>
            </a:r>
          </a:p>
          <a:p>
            <a:r>
              <a:rPr lang="en-US" dirty="0" smtClean="0">
                <a:latin typeface="+mj-lt"/>
              </a:rPr>
              <a:t>Start with concrete business case, proceed to implementation</a:t>
            </a:r>
          </a:p>
          <a:p>
            <a:r>
              <a:rPr lang="en-US" dirty="0" smtClean="0">
                <a:latin typeface="+mj-lt"/>
              </a:rPr>
              <a:t>Easy to develop</a:t>
            </a:r>
          </a:p>
          <a:p>
            <a:r>
              <a:rPr lang="en-US" dirty="0" smtClean="0">
                <a:latin typeface="+mj-lt"/>
              </a:rPr>
              <a:t>Unit test it here, and validate now</a:t>
            </a:r>
          </a:p>
          <a:p>
            <a:r>
              <a:rPr lang="en-US" dirty="0" smtClean="0">
                <a:latin typeface="+mj-lt"/>
              </a:rPr>
              <a:t>Easy to change &amp; modify later</a:t>
            </a:r>
          </a:p>
          <a:p>
            <a:r>
              <a:rPr lang="en-US" dirty="0" smtClean="0">
                <a:latin typeface="+mj-lt"/>
              </a:rPr>
              <a:t>No duplication of code</a:t>
            </a:r>
          </a:p>
          <a:p>
            <a:r>
              <a:rPr lang="en-US" dirty="0" smtClean="0">
                <a:latin typeface="+mj-lt"/>
              </a:rPr>
              <a:t>Reuse, wherever needed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dvant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8455"/>
            <a:ext cx="4419600" cy="2029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Object Oriented - 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Code reuse &amp; recycle</a:t>
            </a:r>
          </a:p>
          <a:p>
            <a:r>
              <a:rPr lang="en-US" dirty="0" smtClean="0">
                <a:latin typeface="+mj-lt"/>
              </a:rPr>
              <a:t>Improved s/w development productivity</a:t>
            </a:r>
          </a:p>
          <a:p>
            <a:r>
              <a:rPr lang="en-US" dirty="0" smtClean="0">
                <a:latin typeface="+mj-lt"/>
              </a:rPr>
              <a:t>Improved software maintainability</a:t>
            </a:r>
          </a:p>
          <a:p>
            <a:r>
              <a:rPr lang="en-US" dirty="0" smtClean="0">
                <a:latin typeface="+mj-lt"/>
              </a:rPr>
              <a:t>Lesser development time</a:t>
            </a:r>
          </a:p>
          <a:p>
            <a:r>
              <a:rPr lang="en-US" dirty="0" smtClean="0">
                <a:latin typeface="+mj-lt"/>
              </a:rPr>
              <a:t>Reduced cost of development</a:t>
            </a:r>
          </a:p>
          <a:p>
            <a:r>
              <a:rPr lang="en-US" dirty="0" smtClean="0">
                <a:latin typeface="+mj-lt"/>
              </a:rPr>
              <a:t>Higher quality software</a:t>
            </a:r>
          </a:p>
          <a:p>
            <a:r>
              <a:rPr lang="en-US" dirty="0" smtClean="0">
                <a:latin typeface="+mj-lt"/>
              </a:rPr>
              <a:t>Encapsulation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514600"/>
            <a:ext cx="5467349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Object Oriented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Class</a:t>
            </a:r>
          </a:p>
          <a:p>
            <a:r>
              <a:rPr lang="en-US" dirty="0" smtClean="0">
                <a:latin typeface="+mj-lt"/>
              </a:rPr>
              <a:t>Object</a:t>
            </a:r>
          </a:p>
          <a:p>
            <a:r>
              <a:rPr lang="en-US" dirty="0" smtClean="0">
                <a:latin typeface="+mj-lt"/>
              </a:rPr>
              <a:t>Inheritance</a:t>
            </a:r>
          </a:p>
          <a:p>
            <a:r>
              <a:rPr lang="en-US" dirty="0" smtClean="0">
                <a:latin typeface="+mj-lt"/>
              </a:rPr>
              <a:t>Abstraction</a:t>
            </a:r>
          </a:p>
          <a:p>
            <a:r>
              <a:rPr lang="en-US" dirty="0" smtClean="0">
                <a:latin typeface="+mj-lt"/>
              </a:rPr>
              <a:t>Encapsulation</a:t>
            </a:r>
          </a:p>
          <a:p>
            <a:r>
              <a:rPr lang="en-US" dirty="0" smtClean="0">
                <a:latin typeface="+mj-lt"/>
              </a:rPr>
              <a:t>Polymorphism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953000"/>
            <a:ext cx="1940740" cy="1648899"/>
          </a:xfrm>
          <a:prstGeom prst="rect">
            <a:avLst/>
          </a:prstGeom>
        </p:spPr>
      </p:pic>
      <p:pic>
        <p:nvPicPr>
          <p:cNvPr id="4" name="Picture 3" descr="classObj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12331"/>
            <a:ext cx="3048000" cy="1626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Class – OO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924800" cy="46939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The basic unit of OOP’s is a ‘class’.</a:t>
            </a:r>
          </a:p>
          <a:p>
            <a:r>
              <a:rPr lang="en-US" dirty="0" smtClean="0">
                <a:latin typeface="+mj-lt"/>
              </a:rPr>
              <a:t>Class encapsulates both the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static attributes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dynamic behaviors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within a "box“</a:t>
            </a:r>
          </a:p>
          <a:p>
            <a:r>
              <a:rPr lang="en-US" dirty="0" smtClean="0">
                <a:latin typeface="+mj-lt"/>
              </a:rPr>
              <a:t>Class combines “data structures” + “entity’s algorithm” </a:t>
            </a:r>
          </a:p>
          <a:p>
            <a:r>
              <a:rPr lang="en-US" dirty="0" smtClean="0">
                <a:latin typeface="+mj-lt"/>
              </a:rPr>
              <a:t>A class is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blueprint</a:t>
            </a:r>
            <a:r>
              <a:rPr lang="en-US" dirty="0" smtClean="0">
                <a:latin typeface="+mj-lt"/>
              </a:rPr>
              <a:t> from which objects get created.</a:t>
            </a:r>
          </a:p>
          <a:p>
            <a:r>
              <a:rPr lang="en-US" dirty="0" smtClean="0">
                <a:latin typeface="+mj-lt"/>
              </a:rPr>
              <a:t>Class defines the state and behavior, typically, of a real-world object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4432</TotalTime>
  <Words>1147</Words>
  <Application>Microsoft Office PowerPoint</Application>
  <PresentationFormat>On-screen Show (4:3)</PresentationFormat>
  <Paragraphs>175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OOPs &amp; Java</vt:lpstr>
      <vt:lpstr>Procedural Language(POP) - ex. ‘C’ </vt:lpstr>
      <vt:lpstr>Procedural Languages - Drawbacks</vt:lpstr>
      <vt:lpstr>Difference between POP &amp; OOP’s</vt:lpstr>
      <vt:lpstr>Top-down approach – ‘C’</vt:lpstr>
      <vt:lpstr>Bottom-up approach – Java</vt:lpstr>
      <vt:lpstr>Object Oriented - Advantages</vt:lpstr>
      <vt:lpstr>Object Oriented Concepts</vt:lpstr>
      <vt:lpstr>Class – OO Concepts</vt:lpstr>
      <vt:lpstr>Class – OO Concepts</vt:lpstr>
      <vt:lpstr>Object – OO Concepts</vt:lpstr>
      <vt:lpstr>Inheritance – OO Concepts</vt:lpstr>
      <vt:lpstr>Abstraction – OO Concepts</vt:lpstr>
      <vt:lpstr>Encapsulation – OO Concepts</vt:lpstr>
      <vt:lpstr>Polymorphism – OO Concepts</vt:lpstr>
      <vt:lpstr>Compile &amp; Run-time Polymorphism</vt:lpstr>
      <vt:lpstr>Instance – OO Concepts</vt:lpstr>
      <vt:lpstr>State – OO Concepts</vt:lpstr>
      <vt:lpstr>Attribute – OO Concepts</vt:lpstr>
      <vt:lpstr>Method (Operation) – OO Concepts</vt:lpstr>
      <vt:lpstr>Message Passing – OO Concepts</vt:lpstr>
      <vt:lpstr>Generalization – OO Concepts</vt:lpstr>
      <vt:lpstr>Specialization – OO Concepts</vt:lpstr>
      <vt:lpstr>History of Java</vt:lpstr>
      <vt:lpstr>Features of Java</vt:lpstr>
      <vt:lpstr>Features of Java</vt:lpstr>
      <vt:lpstr>References</vt:lpstr>
      <vt:lpstr>Happy Oops Programming!! Thank you! </vt:lpstr>
    </vt:vector>
  </TitlesOfParts>
  <Company>DePaul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</dc:title>
  <dc:creator>John Petlicki</dc:creator>
  <cp:lastModifiedBy>WELCOME</cp:lastModifiedBy>
  <cp:revision>337</cp:revision>
  <cp:lastPrinted>1601-01-01T00:00:00Z</cp:lastPrinted>
  <dcterms:created xsi:type="dcterms:W3CDTF">2003-04-01T22:59:55Z</dcterms:created>
  <dcterms:modified xsi:type="dcterms:W3CDTF">2018-07-22T15:21:02Z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