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2" r:id="rId12"/>
    <p:sldId id="265" r:id="rId13"/>
    <p:sldId id="270" r:id="rId14"/>
    <p:sldId id="268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1080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Employee%20Performance%20Analysis%20using%20Excel%20(2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 Performance Analysis using Excel (2).xlsx]Employee Performance Analysis u!PivotTable1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cap="none" spc="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sz="2400" b="1" i="0" u="none" strike="noStrike" cap="none" normalizeH="0" baseline="0">
                <a:effectLst/>
              </a:rPr>
              <a:t>Employee Performance Analysis </a:t>
            </a:r>
            <a:endParaRPr lang="en-IN" sz="2400" u="none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cap="none" spc="5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</c:pivotFmt>
      <c:pivotFmt>
        <c:idx val="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4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'Employee Performance Analysis u'!$B$4:$B$5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5875" cap="rnd">
                <a:solidFill>
                  <a:schemeClr val="accent1"/>
                </a:solidFill>
              </a:ln>
              <a:effectLst/>
            </c:spPr>
            <c:trendlineType val="exp"/>
            <c:dispRSqr val="0"/>
            <c:dispEq val="0"/>
          </c:trendline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u'!$B$6:$B$16</c:f>
              <c:numCache>
                <c:formatCode>General</c:formatCode>
                <c:ptCount val="10"/>
                <c:pt idx="0">
                  <c:v>4</c:v>
                </c:pt>
                <c:pt idx="1">
                  <c:v>12</c:v>
                </c:pt>
                <c:pt idx="2">
                  <c:v>9</c:v>
                </c:pt>
                <c:pt idx="3">
                  <c:v>7</c:v>
                </c:pt>
                <c:pt idx="4">
                  <c:v>10</c:v>
                </c:pt>
                <c:pt idx="5">
                  <c:v>8</c:v>
                </c:pt>
                <c:pt idx="6">
                  <c:v>11</c:v>
                </c:pt>
                <c:pt idx="7">
                  <c:v>11</c:v>
                </c:pt>
                <c:pt idx="8">
                  <c:v>6</c:v>
                </c:pt>
                <c:pt idx="9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1B0-435C-9AD3-21B28CE90A57}"/>
            </c:ext>
          </c:extLst>
        </c:ser>
        <c:ser>
          <c:idx val="1"/>
          <c:order val="1"/>
          <c:tx>
            <c:strRef>
              <c:f>'Employee Performance Analysis u'!$C$4:$C$5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chemeClr val="accent2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u'!$C$6:$C$16</c:f>
              <c:numCache>
                <c:formatCode>General</c:formatCode>
                <c:ptCount val="10"/>
                <c:pt idx="0">
                  <c:v>15</c:v>
                </c:pt>
                <c:pt idx="1">
                  <c:v>20</c:v>
                </c:pt>
                <c:pt idx="2">
                  <c:v>18</c:v>
                </c:pt>
                <c:pt idx="3">
                  <c:v>18</c:v>
                </c:pt>
                <c:pt idx="4">
                  <c:v>17</c:v>
                </c:pt>
                <c:pt idx="5">
                  <c:v>7</c:v>
                </c:pt>
                <c:pt idx="6">
                  <c:v>13</c:v>
                </c:pt>
                <c:pt idx="7">
                  <c:v>13</c:v>
                </c:pt>
                <c:pt idx="8">
                  <c:v>14</c:v>
                </c:pt>
                <c:pt idx="9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1B0-435C-9AD3-21B28CE90A57}"/>
            </c:ext>
          </c:extLst>
        </c:ser>
        <c:ser>
          <c:idx val="2"/>
          <c:order val="2"/>
          <c:tx>
            <c:strRef>
              <c:f>'Employee Performance Analysis u'!$D$4:$D$5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chemeClr val="accent3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5875" cap="rnd">
                <a:solidFill>
                  <a:schemeClr val="accent3"/>
                </a:solidFill>
              </a:ln>
              <a:effectLst/>
            </c:spPr>
            <c:trendlineType val="linear"/>
            <c:dispRSqr val="0"/>
            <c:dispEq val="0"/>
          </c:trendline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u'!$D$6:$D$16</c:f>
              <c:numCache>
                <c:formatCode>General</c:formatCode>
                <c:ptCount val="10"/>
                <c:pt idx="0">
                  <c:v>49</c:v>
                </c:pt>
                <c:pt idx="1">
                  <c:v>43</c:v>
                </c:pt>
                <c:pt idx="2">
                  <c:v>53</c:v>
                </c:pt>
                <c:pt idx="3">
                  <c:v>52</c:v>
                </c:pt>
                <c:pt idx="4">
                  <c:v>63</c:v>
                </c:pt>
                <c:pt idx="5">
                  <c:v>46</c:v>
                </c:pt>
                <c:pt idx="6">
                  <c:v>50</c:v>
                </c:pt>
                <c:pt idx="7">
                  <c:v>60</c:v>
                </c:pt>
                <c:pt idx="8">
                  <c:v>57</c:v>
                </c:pt>
                <c:pt idx="9">
                  <c:v>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1B0-435C-9AD3-21B28CE90A57}"/>
            </c:ext>
          </c:extLst>
        </c:ser>
        <c:ser>
          <c:idx val="3"/>
          <c:order val="3"/>
          <c:tx>
            <c:strRef>
              <c:f>'Employee Performance Analysis u'!$E$4:$E$5</c:f>
              <c:strCache>
                <c:ptCount val="1"/>
                <c:pt idx="0">
                  <c:v>4</c:v>
                </c:pt>
              </c:strCache>
            </c:strRef>
          </c:tx>
          <c:spPr>
            <a:solidFill>
              <a:schemeClr val="accent4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u'!$E$6:$E$16</c:f>
              <c:numCache>
                <c:formatCode>General</c:formatCode>
                <c:ptCount val="10"/>
                <c:pt idx="0">
                  <c:v>10</c:v>
                </c:pt>
                <c:pt idx="1">
                  <c:v>14</c:v>
                </c:pt>
                <c:pt idx="2">
                  <c:v>13</c:v>
                </c:pt>
                <c:pt idx="3">
                  <c:v>14</c:v>
                </c:pt>
                <c:pt idx="4">
                  <c:v>26</c:v>
                </c:pt>
                <c:pt idx="5">
                  <c:v>15</c:v>
                </c:pt>
                <c:pt idx="6">
                  <c:v>13</c:v>
                </c:pt>
                <c:pt idx="7">
                  <c:v>14</c:v>
                </c:pt>
                <c:pt idx="8">
                  <c:v>10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1B0-435C-9AD3-21B28CE90A57}"/>
            </c:ext>
          </c:extLst>
        </c:ser>
        <c:ser>
          <c:idx val="4"/>
          <c:order val="4"/>
          <c:tx>
            <c:strRef>
              <c:f>'Employee Performance Analysis u'!$F$4:$F$5</c:f>
              <c:strCache>
                <c:ptCount val="1"/>
                <c:pt idx="0">
                  <c:v>5</c:v>
                </c:pt>
              </c:strCache>
            </c:strRef>
          </c:tx>
          <c:spPr>
            <a:solidFill>
              <a:schemeClr val="accent5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u'!$F$6:$F$16</c:f>
              <c:numCache>
                <c:formatCode>General</c:formatCode>
                <c:ptCount val="10"/>
                <c:pt idx="0">
                  <c:v>10</c:v>
                </c:pt>
                <c:pt idx="1">
                  <c:v>6</c:v>
                </c:pt>
                <c:pt idx="2">
                  <c:v>7</c:v>
                </c:pt>
                <c:pt idx="3">
                  <c:v>7</c:v>
                </c:pt>
                <c:pt idx="4">
                  <c:v>10</c:v>
                </c:pt>
                <c:pt idx="5">
                  <c:v>14</c:v>
                </c:pt>
                <c:pt idx="6">
                  <c:v>8</c:v>
                </c:pt>
                <c:pt idx="7">
                  <c:v>8</c:v>
                </c:pt>
                <c:pt idx="8">
                  <c:v>11</c:v>
                </c:pt>
                <c:pt idx="9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1B0-435C-9AD3-21B28CE90A5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80"/>
        <c:overlap val="25"/>
        <c:axId val="1257690911"/>
        <c:axId val="1257694239"/>
      </c:barChart>
      <c:catAx>
        <c:axId val="125769091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600" b="1"/>
                  <a:t>Business Unit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7694239"/>
        <c:crosses val="autoZero"/>
        <c:auto val="1"/>
        <c:lblAlgn val="ctr"/>
        <c:lblOffset val="100"/>
        <c:noMultiLvlLbl val="0"/>
      </c:catAx>
      <c:valAx>
        <c:axId val="12576942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800" b="1"/>
                  <a:t>Current Employee Rating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76909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1600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2286000" y="609600"/>
            <a:ext cx="11504548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 algn="l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</a:t>
            </a:r>
            <a:r>
              <a:rPr lang="en-US" b="1" dirty="0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Excel</a:t>
            </a:r>
            <a:r>
              <a:rPr lang="en-US" b="1" i="0" dirty="0" smtClean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876299" y="2823150"/>
            <a:ext cx="8953501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STUDENT </a:t>
            </a:r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NAME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:SAIRAM S</a:t>
            </a:r>
            <a:endParaRPr lang="en-US" sz="2000" b="1" dirty="0" smtClean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REGISTER NO</a:t>
            </a:r>
            <a:r>
              <a:rPr lang="en-US" sz="2000" b="1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</a:t>
            </a:r>
            <a:r>
              <a:rPr lang="en-US" sz="2000" b="1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312214429/022BC60031FCD1ABBAF4A7C838788DCC</a:t>
            </a:r>
            <a:endParaRPr lang="en-US" sz="2000" b="1" dirty="0" smtClean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DEPARTMENT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B.COM (GENERAL)</a:t>
            </a: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COLLEGE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ST.THOMAS COLLEGE OF ARTS AND SCIENCE </a:t>
            </a:r>
          </a:p>
          <a:p>
            <a:pPr algn="just"/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          </a:t>
            </a:r>
            <a:endParaRPr lang="en-IN" sz="2000" b="1" dirty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752475" y="1752600"/>
            <a:ext cx="6334125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/>
              <a:t>Data </a:t>
            </a:r>
            <a:r>
              <a:rPr lang="en-IN" sz="2000" b="1" dirty="0" smtClean="0"/>
              <a:t>Preparation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Import </a:t>
            </a:r>
            <a:r>
              <a:rPr lang="en-IN" dirty="0"/>
              <a:t>and clean employee data (e.g., demographics, job info, performance </a:t>
            </a:r>
            <a:r>
              <a:rPr lang="en-IN" dirty="0" smtClean="0"/>
              <a:t>metrics)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Ensure </a:t>
            </a:r>
            <a:r>
              <a:rPr lang="en-IN" dirty="0"/>
              <a:t>data quality and </a:t>
            </a:r>
            <a:r>
              <a:rPr lang="en-IN" dirty="0" err="1"/>
              <a:t>consistencyII</a:t>
            </a:r>
            <a:r>
              <a:rPr lang="en-IN" dirty="0"/>
              <a:t>. </a:t>
            </a:r>
            <a:endParaRPr lang="en-IN" dirty="0" smtClean="0"/>
          </a:p>
          <a:p>
            <a:r>
              <a:rPr lang="en-IN" sz="2000" b="1" dirty="0" smtClean="0"/>
              <a:t>Descriptive Analytic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Create </a:t>
            </a:r>
            <a:r>
              <a:rPr lang="en-IN" dirty="0"/>
              <a:t>summaries and visualizations (e.g., tables, charts, graphs) to </a:t>
            </a:r>
            <a:r>
              <a:rPr lang="en-IN" dirty="0" smtClean="0"/>
              <a:t>understand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Employee </a:t>
            </a:r>
            <a:r>
              <a:rPr lang="en-IN" dirty="0"/>
              <a:t>demographics (e.g., age, gender, </a:t>
            </a:r>
            <a:r>
              <a:rPr lang="en-IN" dirty="0" smtClean="0"/>
              <a:t>department)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Job </a:t>
            </a:r>
            <a:r>
              <a:rPr lang="en-IN" dirty="0"/>
              <a:t>characteristics (e.g., role, tenure, </a:t>
            </a:r>
            <a:r>
              <a:rPr lang="en-IN" dirty="0" smtClean="0"/>
              <a:t>salary)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Employee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Rating </a:t>
            </a:r>
            <a:r>
              <a:rPr lang="en-IN" dirty="0" smtClean="0"/>
              <a:t>(e.g</a:t>
            </a:r>
            <a:r>
              <a:rPr lang="en-IN" dirty="0"/>
              <a:t>., ratings, promotions, turnover</a:t>
            </a:r>
            <a:r>
              <a:rPr lang="en-IN" dirty="0" smtClean="0"/>
              <a:t>)</a:t>
            </a:r>
          </a:p>
          <a:p>
            <a:r>
              <a:rPr lang="en-IN" sz="2000" b="1" dirty="0" smtClean="0"/>
              <a:t>Inferential Analytics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Correlation </a:t>
            </a:r>
            <a:r>
              <a:rPr lang="en-IN" dirty="0"/>
              <a:t>analysis (e.g., between performance and </a:t>
            </a:r>
            <a:r>
              <a:rPr lang="en-IN" dirty="0" smtClean="0"/>
              <a:t>salary)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Regression </a:t>
            </a:r>
            <a:r>
              <a:rPr lang="en-IN" dirty="0"/>
              <a:t>analysis (e.g., predicting turnover based on </a:t>
            </a:r>
            <a:r>
              <a:rPr lang="en-IN" dirty="0" smtClean="0"/>
              <a:t>demographics)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Cluster </a:t>
            </a:r>
            <a:r>
              <a:rPr lang="en-IN" dirty="0"/>
              <a:t>analysis (e.g., grouping similar </a:t>
            </a:r>
            <a:r>
              <a:rPr lang="en-IN" dirty="0" smtClean="0"/>
              <a:t>employees)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</a:t>
            </a:r>
            <a:r>
              <a:rPr lang="en-IN" spc="-40" dirty="0"/>
              <a:t>E</a:t>
            </a:r>
            <a:r>
              <a:rPr lang="en-IN" spc="15" dirty="0"/>
              <a:t>S</a:t>
            </a:r>
            <a:r>
              <a:rPr lang="en-IN" spc="-30" dirty="0"/>
              <a:t>U</a:t>
            </a:r>
            <a:r>
              <a:rPr lang="en-IN" spc="-405" dirty="0"/>
              <a:t>L</a:t>
            </a:r>
            <a:r>
              <a:rPr lang="en-IN" dirty="0"/>
              <a:t>TS</a:t>
            </a:r>
          </a:p>
        </p:txBody>
      </p:sp>
      <p:sp>
        <p:nvSpPr>
          <p:cNvPr id="3" name="Rectangle 2"/>
          <p:cNvSpPr/>
          <p:nvPr/>
        </p:nvSpPr>
        <p:spPr>
          <a:xfrm>
            <a:off x="755332" y="1626274"/>
            <a:ext cx="7093268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Prescriptive Analytics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Talent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and training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Diversity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equity, and inclusion initiatives 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Compensation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benefits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strategies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engagement and retention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plan</a:t>
            </a:r>
          </a:p>
          <a:p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</a:t>
            </a:r>
            <a:endParaRPr lang="en-I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Power Pivot for data summarization and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Formatting and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Scales for data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visualization-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Correlation analysis using Excel's built-in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Solver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Scenario Manager for optimization and forecasting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2748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15400" y="462568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685380"/>
            <a:ext cx="7382905" cy="390579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664"/>
          </a:xfrm>
        </p:spPr>
        <p:txBody>
          <a:bodyPr/>
          <a:lstStyle/>
          <a:p>
            <a:r>
              <a:rPr lang="en-IN" dirty="0" smtClean="0"/>
              <a:t>R</a:t>
            </a:r>
            <a:r>
              <a:rPr lang="en-IN" spc="-40" dirty="0" smtClean="0"/>
              <a:t>E</a:t>
            </a:r>
            <a:r>
              <a:rPr lang="en-IN" spc="15" dirty="0" smtClean="0"/>
              <a:t>S</a:t>
            </a:r>
            <a:r>
              <a:rPr lang="en-IN" spc="-30" dirty="0" smtClean="0"/>
              <a:t>U</a:t>
            </a:r>
            <a:r>
              <a:rPr lang="en-IN" spc="-405" dirty="0" smtClean="0"/>
              <a:t>L</a:t>
            </a:r>
            <a:r>
              <a:rPr lang="en-IN" dirty="0" smtClean="0"/>
              <a:t>TS</a:t>
            </a:r>
            <a:endParaRPr lang="en-IN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62693060"/>
              </p:ext>
            </p:extLst>
          </p:nvPr>
        </p:nvGraphicFramePr>
        <p:xfrm>
          <a:off x="1295400" y="1295400"/>
          <a:ext cx="6843713" cy="5467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66816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90600" y="1676400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We have identified trends, patterns, and correlations that will inform our decision-making and drive business outcomes. Specifically, we have</a:t>
            </a:r>
            <a:r>
              <a:rPr lang="en-I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IN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Identified areas of high employee turnover and absenteeism, allowing us to target retention strategies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Analysed salary and benefits data to ensure equity and competitiveness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Visualized employee performance metrics to inform development and promotion decisions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Detected correlations between training programs and job satisfaction, highlighting areas for investment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Created data-driven recommendations to enhance employee engagement, productivity, and overall business performance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6" name="Picture 12" descr="See related image detail. Curriculum - Free people ic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1828800"/>
            <a:ext cx="1933575" cy="193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467687" y="1517416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-266977" y="3086619"/>
            <a:ext cx="1063935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0F0F0F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Stencil" panose="040409050D0802020404" pitchFamily="82" charset="0"/>
              <a:cs typeface="Times New Roman" panose="02020603050405020304" pitchFamily="18" charset="0"/>
            </a:endParaRPr>
          </a:p>
        </p:txBody>
      </p:sp>
      <p:sp>
        <p:nvSpPr>
          <p:cNvPr id="21" name="AutoShape 2" descr="blob:https://web.whatsapp.com/86f56f85-85b1-4197-8d4c-59f08a07b4c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2632" y="793932"/>
            <a:ext cx="1832583" cy="183258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9491" y="2362784"/>
            <a:ext cx="317019" cy="323116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6153" y="1062039"/>
            <a:ext cx="317019" cy="323116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02373" y="4133342"/>
            <a:ext cx="457240" cy="45724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8379" y="5039459"/>
            <a:ext cx="317019" cy="32311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898"/>
            <a:chOff x="47625" y="3819523"/>
            <a:chExt cx="4124325" cy="3009898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Our </a:t>
            </a: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Stencil" panose="040409050D0802020404" pitchFamily="82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Rectangle 8"/>
          <p:cNvSpPr/>
          <p:nvPr/>
        </p:nvSpPr>
        <p:spPr>
          <a:xfrm>
            <a:off x="609600" y="1861245"/>
            <a:ext cx="738187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Track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attendance and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absenteeism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performance or revenue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generation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Assess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completion rates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productivity</a:t>
            </a:r>
          </a:p>
          <a:p>
            <a:pPr marL="342900" indent="-342900">
              <a:buAutoNum type="arabicPeriod"/>
            </a:pPr>
            <a:r>
              <a:rPr lang="en-GB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satisfaction ratings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feedback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Compare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across different departments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teams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44000" y="2933701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7239000" y="144305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739774" y="2048648"/>
            <a:ext cx="84042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 and organize employee performance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up an Excel dashboard to visualize performance metrics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formulas and charts to </a:t>
            </a:r>
            <a:r>
              <a:rPr lang="en-GB" sz="2400" dirty="0" err="1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compare performance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areas for improvement and track progress over time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39773" y="3937933"/>
            <a:ext cx="909955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Excel workbook with a user-friendly dashboard2. Clear and concise performance metrics and charts3. Formulas and calculations to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data4. Recommendations for future performance improvement initiatives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0" y="845601"/>
            <a:ext cx="317019" cy="32311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6106" y="5399965"/>
            <a:ext cx="317019" cy="32311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814512" y="457200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Rectangle 6"/>
          <p:cNvSpPr/>
          <p:nvPr/>
        </p:nvSpPr>
        <p:spPr>
          <a:xfrm>
            <a:off x="1600200" y="1447800"/>
            <a:ext cx="60198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HR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Generalists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track employee performance, identify training needs, and inform talent management decisions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monitor team performance, set goals, and provide targeted feedback to team members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evaluate departmental performance, make informed decisions, and optimize resource allocation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trends, identify areas for improvement, and recommend data-driven solutions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track key performance indicators (KPIs), optimize processes, and enhance overall efficiency.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09600" y="1066800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2" name="Rectangle 1"/>
          <p:cNvSpPr/>
          <p:nvPr/>
        </p:nvSpPr>
        <p:spPr>
          <a:xfrm>
            <a:off x="1371600" y="2514600"/>
            <a:ext cx="7620000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 – MISSING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FILTER- REMOVE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FORMULA- PERFORMANCE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PIVOT-SUMMARY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GRAPH-DATA VISUALIZATION	</a:t>
            </a:r>
            <a:r>
              <a:rPr lang="en-GB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1981200" y="1905000"/>
            <a:ext cx="5668475" cy="39703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Employee= </a:t>
            </a:r>
            <a:r>
              <a:rPr lang="en-GB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KAGGLE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26-Features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9-Features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Id- Number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 Text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Type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Current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Rating- Number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Gender- Male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emale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 –Number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5416" y="6512256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06491" y="538879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49016" y="172166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06491" y="5922194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616" y="3733800"/>
            <a:ext cx="2466975" cy="3093267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92716" y="681157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30159" y="6499556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1592193" y="2482672"/>
            <a:ext cx="74756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3200" b="1" u="sng" dirty="0" smtClean="0">
                <a:cs typeface="Times New Roman" panose="02020603050405020304" pitchFamily="18" charset="0"/>
              </a:rPr>
              <a:t>=</a:t>
            </a:r>
            <a:r>
              <a:rPr lang="en-GB" sz="2000" b="1" u="sng" dirty="0" smtClean="0">
                <a:cs typeface="Times New Roman" panose="02020603050405020304" pitchFamily="18" charset="0"/>
              </a:rPr>
              <a:t>IFS(Z8&gt;=5,”VERY HIGH”,Z8&gt;=4,”HIGH”,Z8&gt;=3,”MED”,TRUE,”LOW”)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610</TotalTime>
  <Words>597</Words>
  <Application>Microsoft Office PowerPoint</Application>
  <PresentationFormat>Widescreen</PresentationFormat>
  <Paragraphs>104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Microsoft JhengHei</vt:lpstr>
      <vt:lpstr>Arial</vt:lpstr>
      <vt:lpstr>Calibri</vt:lpstr>
      <vt:lpstr>Stencil</vt:lpstr>
      <vt:lpstr>Times New Roman</vt:lpstr>
      <vt:lpstr>Trebuchet MS</vt:lpstr>
      <vt:lpstr>Wingdings</vt:lpstr>
      <vt:lpstr>Office Theme</vt:lpstr>
      <vt:lpstr>Employee Data Analysis using Excel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RESULTS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User</cp:lastModifiedBy>
  <cp:revision>93</cp:revision>
  <dcterms:created xsi:type="dcterms:W3CDTF">2024-03-29T15:07:22Z</dcterms:created>
  <dcterms:modified xsi:type="dcterms:W3CDTF">2024-09-02T10:19:03Z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