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6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3" r:id="rId15"/>
    <p:sldId id="274" r:id="rId16"/>
    <p:sldId id="260" r:id="rId17"/>
    <p:sldId id="26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uvadi venkata sai manoj" initials="pvsm" lastIdx="1" clrIdx="0">
    <p:extLst>
      <p:ext uri="{19B8F6BF-5375-455C-9EA6-DF929625EA0E}">
        <p15:presenceInfo xmlns:p15="http://schemas.microsoft.com/office/powerpoint/2012/main" userId="3eeb0775f31658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1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93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1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71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1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1857ED1-AF7E-47C8-9383-36358CDAA7A6}" type="datetimeFigureOut">
              <a:rPr lang="en-IN" smtClean="0"/>
              <a:t>16-01-2021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51A121E-A007-4F0F-B499-C2470DB68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7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learn-spring-cour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C74-CFFF-4E16-81CB-AD47DC9CC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Virtual Medical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9CA3A-5015-40CD-9DD3-A6158AA8C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VMEDICO</a:t>
            </a:r>
          </a:p>
        </p:txBody>
      </p:sp>
    </p:spTree>
    <p:extLst>
      <p:ext uri="{BB962C8B-B14F-4D97-AF65-F5344CB8AC3E}">
        <p14:creationId xmlns:p14="http://schemas.microsoft.com/office/powerpoint/2010/main" val="361987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87D3-B4ED-489C-B348-8135F1C0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for doctors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F0F5-8AFA-4055-8151-DBD3D3F8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Easy to connect </a:t>
            </a:r>
            <a:r>
              <a:rPr lang="en-IN" sz="2800" dirty="0"/>
              <a:t>with various users.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dirty="0"/>
              <a:t>Track the </a:t>
            </a:r>
            <a:r>
              <a:rPr lang="en-IN" sz="2800" b="1" dirty="0"/>
              <a:t>patient’s medical history</a:t>
            </a:r>
            <a:r>
              <a:rPr lang="en-IN" sz="2800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Reminder mail </a:t>
            </a:r>
            <a:r>
              <a:rPr lang="en-IN" sz="2800" dirty="0"/>
              <a:t>about the appointments with various patients.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Decreases the pressure</a:t>
            </a:r>
            <a:r>
              <a:rPr lang="en-IN" sz="2800" dirty="0"/>
              <a:t> over the hospital receptionists.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dirty="0"/>
              <a:t>Reduces the </a:t>
            </a:r>
            <a:r>
              <a:rPr lang="en-IN" sz="2800" b="1" dirty="0"/>
              <a:t>idle waiting time</a:t>
            </a:r>
            <a:r>
              <a:rPr lang="en-IN" sz="2800" dirty="0"/>
              <a:t> in the hospital longue.</a:t>
            </a:r>
          </a:p>
        </p:txBody>
      </p:sp>
      <p:pic>
        <p:nvPicPr>
          <p:cNvPr id="2050" name="Picture 2" descr="Who's Your Doctor? - Bralow Medical Group">
            <a:extLst>
              <a:ext uri="{FF2B5EF4-FFF2-40B4-BE49-F238E27FC236}">
                <a16:creationId xmlns:a16="http://schemas.microsoft.com/office/drawing/2014/main" id="{6354765B-355A-4CB9-9556-6212D74A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4427210"/>
            <a:ext cx="3029713" cy="201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5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49F10-4D26-419D-9177-2E974AD49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1" b="42381"/>
          <a:stretch/>
        </p:blipFill>
        <p:spPr>
          <a:xfrm>
            <a:off x="1249362" y="1435100"/>
            <a:ext cx="9693275" cy="2611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ED781-BD7B-4F9A-B9F6-F1B0BCBD294E}"/>
              </a:ext>
            </a:extLst>
          </p:cNvPr>
          <p:cNvSpPr txBox="1"/>
          <p:nvPr/>
        </p:nvSpPr>
        <p:spPr>
          <a:xfrm>
            <a:off x="4695824" y="5283200"/>
            <a:ext cx="280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Doctor’s Tab</a:t>
            </a:r>
          </a:p>
        </p:txBody>
      </p:sp>
    </p:spTree>
    <p:extLst>
      <p:ext uri="{BB962C8B-B14F-4D97-AF65-F5344CB8AC3E}">
        <p14:creationId xmlns:p14="http://schemas.microsoft.com/office/powerpoint/2010/main" val="26307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6C11-62B0-48E0-A20A-FE5E9784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for testing laboratories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ED62-2E0E-42CB-90EB-754210CA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Easy to connect </a:t>
            </a:r>
            <a:r>
              <a:rPr lang="en-IN" sz="2800" dirty="0"/>
              <a:t>with various users.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Reminder mail </a:t>
            </a:r>
            <a:r>
              <a:rPr lang="en-IN" sz="2800" dirty="0"/>
              <a:t>about the appointments with various patients.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b="1" dirty="0"/>
              <a:t>Decreases the pressure </a:t>
            </a:r>
            <a:r>
              <a:rPr lang="en-IN" sz="2800" dirty="0"/>
              <a:t>over the test – lab receptionists.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800" dirty="0"/>
              <a:t>Reduces the </a:t>
            </a:r>
            <a:r>
              <a:rPr lang="en-IN" sz="2800" b="1" dirty="0"/>
              <a:t>idle waiting time </a:t>
            </a:r>
            <a:r>
              <a:rPr lang="en-IN" sz="2800" dirty="0"/>
              <a:t>in the longue.</a:t>
            </a:r>
          </a:p>
          <a:p>
            <a:endParaRPr lang="en-IN" sz="2800" dirty="0"/>
          </a:p>
        </p:txBody>
      </p:sp>
      <p:pic>
        <p:nvPicPr>
          <p:cNvPr id="1026" name="Picture 2" descr="Picking the perfect lab for agro feed and food testing - New Food Magazine">
            <a:extLst>
              <a:ext uri="{FF2B5EF4-FFF2-40B4-BE49-F238E27FC236}">
                <a16:creationId xmlns:a16="http://schemas.microsoft.com/office/drawing/2014/main" id="{67EADA78-923F-4A9A-8987-1B125462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4181652"/>
            <a:ext cx="3626613" cy="217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3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47ECC-177B-49F4-BCBB-FDA5CED4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3" b="37423"/>
          <a:stretch/>
        </p:blipFill>
        <p:spPr>
          <a:xfrm>
            <a:off x="1146229" y="1219200"/>
            <a:ext cx="9899541" cy="2960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B3346-9DFE-47FE-8D92-17F45148E14B}"/>
              </a:ext>
            </a:extLst>
          </p:cNvPr>
          <p:cNvSpPr txBox="1"/>
          <p:nvPr/>
        </p:nvSpPr>
        <p:spPr>
          <a:xfrm>
            <a:off x="4278311" y="5461000"/>
            <a:ext cx="363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Testing Lab’s Tab</a:t>
            </a:r>
          </a:p>
        </p:txBody>
      </p:sp>
    </p:spTree>
    <p:extLst>
      <p:ext uri="{BB962C8B-B14F-4D97-AF65-F5344CB8AC3E}">
        <p14:creationId xmlns:p14="http://schemas.microsoft.com/office/powerpoint/2010/main" val="18466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78E3F-F6E6-4154-9EA3-F883A6F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59" y="1274762"/>
            <a:ext cx="10692079" cy="3495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736E5-60C4-4623-B387-379DDE006925}"/>
              </a:ext>
            </a:extLst>
          </p:cNvPr>
          <p:cNvSpPr txBox="1"/>
          <p:nvPr/>
        </p:nvSpPr>
        <p:spPr>
          <a:xfrm>
            <a:off x="2362197" y="5410200"/>
            <a:ext cx="746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Flow control between Patient and Doctor</a:t>
            </a:r>
          </a:p>
        </p:txBody>
      </p:sp>
    </p:spTree>
    <p:extLst>
      <p:ext uri="{BB962C8B-B14F-4D97-AF65-F5344CB8AC3E}">
        <p14:creationId xmlns:p14="http://schemas.microsoft.com/office/powerpoint/2010/main" val="149908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C9A1D-B811-499B-A972-A6BE0E40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1090612"/>
            <a:ext cx="10172700" cy="368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B3C42-6D6F-45AD-8952-72CC889243A2}"/>
              </a:ext>
            </a:extLst>
          </p:cNvPr>
          <p:cNvSpPr txBox="1"/>
          <p:nvPr/>
        </p:nvSpPr>
        <p:spPr>
          <a:xfrm>
            <a:off x="2152649" y="5475000"/>
            <a:ext cx="788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Flow control between Patient and Testing lab</a:t>
            </a:r>
          </a:p>
        </p:txBody>
      </p:sp>
    </p:spTree>
    <p:extLst>
      <p:ext uri="{BB962C8B-B14F-4D97-AF65-F5344CB8AC3E}">
        <p14:creationId xmlns:p14="http://schemas.microsoft.com/office/powerpoint/2010/main" val="286352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1AE30-9FF1-4219-9EF2-0507E5E1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1" y="429925"/>
            <a:ext cx="11569598" cy="5295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8BD571-3491-4C48-BAC1-1BA6A5AA6898}"/>
              </a:ext>
            </a:extLst>
          </p:cNvPr>
          <p:cNvSpPr txBox="1"/>
          <p:nvPr/>
        </p:nvSpPr>
        <p:spPr>
          <a:xfrm>
            <a:off x="2152649" y="5936065"/>
            <a:ext cx="788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Entity relationship between Patient and Doctor</a:t>
            </a:r>
          </a:p>
        </p:txBody>
      </p:sp>
    </p:spTree>
    <p:extLst>
      <p:ext uri="{BB962C8B-B14F-4D97-AF65-F5344CB8AC3E}">
        <p14:creationId xmlns:p14="http://schemas.microsoft.com/office/powerpoint/2010/main" val="73982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073BD-4054-4586-8227-065C6337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3" y="255346"/>
            <a:ext cx="11672613" cy="5326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0BF5F-FD5C-4A12-AC48-75E4D6176532}"/>
              </a:ext>
            </a:extLst>
          </p:cNvPr>
          <p:cNvSpPr txBox="1"/>
          <p:nvPr/>
        </p:nvSpPr>
        <p:spPr>
          <a:xfrm>
            <a:off x="2152649" y="5843300"/>
            <a:ext cx="845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/>
                </a:solidFill>
              </a:rPr>
              <a:t>Entity relationship between Patient and Testing Lab</a:t>
            </a:r>
          </a:p>
        </p:txBody>
      </p:sp>
    </p:spTree>
    <p:extLst>
      <p:ext uri="{BB962C8B-B14F-4D97-AF65-F5344CB8AC3E}">
        <p14:creationId xmlns:p14="http://schemas.microsoft.com/office/powerpoint/2010/main" val="331466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A108-7852-4E37-9617-631D4731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596C-2D50-4AB2-BD18-A47D2A71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https://www.javatpoint.com/spring-tutorial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IN" dirty="0">
              <a:hlinkClick r:id="rId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https://www.tutorialspoint.com/spring/index.htm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IN" dirty="0">
              <a:hlinkClick r:id="rId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https://youtube.com/playlist?list=PLsyeobzWxl7oA8QOlMtQsRT_I7Rx2hoX4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IN" dirty="0">
              <a:hlinkClick r:id="rId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https://www.baeldung.com/learn-spring-course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4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A360-CB29-4F15-AB9A-757E08F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4E9F-5869-4823-A597-3C7210E1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The Virtual medical assistant is an online web platform to integrate various doctors, patients and testing laboratories.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We named our Virtual Medical assistant as </a:t>
            </a:r>
            <a:r>
              <a:rPr lang="en-IN" b="1" dirty="0">
                <a:solidFill>
                  <a:schemeClr val="accent1"/>
                </a:solidFill>
              </a:rPr>
              <a:t>VMEDICO</a:t>
            </a:r>
            <a:r>
              <a:rPr lang="en-IN" dirty="0"/>
              <a:t>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Vmedico platform will enable the patients to book appointments, preserve their prescriptions and lab-reports and also it allows patients to set a medication reminders.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Vmedico helps the doctors  to track the patients medical history which helps to prescribe a good medicine for the patients.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This Vmedico will eliminate the idle waiting time in the hospital longue.  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66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4C20-BE61-4417-A37D-03CAFDCC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97BC-163B-4470-97C9-DC6D8F7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an application that can be integrated with multiple hospital, health care  providers and testing laboratories.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Provision to capture the patient details and their doctor details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capture prescription details and next appointment date and to send automated reminders.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track laboratory results and to monitor heath details of patient.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Automated email notification to the doctor and patient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9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BBC-D9E3-4F89-9ADF-E55239FB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</p:spPr>
        <p:txBody>
          <a:bodyPr/>
          <a:lstStyle/>
          <a:p>
            <a:r>
              <a:rPr lang="en-IN" dirty="0"/>
              <a:t>Architecture – </a:t>
            </a:r>
            <a:r>
              <a:rPr lang="en-IN" sz="4000" dirty="0"/>
              <a:t>MVC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99F7-5AAD-4943-A472-DAD29BCA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7540244" cy="421132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Model</a:t>
            </a:r>
            <a:r>
              <a:rPr lang="en-IN" dirty="0"/>
              <a:t>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The Model component corresponds to all the data-related logic that the user works with. </a:t>
            </a:r>
          </a:p>
          <a:p>
            <a:r>
              <a:rPr lang="en-IN" sz="2800" b="1" dirty="0">
                <a:solidFill>
                  <a:schemeClr val="accent1"/>
                </a:solidFill>
              </a:rPr>
              <a:t>View</a:t>
            </a:r>
            <a:r>
              <a:rPr lang="en-IN" dirty="0">
                <a:solidFill>
                  <a:srgbClr val="000000"/>
                </a:solidFill>
              </a:rPr>
              <a:t>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The View component is used for all the UI logic of the application.</a:t>
            </a:r>
          </a:p>
          <a:p>
            <a:r>
              <a:rPr lang="en-IN" sz="2800" b="1" dirty="0">
                <a:solidFill>
                  <a:schemeClr val="accent1"/>
                </a:solidFill>
              </a:rPr>
              <a:t>Controller</a:t>
            </a:r>
            <a:r>
              <a:rPr lang="en-IN" dirty="0">
                <a:solidFill>
                  <a:srgbClr val="000000"/>
                </a:solidFill>
              </a:rPr>
              <a:t>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Controllers act as an interface between Model and View components to process all the business logic and incoming requests.</a:t>
            </a:r>
            <a:endParaRPr lang="en-IN" dirty="0"/>
          </a:p>
        </p:txBody>
      </p:sp>
      <p:pic>
        <p:nvPicPr>
          <p:cNvPr id="4" name="Picture 2" descr="Web Experts | Adwebsoft">
            <a:extLst>
              <a:ext uri="{FF2B5EF4-FFF2-40B4-BE49-F238E27FC236}">
                <a16:creationId xmlns:a16="http://schemas.microsoft.com/office/drawing/2014/main" id="{9B6581B5-E2DF-4747-9C59-6F30881B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1" y="2310131"/>
            <a:ext cx="3826774" cy="29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8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8C8-62B1-4873-8306-FDD32E0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21D7-7F94-4382-921D-40D01B45E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200" b="1" dirty="0"/>
              <a:t>Front end </a:t>
            </a:r>
            <a:r>
              <a:rPr lang="en-IN" sz="3200" dirty="0"/>
              <a:t>– JSP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200" b="1" dirty="0"/>
              <a:t>Programming Language </a:t>
            </a:r>
            <a:r>
              <a:rPr lang="en-IN" sz="3200" dirty="0"/>
              <a:t>- Java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200" b="1" dirty="0"/>
              <a:t>Backend</a:t>
            </a:r>
            <a:r>
              <a:rPr lang="en-IN" sz="3200" dirty="0"/>
              <a:t> – Spring boot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200" b="1" dirty="0"/>
              <a:t>Data base </a:t>
            </a:r>
            <a:r>
              <a:rPr lang="en-IN" sz="3200" dirty="0"/>
              <a:t>– MySQL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200" b="1" dirty="0"/>
              <a:t>IDEs used </a:t>
            </a:r>
            <a:r>
              <a:rPr lang="en-IN" sz="3200" dirty="0"/>
              <a:t>– Spring Tool Suite (STS), MySQL work bench</a:t>
            </a:r>
          </a:p>
          <a:p>
            <a:endParaRPr lang="en-IN" dirty="0"/>
          </a:p>
        </p:txBody>
      </p:sp>
      <p:pic>
        <p:nvPicPr>
          <p:cNvPr id="4098" name="Picture 2" descr="Spring Boot (@springboot) | Twitter">
            <a:extLst>
              <a:ext uri="{FF2B5EF4-FFF2-40B4-BE49-F238E27FC236}">
                <a16:creationId xmlns:a16="http://schemas.microsoft.com/office/drawing/2014/main" id="{CF0AA29E-683E-4767-A907-1B24645B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4937294"/>
            <a:ext cx="1897061" cy="18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atabase Mysql icon PNG, ICO or ICNS | Free vector icons">
            <a:extLst>
              <a:ext uri="{FF2B5EF4-FFF2-40B4-BE49-F238E27FC236}">
                <a16:creationId xmlns:a16="http://schemas.microsoft.com/office/drawing/2014/main" id="{70B54873-E25B-4714-879A-6287EAAF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62" y="4937294"/>
            <a:ext cx="1897061" cy="18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Jsp Open File Format With Java Logo Comments - Jsp Logo PNG Image |  Transparent PNG Free Download on SeekPNG">
            <a:extLst>
              <a:ext uri="{FF2B5EF4-FFF2-40B4-BE49-F238E27FC236}">
                <a16:creationId xmlns:a16="http://schemas.microsoft.com/office/drawing/2014/main" id="{B215B130-532F-4ED7-BDA4-642A72A85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9" y="5102695"/>
            <a:ext cx="1549400" cy="16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BC44-236B-49D1-ABB9-253D3286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4" y="296333"/>
            <a:ext cx="10772775" cy="1189567"/>
          </a:xfrm>
        </p:spPr>
        <p:txBody>
          <a:bodyPr/>
          <a:lstStyle/>
          <a:p>
            <a:r>
              <a:rPr lang="en-IN" dirty="0"/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E183-6906-4F43-9B98-9EEEC00F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56" y="1634067"/>
            <a:ext cx="10753725" cy="49276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24292E"/>
                </a:solidFill>
                <a:effectLst/>
              </a:rPr>
              <a:t>spring-boot-starter-data-</a:t>
            </a:r>
            <a:r>
              <a:rPr lang="en-IN" b="1" i="0" dirty="0" err="1">
                <a:solidFill>
                  <a:srgbClr val="24292E"/>
                </a:solidFill>
                <a:effectLst/>
              </a:rPr>
              <a:t>jpa</a:t>
            </a:r>
            <a:r>
              <a:rPr lang="en-IN" b="1" i="0" dirty="0">
                <a:solidFill>
                  <a:srgbClr val="24292E"/>
                </a:solidFill>
                <a:effectLst/>
              </a:rPr>
              <a:t> 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b="1" dirty="0">
                <a:solidFill>
                  <a:srgbClr val="24292E"/>
                </a:solidFill>
              </a:rPr>
              <a:t>	</a:t>
            </a:r>
            <a:r>
              <a:rPr lang="en-IN" b="1" i="0" dirty="0">
                <a:solidFill>
                  <a:srgbClr val="24292E"/>
                </a:solidFill>
                <a:effectLst/>
              </a:rPr>
              <a:t> </a:t>
            </a: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Spring Boot provides spring-boot-starter-data-</a:t>
            </a:r>
            <a:r>
              <a:rPr lang="en-IN" sz="18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jpa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8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dependency to connect Spring application with relational database efficiently</a:t>
            </a:r>
            <a:r>
              <a:rPr lang="en-IN" sz="1800" i="0" dirty="0">
                <a:solidFill>
                  <a:srgbClr val="4D5156"/>
                </a:solidFill>
                <a:effectLst/>
              </a:rPr>
              <a:t>.</a:t>
            </a:r>
            <a:endParaRPr lang="en-IN" sz="1800" i="0" dirty="0">
              <a:solidFill>
                <a:srgbClr val="24292E"/>
              </a:solidFill>
              <a:effectLst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24292E"/>
                </a:solidFill>
                <a:effectLst/>
              </a:rPr>
              <a:t>spring-boot-starter-web 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sz="1800" b="1" dirty="0">
                <a:solidFill>
                  <a:srgbClr val="24292E"/>
                </a:solidFill>
              </a:rPr>
              <a:t>	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The spring-boot-starter-web dependency transitively pulls in all dependencies related to web development</a:t>
            </a:r>
            <a:r>
              <a:rPr lang="en-IN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IN" b="1" i="0" dirty="0">
              <a:solidFill>
                <a:srgbClr val="24292E"/>
              </a:solidFill>
              <a:effectLst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24292E"/>
                </a:solidFill>
                <a:effectLst/>
              </a:rPr>
              <a:t>spring-boot-starter-mail: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	Starter for using Java Mail and Spring Framework's email sending support.</a:t>
            </a:r>
            <a:endParaRPr lang="en-IN" sz="1800" b="1" i="0" dirty="0">
              <a:solidFill>
                <a:srgbClr val="24292E"/>
              </a:solidFill>
              <a:effectLst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1" i="0" dirty="0">
                <a:solidFill>
                  <a:srgbClr val="24292E"/>
                </a:solidFill>
                <a:effectLst/>
              </a:rPr>
              <a:t>tomcat-jasper: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b="1" i="0" dirty="0">
                <a:solidFill>
                  <a:srgbClr val="24292E"/>
                </a:solidFill>
                <a:effectLst/>
              </a:rPr>
              <a:t>	</a:t>
            </a:r>
            <a:r>
              <a:rPr lang="en-IN" sz="18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IN" sz="1800" i="0" dirty="0">
                <a:solidFill>
                  <a:srgbClr val="202124"/>
                </a:solidFill>
                <a:effectLst/>
              </a:rPr>
              <a:t>Jasper parses JSP files to compile them into Java code as servlets.</a:t>
            </a:r>
            <a:endParaRPr lang="en-IN" sz="1800" i="0" dirty="0">
              <a:solidFill>
                <a:srgbClr val="24292E"/>
              </a:solidFill>
              <a:effectLst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1" i="0" dirty="0" err="1">
                <a:solidFill>
                  <a:srgbClr val="24292E"/>
                </a:solidFill>
                <a:effectLst/>
              </a:rPr>
              <a:t>mysql</a:t>
            </a:r>
            <a:r>
              <a:rPr lang="en-IN" b="1" i="0" dirty="0">
                <a:solidFill>
                  <a:srgbClr val="24292E"/>
                </a:solidFill>
                <a:effectLst/>
              </a:rPr>
              <a:t>-connector-java: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IN" b="1" dirty="0">
                <a:solidFill>
                  <a:srgbClr val="24292E"/>
                </a:solidFill>
              </a:rPr>
              <a:t>	</a:t>
            </a:r>
            <a:r>
              <a:rPr lang="en-IN" sz="1800" dirty="0">
                <a:solidFill>
                  <a:srgbClr val="24292E"/>
                </a:solidFill>
              </a:rPr>
              <a:t>This is a driver to connect your database and application program.</a:t>
            </a:r>
            <a:endParaRPr lang="en-IN" sz="1800" i="0" dirty="0">
              <a:solidFill>
                <a:srgbClr val="24292E"/>
              </a:solidFill>
              <a:effectLst/>
            </a:endParaRPr>
          </a:p>
          <a:p>
            <a:pPr lvl="3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99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2BC0-5021-491B-9553-79725C3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Targeted End-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D69A-087E-4D8F-A18F-52B1E87A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Patients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Doctors from various hospitals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Testing laboratories</a:t>
            </a:r>
          </a:p>
        </p:txBody>
      </p:sp>
      <p:pic>
        <p:nvPicPr>
          <p:cNvPr id="3074" name="Picture 2" descr="Which Type of Doctor are You? | HCPLive">
            <a:extLst>
              <a:ext uri="{FF2B5EF4-FFF2-40B4-BE49-F238E27FC236}">
                <a16:creationId xmlns:a16="http://schemas.microsoft.com/office/drawing/2014/main" id="{AC801DC6-BE05-4A21-8AEA-1A750E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30" y="4334931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t - Smithers">
            <a:extLst>
              <a:ext uri="{FF2B5EF4-FFF2-40B4-BE49-F238E27FC236}">
                <a16:creationId xmlns:a16="http://schemas.microsoft.com/office/drawing/2014/main" id="{5B77C324-9DF9-42AE-A9BB-73A018A9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285" y="4334931"/>
            <a:ext cx="3045979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ute Cartoon Patients Vector Set Royalty Free Cliparts, Vectors, And Stock  Illustration. Image 90314479.">
            <a:extLst>
              <a:ext uri="{FF2B5EF4-FFF2-40B4-BE49-F238E27FC236}">
                <a16:creationId xmlns:a16="http://schemas.microsoft.com/office/drawing/2014/main" id="{C6761738-B620-425B-9368-F70FB142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25" y="4334931"/>
            <a:ext cx="2482525" cy="165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7650D-1449-428F-9D2E-FC4FE87C1EB6}"/>
              </a:ext>
            </a:extLst>
          </p:cNvPr>
          <p:cNvSpPr txBox="1"/>
          <p:nvPr/>
        </p:nvSpPr>
        <p:spPr>
          <a:xfrm>
            <a:off x="1070625" y="5991186"/>
            <a:ext cx="248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Patients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378E8-332C-4D3E-AC59-83428E5A87BE}"/>
              </a:ext>
            </a:extLst>
          </p:cNvPr>
          <p:cNvSpPr txBox="1"/>
          <p:nvPr/>
        </p:nvSpPr>
        <p:spPr>
          <a:xfrm>
            <a:off x="4707805" y="5991186"/>
            <a:ext cx="248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Doctors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F233D-42B1-49FD-9BC6-73B4D63EB0FA}"/>
              </a:ext>
            </a:extLst>
          </p:cNvPr>
          <p:cNvSpPr txBox="1"/>
          <p:nvPr/>
        </p:nvSpPr>
        <p:spPr>
          <a:xfrm>
            <a:off x="8638850" y="5994382"/>
            <a:ext cx="248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Testing -labs</a:t>
            </a:r>
          </a:p>
        </p:txBody>
      </p:sp>
    </p:spTree>
    <p:extLst>
      <p:ext uri="{BB962C8B-B14F-4D97-AF65-F5344CB8AC3E}">
        <p14:creationId xmlns:p14="http://schemas.microsoft.com/office/powerpoint/2010/main" val="9802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6740-4B6F-4228-8473-55AB64EB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for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FF64-66B1-4631-95C6-0D8C2CC1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1679"/>
            <a:ext cx="10858120" cy="376618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dirty="0"/>
              <a:t>Book an appointment with </a:t>
            </a:r>
            <a:r>
              <a:rPr lang="en-IN" sz="2600" b="1" dirty="0"/>
              <a:t>doctors and testing laboratories</a:t>
            </a:r>
            <a:r>
              <a:rPr lang="en-IN" sz="2600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dirty="0"/>
              <a:t>Cancel an appointment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dirty="0"/>
              <a:t>View the </a:t>
            </a:r>
            <a:r>
              <a:rPr lang="en-IN" sz="2600" b="1" dirty="0"/>
              <a:t>status</a:t>
            </a:r>
            <a:r>
              <a:rPr lang="en-IN" sz="2600" dirty="0"/>
              <a:t> of appointment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dirty="0"/>
              <a:t>Many </a:t>
            </a:r>
            <a:r>
              <a:rPr lang="en-IN" sz="2600" b="1" dirty="0"/>
              <a:t>specialists</a:t>
            </a:r>
            <a:r>
              <a:rPr lang="en-IN" sz="2600" dirty="0"/>
              <a:t> and </a:t>
            </a:r>
            <a:r>
              <a:rPr lang="en-IN" sz="2600" b="1" dirty="0"/>
              <a:t>testing laboratories </a:t>
            </a:r>
            <a:r>
              <a:rPr lang="en-IN" sz="2600" dirty="0"/>
              <a:t>are available on </a:t>
            </a:r>
            <a:r>
              <a:rPr lang="en-IN" sz="2600" b="1" dirty="0"/>
              <a:t>one platform</a:t>
            </a:r>
            <a:r>
              <a:rPr lang="en-IN" sz="2600" dirty="0"/>
              <a:t>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b="1" dirty="0"/>
              <a:t>Prescription</a:t>
            </a:r>
            <a:r>
              <a:rPr lang="en-IN" sz="2600" dirty="0"/>
              <a:t> download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b="1" dirty="0"/>
              <a:t>Medication</a:t>
            </a:r>
            <a:r>
              <a:rPr lang="en-IN" sz="2600" dirty="0"/>
              <a:t> reminder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sz="2600" dirty="0"/>
              <a:t>Reminder on the </a:t>
            </a:r>
            <a:r>
              <a:rPr lang="en-IN" sz="2600" b="1" dirty="0"/>
              <a:t>day of appointment.</a:t>
            </a:r>
            <a:endParaRPr lang="en-IN" sz="2600" dirty="0"/>
          </a:p>
        </p:txBody>
      </p:sp>
      <p:pic>
        <p:nvPicPr>
          <p:cNvPr id="6148" name="Picture 4" descr="Doctor Waiting Room Patients Wait Doctors Medical Help Seat Chairs — Stock  Vector © tartila.stock.gmail.com #202100328">
            <a:extLst>
              <a:ext uri="{FF2B5EF4-FFF2-40B4-BE49-F238E27FC236}">
                <a16:creationId xmlns:a16="http://schemas.microsoft.com/office/drawing/2014/main" id="{746A6B2B-4922-41DD-B368-D73D154D7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7" b="11904"/>
          <a:stretch/>
        </p:blipFill>
        <p:spPr bwMode="auto">
          <a:xfrm>
            <a:off x="8166100" y="4585572"/>
            <a:ext cx="3454021" cy="19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5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5E7ABB-2F82-46F6-BB4A-38190C4C2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7" b="35291"/>
          <a:stretch/>
        </p:blipFill>
        <p:spPr>
          <a:xfrm>
            <a:off x="404683" y="292101"/>
            <a:ext cx="8510717" cy="2819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994F3-743C-4F5B-B363-2826E546B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8" b="33249"/>
          <a:stretch/>
        </p:blipFill>
        <p:spPr>
          <a:xfrm>
            <a:off x="3898900" y="3429000"/>
            <a:ext cx="8108566" cy="2989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794660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818</TotalTime>
  <Words>544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verdana</vt:lpstr>
      <vt:lpstr>Wingdings</vt:lpstr>
      <vt:lpstr>Metropolitan</vt:lpstr>
      <vt:lpstr>Virtual Medical Assistant</vt:lpstr>
      <vt:lpstr>Abstract</vt:lpstr>
      <vt:lpstr>Functional requirements</vt:lpstr>
      <vt:lpstr>Architecture – MVC Architecture</vt:lpstr>
      <vt:lpstr>Technical stack</vt:lpstr>
      <vt:lpstr>Dependencies:</vt:lpstr>
      <vt:lpstr>Targeted End- users </vt:lpstr>
      <vt:lpstr>Features for patients</vt:lpstr>
      <vt:lpstr>PowerPoint Presentation</vt:lpstr>
      <vt:lpstr>Features for doctors</vt:lpstr>
      <vt:lpstr>PowerPoint Presentation</vt:lpstr>
      <vt:lpstr>Features for testing laboratories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Medical Assistant</dc:title>
  <dc:creator>paluvadi venkata sai manoj</dc:creator>
  <cp:lastModifiedBy>paluvadi venkata sai manoj</cp:lastModifiedBy>
  <cp:revision>33</cp:revision>
  <dcterms:created xsi:type="dcterms:W3CDTF">2021-01-13T05:10:38Z</dcterms:created>
  <dcterms:modified xsi:type="dcterms:W3CDTF">2021-01-16T05:07:48Z</dcterms:modified>
</cp:coreProperties>
</file>