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94E386-8688-46F6-BB00-72283E457F1E}">
  <a:tblStyle styleId="{2894E386-8688-46F6-BB00-72283E457F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36048d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36048d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36048d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36048d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36048d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36048d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36048d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36048d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36048d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36048d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36048d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36048d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36048d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36048d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459d7e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459d7e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459d7e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459d7e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459d7ec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459d7ec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459d7ec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459d7ec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459d7ec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459d7ec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459d7ec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459d7ec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459d7ec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459d7ec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7459d7ec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459d7ec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16.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1.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13.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on Walmart Sales</a:t>
            </a:r>
            <a:endParaRPr/>
          </a:p>
          <a:p>
            <a:pPr indent="0" lvl="0" marL="0" rtl="0" algn="ctr">
              <a:lnSpc>
                <a:spcPct val="115000"/>
              </a:lnSpc>
              <a:spcBef>
                <a:spcPts val="0"/>
              </a:spcBef>
              <a:spcAft>
                <a:spcPts val="0"/>
              </a:spcAft>
              <a:buNone/>
            </a:pPr>
            <a:r>
              <a:rPr b="0" lang="en" sz="2000">
                <a:solidFill>
                  <a:srgbClr val="000000"/>
                </a:solidFill>
                <a:latin typeface="Arial"/>
                <a:ea typeface="Arial"/>
                <a:cs typeface="Arial"/>
                <a:sym typeface="Arial"/>
              </a:rPr>
              <a:t>Case study to help identify the Walmart Team in forecasting the sales for their product categories </a:t>
            </a:r>
            <a:endParaRPr/>
          </a:p>
        </p:txBody>
      </p:sp>
      <p:sp>
        <p:nvSpPr>
          <p:cNvPr id="67" name="Google Shape;67;p13"/>
          <p:cNvSpPr txBox="1"/>
          <p:nvPr>
            <p:ph idx="1" type="subTitle"/>
          </p:nvPr>
        </p:nvSpPr>
        <p:spPr>
          <a:xfrm>
            <a:off x="2137225" y="2850066"/>
            <a:ext cx="4870500" cy="19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Team_6</a:t>
            </a:r>
            <a:endParaRPr u="sng"/>
          </a:p>
          <a:p>
            <a:pPr indent="0" lvl="0" marL="0" rtl="0" algn="ctr">
              <a:spcBef>
                <a:spcPts val="0"/>
              </a:spcBef>
              <a:spcAft>
                <a:spcPts val="0"/>
              </a:spcAft>
              <a:buNone/>
            </a:pPr>
            <a:r>
              <a:rPr lang="en"/>
              <a:t>Abhilash</a:t>
            </a:r>
            <a:endParaRPr/>
          </a:p>
          <a:p>
            <a:pPr indent="0" lvl="0" marL="0" rtl="0" algn="ctr">
              <a:spcBef>
                <a:spcPts val="0"/>
              </a:spcBef>
              <a:spcAft>
                <a:spcPts val="0"/>
              </a:spcAft>
              <a:buNone/>
            </a:pPr>
            <a:r>
              <a:rPr lang="en"/>
              <a:t>Aditya</a:t>
            </a:r>
            <a:endParaRPr/>
          </a:p>
          <a:p>
            <a:pPr indent="0" lvl="0" marL="0" rtl="0" algn="ctr">
              <a:spcBef>
                <a:spcPts val="0"/>
              </a:spcBef>
              <a:spcAft>
                <a:spcPts val="0"/>
              </a:spcAft>
              <a:buNone/>
            </a:pPr>
            <a:r>
              <a:rPr lang="en"/>
              <a:t>Sai Ramya</a:t>
            </a:r>
            <a:endParaRPr/>
          </a:p>
          <a:p>
            <a:pPr indent="0" lvl="0" marL="0" rtl="0" algn="ctr">
              <a:spcBef>
                <a:spcPts val="0"/>
              </a:spcBef>
              <a:spcAft>
                <a:spcPts val="0"/>
              </a:spcAft>
              <a:buNone/>
            </a:pPr>
            <a:r>
              <a:rPr lang="en"/>
              <a:t>Sreekar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Merged</a:t>
            </a:r>
            <a:endParaRPr/>
          </a:p>
          <a:p>
            <a:pPr indent="0" lvl="0" marL="0" rtl="0" algn="l">
              <a:spcBef>
                <a:spcPts val="0"/>
              </a:spcBef>
              <a:spcAft>
                <a:spcPts val="0"/>
              </a:spcAft>
              <a:buNone/>
            </a:pPr>
            <a:r>
              <a:rPr lang="en"/>
              <a:t> data</a:t>
            </a:r>
            <a:endParaRPr/>
          </a:p>
        </p:txBody>
      </p:sp>
      <p:sp>
        <p:nvSpPr>
          <p:cNvPr id="133" name="Google Shape;13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Heat map</a:t>
            </a:r>
            <a:endParaRPr/>
          </a:p>
          <a:p>
            <a:pPr indent="0" lvl="0" marL="0" rtl="0" algn="l">
              <a:spcBef>
                <a:spcPts val="1600"/>
              </a:spcBef>
              <a:spcAft>
                <a:spcPts val="1600"/>
              </a:spcAft>
              <a:buNone/>
            </a:pPr>
            <a:r>
              <a:t/>
            </a:r>
            <a:endParaRPr/>
          </a:p>
        </p:txBody>
      </p:sp>
      <p:pic>
        <p:nvPicPr>
          <p:cNvPr id="134" name="Google Shape;134;p22"/>
          <p:cNvPicPr preferRelativeResize="0"/>
          <p:nvPr/>
        </p:nvPicPr>
        <p:blipFill>
          <a:blip r:embed="rId3">
            <a:alphaModFix/>
          </a:blip>
          <a:stretch>
            <a:fillRect/>
          </a:stretch>
        </p:blipFill>
        <p:spPr>
          <a:xfrm>
            <a:off x="2661430" y="0"/>
            <a:ext cx="644089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52400" y="152400"/>
            <a:ext cx="3864600" cy="2419350"/>
          </a:xfrm>
          <a:prstGeom prst="rect">
            <a:avLst/>
          </a:prstGeom>
          <a:noFill/>
          <a:ln>
            <a:noFill/>
          </a:ln>
        </p:spPr>
      </p:pic>
      <p:pic>
        <p:nvPicPr>
          <p:cNvPr id="140" name="Google Shape;140;p23"/>
          <p:cNvPicPr preferRelativeResize="0"/>
          <p:nvPr/>
        </p:nvPicPr>
        <p:blipFill>
          <a:blip r:embed="rId4">
            <a:alphaModFix/>
          </a:blip>
          <a:stretch>
            <a:fillRect/>
          </a:stretch>
        </p:blipFill>
        <p:spPr>
          <a:xfrm>
            <a:off x="4169400" y="152400"/>
            <a:ext cx="3829650" cy="2345124"/>
          </a:xfrm>
          <a:prstGeom prst="rect">
            <a:avLst/>
          </a:prstGeom>
          <a:noFill/>
          <a:ln>
            <a:noFill/>
          </a:ln>
        </p:spPr>
      </p:pic>
      <p:pic>
        <p:nvPicPr>
          <p:cNvPr id="141" name="Google Shape;141;p23"/>
          <p:cNvPicPr preferRelativeResize="0"/>
          <p:nvPr/>
        </p:nvPicPr>
        <p:blipFill>
          <a:blip r:embed="rId5">
            <a:alphaModFix/>
          </a:blip>
          <a:stretch>
            <a:fillRect/>
          </a:stretch>
        </p:blipFill>
        <p:spPr>
          <a:xfrm>
            <a:off x="423125" y="2658649"/>
            <a:ext cx="2479357" cy="2341176"/>
          </a:xfrm>
          <a:prstGeom prst="rect">
            <a:avLst/>
          </a:prstGeom>
          <a:noFill/>
          <a:ln>
            <a:noFill/>
          </a:ln>
        </p:spPr>
      </p:pic>
      <p:pic>
        <p:nvPicPr>
          <p:cNvPr id="142" name="Google Shape;142;p23"/>
          <p:cNvPicPr preferRelativeResize="0"/>
          <p:nvPr/>
        </p:nvPicPr>
        <p:blipFill>
          <a:blip r:embed="rId6">
            <a:alphaModFix/>
          </a:blip>
          <a:stretch>
            <a:fillRect/>
          </a:stretch>
        </p:blipFill>
        <p:spPr>
          <a:xfrm>
            <a:off x="3200075" y="2658649"/>
            <a:ext cx="2424084" cy="2341176"/>
          </a:xfrm>
          <a:prstGeom prst="rect">
            <a:avLst/>
          </a:prstGeom>
          <a:noFill/>
          <a:ln>
            <a:noFill/>
          </a:ln>
        </p:spPr>
      </p:pic>
      <p:pic>
        <p:nvPicPr>
          <p:cNvPr id="143" name="Google Shape;143;p23"/>
          <p:cNvPicPr preferRelativeResize="0"/>
          <p:nvPr/>
        </p:nvPicPr>
        <p:blipFill>
          <a:blip r:embed="rId7">
            <a:alphaModFix/>
          </a:blip>
          <a:stretch>
            <a:fillRect/>
          </a:stretch>
        </p:blipFill>
        <p:spPr>
          <a:xfrm>
            <a:off x="5776560" y="2649924"/>
            <a:ext cx="2356304" cy="2341176"/>
          </a:xfrm>
          <a:prstGeom prst="rect">
            <a:avLst/>
          </a:prstGeom>
          <a:noFill/>
          <a:ln>
            <a:noFill/>
          </a:ln>
        </p:spPr>
      </p:pic>
      <p:pic>
        <p:nvPicPr>
          <p:cNvPr id="144" name="Google Shape;144;p23"/>
          <p:cNvPicPr preferRelativeResize="0"/>
          <p:nvPr/>
        </p:nvPicPr>
        <p:blipFill>
          <a:blip r:embed="rId8">
            <a:alphaModFix/>
          </a:blip>
          <a:stretch>
            <a:fillRect/>
          </a:stretch>
        </p:blipFill>
        <p:spPr>
          <a:xfrm>
            <a:off x="8407514" y="1602025"/>
            <a:ext cx="466725"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311700" y="96050"/>
            <a:ext cx="8520600" cy="44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Vs Product Category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Month Vs sales</a:t>
            </a:r>
            <a:r>
              <a:rPr lang="en"/>
              <a:t>											Exports				</a:t>
            </a:r>
            <a:endParaRPr/>
          </a:p>
        </p:txBody>
      </p:sp>
      <p:pic>
        <p:nvPicPr>
          <p:cNvPr id="150" name="Google Shape;150;p24"/>
          <p:cNvPicPr preferRelativeResize="0"/>
          <p:nvPr/>
        </p:nvPicPr>
        <p:blipFill>
          <a:blip r:embed="rId3">
            <a:alphaModFix/>
          </a:blip>
          <a:stretch>
            <a:fillRect/>
          </a:stretch>
        </p:blipFill>
        <p:spPr>
          <a:xfrm>
            <a:off x="3751125" y="-12700"/>
            <a:ext cx="4519601" cy="1981200"/>
          </a:xfrm>
          <a:prstGeom prst="rect">
            <a:avLst/>
          </a:prstGeom>
          <a:noFill/>
          <a:ln>
            <a:noFill/>
          </a:ln>
        </p:spPr>
      </p:pic>
      <p:pic>
        <p:nvPicPr>
          <p:cNvPr id="151" name="Google Shape;151;p24"/>
          <p:cNvPicPr preferRelativeResize="0"/>
          <p:nvPr/>
        </p:nvPicPr>
        <p:blipFill rotWithShape="1">
          <a:blip r:embed="rId4">
            <a:alphaModFix/>
          </a:blip>
          <a:srcRect b="0" l="0" r="0" t="0"/>
          <a:stretch/>
        </p:blipFill>
        <p:spPr>
          <a:xfrm>
            <a:off x="100900" y="2609925"/>
            <a:ext cx="4055825" cy="2381250"/>
          </a:xfrm>
          <a:prstGeom prst="rect">
            <a:avLst/>
          </a:prstGeom>
          <a:noFill/>
          <a:ln>
            <a:noFill/>
          </a:ln>
        </p:spPr>
      </p:pic>
      <p:pic>
        <p:nvPicPr>
          <p:cNvPr id="152" name="Google Shape;152;p24"/>
          <p:cNvPicPr preferRelativeResize="0"/>
          <p:nvPr/>
        </p:nvPicPr>
        <p:blipFill>
          <a:blip r:embed="rId5">
            <a:alphaModFix/>
          </a:blip>
          <a:stretch>
            <a:fillRect/>
          </a:stretch>
        </p:blipFill>
        <p:spPr>
          <a:xfrm>
            <a:off x="4860350" y="2552775"/>
            <a:ext cx="38671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95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p:txBody>
      </p:sp>
      <p:pic>
        <p:nvPicPr>
          <p:cNvPr id="158" name="Google Shape;158;p25"/>
          <p:cNvPicPr preferRelativeResize="0"/>
          <p:nvPr/>
        </p:nvPicPr>
        <p:blipFill>
          <a:blip r:embed="rId3">
            <a:alphaModFix/>
          </a:blip>
          <a:stretch>
            <a:fillRect/>
          </a:stretch>
        </p:blipFill>
        <p:spPr>
          <a:xfrm>
            <a:off x="477625" y="1204813"/>
            <a:ext cx="1962150" cy="2543175"/>
          </a:xfrm>
          <a:prstGeom prst="rect">
            <a:avLst/>
          </a:prstGeom>
          <a:noFill/>
          <a:ln>
            <a:noFill/>
          </a:ln>
        </p:spPr>
      </p:pic>
      <p:pic>
        <p:nvPicPr>
          <p:cNvPr id="159" name="Google Shape;159;p25"/>
          <p:cNvPicPr preferRelativeResize="0"/>
          <p:nvPr/>
        </p:nvPicPr>
        <p:blipFill>
          <a:blip r:embed="rId4">
            <a:alphaModFix/>
          </a:blip>
          <a:stretch>
            <a:fillRect/>
          </a:stretch>
        </p:blipFill>
        <p:spPr>
          <a:xfrm>
            <a:off x="2973175" y="1432700"/>
            <a:ext cx="1828800" cy="2409650"/>
          </a:xfrm>
          <a:prstGeom prst="rect">
            <a:avLst/>
          </a:prstGeom>
          <a:noFill/>
          <a:ln>
            <a:noFill/>
          </a:ln>
        </p:spPr>
      </p:pic>
      <p:pic>
        <p:nvPicPr>
          <p:cNvPr id="160" name="Google Shape;160;p25"/>
          <p:cNvPicPr preferRelativeResize="0"/>
          <p:nvPr/>
        </p:nvPicPr>
        <p:blipFill>
          <a:blip r:embed="rId5">
            <a:alphaModFix/>
          </a:blip>
          <a:stretch>
            <a:fillRect/>
          </a:stretch>
        </p:blipFill>
        <p:spPr>
          <a:xfrm>
            <a:off x="5259175" y="1281025"/>
            <a:ext cx="1828800" cy="250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Analysis</a:t>
            </a:r>
            <a:endParaRPr/>
          </a:p>
        </p:txBody>
      </p:sp>
      <p:sp>
        <p:nvSpPr>
          <p:cNvPr id="166" name="Google Shape;16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85% proportion of variance</a:t>
            </a:r>
            <a:endParaRPr/>
          </a:p>
          <a:p>
            <a:pPr indent="0" lvl="0" marL="0" rtl="0" algn="l">
              <a:spcBef>
                <a:spcPts val="1600"/>
              </a:spcBef>
              <a:spcAft>
                <a:spcPts val="0"/>
              </a:spcAft>
              <a:buNone/>
            </a:pPr>
            <a:r>
              <a:rPr lang="en"/>
              <a:t>Is explained by 8 components</a:t>
            </a:r>
            <a:endParaRPr/>
          </a:p>
          <a:p>
            <a:pPr indent="0" lvl="0" marL="0" rtl="0" algn="l">
              <a:spcBef>
                <a:spcPts val="1600"/>
              </a:spcBef>
              <a:spcAft>
                <a:spcPts val="1600"/>
              </a:spcAft>
              <a:buNone/>
            </a:pPr>
            <a:r>
              <a:t/>
            </a:r>
            <a:endParaRPr/>
          </a:p>
        </p:txBody>
      </p:sp>
      <p:pic>
        <p:nvPicPr>
          <p:cNvPr id="167" name="Google Shape;167;p26"/>
          <p:cNvPicPr preferRelativeResize="0"/>
          <p:nvPr/>
        </p:nvPicPr>
        <p:blipFill rotWithShape="1">
          <a:blip r:embed="rId3">
            <a:alphaModFix/>
          </a:blip>
          <a:srcRect b="6057" l="8983" r="44544" t="25724"/>
          <a:stretch/>
        </p:blipFill>
        <p:spPr>
          <a:xfrm>
            <a:off x="3606575" y="445025"/>
            <a:ext cx="5225725" cy="4124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Build and Evaluation</a:t>
            </a:r>
            <a:endParaRPr/>
          </a:p>
        </p:txBody>
      </p:sp>
      <p:sp>
        <p:nvSpPr>
          <p:cNvPr id="173" name="Google Shape;17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RMSE is the important aspect to test the model performance </a:t>
            </a:r>
            <a:endParaRPr sz="1100"/>
          </a:p>
          <a:p>
            <a:pPr indent="0" lvl="0" marL="457200" rtl="0" algn="l">
              <a:spcBef>
                <a:spcPts val="1600"/>
              </a:spcBef>
              <a:spcAft>
                <a:spcPts val="0"/>
              </a:spcAft>
              <a:buNone/>
            </a:pPr>
            <a:r>
              <a:rPr lang="en" sz="1100"/>
              <a:t>We had tried the below models in the stipulated time</a:t>
            </a:r>
            <a:endParaRPr sz="1100"/>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graphicFrame>
        <p:nvGraphicFramePr>
          <p:cNvPr id="174" name="Google Shape;174;p27"/>
          <p:cNvGraphicFramePr/>
          <p:nvPr/>
        </p:nvGraphicFramePr>
        <p:xfrm>
          <a:off x="952500" y="2261125"/>
          <a:ext cx="3000000" cy="3000000"/>
        </p:xfrm>
        <a:graphic>
          <a:graphicData uri="http://schemas.openxmlformats.org/drawingml/2006/table">
            <a:tbl>
              <a:tblPr>
                <a:noFill/>
                <a:tableStyleId>{2894E386-8688-46F6-BB00-72283E457F1E}</a:tableStyleId>
              </a:tblPr>
              <a:tblGrid>
                <a:gridCol w="3619500"/>
                <a:gridCol w="3619500"/>
              </a:tblGrid>
              <a:tr h="252625">
                <a:tc>
                  <a:txBody>
                    <a:bodyPr>
                      <a:noAutofit/>
                    </a:bodyPr>
                    <a:lstStyle/>
                    <a:p>
                      <a:pPr indent="0" lvl="0" marL="0" rtl="0" algn="l">
                        <a:spcBef>
                          <a:spcPts val="0"/>
                        </a:spcBef>
                        <a:spcAft>
                          <a:spcPts val="0"/>
                        </a:spcAft>
                        <a:buNone/>
                      </a:pPr>
                      <a:r>
                        <a:rPr lang="en">
                          <a:highlight>
                            <a:srgbClr val="FFFF00"/>
                          </a:highlight>
                        </a:rPr>
                        <a:t>Model</a:t>
                      </a:r>
                      <a:endParaRPr>
                        <a:highlight>
                          <a:srgbClr val="FFFF00"/>
                        </a:highlight>
                      </a:endParaRPr>
                    </a:p>
                  </a:txBody>
                  <a:tcPr marT="91425" marB="91425" marR="91425" marL="91425"/>
                </a:tc>
                <a:tc>
                  <a:txBody>
                    <a:bodyPr>
                      <a:noAutofit/>
                    </a:bodyPr>
                    <a:lstStyle/>
                    <a:p>
                      <a:pPr indent="0" lvl="0" marL="0" rtl="0" algn="l">
                        <a:spcBef>
                          <a:spcPts val="0"/>
                        </a:spcBef>
                        <a:spcAft>
                          <a:spcPts val="0"/>
                        </a:spcAft>
                        <a:buNone/>
                      </a:pPr>
                      <a:r>
                        <a:rPr lang="en">
                          <a:highlight>
                            <a:srgbClr val="FFFF00"/>
                          </a:highlight>
                        </a:rPr>
                        <a:t>RMSE Vale</a:t>
                      </a:r>
                      <a:endParaRPr>
                        <a:highlight>
                          <a:srgbClr val="FFFF00"/>
                        </a:highlight>
                      </a:endParaRPr>
                    </a:p>
                  </a:txBody>
                  <a:tcPr marT="91425" marB="91425" marR="91425" marL="91425"/>
                </a:tc>
              </a:tr>
              <a:tr h="252625">
                <a:tc>
                  <a:txBody>
                    <a:bodyPr>
                      <a:noAutofit/>
                    </a:bodyPr>
                    <a:lstStyle/>
                    <a:p>
                      <a:pPr indent="0" lvl="0" marL="0" rtl="0" algn="l">
                        <a:spcBef>
                          <a:spcPts val="0"/>
                        </a:spcBef>
                        <a:spcAft>
                          <a:spcPts val="0"/>
                        </a:spcAft>
                        <a:buNone/>
                      </a:pPr>
                      <a:r>
                        <a:rPr lang="en"/>
                        <a:t>DecissionTreeRegressor</a:t>
                      </a:r>
                      <a:endParaRPr/>
                    </a:p>
                  </a:txBody>
                  <a:tcPr marT="91425" marB="91425" marR="91425" marL="91425"/>
                </a:tc>
                <a:tc>
                  <a:txBody>
                    <a:bodyPr>
                      <a:noAutofit/>
                    </a:bodyPr>
                    <a:lstStyle/>
                    <a:p>
                      <a:pPr indent="0" lvl="0" marL="0" rtl="0" algn="l">
                        <a:spcBef>
                          <a:spcPts val="0"/>
                        </a:spcBef>
                        <a:spcAft>
                          <a:spcPts val="0"/>
                        </a:spcAft>
                        <a:buNone/>
                      </a:pPr>
                      <a:r>
                        <a:rPr lang="en"/>
                        <a:t>1311</a:t>
                      </a:r>
                      <a:endParaRPr/>
                    </a:p>
                  </a:txBody>
                  <a:tcPr marT="91425" marB="91425" marR="91425" marL="91425"/>
                </a:tc>
              </a:tr>
              <a:tr h="252625">
                <a:tc>
                  <a:txBody>
                    <a:bodyPr>
                      <a:noAutofit/>
                    </a:bodyPr>
                    <a:lstStyle/>
                    <a:p>
                      <a:pPr indent="0" lvl="0" marL="0" rtl="0" algn="l">
                        <a:spcBef>
                          <a:spcPts val="0"/>
                        </a:spcBef>
                        <a:spcAft>
                          <a:spcPts val="0"/>
                        </a:spcAft>
                        <a:buNone/>
                      </a:pPr>
                      <a:r>
                        <a:rPr lang="en"/>
                        <a:t>KNN Regressor</a:t>
                      </a:r>
                      <a:endParaRPr/>
                    </a:p>
                  </a:txBody>
                  <a:tcPr marT="91425" marB="91425" marR="91425" marL="91425"/>
                </a:tc>
                <a:tc>
                  <a:txBody>
                    <a:bodyPr>
                      <a:noAutofit/>
                    </a:bodyPr>
                    <a:lstStyle/>
                    <a:p>
                      <a:pPr indent="0" lvl="0" marL="0" rtl="0" algn="l">
                        <a:spcBef>
                          <a:spcPts val="0"/>
                        </a:spcBef>
                        <a:spcAft>
                          <a:spcPts val="0"/>
                        </a:spcAft>
                        <a:buNone/>
                      </a:pPr>
                      <a:r>
                        <a:rPr lang="en"/>
                        <a:t>1220</a:t>
                      </a:r>
                      <a:endParaRPr/>
                    </a:p>
                  </a:txBody>
                  <a:tcPr marT="91425" marB="91425" marR="91425" marL="91425"/>
                </a:tc>
              </a:tr>
              <a:tr h="252625">
                <a:tc>
                  <a:txBody>
                    <a:bodyPr>
                      <a:noAutofit/>
                    </a:bodyPr>
                    <a:lstStyle/>
                    <a:p>
                      <a:pPr indent="0" lvl="0" marL="0" rtl="0" algn="l">
                        <a:spcBef>
                          <a:spcPts val="0"/>
                        </a:spcBef>
                        <a:spcAft>
                          <a:spcPts val="0"/>
                        </a:spcAft>
                        <a:buNone/>
                      </a:pPr>
                      <a:r>
                        <a:rPr lang="en">
                          <a:solidFill>
                            <a:srgbClr val="980000"/>
                          </a:solidFill>
                        </a:rPr>
                        <a:t>Linear Regression</a:t>
                      </a:r>
                      <a:endParaRPr>
                        <a:solidFill>
                          <a:srgbClr val="9800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980000"/>
                          </a:solidFill>
                        </a:rPr>
                        <a:t>693.81</a:t>
                      </a:r>
                      <a:endParaRPr>
                        <a:solidFill>
                          <a:srgbClr val="980000"/>
                        </a:solidFill>
                      </a:endParaRPr>
                    </a:p>
                  </a:txBody>
                  <a:tcPr marT="91425" marB="91425" marR="91425" marL="91425"/>
                </a:tc>
              </a:tr>
              <a:tr h="252625">
                <a:tc>
                  <a:txBody>
                    <a:bodyPr>
                      <a:noAutofit/>
                    </a:bodyPr>
                    <a:lstStyle/>
                    <a:p>
                      <a:pPr indent="0" lvl="0" marL="0" rtl="0" algn="l">
                        <a:spcBef>
                          <a:spcPts val="0"/>
                        </a:spcBef>
                        <a:spcAft>
                          <a:spcPts val="0"/>
                        </a:spcAft>
                        <a:buNone/>
                      </a:pPr>
                      <a:r>
                        <a:rPr lang="en">
                          <a:solidFill>
                            <a:srgbClr val="FF0000"/>
                          </a:solidFill>
                        </a:rPr>
                        <a:t>HuberRegressor</a:t>
                      </a:r>
                      <a:endParaRPr>
                        <a:solidFill>
                          <a:srgbClr val="FF0000"/>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FF0000"/>
                          </a:solidFill>
                        </a:rPr>
                        <a:t>1381</a:t>
                      </a:r>
                      <a:endParaRPr>
                        <a:solidFill>
                          <a:srgbClr val="FF0000"/>
                        </a:solidFill>
                      </a:endParaRPr>
                    </a:p>
                  </a:txBody>
                  <a:tcPr marT="91425" marB="91425" marR="91425" marL="91425"/>
                </a:tc>
              </a:tr>
              <a:tr h="252625">
                <a:tc>
                  <a:txBody>
                    <a:bodyPr>
                      <a:noAutofit/>
                    </a:bodyPr>
                    <a:lstStyle/>
                    <a:p>
                      <a:pPr indent="0" lvl="0" marL="0" rtl="0" algn="l">
                        <a:spcBef>
                          <a:spcPts val="0"/>
                        </a:spcBef>
                        <a:spcAft>
                          <a:spcPts val="0"/>
                        </a:spcAft>
                        <a:buNone/>
                      </a:pPr>
                      <a:r>
                        <a:rPr lang="en"/>
                        <a:t>GaussianProcessRegressor</a:t>
                      </a:r>
                      <a:endParaRPr/>
                    </a:p>
                  </a:txBody>
                  <a:tcPr marT="91425" marB="91425" marR="91425" marL="91425"/>
                </a:tc>
                <a:tc>
                  <a:txBody>
                    <a:bodyPr>
                      <a:noAutofit/>
                    </a:bodyPr>
                    <a:lstStyle/>
                    <a:p>
                      <a:pPr indent="0" lvl="0" marL="0" rtl="0" algn="l">
                        <a:spcBef>
                          <a:spcPts val="0"/>
                        </a:spcBef>
                        <a:spcAft>
                          <a:spcPts val="0"/>
                        </a:spcAft>
                        <a:buNone/>
                      </a:pPr>
                      <a:r>
                        <a:rPr lang="en"/>
                        <a:t>1289</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8"/>
          <p:cNvPicPr preferRelativeResize="0"/>
          <p:nvPr/>
        </p:nvPicPr>
        <p:blipFill>
          <a:blip r:embed="rId3">
            <a:alphaModFix/>
          </a:blip>
          <a:stretch>
            <a:fillRect/>
          </a:stretch>
        </p:blipFill>
        <p:spPr>
          <a:xfrm>
            <a:off x="311700" y="364225"/>
            <a:ext cx="6255226" cy="30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400">
                <a:solidFill>
                  <a:srgbClr val="000000"/>
                </a:solidFill>
                <a:latin typeface="Arial"/>
                <a:ea typeface="Arial"/>
                <a:cs typeface="Arial"/>
                <a:sym typeface="Arial"/>
              </a:rPr>
              <a:t>Objective</a:t>
            </a:r>
            <a:endParaRPr sz="14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400">
                <a:solidFill>
                  <a:srgbClr val="000000"/>
                </a:solidFill>
                <a:latin typeface="Arial"/>
                <a:ea typeface="Arial"/>
                <a:cs typeface="Arial"/>
                <a:sym typeface="Arial"/>
              </a:rPr>
              <a:t>Data visualization</a:t>
            </a:r>
            <a:endParaRPr sz="14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400">
                <a:solidFill>
                  <a:srgbClr val="000000"/>
                </a:solidFill>
                <a:latin typeface="Arial"/>
                <a:ea typeface="Arial"/>
                <a:cs typeface="Arial"/>
                <a:sym typeface="Arial"/>
              </a:rPr>
              <a:t>Data processing and  cleaning</a:t>
            </a:r>
            <a:endParaRPr sz="14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400">
                <a:solidFill>
                  <a:srgbClr val="000000"/>
                </a:solidFill>
                <a:latin typeface="Arial"/>
                <a:ea typeface="Arial"/>
                <a:cs typeface="Arial"/>
                <a:sym typeface="Arial"/>
              </a:rPr>
              <a:t>ModelBuiltand Evaluation  </a:t>
            </a:r>
            <a:r>
              <a:rPr lang="en" sz="1400">
                <a:solidFill>
                  <a:srgbClr val="FFFFFF"/>
                </a:solidFill>
                <a:latin typeface="Arial"/>
                <a:ea typeface="Arial"/>
                <a:cs typeface="Arial"/>
                <a:sym typeface="Arial"/>
              </a:rPr>
              <a:t>Improvisation toModel</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of Current Project is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Predicting “Sales (in Thousand Dollars) ”</a:t>
            </a:r>
            <a:endParaRPr sz="1200">
              <a:solidFill>
                <a:srgbClr val="000000"/>
              </a:solidFill>
              <a:latin typeface="Arial"/>
              <a:ea typeface="Arial"/>
              <a:cs typeface="Arial"/>
              <a:sym typeface="Arial"/>
            </a:endParaRPr>
          </a:p>
          <a:p>
            <a:pPr indent="-304800" lvl="0" marL="457200" rtl="0" algn="l">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given dataset has following attributes </a:t>
            </a:r>
            <a:endParaRPr sz="1200">
              <a:solidFill>
                <a:srgbClr val="000000"/>
              </a:solidFill>
              <a:latin typeface="Arial"/>
              <a:ea typeface="Arial"/>
              <a:cs typeface="Arial"/>
              <a:sym typeface="Arial"/>
            </a:endParaRPr>
          </a:p>
          <a:p>
            <a:pPr indent="-304800" lvl="1" marL="914400" rtl="0" algn="l">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Sales Data: Train data set (216 rows and 4 features) provided for a period of 2009 -2014</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Weather Data</a:t>
            </a:r>
            <a:r>
              <a:rPr lang="en" sz="1200">
                <a:solidFill>
                  <a:srgbClr val="000000"/>
                </a:solidFill>
                <a:latin typeface="Arial"/>
                <a:ea typeface="Arial"/>
                <a:cs typeface="Arial"/>
                <a:sym typeface="Arial"/>
              </a:rPr>
              <a:t>: Macro Weather dataset (365/366 rows and 23 features)				</a:t>
            </a:r>
            <a:r>
              <a:rPr lang="en" sz="1200">
                <a:solidFill>
                  <a:srgbClr val="000000"/>
                </a:solidFill>
                <a:latin typeface="Arial"/>
                <a:ea typeface="Arial"/>
                <a:cs typeface="Arial"/>
                <a:sym typeface="Arial"/>
              </a:rPr>
              <a:t>This data is provided for the period from 2009 to 2016 with the details weather condition.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Macro Economic Data: Macro Economic dataset (96 rows and 18 features)			 This data is provided for the period from 2009 to 2016 with the details like CPI, GDP, Cotton production, mill usage, unemployment rate etc.</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Events and Holiday Data</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Attributes Details : “Attributes Description.xlsx” This has the details of attributes for the datasets cited above</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Data contains many null/zero values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objective is to forecast the 'Sales(In ThousandDollars)' in test dataset for the year 2015.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error metric is the RMSE (Root Mean Squared Error).</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rPr lang="en"/>
              <a:t>Train Dataset</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Product Category </a:t>
            </a:r>
            <a:endParaRPr/>
          </a:p>
          <a:p>
            <a:pPr indent="0" lvl="0" marL="0" rtl="0" algn="l">
              <a:spcBef>
                <a:spcPts val="1600"/>
              </a:spcBef>
              <a:spcAft>
                <a:spcPts val="0"/>
              </a:spcAft>
              <a:buNone/>
            </a:pPr>
            <a:r>
              <a:rPr lang="en"/>
              <a:t>1: </a:t>
            </a:r>
            <a:r>
              <a:rPr lang="en"/>
              <a:t>Men Clothing</a:t>
            </a:r>
            <a:endParaRPr/>
          </a:p>
          <a:p>
            <a:pPr indent="0" lvl="0" marL="0" rtl="0" algn="l">
              <a:spcBef>
                <a:spcPts val="1600"/>
              </a:spcBef>
              <a:spcAft>
                <a:spcPts val="0"/>
              </a:spcAft>
              <a:buNone/>
            </a:pPr>
            <a:r>
              <a:rPr lang="en"/>
              <a:t>2: Other </a:t>
            </a:r>
            <a:r>
              <a:rPr lang="en"/>
              <a:t>Clothing</a:t>
            </a:r>
            <a:endParaRPr/>
          </a:p>
          <a:p>
            <a:pPr indent="0" lvl="0" marL="0" rtl="0" algn="l">
              <a:spcBef>
                <a:spcPts val="1600"/>
              </a:spcBef>
              <a:spcAft>
                <a:spcPts val="1600"/>
              </a:spcAft>
              <a:buNone/>
            </a:pPr>
            <a:r>
              <a:rPr lang="en"/>
              <a:t>3: Women Clothing</a:t>
            </a:r>
            <a:endParaRPr/>
          </a:p>
        </p:txBody>
      </p:sp>
      <p:pic>
        <p:nvPicPr>
          <p:cNvPr id="86" name="Google Shape;86;p16"/>
          <p:cNvPicPr preferRelativeResize="0"/>
          <p:nvPr/>
        </p:nvPicPr>
        <p:blipFill>
          <a:blip r:embed="rId3">
            <a:alphaModFix/>
          </a:blip>
          <a:stretch>
            <a:fillRect/>
          </a:stretch>
        </p:blipFill>
        <p:spPr>
          <a:xfrm>
            <a:off x="3527975" y="445025"/>
            <a:ext cx="5304326" cy="412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report</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11700" y="1266313"/>
            <a:ext cx="3562350" cy="2047875"/>
          </a:xfrm>
          <a:prstGeom prst="rect">
            <a:avLst/>
          </a:prstGeom>
          <a:noFill/>
          <a:ln>
            <a:noFill/>
          </a:ln>
        </p:spPr>
      </p:pic>
      <p:pic>
        <p:nvPicPr>
          <p:cNvPr id="94" name="Google Shape;94;p17"/>
          <p:cNvPicPr preferRelativeResize="0"/>
          <p:nvPr/>
        </p:nvPicPr>
        <p:blipFill>
          <a:blip r:embed="rId4">
            <a:alphaModFix/>
          </a:blip>
          <a:stretch>
            <a:fillRect/>
          </a:stretch>
        </p:blipFill>
        <p:spPr>
          <a:xfrm>
            <a:off x="5508063" y="1266313"/>
            <a:ext cx="3324225" cy="20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Dataset</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the</a:t>
            </a:r>
            <a:endParaRPr/>
          </a:p>
          <a:p>
            <a:pPr indent="0" lvl="0" marL="0" rtl="0" algn="l">
              <a:spcBef>
                <a:spcPts val="1600"/>
              </a:spcBef>
              <a:spcAft>
                <a:spcPts val="1600"/>
              </a:spcAft>
              <a:buNone/>
            </a:pPr>
            <a:r>
              <a:rPr lang="en"/>
              <a:t>Correlation matrix</a:t>
            </a:r>
            <a:endParaRPr/>
          </a:p>
        </p:txBody>
      </p:sp>
      <p:pic>
        <p:nvPicPr>
          <p:cNvPr id="101" name="Google Shape;101;p18"/>
          <p:cNvPicPr preferRelativeResize="0"/>
          <p:nvPr/>
        </p:nvPicPr>
        <p:blipFill>
          <a:blip r:embed="rId3">
            <a:alphaModFix/>
          </a:blip>
          <a:stretch>
            <a:fillRect/>
          </a:stretch>
        </p:blipFill>
        <p:spPr>
          <a:xfrm>
            <a:off x="3152475" y="0"/>
            <a:ext cx="601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52400" y="152400"/>
            <a:ext cx="3506550" cy="2419351"/>
          </a:xfrm>
          <a:prstGeom prst="rect">
            <a:avLst/>
          </a:prstGeom>
          <a:noFill/>
          <a:ln>
            <a:noFill/>
          </a:ln>
        </p:spPr>
      </p:pic>
      <p:pic>
        <p:nvPicPr>
          <p:cNvPr id="107" name="Google Shape;107;p19"/>
          <p:cNvPicPr preferRelativeResize="0"/>
          <p:nvPr/>
        </p:nvPicPr>
        <p:blipFill>
          <a:blip r:embed="rId4">
            <a:alphaModFix/>
          </a:blip>
          <a:stretch>
            <a:fillRect/>
          </a:stretch>
        </p:blipFill>
        <p:spPr>
          <a:xfrm>
            <a:off x="3811350" y="152400"/>
            <a:ext cx="3864600" cy="2419351"/>
          </a:xfrm>
          <a:prstGeom prst="rect">
            <a:avLst/>
          </a:prstGeom>
          <a:noFill/>
          <a:ln>
            <a:noFill/>
          </a:ln>
        </p:spPr>
      </p:pic>
      <p:pic>
        <p:nvPicPr>
          <p:cNvPr id="108" name="Google Shape;108;p19"/>
          <p:cNvPicPr preferRelativeResize="0"/>
          <p:nvPr/>
        </p:nvPicPr>
        <p:blipFill>
          <a:blip r:embed="rId5">
            <a:alphaModFix/>
          </a:blip>
          <a:stretch>
            <a:fillRect/>
          </a:stretch>
        </p:blipFill>
        <p:spPr>
          <a:xfrm>
            <a:off x="152400" y="2724150"/>
            <a:ext cx="2781750" cy="2266950"/>
          </a:xfrm>
          <a:prstGeom prst="rect">
            <a:avLst/>
          </a:prstGeom>
          <a:noFill/>
          <a:ln>
            <a:noFill/>
          </a:ln>
        </p:spPr>
      </p:pic>
      <p:pic>
        <p:nvPicPr>
          <p:cNvPr id="109" name="Google Shape;109;p19"/>
          <p:cNvPicPr preferRelativeResize="0"/>
          <p:nvPr/>
        </p:nvPicPr>
        <p:blipFill>
          <a:blip r:embed="rId6">
            <a:alphaModFix/>
          </a:blip>
          <a:stretch>
            <a:fillRect/>
          </a:stretch>
        </p:blipFill>
        <p:spPr>
          <a:xfrm>
            <a:off x="2934150" y="2724150"/>
            <a:ext cx="3056400" cy="2266950"/>
          </a:xfrm>
          <a:prstGeom prst="rect">
            <a:avLst/>
          </a:prstGeom>
          <a:noFill/>
          <a:ln>
            <a:noFill/>
          </a:ln>
        </p:spPr>
      </p:pic>
      <p:pic>
        <p:nvPicPr>
          <p:cNvPr id="110" name="Google Shape;110;p19"/>
          <p:cNvPicPr preferRelativeResize="0"/>
          <p:nvPr/>
        </p:nvPicPr>
        <p:blipFill>
          <a:blip r:embed="rId7">
            <a:alphaModFix/>
          </a:blip>
          <a:stretch>
            <a:fillRect/>
          </a:stretch>
        </p:blipFill>
        <p:spPr>
          <a:xfrm>
            <a:off x="7911725" y="780500"/>
            <a:ext cx="900925" cy="1327050"/>
          </a:xfrm>
          <a:prstGeom prst="rect">
            <a:avLst/>
          </a:prstGeom>
          <a:noFill/>
          <a:ln>
            <a:noFill/>
          </a:ln>
        </p:spPr>
      </p:pic>
      <p:pic>
        <p:nvPicPr>
          <p:cNvPr id="111" name="Google Shape;111;p19"/>
          <p:cNvPicPr preferRelativeResize="0"/>
          <p:nvPr/>
        </p:nvPicPr>
        <p:blipFill>
          <a:blip r:embed="rId8">
            <a:alphaModFix/>
          </a:blip>
          <a:stretch>
            <a:fillRect/>
          </a:stretch>
        </p:blipFill>
        <p:spPr>
          <a:xfrm>
            <a:off x="6142950" y="2724150"/>
            <a:ext cx="2669701"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 Economic Data</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Heatmap of the</a:t>
            </a:r>
            <a:endParaRPr/>
          </a:p>
          <a:p>
            <a:pPr indent="0" lvl="0" marL="0" rtl="0" algn="l">
              <a:spcBef>
                <a:spcPts val="1600"/>
              </a:spcBef>
              <a:spcAft>
                <a:spcPts val="1600"/>
              </a:spcAft>
              <a:buClr>
                <a:srgbClr val="000000"/>
              </a:buClr>
              <a:buSzPts val="1100"/>
              <a:buFont typeface="Arial"/>
              <a:buNone/>
            </a:pPr>
            <a:r>
              <a:rPr lang="en"/>
              <a:t>Correlation matrix</a:t>
            </a:r>
            <a:endParaRPr/>
          </a:p>
        </p:txBody>
      </p:sp>
      <p:pic>
        <p:nvPicPr>
          <p:cNvPr id="118" name="Google Shape;118;p20"/>
          <p:cNvPicPr preferRelativeResize="0"/>
          <p:nvPr/>
        </p:nvPicPr>
        <p:blipFill rotWithShape="1">
          <a:blip r:embed="rId3">
            <a:alphaModFix/>
          </a:blip>
          <a:srcRect b="39050" l="35625" r="0" t="0"/>
          <a:stretch/>
        </p:blipFill>
        <p:spPr>
          <a:xfrm>
            <a:off x="4086850" y="445025"/>
            <a:ext cx="4745450" cy="41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52400" y="152400"/>
            <a:ext cx="3995575" cy="2419351"/>
          </a:xfrm>
          <a:prstGeom prst="rect">
            <a:avLst/>
          </a:prstGeom>
          <a:noFill/>
          <a:ln>
            <a:noFill/>
          </a:ln>
        </p:spPr>
      </p:pic>
      <p:pic>
        <p:nvPicPr>
          <p:cNvPr id="124" name="Google Shape;124;p21"/>
          <p:cNvPicPr preferRelativeResize="0"/>
          <p:nvPr/>
        </p:nvPicPr>
        <p:blipFill>
          <a:blip r:embed="rId4">
            <a:alphaModFix/>
          </a:blip>
          <a:stretch>
            <a:fillRect/>
          </a:stretch>
        </p:blipFill>
        <p:spPr>
          <a:xfrm>
            <a:off x="4300375" y="152400"/>
            <a:ext cx="3733625" cy="2419350"/>
          </a:xfrm>
          <a:prstGeom prst="rect">
            <a:avLst/>
          </a:prstGeom>
          <a:noFill/>
          <a:ln>
            <a:noFill/>
          </a:ln>
        </p:spPr>
      </p:pic>
      <p:pic>
        <p:nvPicPr>
          <p:cNvPr id="125" name="Google Shape;125;p21"/>
          <p:cNvPicPr preferRelativeResize="0"/>
          <p:nvPr/>
        </p:nvPicPr>
        <p:blipFill>
          <a:blip r:embed="rId5">
            <a:alphaModFix/>
          </a:blip>
          <a:stretch>
            <a:fillRect/>
          </a:stretch>
        </p:blipFill>
        <p:spPr>
          <a:xfrm>
            <a:off x="192125" y="2645575"/>
            <a:ext cx="3955849" cy="2266949"/>
          </a:xfrm>
          <a:prstGeom prst="rect">
            <a:avLst/>
          </a:prstGeom>
          <a:noFill/>
          <a:ln>
            <a:noFill/>
          </a:ln>
        </p:spPr>
      </p:pic>
      <p:pic>
        <p:nvPicPr>
          <p:cNvPr id="126" name="Google Shape;126;p21"/>
          <p:cNvPicPr preferRelativeResize="0"/>
          <p:nvPr/>
        </p:nvPicPr>
        <p:blipFill>
          <a:blip r:embed="rId6">
            <a:alphaModFix/>
          </a:blip>
          <a:stretch>
            <a:fillRect/>
          </a:stretch>
        </p:blipFill>
        <p:spPr>
          <a:xfrm>
            <a:off x="4572000" y="2645575"/>
            <a:ext cx="2420641" cy="2266950"/>
          </a:xfrm>
          <a:prstGeom prst="rect">
            <a:avLst/>
          </a:prstGeom>
          <a:noFill/>
          <a:ln>
            <a:noFill/>
          </a:ln>
        </p:spPr>
      </p:pic>
      <p:pic>
        <p:nvPicPr>
          <p:cNvPr id="127" name="Google Shape;127;p21"/>
          <p:cNvPicPr preferRelativeResize="0"/>
          <p:nvPr/>
        </p:nvPicPr>
        <p:blipFill>
          <a:blip r:embed="rId7">
            <a:alphaModFix/>
          </a:blip>
          <a:stretch>
            <a:fillRect/>
          </a:stretch>
        </p:blipFill>
        <p:spPr>
          <a:xfrm>
            <a:off x="7611137" y="2929113"/>
            <a:ext cx="1067363" cy="169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