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58" y="1584102"/>
            <a:ext cx="12211049" cy="6105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2697" y="8350946"/>
            <a:ext cx="2902605" cy="74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622" y="1928686"/>
            <a:ext cx="17160754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7441" y="6526971"/>
            <a:ext cx="5745580" cy="3393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46" y="3190207"/>
            <a:ext cx="11732260" cy="1106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50" spc="-420" dirty="0"/>
              <a:t>K</a:t>
            </a:r>
            <a:r>
              <a:rPr sz="7050" spc="450" dirty="0"/>
              <a:t>NN</a:t>
            </a:r>
            <a:r>
              <a:rPr sz="7050" spc="380" dirty="0"/>
              <a:t>-</a:t>
            </a:r>
            <a:r>
              <a:rPr sz="7050" spc="-290" dirty="0"/>
              <a:t> </a:t>
            </a:r>
            <a:r>
              <a:rPr sz="7050" spc="-415" dirty="0"/>
              <a:t>K</a:t>
            </a:r>
            <a:r>
              <a:rPr sz="7050" spc="-290" dirty="0"/>
              <a:t> </a:t>
            </a:r>
            <a:r>
              <a:rPr sz="7050" spc="450" dirty="0"/>
              <a:t>N</a:t>
            </a:r>
            <a:r>
              <a:rPr sz="7050" spc="220" dirty="0"/>
              <a:t>e</a:t>
            </a:r>
            <a:r>
              <a:rPr sz="7050" spc="100" dirty="0"/>
              <a:t>a</a:t>
            </a:r>
            <a:r>
              <a:rPr sz="7050" spc="245" dirty="0"/>
              <a:t>r</a:t>
            </a:r>
            <a:r>
              <a:rPr sz="7050" spc="220" dirty="0"/>
              <a:t>e</a:t>
            </a:r>
            <a:r>
              <a:rPr sz="7050" spc="-409" dirty="0"/>
              <a:t>s</a:t>
            </a:r>
            <a:r>
              <a:rPr sz="7050" spc="615" dirty="0"/>
              <a:t>t</a:t>
            </a:r>
            <a:r>
              <a:rPr sz="7050" spc="-290" dirty="0"/>
              <a:t> </a:t>
            </a:r>
            <a:r>
              <a:rPr sz="7050" spc="450" dirty="0"/>
              <a:t>N</a:t>
            </a:r>
            <a:r>
              <a:rPr sz="7050" spc="220" dirty="0"/>
              <a:t>e</a:t>
            </a:r>
            <a:r>
              <a:rPr sz="7050" spc="90" dirty="0"/>
              <a:t>i</a:t>
            </a:r>
            <a:r>
              <a:rPr sz="7050" spc="-345" dirty="0"/>
              <a:t>g</a:t>
            </a:r>
            <a:r>
              <a:rPr sz="7050" spc="160" dirty="0"/>
              <a:t>h</a:t>
            </a:r>
            <a:r>
              <a:rPr sz="7050" spc="260" dirty="0"/>
              <a:t>b</a:t>
            </a:r>
            <a:r>
              <a:rPr sz="7050" spc="125" dirty="0"/>
              <a:t>o</a:t>
            </a:r>
            <a:r>
              <a:rPr sz="7050" spc="105" dirty="0"/>
              <a:t>u</a:t>
            </a:r>
            <a:r>
              <a:rPr sz="7050" spc="250" dirty="0"/>
              <a:t>r</a:t>
            </a:r>
            <a:endParaRPr sz="7050"/>
          </a:p>
        </p:txBody>
      </p:sp>
      <p:sp>
        <p:nvSpPr>
          <p:cNvPr id="4" name="object 4"/>
          <p:cNvSpPr txBox="1"/>
          <p:nvPr/>
        </p:nvSpPr>
        <p:spPr>
          <a:xfrm>
            <a:off x="1389579" y="6889872"/>
            <a:ext cx="8433435" cy="159004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405890">
              <a:lnSpc>
                <a:spcPct val="100000"/>
              </a:lnSpc>
              <a:spcBef>
                <a:spcPts val="2180"/>
              </a:spcBef>
            </a:pPr>
            <a:r>
              <a:rPr sz="3400" spc="-250" dirty="0">
                <a:latin typeface="Verdana"/>
                <a:cs typeface="Verdana"/>
              </a:rPr>
              <a:t>S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-150" dirty="0">
                <a:latin typeface="Verdana"/>
                <a:cs typeface="Verdana"/>
              </a:rPr>
              <a:t>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0" dirty="0">
                <a:latin typeface="Verdana"/>
                <a:cs typeface="Verdana"/>
              </a:rPr>
              <a:t>S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60" dirty="0">
                <a:latin typeface="Verdana"/>
                <a:cs typeface="Verdana"/>
              </a:rPr>
              <a:t>d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-265" dirty="0">
                <a:latin typeface="Verdana"/>
                <a:cs typeface="Verdana"/>
              </a:rPr>
              <a:t>-</a:t>
            </a:r>
            <a:r>
              <a:rPr sz="3400" spc="-120" dirty="0">
                <a:latin typeface="Verdana"/>
                <a:cs typeface="Verdana"/>
              </a:rPr>
              <a:t>T</a:t>
            </a:r>
            <a:r>
              <a:rPr sz="3400" spc="-10" dirty="0">
                <a:latin typeface="Verdana"/>
                <a:cs typeface="Verdana"/>
              </a:rPr>
              <a:t>Y</a:t>
            </a:r>
            <a:r>
              <a:rPr sz="3400" dirty="0">
                <a:latin typeface="Verdana"/>
                <a:cs typeface="Verdana"/>
              </a:rPr>
              <a:t>C</a:t>
            </a:r>
            <a:r>
              <a:rPr sz="3400" spc="15" dirty="0">
                <a:latin typeface="Verdana"/>
                <a:cs typeface="Verdana"/>
              </a:rPr>
              <a:t>6</a:t>
            </a:r>
            <a:r>
              <a:rPr sz="3400" spc="-105" dirty="0">
                <a:latin typeface="Verdana"/>
                <a:cs typeface="Verdana"/>
              </a:rPr>
              <a:t>4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400" spc="5" dirty="0">
                <a:latin typeface="Verdana"/>
                <a:cs typeface="Verdana"/>
              </a:rPr>
              <a:t>U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60" dirty="0">
                <a:latin typeface="Verdana"/>
                <a:cs typeface="Verdana"/>
              </a:rPr>
              <a:t>d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40" dirty="0">
                <a:latin typeface="Verdana"/>
                <a:cs typeface="Verdana"/>
              </a:rPr>
              <a:t>r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50" dirty="0">
                <a:latin typeface="Verdana"/>
                <a:cs typeface="Verdana"/>
              </a:rPr>
              <a:t>h</a:t>
            </a:r>
            <a:r>
              <a:rPr sz="3400" spc="-75" dirty="0">
                <a:latin typeface="Verdana"/>
                <a:cs typeface="Verdana"/>
              </a:rPr>
              <a:t>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0" dirty="0">
                <a:latin typeface="Verdana"/>
                <a:cs typeface="Verdana"/>
              </a:rPr>
              <a:t>g</a:t>
            </a:r>
            <a:r>
              <a:rPr sz="3400" spc="-80" dirty="0">
                <a:latin typeface="Verdana"/>
                <a:cs typeface="Verdana"/>
              </a:rPr>
              <a:t>u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60" dirty="0">
                <a:latin typeface="Verdana"/>
                <a:cs typeface="Verdana"/>
              </a:rPr>
              <a:t>d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110" dirty="0">
                <a:latin typeface="Verdana"/>
                <a:cs typeface="Verdana"/>
              </a:rPr>
              <a:t>c</a:t>
            </a:r>
            <a:r>
              <a:rPr sz="3400" spc="-75" dirty="0">
                <a:latin typeface="Verdana"/>
                <a:cs typeface="Verdana"/>
              </a:rPr>
              <a:t>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105" dirty="0">
                <a:latin typeface="Verdana"/>
                <a:cs typeface="Verdana"/>
              </a:rPr>
              <a:t>f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155" dirty="0">
                <a:latin typeface="Verdana"/>
                <a:cs typeface="Verdana"/>
              </a:rPr>
              <a:t>P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100" dirty="0">
                <a:latin typeface="Verdana"/>
                <a:cs typeface="Verdana"/>
              </a:rPr>
              <a:t>f</a:t>
            </a:r>
            <a:r>
              <a:rPr sz="3400" spc="-345" dirty="0">
                <a:latin typeface="Verdana"/>
                <a:cs typeface="Verdana"/>
              </a:rPr>
              <a:t>.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20" dirty="0">
                <a:latin typeface="Verdana"/>
                <a:cs typeface="Verdana"/>
              </a:rPr>
              <a:t>K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60" dirty="0">
                <a:latin typeface="Verdana"/>
                <a:cs typeface="Verdana"/>
              </a:rPr>
              <a:t>p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60" dirty="0">
                <a:latin typeface="Verdana"/>
                <a:cs typeface="Verdana"/>
              </a:rPr>
              <a:t>l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20" dirty="0">
                <a:latin typeface="Verdana"/>
                <a:cs typeface="Verdana"/>
              </a:rPr>
              <a:t>K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60" dirty="0">
                <a:latin typeface="Verdana"/>
                <a:cs typeface="Verdana"/>
              </a:rPr>
              <a:t>d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190" dirty="0">
                <a:latin typeface="Verdana"/>
                <a:cs typeface="Verdana"/>
              </a:rPr>
              <a:t>m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722" y="820855"/>
            <a:ext cx="16213455" cy="8649970"/>
            <a:chOff x="1048722" y="820855"/>
            <a:chExt cx="16213455" cy="8649970"/>
          </a:xfrm>
        </p:grpSpPr>
        <p:sp>
          <p:nvSpPr>
            <p:cNvPr id="3" name="object 3"/>
            <p:cNvSpPr/>
            <p:nvPr/>
          </p:nvSpPr>
          <p:spPr>
            <a:xfrm>
              <a:off x="1048722" y="820855"/>
              <a:ext cx="16210280" cy="8648065"/>
            </a:xfrm>
            <a:custGeom>
              <a:avLst/>
              <a:gdLst/>
              <a:ahLst/>
              <a:cxnLst/>
              <a:rect l="l" t="t" r="r" b="b"/>
              <a:pathLst>
                <a:path w="16210280" h="8648065">
                  <a:moveTo>
                    <a:pt x="16210061" y="8647509"/>
                  </a:moveTo>
                  <a:lnTo>
                    <a:pt x="0" y="8647509"/>
                  </a:lnTo>
                  <a:lnTo>
                    <a:pt x="0" y="0"/>
                  </a:lnTo>
                  <a:lnTo>
                    <a:pt x="16210061" y="0"/>
                  </a:lnTo>
                  <a:lnTo>
                    <a:pt x="16210061" y="8647509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6172" y="5041144"/>
              <a:ext cx="4095749" cy="4429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035" y="2010489"/>
              <a:ext cx="4436056" cy="4597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665" y="3641306"/>
            <a:ext cx="2210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F4B44"/>
                </a:solidFill>
                <a:latin typeface="Trebuchet MS"/>
                <a:cs typeface="Trebuchet MS"/>
              </a:rPr>
              <a:t>Introduction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047" y="3177044"/>
            <a:ext cx="898525" cy="4871085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140"/>
              </a:spcBef>
            </a:pPr>
            <a:r>
              <a:rPr sz="5400" spc="55" dirty="0">
                <a:solidFill>
                  <a:srgbClr val="4F4B44"/>
                </a:solidFill>
                <a:latin typeface="Trebuchet MS"/>
                <a:cs typeface="Trebuchet MS"/>
              </a:rPr>
              <a:t>01</a:t>
            </a:r>
            <a:endParaRPr sz="54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3050"/>
              </a:spcBef>
            </a:pPr>
            <a:r>
              <a:rPr sz="5400" spc="500" dirty="0">
                <a:solidFill>
                  <a:srgbClr val="4F4B44"/>
                </a:solidFill>
                <a:latin typeface="Trebuchet MS"/>
                <a:cs typeface="Trebuchet MS"/>
              </a:rPr>
              <a:t>02</a:t>
            </a:r>
            <a:endParaRPr sz="5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307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sz="5400" spc="615" dirty="0">
                <a:solidFill>
                  <a:srgbClr val="4F4B44"/>
                </a:solidFill>
                <a:latin typeface="Trebuchet MS"/>
                <a:cs typeface="Trebuchet MS"/>
              </a:rPr>
              <a:t>3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7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sz="5400" spc="650" dirty="0">
                <a:solidFill>
                  <a:srgbClr val="4F4B44"/>
                </a:solidFill>
                <a:latin typeface="Trebuchet MS"/>
                <a:cs typeface="Trebuchet MS"/>
              </a:rPr>
              <a:t>4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9665" y="6187852"/>
            <a:ext cx="3223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4F4B44"/>
                </a:solidFill>
                <a:latin typeface="Trebuchet MS"/>
                <a:cs typeface="Trebuchet MS"/>
              </a:rPr>
              <a:t>How</a:t>
            </a:r>
            <a:r>
              <a:rPr sz="28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800" spc="220" dirty="0">
                <a:solidFill>
                  <a:srgbClr val="4F4B44"/>
                </a:solidFill>
                <a:latin typeface="Trebuchet MS"/>
                <a:cs typeface="Trebuchet MS"/>
              </a:rPr>
              <a:t>Does</a:t>
            </a:r>
            <a:r>
              <a:rPr sz="28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800" spc="-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rgbClr val="4F4B44"/>
                </a:solidFill>
                <a:latin typeface="Trebuchet MS"/>
                <a:cs typeface="Trebuchet MS"/>
              </a:rPr>
              <a:t>Work?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665" y="7380126"/>
            <a:ext cx="5303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F4B44"/>
                </a:solidFill>
                <a:latin typeface="Trebuchet MS"/>
                <a:cs typeface="Trebuchet MS"/>
              </a:rPr>
              <a:t>Advantages</a:t>
            </a:r>
            <a:r>
              <a:rPr sz="30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4F4B44"/>
                </a:solidFill>
                <a:latin typeface="Trebuchet MS"/>
                <a:cs typeface="Trebuchet MS"/>
              </a:rPr>
              <a:t>&amp;</a:t>
            </a:r>
            <a:r>
              <a:rPr sz="30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4F4B44"/>
                </a:solidFill>
                <a:latin typeface="Trebuchet MS"/>
                <a:cs typeface="Trebuchet MS"/>
              </a:rPr>
              <a:t>Disadvantages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46687" y="2153557"/>
            <a:ext cx="6794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  <a:tab pos="3381375" algn="l"/>
              </a:tabLst>
            </a:pP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5" dirty="0">
                <a:solidFill>
                  <a:srgbClr val="4F4B44"/>
                </a:solidFill>
                <a:latin typeface="Cambria"/>
                <a:cs typeface="Cambria"/>
              </a:rPr>
              <a:t>B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5" dirty="0">
                <a:solidFill>
                  <a:srgbClr val="4F4B44"/>
                </a:solidFill>
                <a:latin typeface="Cambria"/>
                <a:cs typeface="Cambria"/>
              </a:rPr>
              <a:t>L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	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-35" dirty="0">
                <a:solidFill>
                  <a:srgbClr val="4F4B44"/>
                </a:solidFill>
                <a:latin typeface="Cambria"/>
                <a:cs typeface="Cambria"/>
              </a:rPr>
              <a:t>F	</a:t>
            </a:r>
            <a:r>
              <a:rPr sz="4000" b="0" spc="470" dirty="0">
                <a:solidFill>
                  <a:srgbClr val="4F4B44"/>
                </a:solidFill>
                <a:latin typeface="Cambria"/>
                <a:cs typeface="Cambria"/>
              </a:rPr>
              <a:t>C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5" dirty="0">
                <a:solidFill>
                  <a:srgbClr val="4F4B44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1703" y="3744495"/>
            <a:ext cx="5584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4F4B44"/>
                </a:solidFill>
                <a:latin typeface="Trebuchet MS"/>
                <a:cs typeface="Trebuchet MS"/>
              </a:rPr>
              <a:t>Python</a:t>
            </a:r>
            <a:r>
              <a:rPr sz="30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4F4B44"/>
                </a:solidFill>
                <a:latin typeface="Trebuchet MS"/>
                <a:cs typeface="Trebuchet MS"/>
              </a:rPr>
              <a:t>Implementation</a:t>
            </a:r>
            <a:r>
              <a:rPr sz="30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000" spc="-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300" dirty="0">
                <a:solidFill>
                  <a:srgbClr val="4F4B44"/>
                </a:solidFill>
                <a:latin typeface="Trebuchet MS"/>
                <a:cs typeface="Trebuchet MS"/>
              </a:rPr>
              <a:t>KNN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3337" y="3177044"/>
            <a:ext cx="885825" cy="4871085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140"/>
              </a:spcBef>
            </a:pPr>
            <a:r>
              <a:rPr sz="5400" spc="505" dirty="0">
                <a:solidFill>
                  <a:srgbClr val="4F4B44"/>
                </a:solidFill>
                <a:latin typeface="Trebuchet MS"/>
                <a:cs typeface="Trebuchet MS"/>
              </a:rPr>
              <a:t>05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06</a:t>
            </a:r>
            <a:endParaRPr sz="54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3070"/>
              </a:spcBef>
            </a:pPr>
            <a:r>
              <a:rPr sz="5400" spc="405" dirty="0">
                <a:solidFill>
                  <a:srgbClr val="4F4B44"/>
                </a:solidFill>
                <a:latin typeface="Trebuchet MS"/>
                <a:cs typeface="Trebuchet MS"/>
              </a:rPr>
              <a:t>07</a:t>
            </a:r>
            <a:endParaRPr sz="5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3070"/>
              </a:spcBef>
            </a:pPr>
            <a:r>
              <a:rPr sz="5400" spc="550" dirty="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sz="5400" spc="509" dirty="0">
                <a:solidFill>
                  <a:srgbClr val="4F4B44"/>
                </a:solidFill>
                <a:latin typeface="Trebuchet MS"/>
                <a:cs typeface="Trebuchet MS"/>
              </a:rPr>
              <a:t>8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1703" y="4973794"/>
            <a:ext cx="2507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4F4B44"/>
                </a:solidFill>
                <a:latin typeface="Trebuchet MS"/>
                <a:cs typeface="Trebuchet MS"/>
              </a:rPr>
              <a:t>Iris</a:t>
            </a:r>
            <a:r>
              <a:rPr sz="3000" spc="-13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200" dirty="0">
                <a:solidFill>
                  <a:srgbClr val="4F4B44"/>
                </a:solidFill>
                <a:latin typeface="Trebuchet MS"/>
                <a:cs typeface="Trebuchet MS"/>
              </a:rPr>
              <a:t>Data-KNN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1703" y="6178930"/>
            <a:ext cx="2075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4F4B44"/>
                </a:solidFill>
                <a:latin typeface="Trebuchet MS"/>
                <a:cs typeface="Trebuchet MS"/>
              </a:rPr>
              <a:t>References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9665" y="4982621"/>
            <a:ext cx="144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800" spc="100" dirty="0">
                <a:solidFill>
                  <a:srgbClr val="4F4B44"/>
                </a:solidFill>
                <a:latin typeface="Trebuchet MS"/>
                <a:cs typeface="Trebuchet MS"/>
              </a:rPr>
              <a:t>xam</a:t>
            </a:r>
            <a:r>
              <a:rPr sz="2800" spc="140" dirty="0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sz="2800" spc="-165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2800" spc="10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1703" y="7370507"/>
            <a:ext cx="2055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4F4B44"/>
                </a:solidFill>
                <a:latin typeface="Trebuchet MS"/>
                <a:cs typeface="Trebuchet MS"/>
              </a:rPr>
              <a:t>Thank</a:t>
            </a:r>
            <a:r>
              <a:rPr sz="3000" spc="-1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4F4B44"/>
                </a:solidFill>
                <a:latin typeface="Trebuchet MS"/>
                <a:cs typeface="Trebuchet MS"/>
              </a:rPr>
              <a:t>You!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4974" y="5861998"/>
            <a:ext cx="3933024" cy="4425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44" y="1795401"/>
            <a:ext cx="104775" cy="104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02638" y="1966851"/>
            <a:ext cx="1370965" cy="28575"/>
          </a:xfrm>
          <a:custGeom>
            <a:avLst/>
            <a:gdLst/>
            <a:ahLst/>
            <a:cxnLst/>
            <a:rect l="l" t="t" r="r" b="b"/>
            <a:pathLst>
              <a:path w="1370965" h="28575">
                <a:moveTo>
                  <a:pt x="1370851" y="28574"/>
                </a:moveTo>
                <a:lnTo>
                  <a:pt x="0" y="28574"/>
                </a:lnTo>
                <a:lnTo>
                  <a:pt x="0" y="0"/>
                </a:lnTo>
                <a:lnTo>
                  <a:pt x="1370851" y="0"/>
                </a:lnTo>
                <a:lnTo>
                  <a:pt x="1370851" y="28574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44" y="2862201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959426" y="4100461"/>
            <a:ext cx="4744720" cy="28575"/>
          </a:xfrm>
          <a:custGeom>
            <a:avLst/>
            <a:gdLst/>
            <a:ahLst/>
            <a:cxnLst/>
            <a:rect l="l" t="t" r="r" b="b"/>
            <a:pathLst>
              <a:path w="4744720" h="28575">
                <a:moveTo>
                  <a:pt x="4744656" y="0"/>
                </a:moveTo>
                <a:lnTo>
                  <a:pt x="4597260" y="0"/>
                </a:lnTo>
                <a:lnTo>
                  <a:pt x="0" y="0"/>
                </a:lnTo>
                <a:lnTo>
                  <a:pt x="0" y="28575"/>
                </a:lnTo>
                <a:lnTo>
                  <a:pt x="4597260" y="28575"/>
                </a:lnTo>
                <a:lnTo>
                  <a:pt x="4744656" y="28575"/>
                </a:lnTo>
                <a:lnTo>
                  <a:pt x="4744656" y="0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8755" y="1592296"/>
            <a:ext cx="15601950" cy="737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65" dirty="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sz="2700" b="1" spc="-1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15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700" spc="150" dirty="0">
                <a:solidFill>
                  <a:srgbClr val="4F4B44"/>
                </a:solidFill>
                <a:latin typeface="Trebuchet MS"/>
                <a:cs typeface="Trebuchet MS"/>
              </a:rPr>
              <a:t>-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algorithms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65" dirty="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3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u="heavy" spc="12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Su</a:t>
            </a:r>
            <a:r>
              <a:rPr sz="2700" b="1" spc="125" dirty="0">
                <a:solidFill>
                  <a:srgbClr val="4F4B44"/>
                </a:solidFill>
                <a:latin typeface="Trebuchet MS"/>
                <a:cs typeface="Trebuchet MS"/>
              </a:rPr>
              <a:t>pervised</a:t>
            </a:r>
            <a:r>
              <a:rPr sz="2700" b="1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technique.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</a:pPr>
            <a:r>
              <a:rPr sz="2700" b="1" spc="145" dirty="0">
                <a:solidFill>
                  <a:srgbClr val="4F4B44"/>
                </a:solidFill>
                <a:latin typeface="Trebuchet MS"/>
                <a:cs typeface="Trebuchet MS"/>
              </a:rPr>
              <a:t>Approach</a:t>
            </a:r>
            <a:r>
              <a:rPr sz="2700" spc="145" dirty="0">
                <a:solidFill>
                  <a:srgbClr val="4F4B44"/>
                </a:solidFill>
                <a:latin typeface="Trebuchet MS"/>
                <a:cs typeface="Trebuchet MS"/>
              </a:rPr>
              <a:t>-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4F4B44"/>
                </a:solidFill>
                <a:latin typeface="Trebuchet MS"/>
                <a:cs typeface="Trebuchet MS"/>
              </a:rPr>
              <a:t>Similarity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4F4B44"/>
                </a:solidFill>
                <a:latin typeface="Trebuchet MS"/>
                <a:cs typeface="Trebuchet MS"/>
              </a:rPr>
              <a:t>between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4F4B44"/>
                </a:solidFill>
                <a:latin typeface="Trebuchet MS"/>
                <a:cs typeface="Trebuchet MS"/>
              </a:rPr>
              <a:t>case/data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available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95" dirty="0">
                <a:solidFill>
                  <a:srgbClr val="4F4B44"/>
                </a:solidFill>
                <a:latin typeface="Trebuchet MS"/>
                <a:cs typeface="Trebuchet MS"/>
              </a:rPr>
              <a:t>cases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4F4B44"/>
                </a:solidFill>
                <a:latin typeface="Trebuchet MS"/>
                <a:cs typeface="Trebuchet MS"/>
              </a:rPr>
              <a:t>put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65" dirty="0">
                <a:solidFill>
                  <a:srgbClr val="4F4B44"/>
                </a:solidFill>
                <a:latin typeface="Trebuchet MS"/>
                <a:cs typeface="Trebuchet MS"/>
              </a:rPr>
              <a:t>case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4F4B44"/>
                </a:solidFill>
                <a:latin typeface="Trebuchet MS"/>
                <a:cs typeface="Trebuchet MS"/>
              </a:rPr>
              <a:t>into </a:t>
            </a:r>
            <a:r>
              <a:rPr sz="2700" spc="-79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700" spc="105" dirty="0">
                <a:solidFill>
                  <a:srgbClr val="4F4B44"/>
                </a:solidFill>
                <a:latin typeface="Trebuchet MS"/>
                <a:cs typeface="Trebuchet MS"/>
              </a:rPr>
              <a:t>category </a:t>
            </a:r>
            <a:r>
              <a:rPr sz="2700" spc="5" dirty="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sz="2700" spc="90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most </a:t>
            </a:r>
            <a:r>
              <a:rPr sz="2700" spc="10" dirty="0">
                <a:solidFill>
                  <a:srgbClr val="4F4B44"/>
                </a:solidFill>
                <a:latin typeface="Trebuchet MS"/>
                <a:cs typeface="Trebuchet MS"/>
              </a:rPr>
              <a:t>similar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available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categories. </a:t>
            </a:r>
            <a:r>
              <a:rPr sz="2700" b="1" u="heavy" spc="14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Stores </a:t>
            </a:r>
            <a:r>
              <a:rPr sz="2700" b="1" u="heavy" spc="-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all </a:t>
            </a:r>
            <a:r>
              <a:rPr sz="2700" b="1" u="heavy" spc="3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the </a:t>
            </a:r>
            <a:r>
              <a:rPr sz="2700" b="1" u="heavy" spc="5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available </a:t>
            </a:r>
            <a:r>
              <a:rPr sz="2700" b="1" u="heavy" spc="90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data </a:t>
            </a:r>
            <a:r>
              <a:rPr sz="2700" b="1" u="heavy" spc="114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and </a:t>
            </a:r>
            <a:r>
              <a:rPr sz="2700" b="1" spc="12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u="heavy" spc="12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classifies</a:t>
            </a:r>
            <a:r>
              <a:rPr sz="2700" b="1" u="heavy" spc="-190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heavy" spc="12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a</a:t>
            </a:r>
            <a:r>
              <a:rPr sz="2700" b="1" u="heavy" spc="-18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heavy" spc="10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new</a:t>
            </a:r>
            <a:r>
              <a:rPr sz="2700" b="1" u="heavy" spc="-185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heavy" spc="90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data</a:t>
            </a:r>
            <a:r>
              <a:rPr sz="2700" b="1" spc="-1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4F4B44"/>
                </a:solidFill>
                <a:latin typeface="Trebuchet MS"/>
                <a:cs typeface="Trebuchet MS"/>
              </a:rPr>
              <a:t>point</a:t>
            </a:r>
            <a:r>
              <a:rPr sz="2700" b="1" spc="-1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160" dirty="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sz="2700" b="1" spc="-1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10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700" b="1" spc="-1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35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b="1" spc="-19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20" dirty="0">
                <a:solidFill>
                  <a:srgbClr val="4F4B44"/>
                </a:solidFill>
                <a:latin typeface="Trebuchet MS"/>
                <a:cs typeface="Trebuchet MS"/>
              </a:rPr>
              <a:t>similarity.</a:t>
            </a:r>
            <a:r>
              <a:rPr sz="2700" b="1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rgbClr val="4F4B44"/>
                </a:solidFill>
                <a:latin typeface="Trebuchet MS"/>
                <a:cs typeface="Trebuchet MS"/>
              </a:rPr>
              <a:t>This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rgbClr val="4F4B44"/>
                </a:solidFill>
                <a:latin typeface="Trebuchet MS"/>
                <a:cs typeface="Trebuchet MS"/>
              </a:rPr>
              <a:t>means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when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appears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4F4B44"/>
                </a:solidFill>
                <a:latin typeface="Trebuchet MS"/>
                <a:cs typeface="Trebuchet MS"/>
              </a:rPr>
              <a:t>then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 </a:t>
            </a:r>
            <a:r>
              <a:rPr sz="2700" spc="-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30" dirty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4F4B44"/>
                </a:solidFill>
                <a:latin typeface="Trebuchet MS"/>
                <a:cs typeface="Trebuchet MS"/>
              </a:rPr>
              <a:t>easily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classified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4F4B44"/>
                </a:solidFill>
                <a:latin typeface="Trebuchet MS"/>
                <a:cs typeface="Trebuchet MS"/>
              </a:rPr>
              <a:t>into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4F4B44"/>
                </a:solidFill>
                <a:latin typeface="Trebuchet MS"/>
                <a:cs typeface="Trebuchet MS"/>
              </a:rPr>
              <a:t>well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4F4B44"/>
                </a:solidFill>
                <a:latin typeface="Trebuchet MS"/>
                <a:cs typeface="Trebuchet MS"/>
              </a:rPr>
              <a:t>suite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category.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b="1" spc="170" dirty="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sz="2700" b="1" spc="-18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700" spc="105" dirty="0">
                <a:solidFill>
                  <a:srgbClr val="4F4B44"/>
                </a:solidFill>
                <a:latin typeface="Trebuchet MS"/>
                <a:cs typeface="Trebuchet MS"/>
              </a:rPr>
              <a:t>-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35" dirty="0">
                <a:solidFill>
                  <a:srgbClr val="4F4B44"/>
                </a:solidFill>
                <a:latin typeface="Trebuchet MS"/>
                <a:cs typeface="Trebuchet MS"/>
              </a:rPr>
              <a:t>Regression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204" dirty="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4F4B44"/>
                </a:solidFill>
                <a:latin typeface="Trebuchet MS"/>
                <a:cs typeface="Trebuchet MS"/>
              </a:rPr>
              <a:t>well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204" dirty="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3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rgbClr val="4F4B44"/>
                </a:solidFill>
                <a:latin typeface="Trebuchet MS"/>
                <a:cs typeface="Trebuchet MS"/>
              </a:rPr>
              <a:t>Classification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4F4B44"/>
                </a:solidFill>
                <a:latin typeface="Trebuchet MS"/>
                <a:cs typeface="Trebuchet MS"/>
              </a:rPr>
              <a:t>but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4F4B44"/>
                </a:solidFill>
                <a:latin typeface="Trebuchet MS"/>
                <a:cs typeface="Trebuchet MS"/>
              </a:rPr>
              <a:t>mostly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65" dirty="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3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u="heavy" spc="80" dirty="0">
                <a:solidFill>
                  <a:srgbClr val="4F4B44"/>
                </a:solidFill>
                <a:uFill>
                  <a:solidFill>
                    <a:srgbClr val="4F4B44"/>
                  </a:solidFill>
                </a:uFill>
                <a:latin typeface="Trebuchet MS"/>
                <a:cs typeface="Trebuchet MS"/>
              </a:rPr>
              <a:t>Classification.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rebuchet MS"/>
              <a:cs typeface="Trebuchet MS"/>
            </a:endParaRPr>
          </a:p>
          <a:p>
            <a:pPr marL="12700" marR="26670">
              <a:lnSpc>
                <a:spcPct val="129600"/>
              </a:lnSpc>
            </a:pPr>
            <a:r>
              <a:rPr sz="2700" b="1" spc="140" dirty="0">
                <a:solidFill>
                  <a:srgbClr val="4F4B44"/>
                </a:solidFill>
                <a:latin typeface="Trebuchet MS"/>
                <a:cs typeface="Trebuchet MS"/>
              </a:rPr>
              <a:t>Type</a:t>
            </a:r>
            <a:r>
              <a:rPr sz="2700" spc="140" dirty="0">
                <a:solidFill>
                  <a:srgbClr val="4F4B44"/>
                </a:solidFill>
                <a:latin typeface="Trebuchet MS"/>
                <a:cs typeface="Trebuchet MS"/>
              </a:rPr>
              <a:t>-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90" dirty="0">
                <a:solidFill>
                  <a:srgbClr val="4F4B44"/>
                </a:solidFill>
                <a:latin typeface="Trebuchet MS"/>
                <a:cs typeface="Trebuchet MS"/>
              </a:rPr>
              <a:t>Non-parametric</a:t>
            </a:r>
            <a:r>
              <a:rPr sz="2700" b="1" spc="-18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4F4B44"/>
                </a:solidFill>
                <a:latin typeface="Trebuchet MS"/>
                <a:cs typeface="Trebuchet MS"/>
              </a:rPr>
              <a:t>algorithm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,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rgbClr val="4F4B44"/>
                </a:solidFill>
                <a:latin typeface="Trebuchet MS"/>
                <a:cs typeface="Trebuchet MS"/>
              </a:rPr>
              <a:t>means</a:t>
            </a:r>
            <a:r>
              <a:rPr sz="27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rgbClr val="4F4B44"/>
                </a:solidFill>
                <a:latin typeface="Trebuchet MS"/>
                <a:cs typeface="Trebuchet MS"/>
              </a:rPr>
              <a:t>does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4F4B44"/>
                </a:solidFill>
                <a:latin typeface="Trebuchet MS"/>
                <a:cs typeface="Trebuchet MS"/>
              </a:rPr>
              <a:t>not</a:t>
            </a:r>
            <a:r>
              <a:rPr sz="27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4F4B44"/>
                </a:solidFill>
                <a:latin typeface="Trebuchet MS"/>
                <a:cs typeface="Trebuchet MS"/>
              </a:rPr>
              <a:t>make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any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rgbClr val="4F4B44"/>
                </a:solidFill>
                <a:latin typeface="Trebuchet MS"/>
                <a:cs typeface="Trebuchet MS"/>
              </a:rPr>
              <a:t>assumption</a:t>
            </a:r>
            <a:r>
              <a:rPr sz="27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3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underlying </a:t>
            </a:r>
            <a:r>
              <a:rPr sz="2700" spc="-8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4F4B44"/>
                </a:solidFill>
                <a:latin typeface="Trebuchet MS"/>
                <a:cs typeface="Trebuchet MS"/>
              </a:rPr>
              <a:t>data.</a:t>
            </a:r>
            <a:endParaRPr sz="2700">
              <a:latin typeface="Trebuchet MS"/>
              <a:cs typeface="Trebuchet MS"/>
            </a:endParaRPr>
          </a:p>
          <a:p>
            <a:pPr marL="12700" marR="247015">
              <a:lnSpc>
                <a:spcPct val="129600"/>
              </a:lnSpc>
            </a:pPr>
            <a:r>
              <a:rPr sz="2700" spc="-70" dirty="0">
                <a:solidFill>
                  <a:srgbClr val="4F4B44"/>
                </a:solidFill>
                <a:latin typeface="Trebuchet MS"/>
                <a:cs typeface="Trebuchet MS"/>
              </a:rPr>
              <a:t>It </a:t>
            </a:r>
            <a:r>
              <a:rPr sz="2700" spc="90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2700" spc="100" dirty="0">
                <a:solidFill>
                  <a:srgbClr val="4F4B44"/>
                </a:solidFill>
                <a:latin typeface="Trebuchet MS"/>
                <a:cs typeface="Trebuchet MS"/>
              </a:rPr>
              <a:t>also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called </a:t>
            </a:r>
            <a:r>
              <a:rPr sz="2700" spc="100" dirty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sz="2700" b="1" spc="75" dirty="0">
                <a:solidFill>
                  <a:srgbClr val="4F4B44"/>
                </a:solidFill>
                <a:latin typeface="Trebuchet MS"/>
                <a:cs typeface="Trebuchet MS"/>
              </a:rPr>
              <a:t>lazy </a:t>
            </a:r>
            <a:r>
              <a:rPr sz="2700" b="1" spc="35" dirty="0">
                <a:solidFill>
                  <a:srgbClr val="4F4B44"/>
                </a:solidFill>
                <a:latin typeface="Trebuchet MS"/>
                <a:cs typeface="Trebuchet MS"/>
              </a:rPr>
              <a:t>learner </a:t>
            </a:r>
            <a:r>
              <a:rPr sz="2700" b="1" spc="70" dirty="0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sz="2700" spc="145" dirty="0">
                <a:solidFill>
                  <a:srgbClr val="4F4B44"/>
                </a:solidFill>
                <a:latin typeface="Trebuchet MS"/>
                <a:cs typeface="Trebuchet MS"/>
              </a:rPr>
              <a:t>because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 </a:t>
            </a:r>
            <a:r>
              <a:rPr sz="2700" spc="180" dirty="0">
                <a:solidFill>
                  <a:srgbClr val="4F4B44"/>
                </a:solidFill>
                <a:latin typeface="Trebuchet MS"/>
                <a:cs typeface="Trebuchet MS"/>
              </a:rPr>
              <a:t>does </a:t>
            </a:r>
            <a:r>
              <a:rPr sz="2700" spc="55" dirty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sz="2700" spc="20" dirty="0">
                <a:solidFill>
                  <a:srgbClr val="4F4B44"/>
                </a:solidFill>
                <a:latin typeface="Trebuchet MS"/>
                <a:cs typeface="Trebuchet MS"/>
              </a:rPr>
              <a:t>learn </a:t>
            </a:r>
            <a:r>
              <a:rPr sz="2700" spc="50" dirty="0">
                <a:solidFill>
                  <a:srgbClr val="4F4B44"/>
                </a:solidFill>
                <a:latin typeface="Trebuchet MS"/>
                <a:cs typeface="Trebuchet MS"/>
              </a:rPr>
              <a:t>from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2700" spc="25" dirty="0">
                <a:solidFill>
                  <a:srgbClr val="4F4B44"/>
                </a:solidFill>
                <a:latin typeface="Trebuchet MS"/>
                <a:cs typeface="Trebuchet MS"/>
              </a:rPr>
              <a:t>training </a:t>
            </a:r>
            <a:r>
              <a:rPr sz="2700" spc="105" dirty="0">
                <a:solidFill>
                  <a:srgbClr val="4F4B44"/>
                </a:solidFill>
                <a:latin typeface="Trebuchet MS"/>
                <a:cs typeface="Trebuchet MS"/>
              </a:rPr>
              <a:t>set </a:t>
            </a:r>
            <a:r>
              <a:rPr sz="2700" spc="11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rgbClr val="4F4B44"/>
                </a:solidFill>
                <a:latin typeface="Trebuchet MS"/>
                <a:cs typeface="Trebuchet MS"/>
              </a:rPr>
              <a:t>immediately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rgbClr val="4F4B44"/>
                </a:solidFill>
                <a:latin typeface="Trebuchet MS"/>
                <a:cs typeface="Trebuchet MS"/>
              </a:rPr>
              <a:t>instead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rgbClr val="4F4B44"/>
                </a:solidFill>
                <a:latin typeface="Trebuchet MS"/>
                <a:cs typeface="Trebuchet MS"/>
              </a:rPr>
              <a:t>stores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4F4B44"/>
                </a:solidFill>
                <a:latin typeface="Trebuchet MS"/>
                <a:cs typeface="Trebuchet MS"/>
              </a:rPr>
              <a:t>dataset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20" dirty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4F4B44"/>
                </a:solidFill>
                <a:latin typeface="Trebuchet MS"/>
                <a:cs typeface="Trebuchet MS"/>
              </a:rPr>
              <a:t>at</a:t>
            </a:r>
            <a:r>
              <a:rPr sz="27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4F4B44"/>
                </a:solidFill>
                <a:latin typeface="Trebuchet MS"/>
                <a:cs typeface="Trebuchet MS"/>
              </a:rPr>
              <a:t>time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4F4B44"/>
                </a:solidFill>
                <a:latin typeface="Trebuchet MS"/>
                <a:cs typeface="Trebuchet MS"/>
              </a:rPr>
              <a:t>classification,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4F4B44"/>
                </a:solidFill>
                <a:latin typeface="Trebuchet MS"/>
                <a:cs typeface="Trebuchet MS"/>
              </a:rPr>
              <a:t>performs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sz="2700" spc="-4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4F4B44"/>
                </a:solidFill>
                <a:latin typeface="Trebuchet MS"/>
                <a:cs typeface="Trebuchet MS"/>
              </a:rPr>
              <a:t>action </a:t>
            </a:r>
            <a:r>
              <a:rPr sz="2700" spc="-80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130" dirty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sz="27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27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4F4B44"/>
                </a:solidFill>
                <a:latin typeface="Trebuchet MS"/>
                <a:cs typeface="Trebuchet MS"/>
              </a:rPr>
              <a:t>dataset.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44" y="5529201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44" y="6596001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44" y="7662801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92827" y="349284"/>
            <a:ext cx="5089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70" dirty="0">
                <a:solidFill>
                  <a:srgbClr val="4F4B44"/>
                </a:solidFill>
                <a:latin typeface="Cambria"/>
                <a:cs typeface="Cambria"/>
              </a:rPr>
              <a:t>R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95" dirty="0">
                <a:solidFill>
                  <a:srgbClr val="4F4B44"/>
                </a:solidFill>
                <a:latin typeface="Cambria"/>
                <a:cs typeface="Cambria"/>
              </a:rPr>
              <a:t>D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65" dirty="0">
                <a:solidFill>
                  <a:srgbClr val="4F4B44"/>
                </a:solidFill>
                <a:latin typeface="Cambria"/>
                <a:cs typeface="Cambria"/>
              </a:rPr>
              <a:t>U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470" dirty="0">
                <a:solidFill>
                  <a:srgbClr val="4F4B44"/>
                </a:solidFill>
                <a:latin typeface="Cambria"/>
                <a:cs typeface="Cambria"/>
              </a:rPr>
              <a:t>C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844" y="3167014"/>
            <a:ext cx="7972424" cy="4381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3742" y="1411748"/>
            <a:ext cx="2902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350" dirty="0">
                <a:solidFill>
                  <a:srgbClr val="4F4B44"/>
                </a:solidFill>
                <a:latin typeface="Cambria"/>
                <a:cs typeface="Cambria"/>
              </a:rPr>
              <a:t>X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45" dirty="0">
                <a:solidFill>
                  <a:srgbClr val="4F4B44"/>
                </a:solidFill>
                <a:latin typeface="Cambria"/>
                <a:cs typeface="Cambria"/>
              </a:rPr>
              <a:t>M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40" dirty="0">
                <a:solidFill>
                  <a:srgbClr val="4F4B44"/>
                </a:solidFill>
                <a:latin typeface="Cambria"/>
                <a:cs typeface="Cambria"/>
              </a:rPr>
              <a:t>P</a:t>
            </a:r>
            <a:r>
              <a:rPr sz="4000" b="0" spc="-10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5" dirty="0">
                <a:solidFill>
                  <a:srgbClr val="4F4B44"/>
                </a:solidFill>
                <a:latin typeface="Cambria"/>
                <a:cs typeface="Cambria"/>
              </a:rPr>
              <a:t>L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endParaRPr sz="4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1221" y="2289030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73465" marR="540385">
              <a:lnSpc>
                <a:spcPct val="129000"/>
              </a:lnSpc>
              <a:spcBef>
                <a:spcPts val="90"/>
              </a:spcBef>
            </a:pPr>
            <a:r>
              <a:rPr spc="180" dirty="0"/>
              <a:t>Suppose,</a:t>
            </a:r>
            <a:r>
              <a:rPr spc="-65" dirty="0"/>
              <a:t> </a:t>
            </a:r>
            <a:r>
              <a:rPr spc="190" dirty="0"/>
              <a:t>we</a:t>
            </a:r>
            <a:r>
              <a:rPr spc="-60" dirty="0"/>
              <a:t> </a:t>
            </a:r>
            <a:r>
              <a:rPr spc="165" dirty="0"/>
              <a:t>have</a:t>
            </a:r>
            <a:r>
              <a:rPr spc="-60" dirty="0"/>
              <a:t> </a:t>
            </a:r>
            <a:r>
              <a:rPr spc="140" dirty="0"/>
              <a:t>an</a:t>
            </a:r>
            <a:r>
              <a:rPr spc="-60" dirty="0"/>
              <a:t> </a:t>
            </a:r>
            <a:r>
              <a:rPr spc="125" dirty="0"/>
              <a:t>image</a:t>
            </a:r>
            <a:r>
              <a:rPr spc="-65" dirty="0"/>
              <a:t> </a:t>
            </a:r>
            <a:r>
              <a:rPr spc="95" dirty="0"/>
              <a:t>of</a:t>
            </a:r>
            <a:r>
              <a:rPr spc="-60" dirty="0"/>
              <a:t> </a:t>
            </a:r>
            <a:r>
              <a:rPr spc="140" dirty="0"/>
              <a:t>a</a:t>
            </a:r>
            <a:r>
              <a:rPr spc="-60" dirty="0"/>
              <a:t> </a:t>
            </a:r>
            <a:r>
              <a:rPr spc="80" dirty="0"/>
              <a:t>creature </a:t>
            </a:r>
            <a:r>
              <a:rPr spc="-935" dirty="0"/>
              <a:t> </a:t>
            </a:r>
            <a:r>
              <a:rPr spc="25" dirty="0"/>
              <a:t>that </a:t>
            </a:r>
            <a:r>
              <a:rPr spc="150" dirty="0"/>
              <a:t>looks </a:t>
            </a:r>
            <a:r>
              <a:rPr spc="25" dirty="0"/>
              <a:t>similar </a:t>
            </a:r>
            <a:r>
              <a:rPr spc="55" dirty="0"/>
              <a:t>to </a:t>
            </a:r>
            <a:r>
              <a:rPr spc="85" dirty="0"/>
              <a:t>cat </a:t>
            </a:r>
            <a:r>
              <a:rPr spc="165" dirty="0"/>
              <a:t>and </a:t>
            </a:r>
            <a:r>
              <a:rPr spc="125" dirty="0"/>
              <a:t>dog, </a:t>
            </a:r>
            <a:r>
              <a:rPr spc="85" dirty="0"/>
              <a:t>but </a:t>
            </a:r>
            <a:r>
              <a:rPr spc="190" dirty="0"/>
              <a:t>we </a:t>
            </a:r>
            <a:r>
              <a:rPr spc="-935" dirty="0"/>
              <a:t> </a:t>
            </a:r>
            <a:r>
              <a:rPr spc="105" dirty="0"/>
              <a:t>want</a:t>
            </a:r>
            <a:r>
              <a:rPr spc="-60" dirty="0"/>
              <a:t> </a:t>
            </a:r>
            <a:r>
              <a:rPr spc="55" dirty="0"/>
              <a:t>to</a:t>
            </a:r>
            <a:r>
              <a:rPr spc="-55" dirty="0"/>
              <a:t> </a:t>
            </a:r>
            <a:r>
              <a:rPr spc="180" dirty="0"/>
              <a:t>know</a:t>
            </a:r>
            <a:r>
              <a:rPr spc="-60" dirty="0"/>
              <a:t> </a:t>
            </a:r>
            <a:r>
              <a:rPr spc="30" dirty="0"/>
              <a:t>either</a:t>
            </a:r>
            <a:r>
              <a:rPr spc="-55" dirty="0"/>
              <a:t> </a:t>
            </a:r>
            <a:r>
              <a:rPr spc="-120" dirty="0"/>
              <a:t>it</a:t>
            </a:r>
            <a:r>
              <a:rPr spc="-60" dirty="0"/>
              <a:t> </a:t>
            </a:r>
            <a:r>
              <a:rPr spc="120" dirty="0"/>
              <a:t>is</a:t>
            </a:r>
            <a:r>
              <a:rPr spc="-55" dirty="0"/>
              <a:t> </a:t>
            </a:r>
            <a:r>
              <a:rPr spc="140" dirty="0"/>
              <a:t>a</a:t>
            </a:r>
            <a:r>
              <a:rPr spc="-60" dirty="0"/>
              <a:t> </a:t>
            </a:r>
            <a:r>
              <a:rPr spc="85" dirty="0"/>
              <a:t>cat</a:t>
            </a:r>
            <a:r>
              <a:rPr spc="-55" dirty="0"/>
              <a:t> </a:t>
            </a:r>
            <a:r>
              <a:rPr spc="100" dirty="0"/>
              <a:t>or</a:t>
            </a:r>
            <a:r>
              <a:rPr spc="-60" dirty="0"/>
              <a:t> </a:t>
            </a:r>
            <a:r>
              <a:rPr spc="125" dirty="0"/>
              <a:t>dog.</a:t>
            </a:r>
          </a:p>
          <a:p>
            <a:pPr marL="8673465" marR="641350">
              <a:lnSpc>
                <a:spcPts val="4880"/>
              </a:lnSpc>
              <a:spcBef>
                <a:spcPts val="340"/>
              </a:spcBef>
            </a:pPr>
            <a:r>
              <a:rPr spc="360" dirty="0"/>
              <a:t>So</a:t>
            </a:r>
            <a:r>
              <a:rPr spc="-60" dirty="0"/>
              <a:t> </a:t>
            </a:r>
            <a:r>
              <a:rPr spc="60" dirty="0"/>
              <a:t>for</a:t>
            </a:r>
            <a:r>
              <a:rPr spc="-55" dirty="0"/>
              <a:t> </a:t>
            </a:r>
            <a:r>
              <a:rPr spc="75" dirty="0"/>
              <a:t>this</a:t>
            </a:r>
            <a:r>
              <a:rPr spc="-55" dirty="0"/>
              <a:t> </a:t>
            </a:r>
            <a:r>
              <a:rPr spc="5" dirty="0"/>
              <a:t>identification,</a:t>
            </a:r>
            <a:r>
              <a:rPr spc="-55" dirty="0"/>
              <a:t> </a:t>
            </a:r>
            <a:r>
              <a:rPr spc="190" dirty="0"/>
              <a:t>we</a:t>
            </a:r>
            <a:r>
              <a:rPr spc="-55" dirty="0"/>
              <a:t> </a:t>
            </a:r>
            <a:r>
              <a:rPr spc="165" dirty="0"/>
              <a:t>can</a:t>
            </a:r>
            <a:r>
              <a:rPr spc="-60" dirty="0"/>
              <a:t> </a:t>
            </a:r>
            <a:r>
              <a:rPr spc="215" dirty="0"/>
              <a:t>use</a:t>
            </a:r>
            <a:r>
              <a:rPr spc="-55" dirty="0"/>
              <a:t> </a:t>
            </a:r>
            <a:r>
              <a:rPr spc="65" dirty="0"/>
              <a:t>the </a:t>
            </a:r>
            <a:r>
              <a:rPr spc="70" dirty="0"/>
              <a:t> </a:t>
            </a:r>
            <a:r>
              <a:rPr spc="345" dirty="0"/>
              <a:t>KNN</a:t>
            </a:r>
            <a:r>
              <a:rPr spc="-60" dirty="0"/>
              <a:t> </a:t>
            </a:r>
            <a:r>
              <a:rPr spc="30" dirty="0"/>
              <a:t>algorithm,</a:t>
            </a:r>
            <a:r>
              <a:rPr spc="-55" dirty="0"/>
              <a:t> </a:t>
            </a:r>
            <a:r>
              <a:rPr spc="260" dirty="0"/>
              <a:t>as</a:t>
            </a:r>
            <a:r>
              <a:rPr spc="-55" dirty="0"/>
              <a:t> </a:t>
            </a:r>
            <a:r>
              <a:rPr spc="-120" dirty="0"/>
              <a:t>it</a:t>
            </a:r>
            <a:r>
              <a:rPr spc="-60" dirty="0"/>
              <a:t> </a:t>
            </a:r>
            <a:r>
              <a:rPr spc="190" dirty="0"/>
              <a:t>works</a:t>
            </a:r>
            <a:r>
              <a:rPr spc="-55" dirty="0"/>
              <a:t> </a:t>
            </a:r>
            <a:r>
              <a:rPr spc="175" dirty="0"/>
              <a:t>on</a:t>
            </a:r>
            <a:r>
              <a:rPr spc="-55" dirty="0"/>
              <a:t> </a:t>
            </a:r>
            <a:r>
              <a:rPr spc="140" dirty="0"/>
              <a:t>a</a:t>
            </a:r>
            <a:r>
              <a:rPr spc="-55" dirty="0"/>
              <a:t> </a:t>
            </a:r>
            <a:r>
              <a:rPr spc="15" dirty="0"/>
              <a:t>similarity </a:t>
            </a:r>
            <a:r>
              <a:rPr spc="-935" dirty="0"/>
              <a:t> </a:t>
            </a:r>
            <a:r>
              <a:rPr spc="95" dirty="0"/>
              <a:t>measure.</a:t>
            </a:r>
          </a:p>
          <a:p>
            <a:pPr marL="8673465">
              <a:lnSpc>
                <a:spcPct val="100000"/>
              </a:lnSpc>
              <a:spcBef>
                <a:spcPts val="740"/>
              </a:spcBef>
            </a:pPr>
            <a:r>
              <a:rPr spc="140" dirty="0"/>
              <a:t>Our</a:t>
            </a:r>
            <a:r>
              <a:rPr spc="-60" dirty="0"/>
              <a:t> </a:t>
            </a:r>
            <a:r>
              <a:rPr spc="345" dirty="0"/>
              <a:t>KNN</a:t>
            </a:r>
            <a:r>
              <a:rPr spc="-60" dirty="0"/>
              <a:t> </a:t>
            </a:r>
            <a:r>
              <a:rPr spc="105" dirty="0"/>
              <a:t>model</a:t>
            </a:r>
            <a:r>
              <a:rPr spc="-55" dirty="0"/>
              <a:t> </a:t>
            </a:r>
            <a:r>
              <a:rPr spc="-65" dirty="0"/>
              <a:t>will</a:t>
            </a:r>
            <a:r>
              <a:rPr spc="-60" dirty="0"/>
              <a:t> </a:t>
            </a:r>
            <a:r>
              <a:rPr spc="45" dirty="0"/>
              <a:t>find</a:t>
            </a:r>
            <a:r>
              <a:rPr spc="-55" dirty="0"/>
              <a:t> </a:t>
            </a:r>
            <a:r>
              <a:rPr spc="65" dirty="0"/>
              <a:t>the</a:t>
            </a:r>
            <a:r>
              <a:rPr spc="-60" dirty="0"/>
              <a:t> </a:t>
            </a:r>
            <a:r>
              <a:rPr spc="25" dirty="0"/>
              <a:t>similar</a:t>
            </a:r>
            <a:r>
              <a:rPr spc="-55" dirty="0"/>
              <a:t> </a:t>
            </a:r>
            <a:r>
              <a:rPr spc="100" dirty="0"/>
              <a:t>features</a:t>
            </a:r>
          </a:p>
          <a:p>
            <a:pPr marL="8673465" marR="701040">
              <a:lnSpc>
                <a:spcPts val="4870"/>
              </a:lnSpc>
              <a:spcBef>
                <a:spcPts val="350"/>
              </a:spcBef>
            </a:pPr>
            <a:r>
              <a:rPr spc="95" dirty="0"/>
              <a:t>of</a:t>
            </a:r>
            <a:r>
              <a:rPr spc="-60" dirty="0"/>
              <a:t> </a:t>
            </a:r>
            <a:r>
              <a:rPr spc="65" dirty="0"/>
              <a:t>the</a:t>
            </a:r>
            <a:r>
              <a:rPr spc="-55" dirty="0"/>
              <a:t> </a:t>
            </a:r>
            <a:r>
              <a:rPr spc="170" dirty="0"/>
              <a:t>new</a:t>
            </a:r>
            <a:r>
              <a:rPr spc="-60" dirty="0"/>
              <a:t> </a:t>
            </a:r>
            <a:r>
              <a:rPr spc="100" dirty="0"/>
              <a:t>data</a:t>
            </a:r>
            <a:r>
              <a:rPr spc="-55" dirty="0"/>
              <a:t> </a:t>
            </a:r>
            <a:r>
              <a:rPr spc="140" dirty="0"/>
              <a:t>set</a:t>
            </a:r>
            <a:r>
              <a:rPr spc="-60" dirty="0"/>
              <a:t> </a:t>
            </a:r>
            <a:r>
              <a:rPr spc="55" dirty="0"/>
              <a:t>to</a:t>
            </a:r>
            <a:r>
              <a:rPr spc="-55" dirty="0"/>
              <a:t> </a:t>
            </a:r>
            <a:r>
              <a:rPr spc="65" dirty="0"/>
              <a:t>the</a:t>
            </a:r>
            <a:r>
              <a:rPr spc="-55" dirty="0"/>
              <a:t> </a:t>
            </a:r>
            <a:r>
              <a:rPr spc="160" dirty="0"/>
              <a:t>cats</a:t>
            </a:r>
            <a:r>
              <a:rPr spc="-60" dirty="0"/>
              <a:t> </a:t>
            </a:r>
            <a:r>
              <a:rPr spc="165" dirty="0"/>
              <a:t>and</a:t>
            </a:r>
            <a:r>
              <a:rPr spc="-55" dirty="0"/>
              <a:t> </a:t>
            </a:r>
            <a:r>
              <a:rPr spc="290" dirty="0"/>
              <a:t>dogs </a:t>
            </a:r>
            <a:r>
              <a:rPr spc="-935" dirty="0"/>
              <a:t> </a:t>
            </a:r>
            <a:r>
              <a:rPr spc="105" dirty="0"/>
              <a:t>images.</a:t>
            </a:r>
          </a:p>
          <a:p>
            <a:pPr marL="8673465" marR="5080">
              <a:lnSpc>
                <a:spcPts val="4880"/>
              </a:lnSpc>
            </a:pPr>
            <a:r>
              <a:rPr spc="229" dirty="0"/>
              <a:t>Based</a:t>
            </a:r>
            <a:r>
              <a:rPr spc="-60" dirty="0"/>
              <a:t> </a:t>
            </a:r>
            <a:r>
              <a:rPr spc="175" dirty="0"/>
              <a:t>on</a:t>
            </a:r>
            <a:r>
              <a:rPr spc="-55" dirty="0"/>
              <a:t> </a:t>
            </a:r>
            <a:r>
              <a:rPr spc="65" dirty="0"/>
              <a:t>the</a:t>
            </a:r>
            <a:r>
              <a:rPr spc="-55" dirty="0"/>
              <a:t> </a:t>
            </a:r>
            <a:r>
              <a:rPr spc="160" dirty="0"/>
              <a:t>most</a:t>
            </a:r>
            <a:r>
              <a:rPr spc="-55" dirty="0"/>
              <a:t> </a:t>
            </a:r>
            <a:r>
              <a:rPr spc="25" dirty="0"/>
              <a:t>similar</a:t>
            </a:r>
            <a:r>
              <a:rPr spc="-60" dirty="0"/>
              <a:t> </a:t>
            </a:r>
            <a:r>
              <a:rPr spc="100" dirty="0"/>
              <a:t>features</a:t>
            </a:r>
            <a:r>
              <a:rPr spc="-55" dirty="0"/>
              <a:t> </a:t>
            </a:r>
            <a:r>
              <a:rPr spc="-120" dirty="0"/>
              <a:t>it</a:t>
            </a:r>
            <a:r>
              <a:rPr spc="-55" dirty="0"/>
              <a:t> </a:t>
            </a:r>
            <a:r>
              <a:rPr spc="-65" dirty="0"/>
              <a:t>will</a:t>
            </a:r>
            <a:r>
              <a:rPr spc="-55" dirty="0"/>
              <a:t> </a:t>
            </a:r>
            <a:r>
              <a:rPr spc="70" dirty="0"/>
              <a:t>put </a:t>
            </a:r>
            <a:r>
              <a:rPr spc="-935" dirty="0"/>
              <a:t> </a:t>
            </a:r>
            <a:r>
              <a:rPr spc="-120" dirty="0"/>
              <a:t>it</a:t>
            </a:r>
            <a:r>
              <a:rPr spc="-60" dirty="0"/>
              <a:t> </a:t>
            </a:r>
            <a:r>
              <a:rPr spc="-5" dirty="0"/>
              <a:t>in</a:t>
            </a:r>
            <a:r>
              <a:rPr spc="-55" dirty="0"/>
              <a:t> </a:t>
            </a:r>
            <a:r>
              <a:rPr spc="30" dirty="0"/>
              <a:t>either</a:t>
            </a:r>
            <a:r>
              <a:rPr spc="-55" dirty="0"/>
              <a:t> </a:t>
            </a:r>
            <a:r>
              <a:rPr spc="85" dirty="0"/>
              <a:t>cat</a:t>
            </a:r>
            <a:r>
              <a:rPr spc="-55" dirty="0"/>
              <a:t> </a:t>
            </a:r>
            <a:r>
              <a:rPr spc="100" dirty="0"/>
              <a:t>or</a:t>
            </a:r>
            <a:r>
              <a:rPr spc="-60" dirty="0"/>
              <a:t> </a:t>
            </a:r>
            <a:r>
              <a:rPr spc="260" dirty="0"/>
              <a:t>dog</a:t>
            </a:r>
            <a:r>
              <a:rPr spc="-55" dirty="0"/>
              <a:t> </a:t>
            </a:r>
            <a:r>
              <a:rPr spc="95" dirty="0"/>
              <a:t>category.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1221" y="4146405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1221" y="6003779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1221" y="7861154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....How???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722" y="820853"/>
            <a:ext cx="16210280" cy="8648065"/>
            <a:chOff x="1048722" y="820853"/>
            <a:chExt cx="16210280" cy="8648065"/>
          </a:xfrm>
        </p:grpSpPr>
        <p:sp>
          <p:nvSpPr>
            <p:cNvPr id="3" name="object 3"/>
            <p:cNvSpPr/>
            <p:nvPr/>
          </p:nvSpPr>
          <p:spPr>
            <a:xfrm>
              <a:off x="1048722" y="820853"/>
              <a:ext cx="16210280" cy="8648065"/>
            </a:xfrm>
            <a:custGeom>
              <a:avLst/>
              <a:gdLst/>
              <a:ahLst/>
              <a:cxnLst/>
              <a:rect l="l" t="t" r="r" b="b"/>
              <a:pathLst>
                <a:path w="16210280" h="8648065">
                  <a:moveTo>
                    <a:pt x="16210061" y="8647509"/>
                  </a:moveTo>
                  <a:lnTo>
                    <a:pt x="0" y="8647509"/>
                  </a:lnTo>
                  <a:lnTo>
                    <a:pt x="0" y="0"/>
                  </a:lnTo>
                  <a:lnTo>
                    <a:pt x="16210061" y="0"/>
                  </a:lnTo>
                  <a:lnTo>
                    <a:pt x="16210061" y="8647509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943" y="2647518"/>
              <a:ext cx="127147" cy="1271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9943" y="3198492"/>
              <a:ext cx="127147" cy="127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943" y="4300441"/>
              <a:ext cx="127147" cy="1271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943" y="5402390"/>
              <a:ext cx="127147" cy="1271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943" y="6504339"/>
              <a:ext cx="127147" cy="1271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943" y="8157263"/>
              <a:ext cx="127147" cy="1271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84219" y="2354159"/>
            <a:ext cx="9261475" cy="608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5480" algn="just">
              <a:lnSpc>
                <a:spcPct val="116599"/>
              </a:lnSpc>
              <a:spcBef>
                <a:spcPts val="95"/>
              </a:spcBef>
            </a:pPr>
            <a:r>
              <a:rPr sz="3100" b="1" spc="-260" dirty="0">
                <a:solidFill>
                  <a:srgbClr val="4F4B44"/>
                </a:solidFill>
                <a:latin typeface="Verdana"/>
                <a:cs typeface="Verdana"/>
              </a:rPr>
              <a:t>Step-1: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114" dirty="0">
                <a:solidFill>
                  <a:srgbClr val="4F4B44"/>
                </a:solidFill>
                <a:latin typeface="Trebuchet MS"/>
                <a:cs typeface="Trebuchet MS"/>
              </a:rPr>
              <a:t>Select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number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54" dirty="0">
                <a:solidFill>
                  <a:srgbClr val="4F4B44"/>
                </a:solidFill>
                <a:latin typeface="Trebuchet MS"/>
                <a:cs typeface="Trebuchet MS"/>
              </a:rPr>
              <a:t>K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rgbClr val="4F4B44"/>
                </a:solidFill>
                <a:latin typeface="Trebuchet MS"/>
                <a:cs typeface="Trebuchet MS"/>
              </a:rPr>
              <a:t>neighbors </a:t>
            </a:r>
            <a:r>
              <a:rPr sz="3100" spc="-92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b="1" spc="-16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3100" b="1" spc="-20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ep</a:t>
            </a:r>
            <a:r>
              <a:rPr sz="3100" b="1" spc="-25" dirty="0">
                <a:solidFill>
                  <a:srgbClr val="4F4B44"/>
                </a:solidFill>
                <a:latin typeface="Verdana"/>
                <a:cs typeface="Verdana"/>
              </a:rPr>
              <a:t>-</a:t>
            </a:r>
            <a:r>
              <a:rPr sz="3100" b="1" spc="-235" dirty="0">
                <a:solidFill>
                  <a:srgbClr val="4F4B44"/>
                </a:solidFill>
                <a:latin typeface="Verdana"/>
                <a:cs typeface="Verdana"/>
              </a:rPr>
              <a:t>2</a:t>
            </a:r>
            <a:r>
              <a:rPr sz="3100" b="1" spc="-315" dirty="0">
                <a:solidFill>
                  <a:srgbClr val="4F4B44"/>
                </a:solidFill>
                <a:latin typeface="Verdana"/>
                <a:cs typeface="Verdana"/>
              </a:rPr>
              <a:t>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415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180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sz="3100" spc="-180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3100" spc="-180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00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-20" dirty="0">
                <a:solidFill>
                  <a:srgbClr val="4F4B44"/>
                </a:solidFill>
                <a:latin typeface="Trebuchet MS"/>
                <a:cs typeface="Trebuchet MS"/>
              </a:rPr>
              <a:t>f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b="1" spc="-145" dirty="0">
                <a:solidFill>
                  <a:srgbClr val="4F4B44"/>
                </a:solidFill>
                <a:latin typeface="Verdana"/>
                <a:cs typeface="Verdana"/>
              </a:rPr>
              <a:t>K  </a:t>
            </a:r>
            <a:r>
              <a:rPr sz="3100" b="1" spc="-265" dirty="0">
                <a:solidFill>
                  <a:srgbClr val="4F4B44"/>
                </a:solidFill>
                <a:latin typeface="Verdana"/>
                <a:cs typeface="Verdana"/>
              </a:rPr>
              <a:t>nu</a:t>
            </a:r>
            <a:r>
              <a:rPr sz="3100" b="1" spc="-430" dirty="0">
                <a:solidFill>
                  <a:srgbClr val="4F4B44"/>
                </a:solidFill>
                <a:latin typeface="Verdana"/>
                <a:cs typeface="Verdana"/>
              </a:rPr>
              <a:t>m</a:t>
            </a:r>
            <a:r>
              <a:rPr sz="3100" b="1" spc="-185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3100" b="1" spc="-200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3100" b="1" spc="-3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b="1" spc="-2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3100" b="1" spc="-90" dirty="0">
                <a:solidFill>
                  <a:srgbClr val="4F4B44"/>
                </a:solidFill>
                <a:latin typeface="Verdana"/>
                <a:cs typeface="Verdana"/>
              </a:rPr>
              <a:t>f</a:t>
            </a:r>
            <a:r>
              <a:rPr sz="3100" b="1" spc="-335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b="1" spc="-265" dirty="0">
                <a:solidFill>
                  <a:srgbClr val="4F4B44"/>
                </a:solidFill>
                <a:latin typeface="Verdana"/>
                <a:cs typeface="Verdana"/>
              </a:rPr>
              <a:t>n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</a:t>
            </a:r>
            <a:r>
              <a:rPr sz="3100" b="1" spc="-215" dirty="0">
                <a:solidFill>
                  <a:srgbClr val="4F4B44"/>
                </a:solidFill>
                <a:latin typeface="Verdana"/>
                <a:cs typeface="Verdana"/>
              </a:rPr>
              <a:t>i</a:t>
            </a:r>
            <a:r>
              <a:rPr sz="3100" b="1" spc="-190" dirty="0">
                <a:solidFill>
                  <a:srgbClr val="4F4B44"/>
                </a:solidFill>
                <a:latin typeface="Verdana"/>
                <a:cs typeface="Verdana"/>
              </a:rPr>
              <a:t>g</a:t>
            </a:r>
            <a:r>
              <a:rPr sz="3100" b="1" spc="-260" dirty="0">
                <a:solidFill>
                  <a:srgbClr val="4F4B44"/>
                </a:solidFill>
                <a:latin typeface="Verdana"/>
                <a:cs typeface="Verdana"/>
              </a:rPr>
              <a:t>h</a:t>
            </a:r>
            <a:r>
              <a:rPr sz="3100" b="1" spc="-185" dirty="0">
                <a:solidFill>
                  <a:srgbClr val="4F4B44"/>
                </a:solidFill>
                <a:latin typeface="Verdana"/>
                <a:cs typeface="Verdana"/>
              </a:rPr>
              <a:t>b</a:t>
            </a:r>
            <a:r>
              <a:rPr sz="3100" b="1" spc="-215" dirty="0">
                <a:solidFill>
                  <a:srgbClr val="4F4B44"/>
                </a:solidFill>
                <a:latin typeface="Verdana"/>
                <a:cs typeface="Verdana"/>
              </a:rPr>
              <a:t>o</a:t>
            </a:r>
            <a:r>
              <a:rPr sz="3100" b="1" spc="-204" dirty="0">
                <a:solidFill>
                  <a:srgbClr val="4F4B44"/>
                </a:solidFill>
                <a:latin typeface="Verdana"/>
                <a:cs typeface="Verdana"/>
              </a:rPr>
              <a:t>r</a:t>
            </a:r>
            <a:r>
              <a:rPr sz="3100" b="1" spc="-8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endParaRPr sz="3100" dirty="0">
              <a:latin typeface="Verdana"/>
              <a:cs typeface="Verdana"/>
            </a:endParaRPr>
          </a:p>
          <a:p>
            <a:pPr marL="12700" marR="97155">
              <a:lnSpc>
                <a:spcPct val="116599"/>
              </a:lnSpc>
            </a:pPr>
            <a:r>
              <a:rPr sz="3100" b="1" spc="-16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3100" b="1" spc="-20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ep</a:t>
            </a:r>
            <a:r>
              <a:rPr sz="3100" b="1" spc="-25" dirty="0">
                <a:solidFill>
                  <a:srgbClr val="4F4B44"/>
                </a:solidFill>
                <a:latin typeface="Verdana"/>
                <a:cs typeface="Verdana"/>
              </a:rPr>
              <a:t>-</a:t>
            </a:r>
            <a:r>
              <a:rPr sz="3100" b="1" spc="-145" dirty="0">
                <a:solidFill>
                  <a:srgbClr val="4F4B44"/>
                </a:solidFill>
                <a:latin typeface="Verdana"/>
                <a:cs typeface="Verdana"/>
              </a:rPr>
              <a:t>3</a:t>
            </a:r>
            <a:r>
              <a:rPr sz="3100" b="1" spc="-315" dirty="0">
                <a:solidFill>
                  <a:srgbClr val="4F4B44"/>
                </a:solidFill>
                <a:latin typeface="Verdana"/>
                <a:cs typeface="Verdana"/>
              </a:rPr>
              <a:t>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k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54" dirty="0">
                <a:solidFill>
                  <a:srgbClr val="4F4B44"/>
                </a:solidFill>
                <a:latin typeface="Trebuchet MS"/>
                <a:cs typeface="Trebuchet MS"/>
              </a:rPr>
              <a:t>K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10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375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90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345" dirty="0">
                <a:solidFill>
                  <a:srgbClr val="4F4B44"/>
                </a:solidFill>
                <a:latin typeface="Trebuchet MS"/>
                <a:cs typeface="Trebuchet MS"/>
              </a:rPr>
              <a:t>g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sz="3100" spc="200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-10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3100" spc="38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38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75" dirty="0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90" dirty="0">
                <a:solidFill>
                  <a:srgbClr val="4F4B44"/>
                </a:solidFill>
                <a:latin typeface="Trebuchet MS"/>
                <a:cs typeface="Trebuchet MS"/>
              </a:rPr>
              <a:t>e  </a:t>
            </a:r>
            <a:r>
              <a:rPr sz="3100" spc="70" dirty="0">
                <a:solidFill>
                  <a:srgbClr val="4F4B44"/>
                </a:solidFill>
                <a:latin typeface="Trebuchet MS"/>
                <a:cs typeface="Trebuchet MS"/>
              </a:rPr>
              <a:t>calculated</a:t>
            </a:r>
            <a:r>
              <a:rPr sz="3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0" dirty="0">
                <a:solidFill>
                  <a:srgbClr val="4F4B44"/>
                </a:solidFill>
                <a:latin typeface="Trebuchet MS"/>
                <a:cs typeface="Trebuchet MS"/>
              </a:rPr>
              <a:t>Euclidean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4F4B44"/>
                </a:solidFill>
                <a:latin typeface="Trebuchet MS"/>
                <a:cs typeface="Trebuchet MS"/>
              </a:rPr>
              <a:t>distance.</a:t>
            </a:r>
            <a:endParaRPr sz="3100" dirty="0">
              <a:latin typeface="Trebuchet MS"/>
              <a:cs typeface="Trebuchet MS"/>
            </a:endParaRPr>
          </a:p>
          <a:p>
            <a:pPr marL="12700" marR="822960">
              <a:lnSpc>
                <a:spcPct val="116599"/>
              </a:lnSpc>
            </a:pPr>
            <a:r>
              <a:rPr sz="3100" b="1" spc="-170" dirty="0">
                <a:solidFill>
                  <a:srgbClr val="4F4B44"/>
                </a:solidFill>
                <a:latin typeface="Verdana"/>
                <a:cs typeface="Verdana"/>
              </a:rPr>
              <a:t>Step-4: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220" dirty="0">
                <a:solidFill>
                  <a:srgbClr val="4F4B44"/>
                </a:solidFill>
                <a:latin typeface="Trebuchet MS"/>
                <a:cs typeface="Trebuchet MS"/>
              </a:rPr>
              <a:t>Among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these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k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10" dirty="0">
                <a:solidFill>
                  <a:srgbClr val="4F4B44"/>
                </a:solidFill>
                <a:latin typeface="Trebuchet MS"/>
                <a:cs typeface="Trebuchet MS"/>
              </a:rPr>
              <a:t>neighbors,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14" dirty="0">
                <a:solidFill>
                  <a:srgbClr val="4F4B44"/>
                </a:solidFill>
                <a:latin typeface="Trebuchet MS"/>
                <a:cs typeface="Trebuchet MS"/>
              </a:rPr>
              <a:t>count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sz="3100" spc="-91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number</a:t>
            </a:r>
            <a:r>
              <a:rPr sz="3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5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05" dirty="0">
                <a:solidFill>
                  <a:srgbClr val="4F4B44"/>
                </a:solidFill>
                <a:latin typeface="Trebuchet MS"/>
                <a:cs typeface="Trebuchet MS"/>
              </a:rPr>
              <a:t>points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sz="3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rgbClr val="4F4B44"/>
                </a:solidFill>
                <a:latin typeface="Trebuchet MS"/>
                <a:cs typeface="Trebuchet MS"/>
              </a:rPr>
              <a:t>each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5" dirty="0">
                <a:solidFill>
                  <a:srgbClr val="4F4B44"/>
                </a:solidFill>
                <a:latin typeface="Trebuchet MS"/>
                <a:cs typeface="Trebuchet MS"/>
              </a:rPr>
              <a:t>category.</a:t>
            </a:r>
            <a:endParaRPr sz="3100" dirty="0">
              <a:latin typeface="Trebuchet MS"/>
              <a:cs typeface="Trebuchet MS"/>
            </a:endParaRPr>
          </a:p>
          <a:p>
            <a:pPr marL="12700" marR="5080">
              <a:lnSpc>
                <a:spcPct val="116599"/>
              </a:lnSpc>
            </a:pPr>
            <a:r>
              <a:rPr sz="3100" b="1" spc="-16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3100" b="1" spc="-20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ep</a:t>
            </a:r>
            <a:r>
              <a:rPr sz="3100" b="1" spc="-25" dirty="0">
                <a:solidFill>
                  <a:srgbClr val="4F4B44"/>
                </a:solidFill>
                <a:latin typeface="Verdana"/>
                <a:cs typeface="Verdana"/>
              </a:rPr>
              <a:t>-</a:t>
            </a:r>
            <a:r>
              <a:rPr sz="3100" b="1" spc="-190" dirty="0">
                <a:solidFill>
                  <a:srgbClr val="4F4B44"/>
                </a:solidFill>
                <a:latin typeface="Verdana"/>
                <a:cs typeface="Verdana"/>
              </a:rPr>
              <a:t>5</a:t>
            </a:r>
            <a:r>
              <a:rPr sz="3100" b="1" spc="-315" dirty="0">
                <a:solidFill>
                  <a:srgbClr val="4F4B44"/>
                </a:solidFill>
                <a:latin typeface="Verdana"/>
                <a:cs typeface="Verdana"/>
              </a:rPr>
              <a:t>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285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375" dirty="0">
                <a:solidFill>
                  <a:srgbClr val="4F4B44"/>
                </a:solidFill>
                <a:latin typeface="Trebuchet MS"/>
                <a:cs typeface="Trebuchet MS"/>
              </a:rPr>
              <a:t>ss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345" dirty="0">
                <a:solidFill>
                  <a:srgbClr val="4F4B44"/>
                </a:solidFill>
                <a:latin typeface="Trebuchet MS"/>
                <a:cs typeface="Trebuchet MS"/>
              </a:rPr>
              <a:t>g</a:t>
            </a: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235" dirty="0">
                <a:solidFill>
                  <a:srgbClr val="4F4B44"/>
                </a:solidFill>
                <a:latin typeface="Trebuchet MS"/>
                <a:cs typeface="Trebuchet MS"/>
              </a:rPr>
              <a:t>w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75" dirty="0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sz="3100" spc="200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38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204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9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3100" spc="150" dirty="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-80" dirty="0">
                <a:solidFill>
                  <a:srgbClr val="4F4B44"/>
                </a:solidFill>
                <a:latin typeface="Trebuchet MS"/>
                <a:cs typeface="Trebuchet MS"/>
              </a:rPr>
              <a:t>t  </a:t>
            </a: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category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number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9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neighbor</a:t>
            </a:r>
            <a:r>
              <a:rPr sz="3100" spc="-5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14" dirty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sz="3100" spc="-919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maximum.</a:t>
            </a:r>
            <a:endParaRPr sz="3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100" b="1" spc="-160" dirty="0">
                <a:solidFill>
                  <a:srgbClr val="4F4B44"/>
                </a:solidFill>
                <a:latin typeface="Verdana"/>
                <a:cs typeface="Verdana"/>
              </a:rPr>
              <a:t>S</a:t>
            </a:r>
            <a:r>
              <a:rPr sz="3100" b="1" spc="-200" dirty="0">
                <a:solidFill>
                  <a:srgbClr val="4F4B44"/>
                </a:solidFill>
                <a:latin typeface="Verdana"/>
                <a:cs typeface="Verdana"/>
              </a:rPr>
              <a:t>t</a:t>
            </a:r>
            <a:r>
              <a:rPr sz="3100" b="1" spc="-195" dirty="0">
                <a:solidFill>
                  <a:srgbClr val="4F4B44"/>
                </a:solidFill>
                <a:latin typeface="Verdana"/>
                <a:cs typeface="Verdana"/>
              </a:rPr>
              <a:t>ep</a:t>
            </a:r>
            <a:r>
              <a:rPr sz="3100" b="1" spc="-25" dirty="0">
                <a:solidFill>
                  <a:srgbClr val="4F4B44"/>
                </a:solidFill>
                <a:latin typeface="Verdana"/>
                <a:cs typeface="Verdana"/>
              </a:rPr>
              <a:t>-</a:t>
            </a:r>
            <a:r>
              <a:rPr sz="3100" b="1" spc="-145" dirty="0">
                <a:solidFill>
                  <a:srgbClr val="4F4B44"/>
                </a:solidFill>
                <a:latin typeface="Verdana"/>
                <a:cs typeface="Verdana"/>
              </a:rPr>
              <a:t>6</a:t>
            </a:r>
            <a:r>
              <a:rPr sz="3100" b="1" spc="-315" dirty="0">
                <a:solidFill>
                  <a:srgbClr val="4F4B44"/>
                </a:solidFill>
                <a:latin typeface="Verdana"/>
                <a:cs typeface="Verdana"/>
              </a:rPr>
              <a:t>:</a:t>
            </a:r>
            <a:r>
              <a:rPr sz="3100" b="1" spc="-180" dirty="0">
                <a:solidFill>
                  <a:srgbClr val="4F4B44"/>
                </a:solidFill>
                <a:latin typeface="Verdana"/>
                <a:cs typeface="Verdana"/>
              </a:rPr>
              <a:t> </a:t>
            </a:r>
            <a:r>
              <a:rPr sz="3100" spc="290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120" dirty="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sz="3100" spc="-5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45" dirty="0">
                <a:solidFill>
                  <a:srgbClr val="4F4B44"/>
                </a:solidFill>
                <a:latin typeface="Trebuchet MS"/>
                <a:cs typeface="Trebuchet MS"/>
              </a:rPr>
              <a:t>m</a:t>
            </a:r>
            <a:r>
              <a:rPr sz="3100" spc="200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-175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15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3100" spc="38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3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3100" spc="130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3100" spc="210" dirty="0">
                <a:solidFill>
                  <a:srgbClr val="4F4B44"/>
                </a:solidFill>
                <a:latin typeface="Trebuchet MS"/>
                <a:cs typeface="Trebuchet MS"/>
              </a:rPr>
              <a:t>dy</a:t>
            </a:r>
            <a:r>
              <a:rPr sz="3100" spc="-275" dirty="0">
                <a:solidFill>
                  <a:srgbClr val="4F4B44"/>
                </a:solidFill>
                <a:latin typeface="Trebuchet MS"/>
                <a:cs typeface="Trebuchet MS"/>
              </a:rPr>
              <a:t>.</a:t>
            </a:r>
            <a:endParaRPr sz="31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4291" y="5143500"/>
            <a:ext cx="4114799" cy="41020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76428" y="1648555"/>
            <a:ext cx="6875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3761104" algn="l"/>
                <a:tab pos="4671060" algn="l"/>
              </a:tabLst>
            </a:pPr>
            <a:r>
              <a:rPr sz="4000" b="0" spc="250" dirty="0">
                <a:solidFill>
                  <a:srgbClr val="4F4B44"/>
                </a:solidFill>
                <a:latin typeface="Cambria"/>
                <a:cs typeface="Cambria"/>
              </a:rPr>
              <a:t>H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50" dirty="0">
                <a:solidFill>
                  <a:srgbClr val="4F4B44"/>
                </a:solidFill>
                <a:latin typeface="Cambria"/>
                <a:cs typeface="Cambria"/>
              </a:rPr>
              <a:t>W	</a:t>
            </a:r>
            <a:r>
              <a:rPr sz="4000" b="0" spc="195" dirty="0">
                <a:solidFill>
                  <a:srgbClr val="4F4B44"/>
                </a:solidFill>
                <a:latin typeface="Cambria"/>
                <a:cs typeface="Cambria"/>
              </a:rPr>
              <a:t>D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5" dirty="0">
                <a:solidFill>
                  <a:srgbClr val="4F4B44"/>
                </a:solidFill>
                <a:latin typeface="Cambria"/>
                <a:cs typeface="Cambria"/>
              </a:rPr>
              <a:t>S	</a:t>
            </a:r>
            <a:r>
              <a:rPr sz="4000" b="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	</a:t>
            </a:r>
            <a:r>
              <a:rPr sz="4000" b="0" spc="150" dirty="0">
                <a:solidFill>
                  <a:srgbClr val="4F4B44"/>
                </a:solidFill>
                <a:latin typeface="Cambria"/>
                <a:cs typeface="Cambria"/>
              </a:rPr>
              <a:t>W</a:t>
            </a:r>
            <a:r>
              <a:rPr sz="4000" b="0" spc="-10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10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70" dirty="0">
                <a:solidFill>
                  <a:srgbClr val="4F4B44"/>
                </a:solidFill>
                <a:latin typeface="Cambria"/>
                <a:cs typeface="Cambria"/>
              </a:rPr>
              <a:t>R</a:t>
            </a:r>
            <a:r>
              <a:rPr sz="4000" b="0" spc="-10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50" dirty="0">
                <a:solidFill>
                  <a:srgbClr val="4F4B44"/>
                </a:solidFill>
                <a:latin typeface="Cambria"/>
                <a:cs typeface="Cambria"/>
              </a:rPr>
              <a:t>K</a:t>
            </a:r>
            <a:r>
              <a:rPr sz="4000" b="0" spc="-10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-110" dirty="0">
                <a:solidFill>
                  <a:srgbClr val="4F4B44"/>
                </a:solidFill>
                <a:latin typeface="Cambria"/>
                <a:cs typeface="Cambria"/>
              </a:rPr>
              <a:t>?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934" y="548339"/>
            <a:ext cx="5448299" cy="44005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08564" y="345249"/>
            <a:ext cx="12464415" cy="9735185"/>
            <a:chOff x="5208564" y="345249"/>
            <a:chExt cx="12464415" cy="97351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5235" y="345249"/>
              <a:ext cx="6467474" cy="5172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8564" y="5279487"/>
              <a:ext cx="6000749" cy="4800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329" y="1028701"/>
            <a:ext cx="2943224" cy="3019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7486" y="450218"/>
            <a:ext cx="4262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95" dirty="0">
                <a:solidFill>
                  <a:srgbClr val="4F4B44"/>
                </a:solidFill>
                <a:latin typeface="Cambria"/>
                <a:cs typeface="Cambria"/>
              </a:rPr>
              <a:t>D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40" dirty="0">
                <a:solidFill>
                  <a:srgbClr val="4F4B44"/>
                </a:solidFill>
                <a:latin typeface="Cambria"/>
                <a:cs typeface="Cambria"/>
              </a:rPr>
              <a:t>V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65" dirty="0">
                <a:solidFill>
                  <a:srgbClr val="4F4B44"/>
                </a:solidFill>
                <a:latin typeface="Cambria"/>
                <a:cs typeface="Cambria"/>
              </a:rPr>
              <a:t>G</a:t>
            </a:r>
            <a:r>
              <a:rPr sz="4000" b="0" spc="-9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5" dirty="0">
                <a:solidFill>
                  <a:srgbClr val="4F4B44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6090" y="2301141"/>
            <a:ext cx="133349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6765" y="1926491"/>
            <a:ext cx="8428355" cy="193992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3000" spc="70" dirty="0">
                <a:latin typeface="Lucida Sans Unicode"/>
                <a:cs typeface="Lucida Sans Unicode"/>
              </a:rPr>
              <a:t>It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is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simple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60" dirty="0">
                <a:latin typeface="Lucida Sans Unicode"/>
                <a:cs typeface="Lucida Sans Unicode"/>
              </a:rPr>
              <a:t>to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implement.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000" spc="70" dirty="0">
                <a:latin typeface="Lucida Sans Unicode"/>
                <a:cs typeface="Lucida Sans Unicode"/>
              </a:rPr>
              <a:t>It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is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15" dirty="0">
                <a:latin typeface="Lucida Sans Unicode"/>
                <a:cs typeface="Lucida Sans Unicode"/>
              </a:rPr>
              <a:t>robust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60" dirty="0">
                <a:latin typeface="Lucida Sans Unicode"/>
                <a:cs typeface="Lucida Sans Unicode"/>
              </a:rPr>
              <a:t>to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noisy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30" dirty="0">
                <a:latin typeface="Lucida Sans Unicode"/>
                <a:cs typeface="Lucida Sans Unicode"/>
              </a:rPr>
              <a:t>training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data.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000" spc="70" dirty="0">
                <a:latin typeface="Lucida Sans Unicode"/>
                <a:cs typeface="Lucida Sans Unicode"/>
              </a:rPr>
              <a:t>It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is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more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60" dirty="0">
                <a:latin typeface="Lucida Sans Unicode"/>
                <a:cs typeface="Lucida Sans Unicode"/>
              </a:rPr>
              <a:t>effective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if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50" dirty="0">
                <a:latin typeface="Lucida Sans Unicode"/>
                <a:cs typeface="Lucida Sans Unicode"/>
              </a:rPr>
              <a:t>the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30" dirty="0">
                <a:latin typeface="Lucida Sans Unicode"/>
                <a:cs typeface="Lucida Sans Unicode"/>
              </a:rPr>
              <a:t>training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40" dirty="0">
                <a:latin typeface="Lucida Sans Unicode"/>
                <a:cs typeface="Lucida Sans Unicode"/>
              </a:rPr>
              <a:t>data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is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50" dirty="0">
                <a:latin typeface="Lucida Sans Unicode"/>
                <a:cs typeface="Lucida Sans Unicode"/>
              </a:rPr>
              <a:t>large.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6090" y="2939316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6090" y="3577491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1124" y="6683101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1124" y="7321276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7722" y="5340098"/>
            <a:ext cx="14592300" cy="288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95" dirty="0">
                <a:solidFill>
                  <a:srgbClr val="4F4B44"/>
                </a:solidFill>
                <a:latin typeface="Cambria"/>
                <a:cs typeface="Cambria"/>
              </a:rPr>
              <a:t>D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55" dirty="0">
                <a:solidFill>
                  <a:srgbClr val="4F4B44"/>
                </a:solidFill>
                <a:latin typeface="Cambria"/>
                <a:cs typeface="Cambria"/>
              </a:rPr>
              <a:t>S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95" dirty="0">
                <a:solidFill>
                  <a:srgbClr val="4F4B44"/>
                </a:solidFill>
                <a:latin typeface="Cambria"/>
                <a:cs typeface="Cambria"/>
              </a:rPr>
              <a:t>D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240" dirty="0">
                <a:solidFill>
                  <a:srgbClr val="4F4B44"/>
                </a:solidFill>
                <a:latin typeface="Cambria"/>
                <a:cs typeface="Cambria"/>
              </a:rPr>
              <a:t>V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565" dirty="0">
                <a:solidFill>
                  <a:srgbClr val="4F4B44"/>
                </a:solidFill>
                <a:latin typeface="Cambria"/>
                <a:cs typeface="Cambria"/>
              </a:rPr>
              <a:t>G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spc="-9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spc="55" dirty="0">
                <a:solidFill>
                  <a:srgbClr val="4F4B44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  <a:p>
            <a:pPr marL="377825" algn="ctr">
              <a:lnSpc>
                <a:spcPct val="100000"/>
              </a:lnSpc>
              <a:spcBef>
                <a:spcPts val="4100"/>
              </a:spcBef>
            </a:pPr>
            <a:r>
              <a:rPr sz="3000" spc="165" dirty="0">
                <a:latin typeface="Trebuchet MS"/>
                <a:cs typeface="Trebuchet MS"/>
              </a:rPr>
              <a:t>Always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85" dirty="0">
                <a:latin typeface="Trebuchet MS"/>
                <a:cs typeface="Trebuchet MS"/>
              </a:rPr>
              <a:t>needs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to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determine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75" dirty="0">
                <a:latin typeface="Trebuchet MS"/>
                <a:cs typeface="Trebuchet MS"/>
              </a:rPr>
              <a:t>value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of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240" dirty="0">
                <a:latin typeface="Trebuchet MS"/>
                <a:cs typeface="Trebuchet MS"/>
              </a:rPr>
              <a:t>K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which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may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60" dirty="0">
                <a:latin typeface="Trebuchet MS"/>
                <a:cs typeface="Trebuchet MS"/>
              </a:rPr>
              <a:t>be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complex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200" dirty="0">
                <a:latin typeface="Trebuchet MS"/>
                <a:cs typeface="Trebuchet MS"/>
              </a:rPr>
              <a:t>some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time.</a:t>
            </a:r>
            <a:endParaRPr sz="3000">
              <a:latin typeface="Trebuchet MS"/>
              <a:cs typeface="Trebuchet MS"/>
            </a:endParaRPr>
          </a:p>
          <a:p>
            <a:pPr marL="390525" marR="5080" algn="ctr">
              <a:lnSpc>
                <a:spcPct val="139600"/>
              </a:lnSpc>
            </a:pPr>
            <a:r>
              <a:rPr sz="3000" spc="150" dirty="0">
                <a:latin typeface="Trebuchet MS"/>
                <a:cs typeface="Trebuchet MS"/>
              </a:rPr>
              <a:t>The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computation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60" dirty="0">
                <a:latin typeface="Trebuchet MS"/>
                <a:cs typeface="Trebuchet MS"/>
              </a:rPr>
              <a:t>cost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is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high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75" dirty="0">
                <a:latin typeface="Trebuchet MS"/>
                <a:cs typeface="Trebuchet MS"/>
              </a:rPr>
              <a:t>because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of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calculating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distance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between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the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data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points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for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all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the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training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samples.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4035" y="511140"/>
            <a:ext cx="16210280" cy="8649970"/>
            <a:chOff x="1334035" y="820855"/>
            <a:chExt cx="16210280" cy="8649970"/>
          </a:xfrm>
        </p:grpSpPr>
        <p:sp>
          <p:nvSpPr>
            <p:cNvPr id="3" name="object 3"/>
            <p:cNvSpPr/>
            <p:nvPr/>
          </p:nvSpPr>
          <p:spPr>
            <a:xfrm>
              <a:off x="1334035" y="820855"/>
              <a:ext cx="16210280" cy="8648065"/>
            </a:xfrm>
            <a:custGeom>
              <a:avLst/>
              <a:gdLst/>
              <a:ahLst/>
              <a:cxnLst/>
              <a:rect l="l" t="t" r="r" b="b"/>
              <a:pathLst>
                <a:path w="16210280" h="8648065">
                  <a:moveTo>
                    <a:pt x="16210061" y="8647509"/>
                  </a:moveTo>
                  <a:lnTo>
                    <a:pt x="0" y="8647509"/>
                  </a:lnTo>
                  <a:lnTo>
                    <a:pt x="0" y="0"/>
                  </a:lnTo>
                  <a:lnTo>
                    <a:pt x="16210061" y="0"/>
                  </a:lnTo>
                  <a:lnTo>
                    <a:pt x="16210061" y="8647509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6172" y="5041141"/>
              <a:ext cx="4095749" cy="4429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8709" y="1468395"/>
            <a:ext cx="11494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9415" algn="l"/>
                <a:tab pos="9077960" algn="l"/>
                <a:tab pos="10177145" algn="l"/>
              </a:tabLst>
            </a:pPr>
            <a:r>
              <a:rPr sz="4000" b="0" spc="40" dirty="0">
                <a:solidFill>
                  <a:srgbClr val="4F4B44"/>
                </a:solidFill>
                <a:latin typeface="Cambria"/>
                <a:cs typeface="Cambria"/>
              </a:rPr>
              <a:t>P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70" dirty="0">
                <a:solidFill>
                  <a:srgbClr val="4F4B44"/>
                </a:solidFill>
                <a:latin typeface="Cambria"/>
                <a:cs typeface="Cambria"/>
              </a:rPr>
              <a:t>Y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50" dirty="0">
                <a:solidFill>
                  <a:srgbClr val="4F4B44"/>
                </a:solidFill>
                <a:latin typeface="Cambria"/>
                <a:cs typeface="Cambria"/>
              </a:rPr>
              <a:t>H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	</a:t>
            </a:r>
            <a:r>
              <a:rPr sz="4000" b="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45" dirty="0">
                <a:solidFill>
                  <a:srgbClr val="4F4B44"/>
                </a:solidFill>
                <a:latin typeface="Cambria"/>
                <a:cs typeface="Cambria"/>
              </a:rPr>
              <a:t>M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40" dirty="0">
                <a:solidFill>
                  <a:srgbClr val="4F4B44"/>
                </a:solidFill>
                <a:latin typeface="Cambria"/>
                <a:cs typeface="Cambria"/>
              </a:rPr>
              <a:t>P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5" dirty="0">
                <a:solidFill>
                  <a:srgbClr val="4F4B44"/>
                </a:solidFill>
                <a:latin typeface="Cambria"/>
                <a:cs typeface="Cambria"/>
              </a:rPr>
              <a:t>L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45" dirty="0">
                <a:solidFill>
                  <a:srgbClr val="4F4B44"/>
                </a:solidFill>
                <a:latin typeface="Cambria"/>
                <a:cs typeface="Cambria"/>
              </a:rPr>
              <a:t>M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0" dirty="0">
                <a:solidFill>
                  <a:srgbClr val="4F4B44"/>
                </a:solidFill>
                <a:latin typeface="Cambria"/>
                <a:cs typeface="Cambria"/>
              </a:rPr>
              <a:t>E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A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12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4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	</a:t>
            </a:r>
            <a:r>
              <a:rPr sz="4000" b="0" spc="590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4000" b="0" spc="-8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-35" dirty="0">
                <a:solidFill>
                  <a:srgbClr val="4F4B44"/>
                </a:solidFill>
                <a:latin typeface="Cambria"/>
                <a:cs typeface="Cambria"/>
              </a:rPr>
              <a:t>F	</a:t>
            </a:r>
            <a:r>
              <a:rPr sz="4000" b="0" spc="250" dirty="0">
                <a:solidFill>
                  <a:srgbClr val="4F4B44"/>
                </a:solidFill>
                <a:latin typeface="Cambria"/>
                <a:cs typeface="Cambria"/>
              </a:rPr>
              <a:t>K</a:t>
            </a:r>
            <a:r>
              <a:rPr sz="4000" b="0" spc="-12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4000" b="0" spc="-13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4000" b="0" spc="22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8124" y="3162300"/>
            <a:ext cx="11494770" cy="316103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15"/>
              </a:spcBef>
              <a:buFont typeface="Arial" panose="020B0604020202020204" pitchFamily="34" charset="0"/>
              <a:buChar char="•"/>
            </a:pPr>
            <a:r>
              <a:rPr sz="3100" spc="114" dirty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sz="3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60" dirty="0">
                <a:solidFill>
                  <a:srgbClr val="4F4B44"/>
                </a:solidFill>
                <a:latin typeface="Trebuchet MS"/>
                <a:cs typeface="Trebuchet MS"/>
              </a:rPr>
              <a:t>Pre-processing</a:t>
            </a:r>
            <a:r>
              <a:rPr sz="3100" spc="-7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step</a:t>
            </a:r>
            <a:r>
              <a:rPr lang="en-IN" sz="3100" spc="135" dirty="0">
                <a:solidFill>
                  <a:srgbClr val="4F4B44"/>
                </a:solidFill>
                <a:latin typeface="Trebuchet MS"/>
                <a:cs typeface="Trebuchet MS"/>
              </a:rPr>
              <a:t>.</a:t>
            </a:r>
            <a:endParaRPr sz="3100" dirty="0">
              <a:latin typeface="Trebuchet MS"/>
              <a:cs typeface="Trebuchet MS"/>
            </a:endParaRPr>
          </a:p>
          <a:p>
            <a:pPr marL="469900" marR="2242820" indent="-457200">
              <a:lnSpc>
                <a:spcPct val="132700"/>
              </a:lnSpc>
              <a:buFont typeface="Arial" panose="020B0604020202020204" pitchFamily="34" charset="0"/>
              <a:buChar char="•"/>
            </a:pPr>
            <a:r>
              <a:rPr sz="3100" spc="15" dirty="0">
                <a:solidFill>
                  <a:srgbClr val="4F4B44"/>
                </a:solidFill>
                <a:latin typeface="Trebuchet MS"/>
                <a:cs typeface="Trebuchet MS"/>
              </a:rPr>
              <a:t>Fitting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310" dirty="0">
                <a:solidFill>
                  <a:srgbClr val="4F4B44"/>
                </a:solidFill>
                <a:latin typeface="Trebuchet MS"/>
                <a:cs typeface="Trebuchet MS"/>
              </a:rPr>
              <a:t>K-NN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rgbClr val="4F4B44"/>
                </a:solidFill>
                <a:latin typeface="Trebuchet MS"/>
                <a:cs typeface="Trebuchet MS"/>
              </a:rPr>
              <a:t>algorithm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rgbClr val="4F4B44"/>
                </a:solidFill>
                <a:latin typeface="Trebuchet MS"/>
                <a:cs typeface="Trebuchet MS"/>
              </a:rPr>
              <a:t>Training</a:t>
            </a:r>
            <a:r>
              <a:rPr lang="en-IN"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set</a:t>
            </a:r>
            <a:r>
              <a:rPr lang="en-IN" sz="3100" spc="125" dirty="0">
                <a:solidFill>
                  <a:srgbClr val="4F4B44"/>
                </a:solidFill>
                <a:latin typeface="Trebuchet MS"/>
                <a:cs typeface="Trebuchet MS"/>
              </a:rPr>
              <a:t>.</a:t>
            </a:r>
          </a:p>
          <a:p>
            <a:pPr marL="469900" marR="2242820" indent="-457200">
              <a:lnSpc>
                <a:spcPct val="132700"/>
              </a:lnSpc>
              <a:buFont typeface="Arial" panose="020B0604020202020204" pitchFamily="34" charset="0"/>
              <a:buChar char="•"/>
            </a:pPr>
            <a:r>
              <a:rPr sz="3100" spc="75" dirty="0">
                <a:solidFill>
                  <a:srgbClr val="4F4B44"/>
                </a:solidFill>
                <a:latin typeface="Trebuchet MS"/>
                <a:cs typeface="Trebuchet MS"/>
              </a:rPr>
              <a:t>Predicting</a:t>
            </a:r>
            <a:r>
              <a:rPr sz="3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4F4B44"/>
                </a:solidFill>
                <a:latin typeface="Trebuchet MS"/>
                <a:cs typeface="Trebuchet MS"/>
              </a:rPr>
              <a:t>test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rgbClr val="4F4B44"/>
                </a:solidFill>
                <a:latin typeface="Trebuchet MS"/>
                <a:cs typeface="Trebuchet MS"/>
              </a:rPr>
              <a:t>result</a:t>
            </a:r>
            <a:endParaRPr sz="31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32700"/>
              </a:lnSpc>
              <a:buFont typeface="Arial" panose="020B0604020202020204" pitchFamily="34" charset="0"/>
              <a:buChar char="•"/>
            </a:pPr>
            <a:r>
              <a:rPr sz="3100" spc="140" dirty="0">
                <a:solidFill>
                  <a:srgbClr val="4F4B44"/>
                </a:solidFill>
                <a:latin typeface="Trebuchet MS"/>
                <a:cs typeface="Trebuchet MS"/>
              </a:rPr>
              <a:t>Test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35" dirty="0">
                <a:solidFill>
                  <a:srgbClr val="4F4B44"/>
                </a:solidFill>
                <a:latin typeface="Trebuchet MS"/>
                <a:cs typeface="Trebuchet MS"/>
              </a:rPr>
              <a:t>accuracy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rgbClr val="4F4B44"/>
                </a:solidFill>
                <a:latin typeface="Trebuchet MS"/>
                <a:cs typeface="Trebuchet MS"/>
              </a:rPr>
              <a:t>result(Creation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45" dirty="0">
                <a:solidFill>
                  <a:srgbClr val="4F4B44"/>
                </a:solidFill>
                <a:latin typeface="Trebuchet MS"/>
                <a:cs typeface="Trebuchet MS"/>
              </a:rPr>
              <a:t>Confusion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rgbClr val="4F4B44"/>
                </a:solidFill>
                <a:latin typeface="Trebuchet MS"/>
                <a:cs typeface="Trebuchet MS"/>
              </a:rPr>
              <a:t>matrix)</a:t>
            </a:r>
            <a:endParaRPr lang="en-IN" sz="3100" spc="10" dirty="0">
              <a:solidFill>
                <a:srgbClr val="4F4B44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32700"/>
              </a:lnSpc>
              <a:buFont typeface="Arial" panose="020B0604020202020204" pitchFamily="34" charset="0"/>
              <a:buChar char="•"/>
            </a:pPr>
            <a:r>
              <a:rPr sz="3100" spc="80" dirty="0">
                <a:solidFill>
                  <a:srgbClr val="4F4B44"/>
                </a:solidFill>
                <a:latin typeface="Trebuchet MS"/>
                <a:cs typeface="Trebuchet MS"/>
              </a:rPr>
              <a:t>Visualizing</a:t>
            </a:r>
            <a:r>
              <a:rPr sz="3100" spc="-7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4F4B44"/>
                </a:solidFill>
                <a:latin typeface="Trebuchet MS"/>
                <a:cs typeface="Trebuchet MS"/>
              </a:rPr>
              <a:t>test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spc="125" dirty="0">
                <a:solidFill>
                  <a:srgbClr val="4F4B44"/>
                </a:solidFill>
                <a:latin typeface="Trebuchet MS"/>
                <a:cs typeface="Trebuchet MS"/>
              </a:rPr>
              <a:t>set</a:t>
            </a:r>
            <a:r>
              <a:rPr sz="3100" spc="-6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4F4B44"/>
                </a:solidFill>
                <a:latin typeface="Trebuchet MS"/>
                <a:cs typeface="Trebuchet MS"/>
              </a:rPr>
              <a:t>result.</a:t>
            </a:r>
            <a:endParaRPr sz="3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553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Lucida Sans Unicode</vt:lpstr>
      <vt:lpstr>Trebuchet MS</vt:lpstr>
      <vt:lpstr>Verdana</vt:lpstr>
      <vt:lpstr>Office Theme</vt:lpstr>
      <vt:lpstr>KNN- K Nearest Neighbour</vt:lpstr>
      <vt:lpstr>T A B L E O F C O N T E N T S</vt:lpstr>
      <vt:lpstr>I N T R O D U C T I O N</vt:lpstr>
      <vt:lpstr>E X A M P L E</vt:lpstr>
      <vt:lpstr>....How???</vt:lpstr>
      <vt:lpstr>H O W D O E S I T W O R K ?</vt:lpstr>
      <vt:lpstr>PowerPoint Presentation</vt:lpstr>
      <vt:lpstr>A D V A N T A G E S</vt:lpstr>
      <vt:lpstr>P Y T H O N I M P L E M E N T A T I O N O F K N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Saira Sanadi</dc:creator>
  <cp:keywords>DAFiVLx7768,BAFPII9grIc</cp:keywords>
  <cp:lastModifiedBy>Saira Sanadi</cp:lastModifiedBy>
  <cp:revision>1</cp:revision>
  <dcterms:created xsi:type="dcterms:W3CDTF">2023-05-09T14:34:44Z</dcterms:created>
  <dcterms:modified xsi:type="dcterms:W3CDTF">2023-05-09T14:39:53Z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</Properties>
</file>