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Lst>
  <p:sldIdLst>
    <p:sldId id="260"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3"/>
    <p:restoredTop sz="94664"/>
  </p:normalViewPr>
  <p:slideViewPr>
    <p:cSldViewPr snapToGrid="0" snapToObjects="1">
      <p:cViewPr>
        <p:scale>
          <a:sx n="25" d="100"/>
          <a:sy n="25" d="100"/>
        </p:scale>
        <p:origin x="-1973" y="67"/>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270"/>
        <c:holeSize val="50"/>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4/13/2023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105583" y="4102354"/>
            <a:ext cx="14668078" cy="2912592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Results and discussion</a:t>
            </a:r>
            <a:endParaRPr lang="en-US" sz="4000" b="1" cap="all" dirty="0">
              <a:solidFill>
                <a:srgbClr val="0070C0"/>
              </a:solidFill>
              <a:latin typeface="Arial"/>
              <a:cs typeface="Arial"/>
            </a:endParaRPr>
          </a:p>
          <a:p>
            <a:r>
              <a:rPr lang="en-US" sz="4000" spc="25" dirty="0">
                <a:solidFill>
                  <a:schemeClr val="tx1"/>
                </a:solidFill>
                <a:latin typeface="Arial"/>
                <a:cs typeface="Arial"/>
              </a:rPr>
              <a:t>the results of a car parking sensor system using </a:t>
            </a:r>
            <a:r>
              <a:rPr lang="en-US" sz="4000" spc="25" dirty="0" err="1">
                <a:solidFill>
                  <a:schemeClr val="tx1"/>
                </a:solidFill>
                <a:latin typeface="Arial"/>
                <a:cs typeface="Arial"/>
              </a:rPr>
              <a:t>arduino</a:t>
            </a:r>
            <a:r>
              <a:rPr lang="en-US" sz="4000" spc="25" dirty="0">
                <a:solidFill>
                  <a:schemeClr val="tx1"/>
                </a:solidFill>
                <a:latin typeface="Arial"/>
                <a:cs typeface="Arial"/>
              </a:rPr>
              <a:t> will depend on the implementation and calibration of the system. if properly designed and configured, a car parking sensor system using </a:t>
            </a:r>
            <a:r>
              <a:rPr lang="en-US" sz="4000" spc="25" dirty="0" err="1">
                <a:solidFill>
                  <a:schemeClr val="tx1"/>
                </a:solidFill>
                <a:latin typeface="Arial"/>
                <a:cs typeface="Arial"/>
              </a:rPr>
              <a:t>arduino</a:t>
            </a:r>
            <a:r>
              <a:rPr lang="en-US" sz="4000" spc="25" dirty="0">
                <a:solidFill>
                  <a:schemeClr val="tx1"/>
                </a:solidFill>
                <a:latin typeface="Arial"/>
                <a:cs typeface="Arial"/>
              </a:rPr>
              <a:t> can provide accurate and reliable distance measurements between the car and obstacles, helping drivers park their cars safely and </a:t>
            </a:r>
            <a:r>
              <a:rPr lang="en-US" sz="4000" spc="25" dirty="0" err="1">
                <a:solidFill>
                  <a:schemeClr val="tx1"/>
                </a:solidFill>
                <a:latin typeface="Arial"/>
                <a:cs typeface="Arial"/>
              </a:rPr>
              <a:t>efficiently.the</a:t>
            </a:r>
            <a:r>
              <a:rPr lang="en-US" sz="4000" spc="25" dirty="0">
                <a:solidFill>
                  <a:schemeClr val="tx1"/>
                </a:solidFill>
                <a:latin typeface="Arial"/>
                <a:cs typeface="Arial"/>
              </a:rPr>
              <a:t> system can also provide real-time feedback to the driver through a display and a buzzer, alerting them of the distance and proximity of the obstacle. by reducing the risk of accidents and improving parking efficiency, a car parking sensor system using </a:t>
            </a:r>
            <a:r>
              <a:rPr lang="en-US" sz="4000" spc="25" dirty="0" err="1">
                <a:solidFill>
                  <a:schemeClr val="tx1"/>
                </a:solidFill>
                <a:latin typeface="Arial"/>
                <a:cs typeface="Arial"/>
              </a:rPr>
              <a:t>arduino</a:t>
            </a:r>
            <a:r>
              <a:rPr lang="en-US" sz="4000" spc="25" dirty="0">
                <a:solidFill>
                  <a:schemeClr val="tx1"/>
                </a:solidFill>
                <a:latin typeface="Arial"/>
                <a:cs typeface="Arial"/>
              </a:rPr>
              <a:t> can save time, money, and resources for drivers and parking operators.  therefore, it is important to test and calibrate the system under different scenarios and conditions to ensure its optimal performance.</a:t>
            </a:r>
          </a:p>
          <a:p>
            <a:endParaRPr lang="en-US" sz="4000" b="1" cap="all" spc="25" dirty="0">
              <a:solidFill>
                <a:srgbClr val="0070C0"/>
              </a:solidFill>
              <a:latin typeface="Arial"/>
              <a:cs typeface="Arial"/>
            </a:endParaRPr>
          </a:p>
          <a:p>
            <a:endParaRPr lang="en-US" sz="40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Conclusion</a:t>
            </a:r>
          </a:p>
          <a:p>
            <a:endParaRPr lang="en-US" sz="3600" b="1" cap="all" spc="25" dirty="0">
              <a:solidFill>
                <a:srgbClr val="0070C0"/>
              </a:solidFill>
              <a:latin typeface="Arial"/>
              <a:cs typeface="Arial"/>
            </a:endParaRPr>
          </a:p>
          <a:p>
            <a:r>
              <a:rPr lang="en-US" sz="4000" spc="8" dirty="0">
                <a:solidFill>
                  <a:srgbClr val="231F20"/>
                </a:solidFill>
                <a:latin typeface="Arial" panose="020B0604020202020204" pitchFamily="34" charset="0"/>
                <a:cs typeface="Arial" panose="020B0604020202020204" pitchFamily="34" charset="0"/>
              </a:rPr>
              <a:t>In conclusion, a car parking sensor system using Arduino can be a reliable and effective solution for assisting drivers in parking their vehicles safely. By using ultrasonic sensors and an Arduino board, the system can accurately measure the distance between the car and obstacles, providing real-time feedback to the driver to help them park their car without damaging it or any surrounding objects.</a:t>
            </a:r>
            <a:endParaRPr lang="en-US" sz="40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References </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"Arduino-Based Car Parking Assistant with Ultrasonic Sensor" by S. M. </a:t>
            </a:r>
            <a:r>
              <a:rPr lang="en-US" sz="3600" spc="8" dirty="0" err="1">
                <a:solidFill>
                  <a:srgbClr val="231F20"/>
                </a:solidFill>
                <a:latin typeface="Arial" panose="020B0604020202020204" pitchFamily="34" charset="0"/>
                <a:cs typeface="Arial" panose="020B0604020202020204" pitchFamily="34" charset="0"/>
              </a:rPr>
              <a:t>Akramus</a:t>
            </a:r>
            <a:r>
              <a:rPr lang="en-US" sz="3600" spc="8" dirty="0">
                <a:solidFill>
                  <a:srgbClr val="231F20"/>
                </a:solidFill>
                <a:latin typeface="Arial" panose="020B0604020202020204" pitchFamily="34" charset="0"/>
                <a:cs typeface="Arial" panose="020B0604020202020204" pitchFamily="34" charset="0"/>
              </a:rPr>
              <a:t> </a:t>
            </a:r>
            <a:r>
              <a:rPr lang="en-US" sz="3600" spc="8" dirty="0" err="1">
                <a:solidFill>
                  <a:srgbClr val="231F20"/>
                </a:solidFill>
                <a:latin typeface="Arial" panose="020B0604020202020204" pitchFamily="34" charset="0"/>
                <a:cs typeface="Arial" panose="020B0604020202020204" pitchFamily="34" charset="0"/>
              </a:rPr>
              <a:t>Sakib</a:t>
            </a:r>
            <a:r>
              <a:rPr lang="en-US" sz="3600" spc="8" dirty="0">
                <a:solidFill>
                  <a:srgbClr val="231F20"/>
                </a:solidFill>
                <a:latin typeface="Arial" panose="020B0604020202020204" pitchFamily="34" charset="0"/>
                <a:cs typeface="Arial" panose="020B0604020202020204" pitchFamily="34" charset="0"/>
              </a:rPr>
              <a:t>, Md. </a:t>
            </a:r>
            <a:r>
              <a:rPr lang="en-US" sz="3600" spc="8" dirty="0" err="1">
                <a:solidFill>
                  <a:srgbClr val="231F20"/>
                </a:solidFill>
                <a:latin typeface="Arial" panose="020B0604020202020204" pitchFamily="34" charset="0"/>
                <a:cs typeface="Arial" panose="020B0604020202020204" pitchFamily="34" charset="0"/>
              </a:rPr>
              <a:t>Moniruzzaman</a:t>
            </a:r>
            <a:r>
              <a:rPr lang="en-US" sz="3600" spc="8" dirty="0">
                <a:solidFill>
                  <a:srgbClr val="231F20"/>
                </a:solidFill>
                <a:latin typeface="Arial" panose="020B0604020202020204" pitchFamily="34" charset="0"/>
                <a:cs typeface="Arial" panose="020B0604020202020204" pitchFamily="34" charset="0"/>
              </a:rPr>
              <a:t>, and Md. </a:t>
            </a:r>
            <a:r>
              <a:rPr lang="en-US" sz="3600" spc="8" dirty="0" err="1">
                <a:solidFill>
                  <a:srgbClr val="231F20"/>
                </a:solidFill>
                <a:latin typeface="Arial" panose="020B0604020202020204" pitchFamily="34" charset="0"/>
                <a:cs typeface="Arial" panose="020B0604020202020204" pitchFamily="34" charset="0"/>
              </a:rPr>
              <a:t>Rabiul</a:t>
            </a:r>
            <a:r>
              <a:rPr lang="en-US" sz="3600" spc="8" dirty="0">
                <a:solidFill>
                  <a:srgbClr val="231F20"/>
                </a:solidFill>
                <a:latin typeface="Arial" panose="020B0604020202020204" pitchFamily="34" charset="0"/>
                <a:cs typeface="Arial" panose="020B0604020202020204" pitchFamily="34" charset="0"/>
              </a:rPr>
              <a:t> Islam</a:t>
            </a:r>
          </a:p>
          <a:p>
            <a:r>
              <a:rPr lang="en-US" sz="3600" spc="8" dirty="0">
                <a:solidFill>
                  <a:srgbClr val="231F20"/>
                </a:solidFill>
                <a:latin typeface="Arial" panose="020B0604020202020204" pitchFamily="34" charset="0"/>
                <a:cs typeface="Arial" panose="020B0604020202020204" pitchFamily="34" charset="0"/>
              </a:rPr>
              <a:t>. </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"Smart Parking System Based on IoT and Arduino" by Anas A. Al-</a:t>
            </a:r>
            <a:r>
              <a:rPr lang="en-US" sz="3600" spc="8" dirty="0" err="1">
                <a:solidFill>
                  <a:srgbClr val="231F20"/>
                </a:solidFill>
                <a:latin typeface="Arial" panose="020B0604020202020204" pitchFamily="34" charset="0"/>
                <a:cs typeface="Arial" panose="020B0604020202020204" pitchFamily="34" charset="0"/>
              </a:rPr>
              <a:t>Rabadi</a:t>
            </a:r>
            <a:r>
              <a:rPr lang="en-US" sz="3600" spc="8" dirty="0">
                <a:solidFill>
                  <a:srgbClr val="231F20"/>
                </a:solidFill>
                <a:latin typeface="Arial" panose="020B0604020202020204" pitchFamily="34" charset="0"/>
                <a:cs typeface="Arial" panose="020B0604020202020204" pitchFamily="34" charset="0"/>
              </a:rPr>
              <a:t> and Anwar S. Al-Sudani. </a:t>
            </a:r>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6" name="object 3">
            <a:extLst>
              <a:ext uri="{FF2B5EF4-FFF2-40B4-BE49-F238E27FC236}">
                <a16:creationId xmlns:a16="http://schemas.microsoft.com/office/drawing/2014/main" id="{E3E3A997-AC34-4F4F-AB70-E535DDD5B7DE}"/>
              </a:ext>
            </a:extLst>
          </p:cNvPr>
          <p:cNvSpPr/>
          <p:nvPr/>
        </p:nvSpPr>
        <p:spPr>
          <a:xfrm>
            <a:off x="-39757" y="-349622"/>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10502911" y="89407"/>
            <a:ext cx="24363558"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solidFill>
                  <a:schemeClr val="bg1"/>
                </a:solidFill>
                <a:latin typeface="Arial" panose="020B0604020202020204" pitchFamily="34" charset="0"/>
              </a:rPr>
              <a:t>Smart car parking sensor system using </a:t>
            </a:r>
            <a:r>
              <a:rPr lang="en-US" sz="7200" b="1" cap="all" spc="-8" dirty="0" err="1">
                <a:solidFill>
                  <a:schemeClr val="bg1"/>
                </a:solidFill>
                <a:latin typeface="Arial" panose="020B0604020202020204" pitchFamily="34" charset="0"/>
              </a:rPr>
              <a:t>iot</a:t>
            </a:r>
            <a:endParaRPr lang="en-US" sz="7200" b="1" cap="all" spc="-16" dirty="0">
              <a:solidFill>
                <a:schemeClr val="bg1"/>
              </a:solidFill>
              <a:latin typeface="Arial" panose="020B0604020202020204" pitchFamily="34" charset="0"/>
            </a:endParaRPr>
          </a:p>
        </p:txBody>
      </p:sp>
      <p:sp>
        <p:nvSpPr>
          <p:cNvPr id="9" name="object 6">
            <a:extLst>
              <a:ext uri="{FF2B5EF4-FFF2-40B4-BE49-F238E27FC236}">
                <a16:creationId xmlns:a16="http://schemas.microsoft.com/office/drawing/2014/main" id="{0E51A11A-3A38-D04C-9B83-12833A3C48F8}"/>
              </a:ext>
            </a:extLst>
          </p:cNvPr>
          <p:cNvSpPr txBox="1"/>
          <p:nvPr/>
        </p:nvSpPr>
        <p:spPr>
          <a:xfrm>
            <a:off x="11221281" y="1239476"/>
            <a:ext cx="25131277" cy="1284047"/>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Student </a:t>
            </a:r>
            <a:r>
              <a:rPr sz="4000" spc="16" dirty="0">
                <a:solidFill>
                  <a:srgbClr val="FFFFFF"/>
                </a:solidFill>
                <a:latin typeface="Arial"/>
                <a:cs typeface="Arial"/>
              </a:rPr>
              <a:t>Name </a:t>
            </a:r>
            <a:r>
              <a:rPr lang="en-US" sz="4000" spc="16" dirty="0">
                <a:solidFill>
                  <a:srgbClr val="FFFFFF"/>
                </a:solidFill>
                <a:latin typeface="Arial"/>
                <a:cs typeface="Arial"/>
              </a:rPr>
              <a:t>(Reg. No.) Sai </a:t>
            </a:r>
            <a:r>
              <a:rPr lang="en-US" sz="4000" spc="16" dirty="0" err="1">
                <a:solidFill>
                  <a:srgbClr val="FFFFFF"/>
                </a:solidFill>
                <a:latin typeface="Arial"/>
                <a:cs typeface="Arial"/>
              </a:rPr>
              <a:t>Rashwant</a:t>
            </a:r>
            <a:r>
              <a:rPr lang="en-US" sz="4000" spc="16" dirty="0">
                <a:solidFill>
                  <a:srgbClr val="FFFFFF"/>
                </a:solidFill>
                <a:latin typeface="Arial"/>
                <a:cs typeface="Arial"/>
              </a:rPr>
              <a:t> VS(20BCE1332), Ashwin </a:t>
            </a:r>
            <a:r>
              <a:rPr lang="en-US" sz="4000" spc="16" dirty="0" err="1">
                <a:solidFill>
                  <a:srgbClr val="FFFFFF"/>
                </a:solidFill>
                <a:latin typeface="Arial"/>
                <a:cs typeface="Arial"/>
              </a:rPr>
              <a:t>Sivasankar</a:t>
            </a:r>
            <a:r>
              <a:rPr lang="en-US" sz="4000" spc="16" dirty="0">
                <a:solidFill>
                  <a:srgbClr val="FFFFFF"/>
                </a:solidFill>
                <a:latin typeface="Arial"/>
                <a:cs typeface="Arial"/>
              </a:rPr>
              <a:t> V(20BCE1804)</a:t>
            </a:r>
          </a:p>
          <a:p>
            <a:pPr marL="20791" algn="ctr">
              <a:spcBef>
                <a:spcPts val="213"/>
              </a:spcBef>
            </a:pPr>
            <a:r>
              <a:rPr lang="en-US" sz="4000" spc="16" dirty="0">
                <a:solidFill>
                  <a:srgbClr val="FFFFFF"/>
                </a:solidFill>
                <a:latin typeface="Arial"/>
                <a:cs typeface="Arial"/>
              </a:rPr>
              <a:t>Guide: Dr. </a:t>
            </a:r>
            <a:r>
              <a:rPr lang="en-US" sz="4000" spc="16" dirty="0" err="1">
                <a:solidFill>
                  <a:srgbClr val="FFFFFF"/>
                </a:solidFill>
                <a:latin typeface="Arial"/>
                <a:cs typeface="Arial"/>
              </a:rPr>
              <a:t>Illavarasi</a:t>
            </a:r>
            <a:r>
              <a:rPr lang="en-US" sz="4000" spc="16">
                <a:solidFill>
                  <a:srgbClr val="FFFFFF"/>
                </a:solidFill>
                <a:latin typeface="Arial"/>
                <a:cs typeface="Arial"/>
              </a:rPr>
              <a:t> </a:t>
            </a:r>
            <a:endParaRPr sz="4000" dirty="0">
              <a:latin typeface="Arial"/>
              <a:cs typeface="Arial"/>
            </a:endParaRPr>
          </a:p>
        </p:txBody>
      </p:sp>
      <p:graphicFrame>
        <p:nvGraphicFramePr>
          <p:cNvPr id="60" name="Chart 59">
            <a:extLst>
              <a:ext uri="{FF2B5EF4-FFF2-40B4-BE49-F238E27FC236}">
                <a16:creationId xmlns:a16="http://schemas.microsoft.com/office/drawing/2014/main" id="{BBC4230B-CCAA-B642-B968-26C92D08E3D5}"/>
              </a:ext>
            </a:extLst>
          </p:cNvPr>
          <p:cNvGraphicFramePr/>
          <p:nvPr>
            <p:extLst>
              <p:ext uri="{D42A27DB-BD31-4B8C-83A1-F6EECF244321}">
                <p14:modId xmlns:p14="http://schemas.microsoft.com/office/powerpoint/2010/main" val="251352975"/>
              </p:ext>
            </p:extLst>
          </p:nvPr>
        </p:nvGraphicFramePr>
        <p:xfrm>
          <a:off x="31770242" y="10162575"/>
          <a:ext cx="4582316" cy="45823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 name="Chart 60">
            <a:extLst>
              <a:ext uri="{FF2B5EF4-FFF2-40B4-BE49-F238E27FC236}">
                <a16:creationId xmlns:a16="http://schemas.microsoft.com/office/drawing/2014/main" id="{287D039C-E96B-BA4C-8B74-8F8FBCAA1DB4}"/>
              </a:ext>
            </a:extLst>
          </p:cNvPr>
          <p:cNvGraphicFramePr/>
          <p:nvPr>
            <p:extLst>
              <p:ext uri="{D42A27DB-BD31-4B8C-83A1-F6EECF244321}">
                <p14:modId xmlns:p14="http://schemas.microsoft.com/office/powerpoint/2010/main" val="610462174"/>
              </p:ext>
            </p:extLst>
          </p:nvPr>
        </p:nvGraphicFramePr>
        <p:xfrm>
          <a:off x="37143907" y="10181202"/>
          <a:ext cx="4582316" cy="4582316"/>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descr="See the source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a:extLst>
              <a:ext uri="{FF2B5EF4-FFF2-40B4-BE49-F238E27FC236}">
                <a16:creationId xmlns:a16="http://schemas.microsoft.com/office/drawing/2014/main" id="{0E51A11A-3A38-D04C-9B83-12833A3C48F8}"/>
              </a:ext>
            </a:extLst>
          </p:cNvPr>
          <p:cNvSpPr txBox="1"/>
          <p:nvPr/>
        </p:nvSpPr>
        <p:spPr>
          <a:xfrm>
            <a:off x="10896600" y="1809317"/>
            <a:ext cx="17800475" cy="642846"/>
          </a:xfrm>
          <a:prstGeom prst="rect">
            <a:avLst/>
          </a:prstGeom>
        </p:spPr>
        <p:txBody>
          <a:bodyPr vert="horz" wrap="square" lIns="0" tIns="27029" rIns="0" bIns="0" rtlCol="0">
            <a:spAutoFit/>
          </a:bodyPr>
          <a:lstStyle/>
          <a:p>
            <a:pPr marL="20791" algn="ctr">
              <a:spcBef>
                <a:spcPts val="213"/>
              </a:spcBef>
            </a:pPr>
            <a:endParaRPr sz="4000" dirty="0">
              <a:latin typeface="Arial"/>
              <a:cs typeface="Arial"/>
            </a:endParaRPr>
          </a:p>
        </p:txBody>
      </p:sp>
      <p:sp>
        <p:nvSpPr>
          <p:cNvPr id="33" name="object 6">
            <a:extLst>
              <a:ext uri="{FF2B5EF4-FFF2-40B4-BE49-F238E27FC236}">
                <a16:creationId xmlns:a16="http://schemas.microsoft.com/office/drawing/2014/main" id="{0E51A11A-3A38-D04C-9B83-12833A3C48F8}"/>
              </a:ext>
            </a:extLst>
          </p:cNvPr>
          <p:cNvSpPr txBox="1"/>
          <p:nvPr/>
        </p:nvSpPr>
        <p:spPr>
          <a:xfrm>
            <a:off x="10941424" y="2539354"/>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School of Computer Science And Engineering</a:t>
            </a:r>
            <a:endParaRPr sz="4000" dirty="0">
              <a:latin typeface="Arial"/>
              <a:cs typeface="Arial"/>
            </a:endParaRPr>
          </a:p>
        </p:txBody>
      </p:sp>
      <p:sp>
        <p:nvSpPr>
          <p:cNvPr id="31" name="TextBox 30"/>
          <p:cNvSpPr txBox="1"/>
          <p:nvPr/>
        </p:nvSpPr>
        <p:spPr>
          <a:xfrm>
            <a:off x="528916" y="4590627"/>
            <a:ext cx="14101483" cy="32019022"/>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INTRODUCTION</a:t>
            </a:r>
            <a:endParaRPr lang="en-US" sz="4000" b="1" cap="all" dirty="0">
              <a:solidFill>
                <a:srgbClr val="0070C0"/>
              </a:solidFill>
              <a:latin typeface="Arial"/>
              <a:cs typeface="Arial"/>
            </a:endParaRPr>
          </a:p>
          <a:p>
            <a:r>
              <a:rPr lang="en-US" sz="4000" dirty="0"/>
              <a:t>Due to the proliferation in the number of vehicles in the parking , car parking issues are bound to exist. This is due to the fact that the current transportation infrastructure and car parking  facility developed are unable to cope with the influx of vehicles on the </a:t>
            </a:r>
            <a:r>
              <a:rPr lang="en-US" sz="4000" dirty="0" err="1"/>
              <a:t>road.To</a:t>
            </a:r>
            <a:r>
              <a:rPr lang="en-US" sz="4000" dirty="0"/>
              <a:t> alleviate the aforementioned problems, the smart parking system has been developed. With the implementation of the smart parking system, you can comfortably park your car.</a:t>
            </a:r>
          </a:p>
          <a:p>
            <a:endParaRPr lang="en-US" sz="4000" dirty="0"/>
          </a:p>
          <a:p>
            <a:r>
              <a:rPr lang="en-US" sz="4000" dirty="0"/>
              <a:t>1.Following the rapid incense of car ownership, many cities are suffering from lacking of car parking areas with imbalance between parking supply and demand which can be considered the initial reason for metropolis parking problems.</a:t>
            </a:r>
          </a:p>
          <a:p>
            <a:endParaRPr lang="en-US" sz="4000" dirty="0"/>
          </a:p>
          <a:p>
            <a:r>
              <a:rPr lang="en-US" sz="4000" dirty="0"/>
              <a:t>2. Shortage of parking space, high parking tariffs, and traffic congestion due to visitors in search for a parking place are only a few examples of everyday parking problems.</a:t>
            </a:r>
          </a:p>
          <a:p>
            <a:r>
              <a:rPr lang="en-US" sz="3600" b="1" cap="all" spc="25" dirty="0">
                <a:solidFill>
                  <a:srgbClr val="0070C0"/>
                </a:solidFill>
                <a:latin typeface="Arial"/>
                <a:cs typeface="Arial"/>
              </a:rPr>
              <a:t>Objectives</a:t>
            </a:r>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The main objective of a car parking sensor system using Arduino is to assist drivers in maneuvering their vehicle into a parking spot safely and accurately, while avoiding collisions with obstacles such as walls or other vehicles. </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The system uses ultrasonic sensors to detect the distance between the vehicle and nearby objects, and</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 provides feedback to the driver through visual and/or audible alerts. The Arduino microcontroller processes the sensor data and controls the feedback mechanisms, allowing for real-time monitoring and guidance during the parking process.</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 Ultimately, the goal is to improve safety and reduce the risk of accidents in parking lots and other confined spaces.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SCOPE of the project</a:t>
            </a:r>
          </a:p>
          <a:p>
            <a:endParaRPr lang="en-US" sz="3600" b="1" cap="all" spc="25" dirty="0">
              <a:solidFill>
                <a:srgbClr val="0070C0"/>
              </a:solidFill>
              <a:latin typeface="Arial"/>
              <a:cs typeface="Arial"/>
            </a:endParaRPr>
          </a:p>
          <a:p>
            <a:r>
              <a:rPr lang="en-US" sz="3600" spc="8" dirty="0">
                <a:solidFill>
                  <a:srgbClr val="231F20"/>
                </a:solidFill>
                <a:latin typeface="Arial" panose="020B0604020202020204" pitchFamily="34" charset="0"/>
                <a:cs typeface="Arial" panose="020B0604020202020204" pitchFamily="34" charset="0"/>
              </a:rPr>
              <a:t>The scope of a car parking sensor system using Arduino is quite broad, as it has the potential to enhance the safety and convenience of drivers by helping them to park their vehicles more easily and avoid collisions with obstacles or other vehicles.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Enhanced safety</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Improved convenience:.</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Cost-</a:t>
            </a:r>
            <a:r>
              <a:rPr lang="en-US" sz="3600" spc="8" dirty="0" err="1">
                <a:solidFill>
                  <a:srgbClr val="231F20"/>
                </a:solidFill>
                <a:latin typeface="Arial" panose="020B0604020202020204" pitchFamily="34" charset="0"/>
                <a:cs typeface="Arial" panose="020B0604020202020204" pitchFamily="34" charset="0"/>
              </a:rPr>
              <a:t>effectiveCustomizable</a:t>
            </a:r>
            <a:r>
              <a:rPr lang="en-US" sz="3600" spc="8" dirty="0">
                <a:solidFill>
                  <a:srgbClr val="231F20"/>
                </a:solidFill>
                <a:latin typeface="Arial" panose="020B0604020202020204" pitchFamily="34" charset="0"/>
                <a:cs typeface="Arial" panose="020B0604020202020204" pitchFamily="34" charset="0"/>
              </a:rPr>
              <a:t>: With the flexibility and versatility of the Arduino platform, it is possible to customize the parking sensor system to suit specific needs or preferences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39" name="TextBox 38"/>
          <p:cNvSpPr txBox="1"/>
          <p:nvPr/>
        </p:nvSpPr>
        <p:spPr>
          <a:xfrm>
            <a:off x="15055501" y="4169426"/>
            <a:ext cx="13894716" cy="37656462"/>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methodology</a:t>
            </a:r>
            <a:endParaRPr lang="en-US" sz="4000" b="1" cap="all" dirty="0">
              <a:solidFill>
                <a:srgbClr val="0070C0"/>
              </a:solidFill>
              <a:latin typeface="Arial"/>
              <a:cs typeface="Arial"/>
            </a:endParaRP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Gather materials: Arduino board, ultrasonic sensors, wires, breadboard, and power supply.</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Connect the ultrasonic sensors to the Arduino board according to the manufacturer's specifications.</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Set up the Arduino software on your computer and open a new sketch.</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Write the code to detect the distance between the car and the obstacle, based on the readings from the ultrasonic sensors.</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Upload the code to the Arduino board.</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Test the system by placing the ultrasonic sensors at various distances from the obstacle and observing the output.</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Make any necessary adjustments to the system and code to optimize its performance.</a:t>
            </a: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Architecture </a:t>
            </a: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dirty="0"/>
              <a:t>In this architecture, ultrasonic sensors are used to detect the distance between the car and obstacles, and the readings are sent to an Arduino board. The board processes the data and sends output signals to a display and a buzzer to alert the driver of the distance and proximity of the obstacle. </a:t>
            </a:r>
          </a:p>
          <a:p>
            <a:pPr marL="571500" indent="-571500">
              <a:buFont typeface="Arial" panose="020B0604020202020204" pitchFamily="34" charset="0"/>
              <a:buChar char="•"/>
            </a:pPr>
            <a:r>
              <a:rPr lang="en-US" sz="3600" dirty="0"/>
              <a:t>Ultrasonic Sensors: These sensors are used to measure the distance between the car and the object behind it. They work by emitting sound waves and then measuring the time it takes for the waves to bounce back. Based on the time taken, the distance between the car and the object can be calculated.</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Arduino Board: The Arduino board is used to process the data from the ultrasonic sensors and send signals to the buzzer. The board receives the distance measurements from the sensors, processes the data using a programming language such as C++, and then sends a signal to the buzzer when the distance is low.</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Buzzer: The buzzer is used to alert the driver when the car is too close to the object behind it. It produces a loud, audible sound that is easily noticeable by the driver.</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16" name="object 4">
            <a:extLst>
              <a:ext uri="{FF2B5EF4-FFF2-40B4-BE49-F238E27FC236}">
                <a16:creationId xmlns:a16="http://schemas.microsoft.com/office/drawing/2014/main" id="{1E7FBB64-4D0D-0A4B-90FA-4E80427AEDDE}"/>
              </a:ext>
            </a:extLst>
          </p:cNvPr>
          <p:cNvSpPr txBox="1">
            <a:spLocks/>
          </p:cNvSpPr>
          <p:nvPr/>
        </p:nvSpPr>
        <p:spPr>
          <a:xfrm>
            <a:off x="28544675" y="3573486"/>
            <a:ext cx="14668077"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latin typeface="Arial" panose="020B0604020202020204" pitchFamily="34" charset="0"/>
              </a:rPr>
              <a:t>INDUSTRY CONCLAVE 2023</a:t>
            </a:r>
            <a:endParaRPr lang="en-US" sz="7200" b="1" cap="all" spc="-16" dirty="0">
              <a:latin typeface="Arial" panose="020B0604020202020204" pitchFamily="34" charset="0"/>
            </a:endParaRPr>
          </a:p>
        </p:txBody>
      </p:sp>
      <p:pic>
        <p:nvPicPr>
          <p:cNvPr id="1026" name="Picture 2">
            <a:extLst>
              <a:ext uri="{FF2B5EF4-FFF2-40B4-BE49-F238E27FC236}">
                <a16:creationId xmlns:a16="http://schemas.microsoft.com/office/drawing/2014/main" id="{AACC4C31-7365-85CF-4478-69C537102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1184" y="14940304"/>
            <a:ext cx="9375433" cy="6601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7B22C2-E615-A513-B14E-2AC703F548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0564" y="14533653"/>
            <a:ext cx="8821167" cy="573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62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DB76E0B4E29B4293EC13AFD235FECB" ma:contentTypeVersion="2" ma:contentTypeDescription="Create a new document." ma:contentTypeScope="" ma:versionID="f363e00dffa62ecb10876a26e2065726">
  <xsd:schema xmlns:xsd="http://www.w3.org/2001/XMLSchema" xmlns:xs="http://www.w3.org/2001/XMLSchema" xmlns:p="http://schemas.microsoft.com/office/2006/metadata/properties" xmlns:ns2="c4e7c815-0822-4437-ad3a-fc4d93395fab" targetNamespace="http://schemas.microsoft.com/office/2006/metadata/properties" ma:root="true" ma:fieldsID="52bcc32a0bf8a6247db2c24447db131a" ns2:_="">
    <xsd:import namespace="c4e7c815-0822-4437-ad3a-fc4d93395f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7c815-0822-4437-ad3a-fc4d93395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43B0CC-F185-43F5-B4B3-61251DEDEBBC}">
  <ds:schemaRefs>
    <ds:schemaRef ds:uri="http://schemas.microsoft.com/sharepoint/v3/contenttype/forms"/>
  </ds:schemaRefs>
</ds:datastoreItem>
</file>

<file path=customXml/itemProps2.xml><?xml version="1.0" encoding="utf-8"?>
<ds:datastoreItem xmlns:ds="http://schemas.openxmlformats.org/officeDocument/2006/customXml" ds:itemID="{2A84CAB4-5D96-45FA-B588-1442B5B51E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7c815-0822-4437-ad3a-fc4d93395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510</TotalTime>
  <Words>971</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V.S SAI RASHWANT</cp:lastModifiedBy>
  <cp:revision>37</cp:revision>
  <dcterms:created xsi:type="dcterms:W3CDTF">2019-03-04T22:30:53Z</dcterms:created>
  <dcterms:modified xsi:type="dcterms:W3CDTF">2023-04-13T02:34:32Z</dcterms:modified>
</cp:coreProperties>
</file>