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Relationship Id="rId153" Type="http://schemas.openxmlformats.org/officeDocument/2006/relationships/slide" Target="slides/slide148.xml"/><Relationship Id="rId154" Type="http://schemas.openxmlformats.org/officeDocument/2006/relationships/slide" Target="slides/slide149.xml"/><Relationship Id="rId155" Type="http://schemas.openxmlformats.org/officeDocument/2006/relationships/slide" Target="slides/slide150.xml"/><Relationship Id="rId156" Type="http://schemas.openxmlformats.org/officeDocument/2006/relationships/slide" Target="slides/slide151.xml"/><Relationship Id="rId157" Type="http://schemas.openxmlformats.org/officeDocument/2006/relationships/slide" Target="slides/slide152.xml"/><Relationship Id="rId158" Type="http://schemas.openxmlformats.org/officeDocument/2006/relationships/slide" Target="slides/slide153.xml"/><Relationship Id="rId159" Type="http://schemas.openxmlformats.org/officeDocument/2006/relationships/slide" Target="slides/slide154.xml"/><Relationship Id="rId160" Type="http://schemas.openxmlformats.org/officeDocument/2006/relationships/slide" Target="slides/slide155.xml"/><Relationship Id="rId161" Type="http://schemas.openxmlformats.org/officeDocument/2006/relationships/slide" Target="slides/slide156.xml"/><Relationship Id="rId162" Type="http://schemas.openxmlformats.org/officeDocument/2006/relationships/slide" Target="slides/slide157.xml"/><Relationship Id="rId163" Type="http://schemas.openxmlformats.org/officeDocument/2006/relationships/slide" Target="slides/slide158.xml"/><Relationship Id="rId164" Type="http://schemas.openxmlformats.org/officeDocument/2006/relationships/slide" Target="slides/slide159.xml"/><Relationship Id="rId165" Type="http://schemas.openxmlformats.org/officeDocument/2006/relationships/slide" Target="slides/slide160.xml"/><Relationship Id="rId166" Type="http://schemas.openxmlformats.org/officeDocument/2006/relationships/slide" Target="slides/slide161.xml"/><Relationship Id="rId167" Type="http://schemas.openxmlformats.org/officeDocument/2006/relationships/slide" Target="slides/slide162.xml"/><Relationship Id="rId168" Type="http://schemas.openxmlformats.org/officeDocument/2006/relationships/slide" Target="slides/slide163.xml"/><Relationship Id="rId169" Type="http://schemas.openxmlformats.org/officeDocument/2006/relationships/slide" Target="slides/slide164.xml"/><Relationship Id="rId170" Type="http://schemas.openxmlformats.org/officeDocument/2006/relationships/slide" Target="slides/slide165.xml"/><Relationship Id="rId171" Type="http://schemas.openxmlformats.org/officeDocument/2006/relationships/slide" Target="slides/slide166.xml"/><Relationship Id="rId172" Type="http://schemas.openxmlformats.org/officeDocument/2006/relationships/slide" Target="slides/slide167.xml"/><Relationship Id="rId173" Type="http://schemas.openxmlformats.org/officeDocument/2006/relationships/slide" Target="slides/slide168.xml"/><Relationship Id="rId174" Type="http://schemas.openxmlformats.org/officeDocument/2006/relationships/slide" Target="slides/slide169.xml"/><Relationship Id="rId175" Type="http://schemas.openxmlformats.org/officeDocument/2006/relationships/slide" Target="slides/slide170.xml"/><Relationship Id="rId176" Type="http://schemas.openxmlformats.org/officeDocument/2006/relationships/slide" Target="slides/slide171.xml"/><Relationship Id="rId177" Type="http://schemas.openxmlformats.org/officeDocument/2006/relationships/slide" Target="slides/slide172.xml"/><Relationship Id="rId178" Type="http://schemas.openxmlformats.org/officeDocument/2006/relationships/slide" Target="slides/slide173.xml"/><Relationship Id="rId179" Type="http://schemas.openxmlformats.org/officeDocument/2006/relationships/slide" Target="slides/slide174.xml"/><Relationship Id="rId180" Type="http://schemas.openxmlformats.org/officeDocument/2006/relationships/slide" Target="slides/slide175.xml"/><Relationship Id="rId181" Type="http://schemas.openxmlformats.org/officeDocument/2006/relationships/slide" Target="slides/slide176.xml"/><Relationship Id="rId182" Type="http://schemas.openxmlformats.org/officeDocument/2006/relationships/slide" Target="slides/slide177.xml"/><Relationship Id="rId183" Type="http://schemas.openxmlformats.org/officeDocument/2006/relationships/slide" Target="slides/slide178.xml"/><Relationship Id="rId184" Type="http://schemas.openxmlformats.org/officeDocument/2006/relationships/slide" Target="slides/slide179.xml"/><Relationship Id="rId185" Type="http://schemas.openxmlformats.org/officeDocument/2006/relationships/slide" Target="slides/slide180.xml"/><Relationship Id="rId186" Type="http://schemas.openxmlformats.org/officeDocument/2006/relationships/slide" Target="slides/slide181.xml"/><Relationship Id="rId187" Type="http://schemas.openxmlformats.org/officeDocument/2006/relationships/slide" Target="slides/slide182.xml"/><Relationship Id="rId188" Type="http://schemas.openxmlformats.org/officeDocument/2006/relationships/slide" Target="slides/slide183.xml"/><Relationship Id="rId189" Type="http://schemas.openxmlformats.org/officeDocument/2006/relationships/slide" Target="slides/slide184.xml"/><Relationship Id="rId190" Type="http://schemas.openxmlformats.org/officeDocument/2006/relationships/slide" Target="slides/slide185.xml"/><Relationship Id="rId191" Type="http://schemas.openxmlformats.org/officeDocument/2006/relationships/slide" Target="slides/slide186.xml"/><Relationship Id="rId192" Type="http://schemas.openxmlformats.org/officeDocument/2006/relationships/slide" Target="slides/slide187.xml"/><Relationship Id="rId193" Type="http://schemas.openxmlformats.org/officeDocument/2006/relationships/slide" Target="slides/slide188.xml"/><Relationship Id="rId194" Type="http://schemas.openxmlformats.org/officeDocument/2006/relationships/slide" Target="slides/slide189.xml"/><Relationship Id="rId195" Type="http://schemas.openxmlformats.org/officeDocument/2006/relationships/slide" Target="slides/slide190.xml"/><Relationship Id="rId196" Type="http://schemas.openxmlformats.org/officeDocument/2006/relationships/slide" Target="slides/slide191.xml"/><Relationship Id="rId197" Type="http://schemas.openxmlformats.org/officeDocument/2006/relationships/slide" Target="slides/slide192.xml"/><Relationship Id="rId198" Type="http://schemas.openxmlformats.org/officeDocument/2006/relationships/slide" Target="slides/slide193.xml"/><Relationship Id="rId199" Type="http://schemas.openxmlformats.org/officeDocument/2006/relationships/slide" Target="slides/slide194.xml"/><Relationship Id="rId200" Type="http://schemas.openxmlformats.org/officeDocument/2006/relationships/slide" Target="slides/slide195.xml"/><Relationship Id="rId201" Type="http://schemas.openxmlformats.org/officeDocument/2006/relationships/slide" Target="slides/slide196.xml"/><Relationship Id="rId202" Type="http://schemas.openxmlformats.org/officeDocument/2006/relationships/slide" Target="slides/slide197.xml"/><Relationship Id="rId203" Type="http://schemas.openxmlformats.org/officeDocument/2006/relationships/slide" Target="slides/slide198.xml"/><Relationship Id="rId204" Type="http://schemas.openxmlformats.org/officeDocument/2006/relationships/slide" Target="slides/slide199.xml"/><Relationship Id="rId205" Type="http://schemas.openxmlformats.org/officeDocument/2006/relationships/slide" Target="slides/slide200.xml"/><Relationship Id="rId206" Type="http://schemas.openxmlformats.org/officeDocument/2006/relationships/slide" Target="slides/slide201.xml"/><Relationship Id="rId207" Type="http://schemas.openxmlformats.org/officeDocument/2006/relationships/slide" Target="slides/slide202.xml"/><Relationship Id="rId208" Type="http://schemas.openxmlformats.org/officeDocument/2006/relationships/slide" Target="slides/slide203.xml"/><Relationship Id="rId209" Type="http://schemas.openxmlformats.org/officeDocument/2006/relationships/slide" Target="slides/slide204.xml"/><Relationship Id="rId210" Type="http://schemas.openxmlformats.org/officeDocument/2006/relationships/slide" Target="slides/slide205.xml"/><Relationship Id="rId211" Type="http://schemas.openxmlformats.org/officeDocument/2006/relationships/slide" Target="slides/slide206.xml"/><Relationship Id="rId212" Type="http://schemas.openxmlformats.org/officeDocument/2006/relationships/slide" Target="slides/slide207.xml"/><Relationship Id="rId213" Type="http://schemas.openxmlformats.org/officeDocument/2006/relationships/slide" Target="slides/slide208.xml"/><Relationship Id="rId214" Type="http://schemas.openxmlformats.org/officeDocument/2006/relationships/slide" Target="slides/slide209.xml"/><Relationship Id="rId215" Type="http://schemas.openxmlformats.org/officeDocument/2006/relationships/slide" Target="slides/slide210.xml"/><Relationship Id="rId216" Type="http://schemas.openxmlformats.org/officeDocument/2006/relationships/slide" Target="slides/slide2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1537" y="39699"/>
            <a:ext cx="3267024" cy="782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006EB8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006EB8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006EB8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006EB8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1537" y="39699"/>
            <a:ext cx="3267024" cy="782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006EB8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799440"/>
            <a:ext cx="3915511" cy="1923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ZVOAWt" TargetMode="External"/><Relationship Id="rId3" Type="http://schemas.openxmlformats.org/officeDocument/2006/relationships/hyperlink" Target="https://goo.gl/KAfKJT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" Target="slide2.xml"/><Relationship Id="rId5" Type="http://schemas.openxmlformats.org/officeDocument/2006/relationships/slide" Target="slide112.xml"/></Relationships>

</file>

<file path=ppt/slides/_rels/slide1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" Target="slide2.xml"/><Relationship Id="rId5" Type="http://schemas.openxmlformats.org/officeDocument/2006/relationships/slide" Target="slide11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437" y="213117"/>
            <a:ext cx="3547745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295910" marR="5080" indent="-283845">
              <a:lnSpc>
                <a:spcPct val="101699"/>
              </a:lnSpc>
              <a:spcBef>
                <a:spcPts val="75"/>
              </a:spcBef>
            </a:pPr>
            <a:r>
              <a:rPr dirty="0" spc="-15" b="1">
                <a:latin typeface="Arial"/>
                <a:cs typeface="Arial"/>
              </a:rPr>
              <a:t>Basic</a:t>
            </a:r>
            <a:r>
              <a:rPr dirty="0" spc="265" b="1">
                <a:latin typeface="Arial"/>
                <a:cs typeface="Arial"/>
              </a:rPr>
              <a:t> </a:t>
            </a:r>
            <a:r>
              <a:rPr dirty="0" spc="165" b="1">
                <a:latin typeface="Arial"/>
                <a:cs typeface="Arial"/>
              </a:rPr>
              <a:t>Data</a:t>
            </a:r>
            <a:r>
              <a:rPr dirty="0" spc="275" b="1">
                <a:latin typeface="Arial"/>
                <a:cs typeface="Arial"/>
              </a:rPr>
              <a:t> </a:t>
            </a:r>
            <a:r>
              <a:rPr dirty="0" spc="15" b="1">
                <a:latin typeface="Arial"/>
                <a:cs typeface="Arial"/>
              </a:rPr>
              <a:t>Structures: </a:t>
            </a:r>
            <a:r>
              <a:rPr dirty="0" spc="-67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Stacks</a:t>
            </a:r>
            <a:r>
              <a:rPr dirty="0" spc="275" b="1">
                <a:latin typeface="Arial"/>
                <a:cs typeface="Arial"/>
              </a:rPr>
              <a:t> </a:t>
            </a:r>
            <a:r>
              <a:rPr dirty="0" spc="25" b="1">
                <a:latin typeface="Arial"/>
                <a:cs typeface="Arial"/>
              </a:rPr>
              <a:t>and</a:t>
            </a:r>
            <a:r>
              <a:rPr dirty="0" spc="280" b="1">
                <a:latin typeface="Arial"/>
                <a:cs typeface="Arial"/>
              </a:rPr>
              <a:t> </a:t>
            </a:r>
            <a:r>
              <a:rPr dirty="0" spc="-15" b="1">
                <a:latin typeface="Arial"/>
                <a:cs typeface="Arial"/>
              </a:rPr>
              <a:t>Queues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3104" y="1304310"/>
            <a:ext cx="2682240" cy="715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700" spc="-80">
                <a:latin typeface="Arial MT"/>
                <a:cs typeface="Arial MT"/>
              </a:rPr>
              <a:t>Neil</a:t>
            </a:r>
            <a:r>
              <a:rPr dirty="0" sz="1700" spc="30">
                <a:latin typeface="Arial MT"/>
                <a:cs typeface="Arial MT"/>
              </a:rPr>
              <a:t> </a:t>
            </a:r>
            <a:r>
              <a:rPr dirty="0" sz="1700" spc="-165">
                <a:latin typeface="Arial MT"/>
                <a:cs typeface="Arial MT"/>
              </a:rPr>
              <a:t>Rhodes</a:t>
            </a:r>
            <a:endParaRPr sz="1700">
              <a:latin typeface="Arial MT"/>
              <a:cs typeface="Arial MT"/>
            </a:endParaRPr>
          </a:p>
          <a:p>
            <a:pPr algn="ctr" marL="12700" marR="5080">
              <a:lnSpc>
                <a:spcPts val="1100"/>
              </a:lnSpc>
              <a:spcBef>
                <a:spcPts val="1195"/>
              </a:spcBef>
            </a:pPr>
            <a:r>
              <a:rPr dirty="0" sz="1000" spc="-35">
                <a:latin typeface="Arial MT"/>
                <a:cs typeface="Arial MT"/>
              </a:rPr>
              <a:t>Department</a:t>
            </a:r>
            <a:r>
              <a:rPr dirty="0" sz="1000" spc="55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of</a:t>
            </a:r>
            <a:r>
              <a:rPr dirty="0" sz="1000" spc="55">
                <a:latin typeface="Arial MT"/>
                <a:cs typeface="Arial MT"/>
              </a:rPr>
              <a:t> </a:t>
            </a:r>
            <a:r>
              <a:rPr dirty="0" sz="1000" spc="-45">
                <a:latin typeface="Arial MT"/>
                <a:cs typeface="Arial MT"/>
              </a:rPr>
              <a:t>Computer</a:t>
            </a:r>
            <a:r>
              <a:rPr dirty="0" sz="1000" spc="55">
                <a:latin typeface="Arial MT"/>
                <a:cs typeface="Arial MT"/>
              </a:rPr>
              <a:t> </a:t>
            </a:r>
            <a:r>
              <a:rPr dirty="0" sz="1000" spc="-70">
                <a:latin typeface="Arial MT"/>
                <a:cs typeface="Arial MT"/>
              </a:rPr>
              <a:t>Science</a:t>
            </a:r>
            <a:r>
              <a:rPr dirty="0" sz="1000" spc="60">
                <a:latin typeface="Arial MT"/>
                <a:cs typeface="Arial MT"/>
              </a:rPr>
              <a:t> </a:t>
            </a:r>
            <a:r>
              <a:rPr dirty="0" sz="1000" spc="-55">
                <a:latin typeface="Arial MT"/>
                <a:cs typeface="Arial MT"/>
              </a:rPr>
              <a:t>and</a:t>
            </a:r>
            <a:r>
              <a:rPr dirty="0" sz="1000" spc="60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Engineering </a:t>
            </a:r>
            <a:r>
              <a:rPr dirty="0" sz="1000" spc="-265"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University</a:t>
            </a:r>
            <a:r>
              <a:rPr dirty="0" sz="1000" spc="5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of</a:t>
            </a:r>
            <a:r>
              <a:rPr dirty="0" sz="1000" spc="50"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California,</a:t>
            </a:r>
            <a:r>
              <a:rPr dirty="0" sz="1000" spc="50">
                <a:latin typeface="Arial MT"/>
                <a:cs typeface="Arial MT"/>
              </a:rPr>
              <a:t> </a:t>
            </a:r>
            <a:r>
              <a:rPr dirty="0" sz="1000" spc="-80">
                <a:latin typeface="Arial MT"/>
                <a:cs typeface="Arial MT"/>
              </a:rPr>
              <a:t>San</a:t>
            </a:r>
            <a:r>
              <a:rPr dirty="0" sz="1000" spc="50">
                <a:latin typeface="Arial MT"/>
                <a:cs typeface="Arial MT"/>
              </a:rPr>
              <a:t> </a:t>
            </a:r>
            <a:r>
              <a:rPr dirty="0" sz="1000" spc="-45">
                <a:latin typeface="Arial MT"/>
                <a:cs typeface="Arial MT"/>
              </a:rPr>
              <a:t>Diego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389" y="2730043"/>
            <a:ext cx="3401695" cy="58229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dirty="0" sz="1700" spc="90" b="1">
                <a:solidFill>
                  <a:srgbClr val="006EB8"/>
                </a:solidFill>
                <a:latin typeface="Arial"/>
                <a:cs typeface="Arial"/>
                <a:hlinkClick r:id="rId2"/>
              </a:rPr>
              <a:t>Data</a:t>
            </a:r>
            <a:r>
              <a:rPr dirty="0" sz="1700" spc="145" b="1">
                <a:solidFill>
                  <a:srgbClr val="006EB8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700" spc="-5" b="1">
                <a:solidFill>
                  <a:srgbClr val="006EB8"/>
                </a:solidFill>
                <a:latin typeface="Arial"/>
                <a:cs typeface="Arial"/>
                <a:hlinkClick r:id="rId2"/>
              </a:rPr>
              <a:t>Structures</a:t>
            </a: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dirty="0" sz="1700" spc="90" b="1">
                <a:solidFill>
                  <a:srgbClr val="006EB8"/>
                </a:solidFill>
                <a:latin typeface="Arial"/>
                <a:cs typeface="Arial"/>
                <a:hlinkClick r:id="rId3"/>
              </a:rPr>
              <a:t>Data</a:t>
            </a:r>
            <a:r>
              <a:rPr dirty="0" sz="1700" spc="175" b="1">
                <a:solidFill>
                  <a:srgbClr val="006EB8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1700" spc="-5" b="1">
                <a:solidFill>
                  <a:srgbClr val="006EB8"/>
                </a:solidFill>
                <a:latin typeface="Arial"/>
                <a:cs typeface="Arial"/>
                <a:hlinkClick r:id="rId3"/>
              </a:rPr>
              <a:t>Structures</a:t>
            </a:r>
            <a:r>
              <a:rPr dirty="0" sz="1700" spc="175" b="1">
                <a:solidFill>
                  <a:srgbClr val="006EB8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1700" spc="-5" b="1">
                <a:solidFill>
                  <a:srgbClr val="006EB8"/>
                </a:solidFill>
                <a:latin typeface="Arial"/>
                <a:cs typeface="Arial"/>
                <a:hlinkClick r:id="rId3"/>
              </a:rPr>
              <a:t>and</a:t>
            </a:r>
            <a:r>
              <a:rPr dirty="0" sz="1700" spc="175" b="1">
                <a:solidFill>
                  <a:srgbClr val="006EB8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1700" b="1">
                <a:solidFill>
                  <a:srgbClr val="006EB8"/>
                </a:solidFill>
                <a:latin typeface="Arial"/>
                <a:cs typeface="Arial"/>
                <a:hlinkClick r:id="rId3"/>
              </a:rPr>
              <a:t>Algorithms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217576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209607"/>
            <a:ext cx="181673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5">
                <a:solidFill>
                  <a:srgbClr val="FF0000"/>
                </a:solidFill>
                <a:latin typeface="SimSun"/>
                <a:cs typeface="SimSun"/>
              </a:rPr>
              <a:t>IsBalance</a:t>
            </a:r>
            <a:r>
              <a:rPr dirty="0" sz="2050">
                <a:solidFill>
                  <a:srgbClr val="FF0000"/>
                </a:solidFill>
                <a:latin typeface="SimSun"/>
                <a:cs typeface="SimSun"/>
              </a:rPr>
              <a:t>d</a:t>
            </a:r>
            <a:r>
              <a:rPr dirty="0" sz="2050">
                <a:solidFill>
                  <a:srgbClr val="FF0000"/>
                </a:solidFill>
                <a:latin typeface="Trebuchet MS"/>
                <a:cs typeface="Trebuchet MS"/>
              </a:rPr>
              <a:t>(</a:t>
            </a:r>
            <a:r>
              <a:rPr dirty="0" sz="2050" spc="-150" i="1">
                <a:solidFill>
                  <a:srgbClr val="FF0000"/>
                </a:solidFill>
                <a:latin typeface="Trebuchet MS"/>
                <a:cs typeface="Trebuchet MS"/>
              </a:rPr>
              <a:t>str</a:t>
            </a:r>
            <a:r>
              <a:rPr dirty="0" sz="2050" spc="-405" i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50">
                <a:solidFill>
                  <a:srgbClr val="FF0000"/>
                </a:solidFill>
                <a:latin typeface="Trebuchet MS"/>
                <a:cs typeface="Trebuchet MS"/>
              </a:rPr>
              <a:t>)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628497"/>
            <a:ext cx="4029710" cy="2545715"/>
          </a:xfrm>
          <a:custGeom>
            <a:avLst/>
            <a:gdLst/>
            <a:ahLst/>
            <a:cxnLst/>
            <a:rect l="l" t="t" r="r" b="b"/>
            <a:pathLst>
              <a:path w="4029710" h="2545715">
                <a:moveTo>
                  <a:pt x="4029151" y="0"/>
                </a:moveTo>
                <a:lnTo>
                  <a:pt x="0" y="0"/>
                </a:lnTo>
                <a:lnTo>
                  <a:pt x="0" y="2545410"/>
                </a:lnTo>
                <a:lnTo>
                  <a:pt x="4029151" y="2545410"/>
                </a:lnTo>
                <a:lnTo>
                  <a:pt x="4029151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711959"/>
            <a:ext cx="3383915" cy="23952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latin typeface="SimSun"/>
                <a:cs typeface="SimSun"/>
              </a:rPr>
              <a:t>Stack</a:t>
            </a:r>
            <a:r>
              <a:rPr dirty="0" sz="1400" spc="-20">
                <a:latin typeface="SimSun"/>
                <a:cs typeface="SimSun"/>
              </a:rPr>
              <a:t> </a:t>
            </a:r>
            <a:r>
              <a:rPr dirty="0" sz="1400" spc="-45" i="1">
                <a:latin typeface="Trebuchet MS"/>
                <a:cs typeface="Trebuchet MS"/>
              </a:rPr>
              <a:t>stack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400" spc="20">
                <a:latin typeface="SimSun"/>
                <a:cs typeface="SimSun"/>
              </a:rPr>
              <a:t>fo</a:t>
            </a:r>
            <a:r>
              <a:rPr dirty="0" sz="1400" spc="25">
                <a:latin typeface="SimSun"/>
                <a:cs typeface="SimSun"/>
              </a:rPr>
              <a:t>r</a:t>
            </a:r>
            <a:r>
              <a:rPr dirty="0" sz="1400" spc="25">
                <a:latin typeface="SimSun"/>
                <a:cs typeface="SimSun"/>
              </a:rPr>
              <a:t> </a:t>
            </a:r>
            <a:r>
              <a:rPr dirty="0" sz="1400" spc="-50" i="1">
                <a:latin typeface="Trebuchet MS"/>
                <a:cs typeface="Trebuchet MS"/>
              </a:rPr>
              <a:t>ch</a:t>
            </a:r>
            <a:r>
              <a:rPr dirty="0" sz="1400" spc="-90" i="1">
                <a:latin typeface="Trebuchet MS"/>
                <a:cs typeface="Trebuchet MS"/>
              </a:rPr>
              <a:t>a</a:t>
            </a:r>
            <a:r>
              <a:rPr dirty="0" sz="1400" spc="-110" i="1">
                <a:latin typeface="Trebuchet MS"/>
                <a:cs typeface="Trebuchet MS"/>
              </a:rPr>
              <a:t>r</a:t>
            </a:r>
            <a:r>
              <a:rPr dirty="0" sz="1400" i="1">
                <a:latin typeface="Trebuchet MS"/>
                <a:cs typeface="Trebuchet MS"/>
              </a:rPr>
              <a:t> </a:t>
            </a:r>
            <a:r>
              <a:rPr dirty="0" sz="1400" spc="40" i="1">
                <a:latin typeface="Trebuchet MS"/>
                <a:cs typeface="Trebuchet MS"/>
              </a:rPr>
              <a:t> </a:t>
            </a:r>
            <a:r>
              <a:rPr dirty="0" sz="1400" spc="20">
                <a:latin typeface="SimSun"/>
                <a:cs typeface="SimSun"/>
              </a:rPr>
              <a:t>i</a:t>
            </a:r>
            <a:r>
              <a:rPr dirty="0" sz="1400" spc="25">
                <a:latin typeface="SimSun"/>
                <a:cs typeface="SimSun"/>
              </a:rPr>
              <a:t>n</a:t>
            </a:r>
            <a:r>
              <a:rPr dirty="0" sz="1400" spc="25">
                <a:latin typeface="SimSun"/>
                <a:cs typeface="SimSun"/>
              </a:rPr>
              <a:t> </a:t>
            </a:r>
            <a:r>
              <a:rPr dirty="0" sz="1400" spc="-75" i="1">
                <a:latin typeface="Trebuchet MS"/>
                <a:cs typeface="Trebuchet MS"/>
              </a:rPr>
              <a:t>str</a:t>
            </a:r>
            <a:r>
              <a:rPr dirty="0" sz="1400" spc="-270" i="1">
                <a:latin typeface="Trebuchet MS"/>
                <a:cs typeface="Trebuchet MS"/>
              </a:rPr>
              <a:t> </a:t>
            </a:r>
            <a:r>
              <a:rPr dirty="0" sz="1400" spc="25">
                <a:latin typeface="SimSun"/>
                <a:cs typeface="SimSun"/>
              </a:rPr>
              <a:t>:</a:t>
            </a:r>
            <a:endParaRPr sz="1400">
              <a:latin typeface="SimSun"/>
              <a:cs typeface="SimSun"/>
            </a:endParaRPr>
          </a:p>
          <a:p>
            <a:pPr marL="197485">
              <a:lnSpc>
                <a:spcPct val="100000"/>
              </a:lnSpc>
              <a:spcBef>
                <a:spcPts val="15"/>
              </a:spcBef>
            </a:pPr>
            <a:r>
              <a:rPr dirty="0" sz="1400" spc="20">
                <a:latin typeface="SimSun"/>
                <a:cs typeface="SimSun"/>
              </a:rPr>
              <a:t>i</a:t>
            </a:r>
            <a:r>
              <a:rPr dirty="0" sz="1400" spc="25">
                <a:latin typeface="SimSun"/>
                <a:cs typeface="SimSun"/>
              </a:rPr>
              <a:t>f</a:t>
            </a:r>
            <a:r>
              <a:rPr dirty="0" sz="1400" spc="25">
                <a:latin typeface="SimSun"/>
                <a:cs typeface="SimSun"/>
              </a:rPr>
              <a:t> </a:t>
            </a:r>
            <a:r>
              <a:rPr dirty="0" sz="1400" spc="-50" i="1">
                <a:latin typeface="Trebuchet MS"/>
                <a:cs typeface="Trebuchet MS"/>
              </a:rPr>
              <a:t>ch</a:t>
            </a:r>
            <a:r>
              <a:rPr dirty="0" sz="1400" spc="-90" i="1">
                <a:latin typeface="Trebuchet MS"/>
                <a:cs typeface="Trebuchet MS"/>
              </a:rPr>
              <a:t>a</a:t>
            </a:r>
            <a:r>
              <a:rPr dirty="0" sz="1400" spc="-110" i="1">
                <a:latin typeface="Trebuchet MS"/>
                <a:cs typeface="Trebuchet MS"/>
              </a:rPr>
              <a:t>r</a:t>
            </a:r>
            <a:r>
              <a:rPr dirty="0" sz="1400" i="1">
                <a:latin typeface="Trebuchet MS"/>
                <a:cs typeface="Trebuchet MS"/>
              </a:rPr>
              <a:t> </a:t>
            </a:r>
            <a:r>
              <a:rPr dirty="0" sz="1400" spc="40" i="1">
                <a:latin typeface="Trebuchet MS"/>
                <a:cs typeface="Trebuchet MS"/>
              </a:rPr>
              <a:t> </a:t>
            </a:r>
            <a:r>
              <a:rPr dirty="0" sz="1400" spc="20">
                <a:latin typeface="SimSun"/>
                <a:cs typeface="SimSun"/>
              </a:rPr>
              <a:t>i</a:t>
            </a:r>
            <a:r>
              <a:rPr dirty="0" sz="1400" spc="25">
                <a:latin typeface="SimSun"/>
                <a:cs typeface="SimSun"/>
              </a:rPr>
              <a:t>n</a:t>
            </a:r>
            <a:r>
              <a:rPr dirty="0" sz="1400" spc="25">
                <a:latin typeface="SimSun"/>
                <a:cs typeface="SimSun"/>
              </a:rPr>
              <a:t> </a:t>
            </a:r>
            <a:r>
              <a:rPr dirty="0" sz="1400" spc="-275">
                <a:latin typeface="SimSun"/>
                <a:cs typeface="SimSun"/>
              </a:rPr>
              <a:t>[‘(‘</a:t>
            </a:r>
            <a:r>
              <a:rPr dirty="0" sz="1400" spc="-180">
                <a:latin typeface="SimSun"/>
                <a:cs typeface="SimSun"/>
              </a:rPr>
              <a:t>,</a:t>
            </a:r>
            <a:r>
              <a:rPr dirty="0" sz="1400" spc="25">
                <a:latin typeface="SimSun"/>
                <a:cs typeface="SimSun"/>
              </a:rPr>
              <a:t> </a:t>
            </a:r>
            <a:r>
              <a:rPr dirty="0" sz="1400" spc="-260">
                <a:latin typeface="SimSun"/>
                <a:cs typeface="SimSun"/>
              </a:rPr>
              <a:t>‘[‘]:</a:t>
            </a:r>
            <a:endParaRPr sz="1400">
              <a:latin typeface="SimSun"/>
              <a:cs typeface="SimSun"/>
            </a:endParaRPr>
          </a:p>
          <a:p>
            <a:pPr marL="382270">
              <a:lnSpc>
                <a:spcPct val="100000"/>
              </a:lnSpc>
              <a:spcBef>
                <a:spcPts val="15"/>
              </a:spcBef>
            </a:pPr>
            <a:r>
              <a:rPr dirty="0" sz="1400" spc="-45" i="1">
                <a:latin typeface="Trebuchet MS"/>
                <a:cs typeface="Trebuchet MS"/>
              </a:rPr>
              <a:t>stac</a:t>
            </a:r>
            <a:r>
              <a:rPr dirty="0" sz="1400" spc="70" i="1">
                <a:latin typeface="Trebuchet MS"/>
                <a:cs typeface="Trebuchet MS"/>
              </a:rPr>
              <a:t>k</a:t>
            </a:r>
            <a:r>
              <a:rPr dirty="0" sz="1400" spc="-5" i="1">
                <a:latin typeface="Arial"/>
                <a:cs typeface="Arial"/>
              </a:rPr>
              <a:t>.</a:t>
            </a:r>
            <a:r>
              <a:rPr dirty="0" sz="1400" spc="20">
                <a:latin typeface="SimSun"/>
                <a:cs typeface="SimSun"/>
              </a:rPr>
              <a:t>Push</a:t>
            </a:r>
            <a:r>
              <a:rPr dirty="0" sz="1400" spc="5">
                <a:latin typeface="Tahoma"/>
                <a:cs typeface="Tahoma"/>
              </a:rPr>
              <a:t>(</a:t>
            </a:r>
            <a:r>
              <a:rPr dirty="0" sz="1400" spc="-50" i="1">
                <a:latin typeface="Trebuchet MS"/>
                <a:cs typeface="Trebuchet MS"/>
              </a:rPr>
              <a:t>ch</a:t>
            </a:r>
            <a:r>
              <a:rPr dirty="0" sz="1400" spc="-90" i="1">
                <a:latin typeface="Trebuchet MS"/>
                <a:cs typeface="Trebuchet MS"/>
              </a:rPr>
              <a:t>a</a:t>
            </a:r>
            <a:r>
              <a:rPr dirty="0" sz="1400" spc="-110" i="1">
                <a:latin typeface="Trebuchet MS"/>
                <a:cs typeface="Trebuchet MS"/>
              </a:rPr>
              <a:t>r</a:t>
            </a:r>
            <a:r>
              <a:rPr dirty="0" sz="1400" spc="-265" i="1">
                <a:latin typeface="Trebuchet MS"/>
                <a:cs typeface="Trebuchet MS"/>
              </a:rPr>
              <a:t> </a:t>
            </a:r>
            <a:r>
              <a:rPr dirty="0" sz="1400" spc="5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197485">
              <a:lnSpc>
                <a:spcPct val="100000"/>
              </a:lnSpc>
              <a:spcBef>
                <a:spcPts val="15"/>
              </a:spcBef>
            </a:pPr>
            <a:r>
              <a:rPr dirty="0" sz="1400" spc="20">
                <a:latin typeface="SimSun"/>
                <a:cs typeface="SimSun"/>
              </a:rPr>
              <a:t>else:</a:t>
            </a:r>
            <a:endParaRPr sz="1400">
              <a:latin typeface="SimSun"/>
              <a:cs typeface="SimSun"/>
            </a:endParaRPr>
          </a:p>
          <a:p>
            <a:pPr marL="382270">
              <a:lnSpc>
                <a:spcPct val="100000"/>
              </a:lnSpc>
              <a:spcBef>
                <a:spcPts val="10"/>
              </a:spcBef>
              <a:tabLst>
                <a:tab pos="1986914" algn="l"/>
              </a:tabLst>
            </a:pPr>
            <a:r>
              <a:rPr dirty="0" sz="1400" spc="25">
                <a:latin typeface="SimSun"/>
                <a:cs typeface="SimSun"/>
              </a:rPr>
              <a:t>if</a:t>
            </a:r>
            <a:r>
              <a:rPr dirty="0" sz="1400" spc="50">
                <a:latin typeface="SimSun"/>
                <a:cs typeface="SimSun"/>
              </a:rPr>
              <a:t> </a:t>
            </a:r>
            <a:r>
              <a:rPr dirty="0" sz="1400" i="1">
                <a:latin typeface="Trebuchet MS"/>
                <a:cs typeface="Trebuchet MS"/>
              </a:rPr>
              <a:t>stack</a:t>
            </a:r>
            <a:r>
              <a:rPr dirty="0" sz="1400" i="1">
                <a:latin typeface="Arial"/>
                <a:cs typeface="Arial"/>
              </a:rPr>
              <a:t>.</a:t>
            </a:r>
            <a:r>
              <a:rPr dirty="0" sz="1400">
                <a:latin typeface="SimSun"/>
                <a:cs typeface="SimSun"/>
              </a:rPr>
              <a:t>Empty</a:t>
            </a:r>
            <a:r>
              <a:rPr dirty="0" sz="1400">
                <a:latin typeface="Tahoma"/>
                <a:cs typeface="Tahoma"/>
              </a:rPr>
              <a:t>()</a:t>
            </a:r>
            <a:r>
              <a:rPr dirty="0" sz="1400">
                <a:latin typeface="SimSun"/>
                <a:cs typeface="SimSun"/>
              </a:rPr>
              <a:t>:	</a:t>
            </a:r>
            <a:r>
              <a:rPr dirty="0" sz="1400" spc="20">
                <a:latin typeface="SimSun"/>
                <a:cs typeface="SimSun"/>
              </a:rPr>
              <a:t>return</a:t>
            </a:r>
            <a:r>
              <a:rPr dirty="0" sz="1400" spc="-5">
                <a:latin typeface="SimSun"/>
                <a:cs typeface="SimSun"/>
              </a:rPr>
              <a:t> </a:t>
            </a:r>
            <a:r>
              <a:rPr dirty="0" sz="1400" spc="20">
                <a:latin typeface="SimSun"/>
                <a:cs typeface="SimSun"/>
              </a:rPr>
              <a:t>False</a:t>
            </a:r>
            <a:endParaRPr sz="1400">
              <a:latin typeface="SimSun"/>
              <a:cs typeface="SimSun"/>
            </a:endParaRPr>
          </a:p>
          <a:p>
            <a:pPr marL="382270">
              <a:lnSpc>
                <a:spcPct val="100000"/>
              </a:lnSpc>
              <a:spcBef>
                <a:spcPts val="15"/>
              </a:spcBef>
            </a:pPr>
            <a:r>
              <a:rPr dirty="0" sz="1400" spc="-65" i="1">
                <a:latin typeface="Trebuchet MS"/>
                <a:cs typeface="Trebuchet MS"/>
              </a:rPr>
              <a:t>top</a:t>
            </a:r>
            <a:r>
              <a:rPr dirty="0" sz="1400" spc="10" i="1">
                <a:latin typeface="Trebuchet MS"/>
                <a:cs typeface="Trebuchet MS"/>
              </a:rPr>
              <a:t> </a:t>
            </a:r>
            <a:r>
              <a:rPr dirty="0" sz="1400" spc="30" i="1">
                <a:latin typeface="Arial"/>
                <a:cs typeface="Arial"/>
              </a:rPr>
              <a:t>←</a:t>
            </a:r>
            <a:r>
              <a:rPr dirty="0" sz="1400" spc="-5" i="1">
                <a:latin typeface="Arial"/>
                <a:cs typeface="Arial"/>
              </a:rPr>
              <a:t> </a:t>
            </a:r>
            <a:r>
              <a:rPr dirty="0" sz="1400" spc="-5" i="1">
                <a:latin typeface="Trebuchet MS"/>
                <a:cs typeface="Trebuchet MS"/>
              </a:rPr>
              <a:t>stack</a:t>
            </a:r>
            <a:r>
              <a:rPr dirty="0" sz="1400" spc="-5" i="1">
                <a:latin typeface="Arial"/>
                <a:cs typeface="Arial"/>
              </a:rPr>
              <a:t>.</a:t>
            </a:r>
            <a:r>
              <a:rPr dirty="0" sz="1400" spc="-5">
                <a:latin typeface="SimSun"/>
                <a:cs typeface="SimSun"/>
              </a:rPr>
              <a:t>Pop</a:t>
            </a:r>
            <a:r>
              <a:rPr dirty="0" sz="1400" spc="-5">
                <a:latin typeface="Tahoma"/>
                <a:cs typeface="Tahoma"/>
              </a:rPr>
              <a:t>()</a:t>
            </a:r>
            <a:endParaRPr sz="1400">
              <a:latin typeface="Tahoma"/>
              <a:cs typeface="Tahoma"/>
            </a:endParaRPr>
          </a:p>
          <a:p>
            <a:pPr marL="382270">
              <a:lnSpc>
                <a:spcPct val="100000"/>
              </a:lnSpc>
              <a:spcBef>
                <a:spcPts val="15"/>
              </a:spcBef>
            </a:pPr>
            <a:r>
              <a:rPr dirty="0" sz="1400" spc="20">
                <a:latin typeface="SimSun"/>
                <a:cs typeface="SimSun"/>
              </a:rPr>
              <a:t>i</a:t>
            </a:r>
            <a:r>
              <a:rPr dirty="0" sz="1400" spc="25">
                <a:latin typeface="SimSun"/>
                <a:cs typeface="SimSun"/>
              </a:rPr>
              <a:t>f</a:t>
            </a:r>
            <a:r>
              <a:rPr dirty="0" sz="1400" spc="25">
                <a:latin typeface="SimSun"/>
                <a:cs typeface="SimSun"/>
              </a:rPr>
              <a:t> </a:t>
            </a:r>
            <a:r>
              <a:rPr dirty="0" sz="1400" spc="20">
                <a:latin typeface="SimSun"/>
                <a:cs typeface="SimSun"/>
              </a:rPr>
              <a:t>(</a:t>
            </a:r>
            <a:r>
              <a:rPr dirty="0" sz="1400" spc="-65" i="1">
                <a:latin typeface="Trebuchet MS"/>
                <a:cs typeface="Trebuchet MS"/>
              </a:rPr>
              <a:t>top</a:t>
            </a:r>
            <a:r>
              <a:rPr dirty="0" sz="1400" i="1">
                <a:latin typeface="Trebuchet MS"/>
                <a:cs typeface="Trebuchet MS"/>
              </a:rPr>
              <a:t> </a:t>
            </a:r>
            <a:r>
              <a:rPr dirty="0" sz="1400" spc="-60" i="1">
                <a:latin typeface="Trebuchet MS"/>
                <a:cs typeface="Trebuchet MS"/>
              </a:rPr>
              <a:t> </a:t>
            </a:r>
            <a:r>
              <a:rPr dirty="0" sz="1400" spc="25">
                <a:latin typeface="SimSun"/>
                <a:cs typeface="SimSun"/>
              </a:rPr>
              <a:t>=</a:t>
            </a:r>
            <a:r>
              <a:rPr dirty="0" sz="1400" spc="25">
                <a:latin typeface="SimSun"/>
                <a:cs typeface="SimSun"/>
              </a:rPr>
              <a:t> </a:t>
            </a:r>
            <a:r>
              <a:rPr dirty="0" sz="1400" spc="-400">
                <a:latin typeface="SimSun"/>
                <a:cs typeface="SimSun"/>
              </a:rPr>
              <a:t>‘[</a:t>
            </a:r>
            <a:r>
              <a:rPr dirty="0" sz="1400" spc="-530">
                <a:latin typeface="SimSun"/>
                <a:cs typeface="SimSun"/>
              </a:rPr>
              <a:t>‘</a:t>
            </a:r>
            <a:r>
              <a:rPr dirty="0" sz="1400" spc="25">
                <a:latin typeface="SimSun"/>
                <a:cs typeface="SimSun"/>
              </a:rPr>
              <a:t> </a:t>
            </a:r>
            <a:r>
              <a:rPr dirty="0" sz="1400" spc="20">
                <a:latin typeface="SimSun"/>
                <a:cs typeface="SimSun"/>
              </a:rPr>
              <a:t>an</a:t>
            </a:r>
            <a:r>
              <a:rPr dirty="0" sz="1400" spc="25">
                <a:latin typeface="SimSun"/>
                <a:cs typeface="SimSun"/>
              </a:rPr>
              <a:t>d</a:t>
            </a:r>
            <a:r>
              <a:rPr dirty="0" sz="1400" spc="25">
                <a:latin typeface="SimSun"/>
                <a:cs typeface="SimSun"/>
              </a:rPr>
              <a:t> </a:t>
            </a:r>
            <a:r>
              <a:rPr dirty="0" sz="1400" spc="-50" i="1">
                <a:latin typeface="Trebuchet MS"/>
                <a:cs typeface="Trebuchet MS"/>
              </a:rPr>
              <a:t>ch</a:t>
            </a:r>
            <a:r>
              <a:rPr dirty="0" sz="1400" spc="-90" i="1">
                <a:latin typeface="Trebuchet MS"/>
                <a:cs typeface="Trebuchet MS"/>
              </a:rPr>
              <a:t>a</a:t>
            </a:r>
            <a:r>
              <a:rPr dirty="0" sz="1400" spc="-110" i="1">
                <a:latin typeface="Trebuchet MS"/>
                <a:cs typeface="Trebuchet MS"/>
              </a:rPr>
              <a:t>r</a:t>
            </a:r>
            <a:r>
              <a:rPr dirty="0" sz="1400" i="1">
                <a:latin typeface="Trebuchet MS"/>
                <a:cs typeface="Trebuchet MS"/>
              </a:rPr>
              <a:t> </a:t>
            </a:r>
            <a:r>
              <a:rPr dirty="0" sz="1400" spc="40" i="1">
                <a:latin typeface="Trebuchet MS"/>
                <a:cs typeface="Trebuchet MS"/>
              </a:rPr>
              <a:t> </a:t>
            </a:r>
            <a:r>
              <a:rPr dirty="0" sz="1400" spc="20">
                <a:latin typeface="SimSun"/>
                <a:cs typeface="SimSun"/>
              </a:rPr>
              <a:t>!</a:t>
            </a:r>
            <a:r>
              <a:rPr dirty="0" sz="1400" spc="25">
                <a:latin typeface="SimSun"/>
                <a:cs typeface="SimSun"/>
              </a:rPr>
              <a:t>=</a:t>
            </a:r>
            <a:r>
              <a:rPr dirty="0" sz="1400" spc="25">
                <a:latin typeface="SimSun"/>
                <a:cs typeface="SimSun"/>
              </a:rPr>
              <a:t> </a:t>
            </a:r>
            <a:r>
              <a:rPr dirty="0" sz="1400" spc="-365">
                <a:latin typeface="SimSun"/>
                <a:cs typeface="SimSun"/>
              </a:rPr>
              <a:t>‘]’</a:t>
            </a:r>
            <a:r>
              <a:rPr dirty="0" sz="1400" spc="-215">
                <a:latin typeface="SimSun"/>
                <a:cs typeface="SimSun"/>
              </a:rPr>
              <a:t>)</a:t>
            </a:r>
            <a:r>
              <a:rPr dirty="0" sz="1400" spc="25">
                <a:latin typeface="SimSun"/>
                <a:cs typeface="SimSun"/>
              </a:rPr>
              <a:t> </a:t>
            </a:r>
            <a:r>
              <a:rPr dirty="0" sz="1400" spc="20">
                <a:latin typeface="SimSun"/>
                <a:cs typeface="SimSun"/>
              </a:rPr>
              <a:t>or</a:t>
            </a:r>
            <a:endParaRPr sz="1400">
              <a:latin typeface="SimSun"/>
              <a:cs typeface="SimSun"/>
            </a:endParaRPr>
          </a:p>
          <a:p>
            <a:pPr marL="567055" marR="281940">
              <a:lnSpc>
                <a:spcPct val="100800"/>
              </a:lnSpc>
            </a:pPr>
            <a:r>
              <a:rPr dirty="0" sz="1400" spc="20">
                <a:latin typeface="SimSun"/>
                <a:cs typeface="SimSun"/>
              </a:rPr>
              <a:t>(</a:t>
            </a:r>
            <a:r>
              <a:rPr dirty="0" sz="1400" spc="-65" i="1">
                <a:latin typeface="Trebuchet MS"/>
                <a:cs typeface="Trebuchet MS"/>
              </a:rPr>
              <a:t>top</a:t>
            </a:r>
            <a:r>
              <a:rPr dirty="0" sz="1400" i="1">
                <a:latin typeface="Trebuchet MS"/>
                <a:cs typeface="Trebuchet MS"/>
              </a:rPr>
              <a:t> </a:t>
            </a:r>
            <a:r>
              <a:rPr dirty="0" sz="1400" spc="-60" i="1">
                <a:latin typeface="Trebuchet MS"/>
                <a:cs typeface="Trebuchet MS"/>
              </a:rPr>
              <a:t> </a:t>
            </a:r>
            <a:r>
              <a:rPr dirty="0" sz="1400" spc="25">
                <a:latin typeface="SimSun"/>
                <a:cs typeface="SimSun"/>
              </a:rPr>
              <a:t>=</a:t>
            </a:r>
            <a:r>
              <a:rPr dirty="0" sz="1400" spc="25">
                <a:latin typeface="SimSun"/>
                <a:cs typeface="SimSun"/>
              </a:rPr>
              <a:t> </a:t>
            </a:r>
            <a:r>
              <a:rPr dirty="0" sz="1400" spc="-400">
                <a:latin typeface="SimSun"/>
                <a:cs typeface="SimSun"/>
              </a:rPr>
              <a:t>‘(</a:t>
            </a:r>
            <a:r>
              <a:rPr dirty="0" sz="1400" spc="-530">
                <a:latin typeface="SimSun"/>
                <a:cs typeface="SimSun"/>
              </a:rPr>
              <a:t>‘</a:t>
            </a:r>
            <a:r>
              <a:rPr dirty="0" sz="1400" spc="25">
                <a:latin typeface="SimSun"/>
                <a:cs typeface="SimSun"/>
              </a:rPr>
              <a:t> </a:t>
            </a:r>
            <a:r>
              <a:rPr dirty="0" sz="1400" spc="20">
                <a:latin typeface="SimSun"/>
                <a:cs typeface="SimSun"/>
              </a:rPr>
              <a:t>an</a:t>
            </a:r>
            <a:r>
              <a:rPr dirty="0" sz="1400" spc="25">
                <a:latin typeface="SimSun"/>
                <a:cs typeface="SimSun"/>
              </a:rPr>
              <a:t>d</a:t>
            </a:r>
            <a:r>
              <a:rPr dirty="0" sz="1400" spc="25">
                <a:latin typeface="SimSun"/>
                <a:cs typeface="SimSun"/>
              </a:rPr>
              <a:t> </a:t>
            </a:r>
            <a:r>
              <a:rPr dirty="0" sz="1400" spc="-50" i="1">
                <a:latin typeface="Trebuchet MS"/>
                <a:cs typeface="Trebuchet MS"/>
              </a:rPr>
              <a:t>ch</a:t>
            </a:r>
            <a:r>
              <a:rPr dirty="0" sz="1400" spc="-90" i="1">
                <a:latin typeface="Trebuchet MS"/>
                <a:cs typeface="Trebuchet MS"/>
              </a:rPr>
              <a:t>a</a:t>
            </a:r>
            <a:r>
              <a:rPr dirty="0" sz="1400" spc="-110" i="1">
                <a:latin typeface="Trebuchet MS"/>
                <a:cs typeface="Trebuchet MS"/>
              </a:rPr>
              <a:t>r</a:t>
            </a:r>
            <a:r>
              <a:rPr dirty="0" sz="1400" i="1">
                <a:latin typeface="Trebuchet MS"/>
                <a:cs typeface="Trebuchet MS"/>
              </a:rPr>
              <a:t> </a:t>
            </a:r>
            <a:r>
              <a:rPr dirty="0" sz="1400" spc="40" i="1">
                <a:latin typeface="Trebuchet MS"/>
                <a:cs typeface="Trebuchet MS"/>
              </a:rPr>
              <a:t> </a:t>
            </a:r>
            <a:r>
              <a:rPr dirty="0" sz="1400" spc="20">
                <a:latin typeface="SimSun"/>
                <a:cs typeface="SimSun"/>
              </a:rPr>
              <a:t>!</a:t>
            </a:r>
            <a:r>
              <a:rPr dirty="0" sz="1400" spc="25">
                <a:latin typeface="SimSun"/>
                <a:cs typeface="SimSun"/>
              </a:rPr>
              <a:t>=</a:t>
            </a:r>
            <a:r>
              <a:rPr dirty="0" sz="1400" spc="25">
                <a:latin typeface="SimSun"/>
                <a:cs typeface="SimSun"/>
              </a:rPr>
              <a:t> </a:t>
            </a:r>
            <a:r>
              <a:rPr dirty="0" sz="1400" spc="-240">
                <a:latin typeface="SimSun"/>
                <a:cs typeface="SimSun"/>
              </a:rPr>
              <a:t>‘)’):  </a:t>
            </a:r>
            <a:r>
              <a:rPr dirty="0" sz="1400" spc="20">
                <a:latin typeface="SimSun"/>
                <a:cs typeface="SimSun"/>
              </a:rPr>
              <a:t>return False</a:t>
            </a:r>
            <a:endParaRPr sz="1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20">
                <a:latin typeface="SimSun"/>
                <a:cs typeface="SimSun"/>
              </a:rPr>
              <a:t>return</a:t>
            </a:r>
            <a:r>
              <a:rPr dirty="0" sz="1400">
                <a:latin typeface="SimSun"/>
                <a:cs typeface="SimSun"/>
              </a:rPr>
              <a:t> </a:t>
            </a:r>
            <a:r>
              <a:rPr dirty="0" sz="1400" i="1">
                <a:latin typeface="Trebuchet MS"/>
                <a:cs typeface="Trebuchet MS"/>
              </a:rPr>
              <a:t>stack</a:t>
            </a:r>
            <a:r>
              <a:rPr dirty="0" sz="1400" i="1">
                <a:latin typeface="Arial"/>
                <a:cs typeface="Arial"/>
              </a:rPr>
              <a:t>.</a:t>
            </a:r>
            <a:r>
              <a:rPr dirty="0" sz="1400">
                <a:latin typeface="SimSun"/>
                <a:cs typeface="SimSun"/>
              </a:rPr>
              <a:t>Empty</a:t>
            </a:r>
            <a:r>
              <a:rPr dirty="0" sz="1400">
                <a:latin typeface="Tahoma"/>
                <a:cs typeface="Tahoma"/>
              </a:rPr>
              <a:t>()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82022" y="1297604"/>
            <a:ext cx="12446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56796" y="1402301"/>
            <a:ext cx="3042920" cy="523240"/>
            <a:chOff x="856796" y="1402301"/>
            <a:chExt cx="3042920" cy="523240"/>
          </a:xfrm>
        </p:grpSpPr>
        <p:sp>
          <p:nvSpPr>
            <p:cNvPr id="8" name="object 8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2715895" cy="67945"/>
            </a:xfrm>
            <a:custGeom>
              <a:avLst/>
              <a:gdLst/>
              <a:ahLst/>
              <a:cxnLst/>
              <a:rect l="l" t="t" r="r" b="b"/>
              <a:pathLst>
                <a:path w="2715895" h="67944">
                  <a:moveTo>
                    <a:pt x="0" y="0"/>
                  </a:moveTo>
                  <a:lnTo>
                    <a:pt x="2715379" y="6790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55006" y="1445367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79" h="63500">
                  <a:moveTo>
                    <a:pt x="1570" y="0"/>
                  </a:moveTo>
                  <a:lnTo>
                    <a:pt x="5936" y="9726"/>
                  </a:lnTo>
                  <a:lnTo>
                    <a:pt x="14351" y="19738"/>
                  </a:lnTo>
                  <a:lnTo>
                    <a:pt x="23549" y="27926"/>
                  </a:lnTo>
                  <a:lnTo>
                    <a:pt x="30264" y="32180"/>
                  </a:lnTo>
                  <a:lnTo>
                    <a:pt x="23345" y="36094"/>
                  </a:lnTo>
                  <a:lnTo>
                    <a:pt x="13750" y="43813"/>
                  </a:lnTo>
                  <a:lnTo>
                    <a:pt x="4846" y="53392"/>
                  </a:lnTo>
                  <a:lnTo>
                    <a:pt x="0" y="62889"/>
                  </a:lnTo>
                </a:path>
              </a:pathLst>
            </a:custGeom>
            <a:ln w="11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884984" y="2742961"/>
            <a:ext cx="57404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Pop()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8994" y="1274499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0" y="270002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65973" y="2742961"/>
            <a:ext cx="1012190" cy="417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10">
                <a:latin typeface="SimSun"/>
                <a:cs typeface="SimSun"/>
              </a:rPr>
              <a:t>Pop()</a:t>
            </a:r>
            <a:r>
              <a:rPr dirty="0" sz="1700" spc="10" i="1">
                <a:latin typeface="Arial"/>
                <a:cs typeface="Arial"/>
              </a:rPr>
              <a:t>→</a:t>
            </a:r>
            <a:r>
              <a:rPr dirty="0" sz="1700" spc="310" i="1">
                <a:latin typeface="Arial"/>
                <a:cs typeface="Arial"/>
              </a:rPr>
              <a:t> </a:t>
            </a:r>
            <a:r>
              <a:rPr dirty="0" sz="1700" spc="10">
                <a:latin typeface="SimSun"/>
                <a:cs typeface="SimSun"/>
              </a:rPr>
              <a:t>a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8994" y="1274499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0" y="270002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8994" y="1274499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0" y="270002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75282" y="2742961"/>
            <a:ext cx="79375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Empty()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8994" y="1274499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0" y="270002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91729" y="2742961"/>
            <a:ext cx="1670685" cy="417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Empty()</a:t>
            </a:r>
            <a:r>
              <a:rPr dirty="0" sz="1700" spc="-15">
                <a:latin typeface="SimSun"/>
                <a:cs typeface="SimSun"/>
              </a:rPr>
              <a:t> </a:t>
            </a:r>
            <a:r>
              <a:rPr dirty="0" sz="1700" spc="20" i="1">
                <a:latin typeface="Arial"/>
                <a:cs typeface="Arial"/>
              </a:rPr>
              <a:t>→</a:t>
            </a:r>
            <a:r>
              <a:rPr dirty="0" sz="1700" spc="365" i="1">
                <a:latin typeface="Arial"/>
                <a:cs typeface="Arial"/>
              </a:rPr>
              <a:t> </a:t>
            </a:r>
            <a:r>
              <a:rPr dirty="0" sz="1700" spc="5">
                <a:latin typeface="SimSun"/>
                <a:cs typeface="SimSun"/>
              </a:rPr>
              <a:t>True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8994" y="1274499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0" y="270002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9206" y="71245"/>
            <a:ext cx="1149350" cy="403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240">
                <a:solidFill>
                  <a:srgbClr val="006EB8"/>
                </a:solidFill>
                <a:latin typeface="Arial MT"/>
                <a:cs typeface="Arial MT"/>
              </a:rPr>
              <a:t>Summary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712" y="110981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48385" y="956577"/>
            <a:ext cx="3363595" cy="582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dirty="0" sz="1700" spc="-120">
                <a:latin typeface="Arial MT"/>
                <a:cs typeface="Arial MT"/>
              </a:rPr>
              <a:t>Stacks</a:t>
            </a:r>
            <a:r>
              <a:rPr dirty="0" sz="1700" spc="50">
                <a:latin typeface="Arial MT"/>
                <a:cs typeface="Arial MT"/>
              </a:rPr>
              <a:t> </a:t>
            </a:r>
            <a:r>
              <a:rPr dirty="0" sz="1700" spc="-145">
                <a:latin typeface="Arial MT"/>
                <a:cs typeface="Arial MT"/>
              </a:rPr>
              <a:t>can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 spc="-150">
                <a:latin typeface="Arial MT"/>
                <a:cs typeface="Arial MT"/>
              </a:rPr>
              <a:t>be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 spc="-110">
                <a:latin typeface="Arial MT"/>
                <a:cs typeface="Arial MT"/>
              </a:rPr>
              <a:t>implemented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 spc="-30">
                <a:latin typeface="Arial MT"/>
                <a:cs typeface="Arial MT"/>
              </a:rPr>
              <a:t>with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 spc="-85">
                <a:latin typeface="Arial MT"/>
                <a:cs typeface="Arial MT"/>
              </a:rPr>
              <a:t>either </a:t>
            </a:r>
            <a:r>
              <a:rPr dirty="0" sz="1700" spc="-455">
                <a:latin typeface="Arial MT"/>
                <a:cs typeface="Arial MT"/>
              </a:rPr>
              <a:t> </a:t>
            </a:r>
            <a:r>
              <a:rPr dirty="0" sz="1700" spc="-145">
                <a:latin typeface="Arial MT"/>
                <a:cs typeface="Arial MT"/>
              </a:rPr>
              <a:t>an</a:t>
            </a:r>
            <a:r>
              <a:rPr dirty="0" sz="1700" spc="60">
                <a:latin typeface="Arial MT"/>
                <a:cs typeface="Arial MT"/>
              </a:rPr>
              <a:t> </a:t>
            </a:r>
            <a:r>
              <a:rPr dirty="0" sz="1700" spc="-114">
                <a:latin typeface="Arial MT"/>
                <a:cs typeface="Arial MT"/>
              </a:rPr>
              <a:t>array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-105">
                <a:latin typeface="Arial MT"/>
                <a:cs typeface="Arial MT"/>
              </a:rPr>
              <a:t>or</a:t>
            </a:r>
            <a:r>
              <a:rPr dirty="0" sz="1700" spc="60">
                <a:latin typeface="Arial MT"/>
                <a:cs typeface="Arial MT"/>
              </a:rPr>
              <a:t> </a:t>
            </a:r>
            <a:r>
              <a:rPr dirty="0" sz="1700" spc="-170">
                <a:latin typeface="Arial MT"/>
                <a:cs typeface="Arial MT"/>
              </a:rPr>
              <a:t>a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-95">
                <a:latin typeface="Arial MT"/>
                <a:cs typeface="Arial MT"/>
              </a:rPr>
              <a:t>linked</a:t>
            </a:r>
            <a:r>
              <a:rPr dirty="0" sz="1700" spc="60">
                <a:latin typeface="Arial MT"/>
                <a:cs typeface="Arial MT"/>
              </a:rPr>
              <a:t> </a:t>
            </a:r>
            <a:r>
              <a:rPr dirty="0" sz="1700" spc="-35">
                <a:latin typeface="Arial MT"/>
                <a:cs typeface="Arial MT"/>
              </a:rPr>
              <a:t>list.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831" y="71245"/>
            <a:ext cx="4009390" cy="403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175">
                <a:solidFill>
                  <a:srgbClr val="006EB8"/>
                </a:solidFill>
                <a:latin typeface="Arial MT"/>
                <a:cs typeface="Arial MT"/>
              </a:rPr>
              <a:t>Stack</a:t>
            </a:r>
            <a:r>
              <a:rPr dirty="0" sz="2450" spc="50">
                <a:solidFill>
                  <a:srgbClr val="006EB8"/>
                </a:solidFill>
                <a:latin typeface="Arial MT"/>
                <a:cs typeface="Arial MT"/>
              </a:rPr>
              <a:t> </a:t>
            </a:r>
            <a:r>
              <a:rPr dirty="0" sz="2450" spc="-150">
                <a:solidFill>
                  <a:srgbClr val="006EB8"/>
                </a:solidFill>
                <a:latin typeface="Arial MT"/>
                <a:cs typeface="Arial MT"/>
              </a:rPr>
              <a:t>Implementation</a:t>
            </a:r>
            <a:r>
              <a:rPr dirty="0" sz="2450" spc="50">
                <a:solidFill>
                  <a:srgbClr val="006EB8"/>
                </a:solidFill>
                <a:latin typeface="Arial MT"/>
                <a:cs typeface="Arial MT"/>
              </a:rPr>
              <a:t> </a:t>
            </a:r>
            <a:r>
              <a:rPr dirty="0" sz="2450" spc="-80">
                <a:solidFill>
                  <a:srgbClr val="006EB8"/>
                </a:solidFill>
                <a:latin typeface="Arial MT"/>
                <a:cs typeface="Arial MT"/>
              </a:rPr>
              <a:t>with</a:t>
            </a:r>
            <a:r>
              <a:rPr dirty="0" sz="2450" spc="50">
                <a:solidFill>
                  <a:srgbClr val="006EB8"/>
                </a:solidFill>
                <a:latin typeface="Arial MT"/>
                <a:cs typeface="Arial MT"/>
              </a:rPr>
              <a:t> </a:t>
            </a:r>
            <a:r>
              <a:rPr dirty="0" sz="2450" spc="-155">
                <a:solidFill>
                  <a:srgbClr val="006EB8"/>
                </a:solidFill>
                <a:latin typeface="Arial MT"/>
                <a:cs typeface="Arial MT"/>
              </a:rPr>
              <a:t>Array</a:t>
            </a:r>
            <a:endParaRPr sz="245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0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206" y="71245"/>
            <a:ext cx="114935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4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110981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9202" rIns="0" bIns="0" rtlCol="0" vert="horz">
            <a:spAutoFit/>
          </a:bodyPr>
          <a:lstStyle/>
          <a:p>
            <a:pPr marL="413384" marR="5080">
              <a:lnSpc>
                <a:spcPct val="107400"/>
              </a:lnSpc>
              <a:spcBef>
                <a:spcPts val="95"/>
              </a:spcBef>
            </a:pPr>
            <a:r>
              <a:rPr dirty="0" spc="-120"/>
              <a:t>Stacks</a:t>
            </a:r>
            <a:r>
              <a:rPr dirty="0" spc="50"/>
              <a:t> </a:t>
            </a:r>
            <a:r>
              <a:rPr dirty="0" spc="-145"/>
              <a:t>can</a:t>
            </a:r>
            <a:r>
              <a:rPr dirty="0" spc="55"/>
              <a:t> </a:t>
            </a:r>
            <a:r>
              <a:rPr dirty="0" spc="-150"/>
              <a:t>be</a:t>
            </a:r>
            <a:r>
              <a:rPr dirty="0" spc="55"/>
              <a:t> </a:t>
            </a:r>
            <a:r>
              <a:rPr dirty="0" spc="-110"/>
              <a:t>implemented</a:t>
            </a:r>
            <a:r>
              <a:rPr dirty="0" spc="55"/>
              <a:t> </a:t>
            </a:r>
            <a:r>
              <a:rPr dirty="0" spc="-30"/>
              <a:t>with</a:t>
            </a:r>
            <a:r>
              <a:rPr dirty="0" spc="55"/>
              <a:t> </a:t>
            </a:r>
            <a:r>
              <a:rPr dirty="0" spc="-85"/>
              <a:t>either </a:t>
            </a:r>
            <a:r>
              <a:rPr dirty="0" spc="-455"/>
              <a:t> </a:t>
            </a:r>
            <a:r>
              <a:rPr dirty="0" spc="-145"/>
              <a:t>an</a:t>
            </a:r>
            <a:r>
              <a:rPr dirty="0" spc="60"/>
              <a:t> </a:t>
            </a:r>
            <a:r>
              <a:rPr dirty="0" spc="-114"/>
              <a:t>array</a:t>
            </a:r>
            <a:r>
              <a:rPr dirty="0" spc="65"/>
              <a:t> </a:t>
            </a:r>
            <a:r>
              <a:rPr dirty="0" spc="-105"/>
              <a:t>or</a:t>
            </a:r>
            <a:r>
              <a:rPr dirty="0" spc="60"/>
              <a:t> </a:t>
            </a:r>
            <a:r>
              <a:rPr dirty="0" spc="-170"/>
              <a:t>a</a:t>
            </a:r>
            <a:r>
              <a:rPr dirty="0" spc="65"/>
              <a:t> </a:t>
            </a:r>
            <a:r>
              <a:rPr dirty="0" spc="-95"/>
              <a:t>linked</a:t>
            </a:r>
            <a:r>
              <a:rPr dirty="0" spc="60"/>
              <a:t> </a:t>
            </a:r>
            <a:r>
              <a:rPr dirty="0" spc="-35"/>
              <a:t>list.</a:t>
            </a:r>
          </a:p>
          <a:p>
            <a:pPr marL="413384" marR="215900">
              <a:lnSpc>
                <a:spcPct val="107400"/>
              </a:lnSpc>
              <a:spcBef>
                <a:spcPts val="300"/>
              </a:spcBef>
            </a:pPr>
            <a:r>
              <a:rPr dirty="0" spc="-150"/>
              <a:t>Each</a:t>
            </a:r>
            <a:r>
              <a:rPr dirty="0" spc="60"/>
              <a:t> </a:t>
            </a:r>
            <a:r>
              <a:rPr dirty="0" spc="-100"/>
              <a:t>stack</a:t>
            </a:r>
            <a:r>
              <a:rPr dirty="0" spc="60"/>
              <a:t> </a:t>
            </a:r>
            <a:r>
              <a:rPr dirty="0" spc="-90"/>
              <a:t>operation</a:t>
            </a:r>
            <a:r>
              <a:rPr dirty="0" spc="60"/>
              <a:t> </a:t>
            </a:r>
            <a:r>
              <a:rPr dirty="0" spc="-114"/>
              <a:t>is</a:t>
            </a:r>
            <a:r>
              <a:rPr dirty="0" spc="60"/>
              <a:t> </a:t>
            </a:r>
            <a:r>
              <a:rPr dirty="0" spc="5" i="1">
                <a:latin typeface="Trebuchet MS"/>
                <a:cs typeface="Trebuchet MS"/>
              </a:rPr>
              <a:t>O</a:t>
            </a:r>
            <a:r>
              <a:rPr dirty="0" spc="5">
                <a:latin typeface="Trebuchet MS"/>
                <a:cs typeface="Trebuchet MS"/>
              </a:rPr>
              <a:t>(</a:t>
            </a:r>
            <a:r>
              <a:rPr dirty="0" spc="5"/>
              <a:t>1</a:t>
            </a:r>
            <a:r>
              <a:rPr dirty="0" spc="5">
                <a:latin typeface="Trebuchet MS"/>
                <a:cs typeface="Trebuchet MS"/>
              </a:rPr>
              <a:t>)</a:t>
            </a:r>
            <a:r>
              <a:rPr dirty="0" spc="5"/>
              <a:t>:</a:t>
            </a:r>
            <a:r>
              <a:rPr dirty="0" spc="240"/>
              <a:t> </a:t>
            </a:r>
            <a:r>
              <a:rPr dirty="0" spc="-120"/>
              <a:t>Push, </a:t>
            </a:r>
            <a:r>
              <a:rPr dirty="0" spc="-455"/>
              <a:t> </a:t>
            </a:r>
            <a:r>
              <a:rPr dirty="0" spc="-105"/>
              <a:t>Pop,</a:t>
            </a:r>
            <a:r>
              <a:rPr dirty="0" spc="60"/>
              <a:t> </a:t>
            </a:r>
            <a:r>
              <a:rPr dirty="0" spc="-90"/>
              <a:t>Top,</a:t>
            </a:r>
            <a:r>
              <a:rPr dirty="0" spc="60"/>
              <a:t> </a:t>
            </a:r>
            <a:r>
              <a:rPr dirty="0" spc="-105"/>
              <a:t>Empty.</a:t>
            </a:r>
          </a:p>
        </p:txBody>
      </p:sp>
      <p:sp>
        <p:nvSpPr>
          <p:cNvPr id="5" name="object 5"/>
          <p:cNvSpPr/>
          <p:nvPr/>
        </p:nvSpPr>
        <p:spPr>
          <a:xfrm>
            <a:off x="566712" y="170447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206" y="71245"/>
            <a:ext cx="114935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4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110981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9202" rIns="0" bIns="0" rtlCol="0" vert="horz">
            <a:spAutoFit/>
          </a:bodyPr>
          <a:lstStyle/>
          <a:p>
            <a:pPr marL="413384" marR="5080">
              <a:lnSpc>
                <a:spcPct val="107400"/>
              </a:lnSpc>
              <a:spcBef>
                <a:spcPts val="95"/>
              </a:spcBef>
            </a:pPr>
            <a:r>
              <a:rPr dirty="0" spc="-120"/>
              <a:t>Stacks</a:t>
            </a:r>
            <a:r>
              <a:rPr dirty="0" spc="50"/>
              <a:t> </a:t>
            </a:r>
            <a:r>
              <a:rPr dirty="0" spc="-145"/>
              <a:t>can</a:t>
            </a:r>
            <a:r>
              <a:rPr dirty="0" spc="55"/>
              <a:t> </a:t>
            </a:r>
            <a:r>
              <a:rPr dirty="0" spc="-150"/>
              <a:t>be</a:t>
            </a:r>
            <a:r>
              <a:rPr dirty="0" spc="55"/>
              <a:t> </a:t>
            </a:r>
            <a:r>
              <a:rPr dirty="0" spc="-110"/>
              <a:t>implemented</a:t>
            </a:r>
            <a:r>
              <a:rPr dirty="0" spc="55"/>
              <a:t> </a:t>
            </a:r>
            <a:r>
              <a:rPr dirty="0" spc="-30"/>
              <a:t>with</a:t>
            </a:r>
            <a:r>
              <a:rPr dirty="0" spc="55"/>
              <a:t> </a:t>
            </a:r>
            <a:r>
              <a:rPr dirty="0" spc="-85"/>
              <a:t>either </a:t>
            </a:r>
            <a:r>
              <a:rPr dirty="0" spc="-455"/>
              <a:t> </a:t>
            </a:r>
            <a:r>
              <a:rPr dirty="0" spc="-145"/>
              <a:t>an</a:t>
            </a:r>
            <a:r>
              <a:rPr dirty="0" spc="60"/>
              <a:t> </a:t>
            </a:r>
            <a:r>
              <a:rPr dirty="0" spc="-114"/>
              <a:t>array</a:t>
            </a:r>
            <a:r>
              <a:rPr dirty="0" spc="65"/>
              <a:t> </a:t>
            </a:r>
            <a:r>
              <a:rPr dirty="0" spc="-105"/>
              <a:t>or</a:t>
            </a:r>
            <a:r>
              <a:rPr dirty="0" spc="60"/>
              <a:t> </a:t>
            </a:r>
            <a:r>
              <a:rPr dirty="0" spc="-170"/>
              <a:t>a</a:t>
            </a:r>
            <a:r>
              <a:rPr dirty="0" spc="65"/>
              <a:t> </a:t>
            </a:r>
            <a:r>
              <a:rPr dirty="0" spc="-95"/>
              <a:t>linked</a:t>
            </a:r>
            <a:r>
              <a:rPr dirty="0" spc="60"/>
              <a:t> </a:t>
            </a:r>
            <a:r>
              <a:rPr dirty="0" spc="-35"/>
              <a:t>list.</a:t>
            </a:r>
          </a:p>
          <a:p>
            <a:pPr marL="413384" marR="215900">
              <a:lnSpc>
                <a:spcPct val="107400"/>
              </a:lnSpc>
              <a:spcBef>
                <a:spcPts val="300"/>
              </a:spcBef>
            </a:pPr>
            <a:r>
              <a:rPr dirty="0" spc="-150"/>
              <a:t>Each</a:t>
            </a:r>
            <a:r>
              <a:rPr dirty="0" spc="60"/>
              <a:t> </a:t>
            </a:r>
            <a:r>
              <a:rPr dirty="0" spc="-100"/>
              <a:t>stack</a:t>
            </a:r>
            <a:r>
              <a:rPr dirty="0" spc="60"/>
              <a:t> </a:t>
            </a:r>
            <a:r>
              <a:rPr dirty="0" spc="-90"/>
              <a:t>operation</a:t>
            </a:r>
            <a:r>
              <a:rPr dirty="0" spc="60"/>
              <a:t> </a:t>
            </a:r>
            <a:r>
              <a:rPr dirty="0" spc="-114"/>
              <a:t>is</a:t>
            </a:r>
            <a:r>
              <a:rPr dirty="0" spc="60"/>
              <a:t> </a:t>
            </a:r>
            <a:r>
              <a:rPr dirty="0" spc="5" i="1">
                <a:latin typeface="Trebuchet MS"/>
                <a:cs typeface="Trebuchet MS"/>
              </a:rPr>
              <a:t>O</a:t>
            </a:r>
            <a:r>
              <a:rPr dirty="0" spc="5">
                <a:latin typeface="Trebuchet MS"/>
                <a:cs typeface="Trebuchet MS"/>
              </a:rPr>
              <a:t>(</a:t>
            </a:r>
            <a:r>
              <a:rPr dirty="0" spc="5"/>
              <a:t>1</a:t>
            </a:r>
            <a:r>
              <a:rPr dirty="0" spc="5">
                <a:latin typeface="Trebuchet MS"/>
                <a:cs typeface="Trebuchet MS"/>
              </a:rPr>
              <a:t>)</a:t>
            </a:r>
            <a:r>
              <a:rPr dirty="0" spc="5"/>
              <a:t>:</a:t>
            </a:r>
            <a:r>
              <a:rPr dirty="0" spc="240"/>
              <a:t> </a:t>
            </a:r>
            <a:r>
              <a:rPr dirty="0" spc="-120"/>
              <a:t>Push, </a:t>
            </a:r>
            <a:r>
              <a:rPr dirty="0" spc="-455"/>
              <a:t> </a:t>
            </a:r>
            <a:r>
              <a:rPr dirty="0" spc="-105"/>
              <a:t>Pop,</a:t>
            </a:r>
            <a:r>
              <a:rPr dirty="0" spc="60"/>
              <a:t> </a:t>
            </a:r>
            <a:r>
              <a:rPr dirty="0" spc="-90"/>
              <a:t>Top,</a:t>
            </a:r>
            <a:r>
              <a:rPr dirty="0" spc="60"/>
              <a:t> </a:t>
            </a:r>
            <a:r>
              <a:rPr dirty="0" spc="-105"/>
              <a:t>Empty.</a:t>
            </a:r>
          </a:p>
          <a:p>
            <a:pPr marL="413384" marR="76835">
              <a:lnSpc>
                <a:spcPct val="107400"/>
              </a:lnSpc>
              <a:spcBef>
                <a:spcPts val="300"/>
              </a:spcBef>
            </a:pPr>
            <a:r>
              <a:rPr dirty="0" spc="-120"/>
              <a:t>Stacks</a:t>
            </a:r>
            <a:r>
              <a:rPr dirty="0" spc="65"/>
              <a:t> </a:t>
            </a:r>
            <a:r>
              <a:rPr dirty="0" spc="-220"/>
              <a:t>a</a:t>
            </a:r>
            <a:r>
              <a:rPr dirty="0" spc="-125"/>
              <a:t>re</a:t>
            </a:r>
            <a:r>
              <a:rPr dirty="0" spc="65"/>
              <a:t> </a:t>
            </a:r>
            <a:r>
              <a:rPr dirty="0" spc="-100"/>
              <a:t>o</a:t>
            </a:r>
            <a:r>
              <a:rPr dirty="0" spc="-135"/>
              <a:t>cassional</a:t>
            </a:r>
            <a:r>
              <a:rPr dirty="0" spc="-140"/>
              <a:t>y</a:t>
            </a:r>
            <a:r>
              <a:rPr dirty="0" spc="65"/>
              <a:t> </a:t>
            </a:r>
            <a:r>
              <a:rPr dirty="0" spc="-110"/>
              <a:t>kn</a:t>
            </a:r>
            <a:r>
              <a:rPr dirty="0" spc="-160"/>
              <a:t>o</a:t>
            </a:r>
            <a:r>
              <a:rPr dirty="0" spc="-120"/>
              <a:t>wn</a:t>
            </a:r>
            <a:r>
              <a:rPr dirty="0" spc="65"/>
              <a:t> </a:t>
            </a:r>
            <a:r>
              <a:rPr dirty="0" spc="-220"/>
              <a:t>a</a:t>
            </a:r>
            <a:r>
              <a:rPr dirty="0" spc="-190"/>
              <a:t>s</a:t>
            </a:r>
            <a:r>
              <a:rPr dirty="0" spc="65"/>
              <a:t> </a:t>
            </a:r>
            <a:r>
              <a:rPr dirty="0" spc="-70"/>
              <a:t>LI</a:t>
            </a:r>
            <a:r>
              <a:rPr dirty="0" spc="-145"/>
              <a:t>F</a:t>
            </a:r>
            <a:r>
              <a:rPr dirty="0" spc="-75"/>
              <a:t>O  </a:t>
            </a:r>
            <a:r>
              <a:rPr dirty="0" spc="-155"/>
              <a:t>queues.</a:t>
            </a:r>
          </a:p>
        </p:txBody>
      </p:sp>
      <p:sp>
        <p:nvSpPr>
          <p:cNvPr id="5" name="object 5"/>
          <p:cNvSpPr/>
          <p:nvPr/>
        </p:nvSpPr>
        <p:spPr>
          <a:xfrm>
            <a:off x="566712" y="170447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6712" y="229915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145" y="71245"/>
            <a:ext cx="902969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25"/>
              <a:t>Outline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783" y="1359143"/>
            <a:ext cx="189504" cy="1895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783" y="2090790"/>
            <a:ext cx="189504" cy="1895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4439" y="1281780"/>
            <a:ext cx="871219" cy="1019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33679" indent="-221615">
              <a:lnSpc>
                <a:spcPct val="100000"/>
              </a:lnSpc>
              <a:spcBef>
                <a:spcPts val="120"/>
              </a:spcBef>
              <a:buClr>
                <a:srgbClr val="FFFFFF"/>
              </a:buClr>
              <a:buSzPct val="82352"/>
              <a:buFont typeface="PMingLiU-ExtB"/>
              <a:buAutoNum type="arabicPlain"/>
              <a:tabLst>
                <a:tab pos="233679" algn="l"/>
                <a:tab pos="234315" algn="l"/>
              </a:tabLst>
            </a:pPr>
            <a:r>
              <a:rPr dirty="0" sz="1700" spc="-120">
                <a:solidFill>
                  <a:srgbClr val="FFCCCC"/>
                </a:solidFill>
                <a:latin typeface="Arial MT"/>
                <a:cs typeface="Arial MT"/>
                <a:hlinkClick r:id="rId4" action="ppaction://hlinksldjump"/>
              </a:rPr>
              <a:t>Stacks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PMingLiU-ExtB"/>
              <a:buAutoNum type="arabicPlain"/>
            </a:pPr>
            <a:endParaRPr sz="2000">
              <a:latin typeface="Arial MT"/>
              <a:cs typeface="Arial MT"/>
            </a:endParaRPr>
          </a:p>
          <a:p>
            <a:pPr marL="233679" indent="-221615">
              <a:lnSpc>
                <a:spcPct val="100000"/>
              </a:lnSpc>
              <a:spcBef>
                <a:spcPts val="1420"/>
              </a:spcBef>
              <a:buClr>
                <a:srgbClr val="FFFFFF"/>
              </a:buClr>
              <a:buSzPct val="82352"/>
              <a:buFont typeface="PMingLiU-ExtB"/>
              <a:buAutoNum type="arabicPlain"/>
              <a:tabLst>
                <a:tab pos="233679" algn="l"/>
                <a:tab pos="234315" algn="l"/>
              </a:tabLst>
            </a:pPr>
            <a:r>
              <a:rPr dirty="0" sz="1700" spc="-18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Queues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92608"/>
            <a:ext cx="4029710" cy="335280"/>
          </a:xfrm>
          <a:custGeom>
            <a:avLst/>
            <a:gdLst/>
            <a:ahLst/>
            <a:cxnLst/>
            <a:rect l="l" t="t" r="r" b="b"/>
            <a:pathLst>
              <a:path w="4029710" h="335280">
                <a:moveTo>
                  <a:pt x="0" y="334886"/>
                </a:moveTo>
                <a:lnTo>
                  <a:pt x="4029151" y="334886"/>
                </a:lnTo>
                <a:lnTo>
                  <a:pt x="4029151" y="0"/>
                </a:lnTo>
                <a:lnTo>
                  <a:pt x="0" y="0"/>
                </a:lnTo>
                <a:lnTo>
                  <a:pt x="0" y="334886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74847"/>
            <a:ext cx="1012190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85">
                <a:solidFill>
                  <a:srgbClr val="00A4DB"/>
                </a:solidFill>
                <a:latin typeface="Arial MT"/>
                <a:cs typeface="Arial MT"/>
              </a:rPr>
              <a:t>Definition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427494"/>
            <a:ext cx="4029710" cy="2934335"/>
          </a:xfrm>
          <a:custGeom>
            <a:avLst/>
            <a:gdLst/>
            <a:ahLst/>
            <a:cxnLst/>
            <a:rect l="l" t="t" r="r" b="b"/>
            <a:pathLst>
              <a:path w="4029710" h="2934335">
                <a:moveTo>
                  <a:pt x="4029151" y="0"/>
                </a:moveTo>
                <a:lnTo>
                  <a:pt x="0" y="0"/>
                </a:lnTo>
                <a:lnTo>
                  <a:pt x="0" y="2933865"/>
                </a:lnTo>
                <a:lnTo>
                  <a:pt x="4029151" y="2933865"/>
                </a:lnTo>
                <a:lnTo>
                  <a:pt x="4029151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458547"/>
            <a:ext cx="3915410" cy="582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dirty="0" sz="1700" spc="-145">
                <a:solidFill>
                  <a:srgbClr val="006EB8"/>
                </a:solidFill>
                <a:latin typeface="Arial MT"/>
                <a:cs typeface="Arial MT"/>
              </a:rPr>
              <a:t>Queue:</a:t>
            </a:r>
            <a:r>
              <a:rPr dirty="0" sz="1700" spc="-95">
                <a:solidFill>
                  <a:srgbClr val="006EB8"/>
                </a:solidFill>
                <a:latin typeface="Arial MT"/>
                <a:cs typeface="Arial MT"/>
              </a:rPr>
              <a:t> </a:t>
            </a:r>
            <a:r>
              <a:rPr dirty="0" sz="1700" spc="-65">
                <a:latin typeface="Arial MT"/>
                <a:cs typeface="Arial MT"/>
              </a:rPr>
              <a:t>Abstract</a:t>
            </a:r>
            <a:r>
              <a:rPr dirty="0" sz="1700" spc="35">
                <a:latin typeface="Arial MT"/>
                <a:cs typeface="Arial MT"/>
              </a:rPr>
              <a:t> </a:t>
            </a:r>
            <a:r>
              <a:rPr dirty="0" sz="1700" spc="-90">
                <a:latin typeface="Arial MT"/>
                <a:cs typeface="Arial MT"/>
              </a:rPr>
              <a:t>data</a:t>
            </a:r>
            <a:r>
              <a:rPr dirty="0" sz="1700" spc="40">
                <a:latin typeface="Arial MT"/>
                <a:cs typeface="Arial MT"/>
              </a:rPr>
              <a:t> </a:t>
            </a:r>
            <a:r>
              <a:rPr dirty="0" sz="1700" spc="-90">
                <a:latin typeface="Arial MT"/>
                <a:cs typeface="Arial MT"/>
              </a:rPr>
              <a:t>type</a:t>
            </a:r>
            <a:r>
              <a:rPr dirty="0" sz="1700" spc="40">
                <a:latin typeface="Arial MT"/>
                <a:cs typeface="Arial MT"/>
              </a:rPr>
              <a:t> </a:t>
            </a:r>
            <a:r>
              <a:rPr dirty="0" sz="1700" spc="-30">
                <a:latin typeface="Arial MT"/>
                <a:cs typeface="Arial MT"/>
              </a:rPr>
              <a:t>with</a:t>
            </a:r>
            <a:r>
              <a:rPr dirty="0" sz="1700" spc="40">
                <a:latin typeface="Arial MT"/>
                <a:cs typeface="Arial MT"/>
              </a:rPr>
              <a:t> </a:t>
            </a:r>
            <a:r>
              <a:rPr dirty="0" sz="1700" spc="-80">
                <a:latin typeface="Arial MT"/>
                <a:cs typeface="Arial MT"/>
              </a:rPr>
              <a:t>the</a:t>
            </a:r>
            <a:r>
              <a:rPr dirty="0" sz="1700" spc="35">
                <a:latin typeface="Arial MT"/>
                <a:cs typeface="Arial MT"/>
              </a:rPr>
              <a:t> </a:t>
            </a:r>
            <a:r>
              <a:rPr dirty="0" sz="1700" spc="-75">
                <a:latin typeface="Arial MT"/>
                <a:cs typeface="Arial MT"/>
              </a:rPr>
              <a:t>following </a:t>
            </a:r>
            <a:r>
              <a:rPr dirty="0" sz="1700" spc="-459">
                <a:latin typeface="Arial MT"/>
                <a:cs typeface="Arial MT"/>
              </a:rPr>
              <a:t> </a:t>
            </a:r>
            <a:r>
              <a:rPr dirty="0" sz="1700" spc="-100">
                <a:latin typeface="Arial MT"/>
                <a:cs typeface="Arial MT"/>
              </a:rPr>
              <a:t>operations: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92608"/>
            <a:ext cx="4029710" cy="335280"/>
          </a:xfrm>
          <a:custGeom>
            <a:avLst/>
            <a:gdLst/>
            <a:ahLst/>
            <a:cxnLst/>
            <a:rect l="l" t="t" r="r" b="b"/>
            <a:pathLst>
              <a:path w="4029710" h="335280">
                <a:moveTo>
                  <a:pt x="0" y="334886"/>
                </a:moveTo>
                <a:lnTo>
                  <a:pt x="4029151" y="334886"/>
                </a:lnTo>
                <a:lnTo>
                  <a:pt x="4029151" y="0"/>
                </a:lnTo>
                <a:lnTo>
                  <a:pt x="0" y="0"/>
                </a:lnTo>
                <a:lnTo>
                  <a:pt x="0" y="334886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74847"/>
            <a:ext cx="101219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85">
                <a:solidFill>
                  <a:srgbClr val="00A4DB"/>
                </a:solidFill>
              </a:rPr>
              <a:t>Definition</a:t>
            </a:r>
            <a:endParaRPr sz="2050"/>
          </a:p>
        </p:txBody>
      </p:sp>
      <p:grpSp>
        <p:nvGrpSpPr>
          <p:cNvPr id="4" name="object 4"/>
          <p:cNvGrpSpPr/>
          <p:nvPr/>
        </p:nvGrpSpPr>
        <p:grpSpPr>
          <a:xfrm>
            <a:off x="289420" y="427494"/>
            <a:ext cx="4029710" cy="2934335"/>
            <a:chOff x="289420" y="427494"/>
            <a:chExt cx="4029710" cy="2934335"/>
          </a:xfrm>
        </p:grpSpPr>
        <p:sp>
          <p:nvSpPr>
            <p:cNvPr id="5" name="object 5"/>
            <p:cNvSpPr/>
            <p:nvPr/>
          </p:nvSpPr>
          <p:spPr>
            <a:xfrm>
              <a:off x="289420" y="427494"/>
              <a:ext cx="4029710" cy="2934335"/>
            </a:xfrm>
            <a:custGeom>
              <a:avLst/>
              <a:gdLst/>
              <a:ahLst/>
              <a:cxnLst/>
              <a:rect l="l" t="t" r="r" b="b"/>
              <a:pathLst>
                <a:path w="4029710" h="2934335">
                  <a:moveTo>
                    <a:pt x="4029151" y="0"/>
                  </a:moveTo>
                  <a:lnTo>
                    <a:pt x="0" y="0"/>
                  </a:lnTo>
                  <a:lnTo>
                    <a:pt x="0" y="2933865"/>
                  </a:lnTo>
                  <a:lnTo>
                    <a:pt x="4029151" y="2933865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66712" y="1206436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5">
                  <a:moveTo>
                    <a:pt x="94094" y="0"/>
                  </a:moveTo>
                  <a:lnTo>
                    <a:pt x="0" y="0"/>
                  </a:lnTo>
                  <a:lnTo>
                    <a:pt x="0" y="94094"/>
                  </a:lnTo>
                  <a:lnTo>
                    <a:pt x="94094" y="94094"/>
                  </a:lnTo>
                  <a:lnTo>
                    <a:pt x="94094" y="0"/>
                  </a:lnTo>
                  <a:close/>
                </a:path>
              </a:pathLst>
            </a:custGeom>
            <a:solidFill>
              <a:srgbClr val="006EB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294" y="458547"/>
            <a:ext cx="3915410" cy="898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dirty="0" sz="1700" spc="-145">
                <a:solidFill>
                  <a:srgbClr val="006EB8"/>
                </a:solidFill>
                <a:latin typeface="Arial MT"/>
                <a:cs typeface="Arial MT"/>
              </a:rPr>
              <a:t>Queue:</a:t>
            </a:r>
            <a:r>
              <a:rPr dirty="0" sz="1700" spc="-95">
                <a:solidFill>
                  <a:srgbClr val="006EB8"/>
                </a:solidFill>
                <a:latin typeface="Arial MT"/>
                <a:cs typeface="Arial MT"/>
              </a:rPr>
              <a:t> </a:t>
            </a:r>
            <a:r>
              <a:rPr dirty="0" sz="1700" spc="-65">
                <a:latin typeface="Arial MT"/>
                <a:cs typeface="Arial MT"/>
              </a:rPr>
              <a:t>Abstract</a:t>
            </a:r>
            <a:r>
              <a:rPr dirty="0" sz="1700" spc="35">
                <a:latin typeface="Arial MT"/>
                <a:cs typeface="Arial MT"/>
              </a:rPr>
              <a:t> </a:t>
            </a:r>
            <a:r>
              <a:rPr dirty="0" sz="1700" spc="-90">
                <a:latin typeface="Arial MT"/>
                <a:cs typeface="Arial MT"/>
              </a:rPr>
              <a:t>data</a:t>
            </a:r>
            <a:r>
              <a:rPr dirty="0" sz="1700" spc="40">
                <a:latin typeface="Arial MT"/>
                <a:cs typeface="Arial MT"/>
              </a:rPr>
              <a:t> </a:t>
            </a:r>
            <a:r>
              <a:rPr dirty="0" sz="1700" spc="-90">
                <a:latin typeface="Arial MT"/>
                <a:cs typeface="Arial MT"/>
              </a:rPr>
              <a:t>type</a:t>
            </a:r>
            <a:r>
              <a:rPr dirty="0" sz="1700" spc="40">
                <a:latin typeface="Arial MT"/>
                <a:cs typeface="Arial MT"/>
              </a:rPr>
              <a:t> </a:t>
            </a:r>
            <a:r>
              <a:rPr dirty="0" sz="1700" spc="-30">
                <a:latin typeface="Arial MT"/>
                <a:cs typeface="Arial MT"/>
              </a:rPr>
              <a:t>with</a:t>
            </a:r>
            <a:r>
              <a:rPr dirty="0" sz="1700" spc="40">
                <a:latin typeface="Arial MT"/>
                <a:cs typeface="Arial MT"/>
              </a:rPr>
              <a:t> </a:t>
            </a:r>
            <a:r>
              <a:rPr dirty="0" sz="1700" spc="-80">
                <a:latin typeface="Arial MT"/>
                <a:cs typeface="Arial MT"/>
              </a:rPr>
              <a:t>the</a:t>
            </a:r>
            <a:r>
              <a:rPr dirty="0" sz="1700" spc="35">
                <a:latin typeface="Arial MT"/>
                <a:cs typeface="Arial MT"/>
              </a:rPr>
              <a:t> </a:t>
            </a:r>
            <a:r>
              <a:rPr dirty="0" sz="1700" spc="-75">
                <a:latin typeface="Arial MT"/>
                <a:cs typeface="Arial MT"/>
              </a:rPr>
              <a:t>following </a:t>
            </a:r>
            <a:r>
              <a:rPr dirty="0" sz="1700" spc="-459">
                <a:latin typeface="Arial MT"/>
                <a:cs typeface="Arial MT"/>
              </a:rPr>
              <a:t> </a:t>
            </a:r>
            <a:r>
              <a:rPr dirty="0" sz="1700" spc="-100">
                <a:latin typeface="Arial MT"/>
                <a:cs typeface="Arial MT"/>
              </a:rPr>
              <a:t>operations:</a:t>
            </a:r>
            <a:endParaRPr sz="17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450"/>
              </a:spcBef>
            </a:pPr>
            <a:r>
              <a:rPr dirty="0" sz="1700" spc="5">
                <a:latin typeface="SimSun"/>
                <a:cs typeface="SimSun"/>
              </a:rPr>
              <a:t>Enqueue(Key)</a:t>
            </a:r>
            <a:r>
              <a:rPr dirty="0" sz="1700" spc="5">
                <a:latin typeface="Arial MT"/>
                <a:cs typeface="Arial MT"/>
              </a:rPr>
              <a:t>:</a:t>
            </a:r>
            <a:r>
              <a:rPr dirty="0" sz="1700" spc="229">
                <a:latin typeface="Arial MT"/>
                <a:cs typeface="Arial MT"/>
              </a:rPr>
              <a:t> </a:t>
            </a:r>
            <a:r>
              <a:rPr dirty="0" sz="1700" spc="-160">
                <a:latin typeface="Arial MT"/>
                <a:cs typeface="Arial MT"/>
              </a:rPr>
              <a:t>adds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 spc="-150">
                <a:latin typeface="Arial MT"/>
                <a:cs typeface="Arial MT"/>
              </a:rPr>
              <a:t>key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to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 spc="-80">
                <a:latin typeface="Arial MT"/>
                <a:cs typeface="Arial MT"/>
              </a:rPr>
              <a:t>collection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92608"/>
            <a:ext cx="4029710" cy="335280"/>
          </a:xfrm>
          <a:custGeom>
            <a:avLst/>
            <a:gdLst/>
            <a:ahLst/>
            <a:cxnLst/>
            <a:rect l="l" t="t" r="r" b="b"/>
            <a:pathLst>
              <a:path w="4029710" h="335280">
                <a:moveTo>
                  <a:pt x="0" y="334886"/>
                </a:moveTo>
                <a:lnTo>
                  <a:pt x="4029151" y="334886"/>
                </a:lnTo>
                <a:lnTo>
                  <a:pt x="4029151" y="0"/>
                </a:lnTo>
                <a:lnTo>
                  <a:pt x="0" y="0"/>
                </a:lnTo>
                <a:lnTo>
                  <a:pt x="0" y="334886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74847"/>
            <a:ext cx="101219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85">
                <a:solidFill>
                  <a:srgbClr val="00A4DB"/>
                </a:solidFill>
              </a:rPr>
              <a:t>Definition</a:t>
            </a:r>
            <a:endParaRPr sz="2050"/>
          </a:p>
        </p:txBody>
      </p:sp>
      <p:grpSp>
        <p:nvGrpSpPr>
          <p:cNvPr id="4" name="object 4"/>
          <p:cNvGrpSpPr/>
          <p:nvPr/>
        </p:nvGrpSpPr>
        <p:grpSpPr>
          <a:xfrm>
            <a:off x="289420" y="427494"/>
            <a:ext cx="4029710" cy="2934335"/>
            <a:chOff x="289420" y="427494"/>
            <a:chExt cx="4029710" cy="2934335"/>
          </a:xfrm>
        </p:grpSpPr>
        <p:sp>
          <p:nvSpPr>
            <p:cNvPr id="5" name="object 5"/>
            <p:cNvSpPr/>
            <p:nvPr/>
          </p:nvSpPr>
          <p:spPr>
            <a:xfrm>
              <a:off x="289420" y="427494"/>
              <a:ext cx="4029710" cy="2934335"/>
            </a:xfrm>
            <a:custGeom>
              <a:avLst/>
              <a:gdLst/>
              <a:ahLst/>
              <a:cxnLst/>
              <a:rect l="l" t="t" r="r" b="b"/>
              <a:pathLst>
                <a:path w="4029710" h="2934335">
                  <a:moveTo>
                    <a:pt x="4029151" y="0"/>
                  </a:moveTo>
                  <a:lnTo>
                    <a:pt x="0" y="0"/>
                  </a:lnTo>
                  <a:lnTo>
                    <a:pt x="0" y="2933865"/>
                  </a:lnTo>
                  <a:lnTo>
                    <a:pt x="4029151" y="2933865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66699" y="1206449"/>
              <a:ext cx="94615" cy="410845"/>
            </a:xfrm>
            <a:custGeom>
              <a:avLst/>
              <a:gdLst/>
              <a:ahLst/>
              <a:cxnLst/>
              <a:rect l="l" t="t" r="r" b="b"/>
              <a:pathLst>
                <a:path w="94615" h="410844">
                  <a:moveTo>
                    <a:pt x="94094" y="316318"/>
                  </a:moveTo>
                  <a:lnTo>
                    <a:pt x="0" y="316318"/>
                  </a:lnTo>
                  <a:lnTo>
                    <a:pt x="0" y="410413"/>
                  </a:lnTo>
                  <a:lnTo>
                    <a:pt x="94094" y="410413"/>
                  </a:lnTo>
                  <a:lnTo>
                    <a:pt x="94094" y="316318"/>
                  </a:lnTo>
                  <a:close/>
                </a:path>
                <a:path w="94615" h="410844">
                  <a:moveTo>
                    <a:pt x="94107" y="0"/>
                  </a:moveTo>
                  <a:lnTo>
                    <a:pt x="12" y="0"/>
                  </a:lnTo>
                  <a:lnTo>
                    <a:pt x="12" y="94094"/>
                  </a:lnTo>
                  <a:lnTo>
                    <a:pt x="94107" y="94094"/>
                  </a:lnTo>
                  <a:lnTo>
                    <a:pt x="94107" y="0"/>
                  </a:lnTo>
                  <a:close/>
                </a:path>
              </a:pathLst>
            </a:custGeom>
            <a:solidFill>
              <a:srgbClr val="006EB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294" y="458547"/>
            <a:ext cx="3915410" cy="149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7400"/>
              </a:lnSpc>
              <a:spcBef>
                <a:spcPts val="95"/>
              </a:spcBef>
            </a:pPr>
            <a:r>
              <a:rPr dirty="0" sz="1700" spc="-145">
                <a:solidFill>
                  <a:srgbClr val="006EB8"/>
                </a:solidFill>
                <a:latin typeface="Arial MT"/>
                <a:cs typeface="Arial MT"/>
              </a:rPr>
              <a:t>Queue:</a:t>
            </a:r>
            <a:r>
              <a:rPr dirty="0" sz="1700" spc="-140">
                <a:solidFill>
                  <a:srgbClr val="006EB8"/>
                </a:solidFill>
                <a:latin typeface="Arial MT"/>
                <a:cs typeface="Arial MT"/>
              </a:rPr>
              <a:t> </a:t>
            </a:r>
            <a:r>
              <a:rPr dirty="0" sz="1700" spc="-65">
                <a:latin typeface="Arial MT"/>
                <a:cs typeface="Arial MT"/>
              </a:rPr>
              <a:t>Abstract </a:t>
            </a:r>
            <a:r>
              <a:rPr dirty="0" sz="1700" spc="-90">
                <a:latin typeface="Arial MT"/>
                <a:cs typeface="Arial MT"/>
              </a:rPr>
              <a:t>data type </a:t>
            </a:r>
            <a:r>
              <a:rPr dirty="0" sz="1700" spc="-30">
                <a:latin typeface="Arial MT"/>
                <a:cs typeface="Arial MT"/>
              </a:rPr>
              <a:t>with </a:t>
            </a:r>
            <a:r>
              <a:rPr dirty="0" sz="1700" spc="-80">
                <a:latin typeface="Arial MT"/>
                <a:cs typeface="Arial MT"/>
              </a:rPr>
              <a:t>the </a:t>
            </a:r>
            <a:r>
              <a:rPr dirty="0" sz="1700" spc="-75">
                <a:latin typeface="Arial MT"/>
                <a:cs typeface="Arial MT"/>
              </a:rPr>
              <a:t>following </a:t>
            </a:r>
            <a:r>
              <a:rPr dirty="0" sz="1700" spc="-70">
                <a:latin typeface="Arial MT"/>
                <a:cs typeface="Arial MT"/>
              </a:rPr>
              <a:t> </a:t>
            </a:r>
            <a:r>
              <a:rPr dirty="0" sz="1700" spc="-100">
                <a:latin typeface="Arial MT"/>
                <a:cs typeface="Arial MT"/>
              </a:rPr>
              <a:t>operations:</a:t>
            </a:r>
            <a:endParaRPr sz="1700">
              <a:latin typeface="Arial MT"/>
              <a:cs typeface="Arial MT"/>
            </a:endParaRPr>
          </a:p>
          <a:p>
            <a:pPr algn="just" marL="413384" marR="171450">
              <a:lnSpc>
                <a:spcPct val="114799"/>
              </a:lnSpc>
              <a:spcBef>
                <a:spcPts val="150"/>
              </a:spcBef>
            </a:pPr>
            <a:r>
              <a:rPr dirty="0" sz="1700" spc="5">
                <a:latin typeface="SimSun"/>
                <a:cs typeface="SimSun"/>
              </a:rPr>
              <a:t>Enqueue(Key)</a:t>
            </a:r>
            <a:r>
              <a:rPr dirty="0" sz="1700" spc="5">
                <a:latin typeface="Arial MT"/>
                <a:cs typeface="Arial MT"/>
              </a:rPr>
              <a:t>: </a:t>
            </a:r>
            <a:r>
              <a:rPr dirty="0" sz="1700" spc="-160">
                <a:latin typeface="Arial MT"/>
                <a:cs typeface="Arial MT"/>
              </a:rPr>
              <a:t>adds </a:t>
            </a:r>
            <a:r>
              <a:rPr dirty="0" sz="1700" spc="-150">
                <a:latin typeface="Arial MT"/>
                <a:cs typeface="Arial MT"/>
              </a:rPr>
              <a:t>key </a:t>
            </a:r>
            <a:r>
              <a:rPr dirty="0" sz="1700" spc="-15">
                <a:latin typeface="Arial MT"/>
                <a:cs typeface="Arial MT"/>
              </a:rPr>
              <a:t>to </a:t>
            </a:r>
            <a:r>
              <a:rPr dirty="0" sz="1700" spc="-80">
                <a:latin typeface="Arial MT"/>
                <a:cs typeface="Arial MT"/>
              </a:rPr>
              <a:t>collection </a:t>
            </a:r>
            <a:r>
              <a:rPr dirty="0" sz="1700" spc="-75">
                <a:latin typeface="Arial MT"/>
                <a:cs typeface="Arial MT"/>
              </a:rPr>
              <a:t> </a:t>
            </a:r>
            <a:r>
              <a:rPr dirty="0" sz="1700" spc="10">
                <a:latin typeface="SimSun"/>
                <a:cs typeface="SimSun"/>
              </a:rPr>
              <a:t>Key </a:t>
            </a:r>
            <a:r>
              <a:rPr dirty="0" sz="1700" spc="5">
                <a:latin typeface="SimSun"/>
                <a:cs typeface="SimSun"/>
              </a:rPr>
              <a:t>Dequeue()</a:t>
            </a:r>
            <a:r>
              <a:rPr dirty="0" sz="1700" spc="5">
                <a:latin typeface="Arial MT"/>
                <a:cs typeface="Arial MT"/>
              </a:rPr>
              <a:t>: </a:t>
            </a:r>
            <a:r>
              <a:rPr dirty="0" sz="1700" spc="-155">
                <a:latin typeface="Arial MT"/>
                <a:cs typeface="Arial MT"/>
              </a:rPr>
              <a:t>removes </a:t>
            </a:r>
            <a:r>
              <a:rPr dirty="0" sz="1700" spc="-135">
                <a:latin typeface="Arial MT"/>
                <a:cs typeface="Arial MT"/>
              </a:rPr>
              <a:t>and </a:t>
            </a:r>
            <a:r>
              <a:rPr dirty="0" sz="1700" spc="-90">
                <a:latin typeface="Arial MT"/>
                <a:cs typeface="Arial MT"/>
              </a:rPr>
              <a:t>returns </a:t>
            </a:r>
            <a:r>
              <a:rPr dirty="0" sz="1700" spc="-85">
                <a:latin typeface="Arial MT"/>
                <a:cs typeface="Arial MT"/>
              </a:rPr>
              <a:t> </a:t>
            </a:r>
            <a:r>
              <a:rPr dirty="0" sz="1700" spc="-110">
                <a:latin typeface="Arial MT"/>
                <a:cs typeface="Arial MT"/>
              </a:rPr>
              <a:t>least</a:t>
            </a:r>
            <a:r>
              <a:rPr dirty="0" sz="1700" spc="60">
                <a:latin typeface="Arial MT"/>
                <a:cs typeface="Arial MT"/>
              </a:rPr>
              <a:t> </a:t>
            </a:r>
            <a:r>
              <a:rPr dirty="0" sz="1700" spc="-105">
                <a:latin typeface="Arial MT"/>
                <a:cs typeface="Arial MT"/>
              </a:rPr>
              <a:t>recently-added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-155">
                <a:latin typeface="Arial MT"/>
                <a:cs typeface="Arial MT"/>
              </a:rPr>
              <a:t>key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92608"/>
            <a:ext cx="4029710" cy="335280"/>
          </a:xfrm>
          <a:custGeom>
            <a:avLst/>
            <a:gdLst/>
            <a:ahLst/>
            <a:cxnLst/>
            <a:rect l="l" t="t" r="r" b="b"/>
            <a:pathLst>
              <a:path w="4029710" h="335280">
                <a:moveTo>
                  <a:pt x="0" y="334886"/>
                </a:moveTo>
                <a:lnTo>
                  <a:pt x="4029151" y="334886"/>
                </a:lnTo>
                <a:lnTo>
                  <a:pt x="4029151" y="0"/>
                </a:lnTo>
                <a:lnTo>
                  <a:pt x="0" y="0"/>
                </a:lnTo>
                <a:lnTo>
                  <a:pt x="0" y="334886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74847"/>
            <a:ext cx="101219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85">
                <a:solidFill>
                  <a:srgbClr val="00A4DB"/>
                </a:solidFill>
              </a:rPr>
              <a:t>Definition</a:t>
            </a:r>
            <a:endParaRPr sz="2050"/>
          </a:p>
        </p:txBody>
      </p:sp>
      <p:grpSp>
        <p:nvGrpSpPr>
          <p:cNvPr id="4" name="object 4"/>
          <p:cNvGrpSpPr/>
          <p:nvPr/>
        </p:nvGrpSpPr>
        <p:grpSpPr>
          <a:xfrm>
            <a:off x="289420" y="427494"/>
            <a:ext cx="4029710" cy="2934335"/>
            <a:chOff x="289420" y="427494"/>
            <a:chExt cx="4029710" cy="2934335"/>
          </a:xfrm>
        </p:grpSpPr>
        <p:sp>
          <p:nvSpPr>
            <p:cNvPr id="5" name="object 5"/>
            <p:cNvSpPr/>
            <p:nvPr/>
          </p:nvSpPr>
          <p:spPr>
            <a:xfrm>
              <a:off x="289420" y="427494"/>
              <a:ext cx="4029710" cy="2934335"/>
            </a:xfrm>
            <a:custGeom>
              <a:avLst/>
              <a:gdLst/>
              <a:ahLst/>
              <a:cxnLst/>
              <a:rect l="l" t="t" r="r" b="b"/>
              <a:pathLst>
                <a:path w="4029710" h="2934335">
                  <a:moveTo>
                    <a:pt x="4029151" y="0"/>
                  </a:moveTo>
                  <a:lnTo>
                    <a:pt x="0" y="0"/>
                  </a:lnTo>
                  <a:lnTo>
                    <a:pt x="0" y="2933865"/>
                  </a:lnTo>
                  <a:lnTo>
                    <a:pt x="4029151" y="2933865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66699" y="1206449"/>
              <a:ext cx="94615" cy="1005205"/>
            </a:xfrm>
            <a:custGeom>
              <a:avLst/>
              <a:gdLst/>
              <a:ahLst/>
              <a:cxnLst/>
              <a:rect l="l" t="t" r="r" b="b"/>
              <a:pathLst>
                <a:path w="94615" h="1005205">
                  <a:moveTo>
                    <a:pt x="94094" y="910983"/>
                  </a:moveTo>
                  <a:lnTo>
                    <a:pt x="0" y="910983"/>
                  </a:lnTo>
                  <a:lnTo>
                    <a:pt x="0" y="1005078"/>
                  </a:lnTo>
                  <a:lnTo>
                    <a:pt x="94094" y="1005078"/>
                  </a:lnTo>
                  <a:lnTo>
                    <a:pt x="94094" y="910983"/>
                  </a:lnTo>
                  <a:close/>
                </a:path>
                <a:path w="94615" h="1005205">
                  <a:moveTo>
                    <a:pt x="94094" y="316318"/>
                  </a:moveTo>
                  <a:lnTo>
                    <a:pt x="0" y="316318"/>
                  </a:lnTo>
                  <a:lnTo>
                    <a:pt x="0" y="410413"/>
                  </a:lnTo>
                  <a:lnTo>
                    <a:pt x="94094" y="410413"/>
                  </a:lnTo>
                  <a:lnTo>
                    <a:pt x="94094" y="316318"/>
                  </a:lnTo>
                  <a:close/>
                </a:path>
                <a:path w="94615" h="1005205">
                  <a:moveTo>
                    <a:pt x="94107" y="0"/>
                  </a:moveTo>
                  <a:lnTo>
                    <a:pt x="12" y="0"/>
                  </a:lnTo>
                  <a:lnTo>
                    <a:pt x="12" y="94094"/>
                  </a:lnTo>
                  <a:lnTo>
                    <a:pt x="94107" y="94094"/>
                  </a:lnTo>
                  <a:lnTo>
                    <a:pt x="94107" y="0"/>
                  </a:lnTo>
                  <a:close/>
                </a:path>
              </a:pathLst>
            </a:custGeom>
            <a:solidFill>
              <a:srgbClr val="006EB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294" y="458547"/>
            <a:ext cx="3915410" cy="2087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7400"/>
              </a:lnSpc>
              <a:spcBef>
                <a:spcPts val="95"/>
              </a:spcBef>
            </a:pPr>
            <a:r>
              <a:rPr dirty="0" sz="1700" spc="-145">
                <a:solidFill>
                  <a:srgbClr val="006EB8"/>
                </a:solidFill>
                <a:latin typeface="Arial MT"/>
                <a:cs typeface="Arial MT"/>
              </a:rPr>
              <a:t>Queue:</a:t>
            </a:r>
            <a:r>
              <a:rPr dirty="0" sz="1700" spc="-140">
                <a:solidFill>
                  <a:srgbClr val="006EB8"/>
                </a:solidFill>
                <a:latin typeface="Arial MT"/>
                <a:cs typeface="Arial MT"/>
              </a:rPr>
              <a:t> </a:t>
            </a:r>
            <a:r>
              <a:rPr dirty="0" sz="1700" spc="-65">
                <a:latin typeface="Arial MT"/>
                <a:cs typeface="Arial MT"/>
              </a:rPr>
              <a:t>Abstract </a:t>
            </a:r>
            <a:r>
              <a:rPr dirty="0" sz="1700" spc="-90">
                <a:latin typeface="Arial MT"/>
                <a:cs typeface="Arial MT"/>
              </a:rPr>
              <a:t>data type </a:t>
            </a:r>
            <a:r>
              <a:rPr dirty="0" sz="1700" spc="-30">
                <a:latin typeface="Arial MT"/>
                <a:cs typeface="Arial MT"/>
              </a:rPr>
              <a:t>with </a:t>
            </a:r>
            <a:r>
              <a:rPr dirty="0" sz="1700" spc="-80">
                <a:latin typeface="Arial MT"/>
                <a:cs typeface="Arial MT"/>
              </a:rPr>
              <a:t>the </a:t>
            </a:r>
            <a:r>
              <a:rPr dirty="0" sz="1700" spc="-75">
                <a:latin typeface="Arial MT"/>
                <a:cs typeface="Arial MT"/>
              </a:rPr>
              <a:t>following </a:t>
            </a:r>
            <a:r>
              <a:rPr dirty="0" sz="1700" spc="-70">
                <a:latin typeface="Arial MT"/>
                <a:cs typeface="Arial MT"/>
              </a:rPr>
              <a:t> </a:t>
            </a:r>
            <a:r>
              <a:rPr dirty="0" sz="1700" spc="-100">
                <a:latin typeface="Arial MT"/>
                <a:cs typeface="Arial MT"/>
              </a:rPr>
              <a:t>operations:</a:t>
            </a:r>
            <a:endParaRPr sz="1700">
              <a:latin typeface="Arial MT"/>
              <a:cs typeface="Arial MT"/>
            </a:endParaRPr>
          </a:p>
          <a:p>
            <a:pPr algn="just" marL="413384" marR="171450">
              <a:lnSpc>
                <a:spcPct val="114799"/>
              </a:lnSpc>
              <a:spcBef>
                <a:spcPts val="150"/>
              </a:spcBef>
            </a:pPr>
            <a:r>
              <a:rPr dirty="0" sz="1700" spc="5">
                <a:latin typeface="SimSun"/>
                <a:cs typeface="SimSun"/>
              </a:rPr>
              <a:t>Enqueue(Key)</a:t>
            </a:r>
            <a:r>
              <a:rPr dirty="0" sz="1700" spc="5">
                <a:latin typeface="Arial MT"/>
                <a:cs typeface="Arial MT"/>
              </a:rPr>
              <a:t>: </a:t>
            </a:r>
            <a:r>
              <a:rPr dirty="0" sz="1700" spc="-160">
                <a:latin typeface="Arial MT"/>
                <a:cs typeface="Arial MT"/>
              </a:rPr>
              <a:t>adds </a:t>
            </a:r>
            <a:r>
              <a:rPr dirty="0" sz="1700" spc="-150">
                <a:latin typeface="Arial MT"/>
                <a:cs typeface="Arial MT"/>
              </a:rPr>
              <a:t>key </a:t>
            </a:r>
            <a:r>
              <a:rPr dirty="0" sz="1700" spc="-15">
                <a:latin typeface="Arial MT"/>
                <a:cs typeface="Arial MT"/>
              </a:rPr>
              <a:t>to </a:t>
            </a:r>
            <a:r>
              <a:rPr dirty="0" sz="1700" spc="-80">
                <a:latin typeface="Arial MT"/>
                <a:cs typeface="Arial MT"/>
              </a:rPr>
              <a:t>collection </a:t>
            </a:r>
            <a:r>
              <a:rPr dirty="0" sz="1700" spc="-75">
                <a:latin typeface="Arial MT"/>
                <a:cs typeface="Arial MT"/>
              </a:rPr>
              <a:t> </a:t>
            </a:r>
            <a:r>
              <a:rPr dirty="0" sz="1700" spc="10">
                <a:latin typeface="SimSun"/>
                <a:cs typeface="SimSun"/>
              </a:rPr>
              <a:t>Key </a:t>
            </a:r>
            <a:r>
              <a:rPr dirty="0" sz="1700" spc="5">
                <a:latin typeface="SimSun"/>
                <a:cs typeface="SimSun"/>
              </a:rPr>
              <a:t>Dequeue()</a:t>
            </a:r>
            <a:r>
              <a:rPr dirty="0" sz="1700" spc="5">
                <a:latin typeface="Arial MT"/>
                <a:cs typeface="Arial MT"/>
              </a:rPr>
              <a:t>: </a:t>
            </a:r>
            <a:r>
              <a:rPr dirty="0" sz="1700" spc="-155">
                <a:latin typeface="Arial MT"/>
                <a:cs typeface="Arial MT"/>
              </a:rPr>
              <a:t>removes </a:t>
            </a:r>
            <a:r>
              <a:rPr dirty="0" sz="1700" spc="-135">
                <a:latin typeface="Arial MT"/>
                <a:cs typeface="Arial MT"/>
              </a:rPr>
              <a:t>and </a:t>
            </a:r>
            <a:r>
              <a:rPr dirty="0" sz="1700" spc="-90">
                <a:latin typeface="Arial MT"/>
                <a:cs typeface="Arial MT"/>
              </a:rPr>
              <a:t>returns </a:t>
            </a:r>
            <a:r>
              <a:rPr dirty="0" sz="1700" spc="-85">
                <a:latin typeface="Arial MT"/>
                <a:cs typeface="Arial MT"/>
              </a:rPr>
              <a:t> </a:t>
            </a:r>
            <a:r>
              <a:rPr dirty="0" sz="1700" spc="-110">
                <a:latin typeface="Arial MT"/>
                <a:cs typeface="Arial MT"/>
              </a:rPr>
              <a:t>least</a:t>
            </a:r>
            <a:r>
              <a:rPr dirty="0" sz="1700" spc="60">
                <a:latin typeface="Arial MT"/>
                <a:cs typeface="Arial MT"/>
              </a:rPr>
              <a:t> </a:t>
            </a:r>
            <a:r>
              <a:rPr dirty="0" sz="1700" spc="-105">
                <a:latin typeface="Arial MT"/>
                <a:cs typeface="Arial MT"/>
              </a:rPr>
              <a:t>recently-added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-155">
                <a:latin typeface="Arial MT"/>
                <a:cs typeface="Arial MT"/>
              </a:rPr>
              <a:t>key</a:t>
            </a:r>
            <a:endParaRPr sz="1700">
              <a:latin typeface="Arial MT"/>
              <a:cs typeface="Arial MT"/>
            </a:endParaRPr>
          </a:p>
          <a:p>
            <a:pPr algn="just" marL="413384" marR="577215">
              <a:lnSpc>
                <a:spcPct val="107400"/>
              </a:lnSpc>
              <a:spcBef>
                <a:spcPts val="300"/>
              </a:spcBef>
            </a:pPr>
            <a:r>
              <a:rPr dirty="0" sz="1700" spc="5">
                <a:latin typeface="SimSun"/>
                <a:cs typeface="SimSun"/>
              </a:rPr>
              <a:t>Boolean Empty()</a:t>
            </a:r>
            <a:r>
              <a:rPr dirty="0" sz="1700" spc="5">
                <a:latin typeface="Arial MT"/>
                <a:cs typeface="Arial MT"/>
              </a:rPr>
              <a:t>: </a:t>
            </a:r>
            <a:r>
              <a:rPr dirty="0" sz="1700" spc="-155">
                <a:latin typeface="Arial MT"/>
                <a:cs typeface="Arial MT"/>
              </a:rPr>
              <a:t>are </a:t>
            </a:r>
            <a:r>
              <a:rPr dirty="0" sz="1700" spc="-100">
                <a:latin typeface="Arial MT"/>
                <a:cs typeface="Arial MT"/>
              </a:rPr>
              <a:t>there </a:t>
            </a:r>
            <a:r>
              <a:rPr dirty="0" sz="1700" spc="-135">
                <a:latin typeface="Arial MT"/>
                <a:cs typeface="Arial MT"/>
              </a:rPr>
              <a:t>any </a:t>
            </a:r>
            <a:r>
              <a:rPr dirty="0" sz="1700" spc="-130">
                <a:latin typeface="Arial MT"/>
                <a:cs typeface="Arial MT"/>
              </a:rPr>
              <a:t> </a:t>
            </a:r>
            <a:r>
              <a:rPr dirty="0" sz="1700" spc="-145">
                <a:latin typeface="Arial MT"/>
                <a:cs typeface="Arial MT"/>
              </a:rPr>
              <a:t>elements?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92608"/>
            <a:ext cx="4029710" cy="335280"/>
          </a:xfrm>
          <a:custGeom>
            <a:avLst/>
            <a:gdLst/>
            <a:ahLst/>
            <a:cxnLst/>
            <a:rect l="l" t="t" r="r" b="b"/>
            <a:pathLst>
              <a:path w="4029710" h="335280">
                <a:moveTo>
                  <a:pt x="0" y="334886"/>
                </a:moveTo>
                <a:lnTo>
                  <a:pt x="4029151" y="334886"/>
                </a:lnTo>
                <a:lnTo>
                  <a:pt x="4029151" y="0"/>
                </a:lnTo>
                <a:lnTo>
                  <a:pt x="0" y="0"/>
                </a:lnTo>
                <a:lnTo>
                  <a:pt x="0" y="334886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74847"/>
            <a:ext cx="101219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85">
                <a:solidFill>
                  <a:srgbClr val="00A4DB"/>
                </a:solidFill>
              </a:rPr>
              <a:t>Definition</a:t>
            </a:r>
            <a:endParaRPr sz="2050"/>
          </a:p>
        </p:txBody>
      </p:sp>
      <p:grpSp>
        <p:nvGrpSpPr>
          <p:cNvPr id="4" name="object 4"/>
          <p:cNvGrpSpPr/>
          <p:nvPr/>
        </p:nvGrpSpPr>
        <p:grpSpPr>
          <a:xfrm>
            <a:off x="289420" y="427494"/>
            <a:ext cx="4029710" cy="2934335"/>
            <a:chOff x="289420" y="427494"/>
            <a:chExt cx="4029710" cy="2934335"/>
          </a:xfrm>
        </p:grpSpPr>
        <p:sp>
          <p:nvSpPr>
            <p:cNvPr id="5" name="object 5"/>
            <p:cNvSpPr/>
            <p:nvPr/>
          </p:nvSpPr>
          <p:spPr>
            <a:xfrm>
              <a:off x="289420" y="427494"/>
              <a:ext cx="4029710" cy="2934335"/>
            </a:xfrm>
            <a:custGeom>
              <a:avLst/>
              <a:gdLst/>
              <a:ahLst/>
              <a:cxnLst/>
              <a:rect l="l" t="t" r="r" b="b"/>
              <a:pathLst>
                <a:path w="4029710" h="2934335">
                  <a:moveTo>
                    <a:pt x="4029151" y="0"/>
                  </a:moveTo>
                  <a:lnTo>
                    <a:pt x="0" y="0"/>
                  </a:lnTo>
                  <a:lnTo>
                    <a:pt x="0" y="2933865"/>
                  </a:lnTo>
                  <a:lnTo>
                    <a:pt x="4029151" y="2933865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66699" y="1206449"/>
              <a:ext cx="94615" cy="1005205"/>
            </a:xfrm>
            <a:custGeom>
              <a:avLst/>
              <a:gdLst/>
              <a:ahLst/>
              <a:cxnLst/>
              <a:rect l="l" t="t" r="r" b="b"/>
              <a:pathLst>
                <a:path w="94615" h="1005205">
                  <a:moveTo>
                    <a:pt x="94094" y="910983"/>
                  </a:moveTo>
                  <a:lnTo>
                    <a:pt x="0" y="910983"/>
                  </a:lnTo>
                  <a:lnTo>
                    <a:pt x="0" y="1005078"/>
                  </a:lnTo>
                  <a:lnTo>
                    <a:pt x="94094" y="1005078"/>
                  </a:lnTo>
                  <a:lnTo>
                    <a:pt x="94094" y="910983"/>
                  </a:lnTo>
                  <a:close/>
                </a:path>
                <a:path w="94615" h="1005205">
                  <a:moveTo>
                    <a:pt x="94094" y="316318"/>
                  </a:moveTo>
                  <a:lnTo>
                    <a:pt x="0" y="316318"/>
                  </a:lnTo>
                  <a:lnTo>
                    <a:pt x="0" y="410413"/>
                  </a:lnTo>
                  <a:lnTo>
                    <a:pt x="94094" y="410413"/>
                  </a:lnTo>
                  <a:lnTo>
                    <a:pt x="94094" y="316318"/>
                  </a:lnTo>
                  <a:close/>
                </a:path>
                <a:path w="94615" h="1005205">
                  <a:moveTo>
                    <a:pt x="94107" y="0"/>
                  </a:moveTo>
                  <a:lnTo>
                    <a:pt x="12" y="0"/>
                  </a:lnTo>
                  <a:lnTo>
                    <a:pt x="12" y="94094"/>
                  </a:lnTo>
                  <a:lnTo>
                    <a:pt x="94107" y="94094"/>
                  </a:lnTo>
                  <a:lnTo>
                    <a:pt x="94107" y="0"/>
                  </a:lnTo>
                  <a:close/>
                </a:path>
              </a:pathLst>
            </a:custGeom>
            <a:solidFill>
              <a:srgbClr val="006EB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294" y="458547"/>
            <a:ext cx="3915410" cy="2861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7400"/>
              </a:lnSpc>
              <a:spcBef>
                <a:spcPts val="95"/>
              </a:spcBef>
            </a:pPr>
            <a:r>
              <a:rPr dirty="0" sz="1700" spc="-145">
                <a:solidFill>
                  <a:srgbClr val="006EB8"/>
                </a:solidFill>
                <a:latin typeface="Arial MT"/>
                <a:cs typeface="Arial MT"/>
              </a:rPr>
              <a:t>Queue:</a:t>
            </a:r>
            <a:r>
              <a:rPr dirty="0" sz="1700" spc="-140">
                <a:solidFill>
                  <a:srgbClr val="006EB8"/>
                </a:solidFill>
                <a:latin typeface="Arial MT"/>
                <a:cs typeface="Arial MT"/>
              </a:rPr>
              <a:t> </a:t>
            </a:r>
            <a:r>
              <a:rPr dirty="0" sz="1700" spc="-65">
                <a:latin typeface="Arial MT"/>
                <a:cs typeface="Arial MT"/>
              </a:rPr>
              <a:t>Abstract </a:t>
            </a:r>
            <a:r>
              <a:rPr dirty="0" sz="1700" spc="-90">
                <a:latin typeface="Arial MT"/>
                <a:cs typeface="Arial MT"/>
              </a:rPr>
              <a:t>data type </a:t>
            </a:r>
            <a:r>
              <a:rPr dirty="0" sz="1700" spc="-30">
                <a:latin typeface="Arial MT"/>
                <a:cs typeface="Arial MT"/>
              </a:rPr>
              <a:t>with </a:t>
            </a:r>
            <a:r>
              <a:rPr dirty="0" sz="1700" spc="-80">
                <a:latin typeface="Arial MT"/>
                <a:cs typeface="Arial MT"/>
              </a:rPr>
              <a:t>the </a:t>
            </a:r>
            <a:r>
              <a:rPr dirty="0" sz="1700" spc="-75">
                <a:latin typeface="Arial MT"/>
                <a:cs typeface="Arial MT"/>
              </a:rPr>
              <a:t>following </a:t>
            </a:r>
            <a:r>
              <a:rPr dirty="0" sz="1700" spc="-70">
                <a:latin typeface="Arial MT"/>
                <a:cs typeface="Arial MT"/>
              </a:rPr>
              <a:t> </a:t>
            </a:r>
            <a:r>
              <a:rPr dirty="0" sz="1700" spc="-100">
                <a:latin typeface="Arial MT"/>
                <a:cs typeface="Arial MT"/>
              </a:rPr>
              <a:t>operations:</a:t>
            </a:r>
            <a:endParaRPr sz="1700">
              <a:latin typeface="Arial MT"/>
              <a:cs typeface="Arial MT"/>
            </a:endParaRPr>
          </a:p>
          <a:p>
            <a:pPr algn="just" marL="413384" marR="171450">
              <a:lnSpc>
                <a:spcPct val="114799"/>
              </a:lnSpc>
              <a:spcBef>
                <a:spcPts val="150"/>
              </a:spcBef>
            </a:pPr>
            <a:r>
              <a:rPr dirty="0" sz="1700" spc="5">
                <a:latin typeface="SimSun"/>
                <a:cs typeface="SimSun"/>
              </a:rPr>
              <a:t>Enqueue(Key)</a:t>
            </a:r>
            <a:r>
              <a:rPr dirty="0" sz="1700" spc="5">
                <a:latin typeface="Arial MT"/>
                <a:cs typeface="Arial MT"/>
              </a:rPr>
              <a:t>: </a:t>
            </a:r>
            <a:r>
              <a:rPr dirty="0" sz="1700" spc="-160">
                <a:latin typeface="Arial MT"/>
                <a:cs typeface="Arial MT"/>
              </a:rPr>
              <a:t>adds </a:t>
            </a:r>
            <a:r>
              <a:rPr dirty="0" sz="1700" spc="-150">
                <a:latin typeface="Arial MT"/>
                <a:cs typeface="Arial MT"/>
              </a:rPr>
              <a:t>key </a:t>
            </a:r>
            <a:r>
              <a:rPr dirty="0" sz="1700" spc="-15">
                <a:latin typeface="Arial MT"/>
                <a:cs typeface="Arial MT"/>
              </a:rPr>
              <a:t>to </a:t>
            </a:r>
            <a:r>
              <a:rPr dirty="0" sz="1700" spc="-80">
                <a:latin typeface="Arial MT"/>
                <a:cs typeface="Arial MT"/>
              </a:rPr>
              <a:t>collection </a:t>
            </a:r>
            <a:r>
              <a:rPr dirty="0" sz="1700" spc="-75">
                <a:latin typeface="Arial MT"/>
                <a:cs typeface="Arial MT"/>
              </a:rPr>
              <a:t> </a:t>
            </a:r>
            <a:r>
              <a:rPr dirty="0" sz="1700" spc="10">
                <a:latin typeface="SimSun"/>
                <a:cs typeface="SimSun"/>
              </a:rPr>
              <a:t>Key </a:t>
            </a:r>
            <a:r>
              <a:rPr dirty="0" sz="1700" spc="5">
                <a:latin typeface="SimSun"/>
                <a:cs typeface="SimSun"/>
              </a:rPr>
              <a:t>Dequeue()</a:t>
            </a:r>
            <a:r>
              <a:rPr dirty="0" sz="1700" spc="5">
                <a:latin typeface="Arial MT"/>
                <a:cs typeface="Arial MT"/>
              </a:rPr>
              <a:t>: </a:t>
            </a:r>
            <a:r>
              <a:rPr dirty="0" sz="1700" spc="-155">
                <a:latin typeface="Arial MT"/>
                <a:cs typeface="Arial MT"/>
              </a:rPr>
              <a:t>removes </a:t>
            </a:r>
            <a:r>
              <a:rPr dirty="0" sz="1700" spc="-135">
                <a:latin typeface="Arial MT"/>
                <a:cs typeface="Arial MT"/>
              </a:rPr>
              <a:t>and </a:t>
            </a:r>
            <a:r>
              <a:rPr dirty="0" sz="1700" spc="-90">
                <a:latin typeface="Arial MT"/>
                <a:cs typeface="Arial MT"/>
              </a:rPr>
              <a:t>returns </a:t>
            </a:r>
            <a:r>
              <a:rPr dirty="0" sz="1700" spc="-85">
                <a:latin typeface="Arial MT"/>
                <a:cs typeface="Arial MT"/>
              </a:rPr>
              <a:t> </a:t>
            </a:r>
            <a:r>
              <a:rPr dirty="0" sz="1700" spc="-110">
                <a:latin typeface="Arial MT"/>
                <a:cs typeface="Arial MT"/>
              </a:rPr>
              <a:t>least</a:t>
            </a:r>
            <a:r>
              <a:rPr dirty="0" sz="1700" spc="60">
                <a:latin typeface="Arial MT"/>
                <a:cs typeface="Arial MT"/>
              </a:rPr>
              <a:t> </a:t>
            </a:r>
            <a:r>
              <a:rPr dirty="0" sz="1700" spc="-105">
                <a:latin typeface="Arial MT"/>
                <a:cs typeface="Arial MT"/>
              </a:rPr>
              <a:t>recently-added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-155">
                <a:latin typeface="Arial MT"/>
                <a:cs typeface="Arial MT"/>
              </a:rPr>
              <a:t>key</a:t>
            </a:r>
            <a:endParaRPr sz="1700">
              <a:latin typeface="Arial MT"/>
              <a:cs typeface="Arial MT"/>
            </a:endParaRPr>
          </a:p>
          <a:p>
            <a:pPr algn="just" marL="413384" marR="577215">
              <a:lnSpc>
                <a:spcPct val="107400"/>
              </a:lnSpc>
              <a:spcBef>
                <a:spcPts val="300"/>
              </a:spcBef>
            </a:pPr>
            <a:r>
              <a:rPr dirty="0" sz="1700" spc="5">
                <a:latin typeface="SimSun"/>
                <a:cs typeface="SimSun"/>
              </a:rPr>
              <a:t>Boolean Empty()</a:t>
            </a:r>
            <a:r>
              <a:rPr dirty="0" sz="1700" spc="5">
                <a:latin typeface="Arial MT"/>
                <a:cs typeface="Arial MT"/>
              </a:rPr>
              <a:t>: </a:t>
            </a:r>
            <a:r>
              <a:rPr dirty="0" sz="1700" spc="-155">
                <a:latin typeface="Arial MT"/>
                <a:cs typeface="Arial MT"/>
              </a:rPr>
              <a:t>are </a:t>
            </a:r>
            <a:r>
              <a:rPr dirty="0" sz="1700" spc="-100">
                <a:latin typeface="Arial MT"/>
                <a:cs typeface="Arial MT"/>
              </a:rPr>
              <a:t>there </a:t>
            </a:r>
            <a:r>
              <a:rPr dirty="0" sz="1700" spc="-135">
                <a:latin typeface="Arial MT"/>
                <a:cs typeface="Arial MT"/>
              </a:rPr>
              <a:t>any </a:t>
            </a:r>
            <a:r>
              <a:rPr dirty="0" sz="1700" spc="-130">
                <a:latin typeface="Arial MT"/>
                <a:cs typeface="Arial MT"/>
              </a:rPr>
              <a:t> </a:t>
            </a:r>
            <a:r>
              <a:rPr dirty="0" sz="1700" spc="-145">
                <a:latin typeface="Arial MT"/>
                <a:cs typeface="Arial MT"/>
              </a:rPr>
              <a:t>elements?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1750"/>
              </a:spcBef>
            </a:pPr>
            <a:r>
              <a:rPr dirty="0" sz="1700" spc="-100">
                <a:latin typeface="Arial MT"/>
                <a:cs typeface="Arial MT"/>
              </a:rPr>
              <a:t>FIFO:</a:t>
            </a:r>
            <a:r>
              <a:rPr dirty="0" sz="1700" spc="45">
                <a:latin typeface="Arial MT"/>
                <a:cs typeface="Arial MT"/>
              </a:rPr>
              <a:t> </a:t>
            </a:r>
            <a:r>
              <a:rPr dirty="0" sz="1700" spc="-55">
                <a:latin typeface="Arial MT"/>
                <a:cs typeface="Arial MT"/>
              </a:rPr>
              <a:t>First-In,</a:t>
            </a:r>
            <a:r>
              <a:rPr dirty="0" sz="1700" spc="50">
                <a:latin typeface="Arial MT"/>
                <a:cs typeface="Arial MT"/>
              </a:rPr>
              <a:t> </a:t>
            </a:r>
            <a:r>
              <a:rPr dirty="0" sz="1700" spc="-50">
                <a:latin typeface="Arial MT"/>
                <a:cs typeface="Arial MT"/>
              </a:rPr>
              <a:t>First-Out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29016" y="1207491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10" h="270509">
                <a:moveTo>
                  <a:pt x="0" y="270002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8994" y="1207491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0" y="270002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29016" y="1207491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10" h="270509">
                <a:moveTo>
                  <a:pt x="0" y="270002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8994" y="1207491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0" y="270002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07959" y="2675956"/>
            <a:ext cx="112268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Enqueue(a)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0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7072" y="2447856"/>
            <a:ext cx="79375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SimSun"/>
                <a:cs typeface="SimSun"/>
              </a:rPr>
              <a:t>Push(a)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7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59997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1845"/>
              </a:lnSpc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8459" y="1335293"/>
            <a:ext cx="2322830" cy="1062990"/>
            <a:chOff x="348459" y="1335293"/>
            <a:chExt cx="2322830" cy="1062990"/>
          </a:xfrm>
        </p:grpSpPr>
        <p:sp>
          <p:nvSpPr>
            <p:cNvPr id="10" name="object 10"/>
            <p:cNvSpPr/>
            <p:nvPr/>
          </p:nvSpPr>
          <p:spPr>
            <a:xfrm>
              <a:off x="35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0990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78304" y="1342492"/>
              <a:ext cx="386080" cy="447675"/>
            </a:xfrm>
            <a:custGeom>
              <a:avLst/>
              <a:gdLst/>
              <a:ahLst/>
              <a:cxnLst/>
              <a:rect l="l" t="t" r="r" b="b"/>
              <a:pathLst>
                <a:path w="386080" h="447675">
                  <a:moveTo>
                    <a:pt x="385691" y="0"/>
                  </a:moveTo>
                  <a:lnTo>
                    <a:pt x="337353" y="10852"/>
                  </a:lnTo>
                  <a:lnTo>
                    <a:pt x="291537" y="25858"/>
                  </a:lnTo>
                  <a:lnTo>
                    <a:pt x="248412" y="44790"/>
                  </a:lnTo>
                  <a:lnTo>
                    <a:pt x="208146" y="67421"/>
                  </a:lnTo>
                  <a:lnTo>
                    <a:pt x="170910" y="93525"/>
                  </a:lnTo>
                  <a:lnTo>
                    <a:pt x="136873" y="122876"/>
                  </a:lnTo>
                  <a:lnTo>
                    <a:pt x="106202" y="155246"/>
                  </a:lnTo>
                  <a:lnTo>
                    <a:pt x="79068" y="190410"/>
                  </a:lnTo>
                  <a:lnTo>
                    <a:pt x="55640" y="228140"/>
                  </a:lnTo>
                  <a:lnTo>
                    <a:pt x="36086" y="268209"/>
                  </a:lnTo>
                  <a:lnTo>
                    <a:pt x="20576" y="310392"/>
                  </a:lnTo>
                  <a:lnTo>
                    <a:pt x="9279" y="354460"/>
                  </a:lnTo>
                  <a:lnTo>
                    <a:pt x="2364" y="400189"/>
                  </a:lnTo>
                  <a:lnTo>
                    <a:pt x="0" y="44735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46869" y="1766235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41"/>
                  </a:moveTo>
                  <a:lnTo>
                    <a:pt x="53285" y="4642"/>
                  </a:lnTo>
                  <a:lnTo>
                    <a:pt x="43482" y="13297"/>
                  </a:lnTo>
                  <a:lnTo>
                    <a:pt x="35520" y="22690"/>
                  </a:lnTo>
                  <a:lnTo>
                    <a:pt x="31431" y="29505"/>
                  </a:lnTo>
                  <a:lnTo>
                    <a:pt x="27351" y="22684"/>
                  </a:lnTo>
                  <a:lnTo>
                    <a:pt x="19402" y="13281"/>
                  </a:lnTo>
                  <a:lnTo>
                    <a:pt x="9610" y="4613"/>
                  </a:lnTo>
                  <a:lnTo>
                    <a:pt x="0" y="0"/>
                  </a:lnTo>
                </a:path>
              </a:pathLst>
            </a:custGeom>
            <a:ln w="11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68218" y="1342492"/>
              <a:ext cx="1995805" cy="565785"/>
            </a:xfrm>
            <a:custGeom>
              <a:avLst/>
              <a:gdLst/>
              <a:ahLst/>
              <a:cxnLst/>
              <a:rect l="l" t="t" r="r" b="b"/>
              <a:pathLst>
                <a:path w="1995805" h="565785">
                  <a:moveTo>
                    <a:pt x="1995800" y="0"/>
                  </a:moveTo>
                  <a:lnTo>
                    <a:pt x="1939025" y="16088"/>
                  </a:lnTo>
                  <a:lnTo>
                    <a:pt x="1883425" y="31844"/>
                  </a:lnTo>
                  <a:lnTo>
                    <a:pt x="1828940" y="47285"/>
                  </a:lnTo>
                  <a:lnTo>
                    <a:pt x="1775512" y="62425"/>
                  </a:lnTo>
                  <a:lnTo>
                    <a:pt x="1723080" y="77284"/>
                  </a:lnTo>
                  <a:lnTo>
                    <a:pt x="1671585" y="91877"/>
                  </a:lnTo>
                  <a:lnTo>
                    <a:pt x="1620969" y="106220"/>
                  </a:lnTo>
                  <a:lnTo>
                    <a:pt x="1571172" y="120332"/>
                  </a:lnTo>
                  <a:lnTo>
                    <a:pt x="1522135" y="134228"/>
                  </a:lnTo>
                  <a:lnTo>
                    <a:pt x="1473799" y="147926"/>
                  </a:lnTo>
                  <a:lnTo>
                    <a:pt x="1426105" y="161442"/>
                  </a:lnTo>
                  <a:lnTo>
                    <a:pt x="1378993" y="174793"/>
                  </a:lnTo>
                  <a:lnTo>
                    <a:pt x="1332404" y="187996"/>
                  </a:lnTo>
                  <a:lnTo>
                    <a:pt x="1286279" y="201067"/>
                  </a:lnTo>
                  <a:lnTo>
                    <a:pt x="1240559" y="214023"/>
                  </a:lnTo>
                  <a:lnTo>
                    <a:pt x="1195185" y="226882"/>
                  </a:lnTo>
                  <a:lnTo>
                    <a:pt x="1150097" y="239659"/>
                  </a:lnTo>
                  <a:lnTo>
                    <a:pt x="1105236" y="252372"/>
                  </a:lnTo>
                  <a:lnTo>
                    <a:pt x="1060543" y="265037"/>
                  </a:lnTo>
                  <a:lnTo>
                    <a:pt x="1015960" y="277672"/>
                  </a:lnTo>
                  <a:lnTo>
                    <a:pt x="971425" y="290292"/>
                  </a:lnTo>
                  <a:lnTo>
                    <a:pt x="926882" y="302915"/>
                  </a:lnTo>
                  <a:lnTo>
                    <a:pt x="882269" y="315558"/>
                  </a:lnTo>
                  <a:lnTo>
                    <a:pt x="837528" y="328237"/>
                  </a:lnTo>
                  <a:lnTo>
                    <a:pt x="792601" y="340969"/>
                  </a:lnTo>
                  <a:lnTo>
                    <a:pt x="747427" y="353771"/>
                  </a:lnTo>
                  <a:lnTo>
                    <a:pt x="701947" y="366659"/>
                  </a:lnTo>
                  <a:lnTo>
                    <a:pt x="656103" y="379650"/>
                  </a:lnTo>
                  <a:lnTo>
                    <a:pt x="609835" y="392762"/>
                  </a:lnTo>
                  <a:lnTo>
                    <a:pt x="563083" y="406011"/>
                  </a:lnTo>
                  <a:lnTo>
                    <a:pt x="515789" y="419413"/>
                  </a:lnTo>
                  <a:lnTo>
                    <a:pt x="467894" y="432986"/>
                  </a:lnTo>
                  <a:lnTo>
                    <a:pt x="419338" y="446746"/>
                  </a:lnTo>
                  <a:lnTo>
                    <a:pt x="370062" y="460710"/>
                  </a:lnTo>
                  <a:lnTo>
                    <a:pt x="320007" y="474895"/>
                  </a:lnTo>
                  <a:lnTo>
                    <a:pt x="269113" y="489318"/>
                  </a:lnTo>
                  <a:lnTo>
                    <a:pt x="217323" y="503994"/>
                  </a:lnTo>
                  <a:lnTo>
                    <a:pt x="164575" y="518942"/>
                  </a:lnTo>
                  <a:lnTo>
                    <a:pt x="110811" y="534178"/>
                  </a:lnTo>
                  <a:lnTo>
                    <a:pt x="55973" y="549718"/>
                  </a:lnTo>
                  <a:lnTo>
                    <a:pt x="0" y="56558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62540" y="1871350"/>
              <a:ext cx="37465" cy="60960"/>
            </a:xfrm>
            <a:custGeom>
              <a:avLst/>
              <a:gdLst/>
              <a:ahLst/>
              <a:cxnLst/>
              <a:rect l="l" t="t" r="r" b="b"/>
              <a:pathLst>
                <a:path w="37465" h="60960">
                  <a:moveTo>
                    <a:pt x="36976" y="60572"/>
                  </a:moveTo>
                  <a:lnTo>
                    <a:pt x="29916" y="52572"/>
                  </a:lnTo>
                  <a:lnTo>
                    <a:pt x="18901" y="45501"/>
                  </a:lnTo>
                  <a:lnTo>
                    <a:pt x="7680" y="40405"/>
                  </a:lnTo>
                  <a:lnTo>
                    <a:pt x="0" y="38332"/>
                  </a:lnTo>
                  <a:lnTo>
                    <a:pt x="5451" y="32538"/>
                  </a:lnTo>
                  <a:lnTo>
                    <a:pt x="12330" y="22313"/>
                  </a:lnTo>
                  <a:lnTo>
                    <a:pt x="17997" y="10514"/>
                  </a:lnTo>
                  <a:lnTo>
                    <a:pt x="19810" y="0"/>
                  </a:lnTo>
                </a:path>
              </a:pathLst>
            </a:custGeom>
            <a:ln w="115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507959" y="2675956"/>
            <a:ext cx="112268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Enqueue(a)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7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42023" y="1770603"/>
            <a:ext cx="12446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8459" y="1335293"/>
            <a:ext cx="2322830" cy="1062990"/>
            <a:chOff x="348459" y="1335293"/>
            <a:chExt cx="2322830" cy="1062990"/>
          </a:xfrm>
        </p:grpSpPr>
        <p:sp>
          <p:nvSpPr>
            <p:cNvPr id="10" name="object 10"/>
            <p:cNvSpPr/>
            <p:nvPr/>
          </p:nvSpPr>
          <p:spPr>
            <a:xfrm>
              <a:off x="35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0990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78304" y="1342492"/>
              <a:ext cx="386080" cy="447675"/>
            </a:xfrm>
            <a:custGeom>
              <a:avLst/>
              <a:gdLst/>
              <a:ahLst/>
              <a:cxnLst/>
              <a:rect l="l" t="t" r="r" b="b"/>
              <a:pathLst>
                <a:path w="386080" h="447675">
                  <a:moveTo>
                    <a:pt x="385691" y="0"/>
                  </a:moveTo>
                  <a:lnTo>
                    <a:pt x="337353" y="10852"/>
                  </a:lnTo>
                  <a:lnTo>
                    <a:pt x="291537" y="25858"/>
                  </a:lnTo>
                  <a:lnTo>
                    <a:pt x="248412" y="44790"/>
                  </a:lnTo>
                  <a:lnTo>
                    <a:pt x="208146" y="67421"/>
                  </a:lnTo>
                  <a:lnTo>
                    <a:pt x="170910" y="93525"/>
                  </a:lnTo>
                  <a:lnTo>
                    <a:pt x="136873" y="122876"/>
                  </a:lnTo>
                  <a:lnTo>
                    <a:pt x="106202" y="155246"/>
                  </a:lnTo>
                  <a:lnTo>
                    <a:pt x="79068" y="190410"/>
                  </a:lnTo>
                  <a:lnTo>
                    <a:pt x="55640" y="228140"/>
                  </a:lnTo>
                  <a:lnTo>
                    <a:pt x="36086" y="268209"/>
                  </a:lnTo>
                  <a:lnTo>
                    <a:pt x="20576" y="310392"/>
                  </a:lnTo>
                  <a:lnTo>
                    <a:pt x="9279" y="354460"/>
                  </a:lnTo>
                  <a:lnTo>
                    <a:pt x="2364" y="400189"/>
                  </a:lnTo>
                  <a:lnTo>
                    <a:pt x="0" y="44735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46869" y="1766235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41"/>
                  </a:moveTo>
                  <a:lnTo>
                    <a:pt x="53285" y="4642"/>
                  </a:lnTo>
                  <a:lnTo>
                    <a:pt x="43482" y="13297"/>
                  </a:lnTo>
                  <a:lnTo>
                    <a:pt x="35520" y="22690"/>
                  </a:lnTo>
                  <a:lnTo>
                    <a:pt x="31431" y="29505"/>
                  </a:lnTo>
                  <a:lnTo>
                    <a:pt x="27351" y="22684"/>
                  </a:lnTo>
                  <a:lnTo>
                    <a:pt x="19402" y="13281"/>
                  </a:lnTo>
                  <a:lnTo>
                    <a:pt x="9610" y="4613"/>
                  </a:lnTo>
                  <a:lnTo>
                    <a:pt x="0" y="0"/>
                  </a:lnTo>
                </a:path>
              </a:pathLst>
            </a:custGeom>
            <a:ln w="11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68218" y="1342492"/>
              <a:ext cx="1995805" cy="565785"/>
            </a:xfrm>
            <a:custGeom>
              <a:avLst/>
              <a:gdLst/>
              <a:ahLst/>
              <a:cxnLst/>
              <a:rect l="l" t="t" r="r" b="b"/>
              <a:pathLst>
                <a:path w="1995805" h="565785">
                  <a:moveTo>
                    <a:pt x="1995800" y="0"/>
                  </a:moveTo>
                  <a:lnTo>
                    <a:pt x="1939025" y="16088"/>
                  </a:lnTo>
                  <a:lnTo>
                    <a:pt x="1883425" y="31844"/>
                  </a:lnTo>
                  <a:lnTo>
                    <a:pt x="1828940" y="47285"/>
                  </a:lnTo>
                  <a:lnTo>
                    <a:pt x="1775512" y="62425"/>
                  </a:lnTo>
                  <a:lnTo>
                    <a:pt x="1723080" y="77284"/>
                  </a:lnTo>
                  <a:lnTo>
                    <a:pt x="1671585" y="91877"/>
                  </a:lnTo>
                  <a:lnTo>
                    <a:pt x="1620969" y="106220"/>
                  </a:lnTo>
                  <a:lnTo>
                    <a:pt x="1571172" y="120332"/>
                  </a:lnTo>
                  <a:lnTo>
                    <a:pt x="1522135" y="134228"/>
                  </a:lnTo>
                  <a:lnTo>
                    <a:pt x="1473799" y="147926"/>
                  </a:lnTo>
                  <a:lnTo>
                    <a:pt x="1426105" y="161442"/>
                  </a:lnTo>
                  <a:lnTo>
                    <a:pt x="1378993" y="174793"/>
                  </a:lnTo>
                  <a:lnTo>
                    <a:pt x="1332404" y="187996"/>
                  </a:lnTo>
                  <a:lnTo>
                    <a:pt x="1286279" y="201067"/>
                  </a:lnTo>
                  <a:lnTo>
                    <a:pt x="1240559" y="214023"/>
                  </a:lnTo>
                  <a:lnTo>
                    <a:pt x="1195185" y="226882"/>
                  </a:lnTo>
                  <a:lnTo>
                    <a:pt x="1150097" y="239659"/>
                  </a:lnTo>
                  <a:lnTo>
                    <a:pt x="1105236" y="252372"/>
                  </a:lnTo>
                  <a:lnTo>
                    <a:pt x="1060543" y="265037"/>
                  </a:lnTo>
                  <a:lnTo>
                    <a:pt x="1015960" y="277672"/>
                  </a:lnTo>
                  <a:lnTo>
                    <a:pt x="971425" y="290292"/>
                  </a:lnTo>
                  <a:lnTo>
                    <a:pt x="926882" y="302915"/>
                  </a:lnTo>
                  <a:lnTo>
                    <a:pt x="882269" y="315558"/>
                  </a:lnTo>
                  <a:lnTo>
                    <a:pt x="837528" y="328237"/>
                  </a:lnTo>
                  <a:lnTo>
                    <a:pt x="792601" y="340969"/>
                  </a:lnTo>
                  <a:lnTo>
                    <a:pt x="747427" y="353771"/>
                  </a:lnTo>
                  <a:lnTo>
                    <a:pt x="701947" y="366659"/>
                  </a:lnTo>
                  <a:lnTo>
                    <a:pt x="656103" y="379650"/>
                  </a:lnTo>
                  <a:lnTo>
                    <a:pt x="609835" y="392762"/>
                  </a:lnTo>
                  <a:lnTo>
                    <a:pt x="563083" y="406011"/>
                  </a:lnTo>
                  <a:lnTo>
                    <a:pt x="515789" y="419413"/>
                  </a:lnTo>
                  <a:lnTo>
                    <a:pt x="467894" y="432986"/>
                  </a:lnTo>
                  <a:lnTo>
                    <a:pt x="419338" y="446746"/>
                  </a:lnTo>
                  <a:lnTo>
                    <a:pt x="370062" y="460710"/>
                  </a:lnTo>
                  <a:lnTo>
                    <a:pt x="320007" y="474895"/>
                  </a:lnTo>
                  <a:lnTo>
                    <a:pt x="269113" y="489318"/>
                  </a:lnTo>
                  <a:lnTo>
                    <a:pt x="217323" y="503994"/>
                  </a:lnTo>
                  <a:lnTo>
                    <a:pt x="164575" y="518942"/>
                  </a:lnTo>
                  <a:lnTo>
                    <a:pt x="110811" y="534178"/>
                  </a:lnTo>
                  <a:lnTo>
                    <a:pt x="55973" y="549718"/>
                  </a:lnTo>
                  <a:lnTo>
                    <a:pt x="0" y="56558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62540" y="1871350"/>
              <a:ext cx="37465" cy="60960"/>
            </a:xfrm>
            <a:custGeom>
              <a:avLst/>
              <a:gdLst/>
              <a:ahLst/>
              <a:cxnLst/>
              <a:rect l="l" t="t" r="r" b="b"/>
              <a:pathLst>
                <a:path w="37465" h="60960">
                  <a:moveTo>
                    <a:pt x="36976" y="60572"/>
                  </a:moveTo>
                  <a:lnTo>
                    <a:pt x="29916" y="52572"/>
                  </a:lnTo>
                  <a:lnTo>
                    <a:pt x="18901" y="45501"/>
                  </a:lnTo>
                  <a:lnTo>
                    <a:pt x="7680" y="40405"/>
                  </a:lnTo>
                  <a:lnTo>
                    <a:pt x="0" y="38332"/>
                  </a:lnTo>
                  <a:lnTo>
                    <a:pt x="5451" y="32538"/>
                  </a:lnTo>
                  <a:lnTo>
                    <a:pt x="12330" y="22313"/>
                  </a:lnTo>
                  <a:lnTo>
                    <a:pt x="17997" y="10514"/>
                  </a:lnTo>
                  <a:lnTo>
                    <a:pt x="19810" y="0"/>
                  </a:lnTo>
                </a:path>
              </a:pathLst>
            </a:custGeom>
            <a:ln w="115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7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59997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1845"/>
              </a:lnSpc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8459" y="1335293"/>
            <a:ext cx="2322830" cy="1062990"/>
            <a:chOff x="348459" y="1335293"/>
            <a:chExt cx="2322830" cy="1062990"/>
          </a:xfrm>
        </p:grpSpPr>
        <p:sp>
          <p:nvSpPr>
            <p:cNvPr id="10" name="object 10"/>
            <p:cNvSpPr/>
            <p:nvPr/>
          </p:nvSpPr>
          <p:spPr>
            <a:xfrm>
              <a:off x="35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0990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78304" y="1342492"/>
              <a:ext cx="386080" cy="447675"/>
            </a:xfrm>
            <a:custGeom>
              <a:avLst/>
              <a:gdLst/>
              <a:ahLst/>
              <a:cxnLst/>
              <a:rect l="l" t="t" r="r" b="b"/>
              <a:pathLst>
                <a:path w="386080" h="447675">
                  <a:moveTo>
                    <a:pt x="385691" y="0"/>
                  </a:moveTo>
                  <a:lnTo>
                    <a:pt x="337353" y="10852"/>
                  </a:lnTo>
                  <a:lnTo>
                    <a:pt x="291537" y="25858"/>
                  </a:lnTo>
                  <a:lnTo>
                    <a:pt x="248412" y="44790"/>
                  </a:lnTo>
                  <a:lnTo>
                    <a:pt x="208146" y="67421"/>
                  </a:lnTo>
                  <a:lnTo>
                    <a:pt x="170910" y="93525"/>
                  </a:lnTo>
                  <a:lnTo>
                    <a:pt x="136873" y="122876"/>
                  </a:lnTo>
                  <a:lnTo>
                    <a:pt x="106202" y="155246"/>
                  </a:lnTo>
                  <a:lnTo>
                    <a:pt x="79068" y="190410"/>
                  </a:lnTo>
                  <a:lnTo>
                    <a:pt x="55640" y="228140"/>
                  </a:lnTo>
                  <a:lnTo>
                    <a:pt x="36086" y="268209"/>
                  </a:lnTo>
                  <a:lnTo>
                    <a:pt x="20576" y="310392"/>
                  </a:lnTo>
                  <a:lnTo>
                    <a:pt x="9279" y="354460"/>
                  </a:lnTo>
                  <a:lnTo>
                    <a:pt x="2364" y="400189"/>
                  </a:lnTo>
                  <a:lnTo>
                    <a:pt x="0" y="44735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46869" y="1766235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41"/>
                  </a:moveTo>
                  <a:lnTo>
                    <a:pt x="53285" y="4642"/>
                  </a:lnTo>
                  <a:lnTo>
                    <a:pt x="43482" y="13297"/>
                  </a:lnTo>
                  <a:lnTo>
                    <a:pt x="35520" y="22690"/>
                  </a:lnTo>
                  <a:lnTo>
                    <a:pt x="31431" y="29505"/>
                  </a:lnTo>
                  <a:lnTo>
                    <a:pt x="27351" y="22684"/>
                  </a:lnTo>
                  <a:lnTo>
                    <a:pt x="19402" y="13281"/>
                  </a:lnTo>
                  <a:lnTo>
                    <a:pt x="9610" y="4613"/>
                  </a:lnTo>
                  <a:lnTo>
                    <a:pt x="0" y="0"/>
                  </a:lnTo>
                </a:path>
              </a:pathLst>
            </a:custGeom>
            <a:ln w="11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68218" y="1342492"/>
              <a:ext cx="1995805" cy="565785"/>
            </a:xfrm>
            <a:custGeom>
              <a:avLst/>
              <a:gdLst/>
              <a:ahLst/>
              <a:cxnLst/>
              <a:rect l="l" t="t" r="r" b="b"/>
              <a:pathLst>
                <a:path w="1995805" h="565785">
                  <a:moveTo>
                    <a:pt x="1995800" y="0"/>
                  </a:moveTo>
                  <a:lnTo>
                    <a:pt x="1939025" y="16088"/>
                  </a:lnTo>
                  <a:lnTo>
                    <a:pt x="1883425" y="31844"/>
                  </a:lnTo>
                  <a:lnTo>
                    <a:pt x="1828940" y="47285"/>
                  </a:lnTo>
                  <a:lnTo>
                    <a:pt x="1775512" y="62425"/>
                  </a:lnTo>
                  <a:lnTo>
                    <a:pt x="1723080" y="77284"/>
                  </a:lnTo>
                  <a:lnTo>
                    <a:pt x="1671585" y="91877"/>
                  </a:lnTo>
                  <a:lnTo>
                    <a:pt x="1620969" y="106220"/>
                  </a:lnTo>
                  <a:lnTo>
                    <a:pt x="1571172" y="120332"/>
                  </a:lnTo>
                  <a:lnTo>
                    <a:pt x="1522135" y="134228"/>
                  </a:lnTo>
                  <a:lnTo>
                    <a:pt x="1473799" y="147926"/>
                  </a:lnTo>
                  <a:lnTo>
                    <a:pt x="1426105" y="161442"/>
                  </a:lnTo>
                  <a:lnTo>
                    <a:pt x="1378993" y="174793"/>
                  </a:lnTo>
                  <a:lnTo>
                    <a:pt x="1332404" y="187996"/>
                  </a:lnTo>
                  <a:lnTo>
                    <a:pt x="1286279" y="201067"/>
                  </a:lnTo>
                  <a:lnTo>
                    <a:pt x="1240559" y="214023"/>
                  </a:lnTo>
                  <a:lnTo>
                    <a:pt x="1195185" y="226882"/>
                  </a:lnTo>
                  <a:lnTo>
                    <a:pt x="1150097" y="239659"/>
                  </a:lnTo>
                  <a:lnTo>
                    <a:pt x="1105236" y="252372"/>
                  </a:lnTo>
                  <a:lnTo>
                    <a:pt x="1060543" y="265037"/>
                  </a:lnTo>
                  <a:lnTo>
                    <a:pt x="1015960" y="277672"/>
                  </a:lnTo>
                  <a:lnTo>
                    <a:pt x="971425" y="290292"/>
                  </a:lnTo>
                  <a:lnTo>
                    <a:pt x="926882" y="302915"/>
                  </a:lnTo>
                  <a:lnTo>
                    <a:pt x="882269" y="315558"/>
                  </a:lnTo>
                  <a:lnTo>
                    <a:pt x="837528" y="328237"/>
                  </a:lnTo>
                  <a:lnTo>
                    <a:pt x="792601" y="340969"/>
                  </a:lnTo>
                  <a:lnTo>
                    <a:pt x="747427" y="353771"/>
                  </a:lnTo>
                  <a:lnTo>
                    <a:pt x="701947" y="366659"/>
                  </a:lnTo>
                  <a:lnTo>
                    <a:pt x="656103" y="379650"/>
                  </a:lnTo>
                  <a:lnTo>
                    <a:pt x="609835" y="392762"/>
                  </a:lnTo>
                  <a:lnTo>
                    <a:pt x="563083" y="406011"/>
                  </a:lnTo>
                  <a:lnTo>
                    <a:pt x="515789" y="419413"/>
                  </a:lnTo>
                  <a:lnTo>
                    <a:pt x="467894" y="432986"/>
                  </a:lnTo>
                  <a:lnTo>
                    <a:pt x="419338" y="446746"/>
                  </a:lnTo>
                  <a:lnTo>
                    <a:pt x="370062" y="460710"/>
                  </a:lnTo>
                  <a:lnTo>
                    <a:pt x="320007" y="474895"/>
                  </a:lnTo>
                  <a:lnTo>
                    <a:pt x="269113" y="489318"/>
                  </a:lnTo>
                  <a:lnTo>
                    <a:pt x="217323" y="503994"/>
                  </a:lnTo>
                  <a:lnTo>
                    <a:pt x="164575" y="518942"/>
                  </a:lnTo>
                  <a:lnTo>
                    <a:pt x="110811" y="534178"/>
                  </a:lnTo>
                  <a:lnTo>
                    <a:pt x="55973" y="549718"/>
                  </a:lnTo>
                  <a:lnTo>
                    <a:pt x="0" y="56558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62540" y="1871350"/>
              <a:ext cx="37465" cy="60960"/>
            </a:xfrm>
            <a:custGeom>
              <a:avLst/>
              <a:gdLst/>
              <a:ahLst/>
              <a:cxnLst/>
              <a:rect l="l" t="t" r="r" b="b"/>
              <a:pathLst>
                <a:path w="37465" h="60960">
                  <a:moveTo>
                    <a:pt x="36976" y="60572"/>
                  </a:moveTo>
                  <a:lnTo>
                    <a:pt x="29916" y="52572"/>
                  </a:lnTo>
                  <a:lnTo>
                    <a:pt x="18901" y="45501"/>
                  </a:lnTo>
                  <a:lnTo>
                    <a:pt x="7680" y="40405"/>
                  </a:lnTo>
                  <a:lnTo>
                    <a:pt x="0" y="38332"/>
                  </a:lnTo>
                  <a:lnTo>
                    <a:pt x="5451" y="32538"/>
                  </a:lnTo>
                  <a:lnTo>
                    <a:pt x="12330" y="22313"/>
                  </a:lnTo>
                  <a:lnTo>
                    <a:pt x="17997" y="10514"/>
                  </a:lnTo>
                  <a:lnTo>
                    <a:pt x="19810" y="0"/>
                  </a:lnTo>
                </a:path>
              </a:pathLst>
            </a:custGeom>
            <a:ln w="115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507959" y="2675956"/>
            <a:ext cx="112268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Enqueue(b)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7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59997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1845"/>
              </a:lnSpc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0790" y="1801308"/>
            <a:ext cx="846455" cy="594995"/>
            <a:chOff x="350790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35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00001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00001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3991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4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441109" y="1335293"/>
            <a:ext cx="2230120" cy="1062990"/>
            <a:chOff x="441109" y="1335293"/>
            <a:chExt cx="2230120" cy="1062990"/>
          </a:xfrm>
        </p:grpSpPr>
        <p:sp>
          <p:nvSpPr>
            <p:cNvPr id="15" name="object 15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38145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90996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78304" y="1342492"/>
              <a:ext cx="386080" cy="447675"/>
            </a:xfrm>
            <a:custGeom>
              <a:avLst/>
              <a:gdLst/>
              <a:ahLst/>
              <a:cxnLst/>
              <a:rect l="l" t="t" r="r" b="b"/>
              <a:pathLst>
                <a:path w="386080" h="447675">
                  <a:moveTo>
                    <a:pt x="385691" y="0"/>
                  </a:moveTo>
                  <a:lnTo>
                    <a:pt x="337353" y="10852"/>
                  </a:lnTo>
                  <a:lnTo>
                    <a:pt x="291537" y="25858"/>
                  </a:lnTo>
                  <a:lnTo>
                    <a:pt x="248412" y="44790"/>
                  </a:lnTo>
                  <a:lnTo>
                    <a:pt x="208146" y="67421"/>
                  </a:lnTo>
                  <a:lnTo>
                    <a:pt x="170910" y="93525"/>
                  </a:lnTo>
                  <a:lnTo>
                    <a:pt x="136873" y="122876"/>
                  </a:lnTo>
                  <a:lnTo>
                    <a:pt x="106202" y="155246"/>
                  </a:lnTo>
                  <a:lnTo>
                    <a:pt x="79068" y="190410"/>
                  </a:lnTo>
                  <a:lnTo>
                    <a:pt x="55640" y="228140"/>
                  </a:lnTo>
                  <a:lnTo>
                    <a:pt x="36086" y="268209"/>
                  </a:lnTo>
                  <a:lnTo>
                    <a:pt x="20576" y="310392"/>
                  </a:lnTo>
                  <a:lnTo>
                    <a:pt x="9279" y="354460"/>
                  </a:lnTo>
                  <a:lnTo>
                    <a:pt x="2364" y="400189"/>
                  </a:lnTo>
                  <a:lnTo>
                    <a:pt x="0" y="44735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46869" y="1766235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41"/>
                  </a:moveTo>
                  <a:lnTo>
                    <a:pt x="53285" y="4642"/>
                  </a:lnTo>
                  <a:lnTo>
                    <a:pt x="43482" y="13297"/>
                  </a:lnTo>
                  <a:lnTo>
                    <a:pt x="35520" y="22690"/>
                  </a:lnTo>
                  <a:lnTo>
                    <a:pt x="31431" y="29505"/>
                  </a:lnTo>
                  <a:lnTo>
                    <a:pt x="27351" y="22684"/>
                  </a:lnTo>
                  <a:lnTo>
                    <a:pt x="19402" y="13281"/>
                  </a:lnTo>
                  <a:lnTo>
                    <a:pt x="9610" y="4613"/>
                  </a:lnTo>
                  <a:lnTo>
                    <a:pt x="0" y="0"/>
                  </a:lnTo>
                </a:path>
              </a:pathLst>
            </a:custGeom>
            <a:ln w="11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07932" y="1342492"/>
              <a:ext cx="1456690" cy="550545"/>
            </a:xfrm>
            <a:custGeom>
              <a:avLst/>
              <a:gdLst/>
              <a:ahLst/>
              <a:cxnLst/>
              <a:rect l="l" t="t" r="r" b="b"/>
              <a:pathLst>
                <a:path w="1456689" h="550544">
                  <a:moveTo>
                    <a:pt x="1456085" y="0"/>
                  </a:moveTo>
                  <a:lnTo>
                    <a:pt x="1401476" y="20633"/>
                  </a:lnTo>
                  <a:lnTo>
                    <a:pt x="1348327" y="40716"/>
                  </a:lnTo>
                  <a:lnTo>
                    <a:pt x="1296539" y="60284"/>
                  </a:lnTo>
                  <a:lnTo>
                    <a:pt x="1246013" y="79375"/>
                  </a:lnTo>
                  <a:lnTo>
                    <a:pt x="1196652" y="98025"/>
                  </a:lnTo>
                  <a:lnTo>
                    <a:pt x="1148357" y="116274"/>
                  </a:lnTo>
                  <a:lnTo>
                    <a:pt x="1101031" y="134156"/>
                  </a:lnTo>
                  <a:lnTo>
                    <a:pt x="1054573" y="151709"/>
                  </a:lnTo>
                  <a:lnTo>
                    <a:pt x="1008888" y="168972"/>
                  </a:lnTo>
                  <a:lnTo>
                    <a:pt x="963875" y="185980"/>
                  </a:lnTo>
                  <a:lnTo>
                    <a:pt x="919437" y="202770"/>
                  </a:lnTo>
                  <a:lnTo>
                    <a:pt x="875475" y="219381"/>
                  </a:lnTo>
                  <a:lnTo>
                    <a:pt x="831892" y="235849"/>
                  </a:lnTo>
                  <a:lnTo>
                    <a:pt x="788588" y="252211"/>
                  </a:lnTo>
                  <a:lnTo>
                    <a:pt x="745466" y="268505"/>
                  </a:lnTo>
                  <a:lnTo>
                    <a:pt x="702427" y="284767"/>
                  </a:lnTo>
                  <a:lnTo>
                    <a:pt x="659374" y="301034"/>
                  </a:lnTo>
                  <a:lnTo>
                    <a:pt x="616207" y="317345"/>
                  </a:lnTo>
                  <a:lnTo>
                    <a:pt x="572828" y="333735"/>
                  </a:lnTo>
                  <a:lnTo>
                    <a:pt x="529139" y="350243"/>
                  </a:lnTo>
                  <a:lnTo>
                    <a:pt x="485043" y="366905"/>
                  </a:lnTo>
                  <a:lnTo>
                    <a:pt x="440439" y="383758"/>
                  </a:lnTo>
                  <a:lnTo>
                    <a:pt x="395231" y="400839"/>
                  </a:lnTo>
                  <a:lnTo>
                    <a:pt x="349320" y="418187"/>
                  </a:lnTo>
                  <a:lnTo>
                    <a:pt x="302608" y="435837"/>
                  </a:lnTo>
                  <a:lnTo>
                    <a:pt x="254996" y="453827"/>
                  </a:lnTo>
                  <a:lnTo>
                    <a:pt x="206386" y="472194"/>
                  </a:lnTo>
                  <a:lnTo>
                    <a:pt x="156679" y="490976"/>
                  </a:lnTo>
                  <a:lnTo>
                    <a:pt x="105778" y="510208"/>
                  </a:lnTo>
                  <a:lnTo>
                    <a:pt x="53584" y="529930"/>
                  </a:lnTo>
                  <a:lnTo>
                    <a:pt x="0" y="55017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202402" y="1854814"/>
              <a:ext cx="39370" cy="59055"/>
            </a:xfrm>
            <a:custGeom>
              <a:avLst/>
              <a:gdLst/>
              <a:ahLst/>
              <a:cxnLst/>
              <a:rect l="l" t="t" r="r" b="b"/>
              <a:pathLst>
                <a:path w="39369" h="59055">
                  <a:moveTo>
                    <a:pt x="38797" y="58993"/>
                  </a:moveTo>
                  <a:lnTo>
                    <a:pt x="31070" y="51610"/>
                  </a:lnTo>
                  <a:lnTo>
                    <a:pt x="19475" y="45490"/>
                  </a:lnTo>
                  <a:lnTo>
                    <a:pt x="7842" y="41360"/>
                  </a:lnTo>
                  <a:lnTo>
                    <a:pt x="0" y="39945"/>
                  </a:lnTo>
                  <a:lnTo>
                    <a:pt x="4947" y="33697"/>
                  </a:lnTo>
                  <a:lnTo>
                    <a:pt x="10942" y="22906"/>
                  </a:lnTo>
                  <a:lnTo>
                    <a:pt x="15594" y="10648"/>
                  </a:lnTo>
                  <a:lnTo>
                    <a:pt x="16508" y="0"/>
                  </a:lnTo>
                </a:path>
              </a:pathLst>
            </a:custGeom>
            <a:ln w="11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507959" y="2675956"/>
            <a:ext cx="112268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Enqueue(b)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7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42023" y="1770603"/>
            <a:ext cx="12446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0790" y="1801308"/>
            <a:ext cx="846455" cy="594995"/>
            <a:chOff x="350790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35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00001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78420" y="1801363"/>
            <a:ext cx="1314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3991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4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441109" y="1335293"/>
            <a:ext cx="2230120" cy="1062990"/>
            <a:chOff x="441109" y="1335293"/>
            <a:chExt cx="2230120" cy="1062990"/>
          </a:xfrm>
        </p:grpSpPr>
        <p:sp>
          <p:nvSpPr>
            <p:cNvPr id="15" name="object 15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38145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90996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78304" y="1342492"/>
              <a:ext cx="386080" cy="447675"/>
            </a:xfrm>
            <a:custGeom>
              <a:avLst/>
              <a:gdLst/>
              <a:ahLst/>
              <a:cxnLst/>
              <a:rect l="l" t="t" r="r" b="b"/>
              <a:pathLst>
                <a:path w="386080" h="447675">
                  <a:moveTo>
                    <a:pt x="385691" y="0"/>
                  </a:moveTo>
                  <a:lnTo>
                    <a:pt x="337353" y="10852"/>
                  </a:lnTo>
                  <a:lnTo>
                    <a:pt x="291537" y="25858"/>
                  </a:lnTo>
                  <a:lnTo>
                    <a:pt x="248412" y="44790"/>
                  </a:lnTo>
                  <a:lnTo>
                    <a:pt x="208146" y="67421"/>
                  </a:lnTo>
                  <a:lnTo>
                    <a:pt x="170910" y="93525"/>
                  </a:lnTo>
                  <a:lnTo>
                    <a:pt x="136873" y="122876"/>
                  </a:lnTo>
                  <a:lnTo>
                    <a:pt x="106202" y="155246"/>
                  </a:lnTo>
                  <a:lnTo>
                    <a:pt x="79068" y="190410"/>
                  </a:lnTo>
                  <a:lnTo>
                    <a:pt x="55640" y="228140"/>
                  </a:lnTo>
                  <a:lnTo>
                    <a:pt x="36086" y="268209"/>
                  </a:lnTo>
                  <a:lnTo>
                    <a:pt x="20576" y="310392"/>
                  </a:lnTo>
                  <a:lnTo>
                    <a:pt x="9279" y="354460"/>
                  </a:lnTo>
                  <a:lnTo>
                    <a:pt x="2364" y="400189"/>
                  </a:lnTo>
                  <a:lnTo>
                    <a:pt x="0" y="44735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46869" y="1766235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41"/>
                  </a:moveTo>
                  <a:lnTo>
                    <a:pt x="53285" y="4642"/>
                  </a:lnTo>
                  <a:lnTo>
                    <a:pt x="43482" y="13297"/>
                  </a:lnTo>
                  <a:lnTo>
                    <a:pt x="35520" y="22690"/>
                  </a:lnTo>
                  <a:lnTo>
                    <a:pt x="31431" y="29505"/>
                  </a:lnTo>
                  <a:lnTo>
                    <a:pt x="27351" y="22684"/>
                  </a:lnTo>
                  <a:lnTo>
                    <a:pt x="19402" y="13281"/>
                  </a:lnTo>
                  <a:lnTo>
                    <a:pt x="9610" y="4613"/>
                  </a:lnTo>
                  <a:lnTo>
                    <a:pt x="0" y="0"/>
                  </a:lnTo>
                </a:path>
              </a:pathLst>
            </a:custGeom>
            <a:ln w="11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07932" y="1342492"/>
              <a:ext cx="1456690" cy="550545"/>
            </a:xfrm>
            <a:custGeom>
              <a:avLst/>
              <a:gdLst/>
              <a:ahLst/>
              <a:cxnLst/>
              <a:rect l="l" t="t" r="r" b="b"/>
              <a:pathLst>
                <a:path w="1456689" h="550544">
                  <a:moveTo>
                    <a:pt x="1456085" y="0"/>
                  </a:moveTo>
                  <a:lnTo>
                    <a:pt x="1401476" y="20633"/>
                  </a:lnTo>
                  <a:lnTo>
                    <a:pt x="1348327" y="40716"/>
                  </a:lnTo>
                  <a:lnTo>
                    <a:pt x="1296539" y="60284"/>
                  </a:lnTo>
                  <a:lnTo>
                    <a:pt x="1246013" y="79375"/>
                  </a:lnTo>
                  <a:lnTo>
                    <a:pt x="1196652" y="98025"/>
                  </a:lnTo>
                  <a:lnTo>
                    <a:pt x="1148357" y="116274"/>
                  </a:lnTo>
                  <a:lnTo>
                    <a:pt x="1101031" y="134156"/>
                  </a:lnTo>
                  <a:lnTo>
                    <a:pt x="1054573" y="151709"/>
                  </a:lnTo>
                  <a:lnTo>
                    <a:pt x="1008888" y="168972"/>
                  </a:lnTo>
                  <a:lnTo>
                    <a:pt x="963875" y="185980"/>
                  </a:lnTo>
                  <a:lnTo>
                    <a:pt x="919437" y="202770"/>
                  </a:lnTo>
                  <a:lnTo>
                    <a:pt x="875475" y="219381"/>
                  </a:lnTo>
                  <a:lnTo>
                    <a:pt x="831892" y="235849"/>
                  </a:lnTo>
                  <a:lnTo>
                    <a:pt x="788588" y="252211"/>
                  </a:lnTo>
                  <a:lnTo>
                    <a:pt x="745466" y="268505"/>
                  </a:lnTo>
                  <a:lnTo>
                    <a:pt x="702427" y="284767"/>
                  </a:lnTo>
                  <a:lnTo>
                    <a:pt x="659374" y="301034"/>
                  </a:lnTo>
                  <a:lnTo>
                    <a:pt x="616207" y="317345"/>
                  </a:lnTo>
                  <a:lnTo>
                    <a:pt x="572828" y="333735"/>
                  </a:lnTo>
                  <a:lnTo>
                    <a:pt x="529139" y="350243"/>
                  </a:lnTo>
                  <a:lnTo>
                    <a:pt x="485043" y="366905"/>
                  </a:lnTo>
                  <a:lnTo>
                    <a:pt x="440439" y="383758"/>
                  </a:lnTo>
                  <a:lnTo>
                    <a:pt x="395231" y="400839"/>
                  </a:lnTo>
                  <a:lnTo>
                    <a:pt x="349320" y="418187"/>
                  </a:lnTo>
                  <a:lnTo>
                    <a:pt x="302608" y="435837"/>
                  </a:lnTo>
                  <a:lnTo>
                    <a:pt x="254996" y="453827"/>
                  </a:lnTo>
                  <a:lnTo>
                    <a:pt x="206386" y="472194"/>
                  </a:lnTo>
                  <a:lnTo>
                    <a:pt x="156679" y="490976"/>
                  </a:lnTo>
                  <a:lnTo>
                    <a:pt x="105778" y="510208"/>
                  </a:lnTo>
                  <a:lnTo>
                    <a:pt x="53584" y="529930"/>
                  </a:lnTo>
                  <a:lnTo>
                    <a:pt x="0" y="55017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202402" y="1854814"/>
              <a:ext cx="39370" cy="59055"/>
            </a:xfrm>
            <a:custGeom>
              <a:avLst/>
              <a:gdLst/>
              <a:ahLst/>
              <a:cxnLst/>
              <a:rect l="l" t="t" r="r" b="b"/>
              <a:pathLst>
                <a:path w="39369" h="59055">
                  <a:moveTo>
                    <a:pt x="38797" y="58993"/>
                  </a:moveTo>
                  <a:lnTo>
                    <a:pt x="31070" y="51610"/>
                  </a:lnTo>
                  <a:lnTo>
                    <a:pt x="19475" y="45490"/>
                  </a:lnTo>
                  <a:lnTo>
                    <a:pt x="7842" y="41360"/>
                  </a:lnTo>
                  <a:lnTo>
                    <a:pt x="0" y="39945"/>
                  </a:lnTo>
                  <a:lnTo>
                    <a:pt x="4947" y="33697"/>
                  </a:lnTo>
                  <a:lnTo>
                    <a:pt x="10942" y="22906"/>
                  </a:lnTo>
                  <a:lnTo>
                    <a:pt x="15594" y="10648"/>
                  </a:lnTo>
                  <a:lnTo>
                    <a:pt x="16508" y="0"/>
                  </a:lnTo>
                </a:path>
              </a:pathLst>
            </a:custGeom>
            <a:ln w="11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7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59997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1845"/>
              </a:lnSpc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0790" y="1801308"/>
            <a:ext cx="846455" cy="594995"/>
            <a:chOff x="350790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35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00001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00001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3991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4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441109" y="1335293"/>
            <a:ext cx="2230120" cy="1062990"/>
            <a:chOff x="441109" y="1335293"/>
            <a:chExt cx="2230120" cy="1062990"/>
          </a:xfrm>
        </p:grpSpPr>
        <p:sp>
          <p:nvSpPr>
            <p:cNvPr id="15" name="object 15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38145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90996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78304" y="1342492"/>
              <a:ext cx="386080" cy="447675"/>
            </a:xfrm>
            <a:custGeom>
              <a:avLst/>
              <a:gdLst/>
              <a:ahLst/>
              <a:cxnLst/>
              <a:rect l="l" t="t" r="r" b="b"/>
              <a:pathLst>
                <a:path w="386080" h="447675">
                  <a:moveTo>
                    <a:pt x="385691" y="0"/>
                  </a:moveTo>
                  <a:lnTo>
                    <a:pt x="337353" y="10852"/>
                  </a:lnTo>
                  <a:lnTo>
                    <a:pt x="291537" y="25858"/>
                  </a:lnTo>
                  <a:lnTo>
                    <a:pt x="248412" y="44790"/>
                  </a:lnTo>
                  <a:lnTo>
                    <a:pt x="208146" y="67421"/>
                  </a:lnTo>
                  <a:lnTo>
                    <a:pt x="170910" y="93525"/>
                  </a:lnTo>
                  <a:lnTo>
                    <a:pt x="136873" y="122876"/>
                  </a:lnTo>
                  <a:lnTo>
                    <a:pt x="106202" y="155246"/>
                  </a:lnTo>
                  <a:lnTo>
                    <a:pt x="79068" y="190410"/>
                  </a:lnTo>
                  <a:lnTo>
                    <a:pt x="55640" y="228140"/>
                  </a:lnTo>
                  <a:lnTo>
                    <a:pt x="36086" y="268209"/>
                  </a:lnTo>
                  <a:lnTo>
                    <a:pt x="20576" y="310392"/>
                  </a:lnTo>
                  <a:lnTo>
                    <a:pt x="9279" y="354460"/>
                  </a:lnTo>
                  <a:lnTo>
                    <a:pt x="2364" y="400189"/>
                  </a:lnTo>
                  <a:lnTo>
                    <a:pt x="0" y="44735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46869" y="1766235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41"/>
                  </a:moveTo>
                  <a:lnTo>
                    <a:pt x="53285" y="4642"/>
                  </a:lnTo>
                  <a:lnTo>
                    <a:pt x="43482" y="13297"/>
                  </a:lnTo>
                  <a:lnTo>
                    <a:pt x="35520" y="22690"/>
                  </a:lnTo>
                  <a:lnTo>
                    <a:pt x="31431" y="29505"/>
                  </a:lnTo>
                  <a:lnTo>
                    <a:pt x="27351" y="22684"/>
                  </a:lnTo>
                  <a:lnTo>
                    <a:pt x="19402" y="13281"/>
                  </a:lnTo>
                  <a:lnTo>
                    <a:pt x="9610" y="4613"/>
                  </a:lnTo>
                  <a:lnTo>
                    <a:pt x="0" y="0"/>
                  </a:lnTo>
                </a:path>
              </a:pathLst>
            </a:custGeom>
            <a:ln w="11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07932" y="1342492"/>
              <a:ext cx="1456690" cy="550545"/>
            </a:xfrm>
            <a:custGeom>
              <a:avLst/>
              <a:gdLst/>
              <a:ahLst/>
              <a:cxnLst/>
              <a:rect l="l" t="t" r="r" b="b"/>
              <a:pathLst>
                <a:path w="1456689" h="550544">
                  <a:moveTo>
                    <a:pt x="1456085" y="0"/>
                  </a:moveTo>
                  <a:lnTo>
                    <a:pt x="1401476" y="20633"/>
                  </a:lnTo>
                  <a:lnTo>
                    <a:pt x="1348327" y="40716"/>
                  </a:lnTo>
                  <a:lnTo>
                    <a:pt x="1296539" y="60284"/>
                  </a:lnTo>
                  <a:lnTo>
                    <a:pt x="1246013" y="79375"/>
                  </a:lnTo>
                  <a:lnTo>
                    <a:pt x="1196652" y="98025"/>
                  </a:lnTo>
                  <a:lnTo>
                    <a:pt x="1148357" y="116274"/>
                  </a:lnTo>
                  <a:lnTo>
                    <a:pt x="1101031" y="134156"/>
                  </a:lnTo>
                  <a:lnTo>
                    <a:pt x="1054573" y="151709"/>
                  </a:lnTo>
                  <a:lnTo>
                    <a:pt x="1008888" y="168972"/>
                  </a:lnTo>
                  <a:lnTo>
                    <a:pt x="963875" y="185980"/>
                  </a:lnTo>
                  <a:lnTo>
                    <a:pt x="919437" y="202770"/>
                  </a:lnTo>
                  <a:lnTo>
                    <a:pt x="875475" y="219381"/>
                  </a:lnTo>
                  <a:lnTo>
                    <a:pt x="831892" y="235849"/>
                  </a:lnTo>
                  <a:lnTo>
                    <a:pt x="788588" y="252211"/>
                  </a:lnTo>
                  <a:lnTo>
                    <a:pt x="745466" y="268505"/>
                  </a:lnTo>
                  <a:lnTo>
                    <a:pt x="702427" y="284767"/>
                  </a:lnTo>
                  <a:lnTo>
                    <a:pt x="659374" y="301034"/>
                  </a:lnTo>
                  <a:lnTo>
                    <a:pt x="616207" y="317345"/>
                  </a:lnTo>
                  <a:lnTo>
                    <a:pt x="572828" y="333735"/>
                  </a:lnTo>
                  <a:lnTo>
                    <a:pt x="529139" y="350243"/>
                  </a:lnTo>
                  <a:lnTo>
                    <a:pt x="485043" y="366905"/>
                  </a:lnTo>
                  <a:lnTo>
                    <a:pt x="440439" y="383758"/>
                  </a:lnTo>
                  <a:lnTo>
                    <a:pt x="395231" y="400839"/>
                  </a:lnTo>
                  <a:lnTo>
                    <a:pt x="349320" y="418187"/>
                  </a:lnTo>
                  <a:lnTo>
                    <a:pt x="302608" y="435837"/>
                  </a:lnTo>
                  <a:lnTo>
                    <a:pt x="254996" y="453827"/>
                  </a:lnTo>
                  <a:lnTo>
                    <a:pt x="206386" y="472194"/>
                  </a:lnTo>
                  <a:lnTo>
                    <a:pt x="156679" y="490976"/>
                  </a:lnTo>
                  <a:lnTo>
                    <a:pt x="105778" y="510208"/>
                  </a:lnTo>
                  <a:lnTo>
                    <a:pt x="53584" y="529930"/>
                  </a:lnTo>
                  <a:lnTo>
                    <a:pt x="0" y="55017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202402" y="1854814"/>
              <a:ext cx="39370" cy="59055"/>
            </a:xfrm>
            <a:custGeom>
              <a:avLst/>
              <a:gdLst/>
              <a:ahLst/>
              <a:cxnLst/>
              <a:rect l="l" t="t" r="r" b="b"/>
              <a:pathLst>
                <a:path w="39369" h="59055">
                  <a:moveTo>
                    <a:pt x="38797" y="58993"/>
                  </a:moveTo>
                  <a:lnTo>
                    <a:pt x="31070" y="51610"/>
                  </a:lnTo>
                  <a:lnTo>
                    <a:pt x="19475" y="45490"/>
                  </a:lnTo>
                  <a:lnTo>
                    <a:pt x="7842" y="41360"/>
                  </a:lnTo>
                  <a:lnTo>
                    <a:pt x="0" y="39945"/>
                  </a:lnTo>
                  <a:lnTo>
                    <a:pt x="4947" y="33697"/>
                  </a:lnTo>
                  <a:lnTo>
                    <a:pt x="10942" y="22906"/>
                  </a:lnTo>
                  <a:lnTo>
                    <a:pt x="15594" y="10648"/>
                  </a:lnTo>
                  <a:lnTo>
                    <a:pt x="16508" y="0"/>
                  </a:lnTo>
                </a:path>
              </a:pathLst>
            </a:custGeom>
            <a:ln w="11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672513" y="2675956"/>
            <a:ext cx="79375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Empty()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7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59997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1845"/>
              </a:lnSpc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0790" y="1801308"/>
            <a:ext cx="846455" cy="594995"/>
            <a:chOff x="350790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35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00001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00001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3991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4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441109" y="1335293"/>
            <a:ext cx="2230120" cy="1062990"/>
            <a:chOff x="441109" y="1335293"/>
            <a:chExt cx="2230120" cy="1062990"/>
          </a:xfrm>
        </p:grpSpPr>
        <p:sp>
          <p:nvSpPr>
            <p:cNvPr id="15" name="object 15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38145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90996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78304" y="1342492"/>
              <a:ext cx="386080" cy="447675"/>
            </a:xfrm>
            <a:custGeom>
              <a:avLst/>
              <a:gdLst/>
              <a:ahLst/>
              <a:cxnLst/>
              <a:rect l="l" t="t" r="r" b="b"/>
              <a:pathLst>
                <a:path w="386080" h="447675">
                  <a:moveTo>
                    <a:pt x="385691" y="0"/>
                  </a:moveTo>
                  <a:lnTo>
                    <a:pt x="337353" y="10852"/>
                  </a:lnTo>
                  <a:lnTo>
                    <a:pt x="291537" y="25858"/>
                  </a:lnTo>
                  <a:lnTo>
                    <a:pt x="248412" y="44790"/>
                  </a:lnTo>
                  <a:lnTo>
                    <a:pt x="208146" y="67421"/>
                  </a:lnTo>
                  <a:lnTo>
                    <a:pt x="170910" y="93525"/>
                  </a:lnTo>
                  <a:lnTo>
                    <a:pt x="136873" y="122876"/>
                  </a:lnTo>
                  <a:lnTo>
                    <a:pt x="106202" y="155246"/>
                  </a:lnTo>
                  <a:lnTo>
                    <a:pt x="79068" y="190410"/>
                  </a:lnTo>
                  <a:lnTo>
                    <a:pt x="55640" y="228140"/>
                  </a:lnTo>
                  <a:lnTo>
                    <a:pt x="36086" y="268209"/>
                  </a:lnTo>
                  <a:lnTo>
                    <a:pt x="20576" y="310392"/>
                  </a:lnTo>
                  <a:lnTo>
                    <a:pt x="9279" y="354460"/>
                  </a:lnTo>
                  <a:lnTo>
                    <a:pt x="2364" y="400189"/>
                  </a:lnTo>
                  <a:lnTo>
                    <a:pt x="0" y="44735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46869" y="1766235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41"/>
                  </a:moveTo>
                  <a:lnTo>
                    <a:pt x="53285" y="4642"/>
                  </a:lnTo>
                  <a:lnTo>
                    <a:pt x="43482" y="13297"/>
                  </a:lnTo>
                  <a:lnTo>
                    <a:pt x="35520" y="22690"/>
                  </a:lnTo>
                  <a:lnTo>
                    <a:pt x="31431" y="29505"/>
                  </a:lnTo>
                  <a:lnTo>
                    <a:pt x="27351" y="22684"/>
                  </a:lnTo>
                  <a:lnTo>
                    <a:pt x="19402" y="13281"/>
                  </a:lnTo>
                  <a:lnTo>
                    <a:pt x="9610" y="4613"/>
                  </a:lnTo>
                  <a:lnTo>
                    <a:pt x="0" y="0"/>
                  </a:lnTo>
                </a:path>
              </a:pathLst>
            </a:custGeom>
            <a:ln w="11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07932" y="1342492"/>
              <a:ext cx="1456690" cy="550545"/>
            </a:xfrm>
            <a:custGeom>
              <a:avLst/>
              <a:gdLst/>
              <a:ahLst/>
              <a:cxnLst/>
              <a:rect l="l" t="t" r="r" b="b"/>
              <a:pathLst>
                <a:path w="1456689" h="550544">
                  <a:moveTo>
                    <a:pt x="1456085" y="0"/>
                  </a:moveTo>
                  <a:lnTo>
                    <a:pt x="1401476" y="20633"/>
                  </a:lnTo>
                  <a:lnTo>
                    <a:pt x="1348327" y="40716"/>
                  </a:lnTo>
                  <a:lnTo>
                    <a:pt x="1296539" y="60284"/>
                  </a:lnTo>
                  <a:lnTo>
                    <a:pt x="1246013" y="79375"/>
                  </a:lnTo>
                  <a:lnTo>
                    <a:pt x="1196652" y="98025"/>
                  </a:lnTo>
                  <a:lnTo>
                    <a:pt x="1148357" y="116274"/>
                  </a:lnTo>
                  <a:lnTo>
                    <a:pt x="1101031" y="134156"/>
                  </a:lnTo>
                  <a:lnTo>
                    <a:pt x="1054573" y="151709"/>
                  </a:lnTo>
                  <a:lnTo>
                    <a:pt x="1008888" y="168972"/>
                  </a:lnTo>
                  <a:lnTo>
                    <a:pt x="963875" y="185980"/>
                  </a:lnTo>
                  <a:lnTo>
                    <a:pt x="919437" y="202770"/>
                  </a:lnTo>
                  <a:lnTo>
                    <a:pt x="875475" y="219381"/>
                  </a:lnTo>
                  <a:lnTo>
                    <a:pt x="831892" y="235849"/>
                  </a:lnTo>
                  <a:lnTo>
                    <a:pt x="788588" y="252211"/>
                  </a:lnTo>
                  <a:lnTo>
                    <a:pt x="745466" y="268505"/>
                  </a:lnTo>
                  <a:lnTo>
                    <a:pt x="702427" y="284767"/>
                  </a:lnTo>
                  <a:lnTo>
                    <a:pt x="659374" y="301034"/>
                  </a:lnTo>
                  <a:lnTo>
                    <a:pt x="616207" y="317345"/>
                  </a:lnTo>
                  <a:lnTo>
                    <a:pt x="572828" y="333735"/>
                  </a:lnTo>
                  <a:lnTo>
                    <a:pt x="529139" y="350243"/>
                  </a:lnTo>
                  <a:lnTo>
                    <a:pt x="485043" y="366905"/>
                  </a:lnTo>
                  <a:lnTo>
                    <a:pt x="440439" y="383758"/>
                  </a:lnTo>
                  <a:lnTo>
                    <a:pt x="395231" y="400839"/>
                  </a:lnTo>
                  <a:lnTo>
                    <a:pt x="349320" y="418187"/>
                  </a:lnTo>
                  <a:lnTo>
                    <a:pt x="302608" y="435837"/>
                  </a:lnTo>
                  <a:lnTo>
                    <a:pt x="254996" y="453827"/>
                  </a:lnTo>
                  <a:lnTo>
                    <a:pt x="206386" y="472194"/>
                  </a:lnTo>
                  <a:lnTo>
                    <a:pt x="156679" y="490976"/>
                  </a:lnTo>
                  <a:lnTo>
                    <a:pt x="105778" y="510208"/>
                  </a:lnTo>
                  <a:lnTo>
                    <a:pt x="53584" y="529930"/>
                  </a:lnTo>
                  <a:lnTo>
                    <a:pt x="0" y="55017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202402" y="1854814"/>
              <a:ext cx="39370" cy="59055"/>
            </a:xfrm>
            <a:custGeom>
              <a:avLst/>
              <a:gdLst/>
              <a:ahLst/>
              <a:cxnLst/>
              <a:rect l="l" t="t" r="r" b="b"/>
              <a:pathLst>
                <a:path w="39369" h="59055">
                  <a:moveTo>
                    <a:pt x="38797" y="58993"/>
                  </a:moveTo>
                  <a:lnTo>
                    <a:pt x="31070" y="51610"/>
                  </a:lnTo>
                  <a:lnTo>
                    <a:pt x="19475" y="45490"/>
                  </a:lnTo>
                  <a:lnTo>
                    <a:pt x="7842" y="41360"/>
                  </a:lnTo>
                  <a:lnTo>
                    <a:pt x="0" y="39945"/>
                  </a:lnTo>
                  <a:lnTo>
                    <a:pt x="4947" y="33697"/>
                  </a:lnTo>
                  <a:lnTo>
                    <a:pt x="10942" y="22906"/>
                  </a:lnTo>
                  <a:lnTo>
                    <a:pt x="15594" y="10648"/>
                  </a:lnTo>
                  <a:lnTo>
                    <a:pt x="16508" y="0"/>
                  </a:lnTo>
                </a:path>
              </a:pathLst>
            </a:custGeom>
            <a:ln w="11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234097" y="2675956"/>
            <a:ext cx="1670685" cy="417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10">
                <a:latin typeface="SimSun"/>
                <a:cs typeface="SimSun"/>
              </a:rPr>
              <a:t>Empty()</a:t>
            </a:r>
            <a:r>
              <a:rPr dirty="0" sz="1700" spc="10" i="1">
                <a:latin typeface="Arial"/>
                <a:cs typeface="Arial"/>
              </a:rPr>
              <a:t>→</a:t>
            </a:r>
            <a:r>
              <a:rPr dirty="0" sz="1700" spc="325" i="1">
                <a:latin typeface="Arial"/>
                <a:cs typeface="Arial"/>
              </a:rPr>
              <a:t> </a:t>
            </a:r>
            <a:r>
              <a:rPr dirty="0" sz="1700" spc="5">
                <a:latin typeface="SimSun"/>
                <a:cs typeface="SimSun"/>
              </a:rPr>
              <a:t>False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7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42023" y="1770603"/>
            <a:ext cx="12446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0790" y="1801308"/>
            <a:ext cx="846455" cy="594995"/>
            <a:chOff x="350790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35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00001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78420" y="1801363"/>
            <a:ext cx="1314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3991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4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441109" y="1335293"/>
            <a:ext cx="2230120" cy="1062990"/>
            <a:chOff x="441109" y="1335293"/>
            <a:chExt cx="2230120" cy="1062990"/>
          </a:xfrm>
        </p:grpSpPr>
        <p:sp>
          <p:nvSpPr>
            <p:cNvPr id="15" name="object 15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38145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90996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78304" y="1342492"/>
              <a:ext cx="386080" cy="447675"/>
            </a:xfrm>
            <a:custGeom>
              <a:avLst/>
              <a:gdLst/>
              <a:ahLst/>
              <a:cxnLst/>
              <a:rect l="l" t="t" r="r" b="b"/>
              <a:pathLst>
                <a:path w="386080" h="447675">
                  <a:moveTo>
                    <a:pt x="385691" y="0"/>
                  </a:moveTo>
                  <a:lnTo>
                    <a:pt x="337353" y="10852"/>
                  </a:lnTo>
                  <a:lnTo>
                    <a:pt x="291537" y="25858"/>
                  </a:lnTo>
                  <a:lnTo>
                    <a:pt x="248412" y="44790"/>
                  </a:lnTo>
                  <a:lnTo>
                    <a:pt x="208146" y="67421"/>
                  </a:lnTo>
                  <a:lnTo>
                    <a:pt x="170910" y="93525"/>
                  </a:lnTo>
                  <a:lnTo>
                    <a:pt x="136873" y="122876"/>
                  </a:lnTo>
                  <a:lnTo>
                    <a:pt x="106202" y="155246"/>
                  </a:lnTo>
                  <a:lnTo>
                    <a:pt x="79068" y="190410"/>
                  </a:lnTo>
                  <a:lnTo>
                    <a:pt x="55640" y="228140"/>
                  </a:lnTo>
                  <a:lnTo>
                    <a:pt x="36086" y="268209"/>
                  </a:lnTo>
                  <a:lnTo>
                    <a:pt x="20576" y="310392"/>
                  </a:lnTo>
                  <a:lnTo>
                    <a:pt x="9279" y="354460"/>
                  </a:lnTo>
                  <a:lnTo>
                    <a:pt x="2364" y="400189"/>
                  </a:lnTo>
                  <a:lnTo>
                    <a:pt x="0" y="44735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46869" y="1766235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41"/>
                  </a:moveTo>
                  <a:lnTo>
                    <a:pt x="53285" y="4642"/>
                  </a:lnTo>
                  <a:lnTo>
                    <a:pt x="43482" y="13297"/>
                  </a:lnTo>
                  <a:lnTo>
                    <a:pt x="35520" y="22690"/>
                  </a:lnTo>
                  <a:lnTo>
                    <a:pt x="31431" y="29505"/>
                  </a:lnTo>
                  <a:lnTo>
                    <a:pt x="27351" y="22684"/>
                  </a:lnTo>
                  <a:lnTo>
                    <a:pt x="19402" y="13281"/>
                  </a:lnTo>
                  <a:lnTo>
                    <a:pt x="9610" y="4613"/>
                  </a:lnTo>
                  <a:lnTo>
                    <a:pt x="0" y="0"/>
                  </a:lnTo>
                </a:path>
              </a:pathLst>
            </a:custGeom>
            <a:ln w="11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07932" y="1342492"/>
              <a:ext cx="1456690" cy="550545"/>
            </a:xfrm>
            <a:custGeom>
              <a:avLst/>
              <a:gdLst/>
              <a:ahLst/>
              <a:cxnLst/>
              <a:rect l="l" t="t" r="r" b="b"/>
              <a:pathLst>
                <a:path w="1456689" h="550544">
                  <a:moveTo>
                    <a:pt x="1456085" y="0"/>
                  </a:moveTo>
                  <a:lnTo>
                    <a:pt x="1401476" y="20633"/>
                  </a:lnTo>
                  <a:lnTo>
                    <a:pt x="1348327" y="40716"/>
                  </a:lnTo>
                  <a:lnTo>
                    <a:pt x="1296539" y="60284"/>
                  </a:lnTo>
                  <a:lnTo>
                    <a:pt x="1246013" y="79375"/>
                  </a:lnTo>
                  <a:lnTo>
                    <a:pt x="1196652" y="98025"/>
                  </a:lnTo>
                  <a:lnTo>
                    <a:pt x="1148357" y="116274"/>
                  </a:lnTo>
                  <a:lnTo>
                    <a:pt x="1101031" y="134156"/>
                  </a:lnTo>
                  <a:lnTo>
                    <a:pt x="1054573" y="151709"/>
                  </a:lnTo>
                  <a:lnTo>
                    <a:pt x="1008888" y="168972"/>
                  </a:lnTo>
                  <a:lnTo>
                    <a:pt x="963875" y="185980"/>
                  </a:lnTo>
                  <a:lnTo>
                    <a:pt x="919437" y="202770"/>
                  </a:lnTo>
                  <a:lnTo>
                    <a:pt x="875475" y="219381"/>
                  </a:lnTo>
                  <a:lnTo>
                    <a:pt x="831892" y="235849"/>
                  </a:lnTo>
                  <a:lnTo>
                    <a:pt x="788588" y="252211"/>
                  </a:lnTo>
                  <a:lnTo>
                    <a:pt x="745466" y="268505"/>
                  </a:lnTo>
                  <a:lnTo>
                    <a:pt x="702427" y="284767"/>
                  </a:lnTo>
                  <a:lnTo>
                    <a:pt x="659374" y="301034"/>
                  </a:lnTo>
                  <a:lnTo>
                    <a:pt x="616207" y="317345"/>
                  </a:lnTo>
                  <a:lnTo>
                    <a:pt x="572828" y="333735"/>
                  </a:lnTo>
                  <a:lnTo>
                    <a:pt x="529139" y="350243"/>
                  </a:lnTo>
                  <a:lnTo>
                    <a:pt x="485043" y="366905"/>
                  </a:lnTo>
                  <a:lnTo>
                    <a:pt x="440439" y="383758"/>
                  </a:lnTo>
                  <a:lnTo>
                    <a:pt x="395231" y="400839"/>
                  </a:lnTo>
                  <a:lnTo>
                    <a:pt x="349320" y="418187"/>
                  </a:lnTo>
                  <a:lnTo>
                    <a:pt x="302608" y="435837"/>
                  </a:lnTo>
                  <a:lnTo>
                    <a:pt x="254996" y="453827"/>
                  </a:lnTo>
                  <a:lnTo>
                    <a:pt x="206386" y="472194"/>
                  </a:lnTo>
                  <a:lnTo>
                    <a:pt x="156679" y="490976"/>
                  </a:lnTo>
                  <a:lnTo>
                    <a:pt x="105778" y="510208"/>
                  </a:lnTo>
                  <a:lnTo>
                    <a:pt x="53584" y="529930"/>
                  </a:lnTo>
                  <a:lnTo>
                    <a:pt x="0" y="55017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202402" y="1854814"/>
              <a:ext cx="39370" cy="59055"/>
            </a:xfrm>
            <a:custGeom>
              <a:avLst/>
              <a:gdLst/>
              <a:ahLst/>
              <a:cxnLst/>
              <a:rect l="l" t="t" r="r" b="b"/>
              <a:pathLst>
                <a:path w="39369" h="59055">
                  <a:moveTo>
                    <a:pt x="38797" y="58993"/>
                  </a:moveTo>
                  <a:lnTo>
                    <a:pt x="31070" y="51610"/>
                  </a:lnTo>
                  <a:lnTo>
                    <a:pt x="19475" y="45490"/>
                  </a:lnTo>
                  <a:lnTo>
                    <a:pt x="7842" y="41360"/>
                  </a:lnTo>
                  <a:lnTo>
                    <a:pt x="0" y="39945"/>
                  </a:lnTo>
                  <a:lnTo>
                    <a:pt x="4947" y="33697"/>
                  </a:lnTo>
                  <a:lnTo>
                    <a:pt x="10942" y="22906"/>
                  </a:lnTo>
                  <a:lnTo>
                    <a:pt x="15594" y="10648"/>
                  </a:lnTo>
                  <a:lnTo>
                    <a:pt x="16508" y="0"/>
                  </a:lnTo>
                </a:path>
              </a:pathLst>
            </a:custGeom>
            <a:ln w="11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7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59997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1845"/>
              </a:lnSpc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0790" y="1801308"/>
            <a:ext cx="846455" cy="594995"/>
            <a:chOff x="350790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35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00001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00001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3991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4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441109" y="1335293"/>
            <a:ext cx="2230120" cy="1062990"/>
            <a:chOff x="441109" y="1335293"/>
            <a:chExt cx="2230120" cy="1062990"/>
          </a:xfrm>
        </p:grpSpPr>
        <p:sp>
          <p:nvSpPr>
            <p:cNvPr id="15" name="object 15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38145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90996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78304" y="1342492"/>
              <a:ext cx="386080" cy="447675"/>
            </a:xfrm>
            <a:custGeom>
              <a:avLst/>
              <a:gdLst/>
              <a:ahLst/>
              <a:cxnLst/>
              <a:rect l="l" t="t" r="r" b="b"/>
              <a:pathLst>
                <a:path w="386080" h="447675">
                  <a:moveTo>
                    <a:pt x="385691" y="0"/>
                  </a:moveTo>
                  <a:lnTo>
                    <a:pt x="337353" y="10852"/>
                  </a:lnTo>
                  <a:lnTo>
                    <a:pt x="291537" y="25858"/>
                  </a:lnTo>
                  <a:lnTo>
                    <a:pt x="248412" y="44790"/>
                  </a:lnTo>
                  <a:lnTo>
                    <a:pt x="208146" y="67421"/>
                  </a:lnTo>
                  <a:lnTo>
                    <a:pt x="170910" y="93525"/>
                  </a:lnTo>
                  <a:lnTo>
                    <a:pt x="136873" y="122876"/>
                  </a:lnTo>
                  <a:lnTo>
                    <a:pt x="106202" y="155246"/>
                  </a:lnTo>
                  <a:lnTo>
                    <a:pt x="79068" y="190410"/>
                  </a:lnTo>
                  <a:lnTo>
                    <a:pt x="55640" y="228140"/>
                  </a:lnTo>
                  <a:lnTo>
                    <a:pt x="36086" y="268209"/>
                  </a:lnTo>
                  <a:lnTo>
                    <a:pt x="20576" y="310392"/>
                  </a:lnTo>
                  <a:lnTo>
                    <a:pt x="9279" y="354460"/>
                  </a:lnTo>
                  <a:lnTo>
                    <a:pt x="2364" y="400189"/>
                  </a:lnTo>
                  <a:lnTo>
                    <a:pt x="0" y="44735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46869" y="1766235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41"/>
                  </a:moveTo>
                  <a:lnTo>
                    <a:pt x="53285" y="4642"/>
                  </a:lnTo>
                  <a:lnTo>
                    <a:pt x="43482" y="13297"/>
                  </a:lnTo>
                  <a:lnTo>
                    <a:pt x="35520" y="22690"/>
                  </a:lnTo>
                  <a:lnTo>
                    <a:pt x="31431" y="29505"/>
                  </a:lnTo>
                  <a:lnTo>
                    <a:pt x="27351" y="22684"/>
                  </a:lnTo>
                  <a:lnTo>
                    <a:pt x="19402" y="13281"/>
                  </a:lnTo>
                  <a:lnTo>
                    <a:pt x="9610" y="4613"/>
                  </a:lnTo>
                  <a:lnTo>
                    <a:pt x="0" y="0"/>
                  </a:lnTo>
                </a:path>
              </a:pathLst>
            </a:custGeom>
            <a:ln w="11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07932" y="1342492"/>
              <a:ext cx="1456690" cy="550545"/>
            </a:xfrm>
            <a:custGeom>
              <a:avLst/>
              <a:gdLst/>
              <a:ahLst/>
              <a:cxnLst/>
              <a:rect l="l" t="t" r="r" b="b"/>
              <a:pathLst>
                <a:path w="1456689" h="550544">
                  <a:moveTo>
                    <a:pt x="1456085" y="0"/>
                  </a:moveTo>
                  <a:lnTo>
                    <a:pt x="1401476" y="20633"/>
                  </a:lnTo>
                  <a:lnTo>
                    <a:pt x="1348327" y="40716"/>
                  </a:lnTo>
                  <a:lnTo>
                    <a:pt x="1296539" y="60284"/>
                  </a:lnTo>
                  <a:lnTo>
                    <a:pt x="1246013" y="79375"/>
                  </a:lnTo>
                  <a:lnTo>
                    <a:pt x="1196652" y="98025"/>
                  </a:lnTo>
                  <a:lnTo>
                    <a:pt x="1148357" y="116274"/>
                  </a:lnTo>
                  <a:lnTo>
                    <a:pt x="1101031" y="134156"/>
                  </a:lnTo>
                  <a:lnTo>
                    <a:pt x="1054573" y="151709"/>
                  </a:lnTo>
                  <a:lnTo>
                    <a:pt x="1008888" y="168972"/>
                  </a:lnTo>
                  <a:lnTo>
                    <a:pt x="963875" y="185980"/>
                  </a:lnTo>
                  <a:lnTo>
                    <a:pt x="919437" y="202770"/>
                  </a:lnTo>
                  <a:lnTo>
                    <a:pt x="875475" y="219381"/>
                  </a:lnTo>
                  <a:lnTo>
                    <a:pt x="831892" y="235849"/>
                  </a:lnTo>
                  <a:lnTo>
                    <a:pt x="788588" y="252211"/>
                  </a:lnTo>
                  <a:lnTo>
                    <a:pt x="745466" y="268505"/>
                  </a:lnTo>
                  <a:lnTo>
                    <a:pt x="702427" y="284767"/>
                  </a:lnTo>
                  <a:lnTo>
                    <a:pt x="659374" y="301034"/>
                  </a:lnTo>
                  <a:lnTo>
                    <a:pt x="616207" y="317345"/>
                  </a:lnTo>
                  <a:lnTo>
                    <a:pt x="572828" y="333735"/>
                  </a:lnTo>
                  <a:lnTo>
                    <a:pt x="529139" y="350243"/>
                  </a:lnTo>
                  <a:lnTo>
                    <a:pt x="485043" y="366905"/>
                  </a:lnTo>
                  <a:lnTo>
                    <a:pt x="440439" y="383758"/>
                  </a:lnTo>
                  <a:lnTo>
                    <a:pt x="395231" y="400839"/>
                  </a:lnTo>
                  <a:lnTo>
                    <a:pt x="349320" y="418187"/>
                  </a:lnTo>
                  <a:lnTo>
                    <a:pt x="302608" y="435837"/>
                  </a:lnTo>
                  <a:lnTo>
                    <a:pt x="254996" y="453827"/>
                  </a:lnTo>
                  <a:lnTo>
                    <a:pt x="206386" y="472194"/>
                  </a:lnTo>
                  <a:lnTo>
                    <a:pt x="156679" y="490976"/>
                  </a:lnTo>
                  <a:lnTo>
                    <a:pt x="105778" y="510208"/>
                  </a:lnTo>
                  <a:lnTo>
                    <a:pt x="53584" y="529930"/>
                  </a:lnTo>
                  <a:lnTo>
                    <a:pt x="0" y="55017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202402" y="1854814"/>
              <a:ext cx="39370" cy="59055"/>
            </a:xfrm>
            <a:custGeom>
              <a:avLst/>
              <a:gdLst/>
              <a:ahLst/>
              <a:cxnLst/>
              <a:rect l="l" t="t" r="r" b="b"/>
              <a:pathLst>
                <a:path w="39369" h="59055">
                  <a:moveTo>
                    <a:pt x="38797" y="58993"/>
                  </a:moveTo>
                  <a:lnTo>
                    <a:pt x="31070" y="51610"/>
                  </a:lnTo>
                  <a:lnTo>
                    <a:pt x="19475" y="45490"/>
                  </a:lnTo>
                  <a:lnTo>
                    <a:pt x="7842" y="41360"/>
                  </a:lnTo>
                  <a:lnTo>
                    <a:pt x="0" y="39945"/>
                  </a:lnTo>
                  <a:lnTo>
                    <a:pt x="4947" y="33697"/>
                  </a:lnTo>
                  <a:lnTo>
                    <a:pt x="10942" y="22906"/>
                  </a:lnTo>
                  <a:lnTo>
                    <a:pt x="15594" y="10648"/>
                  </a:lnTo>
                  <a:lnTo>
                    <a:pt x="16508" y="0"/>
                  </a:lnTo>
                </a:path>
              </a:pathLst>
            </a:custGeom>
            <a:ln w="11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507959" y="2675956"/>
            <a:ext cx="112268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Enqueue(c)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7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59997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1845"/>
              </a:lnSpc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0790" y="1801308"/>
            <a:ext cx="846455" cy="594995"/>
            <a:chOff x="350790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35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00001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00001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40005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441109" y="1335293"/>
            <a:ext cx="756285" cy="1060450"/>
            <a:chOff x="441109" y="1335293"/>
            <a:chExt cx="756285" cy="1060450"/>
          </a:xfrm>
        </p:grpSpPr>
        <p:sp>
          <p:nvSpPr>
            <p:cNvPr id="15" name="object 15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38145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78304" y="1342492"/>
              <a:ext cx="386080" cy="447675"/>
            </a:xfrm>
            <a:custGeom>
              <a:avLst/>
              <a:gdLst/>
              <a:ahLst/>
              <a:cxnLst/>
              <a:rect l="l" t="t" r="r" b="b"/>
              <a:pathLst>
                <a:path w="386080" h="447675">
                  <a:moveTo>
                    <a:pt x="385691" y="0"/>
                  </a:moveTo>
                  <a:lnTo>
                    <a:pt x="337353" y="10852"/>
                  </a:lnTo>
                  <a:lnTo>
                    <a:pt x="291537" y="25858"/>
                  </a:lnTo>
                  <a:lnTo>
                    <a:pt x="248412" y="44790"/>
                  </a:lnTo>
                  <a:lnTo>
                    <a:pt x="208146" y="67421"/>
                  </a:lnTo>
                  <a:lnTo>
                    <a:pt x="170910" y="93525"/>
                  </a:lnTo>
                  <a:lnTo>
                    <a:pt x="136873" y="122876"/>
                  </a:lnTo>
                  <a:lnTo>
                    <a:pt x="106202" y="155246"/>
                  </a:lnTo>
                  <a:lnTo>
                    <a:pt x="79068" y="190410"/>
                  </a:lnTo>
                  <a:lnTo>
                    <a:pt x="55640" y="228140"/>
                  </a:lnTo>
                  <a:lnTo>
                    <a:pt x="36086" y="268209"/>
                  </a:lnTo>
                  <a:lnTo>
                    <a:pt x="20576" y="310392"/>
                  </a:lnTo>
                  <a:lnTo>
                    <a:pt x="9279" y="354460"/>
                  </a:lnTo>
                  <a:lnTo>
                    <a:pt x="2364" y="400189"/>
                  </a:lnTo>
                  <a:lnTo>
                    <a:pt x="0" y="44735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46869" y="1766235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41"/>
                  </a:moveTo>
                  <a:lnTo>
                    <a:pt x="53285" y="4642"/>
                  </a:lnTo>
                  <a:lnTo>
                    <a:pt x="43482" y="13297"/>
                  </a:lnTo>
                  <a:lnTo>
                    <a:pt x="35520" y="22690"/>
                  </a:lnTo>
                  <a:lnTo>
                    <a:pt x="31431" y="29505"/>
                  </a:lnTo>
                  <a:lnTo>
                    <a:pt x="27351" y="22684"/>
                  </a:lnTo>
                  <a:lnTo>
                    <a:pt x="19402" y="13281"/>
                  </a:lnTo>
                  <a:lnTo>
                    <a:pt x="9610" y="4613"/>
                  </a:lnTo>
                  <a:lnTo>
                    <a:pt x="0" y="0"/>
                  </a:lnTo>
                </a:path>
              </a:pathLst>
            </a:custGeom>
            <a:ln w="11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440005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45"/>
              </a:lnSpc>
            </a:pPr>
            <a:r>
              <a:rPr dirty="0" sz="1700" spc="-135">
                <a:latin typeface="Arial MT"/>
                <a:cs typeface="Arial MT"/>
              </a:rPr>
              <a:t>c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43998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4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3991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4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1370941" y="1335293"/>
            <a:ext cx="1300480" cy="1062990"/>
            <a:chOff x="1370941" y="1335293"/>
            <a:chExt cx="1300480" cy="1062990"/>
          </a:xfrm>
        </p:grpSpPr>
        <p:sp>
          <p:nvSpPr>
            <p:cNvPr id="23" name="object 23"/>
            <p:cNvSpPr/>
            <p:nvPr/>
          </p:nvSpPr>
          <p:spPr>
            <a:xfrm>
              <a:off x="1440005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378151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431003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747177" y="1342492"/>
              <a:ext cx="916940" cy="520065"/>
            </a:xfrm>
            <a:custGeom>
              <a:avLst/>
              <a:gdLst/>
              <a:ahLst/>
              <a:cxnLst/>
              <a:rect l="l" t="t" r="r" b="b"/>
              <a:pathLst>
                <a:path w="916939" h="520064">
                  <a:moveTo>
                    <a:pt x="916841" y="0"/>
                  </a:moveTo>
                  <a:lnTo>
                    <a:pt x="866189" y="28709"/>
                  </a:lnTo>
                  <a:lnTo>
                    <a:pt x="817496" y="56307"/>
                  </a:lnTo>
                  <a:lnTo>
                    <a:pt x="770564" y="82907"/>
                  </a:lnTo>
                  <a:lnTo>
                    <a:pt x="725193" y="108622"/>
                  </a:lnTo>
                  <a:lnTo>
                    <a:pt x="681185" y="133564"/>
                  </a:lnTo>
                  <a:lnTo>
                    <a:pt x="638341" y="157846"/>
                  </a:lnTo>
                  <a:lnTo>
                    <a:pt x="596461" y="181582"/>
                  </a:lnTo>
                  <a:lnTo>
                    <a:pt x="555347" y="204883"/>
                  </a:lnTo>
                  <a:lnTo>
                    <a:pt x="514800" y="227864"/>
                  </a:lnTo>
                  <a:lnTo>
                    <a:pt x="474620" y="250635"/>
                  </a:lnTo>
                  <a:lnTo>
                    <a:pt x="434609" y="273311"/>
                  </a:lnTo>
                  <a:lnTo>
                    <a:pt x="394568" y="296005"/>
                  </a:lnTo>
                  <a:lnTo>
                    <a:pt x="354297" y="318828"/>
                  </a:lnTo>
                  <a:lnTo>
                    <a:pt x="313598" y="341894"/>
                  </a:lnTo>
                  <a:lnTo>
                    <a:pt x="272272" y="365316"/>
                  </a:lnTo>
                  <a:lnTo>
                    <a:pt x="230120" y="389206"/>
                  </a:lnTo>
                  <a:lnTo>
                    <a:pt x="186942" y="413678"/>
                  </a:lnTo>
                  <a:lnTo>
                    <a:pt x="142540" y="438843"/>
                  </a:lnTo>
                  <a:lnTo>
                    <a:pt x="96715" y="464816"/>
                  </a:lnTo>
                  <a:lnTo>
                    <a:pt x="49268" y="491708"/>
                  </a:lnTo>
                  <a:lnTo>
                    <a:pt x="0" y="51963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742032" y="1823020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4">
                  <a:moveTo>
                    <a:pt x="41278" y="54882"/>
                  </a:moveTo>
                  <a:lnTo>
                    <a:pt x="32505" y="48773"/>
                  </a:lnTo>
                  <a:lnTo>
                    <a:pt x="20102" y="44507"/>
                  </a:lnTo>
                  <a:lnTo>
                    <a:pt x="7969" y="42214"/>
                  </a:lnTo>
                  <a:lnTo>
                    <a:pt x="0" y="42021"/>
                  </a:lnTo>
                  <a:lnTo>
                    <a:pt x="3929" y="35086"/>
                  </a:lnTo>
                  <a:lnTo>
                    <a:pt x="8195" y="23497"/>
                  </a:lnTo>
                  <a:lnTo>
                    <a:pt x="10907" y="10666"/>
                  </a:lnTo>
                  <a:lnTo>
                    <a:pt x="10173" y="0"/>
                  </a:lnTo>
                </a:path>
              </a:pathLst>
            </a:custGeom>
            <a:ln w="115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507959" y="2675956"/>
            <a:ext cx="112268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Enqueue(c)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7072" y="2447856"/>
            <a:ext cx="79375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SimSun"/>
                <a:cs typeface="SimSun"/>
              </a:rPr>
              <a:t>Push(a)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7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42023" y="1770603"/>
            <a:ext cx="12446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0790" y="1801308"/>
            <a:ext cx="846455" cy="594995"/>
            <a:chOff x="350790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35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00001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78420" y="1801363"/>
            <a:ext cx="1314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40005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441109" y="1335293"/>
            <a:ext cx="756285" cy="1060450"/>
            <a:chOff x="441109" y="1335293"/>
            <a:chExt cx="756285" cy="1060450"/>
          </a:xfrm>
        </p:grpSpPr>
        <p:sp>
          <p:nvSpPr>
            <p:cNvPr id="15" name="object 15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38145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78304" y="1342492"/>
              <a:ext cx="386080" cy="447675"/>
            </a:xfrm>
            <a:custGeom>
              <a:avLst/>
              <a:gdLst/>
              <a:ahLst/>
              <a:cxnLst/>
              <a:rect l="l" t="t" r="r" b="b"/>
              <a:pathLst>
                <a:path w="386080" h="447675">
                  <a:moveTo>
                    <a:pt x="385691" y="0"/>
                  </a:moveTo>
                  <a:lnTo>
                    <a:pt x="337353" y="10852"/>
                  </a:lnTo>
                  <a:lnTo>
                    <a:pt x="291537" y="25858"/>
                  </a:lnTo>
                  <a:lnTo>
                    <a:pt x="248412" y="44790"/>
                  </a:lnTo>
                  <a:lnTo>
                    <a:pt x="208146" y="67421"/>
                  </a:lnTo>
                  <a:lnTo>
                    <a:pt x="170910" y="93525"/>
                  </a:lnTo>
                  <a:lnTo>
                    <a:pt x="136873" y="122876"/>
                  </a:lnTo>
                  <a:lnTo>
                    <a:pt x="106202" y="155246"/>
                  </a:lnTo>
                  <a:lnTo>
                    <a:pt x="79068" y="190410"/>
                  </a:lnTo>
                  <a:lnTo>
                    <a:pt x="55640" y="228140"/>
                  </a:lnTo>
                  <a:lnTo>
                    <a:pt x="36086" y="268209"/>
                  </a:lnTo>
                  <a:lnTo>
                    <a:pt x="20576" y="310392"/>
                  </a:lnTo>
                  <a:lnTo>
                    <a:pt x="9279" y="354460"/>
                  </a:lnTo>
                  <a:lnTo>
                    <a:pt x="2364" y="400189"/>
                  </a:lnTo>
                  <a:lnTo>
                    <a:pt x="0" y="44735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46869" y="1766235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41"/>
                  </a:moveTo>
                  <a:lnTo>
                    <a:pt x="53285" y="4642"/>
                  </a:lnTo>
                  <a:lnTo>
                    <a:pt x="43482" y="13297"/>
                  </a:lnTo>
                  <a:lnTo>
                    <a:pt x="35520" y="22690"/>
                  </a:lnTo>
                  <a:lnTo>
                    <a:pt x="31431" y="29505"/>
                  </a:lnTo>
                  <a:lnTo>
                    <a:pt x="27351" y="22684"/>
                  </a:lnTo>
                  <a:lnTo>
                    <a:pt x="19402" y="13281"/>
                  </a:lnTo>
                  <a:lnTo>
                    <a:pt x="9610" y="4613"/>
                  </a:lnTo>
                  <a:lnTo>
                    <a:pt x="0" y="0"/>
                  </a:lnTo>
                </a:path>
              </a:pathLst>
            </a:custGeom>
            <a:ln w="11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525625" y="1770603"/>
            <a:ext cx="116839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35">
                <a:latin typeface="Arial MT"/>
                <a:cs typeface="Arial MT"/>
              </a:rPr>
              <a:t>c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43998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4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3991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4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1370941" y="1335293"/>
            <a:ext cx="1300480" cy="1062990"/>
            <a:chOff x="1370941" y="1335293"/>
            <a:chExt cx="1300480" cy="1062990"/>
          </a:xfrm>
        </p:grpSpPr>
        <p:sp>
          <p:nvSpPr>
            <p:cNvPr id="23" name="object 23"/>
            <p:cNvSpPr/>
            <p:nvPr/>
          </p:nvSpPr>
          <p:spPr>
            <a:xfrm>
              <a:off x="1440005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378151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431003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747177" y="1342492"/>
              <a:ext cx="916940" cy="520065"/>
            </a:xfrm>
            <a:custGeom>
              <a:avLst/>
              <a:gdLst/>
              <a:ahLst/>
              <a:cxnLst/>
              <a:rect l="l" t="t" r="r" b="b"/>
              <a:pathLst>
                <a:path w="916939" h="520064">
                  <a:moveTo>
                    <a:pt x="916841" y="0"/>
                  </a:moveTo>
                  <a:lnTo>
                    <a:pt x="866189" y="28709"/>
                  </a:lnTo>
                  <a:lnTo>
                    <a:pt x="817496" y="56307"/>
                  </a:lnTo>
                  <a:lnTo>
                    <a:pt x="770564" y="82907"/>
                  </a:lnTo>
                  <a:lnTo>
                    <a:pt x="725193" y="108622"/>
                  </a:lnTo>
                  <a:lnTo>
                    <a:pt x="681185" y="133564"/>
                  </a:lnTo>
                  <a:lnTo>
                    <a:pt x="638341" y="157846"/>
                  </a:lnTo>
                  <a:lnTo>
                    <a:pt x="596461" y="181582"/>
                  </a:lnTo>
                  <a:lnTo>
                    <a:pt x="555347" y="204883"/>
                  </a:lnTo>
                  <a:lnTo>
                    <a:pt x="514800" y="227864"/>
                  </a:lnTo>
                  <a:lnTo>
                    <a:pt x="474620" y="250635"/>
                  </a:lnTo>
                  <a:lnTo>
                    <a:pt x="434609" y="273311"/>
                  </a:lnTo>
                  <a:lnTo>
                    <a:pt x="394568" y="296005"/>
                  </a:lnTo>
                  <a:lnTo>
                    <a:pt x="354297" y="318828"/>
                  </a:lnTo>
                  <a:lnTo>
                    <a:pt x="313598" y="341894"/>
                  </a:lnTo>
                  <a:lnTo>
                    <a:pt x="272272" y="365316"/>
                  </a:lnTo>
                  <a:lnTo>
                    <a:pt x="230120" y="389206"/>
                  </a:lnTo>
                  <a:lnTo>
                    <a:pt x="186942" y="413678"/>
                  </a:lnTo>
                  <a:lnTo>
                    <a:pt x="142540" y="438843"/>
                  </a:lnTo>
                  <a:lnTo>
                    <a:pt x="96715" y="464816"/>
                  </a:lnTo>
                  <a:lnTo>
                    <a:pt x="49268" y="491708"/>
                  </a:lnTo>
                  <a:lnTo>
                    <a:pt x="0" y="51963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742032" y="1823020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4">
                  <a:moveTo>
                    <a:pt x="41278" y="54882"/>
                  </a:moveTo>
                  <a:lnTo>
                    <a:pt x="32505" y="48773"/>
                  </a:lnTo>
                  <a:lnTo>
                    <a:pt x="20102" y="44507"/>
                  </a:lnTo>
                  <a:lnTo>
                    <a:pt x="7969" y="42214"/>
                  </a:lnTo>
                  <a:lnTo>
                    <a:pt x="0" y="42021"/>
                  </a:lnTo>
                  <a:lnTo>
                    <a:pt x="3929" y="35086"/>
                  </a:lnTo>
                  <a:lnTo>
                    <a:pt x="8195" y="23497"/>
                  </a:lnTo>
                  <a:lnTo>
                    <a:pt x="10907" y="10666"/>
                  </a:lnTo>
                  <a:lnTo>
                    <a:pt x="10173" y="0"/>
                  </a:lnTo>
                </a:path>
              </a:pathLst>
            </a:custGeom>
            <a:ln w="115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7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59997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1845"/>
              </a:lnSpc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0790" y="1801308"/>
            <a:ext cx="846455" cy="594995"/>
            <a:chOff x="350790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35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00001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00001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40005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441109" y="1335293"/>
            <a:ext cx="756285" cy="1060450"/>
            <a:chOff x="441109" y="1335293"/>
            <a:chExt cx="756285" cy="1060450"/>
          </a:xfrm>
        </p:grpSpPr>
        <p:sp>
          <p:nvSpPr>
            <p:cNvPr id="15" name="object 15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38145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78304" y="1342492"/>
              <a:ext cx="386080" cy="447675"/>
            </a:xfrm>
            <a:custGeom>
              <a:avLst/>
              <a:gdLst/>
              <a:ahLst/>
              <a:cxnLst/>
              <a:rect l="l" t="t" r="r" b="b"/>
              <a:pathLst>
                <a:path w="386080" h="447675">
                  <a:moveTo>
                    <a:pt x="385691" y="0"/>
                  </a:moveTo>
                  <a:lnTo>
                    <a:pt x="337353" y="10852"/>
                  </a:lnTo>
                  <a:lnTo>
                    <a:pt x="291537" y="25858"/>
                  </a:lnTo>
                  <a:lnTo>
                    <a:pt x="248412" y="44790"/>
                  </a:lnTo>
                  <a:lnTo>
                    <a:pt x="208146" y="67421"/>
                  </a:lnTo>
                  <a:lnTo>
                    <a:pt x="170910" y="93525"/>
                  </a:lnTo>
                  <a:lnTo>
                    <a:pt x="136873" y="122876"/>
                  </a:lnTo>
                  <a:lnTo>
                    <a:pt x="106202" y="155246"/>
                  </a:lnTo>
                  <a:lnTo>
                    <a:pt x="79068" y="190410"/>
                  </a:lnTo>
                  <a:lnTo>
                    <a:pt x="55640" y="228140"/>
                  </a:lnTo>
                  <a:lnTo>
                    <a:pt x="36086" y="268209"/>
                  </a:lnTo>
                  <a:lnTo>
                    <a:pt x="20576" y="310392"/>
                  </a:lnTo>
                  <a:lnTo>
                    <a:pt x="9279" y="354460"/>
                  </a:lnTo>
                  <a:lnTo>
                    <a:pt x="2364" y="400189"/>
                  </a:lnTo>
                  <a:lnTo>
                    <a:pt x="0" y="44735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46869" y="1766235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41"/>
                  </a:moveTo>
                  <a:lnTo>
                    <a:pt x="53285" y="4642"/>
                  </a:lnTo>
                  <a:lnTo>
                    <a:pt x="43482" y="13297"/>
                  </a:lnTo>
                  <a:lnTo>
                    <a:pt x="35520" y="22690"/>
                  </a:lnTo>
                  <a:lnTo>
                    <a:pt x="31431" y="29505"/>
                  </a:lnTo>
                  <a:lnTo>
                    <a:pt x="27351" y="22684"/>
                  </a:lnTo>
                  <a:lnTo>
                    <a:pt x="19402" y="13281"/>
                  </a:lnTo>
                  <a:lnTo>
                    <a:pt x="9610" y="4613"/>
                  </a:lnTo>
                  <a:lnTo>
                    <a:pt x="0" y="0"/>
                  </a:lnTo>
                </a:path>
              </a:pathLst>
            </a:custGeom>
            <a:ln w="11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440005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45"/>
              </a:lnSpc>
            </a:pPr>
            <a:r>
              <a:rPr dirty="0" sz="1700" spc="-135">
                <a:latin typeface="Arial MT"/>
                <a:cs typeface="Arial MT"/>
              </a:rPr>
              <a:t>c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43998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4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3991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4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1370941" y="1335293"/>
            <a:ext cx="1300480" cy="1062990"/>
            <a:chOff x="1370941" y="1335293"/>
            <a:chExt cx="1300480" cy="1062990"/>
          </a:xfrm>
        </p:grpSpPr>
        <p:sp>
          <p:nvSpPr>
            <p:cNvPr id="23" name="object 23"/>
            <p:cNvSpPr/>
            <p:nvPr/>
          </p:nvSpPr>
          <p:spPr>
            <a:xfrm>
              <a:off x="1440005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378151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431003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747177" y="1342492"/>
              <a:ext cx="916940" cy="520065"/>
            </a:xfrm>
            <a:custGeom>
              <a:avLst/>
              <a:gdLst/>
              <a:ahLst/>
              <a:cxnLst/>
              <a:rect l="l" t="t" r="r" b="b"/>
              <a:pathLst>
                <a:path w="916939" h="520064">
                  <a:moveTo>
                    <a:pt x="916841" y="0"/>
                  </a:moveTo>
                  <a:lnTo>
                    <a:pt x="866189" y="28709"/>
                  </a:lnTo>
                  <a:lnTo>
                    <a:pt x="817496" y="56307"/>
                  </a:lnTo>
                  <a:lnTo>
                    <a:pt x="770564" y="82907"/>
                  </a:lnTo>
                  <a:lnTo>
                    <a:pt x="725193" y="108622"/>
                  </a:lnTo>
                  <a:lnTo>
                    <a:pt x="681185" y="133564"/>
                  </a:lnTo>
                  <a:lnTo>
                    <a:pt x="638341" y="157846"/>
                  </a:lnTo>
                  <a:lnTo>
                    <a:pt x="596461" y="181582"/>
                  </a:lnTo>
                  <a:lnTo>
                    <a:pt x="555347" y="204883"/>
                  </a:lnTo>
                  <a:lnTo>
                    <a:pt x="514800" y="227864"/>
                  </a:lnTo>
                  <a:lnTo>
                    <a:pt x="474620" y="250635"/>
                  </a:lnTo>
                  <a:lnTo>
                    <a:pt x="434609" y="273311"/>
                  </a:lnTo>
                  <a:lnTo>
                    <a:pt x="394568" y="296005"/>
                  </a:lnTo>
                  <a:lnTo>
                    <a:pt x="354297" y="318828"/>
                  </a:lnTo>
                  <a:lnTo>
                    <a:pt x="313598" y="341894"/>
                  </a:lnTo>
                  <a:lnTo>
                    <a:pt x="272272" y="365316"/>
                  </a:lnTo>
                  <a:lnTo>
                    <a:pt x="230120" y="389206"/>
                  </a:lnTo>
                  <a:lnTo>
                    <a:pt x="186942" y="413678"/>
                  </a:lnTo>
                  <a:lnTo>
                    <a:pt x="142540" y="438843"/>
                  </a:lnTo>
                  <a:lnTo>
                    <a:pt x="96715" y="464816"/>
                  </a:lnTo>
                  <a:lnTo>
                    <a:pt x="49268" y="491708"/>
                  </a:lnTo>
                  <a:lnTo>
                    <a:pt x="0" y="51963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742032" y="1823020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4">
                  <a:moveTo>
                    <a:pt x="41278" y="54882"/>
                  </a:moveTo>
                  <a:lnTo>
                    <a:pt x="32505" y="48773"/>
                  </a:lnTo>
                  <a:lnTo>
                    <a:pt x="20102" y="44507"/>
                  </a:lnTo>
                  <a:lnTo>
                    <a:pt x="7969" y="42214"/>
                  </a:lnTo>
                  <a:lnTo>
                    <a:pt x="0" y="42021"/>
                  </a:lnTo>
                  <a:lnTo>
                    <a:pt x="3929" y="35086"/>
                  </a:lnTo>
                  <a:lnTo>
                    <a:pt x="8195" y="23497"/>
                  </a:lnTo>
                  <a:lnTo>
                    <a:pt x="10907" y="10666"/>
                  </a:lnTo>
                  <a:lnTo>
                    <a:pt x="10173" y="0"/>
                  </a:lnTo>
                </a:path>
              </a:pathLst>
            </a:custGeom>
            <a:ln w="115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562811" y="2675956"/>
            <a:ext cx="1012825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Dequeue()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0001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0001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0005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856796" y="1335293"/>
            <a:ext cx="340360" cy="1060450"/>
            <a:chOff x="856796" y="1335293"/>
            <a:chExt cx="340360" cy="1060450"/>
          </a:xfrm>
        </p:grpSpPr>
        <p:sp>
          <p:nvSpPr>
            <p:cNvPr id="11" name="object 11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63996" y="1342492"/>
              <a:ext cx="300990" cy="448309"/>
            </a:xfrm>
            <a:custGeom>
              <a:avLst/>
              <a:gdLst/>
              <a:ahLst/>
              <a:cxnLst/>
              <a:rect l="l" t="t" r="r" b="b"/>
              <a:pathLst>
                <a:path w="300990" h="448310">
                  <a:moveTo>
                    <a:pt x="0" y="0"/>
                  </a:moveTo>
                  <a:lnTo>
                    <a:pt x="46755" y="10547"/>
                  </a:lnTo>
                  <a:lnTo>
                    <a:pt x="90730" y="27457"/>
                  </a:lnTo>
                  <a:lnTo>
                    <a:pt x="131556" y="50082"/>
                  </a:lnTo>
                  <a:lnTo>
                    <a:pt x="168863" y="77772"/>
                  </a:lnTo>
                  <a:lnTo>
                    <a:pt x="202282" y="109880"/>
                  </a:lnTo>
                  <a:lnTo>
                    <a:pt x="231444" y="145756"/>
                  </a:lnTo>
                  <a:lnTo>
                    <a:pt x="255978" y="184753"/>
                  </a:lnTo>
                  <a:lnTo>
                    <a:pt x="275517" y="226221"/>
                  </a:lnTo>
                  <a:lnTo>
                    <a:pt x="289690" y="269512"/>
                  </a:lnTo>
                  <a:lnTo>
                    <a:pt x="298128" y="313978"/>
                  </a:lnTo>
                  <a:lnTo>
                    <a:pt x="300462" y="358970"/>
                  </a:lnTo>
                  <a:lnTo>
                    <a:pt x="296323" y="403840"/>
                  </a:lnTo>
                  <a:lnTo>
                    <a:pt x="285341" y="447939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26951" y="1758057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59733" y="19948"/>
                  </a:moveTo>
                  <a:lnTo>
                    <a:pt x="49142" y="21274"/>
                  </a:lnTo>
                  <a:lnTo>
                    <a:pt x="37091" y="26392"/>
                  </a:lnTo>
                  <a:lnTo>
                    <a:pt x="26557" y="32794"/>
                  </a:lnTo>
                  <a:lnTo>
                    <a:pt x="20515" y="37974"/>
                  </a:lnTo>
                  <a:lnTo>
                    <a:pt x="18798" y="30203"/>
                  </a:lnTo>
                  <a:lnTo>
                    <a:pt x="14225" y="18756"/>
                  </a:lnTo>
                  <a:lnTo>
                    <a:pt x="7668" y="7423"/>
                  </a:lnTo>
                  <a:lnTo>
                    <a:pt x="0" y="0"/>
                  </a:lnTo>
                </a:path>
              </a:pathLst>
            </a:custGeom>
            <a:ln w="11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440005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45"/>
              </a:lnSpc>
            </a:pPr>
            <a:r>
              <a:rPr dirty="0" sz="1700" spc="-135">
                <a:latin typeface="Arial MT"/>
                <a:cs typeface="Arial MT"/>
              </a:rPr>
              <a:t>c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43998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4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1370941" y="1335293"/>
            <a:ext cx="1300480" cy="1062990"/>
            <a:chOff x="1370941" y="1335293"/>
            <a:chExt cx="1300480" cy="1062990"/>
          </a:xfrm>
        </p:grpSpPr>
        <p:sp>
          <p:nvSpPr>
            <p:cNvPr id="17" name="object 17"/>
            <p:cNvSpPr/>
            <p:nvPr/>
          </p:nvSpPr>
          <p:spPr>
            <a:xfrm>
              <a:off x="1440005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78151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31003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747177" y="1342492"/>
              <a:ext cx="916940" cy="520065"/>
            </a:xfrm>
            <a:custGeom>
              <a:avLst/>
              <a:gdLst/>
              <a:ahLst/>
              <a:cxnLst/>
              <a:rect l="l" t="t" r="r" b="b"/>
              <a:pathLst>
                <a:path w="916939" h="520064">
                  <a:moveTo>
                    <a:pt x="916841" y="0"/>
                  </a:moveTo>
                  <a:lnTo>
                    <a:pt x="866189" y="28709"/>
                  </a:lnTo>
                  <a:lnTo>
                    <a:pt x="817496" y="56307"/>
                  </a:lnTo>
                  <a:lnTo>
                    <a:pt x="770564" y="82907"/>
                  </a:lnTo>
                  <a:lnTo>
                    <a:pt x="725193" y="108622"/>
                  </a:lnTo>
                  <a:lnTo>
                    <a:pt x="681185" y="133564"/>
                  </a:lnTo>
                  <a:lnTo>
                    <a:pt x="638341" y="157846"/>
                  </a:lnTo>
                  <a:lnTo>
                    <a:pt x="596461" y="181582"/>
                  </a:lnTo>
                  <a:lnTo>
                    <a:pt x="555347" y="204883"/>
                  </a:lnTo>
                  <a:lnTo>
                    <a:pt x="514800" y="227864"/>
                  </a:lnTo>
                  <a:lnTo>
                    <a:pt x="474620" y="250635"/>
                  </a:lnTo>
                  <a:lnTo>
                    <a:pt x="434609" y="273311"/>
                  </a:lnTo>
                  <a:lnTo>
                    <a:pt x="394568" y="296005"/>
                  </a:lnTo>
                  <a:lnTo>
                    <a:pt x="354297" y="318828"/>
                  </a:lnTo>
                  <a:lnTo>
                    <a:pt x="313598" y="341894"/>
                  </a:lnTo>
                  <a:lnTo>
                    <a:pt x="272272" y="365316"/>
                  </a:lnTo>
                  <a:lnTo>
                    <a:pt x="230120" y="389206"/>
                  </a:lnTo>
                  <a:lnTo>
                    <a:pt x="186942" y="413678"/>
                  </a:lnTo>
                  <a:lnTo>
                    <a:pt x="142540" y="438843"/>
                  </a:lnTo>
                  <a:lnTo>
                    <a:pt x="96715" y="464816"/>
                  </a:lnTo>
                  <a:lnTo>
                    <a:pt x="49268" y="491708"/>
                  </a:lnTo>
                  <a:lnTo>
                    <a:pt x="0" y="51963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42032" y="1823020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4">
                  <a:moveTo>
                    <a:pt x="41278" y="54882"/>
                  </a:moveTo>
                  <a:lnTo>
                    <a:pt x="32505" y="48773"/>
                  </a:lnTo>
                  <a:lnTo>
                    <a:pt x="20102" y="44507"/>
                  </a:lnTo>
                  <a:lnTo>
                    <a:pt x="7969" y="42214"/>
                  </a:lnTo>
                  <a:lnTo>
                    <a:pt x="0" y="42021"/>
                  </a:lnTo>
                  <a:lnTo>
                    <a:pt x="3929" y="35086"/>
                  </a:lnTo>
                  <a:lnTo>
                    <a:pt x="8195" y="23497"/>
                  </a:lnTo>
                  <a:lnTo>
                    <a:pt x="10907" y="10666"/>
                  </a:lnTo>
                  <a:lnTo>
                    <a:pt x="10173" y="0"/>
                  </a:lnTo>
                </a:path>
              </a:pathLst>
            </a:custGeom>
            <a:ln w="115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343799" y="2675956"/>
            <a:ext cx="1450975" cy="417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10">
                <a:latin typeface="SimSun"/>
                <a:cs typeface="SimSun"/>
              </a:rPr>
              <a:t>Dequeue()</a:t>
            </a:r>
            <a:r>
              <a:rPr dirty="0" sz="1700" spc="10" i="1">
                <a:latin typeface="Arial"/>
                <a:cs typeface="Arial"/>
              </a:rPr>
              <a:t>→</a:t>
            </a:r>
            <a:r>
              <a:rPr dirty="0" sz="1700" spc="310" i="1">
                <a:latin typeface="Arial"/>
                <a:cs typeface="Arial"/>
              </a:rPr>
              <a:t> </a:t>
            </a:r>
            <a:r>
              <a:rPr dirty="0" sz="1700" spc="10">
                <a:latin typeface="SimSun"/>
                <a:cs typeface="SimSun"/>
              </a:rPr>
              <a:t>a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0001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8420" y="1801363"/>
            <a:ext cx="1314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0005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856796" y="1335293"/>
            <a:ext cx="340360" cy="1060450"/>
            <a:chOff x="856796" y="1335293"/>
            <a:chExt cx="340360" cy="1060450"/>
          </a:xfrm>
        </p:grpSpPr>
        <p:sp>
          <p:nvSpPr>
            <p:cNvPr id="11" name="object 11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63996" y="1342492"/>
              <a:ext cx="300990" cy="448309"/>
            </a:xfrm>
            <a:custGeom>
              <a:avLst/>
              <a:gdLst/>
              <a:ahLst/>
              <a:cxnLst/>
              <a:rect l="l" t="t" r="r" b="b"/>
              <a:pathLst>
                <a:path w="300990" h="448310">
                  <a:moveTo>
                    <a:pt x="0" y="0"/>
                  </a:moveTo>
                  <a:lnTo>
                    <a:pt x="46755" y="10547"/>
                  </a:lnTo>
                  <a:lnTo>
                    <a:pt x="90730" y="27457"/>
                  </a:lnTo>
                  <a:lnTo>
                    <a:pt x="131556" y="50082"/>
                  </a:lnTo>
                  <a:lnTo>
                    <a:pt x="168863" y="77772"/>
                  </a:lnTo>
                  <a:lnTo>
                    <a:pt x="202282" y="109880"/>
                  </a:lnTo>
                  <a:lnTo>
                    <a:pt x="231444" y="145756"/>
                  </a:lnTo>
                  <a:lnTo>
                    <a:pt x="255978" y="184753"/>
                  </a:lnTo>
                  <a:lnTo>
                    <a:pt x="275517" y="226221"/>
                  </a:lnTo>
                  <a:lnTo>
                    <a:pt x="289690" y="269512"/>
                  </a:lnTo>
                  <a:lnTo>
                    <a:pt x="298128" y="313978"/>
                  </a:lnTo>
                  <a:lnTo>
                    <a:pt x="300462" y="358970"/>
                  </a:lnTo>
                  <a:lnTo>
                    <a:pt x="296323" y="403840"/>
                  </a:lnTo>
                  <a:lnTo>
                    <a:pt x="285341" y="447939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26951" y="1758057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59733" y="19948"/>
                  </a:moveTo>
                  <a:lnTo>
                    <a:pt x="49142" y="21274"/>
                  </a:lnTo>
                  <a:lnTo>
                    <a:pt x="37091" y="26392"/>
                  </a:lnTo>
                  <a:lnTo>
                    <a:pt x="26557" y="32794"/>
                  </a:lnTo>
                  <a:lnTo>
                    <a:pt x="20515" y="37974"/>
                  </a:lnTo>
                  <a:lnTo>
                    <a:pt x="18798" y="30203"/>
                  </a:lnTo>
                  <a:lnTo>
                    <a:pt x="14225" y="18756"/>
                  </a:lnTo>
                  <a:lnTo>
                    <a:pt x="7668" y="7423"/>
                  </a:lnTo>
                  <a:lnTo>
                    <a:pt x="0" y="0"/>
                  </a:lnTo>
                </a:path>
              </a:pathLst>
            </a:custGeom>
            <a:ln w="11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525625" y="1770603"/>
            <a:ext cx="116839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35">
                <a:latin typeface="Arial MT"/>
                <a:cs typeface="Arial MT"/>
              </a:rPr>
              <a:t>c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43998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4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1370941" y="1335293"/>
            <a:ext cx="1300480" cy="1062990"/>
            <a:chOff x="1370941" y="1335293"/>
            <a:chExt cx="1300480" cy="1062990"/>
          </a:xfrm>
        </p:grpSpPr>
        <p:sp>
          <p:nvSpPr>
            <p:cNvPr id="17" name="object 17"/>
            <p:cNvSpPr/>
            <p:nvPr/>
          </p:nvSpPr>
          <p:spPr>
            <a:xfrm>
              <a:off x="1440005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78151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31003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747177" y="1342492"/>
              <a:ext cx="916940" cy="520065"/>
            </a:xfrm>
            <a:custGeom>
              <a:avLst/>
              <a:gdLst/>
              <a:ahLst/>
              <a:cxnLst/>
              <a:rect l="l" t="t" r="r" b="b"/>
              <a:pathLst>
                <a:path w="916939" h="520064">
                  <a:moveTo>
                    <a:pt x="916841" y="0"/>
                  </a:moveTo>
                  <a:lnTo>
                    <a:pt x="866189" y="28709"/>
                  </a:lnTo>
                  <a:lnTo>
                    <a:pt x="817496" y="56307"/>
                  </a:lnTo>
                  <a:lnTo>
                    <a:pt x="770564" y="82907"/>
                  </a:lnTo>
                  <a:lnTo>
                    <a:pt x="725193" y="108622"/>
                  </a:lnTo>
                  <a:lnTo>
                    <a:pt x="681185" y="133564"/>
                  </a:lnTo>
                  <a:lnTo>
                    <a:pt x="638341" y="157846"/>
                  </a:lnTo>
                  <a:lnTo>
                    <a:pt x="596461" y="181582"/>
                  </a:lnTo>
                  <a:lnTo>
                    <a:pt x="555347" y="204883"/>
                  </a:lnTo>
                  <a:lnTo>
                    <a:pt x="514800" y="227864"/>
                  </a:lnTo>
                  <a:lnTo>
                    <a:pt x="474620" y="250635"/>
                  </a:lnTo>
                  <a:lnTo>
                    <a:pt x="434609" y="273311"/>
                  </a:lnTo>
                  <a:lnTo>
                    <a:pt x="394568" y="296005"/>
                  </a:lnTo>
                  <a:lnTo>
                    <a:pt x="354297" y="318828"/>
                  </a:lnTo>
                  <a:lnTo>
                    <a:pt x="313598" y="341894"/>
                  </a:lnTo>
                  <a:lnTo>
                    <a:pt x="272272" y="365316"/>
                  </a:lnTo>
                  <a:lnTo>
                    <a:pt x="230120" y="389206"/>
                  </a:lnTo>
                  <a:lnTo>
                    <a:pt x="186942" y="413678"/>
                  </a:lnTo>
                  <a:lnTo>
                    <a:pt x="142540" y="438843"/>
                  </a:lnTo>
                  <a:lnTo>
                    <a:pt x="96715" y="464816"/>
                  </a:lnTo>
                  <a:lnTo>
                    <a:pt x="49268" y="491708"/>
                  </a:lnTo>
                  <a:lnTo>
                    <a:pt x="0" y="51963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42032" y="1823020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4">
                  <a:moveTo>
                    <a:pt x="41278" y="54882"/>
                  </a:moveTo>
                  <a:lnTo>
                    <a:pt x="32505" y="48773"/>
                  </a:lnTo>
                  <a:lnTo>
                    <a:pt x="20102" y="44507"/>
                  </a:lnTo>
                  <a:lnTo>
                    <a:pt x="7969" y="42214"/>
                  </a:lnTo>
                  <a:lnTo>
                    <a:pt x="0" y="42021"/>
                  </a:lnTo>
                  <a:lnTo>
                    <a:pt x="3929" y="35086"/>
                  </a:lnTo>
                  <a:lnTo>
                    <a:pt x="8195" y="23497"/>
                  </a:lnTo>
                  <a:lnTo>
                    <a:pt x="10907" y="10666"/>
                  </a:lnTo>
                  <a:lnTo>
                    <a:pt x="10173" y="0"/>
                  </a:lnTo>
                </a:path>
              </a:pathLst>
            </a:custGeom>
            <a:ln w="115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0001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0001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0005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856796" y="1335293"/>
            <a:ext cx="340360" cy="1060450"/>
            <a:chOff x="856796" y="1335293"/>
            <a:chExt cx="340360" cy="1060450"/>
          </a:xfrm>
        </p:grpSpPr>
        <p:sp>
          <p:nvSpPr>
            <p:cNvPr id="11" name="object 11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63996" y="1342492"/>
              <a:ext cx="300990" cy="448309"/>
            </a:xfrm>
            <a:custGeom>
              <a:avLst/>
              <a:gdLst/>
              <a:ahLst/>
              <a:cxnLst/>
              <a:rect l="l" t="t" r="r" b="b"/>
              <a:pathLst>
                <a:path w="300990" h="448310">
                  <a:moveTo>
                    <a:pt x="0" y="0"/>
                  </a:moveTo>
                  <a:lnTo>
                    <a:pt x="46755" y="10547"/>
                  </a:lnTo>
                  <a:lnTo>
                    <a:pt x="90730" y="27457"/>
                  </a:lnTo>
                  <a:lnTo>
                    <a:pt x="131556" y="50082"/>
                  </a:lnTo>
                  <a:lnTo>
                    <a:pt x="168863" y="77772"/>
                  </a:lnTo>
                  <a:lnTo>
                    <a:pt x="202282" y="109880"/>
                  </a:lnTo>
                  <a:lnTo>
                    <a:pt x="231444" y="145756"/>
                  </a:lnTo>
                  <a:lnTo>
                    <a:pt x="255978" y="184753"/>
                  </a:lnTo>
                  <a:lnTo>
                    <a:pt x="275517" y="226221"/>
                  </a:lnTo>
                  <a:lnTo>
                    <a:pt x="289690" y="269512"/>
                  </a:lnTo>
                  <a:lnTo>
                    <a:pt x="298128" y="313978"/>
                  </a:lnTo>
                  <a:lnTo>
                    <a:pt x="300462" y="358970"/>
                  </a:lnTo>
                  <a:lnTo>
                    <a:pt x="296323" y="403840"/>
                  </a:lnTo>
                  <a:lnTo>
                    <a:pt x="285341" y="447939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26951" y="1758057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59733" y="19948"/>
                  </a:moveTo>
                  <a:lnTo>
                    <a:pt x="49142" y="21274"/>
                  </a:lnTo>
                  <a:lnTo>
                    <a:pt x="37091" y="26392"/>
                  </a:lnTo>
                  <a:lnTo>
                    <a:pt x="26557" y="32794"/>
                  </a:lnTo>
                  <a:lnTo>
                    <a:pt x="20515" y="37974"/>
                  </a:lnTo>
                  <a:lnTo>
                    <a:pt x="18798" y="30203"/>
                  </a:lnTo>
                  <a:lnTo>
                    <a:pt x="14225" y="18756"/>
                  </a:lnTo>
                  <a:lnTo>
                    <a:pt x="7668" y="7423"/>
                  </a:lnTo>
                  <a:lnTo>
                    <a:pt x="0" y="0"/>
                  </a:lnTo>
                </a:path>
              </a:pathLst>
            </a:custGeom>
            <a:ln w="11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440005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45"/>
              </a:lnSpc>
            </a:pPr>
            <a:r>
              <a:rPr dirty="0" sz="1700" spc="-135">
                <a:latin typeface="Arial MT"/>
                <a:cs typeface="Arial MT"/>
              </a:rPr>
              <a:t>c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43998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4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1370941" y="1335293"/>
            <a:ext cx="1300480" cy="1062990"/>
            <a:chOff x="1370941" y="1335293"/>
            <a:chExt cx="1300480" cy="1062990"/>
          </a:xfrm>
        </p:grpSpPr>
        <p:sp>
          <p:nvSpPr>
            <p:cNvPr id="17" name="object 17"/>
            <p:cNvSpPr/>
            <p:nvPr/>
          </p:nvSpPr>
          <p:spPr>
            <a:xfrm>
              <a:off x="1440005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78151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31003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747177" y="1342492"/>
              <a:ext cx="916940" cy="520065"/>
            </a:xfrm>
            <a:custGeom>
              <a:avLst/>
              <a:gdLst/>
              <a:ahLst/>
              <a:cxnLst/>
              <a:rect l="l" t="t" r="r" b="b"/>
              <a:pathLst>
                <a:path w="916939" h="520064">
                  <a:moveTo>
                    <a:pt x="916841" y="0"/>
                  </a:moveTo>
                  <a:lnTo>
                    <a:pt x="866189" y="28709"/>
                  </a:lnTo>
                  <a:lnTo>
                    <a:pt x="817496" y="56307"/>
                  </a:lnTo>
                  <a:lnTo>
                    <a:pt x="770564" y="82907"/>
                  </a:lnTo>
                  <a:lnTo>
                    <a:pt x="725193" y="108622"/>
                  </a:lnTo>
                  <a:lnTo>
                    <a:pt x="681185" y="133564"/>
                  </a:lnTo>
                  <a:lnTo>
                    <a:pt x="638341" y="157846"/>
                  </a:lnTo>
                  <a:lnTo>
                    <a:pt x="596461" y="181582"/>
                  </a:lnTo>
                  <a:lnTo>
                    <a:pt x="555347" y="204883"/>
                  </a:lnTo>
                  <a:lnTo>
                    <a:pt x="514800" y="227864"/>
                  </a:lnTo>
                  <a:lnTo>
                    <a:pt x="474620" y="250635"/>
                  </a:lnTo>
                  <a:lnTo>
                    <a:pt x="434609" y="273311"/>
                  </a:lnTo>
                  <a:lnTo>
                    <a:pt x="394568" y="296005"/>
                  </a:lnTo>
                  <a:lnTo>
                    <a:pt x="354297" y="318828"/>
                  </a:lnTo>
                  <a:lnTo>
                    <a:pt x="313598" y="341894"/>
                  </a:lnTo>
                  <a:lnTo>
                    <a:pt x="272272" y="365316"/>
                  </a:lnTo>
                  <a:lnTo>
                    <a:pt x="230120" y="389206"/>
                  </a:lnTo>
                  <a:lnTo>
                    <a:pt x="186942" y="413678"/>
                  </a:lnTo>
                  <a:lnTo>
                    <a:pt x="142540" y="438843"/>
                  </a:lnTo>
                  <a:lnTo>
                    <a:pt x="96715" y="464816"/>
                  </a:lnTo>
                  <a:lnTo>
                    <a:pt x="49268" y="491708"/>
                  </a:lnTo>
                  <a:lnTo>
                    <a:pt x="0" y="51963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42032" y="1823020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4">
                  <a:moveTo>
                    <a:pt x="41278" y="54882"/>
                  </a:moveTo>
                  <a:lnTo>
                    <a:pt x="32505" y="48773"/>
                  </a:lnTo>
                  <a:lnTo>
                    <a:pt x="20102" y="44507"/>
                  </a:lnTo>
                  <a:lnTo>
                    <a:pt x="7969" y="42214"/>
                  </a:lnTo>
                  <a:lnTo>
                    <a:pt x="0" y="42021"/>
                  </a:lnTo>
                  <a:lnTo>
                    <a:pt x="3929" y="35086"/>
                  </a:lnTo>
                  <a:lnTo>
                    <a:pt x="8195" y="23497"/>
                  </a:lnTo>
                  <a:lnTo>
                    <a:pt x="10907" y="10666"/>
                  </a:lnTo>
                  <a:lnTo>
                    <a:pt x="10173" y="0"/>
                  </a:lnTo>
                </a:path>
              </a:pathLst>
            </a:custGeom>
            <a:ln w="115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507959" y="2675956"/>
            <a:ext cx="112268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Enqueue(d)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0001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0001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0005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856796" y="1335293"/>
            <a:ext cx="340360" cy="1060450"/>
            <a:chOff x="856796" y="1335293"/>
            <a:chExt cx="340360" cy="1060450"/>
          </a:xfrm>
        </p:grpSpPr>
        <p:sp>
          <p:nvSpPr>
            <p:cNvPr id="11" name="object 11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63996" y="1342492"/>
              <a:ext cx="300990" cy="448309"/>
            </a:xfrm>
            <a:custGeom>
              <a:avLst/>
              <a:gdLst/>
              <a:ahLst/>
              <a:cxnLst/>
              <a:rect l="l" t="t" r="r" b="b"/>
              <a:pathLst>
                <a:path w="300990" h="448310">
                  <a:moveTo>
                    <a:pt x="0" y="0"/>
                  </a:moveTo>
                  <a:lnTo>
                    <a:pt x="46755" y="10547"/>
                  </a:lnTo>
                  <a:lnTo>
                    <a:pt x="90730" y="27457"/>
                  </a:lnTo>
                  <a:lnTo>
                    <a:pt x="131556" y="50082"/>
                  </a:lnTo>
                  <a:lnTo>
                    <a:pt x="168863" y="77772"/>
                  </a:lnTo>
                  <a:lnTo>
                    <a:pt x="202282" y="109880"/>
                  </a:lnTo>
                  <a:lnTo>
                    <a:pt x="231444" y="145756"/>
                  </a:lnTo>
                  <a:lnTo>
                    <a:pt x="255978" y="184753"/>
                  </a:lnTo>
                  <a:lnTo>
                    <a:pt x="275517" y="226221"/>
                  </a:lnTo>
                  <a:lnTo>
                    <a:pt x="289690" y="269512"/>
                  </a:lnTo>
                  <a:lnTo>
                    <a:pt x="298128" y="313978"/>
                  </a:lnTo>
                  <a:lnTo>
                    <a:pt x="300462" y="358970"/>
                  </a:lnTo>
                  <a:lnTo>
                    <a:pt x="296323" y="403840"/>
                  </a:lnTo>
                  <a:lnTo>
                    <a:pt x="285341" y="447939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26951" y="1758057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59733" y="19948"/>
                  </a:moveTo>
                  <a:lnTo>
                    <a:pt x="49142" y="21274"/>
                  </a:lnTo>
                  <a:lnTo>
                    <a:pt x="37091" y="26392"/>
                  </a:lnTo>
                  <a:lnTo>
                    <a:pt x="26557" y="32794"/>
                  </a:lnTo>
                  <a:lnTo>
                    <a:pt x="20515" y="37974"/>
                  </a:lnTo>
                  <a:lnTo>
                    <a:pt x="18798" y="30203"/>
                  </a:lnTo>
                  <a:lnTo>
                    <a:pt x="14225" y="18756"/>
                  </a:lnTo>
                  <a:lnTo>
                    <a:pt x="7668" y="7423"/>
                  </a:lnTo>
                  <a:lnTo>
                    <a:pt x="0" y="0"/>
                  </a:lnTo>
                </a:path>
              </a:pathLst>
            </a:custGeom>
            <a:ln w="11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440005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45"/>
              </a:lnSpc>
            </a:pPr>
            <a:r>
              <a:rPr dirty="0" sz="1700" spc="-135">
                <a:latin typeface="Arial MT"/>
                <a:cs typeface="Arial MT"/>
              </a:rPr>
              <a:t>c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79997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1370941" y="2016454"/>
            <a:ext cx="366395" cy="379095"/>
            <a:chOff x="1370941" y="2016454"/>
            <a:chExt cx="366395" cy="379095"/>
          </a:xfrm>
        </p:grpSpPr>
        <p:sp>
          <p:nvSpPr>
            <p:cNvPr id="17" name="object 17"/>
            <p:cNvSpPr/>
            <p:nvPr/>
          </p:nvSpPr>
          <p:spPr>
            <a:xfrm>
              <a:off x="1440005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78151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979997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84004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43998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4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1910948" y="1335293"/>
            <a:ext cx="760730" cy="1062990"/>
            <a:chOff x="1910948" y="1335293"/>
            <a:chExt cx="760730" cy="1062990"/>
          </a:xfrm>
        </p:grpSpPr>
        <p:sp>
          <p:nvSpPr>
            <p:cNvPr id="23" name="object 23"/>
            <p:cNvSpPr/>
            <p:nvPr/>
          </p:nvSpPr>
          <p:spPr>
            <a:xfrm>
              <a:off x="197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918158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971010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189192" y="1342492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474826" y="0"/>
                  </a:moveTo>
                  <a:lnTo>
                    <a:pt x="421920" y="24435"/>
                  </a:lnTo>
                  <a:lnTo>
                    <a:pt x="372667" y="49721"/>
                  </a:lnTo>
                  <a:lnTo>
                    <a:pt x="326813" y="76085"/>
                  </a:lnTo>
                  <a:lnTo>
                    <a:pt x="284110" y="103752"/>
                  </a:lnTo>
                  <a:lnTo>
                    <a:pt x="244303" y="132946"/>
                  </a:lnTo>
                  <a:lnTo>
                    <a:pt x="207144" y="163893"/>
                  </a:lnTo>
                  <a:lnTo>
                    <a:pt x="172379" y="196819"/>
                  </a:lnTo>
                  <a:lnTo>
                    <a:pt x="139757" y="231949"/>
                  </a:lnTo>
                  <a:lnTo>
                    <a:pt x="109027" y="269507"/>
                  </a:lnTo>
                  <a:lnTo>
                    <a:pt x="79938" y="309721"/>
                  </a:lnTo>
                  <a:lnTo>
                    <a:pt x="52238" y="352813"/>
                  </a:lnTo>
                  <a:lnTo>
                    <a:pt x="25676" y="399012"/>
                  </a:lnTo>
                  <a:lnTo>
                    <a:pt x="0" y="44854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171409" y="1755904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27893"/>
                  </a:moveTo>
                  <a:lnTo>
                    <a:pt x="45810" y="27768"/>
                  </a:lnTo>
                  <a:lnTo>
                    <a:pt x="33170" y="31201"/>
                  </a:lnTo>
                  <a:lnTo>
                    <a:pt x="21859" y="36113"/>
                  </a:lnTo>
                  <a:lnTo>
                    <a:pt x="15167" y="40424"/>
                  </a:lnTo>
                  <a:lnTo>
                    <a:pt x="14523" y="32490"/>
                  </a:lnTo>
                  <a:lnTo>
                    <a:pt x="11547" y="20523"/>
                  </a:lnTo>
                  <a:lnTo>
                    <a:pt x="6589" y="8400"/>
                  </a:lnTo>
                  <a:lnTo>
                    <a:pt x="0" y="0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507959" y="2675956"/>
            <a:ext cx="112268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Enqueue(d)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0001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8420" y="1801363"/>
            <a:ext cx="1314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0005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856796" y="1335293"/>
            <a:ext cx="340360" cy="1060450"/>
            <a:chOff x="856796" y="1335293"/>
            <a:chExt cx="340360" cy="1060450"/>
          </a:xfrm>
        </p:grpSpPr>
        <p:sp>
          <p:nvSpPr>
            <p:cNvPr id="11" name="object 11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63996" y="1342492"/>
              <a:ext cx="300990" cy="448309"/>
            </a:xfrm>
            <a:custGeom>
              <a:avLst/>
              <a:gdLst/>
              <a:ahLst/>
              <a:cxnLst/>
              <a:rect l="l" t="t" r="r" b="b"/>
              <a:pathLst>
                <a:path w="300990" h="448310">
                  <a:moveTo>
                    <a:pt x="0" y="0"/>
                  </a:moveTo>
                  <a:lnTo>
                    <a:pt x="46755" y="10547"/>
                  </a:lnTo>
                  <a:lnTo>
                    <a:pt x="90730" y="27457"/>
                  </a:lnTo>
                  <a:lnTo>
                    <a:pt x="131556" y="50082"/>
                  </a:lnTo>
                  <a:lnTo>
                    <a:pt x="168863" y="77772"/>
                  </a:lnTo>
                  <a:lnTo>
                    <a:pt x="202282" y="109880"/>
                  </a:lnTo>
                  <a:lnTo>
                    <a:pt x="231444" y="145756"/>
                  </a:lnTo>
                  <a:lnTo>
                    <a:pt x="255978" y="184753"/>
                  </a:lnTo>
                  <a:lnTo>
                    <a:pt x="275517" y="226221"/>
                  </a:lnTo>
                  <a:lnTo>
                    <a:pt x="289690" y="269512"/>
                  </a:lnTo>
                  <a:lnTo>
                    <a:pt x="298128" y="313978"/>
                  </a:lnTo>
                  <a:lnTo>
                    <a:pt x="300462" y="358970"/>
                  </a:lnTo>
                  <a:lnTo>
                    <a:pt x="296323" y="403840"/>
                  </a:lnTo>
                  <a:lnTo>
                    <a:pt x="285341" y="447939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26951" y="1758057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59733" y="19948"/>
                  </a:moveTo>
                  <a:lnTo>
                    <a:pt x="49142" y="21274"/>
                  </a:lnTo>
                  <a:lnTo>
                    <a:pt x="37091" y="26392"/>
                  </a:lnTo>
                  <a:lnTo>
                    <a:pt x="26557" y="32794"/>
                  </a:lnTo>
                  <a:lnTo>
                    <a:pt x="20515" y="37974"/>
                  </a:lnTo>
                  <a:lnTo>
                    <a:pt x="18798" y="30203"/>
                  </a:lnTo>
                  <a:lnTo>
                    <a:pt x="14225" y="18756"/>
                  </a:lnTo>
                  <a:lnTo>
                    <a:pt x="7668" y="7423"/>
                  </a:lnTo>
                  <a:lnTo>
                    <a:pt x="0" y="0"/>
                  </a:lnTo>
                </a:path>
              </a:pathLst>
            </a:custGeom>
            <a:ln w="11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525625" y="1770603"/>
            <a:ext cx="116839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35">
                <a:latin typeface="Arial MT"/>
                <a:cs typeface="Arial MT"/>
              </a:rPr>
              <a:t>c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79997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1370941" y="2016454"/>
            <a:ext cx="366395" cy="379095"/>
            <a:chOff x="1370941" y="2016454"/>
            <a:chExt cx="366395" cy="379095"/>
          </a:xfrm>
        </p:grpSpPr>
        <p:sp>
          <p:nvSpPr>
            <p:cNvPr id="17" name="object 17"/>
            <p:cNvSpPr/>
            <p:nvPr/>
          </p:nvSpPr>
          <p:spPr>
            <a:xfrm>
              <a:off x="1440005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78151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058416" y="1801363"/>
            <a:ext cx="1314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14">
                <a:latin typeface="Arial MT"/>
                <a:cs typeface="Arial MT"/>
              </a:rPr>
              <a:t>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84004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43998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4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1910948" y="1335293"/>
            <a:ext cx="760730" cy="1062990"/>
            <a:chOff x="1910948" y="1335293"/>
            <a:chExt cx="760730" cy="1062990"/>
          </a:xfrm>
        </p:grpSpPr>
        <p:sp>
          <p:nvSpPr>
            <p:cNvPr id="23" name="object 23"/>
            <p:cNvSpPr/>
            <p:nvPr/>
          </p:nvSpPr>
          <p:spPr>
            <a:xfrm>
              <a:off x="197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918158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971010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189192" y="1342492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474826" y="0"/>
                  </a:moveTo>
                  <a:lnTo>
                    <a:pt x="421920" y="24435"/>
                  </a:lnTo>
                  <a:lnTo>
                    <a:pt x="372667" y="49721"/>
                  </a:lnTo>
                  <a:lnTo>
                    <a:pt x="326813" y="76085"/>
                  </a:lnTo>
                  <a:lnTo>
                    <a:pt x="284110" y="103752"/>
                  </a:lnTo>
                  <a:lnTo>
                    <a:pt x="244303" y="132946"/>
                  </a:lnTo>
                  <a:lnTo>
                    <a:pt x="207144" y="163893"/>
                  </a:lnTo>
                  <a:lnTo>
                    <a:pt x="172379" y="196819"/>
                  </a:lnTo>
                  <a:lnTo>
                    <a:pt x="139757" y="231949"/>
                  </a:lnTo>
                  <a:lnTo>
                    <a:pt x="109027" y="269507"/>
                  </a:lnTo>
                  <a:lnTo>
                    <a:pt x="79938" y="309721"/>
                  </a:lnTo>
                  <a:lnTo>
                    <a:pt x="52238" y="352813"/>
                  </a:lnTo>
                  <a:lnTo>
                    <a:pt x="25676" y="399012"/>
                  </a:lnTo>
                  <a:lnTo>
                    <a:pt x="0" y="44854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171409" y="1755904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27893"/>
                  </a:moveTo>
                  <a:lnTo>
                    <a:pt x="45810" y="27768"/>
                  </a:lnTo>
                  <a:lnTo>
                    <a:pt x="33170" y="31201"/>
                  </a:lnTo>
                  <a:lnTo>
                    <a:pt x="21859" y="36113"/>
                  </a:lnTo>
                  <a:lnTo>
                    <a:pt x="15167" y="40424"/>
                  </a:lnTo>
                  <a:lnTo>
                    <a:pt x="14523" y="32490"/>
                  </a:lnTo>
                  <a:lnTo>
                    <a:pt x="11547" y="20523"/>
                  </a:lnTo>
                  <a:lnTo>
                    <a:pt x="6589" y="8400"/>
                  </a:lnTo>
                  <a:lnTo>
                    <a:pt x="0" y="0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0001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0001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0005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856796" y="1335293"/>
            <a:ext cx="340360" cy="1060450"/>
            <a:chOff x="856796" y="1335293"/>
            <a:chExt cx="340360" cy="1060450"/>
          </a:xfrm>
        </p:grpSpPr>
        <p:sp>
          <p:nvSpPr>
            <p:cNvPr id="11" name="object 11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63996" y="1342492"/>
              <a:ext cx="300990" cy="448309"/>
            </a:xfrm>
            <a:custGeom>
              <a:avLst/>
              <a:gdLst/>
              <a:ahLst/>
              <a:cxnLst/>
              <a:rect l="l" t="t" r="r" b="b"/>
              <a:pathLst>
                <a:path w="300990" h="448310">
                  <a:moveTo>
                    <a:pt x="0" y="0"/>
                  </a:moveTo>
                  <a:lnTo>
                    <a:pt x="46755" y="10547"/>
                  </a:lnTo>
                  <a:lnTo>
                    <a:pt x="90730" y="27457"/>
                  </a:lnTo>
                  <a:lnTo>
                    <a:pt x="131556" y="50082"/>
                  </a:lnTo>
                  <a:lnTo>
                    <a:pt x="168863" y="77772"/>
                  </a:lnTo>
                  <a:lnTo>
                    <a:pt x="202282" y="109880"/>
                  </a:lnTo>
                  <a:lnTo>
                    <a:pt x="231444" y="145756"/>
                  </a:lnTo>
                  <a:lnTo>
                    <a:pt x="255978" y="184753"/>
                  </a:lnTo>
                  <a:lnTo>
                    <a:pt x="275517" y="226221"/>
                  </a:lnTo>
                  <a:lnTo>
                    <a:pt x="289690" y="269512"/>
                  </a:lnTo>
                  <a:lnTo>
                    <a:pt x="298128" y="313978"/>
                  </a:lnTo>
                  <a:lnTo>
                    <a:pt x="300462" y="358970"/>
                  </a:lnTo>
                  <a:lnTo>
                    <a:pt x="296323" y="403840"/>
                  </a:lnTo>
                  <a:lnTo>
                    <a:pt x="285341" y="447939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26951" y="1758057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59733" y="19948"/>
                  </a:moveTo>
                  <a:lnTo>
                    <a:pt x="49142" y="21274"/>
                  </a:lnTo>
                  <a:lnTo>
                    <a:pt x="37091" y="26392"/>
                  </a:lnTo>
                  <a:lnTo>
                    <a:pt x="26557" y="32794"/>
                  </a:lnTo>
                  <a:lnTo>
                    <a:pt x="20515" y="37974"/>
                  </a:lnTo>
                  <a:lnTo>
                    <a:pt x="18798" y="30203"/>
                  </a:lnTo>
                  <a:lnTo>
                    <a:pt x="14225" y="18756"/>
                  </a:lnTo>
                  <a:lnTo>
                    <a:pt x="7668" y="7423"/>
                  </a:lnTo>
                  <a:lnTo>
                    <a:pt x="0" y="0"/>
                  </a:lnTo>
                </a:path>
              </a:pathLst>
            </a:custGeom>
            <a:ln w="11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440005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45"/>
              </a:lnSpc>
            </a:pPr>
            <a:r>
              <a:rPr dirty="0" sz="1700" spc="-135">
                <a:latin typeface="Arial MT"/>
                <a:cs typeface="Arial MT"/>
              </a:rPr>
              <a:t>c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79997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1370941" y="2016454"/>
            <a:ext cx="366395" cy="379095"/>
            <a:chOff x="1370941" y="2016454"/>
            <a:chExt cx="366395" cy="379095"/>
          </a:xfrm>
        </p:grpSpPr>
        <p:sp>
          <p:nvSpPr>
            <p:cNvPr id="17" name="object 17"/>
            <p:cNvSpPr/>
            <p:nvPr/>
          </p:nvSpPr>
          <p:spPr>
            <a:xfrm>
              <a:off x="1440005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78151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979997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84004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43998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4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1910948" y="1335293"/>
            <a:ext cx="760730" cy="1062990"/>
            <a:chOff x="1910948" y="1335293"/>
            <a:chExt cx="760730" cy="1062990"/>
          </a:xfrm>
        </p:grpSpPr>
        <p:sp>
          <p:nvSpPr>
            <p:cNvPr id="23" name="object 23"/>
            <p:cNvSpPr/>
            <p:nvPr/>
          </p:nvSpPr>
          <p:spPr>
            <a:xfrm>
              <a:off x="197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918158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971010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189192" y="1342492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474826" y="0"/>
                  </a:moveTo>
                  <a:lnTo>
                    <a:pt x="421920" y="24435"/>
                  </a:lnTo>
                  <a:lnTo>
                    <a:pt x="372667" y="49721"/>
                  </a:lnTo>
                  <a:lnTo>
                    <a:pt x="326813" y="76085"/>
                  </a:lnTo>
                  <a:lnTo>
                    <a:pt x="284110" y="103752"/>
                  </a:lnTo>
                  <a:lnTo>
                    <a:pt x="244303" y="132946"/>
                  </a:lnTo>
                  <a:lnTo>
                    <a:pt x="207144" y="163893"/>
                  </a:lnTo>
                  <a:lnTo>
                    <a:pt x="172379" y="196819"/>
                  </a:lnTo>
                  <a:lnTo>
                    <a:pt x="139757" y="231949"/>
                  </a:lnTo>
                  <a:lnTo>
                    <a:pt x="109027" y="269507"/>
                  </a:lnTo>
                  <a:lnTo>
                    <a:pt x="79938" y="309721"/>
                  </a:lnTo>
                  <a:lnTo>
                    <a:pt x="52238" y="352813"/>
                  </a:lnTo>
                  <a:lnTo>
                    <a:pt x="25676" y="399012"/>
                  </a:lnTo>
                  <a:lnTo>
                    <a:pt x="0" y="44854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171409" y="1755904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27893"/>
                  </a:moveTo>
                  <a:lnTo>
                    <a:pt x="45810" y="27768"/>
                  </a:lnTo>
                  <a:lnTo>
                    <a:pt x="33170" y="31201"/>
                  </a:lnTo>
                  <a:lnTo>
                    <a:pt x="21859" y="36113"/>
                  </a:lnTo>
                  <a:lnTo>
                    <a:pt x="15167" y="40424"/>
                  </a:lnTo>
                  <a:lnTo>
                    <a:pt x="14523" y="32490"/>
                  </a:lnTo>
                  <a:lnTo>
                    <a:pt x="11547" y="20523"/>
                  </a:lnTo>
                  <a:lnTo>
                    <a:pt x="6589" y="8400"/>
                  </a:lnTo>
                  <a:lnTo>
                    <a:pt x="0" y="0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587220" y="2668278"/>
            <a:ext cx="1005840" cy="287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5"/>
              </a:lnSpc>
            </a:pPr>
            <a:r>
              <a:rPr dirty="0" sz="1700" spc="-125">
                <a:latin typeface="Arial MT"/>
                <a:cs typeface="Arial MT"/>
              </a:rPr>
              <a:t>Enqueue(e)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0001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8420" y="1801363"/>
            <a:ext cx="1314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0005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856796" y="1335293"/>
            <a:ext cx="340360" cy="1060450"/>
            <a:chOff x="856796" y="1335293"/>
            <a:chExt cx="340360" cy="1060450"/>
          </a:xfrm>
        </p:grpSpPr>
        <p:sp>
          <p:nvSpPr>
            <p:cNvPr id="11" name="object 11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63996" y="1342492"/>
              <a:ext cx="300990" cy="448309"/>
            </a:xfrm>
            <a:custGeom>
              <a:avLst/>
              <a:gdLst/>
              <a:ahLst/>
              <a:cxnLst/>
              <a:rect l="l" t="t" r="r" b="b"/>
              <a:pathLst>
                <a:path w="300990" h="448310">
                  <a:moveTo>
                    <a:pt x="0" y="0"/>
                  </a:moveTo>
                  <a:lnTo>
                    <a:pt x="46755" y="10547"/>
                  </a:lnTo>
                  <a:lnTo>
                    <a:pt x="90730" y="27457"/>
                  </a:lnTo>
                  <a:lnTo>
                    <a:pt x="131556" y="50082"/>
                  </a:lnTo>
                  <a:lnTo>
                    <a:pt x="168863" y="77772"/>
                  </a:lnTo>
                  <a:lnTo>
                    <a:pt x="202282" y="109880"/>
                  </a:lnTo>
                  <a:lnTo>
                    <a:pt x="231444" y="145756"/>
                  </a:lnTo>
                  <a:lnTo>
                    <a:pt x="255978" y="184753"/>
                  </a:lnTo>
                  <a:lnTo>
                    <a:pt x="275517" y="226221"/>
                  </a:lnTo>
                  <a:lnTo>
                    <a:pt x="289690" y="269512"/>
                  </a:lnTo>
                  <a:lnTo>
                    <a:pt x="298128" y="313978"/>
                  </a:lnTo>
                  <a:lnTo>
                    <a:pt x="300462" y="358970"/>
                  </a:lnTo>
                  <a:lnTo>
                    <a:pt x="296323" y="403840"/>
                  </a:lnTo>
                  <a:lnTo>
                    <a:pt x="285341" y="447939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26951" y="1758057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59733" y="19948"/>
                  </a:moveTo>
                  <a:lnTo>
                    <a:pt x="49142" y="21274"/>
                  </a:lnTo>
                  <a:lnTo>
                    <a:pt x="37091" y="26392"/>
                  </a:lnTo>
                  <a:lnTo>
                    <a:pt x="26557" y="32794"/>
                  </a:lnTo>
                  <a:lnTo>
                    <a:pt x="20515" y="37974"/>
                  </a:lnTo>
                  <a:lnTo>
                    <a:pt x="18798" y="30203"/>
                  </a:lnTo>
                  <a:lnTo>
                    <a:pt x="14225" y="18756"/>
                  </a:lnTo>
                  <a:lnTo>
                    <a:pt x="7668" y="7423"/>
                  </a:lnTo>
                  <a:lnTo>
                    <a:pt x="0" y="0"/>
                  </a:lnTo>
                </a:path>
              </a:pathLst>
            </a:custGeom>
            <a:ln w="11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525625" y="1770603"/>
            <a:ext cx="116839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35">
                <a:latin typeface="Arial MT"/>
                <a:cs typeface="Arial MT"/>
              </a:rPr>
              <a:t>c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79997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1370941" y="2016454"/>
            <a:ext cx="366395" cy="379095"/>
            <a:chOff x="1370941" y="2016454"/>
            <a:chExt cx="366395" cy="379095"/>
          </a:xfrm>
        </p:grpSpPr>
        <p:sp>
          <p:nvSpPr>
            <p:cNvPr id="17" name="object 17"/>
            <p:cNvSpPr/>
            <p:nvPr/>
          </p:nvSpPr>
          <p:spPr>
            <a:xfrm>
              <a:off x="1440005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78151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058416" y="1801363"/>
            <a:ext cx="1314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14">
                <a:latin typeface="Arial MT"/>
                <a:cs typeface="Arial MT"/>
              </a:rPr>
              <a:t>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20001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1910948" y="2016454"/>
            <a:ext cx="366395" cy="379095"/>
            <a:chOff x="1910948" y="2016454"/>
            <a:chExt cx="366395" cy="379095"/>
          </a:xfrm>
        </p:grpSpPr>
        <p:sp>
          <p:nvSpPr>
            <p:cNvPr id="22" name="object 22"/>
            <p:cNvSpPr/>
            <p:nvPr/>
          </p:nvSpPr>
          <p:spPr>
            <a:xfrm>
              <a:off x="197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918158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605620" y="1770603"/>
            <a:ext cx="116839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29">
                <a:latin typeface="Arial MT"/>
                <a:cs typeface="Arial MT"/>
              </a:rPr>
              <a:t>e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24011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84004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43998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4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8" name="object 28"/>
          <p:cNvGrpSpPr/>
          <p:nvPr/>
        </p:nvGrpSpPr>
        <p:grpSpPr>
          <a:xfrm>
            <a:off x="2450954" y="1342492"/>
            <a:ext cx="368935" cy="1056005"/>
            <a:chOff x="2450954" y="1342492"/>
            <a:chExt cx="368935" cy="1056005"/>
          </a:xfrm>
        </p:grpSpPr>
        <p:sp>
          <p:nvSpPr>
            <p:cNvPr id="29" name="object 29"/>
            <p:cNvSpPr/>
            <p:nvPr/>
          </p:nvSpPr>
          <p:spPr>
            <a:xfrm>
              <a:off x="252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458165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511016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664018" y="1342492"/>
              <a:ext cx="0" cy="447675"/>
            </a:xfrm>
            <a:custGeom>
              <a:avLst/>
              <a:gdLst/>
              <a:ahLst/>
              <a:cxnLst/>
              <a:rect l="l" t="t" r="r" b="b"/>
              <a:pathLst>
                <a:path w="0" h="447675">
                  <a:moveTo>
                    <a:pt x="0" y="0"/>
                  </a:moveTo>
                  <a:lnTo>
                    <a:pt x="0" y="0"/>
                  </a:lnTo>
                  <a:lnTo>
                    <a:pt x="0" y="393829"/>
                  </a:lnTo>
                  <a:lnTo>
                    <a:pt x="0" y="44735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32567" y="1766255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0"/>
                  </a:moveTo>
                  <a:lnTo>
                    <a:pt x="53288" y="4607"/>
                  </a:lnTo>
                  <a:lnTo>
                    <a:pt x="43490" y="13268"/>
                  </a:lnTo>
                  <a:lnTo>
                    <a:pt x="35535" y="22666"/>
                  </a:lnTo>
                  <a:lnTo>
                    <a:pt x="31451" y="29485"/>
                  </a:lnTo>
                  <a:lnTo>
                    <a:pt x="27366" y="22666"/>
                  </a:lnTo>
                  <a:lnTo>
                    <a:pt x="19411" y="13268"/>
                  </a:lnTo>
                  <a:lnTo>
                    <a:pt x="9613" y="4607"/>
                  </a:lnTo>
                  <a:lnTo>
                    <a:pt x="0" y="0"/>
                  </a:lnTo>
                </a:path>
              </a:pathLst>
            </a:custGeom>
            <a:ln w="11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587220" y="2668278"/>
            <a:ext cx="1005840" cy="287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5"/>
              </a:lnSpc>
            </a:pPr>
            <a:r>
              <a:rPr dirty="0" sz="1700" spc="-125">
                <a:latin typeface="Arial MT"/>
                <a:cs typeface="Arial MT"/>
              </a:rPr>
              <a:t>Enqueue(e)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0001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8420" y="1801363"/>
            <a:ext cx="1314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0005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856796" y="1335293"/>
            <a:ext cx="340360" cy="1060450"/>
            <a:chOff x="856796" y="1335293"/>
            <a:chExt cx="340360" cy="1060450"/>
          </a:xfrm>
        </p:grpSpPr>
        <p:sp>
          <p:nvSpPr>
            <p:cNvPr id="11" name="object 11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63996" y="1342492"/>
              <a:ext cx="300990" cy="448309"/>
            </a:xfrm>
            <a:custGeom>
              <a:avLst/>
              <a:gdLst/>
              <a:ahLst/>
              <a:cxnLst/>
              <a:rect l="l" t="t" r="r" b="b"/>
              <a:pathLst>
                <a:path w="300990" h="448310">
                  <a:moveTo>
                    <a:pt x="0" y="0"/>
                  </a:moveTo>
                  <a:lnTo>
                    <a:pt x="46755" y="10547"/>
                  </a:lnTo>
                  <a:lnTo>
                    <a:pt x="90730" y="27457"/>
                  </a:lnTo>
                  <a:lnTo>
                    <a:pt x="131556" y="50082"/>
                  </a:lnTo>
                  <a:lnTo>
                    <a:pt x="168863" y="77772"/>
                  </a:lnTo>
                  <a:lnTo>
                    <a:pt x="202282" y="109880"/>
                  </a:lnTo>
                  <a:lnTo>
                    <a:pt x="231444" y="145756"/>
                  </a:lnTo>
                  <a:lnTo>
                    <a:pt x="255978" y="184753"/>
                  </a:lnTo>
                  <a:lnTo>
                    <a:pt x="275517" y="226221"/>
                  </a:lnTo>
                  <a:lnTo>
                    <a:pt x="289690" y="269512"/>
                  </a:lnTo>
                  <a:lnTo>
                    <a:pt x="298128" y="313978"/>
                  </a:lnTo>
                  <a:lnTo>
                    <a:pt x="300462" y="358970"/>
                  </a:lnTo>
                  <a:lnTo>
                    <a:pt x="296323" y="403840"/>
                  </a:lnTo>
                  <a:lnTo>
                    <a:pt x="285341" y="447939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26951" y="1758057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59733" y="19948"/>
                  </a:moveTo>
                  <a:lnTo>
                    <a:pt x="49142" y="21274"/>
                  </a:lnTo>
                  <a:lnTo>
                    <a:pt x="37091" y="26392"/>
                  </a:lnTo>
                  <a:lnTo>
                    <a:pt x="26557" y="32794"/>
                  </a:lnTo>
                  <a:lnTo>
                    <a:pt x="20515" y="37974"/>
                  </a:lnTo>
                  <a:lnTo>
                    <a:pt x="18798" y="30203"/>
                  </a:lnTo>
                  <a:lnTo>
                    <a:pt x="14225" y="18756"/>
                  </a:lnTo>
                  <a:lnTo>
                    <a:pt x="7668" y="7423"/>
                  </a:lnTo>
                  <a:lnTo>
                    <a:pt x="0" y="0"/>
                  </a:lnTo>
                </a:path>
              </a:pathLst>
            </a:custGeom>
            <a:ln w="11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525625" y="1770603"/>
            <a:ext cx="116839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35">
                <a:latin typeface="Arial MT"/>
                <a:cs typeface="Arial MT"/>
              </a:rPr>
              <a:t>c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79997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1370941" y="2016454"/>
            <a:ext cx="366395" cy="379095"/>
            <a:chOff x="1370941" y="2016454"/>
            <a:chExt cx="366395" cy="379095"/>
          </a:xfrm>
        </p:grpSpPr>
        <p:sp>
          <p:nvSpPr>
            <p:cNvPr id="17" name="object 17"/>
            <p:cNvSpPr/>
            <p:nvPr/>
          </p:nvSpPr>
          <p:spPr>
            <a:xfrm>
              <a:off x="1440005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78151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058416" y="1801363"/>
            <a:ext cx="1314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14">
                <a:latin typeface="Arial MT"/>
                <a:cs typeface="Arial MT"/>
              </a:rPr>
              <a:t>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20001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1910948" y="2016454"/>
            <a:ext cx="366395" cy="379095"/>
            <a:chOff x="1910948" y="2016454"/>
            <a:chExt cx="366395" cy="379095"/>
          </a:xfrm>
        </p:grpSpPr>
        <p:sp>
          <p:nvSpPr>
            <p:cNvPr id="22" name="object 22"/>
            <p:cNvSpPr/>
            <p:nvPr/>
          </p:nvSpPr>
          <p:spPr>
            <a:xfrm>
              <a:off x="197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918158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605620" y="1770603"/>
            <a:ext cx="116839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29">
                <a:latin typeface="Arial MT"/>
                <a:cs typeface="Arial MT"/>
              </a:rPr>
              <a:t>e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24011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84004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43998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4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8" name="object 28"/>
          <p:cNvGrpSpPr/>
          <p:nvPr/>
        </p:nvGrpSpPr>
        <p:grpSpPr>
          <a:xfrm>
            <a:off x="2450954" y="1342492"/>
            <a:ext cx="368935" cy="1056005"/>
            <a:chOff x="2450954" y="1342492"/>
            <a:chExt cx="368935" cy="1056005"/>
          </a:xfrm>
        </p:grpSpPr>
        <p:sp>
          <p:nvSpPr>
            <p:cNvPr id="29" name="object 29"/>
            <p:cNvSpPr/>
            <p:nvPr/>
          </p:nvSpPr>
          <p:spPr>
            <a:xfrm>
              <a:off x="252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458165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511016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664018" y="1342492"/>
              <a:ext cx="0" cy="447675"/>
            </a:xfrm>
            <a:custGeom>
              <a:avLst/>
              <a:gdLst/>
              <a:ahLst/>
              <a:cxnLst/>
              <a:rect l="l" t="t" r="r" b="b"/>
              <a:pathLst>
                <a:path w="0" h="447675">
                  <a:moveTo>
                    <a:pt x="0" y="0"/>
                  </a:moveTo>
                  <a:lnTo>
                    <a:pt x="0" y="0"/>
                  </a:lnTo>
                  <a:lnTo>
                    <a:pt x="0" y="393829"/>
                  </a:lnTo>
                  <a:lnTo>
                    <a:pt x="0" y="44735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32567" y="1766255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0"/>
                  </a:moveTo>
                  <a:lnTo>
                    <a:pt x="53288" y="4607"/>
                  </a:lnTo>
                  <a:lnTo>
                    <a:pt x="43490" y="13268"/>
                  </a:lnTo>
                  <a:lnTo>
                    <a:pt x="35535" y="22666"/>
                  </a:lnTo>
                  <a:lnTo>
                    <a:pt x="31451" y="29485"/>
                  </a:lnTo>
                  <a:lnTo>
                    <a:pt x="27366" y="22666"/>
                  </a:lnTo>
                  <a:lnTo>
                    <a:pt x="19411" y="13268"/>
                  </a:lnTo>
                  <a:lnTo>
                    <a:pt x="9613" y="4607"/>
                  </a:lnTo>
                  <a:lnTo>
                    <a:pt x="0" y="0"/>
                  </a:lnTo>
                </a:path>
              </a:pathLst>
            </a:custGeom>
            <a:ln w="11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0001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8420" y="1801363"/>
            <a:ext cx="1314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0005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856796" y="1335293"/>
            <a:ext cx="340360" cy="1060450"/>
            <a:chOff x="856796" y="1335293"/>
            <a:chExt cx="340360" cy="1060450"/>
          </a:xfrm>
        </p:grpSpPr>
        <p:sp>
          <p:nvSpPr>
            <p:cNvPr id="11" name="object 11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63996" y="1342492"/>
              <a:ext cx="300990" cy="448309"/>
            </a:xfrm>
            <a:custGeom>
              <a:avLst/>
              <a:gdLst/>
              <a:ahLst/>
              <a:cxnLst/>
              <a:rect l="l" t="t" r="r" b="b"/>
              <a:pathLst>
                <a:path w="300990" h="448310">
                  <a:moveTo>
                    <a:pt x="0" y="0"/>
                  </a:moveTo>
                  <a:lnTo>
                    <a:pt x="46755" y="10547"/>
                  </a:lnTo>
                  <a:lnTo>
                    <a:pt x="90730" y="27457"/>
                  </a:lnTo>
                  <a:lnTo>
                    <a:pt x="131556" y="50082"/>
                  </a:lnTo>
                  <a:lnTo>
                    <a:pt x="168863" y="77772"/>
                  </a:lnTo>
                  <a:lnTo>
                    <a:pt x="202282" y="109880"/>
                  </a:lnTo>
                  <a:lnTo>
                    <a:pt x="231444" y="145756"/>
                  </a:lnTo>
                  <a:lnTo>
                    <a:pt x="255978" y="184753"/>
                  </a:lnTo>
                  <a:lnTo>
                    <a:pt x="275517" y="226221"/>
                  </a:lnTo>
                  <a:lnTo>
                    <a:pt x="289690" y="269512"/>
                  </a:lnTo>
                  <a:lnTo>
                    <a:pt x="298128" y="313978"/>
                  </a:lnTo>
                  <a:lnTo>
                    <a:pt x="300462" y="358970"/>
                  </a:lnTo>
                  <a:lnTo>
                    <a:pt x="296323" y="403840"/>
                  </a:lnTo>
                  <a:lnTo>
                    <a:pt x="285341" y="447939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26951" y="1758057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59733" y="19948"/>
                  </a:moveTo>
                  <a:lnTo>
                    <a:pt x="49142" y="21274"/>
                  </a:lnTo>
                  <a:lnTo>
                    <a:pt x="37091" y="26392"/>
                  </a:lnTo>
                  <a:lnTo>
                    <a:pt x="26557" y="32794"/>
                  </a:lnTo>
                  <a:lnTo>
                    <a:pt x="20515" y="37974"/>
                  </a:lnTo>
                  <a:lnTo>
                    <a:pt x="18798" y="30203"/>
                  </a:lnTo>
                  <a:lnTo>
                    <a:pt x="14225" y="18756"/>
                  </a:lnTo>
                  <a:lnTo>
                    <a:pt x="7668" y="7423"/>
                  </a:lnTo>
                  <a:lnTo>
                    <a:pt x="0" y="0"/>
                  </a:lnTo>
                </a:path>
              </a:pathLst>
            </a:custGeom>
            <a:ln w="11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525625" y="1770603"/>
            <a:ext cx="116839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35">
                <a:latin typeface="Arial MT"/>
                <a:cs typeface="Arial MT"/>
              </a:rPr>
              <a:t>c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79997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1370941" y="2016454"/>
            <a:ext cx="366395" cy="379095"/>
            <a:chOff x="1370941" y="2016454"/>
            <a:chExt cx="366395" cy="379095"/>
          </a:xfrm>
        </p:grpSpPr>
        <p:sp>
          <p:nvSpPr>
            <p:cNvPr id="17" name="object 17"/>
            <p:cNvSpPr/>
            <p:nvPr/>
          </p:nvSpPr>
          <p:spPr>
            <a:xfrm>
              <a:off x="1440005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78151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058416" y="1801363"/>
            <a:ext cx="1314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14">
                <a:latin typeface="Arial MT"/>
                <a:cs typeface="Arial MT"/>
              </a:rPr>
              <a:t>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20001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1910948" y="2016454"/>
            <a:ext cx="366395" cy="379095"/>
            <a:chOff x="1910948" y="2016454"/>
            <a:chExt cx="366395" cy="379095"/>
          </a:xfrm>
        </p:grpSpPr>
        <p:sp>
          <p:nvSpPr>
            <p:cNvPr id="22" name="object 22"/>
            <p:cNvSpPr/>
            <p:nvPr/>
          </p:nvSpPr>
          <p:spPr>
            <a:xfrm>
              <a:off x="197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918158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605620" y="1770603"/>
            <a:ext cx="116839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29">
                <a:latin typeface="Arial MT"/>
                <a:cs typeface="Arial MT"/>
              </a:rPr>
              <a:t>e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24011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84004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43998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4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8" name="object 28"/>
          <p:cNvGrpSpPr/>
          <p:nvPr/>
        </p:nvGrpSpPr>
        <p:grpSpPr>
          <a:xfrm>
            <a:off x="2450954" y="1342492"/>
            <a:ext cx="368935" cy="1056005"/>
            <a:chOff x="2450954" y="1342492"/>
            <a:chExt cx="368935" cy="1056005"/>
          </a:xfrm>
        </p:grpSpPr>
        <p:sp>
          <p:nvSpPr>
            <p:cNvPr id="29" name="object 29"/>
            <p:cNvSpPr/>
            <p:nvPr/>
          </p:nvSpPr>
          <p:spPr>
            <a:xfrm>
              <a:off x="252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458165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511016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664018" y="1342492"/>
              <a:ext cx="0" cy="447675"/>
            </a:xfrm>
            <a:custGeom>
              <a:avLst/>
              <a:gdLst/>
              <a:ahLst/>
              <a:cxnLst/>
              <a:rect l="l" t="t" r="r" b="b"/>
              <a:pathLst>
                <a:path w="0" h="447675">
                  <a:moveTo>
                    <a:pt x="0" y="0"/>
                  </a:moveTo>
                  <a:lnTo>
                    <a:pt x="0" y="0"/>
                  </a:lnTo>
                  <a:lnTo>
                    <a:pt x="0" y="393829"/>
                  </a:lnTo>
                  <a:lnTo>
                    <a:pt x="0" y="44735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32567" y="1766255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0"/>
                  </a:moveTo>
                  <a:lnTo>
                    <a:pt x="53288" y="4607"/>
                  </a:lnTo>
                  <a:lnTo>
                    <a:pt x="43490" y="13268"/>
                  </a:lnTo>
                  <a:lnTo>
                    <a:pt x="35535" y="22666"/>
                  </a:lnTo>
                  <a:lnTo>
                    <a:pt x="31451" y="29485"/>
                  </a:lnTo>
                  <a:lnTo>
                    <a:pt x="27366" y="22666"/>
                  </a:lnTo>
                  <a:lnTo>
                    <a:pt x="19411" y="13268"/>
                  </a:lnTo>
                  <a:lnTo>
                    <a:pt x="9613" y="4607"/>
                  </a:lnTo>
                  <a:lnTo>
                    <a:pt x="0" y="0"/>
                  </a:lnTo>
                </a:path>
              </a:pathLst>
            </a:custGeom>
            <a:ln w="11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507959" y="2675956"/>
            <a:ext cx="112268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Enqueue(f)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0001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0001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0005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856796" y="1335293"/>
            <a:ext cx="340360" cy="1060450"/>
            <a:chOff x="856796" y="1335293"/>
            <a:chExt cx="340360" cy="1060450"/>
          </a:xfrm>
        </p:grpSpPr>
        <p:sp>
          <p:nvSpPr>
            <p:cNvPr id="11" name="object 11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63996" y="1342492"/>
              <a:ext cx="300990" cy="448309"/>
            </a:xfrm>
            <a:custGeom>
              <a:avLst/>
              <a:gdLst/>
              <a:ahLst/>
              <a:cxnLst/>
              <a:rect l="l" t="t" r="r" b="b"/>
              <a:pathLst>
                <a:path w="300990" h="448310">
                  <a:moveTo>
                    <a:pt x="0" y="0"/>
                  </a:moveTo>
                  <a:lnTo>
                    <a:pt x="46755" y="10547"/>
                  </a:lnTo>
                  <a:lnTo>
                    <a:pt x="90730" y="27457"/>
                  </a:lnTo>
                  <a:lnTo>
                    <a:pt x="131556" y="50082"/>
                  </a:lnTo>
                  <a:lnTo>
                    <a:pt x="168863" y="77772"/>
                  </a:lnTo>
                  <a:lnTo>
                    <a:pt x="202282" y="109880"/>
                  </a:lnTo>
                  <a:lnTo>
                    <a:pt x="231444" y="145756"/>
                  </a:lnTo>
                  <a:lnTo>
                    <a:pt x="255978" y="184753"/>
                  </a:lnTo>
                  <a:lnTo>
                    <a:pt x="275517" y="226221"/>
                  </a:lnTo>
                  <a:lnTo>
                    <a:pt x="289690" y="269512"/>
                  </a:lnTo>
                  <a:lnTo>
                    <a:pt x="298128" y="313978"/>
                  </a:lnTo>
                  <a:lnTo>
                    <a:pt x="300462" y="358970"/>
                  </a:lnTo>
                  <a:lnTo>
                    <a:pt x="296323" y="403840"/>
                  </a:lnTo>
                  <a:lnTo>
                    <a:pt x="285341" y="447939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26951" y="1758057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59733" y="19948"/>
                  </a:moveTo>
                  <a:lnTo>
                    <a:pt x="49142" y="21274"/>
                  </a:lnTo>
                  <a:lnTo>
                    <a:pt x="37091" y="26392"/>
                  </a:lnTo>
                  <a:lnTo>
                    <a:pt x="26557" y="32794"/>
                  </a:lnTo>
                  <a:lnTo>
                    <a:pt x="20515" y="37974"/>
                  </a:lnTo>
                  <a:lnTo>
                    <a:pt x="18798" y="30203"/>
                  </a:lnTo>
                  <a:lnTo>
                    <a:pt x="14225" y="18756"/>
                  </a:lnTo>
                  <a:lnTo>
                    <a:pt x="7668" y="7423"/>
                  </a:lnTo>
                  <a:lnTo>
                    <a:pt x="0" y="0"/>
                  </a:lnTo>
                </a:path>
              </a:pathLst>
            </a:custGeom>
            <a:ln w="11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440005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45"/>
              </a:lnSpc>
            </a:pPr>
            <a:r>
              <a:rPr dirty="0" sz="1700" spc="-135">
                <a:latin typeface="Arial MT"/>
                <a:cs typeface="Arial MT"/>
              </a:rPr>
              <a:t>c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79997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1370941" y="2016454"/>
            <a:ext cx="366395" cy="379095"/>
            <a:chOff x="1370941" y="2016454"/>
            <a:chExt cx="366395" cy="379095"/>
          </a:xfrm>
        </p:grpSpPr>
        <p:sp>
          <p:nvSpPr>
            <p:cNvPr id="17" name="object 17"/>
            <p:cNvSpPr/>
            <p:nvPr/>
          </p:nvSpPr>
          <p:spPr>
            <a:xfrm>
              <a:off x="1440005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78151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979997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20001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1910948" y="2016454"/>
            <a:ext cx="366395" cy="379095"/>
            <a:chOff x="1910948" y="2016454"/>
            <a:chExt cx="366395" cy="379095"/>
          </a:xfrm>
        </p:grpSpPr>
        <p:sp>
          <p:nvSpPr>
            <p:cNvPr id="22" name="object 22"/>
            <p:cNvSpPr/>
            <p:nvPr/>
          </p:nvSpPr>
          <p:spPr>
            <a:xfrm>
              <a:off x="197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918158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520001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45"/>
              </a:lnSpc>
            </a:pPr>
            <a:r>
              <a:rPr dirty="0" sz="1700" spc="-229">
                <a:latin typeface="Arial MT"/>
                <a:cs typeface="Arial MT"/>
              </a:rPr>
              <a:t>e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510793" y="1801308"/>
            <a:ext cx="846455" cy="594995"/>
            <a:chOff x="2510793" y="1801308"/>
            <a:chExt cx="846455" cy="594995"/>
          </a:xfrm>
        </p:grpSpPr>
        <p:sp>
          <p:nvSpPr>
            <p:cNvPr id="26" name="object 26"/>
            <p:cNvSpPr/>
            <p:nvPr/>
          </p:nvSpPr>
          <p:spPr>
            <a:xfrm>
              <a:off x="252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059992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059992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700" spc="20">
                <a:latin typeface="Arial MT"/>
                <a:cs typeface="Arial MT"/>
              </a:rPr>
              <a:t>f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64018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24011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584004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43998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4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3" name="object 33"/>
          <p:cNvGrpSpPr/>
          <p:nvPr/>
        </p:nvGrpSpPr>
        <p:grpSpPr>
          <a:xfrm>
            <a:off x="2450954" y="1335293"/>
            <a:ext cx="908685" cy="1062990"/>
            <a:chOff x="2450954" y="1335293"/>
            <a:chExt cx="908685" cy="1062990"/>
          </a:xfrm>
        </p:grpSpPr>
        <p:sp>
          <p:nvSpPr>
            <p:cNvPr id="34" name="object 34"/>
            <p:cNvSpPr/>
            <p:nvPr/>
          </p:nvSpPr>
          <p:spPr>
            <a:xfrm>
              <a:off x="2458165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05999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998171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051023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664018" y="1342492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0" y="0"/>
                  </a:moveTo>
                  <a:lnTo>
                    <a:pt x="52905" y="24435"/>
                  </a:lnTo>
                  <a:lnTo>
                    <a:pt x="102159" y="49721"/>
                  </a:lnTo>
                  <a:lnTo>
                    <a:pt x="148012" y="76085"/>
                  </a:lnTo>
                  <a:lnTo>
                    <a:pt x="190716" y="103752"/>
                  </a:lnTo>
                  <a:lnTo>
                    <a:pt x="230522" y="132946"/>
                  </a:lnTo>
                  <a:lnTo>
                    <a:pt x="267682" y="163893"/>
                  </a:lnTo>
                  <a:lnTo>
                    <a:pt x="302447" y="196819"/>
                  </a:lnTo>
                  <a:lnTo>
                    <a:pt x="335068" y="231949"/>
                  </a:lnTo>
                  <a:lnTo>
                    <a:pt x="365798" y="269507"/>
                  </a:lnTo>
                  <a:lnTo>
                    <a:pt x="394887" y="309721"/>
                  </a:lnTo>
                  <a:lnTo>
                    <a:pt x="422587" y="352813"/>
                  </a:lnTo>
                  <a:lnTo>
                    <a:pt x="449149" y="399012"/>
                  </a:lnTo>
                  <a:lnTo>
                    <a:pt x="474826" y="44854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100141" y="1755904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0"/>
                  </a:moveTo>
                  <a:lnTo>
                    <a:pt x="49896" y="8400"/>
                  </a:lnTo>
                  <a:lnTo>
                    <a:pt x="44938" y="20523"/>
                  </a:lnTo>
                  <a:lnTo>
                    <a:pt x="41962" y="32490"/>
                  </a:lnTo>
                  <a:lnTo>
                    <a:pt x="41318" y="40424"/>
                  </a:lnTo>
                  <a:lnTo>
                    <a:pt x="34626" y="36113"/>
                  </a:lnTo>
                  <a:lnTo>
                    <a:pt x="23315" y="31201"/>
                  </a:lnTo>
                  <a:lnTo>
                    <a:pt x="10675" y="27768"/>
                  </a:lnTo>
                  <a:lnTo>
                    <a:pt x="0" y="27893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1507959" y="2675956"/>
            <a:ext cx="112268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Enqueue(f)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0001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0001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0005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856796" y="1335293"/>
            <a:ext cx="340360" cy="1060450"/>
            <a:chOff x="856796" y="1335293"/>
            <a:chExt cx="340360" cy="1060450"/>
          </a:xfrm>
        </p:grpSpPr>
        <p:sp>
          <p:nvSpPr>
            <p:cNvPr id="11" name="object 11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63996" y="1342492"/>
              <a:ext cx="300990" cy="448309"/>
            </a:xfrm>
            <a:custGeom>
              <a:avLst/>
              <a:gdLst/>
              <a:ahLst/>
              <a:cxnLst/>
              <a:rect l="l" t="t" r="r" b="b"/>
              <a:pathLst>
                <a:path w="300990" h="448310">
                  <a:moveTo>
                    <a:pt x="0" y="0"/>
                  </a:moveTo>
                  <a:lnTo>
                    <a:pt x="46755" y="10547"/>
                  </a:lnTo>
                  <a:lnTo>
                    <a:pt x="90730" y="27457"/>
                  </a:lnTo>
                  <a:lnTo>
                    <a:pt x="131556" y="50082"/>
                  </a:lnTo>
                  <a:lnTo>
                    <a:pt x="168863" y="77772"/>
                  </a:lnTo>
                  <a:lnTo>
                    <a:pt x="202282" y="109880"/>
                  </a:lnTo>
                  <a:lnTo>
                    <a:pt x="231444" y="145756"/>
                  </a:lnTo>
                  <a:lnTo>
                    <a:pt x="255978" y="184753"/>
                  </a:lnTo>
                  <a:lnTo>
                    <a:pt x="275517" y="226221"/>
                  </a:lnTo>
                  <a:lnTo>
                    <a:pt x="289690" y="269512"/>
                  </a:lnTo>
                  <a:lnTo>
                    <a:pt x="298128" y="313978"/>
                  </a:lnTo>
                  <a:lnTo>
                    <a:pt x="300462" y="358970"/>
                  </a:lnTo>
                  <a:lnTo>
                    <a:pt x="296323" y="403840"/>
                  </a:lnTo>
                  <a:lnTo>
                    <a:pt x="285341" y="447939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26951" y="1758057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59733" y="19948"/>
                  </a:moveTo>
                  <a:lnTo>
                    <a:pt x="49142" y="21274"/>
                  </a:lnTo>
                  <a:lnTo>
                    <a:pt x="37091" y="26392"/>
                  </a:lnTo>
                  <a:lnTo>
                    <a:pt x="26557" y="32794"/>
                  </a:lnTo>
                  <a:lnTo>
                    <a:pt x="20515" y="37974"/>
                  </a:lnTo>
                  <a:lnTo>
                    <a:pt x="18798" y="30203"/>
                  </a:lnTo>
                  <a:lnTo>
                    <a:pt x="14225" y="18756"/>
                  </a:lnTo>
                  <a:lnTo>
                    <a:pt x="7668" y="7423"/>
                  </a:lnTo>
                  <a:lnTo>
                    <a:pt x="0" y="0"/>
                  </a:lnTo>
                </a:path>
              </a:pathLst>
            </a:custGeom>
            <a:ln w="11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440005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45"/>
              </a:lnSpc>
            </a:pPr>
            <a:r>
              <a:rPr dirty="0" sz="1700" spc="-135">
                <a:latin typeface="Arial MT"/>
                <a:cs typeface="Arial MT"/>
              </a:rPr>
              <a:t>c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79997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1370941" y="2016454"/>
            <a:ext cx="366395" cy="379095"/>
            <a:chOff x="1370941" y="2016454"/>
            <a:chExt cx="366395" cy="379095"/>
          </a:xfrm>
        </p:grpSpPr>
        <p:sp>
          <p:nvSpPr>
            <p:cNvPr id="17" name="object 17"/>
            <p:cNvSpPr/>
            <p:nvPr/>
          </p:nvSpPr>
          <p:spPr>
            <a:xfrm>
              <a:off x="1440005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78151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979997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20001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1910948" y="2016454"/>
            <a:ext cx="366395" cy="379095"/>
            <a:chOff x="1910948" y="2016454"/>
            <a:chExt cx="366395" cy="379095"/>
          </a:xfrm>
        </p:grpSpPr>
        <p:sp>
          <p:nvSpPr>
            <p:cNvPr id="22" name="object 22"/>
            <p:cNvSpPr/>
            <p:nvPr/>
          </p:nvSpPr>
          <p:spPr>
            <a:xfrm>
              <a:off x="197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918158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520001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45"/>
              </a:lnSpc>
            </a:pPr>
            <a:r>
              <a:rPr dirty="0" sz="1700" spc="-229">
                <a:latin typeface="Arial MT"/>
                <a:cs typeface="Arial MT"/>
              </a:rPr>
              <a:t>e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510793" y="1801308"/>
            <a:ext cx="846455" cy="594995"/>
            <a:chOff x="2510793" y="1801308"/>
            <a:chExt cx="846455" cy="594995"/>
          </a:xfrm>
        </p:grpSpPr>
        <p:sp>
          <p:nvSpPr>
            <p:cNvPr id="26" name="object 26"/>
            <p:cNvSpPr/>
            <p:nvPr/>
          </p:nvSpPr>
          <p:spPr>
            <a:xfrm>
              <a:off x="252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059992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059992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700" spc="20">
                <a:latin typeface="Arial MT"/>
                <a:cs typeface="Arial MT"/>
              </a:rPr>
              <a:t>f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64018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24011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584004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43998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4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3" name="object 33"/>
          <p:cNvGrpSpPr/>
          <p:nvPr/>
        </p:nvGrpSpPr>
        <p:grpSpPr>
          <a:xfrm>
            <a:off x="2450954" y="1335293"/>
            <a:ext cx="908685" cy="1062990"/>
            <a:chOff x="2450954" y="1335293"/>
            <a:chExt cx="908685" cy="1062990"/>
          </a:xfrm>
        </p:grpSpPr>
        <p:sp>
          <p:nvSpPr>
            <p:cNvPr id="34" name="object 34"/>
            <p:cNvSpPr/>
            <p:nvPr/>
          </p:nvSpPr>
          <p:spPr>
            <a:xfrm>
              <a:off x="2458165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05999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998171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051023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664018" y="1342492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0" y="0"/>
                  </a:moveTo>
                  <a:lnTo>
                    <a:pt x="52905" y="24435"/>
                  </a:lnTo>
                  <a:lnTo>
                    <a:pt x="102159" y="49721"/>
                  </a:lnTo>
                  <a:lnTo>
                    <a:pt x="148012" y="76085"/>
                  </a:lnTo>
                  <a:lnTo>
                    <a:pt x="190716" y="103752"/>
                  </a:lnTo>
                  <a:lnTo>
                    <a:pt x="230522" y="132946"/>
                  </a:lnTo>
                  <a:lnTo>
                    <a:pt x="267682" y="163893"/>
                  </a:lnTo>
                  <a:lnTo>
                    <a:pt x="302447" y="196819"/>
                  </a:lnTo>
                  <a:lnTo>
                    <a:pt x="335068" y="231949"/>
                  </a:lnTo>
                  <a:lnTo>
                    <a:pt x="365798" y="269507"/>
                  </a:lnTo>
                  <a:lnTo>
                    <a:pt x="394887" y="309721"/>
                  </a:lnTo>
                  <a:lnTo>
                    <a:pt x="422587" y="352813"/>
                  </a:lnTo>
                  <a:lnTo>
                    <a:pt x="449149" y="399012"/>
                  </a:lnTo>
                  <a:lnTo>
                    <a:pt x="474826" y="44854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100141" y="1755904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0"/>
                  </a:moveTo>
                  <a:lnTo>
                    <a:pt x="49896" y="8400"/>
                  </a:lnTo>
                  <a:lnTo>
                    <a:pt x="44938" y="20523"/>
                  </a:lnTo>
                  <a:lnTo>
                    <a:pt x="41962" y="32490"/>
                  </a:lnTo>
                  <a:lnTo>
                    <a:pt x="41318" y="40424"/>
                  </a:lnTo>
                  <a:lnTo>
                    <a:pt x="34626" y="36113"/>
                  </a:lnTo>
                  <a:lnTo>
                    <a:pt x="23315" y="31201"/>
                  </a:lnTo>
                  <a:lnTo>
                    <a:pt x="10675" y="27768"/>
                  </a:lnTo>
                  <a:lnTo>
                    <a:pt x="0" y="27893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0001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0001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0005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856796" y="1335293"/>
            <a:ext cx="340360" cy="1060450"/>
            <a:chOff x="856796" y="1335293"/>
            <a:chExt cx="340360" cy="1060450"/>
          </a:xfrm>
        </p:grpSpPr>
        <p:sp>
          <p:nvSpPr>
            <p:cNvPr id="11" name="object 11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63996" y="1342492"/>
              <a:ext cx="300990" cy="448309"/>
            </a:xfrm>
            <a:custGeom>
              <a:avLst/>
              <a:gdLst/>
              <a:ahLst/>
              <a:cxnLst/>
              <a:rect l="l" t="t" r="r" b="b"/>
              <a:pathLst>
                <a:path w="300990" h="448310">
                  <a:moveTo>
                    <a:pt x="0" y="0"/>
                  </a:moveTo>
                  <a:lnTo>
                    <a:pt x="46755" y="10547"/>
                  </a:lnTo>
                  <a:lnTo>
                    <a:pt x="90730" y="27457"/>
                  </a:lnTo>
                  <a:lnTo>
                    <a:pt x="131556" y="50082"/>
                  </a:lnTo>
                  <a:lnTo>
                    <a:pt x="168863" y="77772"/>
                  </a:lnTo>
                  <a:lnTo>
                    <a:pt x="202282" y="109880"/>
                  </a:lnTo>
                  <a:lnTo>
                    <a:pt x="231444" y="145756"/>
                  </a:lnTo>
                  <a:lnTo>
                    <a:pt x="255978" y="184753"/>
                  </a:lnTo>
                  <a:lnTo>
                    <a:pt x="275517" y="226221"/>
                  </a:lnTo>
                  <a:lnTo>
                    <a:pt x="289690" y="269512"/>
                  </a:lnTo>
                  <a:lnTo>
                    <a:pt x="298128" y="313978"/>
                  </a:lnTo>
                  <a:lnTo>
                    <a:pt x="300462" y="358970"/>
                  </a:lnTo>
                  <a:lnTo>
                    <a:pt x="296323" y="403840"/>
                  </a:lnTo>
                  <a:lnTo>
                    <a:pt x="285341" y="447939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26951" y="1758057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59733" y="19948"/>
                  </a:moveTo>
                  <a:lnTo>
                    <a:pt x="49142" y="21274"/>
                  </a:lnTo>
                  <a:lnTo>
                    <a:pt x="37091" y="26392"/>
                  </a:lnTo>
                  <a:lnTo>
                    <a:pt x="26557" y="32794"/>
                  </a:lnTo>
                  <a:lnTo>
                    <a:pt x="20515" y="37974"/>
                  </a:lnTo>
                  <a:lnTo>
                    <a:pt x="18798" y="30203"/>
                  </a:lnTo>
                  <a:lnTo>
                    <a:pt x="14225" y="18756"/>
                  </a:lnTo>
                  <a:lnTo>
                    <a:pt x="7668" y="7423"/>
                  </a:lnTo>
                  <a:lnTo>
                    <a:pt x="0" y="0"/>
                  </a:lnTo>
                </a:path>
              </a:pathLst>
            </a:custGeom>
            <a:ln w="11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440005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45"/>
              </a:lnSpc>
            </a:pPr>
            <a:r>
              <a:rPr dirty="0" sz="1700" spc="-135">
                <a:latin typeface="Arial MT"/>
                <a:cs typeface="Arial MT"/>
              </a:rPr>
              <a:t>c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79997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1370941" y="2016454"/>
            <a:ext cx="366395" cy="379095"/>
            <a:chOff x="1370941" y="2016454"/>
            <a:chExt cx="366395" cy="379095"/>
          </a:xfrm>
        </p:grpSpPr>
        <p:sp>
          <p:nvSpPr>
            <p:cNvPr id="17" name="object 17"/>
            <p:cNvSpPr/>
            <p:nvPr/>
          </p:nvSpPr>
          <p:spPr>
            <a:xfrm>
              <a:off x="1440005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78151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979997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20001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1910948" y="2016454"/>
            <a:ext cx="366395" cy="379095"/>
            <a:chOff x="1910948" y="2016454"/>
            <a:chExt cx="366395" cy="379095"/>
          </a:xfrm>
        </p:grpSpPr>
        <p:sp>
          <p:nvSpPr>
            <p:cNvPr id="22" name="object 22"/>
            <p:cNvSpPr/>
            <p:nvPr/>
          </p:nvSpPr>
          <p:spPr>
            <a:xfrm>
              <a:off x="197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918158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520001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45"/>
              </a:lnSpc>
            </a:pPr>
            <a:r>
              <a:rPr dirty="0" sz="1700" spc="-229">
                <a:latin typeface="Arial MT"/>
                <a:cs typeface="Arial MT"/>
              </a:rPr>
              <a:t>e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510793" y="1801308"/>
            <a:ext cx="846455" cy="594995"/>
            <a:chOff x="2510793" y="1801308"/>
            <a:chExt cx="846455" cy="594995"/>
          </a:xfrm>
        </p:grpSpPr>
        <p:sp>
          <p:nvSpPr>
            <p:cNvPr id="26" name="object 26"/>
            <p:cNvSpPr/>
            <p:nvPr/>
          </p:nvSpPr>
          <p:spPr>
            <a:xfrm>
              <a:off x="252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059992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059992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700" spc="20">
                <a:latin typeface="Arial MT"/>
                <a:cs typeface="Arial MT"/>
              </a:rPr>
              <a:t>f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64018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24011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584004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43998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4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3" name="object 33"/>
          <p:cNvGrpSpPr/>
          <p:nvPr/>
        </p:nvGrpSpPr>
        <p:grpSpPr>
          <a:xfrm>
            <a:off x="2450954" y="1335293"/>
            <a:ext cx="908685" cy="1062990"/>
            <a:chOff x="2450954" y="1335293"/>
            <a:chExt cx="908685" cy="1062990"/>
          </a:xfrm>
        </p:grpSpPr>
        <p:sp>
          <p:nvSpPr>
            <p:cNvPr id="34" name="object 34"/>
            <p:cNvSpPr/>
            <p:nvPr/>
          </p:nvSpPr>
          <p:spPr>
            <a:xfrm>
              <a:off x="2458165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05999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998171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051023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664018" y="1342492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0" y="0"/>
                  </a:moveTo>
                  <a:lnTo>
                    <a:pt x="52905" y="24435"/>
                  </a:lnTo>
                  <a:lnTo>
                    <a:pt x="102159" y="49721"/>
                  </a:lnTo>
                  <a:lnTo>
                    <a:pt x="148012" y="76085"/>
                  </a:lnTo>
                  <a:lnTo>
                    <a:pt x="190716" y="103752"/>
                  </a:lnTo>
                  <a:lnTo>
                    <a:pt x="230522" y="132946"/>
                  </a:lnTo>
                  <a:lnTo>
                    <a:pt x="267682" y="163893"/>
                  </a:lnTo>
                  <a:lnTo>
                    <a:pt x="302447" y="196819"/>
                  </a:lnTo>
                  <a:lnTo>
                    <a:pt x="335068" y="231949"/>
                  </a:lnTo>
                  <a:lnTo>
                    <a:pt x="365798" y="269507"/>
                  </a:lnTo>
                  <a:lnTo>
                    <a:pt x="394887" y="309721"/>
                  </a:lnTo>
                  <a:lnTo>
                    <a:pt x="422587" y="352813"/>
                  </a:lnTo>
                  <a:lnTo>
                    <a:pt x="449149" y="399012"/>
                  </a:lnTo>
                  <a:lnTo>
                    <a:pt x="474826" y="44854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100141" y="1755904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0"/>
                  </a:moveTo>
                  <a:lnTo>
                    <a:pt x="49896" y="8400"/>
                  </a:lnTo>
                  <a:lnTo>
                    <a:pt x="44938" y="20523"/>
                  </a:lnTo>
                  <a:lnTo>
                    <a:pt x="41962" y="32490"/>
                  </a:lnTo>
                  <a:lnTo>
                    <a:pt x="41318" y="40424"/>
                  </a:lnTo>
                  <a:lnTo>
                    <a:pt x="34626" y="36113"/>
                  </a:lnTo>
                  <a:lnTo>
                    <a:pt x="23315" y="31201"/>
                  </a:lnTo>
                  <a:lnTo>
                    <a:pt x="10675" y="27768"/>
                  </a:lnTo>
                  <a:lnTo>
                    <a:pt x="0" y="27893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1627327" y="2668278"/>
            <a:ext cx="925194" cy="287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5"/>
              </a:lnSpc>
            </a:pPr>
            <a:r>
              <a:rPr dirty="0" sz="1700" spc="-114">
                <a:latin typeface="Arial MT"/>
                <a:cs typeface="Arial MT"/>
              </a:rPr>
              <a:t>Dequeue()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0001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0001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0794" y="1801308"/>
            <a:ext cx="846455" cy="594995"/>
            <a:chOff x="890794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40005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440005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45"/>
              </a:lnSpc>
            </a:pPr>
            <a:r>
              <a:rPr dirty="0" sz="1700" spc="-135">
                <a:latin typeface="Arial MT"/>
                <a:cs typeface="Arial MT"/>
              </a:rPr>
              <a:t>c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79997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856796" y="1335293"/>
            <a:ext cx="880744" cy="1060450"/>
            <a:chOff x="856796" y="1335293"/>
            <a:chExt cx="880744" cy="1060450"/>
          </a:xfrm>
        </p:grpSpPr>
        <p:sp>
          <p:nvSpPr>
            <p:cNvPr id="15" name="object 15"/>
            <p:cNvSpPr/>
            <p:nvPr/>
          </p:nvSpPr>
          <p:spPr>
            <a:xfrm>
              <a:off x="1440005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378151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63996" y="1342492"/>
              <a:ext cx="626745" cy="449580"/>
            </a:xfrm>
            <a:custGeom>
              <a:avLst/>
              <a:gdLst/>
              <a:ahLst/>
              <a:cxnLst/>
              <a:rect l="l" t="t" r="r" b="b"/>
              <a:pathLst>
                <a:path w="626744" h="449580">
                  <a:moveTo>
                    <a:pt x="0" y="0"/>
                  </a:moveTo>
                  <a:lnTo>
                    <a:pt x="53675" y="16214"/>
                  </a:lnTo>
                  <a:lnTo>
                    <a:pt x="104573" y="33434"/>
                  </a:lnTo>
                  <a:lnTo>
                    <a:pt x="152875" y="51784"/>
                  </a:lnTo>
                  <a:lnTo>
                    <a:pt x="198759" y="71386"/>
                  </a:lnTo>
                  <a:lnTo>
                    <a:pt x="242407" y="92366"/>
                  </a:lnTo>
                  <a:lnTo>
                    <a:pt x="283999" y="114845"/>
                  </a:lnTo>
                  <a:lnTo>
                    <a:pt x="323715" y="138947"/>
                  </a:lnTo>
                  <a:lnTo>
                    <a:pt x="361735" y="164797"/>
                  </a:lnTo>
                  <a:lnTo>
                    <a:pt x="398239" y="192518"/>
                  </a:lnTo>
                  <a:lnTo>
                    <a:pt x="433408" y="222233"/>
                  </a:lnTo>
                  <a:lnTo>
                    <a:pt x="467422" y="254066"/>
                  </a:lnTo>
                  <a:lnTo>
                    <a:pt x="500460" y="288141"/>
                  </a:lnTo>
                  <a:lnTo>
                    <a:pt x="532705" y="324580"/>
                  </a:lnTo>
                  <a:lnTo>
                    <a:pt x="564334" y="363508"/>
                  </a:lnTo>
                  <a:lnTo>
                    <a:pt x="595530" y="405048"/>
                  </a:lnTo>
                  <a:lnTo>
                    <a:pt x="626471" y="44932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51096" y="1754563"/>
              <a:ext cx="52705" cy="42545"/>
            </a:xfrm>
            <a:custGeom>
              <a:avLst/>
              <a:gdLst/>
              <a:ahLst/>
              <a:cxnLst/>
              <a:rect l="l" t="t" r="r" b="b"/>
              <a:pathLst>
                <a:path w="52705" h="42544">
                  <a:moveTo>
                    <a:pt x="52256" y="0"/>
                  </a:moveTo>
                  <a:lnTo>
                    <a:pt x="46856" y="9224"/>
                  </a:lnTo>
                  <a:lnTo>
                    <a:pt x="43579" y="21920"/>
                  </a:lnTo>
                  <a:lnTo>
                    <a:pt x="42247" y="34194"/>
                  </a:lnTo>
                  <a:lnTo>
                    <a:pt x="42682" y="42152"/>
                  </a:lnTo>
                  <a:lnTo>
                    <a:pt x="35460" y="38781"/>
                  </a:lnTo>
                  <a:lnTo>
                    <a:pt x="23575" y="35439"/>
                  </a:lnTo>
                  <a:lnTo>
                    <a:pt x="10573" y="33745"/>
                  </a:lnTo>
                  <a:lnTo>
                    <a:pt x="0" y="35315"/>
                  </a:lnTo>
                </a:path>
              </a:pathLst>
            </a:custGeom>
            <a:ln w="11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979997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20001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1910948" y="2016454"/>
            <a:ext cx="366395" cy="379095"/>
            <a:chOff x="1910948" y="2016454"/>
            <a:chExt cx="366395" cy="379095"/>
          </a:xfrm>
        </p:grpSpPr>
        <p:sp>
          <p:nvSpPr>
            <p:cNvPr id="22" name="object 22"/>
            <p:cNvSpPr/>
            <p:nvPr/>
          </p:nvSpPr>
          <p:spPr>
            <a:xfrm>
              <a:off x="197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918158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520001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45"/>
              </a:lnSpc>
            </a:pPr>
            <a:r>
              <a:rPr dirty="0" sz="1700" spc="-229">
                <a:latin typeface="Arial MT"/>
                <a:cs typeface="Arial MT"/>
              </a:rPr>
              <a:t>e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510793" y="1801308"/>
            <a:ext cx="846455" cy="594995"/>
            <a:chOff x="2510793" y="1801308"/>
            <a:chExt cx="846455" cy="594995"/>
          </a:xfrm>
        </p:grpSpPr>
        <p:sp>
          <p:nvSpPr>
            <p:cNvPr id="26" name="object 26"/>
            <p:cNvSpPr/>
            <p:nvPr/>
          </p:nvSpPr>
          <p:spPr>
            <a:xfrm>
              <a:off x="252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059992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059992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700" spc="20">
                <a:latin typeface="Arial MT"/>
                <a:cs typeface="Arial MT"/>
              </a:rPr>
              <a:t>f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64018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24011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584004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43998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4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3" name="object 33"/>
          <p:cNvGrpSpPr/>
          <p:nvPr/>
        </p:nvGrpSpPr>
        <p:grpSpPr>
          <a:xfrm>
            <a:off x="2450954" y="1335293"/>
            <a:ext cx="908685" cy="1062990"/>
            <a:chOff x="2450954" y="1335293"/>
            <a:chExt cx="908685" cy="1062990"/>
          </a:xfrm>
        </p:grpSpPr>
        <p:sp>
          <p:nvSpPr>
            <p:cNvPr id="34" name="object 34"/>
            <p:cNvSpPr/>
            <p:nvPr/>
          </p:nvSpPr>
          <p:spPr>
            <a:xfrm>
              <a:off x="2458165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05999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998171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051023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664018" y="1342492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0" y="0"/>
                  </a:moveTo>
                  <a:lnTo>
                    <a:pt x="52905" y="24435"/>
                  </a:lnTo>
                  <a:lnTo>
                    <a:pt x="102159" y="49721"/>
                  </a:lnTo>
                  <a:lnTo>
                    <a:pt x="148012" y="76085"/>
                  </a:lnTo>
                  <a:lnTo>
                    <a:pt x="190716" y="103752"/>
                  </a:lnTo>
                  <a:lnTo>
                    <a:pt x="230522" y="132946"/>
                  </a:lnTo>
                  <a:lnTo>
                    <a:pt x="267682" y="163893"/>
                  </a:lnTo>
                  <a:lnTo>
                    <a:pt x="302447" y="196819"/>
                  </a:lnTo>
                  <a:lnTo>
                    <a:pt x="335068" y="231949"/>
                  </a:lnTo>
                  <a:lnTo>
                    <a:pt x="365798" y="269507"/>
                  </a:lnTo>
                  <a:lnTo>
                    <a:pt x="394887" y="309721"/>
                  </a:lnTo>
                  <a:lnTo>
                    <a:pt x="422587" y="352813"/>
                  </a:lnTo>
                  <a:lnTo>
                    <a:pt x="449149" y="399012"/>
                  </a:lnTo>
                  <a:lnTo>
                    <a:pt x="474826" y="44854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100141" y="1755904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0"/>
                  </a:moveTo>
                  <a:lnTo>
                    <a:pt x="49896" y="8400"/>
                  </a:lnTo>
                  <a:lnTo>
                    <a:pt x="44938" y="20523"/>
                  </a:lnTo>
                  <a:lnTo>
                    <a:pt x="41962" y="32490"/>
                  </a:lnTo>
                  <a:lnTo>
                    <a:pt x="41318" y="40424"/>
                  </a:lnTo>
                  <a:lnTo>
                    <a:pt x="34626" y="36113"/>
                  </a:lnTo>
                  <a:lnTo>
                    <a:pt x="23315" y="31201"/>
                  </a:lnTo>
                  <a:lnTo>
                    <a:pt x="10675" y="27768"/>
                  </a:lnTo>
                  <a:lnTo>
                    <a:pt x="0" y="27893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1430870" y="2668278"/>
            <a:ext cx="1318260" cy="427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5"/>
              </a:lnSpc>
            </a:pPr>
            <a:r>
              <a:rPr dirty="0" sz="1700" spc="-100">
                <a:latin typeface="Arial MT"/>
                <a:cs typeface="Arial MT"/>
              </a:rPr>
              <a:t>Dequeue()</a:t>
            </a:r>
            <a:r>
              <a:rPr dirty="0" sz="1700" spc="-100" i="1">
                <a:latin typeface="Arial"/>
                <a:cs typeface="Arial"/>
              </a:rPr>
              <a:t>→</a:t>
            </a:r>
            <a:r>
              <a:rPr dirty="0" sz="1700" spc="10" i="1">
                <a:latin typeface="Arial"/>
                <a:cs typeface="Arial"/>
              </a:rPr>
              <a:t> </a:t>
            </a: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40005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25625" y="1770603"/>
            <a:ext cx="116839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35">
                <a:latin typeface="Arial MT"/>
                <a:cs typeface="Arial MT"/>
              </a:rPr>
              <a:t>c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79997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856796" y="1335293"/>
            <a:ext cx="880744" cy="1060450"/>
            <a:chOff x="856796" y="1335293"/>
            <a:chExt cx="880744" cy="1060450"/>
          </a:xfrm>
        </p:grpSpPr>
        <p:sp>
          <p:nvSpPr>
            <p:cNvPr id="11" name="object 11"/>
            <p:cNvSpPr/>
            <p:nvPr/>
          </p:nvSpPr>
          <p:spPr>
            <a:xfrm>
              <a:off x="1440005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63996" y="1342492"/>
              <a:ext cx="626745" cy="449580"/>
            </a:xfrm>
            <a:custGeom>
              <a:avLst/>
              <a:gdLst/>
              <a:ahLst/>
              <a:cxnLst/>
              <a:rect l="l" t="t" r="r" b="b"/>
              <a:pathLst>
                <a:path w="626744" h="449580">
                  <a:moveTo>
                    <a:pt x="0" y="0"/>
                  </a:moveTo>
                  <a:lnTo>
                    <a:pt x="53675" y="16214"/>
                  </a:lnTo>
                  <a:lnTo>
                    <a:pt x="104573" y="33434"/>
                  </a:lnTo>
                  <a:lnTo>
                    <a:pt x="152875" y="51784"/>
                  </a:lnTo>
                  <a:lnTo>
                    <a:pt x="198759" y="71386"/>
                  </a:lnTo>
                  <a:lnTo>
                    <a:pt x="242407" y="92366"/>
                  </a:lnTo>
                  <a:lnTo>
                    <a:pt x="283999" y="114845"/>
                  </a:lnTo>
                  <a:lnTo>
                    <a:pt x="323715" y="138947"/>
                  </a:lnTo>
                  <a:lnTo>
                    <a:pt x="361735" y="164797"/>
                  </a:lnTo>
                  <a:lnTo>
                    <a:pt x="398239" y="192518"/>
                  </a:lnTo>
                  <a:lnTo>
                    <a:pt x="433408" y="222233"/>
                  </a:lnTo>
                  <a:lnTo>
                    <a:pt x="467422" y="254066"/>
                  </a:lnTo>
                  <a:lnTo>
                    <a:pt x="500460" y="288141"/>
                  </a:lnTo>
                  <a:lnTo>
                    <a:pt x="532705" y="324580"/>
                  </a:lnTo>
                  <a:lnTo>
                    <a:pt x="564334" y="363508"/>
                  </a:lnTo>
                  <a:lnTo>
                    <a:pt x="595530" y="405048"/>
                  </a:lnTo>
                  <a:lnTo>
                    <a:pt x="626471" y="44932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51096" y="1754563"/>
              <a:ext cx="52705" cy="42545"/>
            </a:xfrm>
            <a:custGeom>
              <a:avLst/>
              <a:gdLst/>
              <a:ahLst/>
              <a:cxnLst/>
              <a:rect l="l" t="t" r="r" b="b"/>
              <a:pathLst>
                <a:path w="52705" h="42544">
                  <a:moveTo>
                    <a:pt x="52256" y="0"/>
                  </a:moveTo>
                  <a:lnTo>
                    <a:pt x="46856" y="9224"/>
                  </a:lnTo>
                  <a:lnTo>
                    <a:pt x="43579" y="21920"/>
                  </a:lnTo>
                  <a:lnTo>
                    <a:pt x="42247" y="34194"/>
                  </a:lnTo>
                  <a:lnTo>
                    <a:pt x="42682" y="42152"/>
                  </a:lnTo>
                  <a:lnTo>
                    <a:pt x="35460" y="38781"/>
                  </a:lnTo>
                  <a:lnTo>
                    <a:pt x="23575" y="35439"/>
                  </a:lnTo>
                  <a:lnTo>
                    <a:pt x="10573" y="33745"/>
                  </a:lnTo>
                  <a:lnTo>
                    <a:pt x="0" y="35315"/>
                  </a:lnTo>
                </a:path>
              </a:pathLst>
            </a:custGeom>
            <a:ln w="11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058416" y="1801363"/>
            <a:ext cx="1314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14">
                <a:latin typeface="Arial MT"/>
                <a:cs typeface="Arial MT"/>
              </a:rPr>
              <a:t>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20001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1910948" y="2016454"/>
            <a:ext cx="366395" cy="379095"/>
            <a:chOff x="1910948" y="2016454"/>
            <a:chExt cx="366395" cy="379095"/>
          </a:xfrm>
        </p:grpSpPr>
        <p:sp>
          <p:nvSpPr>
            <p:cNvPr id="17" name="object 17"/>
            <p:cNvSpPr/>
            <p:nvPr/>
          </p:nvSpPr>
          <p:spPr>
            <a:xfrm>
              <a:off x="197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918158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605620" y="1770603"/>
            <a:ext cx="116839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29">
                <a:latin typeface="Arial MT"/>
                <a:cs typeface="Arial MT"/>
              </a:rPr>
              <a:t>e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10793" y="1801308"/>
            <a:ext cx="846455" cy="594995"/>
            <a:chOff x="2510793" y="1801308"/>
            <a:chExt cx="846455" cy="594995"/>
          </a:xfrm>
        </p:grpSpPr>
        <p:sp>
          <p:nvSpPr>
            <p:cNvPr id="21" name="object 21"/>
            <p:cNvSpPr/>
            <p:nvPr/>
          </p:nvSpPr>
          <p:spPr>
            <a:xfrm>
              <a:off x="252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059992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159899" y="1801363"/>
            <a:ext cx="8826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20">
                <a:latin typeface="Arial MT"/>
                <a:cs typeface="Arial MT"/>
              </a:rPr>
              <a:t>f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64018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124011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84004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7" name="object 27"/>
          <p:cNvGrpSpPr/>
          <p:nvPr/>
        </p:nvGrpSpPr>
        <p:grpSpPr>
          <a:xfrm>
            <a:off x="2450954" y="1335293"/>
            <a:ext cx="908685" cy="1062990"/>
            <a:chOff x="2450954" y="1335293"/>
            <a:chExt cx="908685" cy="1062990"/>
          </a:xfrm>
        </p:grpSpPr>
        <p:sp>
          <p:nvSpPr>
            <p:cNvPr id="28" name="object 28"/>
            <p:cNvSpPr/>
            <p:nvPr/>
          </p:nvSpPr>
          <p:spPr>
            <a:xfrm>
              <a:off x="2458165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05999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998171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051023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664018" y="1342492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0" y="0"/>
                  </a:moveTo>
                  <a:lnTo>
                    <a:pt x="52905" y="24435"/>
                  </a:lnTo>
                  <a:lnTo>
                    <a:pt x="102159" y="49721"/>
                  </a:lnTo>
                  <a:lnTo>
                    <a:pt x="148012" y="76085"/>
                  </a:lnTo>
                  <a:lnTo>
                    <a:pt x="190716" y="103752"/>
                  </a:lnTo>
                  <a:lnTo>
                    <a:pt x="230522" y="132946"/>
                  </a:lnTo>
                  <a:lnTo>
                    <a:pt x="267682" y="163893"/>
                  </a:lnTo>
                  <a:lnTo>
                    <a:pt x="302447" y="196819"/>
                  </a:lnTo>
                  <a:lnTo>
                    <a:pt x="335068" y="231949"/>
                  </a:lnTo>
                  <a:lnTo>
                    <a:pt x="365798" y="269507"/>
                  </a:lnTo>
                  <a:lnTo>
                    <a:pt x="394887" y="309721"/>
                  </a:lnTo>
                  <a:lnTo>
                    <a:pt x="422587" y="352813"/>
                  </a:lnTo>
                  <a:lnTo>
                    <a:pt x="449149" y="399012"/>
                  </a:lnTo>
                  <a:lnTo>
                    <a:pt x="474826" y="44854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100141" y="1755904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0"/>
                  </a:moveTo>
                  <a:lnTo>
                    <a:pt x="49896" y="8400"/>
                  </a:lnTo>
                  <a:lnTo>
                    <a:pt x="44938" y="20523"/>
                  </a:lnTo>
                  <a:lnTo>
                    <a:pt x="41962" y="32490"/>
                  </a:lnTo>
                  <a:lnTo>
                    <a:pt x="41318" y="40424"/>
                  </a:lnTo>
                  <a:lnTo>
                    <a:pt x="34626" y="36113"/>
                  </a:lnTo>
                  <a:lnTo>
                    <a:pt x="23315" y="31201"/>
                  </a:lnTo>
                  <a:lnTo>
                    <a:pt x="10675" y="27768"/>
                  </a:lnTo>
                  <a:lnTo>
                    <a:pt x="0" y="27893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40005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40005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45"/>
              </a:lnSpc>
            </a:pPr>
            <a:r>
              <a:rPr dirty="0" sz="1700" spc="-135">
                <a:latin typeface="Arial MT"/>
                <a:cs typeface="Arial MT"/>
              </a:rPr>
              <a:t>c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79997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856796" y="1335293"/>
            <a:ext cx="880744" cy="1060450"/>
            <a:chOff x="856796" y="1335293"/>
            <a:chExt cx="880744" cy="1060450"/>
          </a:xfrm>
        </p:grpSpPr>
        <p:sp>
          <p:nvSpPr>
            <p:cNvPr id="11" name="object 11"/>
            <p:cNvSpPr/>
            <p:nvPr/>
          </p:nvSpPr>
          <p:spPr>
            <a:xfrm>
              <a:off x="1440005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63996" y="1342492"/>
              <a:ext cx="626745" cy="449580"/>
            </a:xfrm>
            <a:custGeom>
              <a:avLst/>
              <a:gdLst/>
              <a:ahLst/>
              <a:cxnLst/>
              <a:rect l="l" t="t" r="r" b="b"/>
              <a:pathLst>
                <a:path w="626744" h="449580">
                  <a:moveTo>
                    <a:pt x="0" y="0"/>
                  </a:moveTo>
                  <a:lnTo>
                    <a:pt x="53675" y="16214"/>
                  </a:lnTo>
                  <a:lnTo>
                    <a:pt x="104573" y="33434"/>
                  </a:lnTo>
                  <a:lnTo>
                    <a:pt x="152875" y="51784"/>
                  </a:lnTo>
                  <a:lnTo>
                    <a:pt x="198759" y="71386"/>
                  </a:lnTo>
                  <a:lnTo>
                    <a:pt x="242407" y="92366"/>
                  </a:lnTo>
                  <a:lnTo>
                    <a:pt x="283999" y="114845"/>
                  </a:lnTo>
                  <a:lnTo>
                    <a:pt x="323715" y="138947"/>
                  </a:lnTo>
                  <a:lnTo>
                    <a:pt x="361735" y="164797"/>
                  </a:lnTo>
                  <a:lnTo>
                    <a:pt x="398239" y="192518"/>
                  </a:lnTo>
                  <a:lnTo>
                    <a:pt x="433408" y="222233"/>
                  </a:lnTo>
                  <a:lnTo>
                    <a:pt x="467422" y="254066"/>
                  </a:lnTo>
                  <a:lnTo>
                    <a:pt x="500460" y="288141"/>
                  </a:lnTo>
                  <a:lnTo>
                    <a:pt x="532705" y="324580"/>
                  </a:lnTo>
                  <a:lnTo>
                    <a:pt x="564334" y="363508"/>
                  </a:lnTo>
                  <a:lnTo>
                    <a:pt x="595530" y="405048"/>
                  </a:lnTo>
                  <a:lnTo>
                    <a:pt x="626471" y="44932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51096" y="1754563"/>
              <a:ext cx="52705" cy="42545"/>
            </a:xfrm>
            <a:custGeom>
              <a:avLst/>
              <a:gdLst/>
              <a:ahLst/>
              <a:cxnLst/>
              <a:rect l="l" t="t" r="r" b="b"/>
              <a:pathLst>
                <a:path w="52705" h="42544">
                  <a:moveTo>
                    <a:pt x="52256" y="0"/>
                  </a:moveTo>
                  <a:lnTo>
                    <a:pt x="46856" y="9224"/>
                  </a:lnTo>
                  <a:lnTo>
                    <a:pt x="43579" y="21920"/>
                  </a:lnTo>
                  <a:lnTo>
                    <a:pt x="42247" y="34194"/>
                  </a:lnTo>
                  <a:lnTo>
                    <a:pt x="42682" y="42152"/>
                  </a:lnTo>
                  <a:lnTo>
                    <a:pt x="35460" y="38781"/>
                  </a:lnTo>
                  <a:lnTo>
                    <a:pt x="23575" y="35439"/>
                  </a:lnTo>
                  <a:lnTo>
                    <a:pt x="10573" y="33745"/>
                  </a:lnTo>
                  <a:lnTo>
                    <a:pt x="0" y="35315"/>
                  </a:lnTo>
                </a:path>
              </a:pathLst>
            </a:custGeom>
            <a:ln w="11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979997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20001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1910948" y="2016454"/>
            <a:ext cx="366395" cy="379095"/>
            <a:chOff x="1910948" y="2016454"/>
            <a:chExt cx="366395" cy="379095"/>
          </a:xfrm>
        </p:grpSpPr>
        <p:sp>
          <p:nvSpPr>
            <p:cNvPr id="17" name="object 17"/>
            <p:cNvSpPr/>
            <p:nvPr/>
          </p:nvSpPr>
          <p:spPr>
            <a:xfrm>
              <a:off x="197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918158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520001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45"/>
              </a:lnSpc>
            </a:pPr>
            <a:r>
              <a:rPr dirty="0" sz="1700" spc="-229">
                <a:latin typeface="Arial MT"/>
                <a:cs typeface="Arial MT"/>
              </a:rPr>
              <a:t>e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10793" y="1801308"/>
            <a:ext cx="846455" cy="594995"/>
            <a:chOff x="2510793" y="1801308"/>
            <a:chExt cx="846455" cy="594995"/>
          </a:xfrm>
        </p:grpSpPr>
        <p:sp>
          <p:nvSpPr>
            <p:cNvPr id="21" name="object 21"/>
            <p:cNvSpPr/>
            <p:nvPr/>
          </p:nvSpPr>
          <p:spPr>
            <a:xfrm>
              <a:off x="252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059992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059992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700" spc="20">
                <a:latin typeface="Arial MT"/>
                <a:cs typeface="Arial MT"/>
              </a:rPr>
              <a:t>f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64018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124011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84004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7" name="object 27"/>
          <p:cNvGrpSpPr/>
          <p:nvPr/>
        </p:nvGrpSpPr>
        <p:grpSpPr>
          <a:xfrm>
            <a:off x="2450954" y="1335293"/>
            <a:ext cx="908685" cy="1062990"/>
            <a:chOff x="2450954" y="1335293"/>
            <a:chExt cx="908685" cy="1062990"/>
          </a:xfrm>
        </p:grpSpPr>
        <p:sp>
          <p:nvSpPr>
            <p:cNvPr id="28" name="object 28"/>
            <p:cNvSpPr/>
            <p:nvPr/>
          </p:nvSpPr>
          <p:spPr>
            <a:xfrm>
              <a:off x="2458165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05999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998171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051023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664018" y="1342492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0" y="0"/>
                  </a:moveTo>
                  <a:lnTo>
                    <a:pt x="52905" y="24435"/>
                  </a:lnTo>
                  <a:lnTo>
                    <a:pt x="102159" y="49721"/>
                  </a:lnTo>
                  <a:lnTo>
                    <a:pt x="148012" y="76085"/>
                  </a:lnTo>
                  <a:lnTo>
                    <a:pt x="190716" y="103752"/>
                  </a:lnTo>
                  <a:lnTo>
                    <a:pt x="230522" y="132946"/>
                  </a:lnTo>
                  <a:lnTo>
                    <a:pt x="267682" y="163893"/>
                  </a:lnTo>
                  <a:lnTo>
                    <a:pt x="302447" y="196819"/>
                  </a:lnTo>
                  <a:lnTo>
                    <a:pt x="335068" y="231949"/>
                  </a:lnTo>
                  <a:lnTo>
                    <a:pt x="365798" y="269507"/>
                  </a:lnTo>
                  <a:lnTo>
                    <a:pt x="394887" y="309721"/>
                  </a:lnTo>
                  <a:lnTo>
                    <a:pt x="422587" y="352813"/>
                  </a:lnTo>
                  <a:lnTo>
                    <a:pt x="449149" y="399012"/>
                  </a:lnTo>
                  <a:lnTo>
                    <a:pt x="474826" y="44854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100141" y="1755904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0"/>
                  </a:moveTo>
                  <a:lnTo>
                    <a:pt x="49896" y="8400"/>
                  </a:lnTo>
                  <a:lnTo>
                    <a:pt x="44938" y="20523"/>
                  </a:lnTo>
                  <a:lnTo>
                    <a:pt x="41962" y="32490"/>
                  </a:lnTo>
                  <a:lnTo>
                    <a:pt x="41318" y="40424"/>
                  </a:lnTo>
                  <a:lnTo>
                    <a:pt x="34626" y="36113"/>
                  </a:lnTo>
                  <a:lnTo>
                    <a:pt x="23315" y="31201"/>
                  </a:lnTo>
                  <a:lnTo>
                    <a:pt x="10675" y="27768"/>
                  </a:lnTo>
                  <a:lnTo>
                    <a:pt x="0" y="27893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562811" y="2675956"/>
            <a:ext cx="1012825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Dequeue()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79997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79997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20001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856796" y="1335293"/>
            <a:ext cx="1420495" cy="1060450"/>
            <a:chOff x="856796" y="1335293"/>
            <a:chExt cx="1420495" cy="1060450"/>
          </a:xfrm>
        </p:grpSpPr>
        <p:sp>
          <p:nvSpPr>
            <p:cNvPr id="11" name="object 11"/>
            <p:cNvSpPr/>
            <p:nvPr/>
          </p:nvSpPr>
          <p:spPr>
            <a:xfrm>
              <a:off x="197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63996" y="1342492"/>
              <a:ext cx="1096645" cy="532765"/>
            </a:xfrm>
            <a:custGeom>
              <a:avLst/>
              <a:gdLst/>
              <a:ahLst/>
              <a:cxnLst/>
              <a:rect l="l" t="t" r="r" b="b"/>
              <a:pathLst>
                <a:path w="1096645" h="532764">
                  <a:moveTo>
                    <a:pt x="0" y="0"/>
                  </a:moveTo>
                  <a:lnTo>
                    <a:pt x="53151" y="25817"/>
                  </a:lnTo>
                  <a:lnTo>
                    <a:pt x="104465" y="50741"/>
                  </a:lnTo>
                  <a:lnTo>
                    <a:pt x="154103" y="74852"/>
                  </a:lnTo>
                  <a:lnTo>
                    <a:pt x="202228" y="98228"/>
                  </a:lnTo>
                  <a:lnTo>
                    <a:pt x="249001" y="120947"/>
                  </a:lnTo>
                  <a:lnTo>
                    <a:pt x="294586" y="143089"/>
                  </a:lnTo>
                  <a:lnTo>
                    <a:pt x="339143" y="164731"/>
                  </a:lnTo>
                  <a:lnTo>
                    <a:pt x="382835" y="185953"/>
                  </a:lnTo>
                  <a:lnTo>
                    <a:pt x="425824" y="206834"/>
                  </a:lnTo>
                  <a:lnTo>
                    <a:pt x="468271" y="227452"/>
                  </a:lnTo>
                  <a:lnTo>
                    <a:pt x="510340" y="247886"/>
                  </a:lnTo>
                  <a:lnTo>
                    <a:pt x="552193" y="268215"/>
                  </a:lnTo>
                  <a:lnTo>
                    <a:pt x="593990" y="288517"/>
                  </a:lnTo>
                  <a:lnTo>
                    <a:pt x="635895" y="308871"/>
                  </a:lnTo>
                  <a:lnTo>
                    <a:pt x="678069" y="329356"/>
                  </a:lnTo>
                  <a:lnTo>
                    <a:pt x="720675" y="350051"/>
                  </a:lnTo>
                  <a:lnTo>
                    <a:pt x="763874" y="371034"/>
                  </a:lnTo>
                  <a:lnTo>
                    <a:pt x="807829" y="392384"/>
                  </a:lnTo>
                  <a:lnTo>
                    <a:pt x="852702" y="414180"/>
                  </a:lnTo>
                  <a:lnTo>
                    <a:pt x="898655" y="436500"/>
                  </a:lnTo>
                  <a:lnTo>
                    <a:pt x="945849" y="459424"/>
                  </a:lnTo>
                  <a:lnTo>
                    <a:pt x="994447" y="483029"/>
                  </a:lnTo>
                  <a:lnTo>
                    <a:pt x="1044612" y="507396"/>
                  </a:lnTo>
                  <a:lnTo>
                    <a:pt x="1096504" y="53260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925463" y="1836411"/>
              <a:ext cx="40640" cy="57150"/>
            </a:xfrm>
            <a:custGeom>
              <a:avLst/>
              <a:gdLst/>
              <a:ahLst/>
              <a:cxnLst/>
              <a:rect l="l" t="t" r="r" b="b"/>
              <a:pathLst>
                <a:path w="40639" h="57150">
                  <a:moveTo>
                    <a:pt x="27544" y="0"/>
                  </a:moveTo>
                  <a:lnTo>
                    <a:pt x="27488" y="10684"/>
                  </a:lnTo>
                  <a:lnTo>
                    <a:pt x="31006" y="23309"/>
                  </a:lnTo>
                  <a:lnTo>
                    <a:pt x="35995" y="34596"/>
                  </a:lnTo>
                  <a:lnTo>
                    <a:pt x="40353" y="41265"/>
                  </a:lnTo>
                  <a:lnTo>
                    <a:pt x="32418" y="41962"/>
                  </a:lnTo>
                  <a:lnTo>
                    <a:pt x="20461" y="45018"/>
                  </a:lnTo>
                  <a:lnTo>
                    <a:pt x="8363" y="50058"/>
                  </a:lnTo>
                  <a:lnTo>
                    <a:pt x="0" y="56707"/>
                  </a:lnTo>
                </a:path>
              </a:pathLst>
            </a:custGeom>
            <a:ln w="115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520001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45"/>
              </a:lnSpc>
            </a:pPr>
            <a:r>
              <a:rPr dirty="0" sz="1700" spc="-229">
                <a:latin typeface="Arial MT"/>
                <a:cs typeface="Arial MT"/>
              </a:rPr>
              <a:t>e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10793" y="1801308"/>
            <a:ext cx="846455" cy="594995"/>
            <a:chOff x="2510793" y="1801308"/>
            <a:chExt cx="846455" cy="594995"/>
          </a:xfrm>
        </p:grpSpPr>
        <p:sp>
          <p:nvSpPr>
            <p:cNvPr id="16" name="object 16"/>
            <p:cNvSpPr/>
            <p:nvPr/>
          </p:nvSpPr>
          <p:spPr>
            <a:xfrm>
              <a:off x="252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059992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059992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700" spc="20">
                <a:latin typeface="Arial MT"/>
                <a:cs typeface="Arial MT"/>
              </a:rPr>
              <a:t>f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64018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24011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2450954" y="1335293"/>
            <a:ext cx="908685" cy="1062990"/>
            <a:chOff x="2450954" y="1335293"/>
            <a:chExt cx="908685" cy="1062990"/>
          </a:xfrm>
        </p:grpSpPr>
        <p:sp>
          <p:nvSpPr>
            <p:cNvPr id="22" name="object 22"/>
            <p:cNvSpPr/>
            <p:nvPr/>
          </p:nvSpPr>
          <p:spPr>
            <a:xfrm>
              <a:off x="2458165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05999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998171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51023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664018" y="1342492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0" y="0"/>
                  </a:moveTo>
                  <a:lnTo>
                    <a:pt x="52905" y="24435"/>
                  </a:lnTo>
                  <a:lnTo>
                    <a:pt x="102159" y="49721"/>
                  </a:lnTo>
                  <a:lnTo>
                    <a:pt x="148012" y="76085"/>
                  </a:lnTo>
                  <a:lnTo>
                    <a:pt x="190716" y="103752"/>
                  </a:lnTo>
                  <a:lnTo>
                    <a:pt x="230522" y="132946"/>
                  </a:lnTo>
                  <a:lnTo>
                    <a:pt x="267682" y="163893"/>
                  </a:lnTo>
                  <a:lnTo>
                    <a:pt x="302447" y="196819"/>
                  </a:lnTo>
                  <a:lnTo>
                    <a:pt x="335068" y="231949"/>
                  </a:lnTo>
                  <a:lnTo>
                    <a:pt x="365798" y="269507"/>
                  </a:lnTo>
                  <a:lnTo>
                    <a:pt x="394887" y="309721"/>
                  </a:lnTo>
                  <a:lnTo>
                    <a:pt x="422587" y="352813"/>
                  </a:lnTo>
                  <a:lnTo>
                    <a:pt x="449149" y="399012"/>
                  </a:lnTo>
                  <a:lnTo>
                    <a:pt x="474826" y="44854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100141" y="1755904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0"/>
                  </a:moveTo>
                  <a:lnTo>
                    <a:pt x="49896" y="8400"/>
                  </a:lnTo>
                  <a:lnTo>
                    <a:pt x="44938" y="20523"/>
                  </a:lnTo>
                  <a:lnTo>
                    <a:pt x="41962" y="32490"/>
                  </a:lnTo>
                  <a:lnTo>
                    <a:pt x="41318" y="40424"/>
                  </a:lnTo>
                  <a:lnTo>
                    <a:pt x="34626" y="36113"/>
                  </a:lnTo>
                  <a:lnTo>
                    <a:pt x="23315" y="31201"/>
                  </a:lnTo>
                  <a:lnTo>
                    <a:pt x="10675" y="27768"/>
                  </a:lnTo>
                  <a:lnTo>
                    <a:pt x="0" y="27893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343799" y="2675956"/>
            <a:ext cx="1450975" cy="417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10">
                <a:latin typeface="SimSun"/>
                <a:cs typeface="SimSun"/>
              </a:rPr>
              <a:t>Dequeue()</a:t>
            </a:r>
            <a:r>
              <a:rPr dirty="0" sz="1700" spc="10" i="1">
                <a:latin typeface="Arial"/>
                <a:cs typeface="Arial"/>
              </a:rPr>
              <a:t>→</a:t>
            </a:r>
            <a:r>
              <a:rPr dirty="0" sz="1700" spc="310" i="1">
                <a:latin typeface="Arial"/>
                <a:cs typeface="Arial"/>
              </a:rPr>
              <a:t> </a:t>
            </a:r>
            <a:r>
              <a:rPr dirty="0" sz="1700" spc="10">
                <a:latin typeface="SimSun"/>
                <a:cs typeface="SimSun"/>
              </a:rPr>
              <a:t>c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79997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058416" y="1801363"/>
            <a:ext cx="1314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14">
                <a:latin typeface="Arial MT"/>
                <a:cs typeface="Arial MT"/>
              </a:rPr>
              <a:t>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20001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856796" y="1335293"/>
            <a:ext cx="1420495" cy="1060450"/>
            <a:chOff x="856796" y="1335293"/>
            <a:chExt cx="1420495" cy="1060450"/>
          </a:xfrm>
        </p:grpSpPr>
        <p:sp>
          <p:nvSpPr>
            <p:cNvPr id="11" name="object 11"/>
            <p:cNvSpPr/>
            <p:nvPr/>
          </p:nvSpPr>
          <p:spPr>
            <a:xfrm>
              <a:off x="197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63996" y="1342492"/>
              <a:ext cx="1096645" cy="532765"/>
            </a:xfrm>
            <a:custGeom>
              <a:avLst/>
              <a:gdLst/>
              <a:ahLst/>
              <a:cxnLst/>
              <a:rect l="l" t="t" r="r" b="b"/>
              <a:pathLst>
                <a:path w="1096645" h="532764">
                  <a:moveTo>
                    <a:pt x="0" y="0"/>
                  </a:moveTo>
                  <a:lnTo>
                    <a:pt x="53151" y="25817"/>
                  </a:lnTo>
                  <a:lnTo>
                    <a:pt x="104465" y="50741"/>
                  </a:lnTo>
                  <a:lnTo>
                    <a:pt x="154103" y="74852"/>
                  </a:lnTo>
                  <a:lnTo>
                    <a:pt x="202228" y="98228"/>
                  </a:lnTo>
                  <a:lnTo>
                    <a:pt x="249001" y="120947"/>
                  </a:lnTo>
                  <a:lnTo>
                    <a:pt x="294586" y="143089"/>
                  </a:lnTo>
                  <a:lnTo>
                    <a:pt x="339143" y="164731"/>
                  </a:lnTo>
                  <a:lnTo>
                    <a:pt x="382835" y="185953"/>
                  </a:lnTo>
                  <a:lnTo>
                    <a:pt x="425824" y="206834"/>
                  </a:lnTo>
                  <a:lnTo>
                    <a:pt x="468271" y="227452"/>
                  </a:lnTo>
                  <a:lnTo>
                    <a:pt x="510340" y="247886"/>
                  </a:lnTo>
                  <a:lnTo>
                    <a:pt x="552193" y="268215"/>
                  </a:lnTo>
                  <a:lnTo>
                    <a:pt x="593990" y="288517"/>
                  </a:lnTo>
                  <a:lnTo>
                    <a:pt x="635895" y="308871"/>
                  </a:lnTo>
                  <a:lnTo>
                    <a:pt x="678069" y="329356"/>
                  </a:lnTo>
                  <a:lnTo>
                    <a:pt x="720675" y="350051"/>
                  </a:lnTo>
                  <a:lnTo>
                    <a:pt x="763874" y="371034"/>
                  </a:lnTo>
                  <a:lnTo>
                    <a:pt x="807829" y="392384"/>
                  </a:lnTo>
                  <a:lnTo>
                    <a:pt x="852702" y="414180"/>
                  </a:lnTo>
                  <a:lnTo>
                    <a:pt x="898655" y="436500"/>
                  </a:lnTo>
                  <a:lnTo>
                    <a:pt x="945849" y="459424"/>
                  </a:lnTo>
                  <a:lnTo>
                    <a:pt x="994447" y="483029"/>
                  </a:lnTo>
                  <a:lnTo>
                    <a:pt x="1044612" y="507396"/>
                  </a:lnTo>
                  <a:lnTo>
                    <a:pt x="1096504" y="53260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925463" y="1836411"/>
              <a:ext cx="40640" cy="57150"/>
            </a:xfrm>
            <a:custGeom>
              <a:avLst/>
              <a:gdLst/>
              <a:ahLst/>
              <a:cxnLst/>
              <a:rect l="l" t="t" r="r" b="b"/>
              <a:pathLst>
                <a:path w="40639" h="57150">
                  <a:moveTo>
                    <a:pt x="27544" y="0"/>
                  </a:moveTo>
                  <a:lnTo>
                    <a:pt x="27488" y="10684"/>
                  </a:lnTo>
                  <a:lnTo>
                    <a:pt x="31006" y="23309"/>
                  </a:lnTo>
                  <a:lnTo>
                    <a:pt x="35995" y="34596"/>
                  </a:lnTo>
                  <a:lnTo>
                    <a:pt x="40353" y="41265"/>
                  </a:lnTo>
                  <a:lnTo>
                    <a:pt x="32418" y="41962"/>
                  </a:lnTo>
                  <a:lnTo>
                    <a:pt x="20461" y="45018"/>
                  </a:lnTo>
                  <a:lnTo>
                    <a:pt x="8363" y="50058"/>
                  </a:lnTo>
                  <a:lnTo>
                    <a:pt x="0" y="56707"/>
                  </a:lnTo>
                </a:path>
              </a:pathLst>
            </a:custGeom>
            <a:ln w="115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605620" y="1770603"/>
            <a:ext cx="116839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29">
                <a:latin typeface="Arial MT"/>
                <a:cs typeface="Arial MT"/>
              </a:rPr>
              <a:t>e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10793" y="1801308"/>
            <a:ext cx="846455" cy="594995"/>
            <a:chOff x="2510793" y="1801308"/>
            <a:chExt cx="846455" cy="594995"/>
          </a:xfrm>
        </p:grpSpPr>
        <p:sp>
          <p:nvSpPr>
            <p:cNvPr id="16" name="object 16"/>
            <p:cNvSpPr/>
            <p:nvPr/>
          </p:nvSpPr>
          <p:spPr>
            <a:xfrm>
              <a:off x="252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059992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159899" y="1801363"/>
            <a:ext cx="8826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20">
                <a:latin typeface="Arial MT"/>
                <a:cs typeface="Arial MT"/>
              </a:rPr>
              <a:t>f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64018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24011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2450954" y="1335293"/>
            <a:ext cx="908685" cy="1062990"/>
            <a:chOff x="2450954" y="1335293"/>
            <a:chExt cx="908685" cy="1062990"/>
          </a:xfrm>
        </p:grpSpPr>
        <p:sp>
          <p:nvSpPr>
            <p:cNvPr id="22" name="object 22"/>
            <p:cNvSpPr/>
            <p:nvPr/>
          </p:nvSpPr>
          <p:spPr>
            <a:xfrm>
              <a:off x="2458165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05999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998171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51023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664018" y="1342492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0" y="0"/>
                  </a:moveTo>
                  <a:lnTo>
                    <a:pt x="52905" y="24435"/>
                  </a:lnTo>
                  <a:lnTo>
                    <a:pt x="102159" y="49721"/>
                  </a:lnTo>
                  <a:lnTo>
                    <a:pt x="148012" y="76085"/>
                  </a:lnTo>
                  <a:lnTo>
                    <a:pt x="190716" y="103752"/>
                  </a:lnTo>
                  <a:lnTo>
                    <a:pt x="230522" y="132946"/>
                  </a:lnTo>
                  <a:lnTo>
                    <a:pt x="267682" y="163893"/>
                  </a:lnTo>
                  <a:lnTo>
                    <a:pt x="302447" y="196819"/>
                  </a:lnTo>
                  <a:lnTo>
                    <a:pt x="335068" y="231949"/>
                  </a:lnTo>
                  <a:lnTo>
                    <a:pt x="365798" y="269507"/>
                  </a:lnTo>
                  <a:lnTo>
                    <a:pt x="394887" y="309721"/>
                  </a:lnTo>
                  <a:lnTo>
                    <a:pt x="422587" y="352813"/>
                  </a:lnTo>
                  <a:lnTo>
                    <a:pt x="449149" y="399012"/>
                  </a:lnTo>
                  <a:lnTo>
                    <a:pt x="474826" y="44854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100141" y="1755904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0"/>
                  </a:moveTo>
                  <a:lnTo>
                    <a:pt x="49896" y="8400"/>
                  </a:lnTo>
                  <a:lnTo>
                    <a:pt x="44938" y="20523"/>
                  </a:lnTo>
                  <a:lnTo>
                    <a:pt x="41962" y="32490"/>
                  </a:lnTo>
                  <a:lnTo>
                    <a:pt x="41318" y="40424"/>
                  </a:lnTo>
                  <a:lnTo>
                    <a:pt x="34626" y="36113"/>
                  </a:lnTo>
                  <a:lnTo>
                    <a:pt x="23315" y="31201"/>
                  </a:lnTo>
                  <a:lnTo>
                    <a:pt x="10675" y="27768"/>
                  </a:lnTo>
                  <a:lnTo>
                    <a:pt x="0" y="27893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79997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79997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20001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856796" y="1335293"/>
            <a:ext cx="1420495" cy="1060450"/>
            <a:chOff x="856796" y="1335293"/>
            <a:chExt cx="1420495" cy="1060450"/>
          </a:xfrm>
        </p:grpSpPr>
        <p:sp>
          <p:nvSpPr>
            <p:cNvPr id="11" name="object 11"/>
            <p:cNvSpPr/>
            <p:nvPr/>
          </p:nvSpPr>
          <p:spPr>
            <a:xfrm>
              <a:off x="197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63996" y="1342492"/>
              <a:ext cx="1096645" cy="532765"/>
            </a:xfrm>
            <a:custGeom>
              <a:avLst/>
              <a:gdLst/>
              <a:ahLst/>
              <a:cxnLst/>
              <a:rect l="l" t="t" r="r" b="b"/>
              <a:pathLst>
                <a:path w="1096645" h="532764">
                  <a:moveTo>
                    <a:pt x="0" y="0"/>
                  </a:moveTo>
                  <a:lnTo>
                    <a:pt x="53151" y="25817"/>
                  </a:lnTo>
                  <a:lnTo>
                    <a:pt x="104465" y="50741"/>
                  </a:lnTo>
                  <a:lnTo>
                    <a:pt x="154103" y="74852"/>
                  </a:lnTo>
                  <a:lnTo>
                    <a:pt x="202228" y="98228"/>
                  </a:lnTo>
                  <a:lnTo>
                    <a:pt x="249001" y="120947"/>
                  </a:lnTo>
                  <a:lnTo>
                    <a:pt x="294586" y="143089"/>
                  </a:lnTo>
                  <a:lnTo>
                    <a:pt x="339143" y="164731"/>
                  </a:lnTo>
                  <a:lnTo>
                    <a:pt x="382835" y="185953"/>
                  </a:lnTo>
                  <a:lnTo>
                    <a:pt x="425824" y="206834"/>
                  </a:lnTo>
                  <a:lnTo>
                    <a:pt x="468271" y="227452"/>
                  </a:lnTo>
                  <a:lnTo>
                    <a:pt x="510340" y="247886"/>
                  </a:lnTo>
                  <a:lnTo>
                    <a:pt x="552193" y="268215"/>
                  </a:lnTo>
                  <a:lnTo>
                    <a:pt x="593990" y="288517"/>
                  </a:lnTo>
                  <a:lnTo>
                    <a:pt x="635895" y="308871"/>
                  </a:lnTo>
                  <a:lnTo>
                    <a:pt x="678069" y="329356"/>
                  </a:lnTo>
                  <a:lnTo>
                    <a:pt x="720675" y="350051"/>
                  </a:lnTo>
                  <a:lnTo>
                    <a:pt x="763874" y="371034"/>
                  </a:lnTo>
                  <a:lnTo>
                    <a:pt x="807829" y="392384"/>
                  </a:lnTo>
                  <a:lnTo>
                    <a:pt x="852702" y="414180"/>
                  </a:lnTo>
                  <a:lnTo>
                    <a:pt x="898655" y="436500"/>
                  </a:lnTo>
                  <a:lnTo>
                    <a:pt x="945849" y="459424"/>
                  </a:lnTo>
                  <a:lnTo>
                    <a:pt x="994447" y="483029"/>
                  </a:lnTo>
                  <a:lnTo>
                    <a:pt x="1044612" y="507396"/>
                  </a:lnTo>
                  <a:lnTo>
                    <a:pt x="1096504" y="53260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925463" y="1836411"/>
              <a:ext cx="40640" cy="57150"/>
            </a:xfrm>
            <a:custGeom>
              <a:avLst/>
              <a:gdLst/>
              <a:ahLst/>
              <a:cxnLst/>
              <a:rect l="l" t="t" r="r" b="b"/>
              <a:pathLst>
                <a:path w="40639" h="57150">
                  <a:moveTo>
                    <a:pt x="27544" y="0"/>
                  </a:moveTo>
                  <a:lnTo>
                    <a:pt x="27488" y="10684"/>
                  </a:lnTo>
                  <a:lnTo>
                    <a:pt x="31006" y="23309"/>
                  </a:lnTo>
                  <a:lnTo>
                    <a:pt x="35995" y="34596"/>
                  </a:lnTo>
                  <a:lnTo>
                    <a:pt x="40353" y="41265"/>
                  </a:lnTo>
                  <a:lnTo>
                    <a:pt x="32418" y="41962"/>
                  </a:lnTo>
                  <a:lnTo>
                    <a:pt x="20461" y="45018"/>
                  </a:lnTo>
                  <a:lnTo>
                    <a:pt x="8363" y="50058"/>
                  </a:lnTo>
                  <a:lnTo>
                    <a:pt x="0" y="56707"/>
                  </a:lnTo>
                </a:path>
              </a:pathLst>
            </a:custGeom>
            <a:ln w="115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520001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45"/>
              </a:lnSpc>
            </a:pPr>
            <a:r>
              <a:rPr dirty="0" sz="1700" spc="-229">
                <a:latin typeface="Arial MT"/>
                <a:cs typeface="Arial MT"/>
              </a:rPr>
              <a:t>e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10793" y="1801308"/>
            <a:ext cx="846455" cy="594995"/>
            <a:chOff x="2510793" y="1801308"/>
            <a:chExt cx="846455" cy="594995"/>
          </a:xfrm>
        </p:grpSpPr>
        <p:sp>
          <p:nvSpPr>
            <p:cNvPr id="16" name="object 16"/>
            <p:cNvSpPr/>
            <p:nvPr/>
          </p:nvSpPr>
          <p:spPr>
            <a:xfrm>
              <a:off x="252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059992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059992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700" spc="20">
                <a:latin typeface="Arial MT"/>
                <a:cs typeface="Arial MT"/>
              </a:rPr>
              <a:t>f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64018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24011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2450954" y="1335293"/>
            <a:ext cx="908685" cy="1062990"/>
            <a:chOff x="2450954" y="1335293"/>
            <a:chExt cx="908685" cy="1062990"/>
          </a:xfrm>
        </p:grpSpPr>
        <p:sp>
          <p:nvSpPr>
            <p:cNvPr id="22" name="object 22"/>
            <p:cNvSpPr/>
            <p:nvPr/>
          </p:nvSpPr>
          <p:spPr>
            <a:xfrm>
              <a:off x="2458165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05999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998171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51023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664018" y="1342492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0" y="0"/>
                  </a:moveTo>
                  <a:lnTo>
                    <a:pt x="52905" y="24435"/>
                  </a:lnTo>
                  <a:lnTo>
                    <a:pt x="102159" y="49721"/>
                  </a:lnTo>
                  <a:lnTo>
                    <a:pt x="148012" y="76085"/>
                  </a:lnTo>
                  <a:lnTo>
                    <a:pt x="190716" y="103752"/>
                  </a:lnTo>
                  <a:lnTo>
                    <a:pt x="230522" y="132946"/>
                  </a:lnTo>
                  <a:lnTo>
                    <a:pt x="267682" y="163893"/>
                  </a:lnTo>
                  <a:lnTo>
                    <a:pt x="302447" y="196819"/>
                  </a:lnTo>
                  <a:lnTo>
                    <a:pt x="335068" y="231949"/>
                  </a:lnTo>
                  <a:lnTo>
                    <a:pt x="365798" y="269507"/>
                  </a:lnTo>
                  <a:lnTo>
                    <a:pt x="394887" y="309721"/>
                  </a:lnTo>
                  <a:lnTo>
                    <a:pt x="422587" y="352813"/>
                  </a:lnTo>
                  <a:lnTo>
                    <a:pt x="449149" y="399012"/>
                  </a:lnTo>
                  <a:lnTo>
                    <a:pt x="474826" y="44854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100141" y="1755904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0"/>
                  </a:moveTo>
                  <a:lnTo>
                    <a:pt x="49896" y="8400"/>
                  </a:lnTo>
                  <a:lnTo>
                    <a:pt x="44938" y="20523"/>
                  </a:lnTo>
                  <a:lnTo>
                    <a:pt x="41962" y="32490"/>
                  </a:lnTo>
                  <a:lnTo>
                    <a:pt x="41318" y="40424"/>
                  </a:lnTo>
                  <a:lnTo>
                    <a:pt x="34626" y="36113"/>
                  </a:lnTo>
                  <a:lnTo>
                    <a:pt x="23315" y="31201"/>
                  </a:lnTo>
                  <a:lnTo>
                    <a:pt x="10675" y="27768"/>
                  </a:lnTo>
                  <a:lnTo>
                    <a:pt x="0" y="27893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562811" y="2675956"/>
            <a:ext cx="1012825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Dequeue()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7072" y="2447856"/>
            <a:ext cx="79375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SimSun"/>
                <a:cs typeface="SimSun"/>
              </a:rPr>
              <a:t>Push(b)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20001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520001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45"/>
              </a:lnSpc>
            </a:pPr>
            <a:r>
              <a:rPr dirty="0" sz="1700" spc="-229">
                <a:latin typeface="Arial MT"/>
                <a:cs typeface="Arial MT"/>
              </a:rPr>
              <a:t>e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10793" y="1801308"/>
            <a:ext cx="846455" cy="594995"/>
            <a:chOff x="2510793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252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59992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059992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700" spc="20">
                <a:latin typeface="Arial MT"/>
                <a:cs typeface="Arial MT"/>
              </a:rPr>
              <a:t>f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64018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856796" y="1335293"/>
            <a:ext cx="2503170" cy="1062990"/>
            <a:chOff x="856796" y="1335293"/>
            <a:chExt cx="2503170" cy="1062990"/>
          </a:xfrm>
        </p:grpSpPr>
        <p:sp>
          <p:nvSpPr>
            <p:cNvPr id="15" name="object 15"/>
            <p:cNvSpPr/>
            <p:nvPr/>
          </p:nvSpPr>
          <p:spPr>
            <a:xfrm>
              <a:off x="863996" y="1342492"/>
              <a:ext cx="1636395" cy="556895"/>
            </a:xfrm>
            <a:custGeom>
              <a:avLst/>
              <a:gdLst/>
              <a:ahLst/>
              <a:cxnLst/>
              <a:rect l="l" t="t" r="r" b="b"/>
              <a:pathLst>
                <a:path w="1636395" h="556894">
                  <a:moveTo>
                    <a:pt x="0" y="0"/>
                  </a:moveTo>
                  <a:lnTo>
                    <a:pt x="56028" y="19052"/>
                  </a:lnTo>
                  <a:lnTo>
                    <a:pt x="110676" y="37634"/>
                  </a:lnTo>
                  <a:lnTo>
                    <a:pt x="164027" y="55776"/>
                  </a:lnTo>
                  <a:lnTo>
                    <a:pt x="216166" y="73506"/>
                  </a:lnTo>
                  <a:lnTo>
                    <a:pt x="267177" y="90852"/>
                  </a:lnTo>
                  <a:lnTo>
                    <a:pt x="317145" y="107843"/>
                  </a:lnTo>
                  <a:lnTo>
                    <a:pt x="366155" y="124509"/>
                  </a:lnTo>
                  <a:lnTo>
                    <a:pt x="414290" y="140877"/>
                  </a:lnTo>
                  <a:lnTo>
                    <a:pt x="461636" y="156977"/>
                  </a:lnTo>
                  <a:lnTo>
                    <a:pt x="508277" y="172837"/>
                  </a:lnTo>
                  <a:lnTo>
                    <a:pt x="554298" y="188487"/>
                  </a:lnTo>
                  <a:lnTo>
                    <a:pt x="599783" y="203954"/>
                  </a:lnTo>
                  <a:lnTo>
                    <a:pt x="644816" y="219267"/>
                  </a:lnTo>
                  <a:lnTo>
                    <a:pt x="689482" y="234456"/>
                  </a:lnTo>
                  <a:lnTo>
                    <a:pt x="733866" y="249549"/>
                  </a:lnTo>
                  <a:lnTo>
                    <a:pt x="778053" y="264575"/>
                  </a:lnTo>
                  <a:lnTo>
                    <a:pt x="822126" y="279562"/>
                  </a:lnTo>
                  <a:lnTo>
                    <a:pt x="866170" y="294539"/>
                  </a:lnTo>
                  <a:lnTo>
                    <a:pt x="910271" y="309535"/>
                  </a:lnTo>
                  <a:lnTo>
                    <a:pt x="954511" y="324579"/>
                  </a:lnTo>
                  <a:lnTo>
                    <a:pt x="998976" y="339700"/>
                  </a:lnTo>
                  <a:lnTo>
                    <a:pt x="1043751" y="354925"/>
                  </a:lnTo>
                  <a:lnTo>
                    <a:pt x="1088920" y="370285"/>
                  </a:lnTo>
                  <a:lnTo>
                    <a:pt x="1134567" y="385807"/>
                  </a:lnTo>
                  <a:lnTo>
                    <a:pt x="1180777" y="401521"/>
                  </a:lnTo>
                  <a:lnTo>
                    <a:pt x="1227635" y="417455"/>
                  </a:lnTo>
                  <a:lnTo>
                    <a:pt x="1275225" y="433637"/>
                  </a:lnTo>
                  <a:lnTo>
                    <a:pt x="1323631" y="450098"/>
                  </a:lnTo>
                  <a:lnTo>
                    <a:pt x="1372938" y="466865"/>
                  </a:lnTo>
                  <a:lnTo>
                    <a:pt x="1423231" y="483967"/>
                  </a:lnTo>
                  <a:lnTo>
                    <a:pt x="1474595" y="501432"/>
                  </a:lnTo>
                  <a:lnTo>
                    <a:pt x="1527112" y="519291"/>
                  </a:lnTo>
                  <a:lnTo>
                    <a:pt x="1580870" y="537571"/>
                  </a:lnTo>
                  <a:lnTo>
                    <a:pt x="1635950" y="55630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467391" y="1861310"/>
              <a:ext cx="38735" cy="60325"/>
            </a:xfrm>
            <a:custGeom>
              <a:avLst/>
              <a:gdLst/>
              <a:ahLst/>
              <a:cxnLst/>
              <a:rect l="l" t="t" r="r" b="b"/>
              <a:pathLst>
                <a:path w="38735" h="60325">
                  <a:moveTo>
                    <a:pt x="20310" y="0"/>
                  </a:moveTo>
                  <a:lnTo>
                    <a:pt x="21581" y="10616"/>
                  </a:lnTo>
                  <a:lnTo>
                    <a:pt x="26642" y="22717"/>
                  </a:lnTo>
                  <a:lnTo>
                    <a:pt x="32999" y="33306"/>
                  </a:lnTo>
                  <a:lnTo>
                    <a:pt x="38155" y="39387"/>
                  </a:lnTo>
                  <a:lnTo>
                    <a:pt x="30361" y="41064"/>
                  </a:lnTo>
                  <a:lnTo>
                    <a:pt x="18867" y="45584"/>
                  </a:lnTo>
                  <a:lnTo>
                    <a:pt x="7479" y="52092"/>
                  </a:lnTo>
                  <a:lnTo>
                    <a:pt x="0" y="59733"/>
                  </a:lnTo>
                </a:path>
              </a:pathLst>
            </a:custGeom>
            <a:ln w="11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05999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998171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051023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664018" y="1342492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0" y="0"/>
                  </a:moveTo>
                  <a:lnTo>
                    <a:pt x="52905" y="24435"/>
                  </a:lnTo>
                  <a:lnTo>
                    <a:pt x="102159" y="49721"/>
                  </a:lnTo>
                  <a:lnTo>
                    <a:pt x="148012" y="76085"/>
                  </a:lnTo>
                  <a:lnTo>
                    <a:pt x="190716" y="103752"/>
                  </a:lnTo>
                  <a:lnTo>
                    <a:pt x="230522" y="132946"/>
                  </a:lnTo>
                  <a:lnTo>
                    <a:pt x="267682" y="163893"/>
                  </a:lnTo>
                  <a:lnTo>
                    <a:pt x="302447" y="196819"/>
                  </a:lnTo>
                  <a:lnTo>
                    <a:pt x="335068" y="231949"/>
                  </a:lnTo>
                  <a:lnTo>
                    <a:pt x="365798" y="269507"/>
                  </a:lnTo>
                  <a:lnTo>
                    <a:pt x="394887" y="309721"/>
                  </a:lnTo>
                  <a:lnTo>
                    <a:pt x="422587" y="352813"/>
                  </a:lnTo>
                  <a:lnTo>
                    <a:pt x="449149" y="399012"/>
                  </a:lnTo>
                  <a:lnTo>
                    <a:pt x="474826" y="44854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100141" y="1755904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0"/>
                  </a:moveTo>
                  <a:lnTo>
                    <a:pt x="49896" y="8400"/>
                  </a:lnTo>
                  <a:lnTo>
                    <a:pt x="44938" y="20523"/>
                  </a:lnTo>
                  <a:lnTo>
                    <a:pt x="41962" y="32490"/>
                  </a:lnTo>
                  <a:lnTo>
                    <a:pt x="41318" y="40424"/>
                  </a:lnTo>
                  <a:lnTo>
                    <a:pt x="34626" y="36113"/>
                  </a:lnTo>
                  <a:lnTo>
                    <a:pt x="23315" y="31201"/>
                  </a:lnTo>
                  <a:lnTo>
                    <a:pt x="10675" y="27768"/>
                  </a:lnTo>
                  <a:lnTo>
                    <a:pt x="0" y="27893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343799" y="2675956"/>
            <a:ext cx="1450975" cy="417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10">
                <a:latin typeface="SimSun"/>
                <a:cs typeface="SimSun"/>
              </a:rPr>
              <a:t>Dequeue()</a:t>
            </a:r>
            <a:r>
              <a:rPr dirty="0" sz="1700" spc="10" i="1">
                <a:latin typeface="Arial"/>
                <a:cs typeface="Arial"/>
              </a:rPr>
              <a:t>→</a:t>
            </a:r>
            <a:r>
              <a:rPr dirty="0" sz="1700" spc="310" i="1">
                <a:latin typeface="Arial"/>
                <a:cs typeface="Arial"/>
              </a:rPr>
              <a:t> </a:t>
            </a:r>
            <a:r>
              <a:rPr dirty="0" sz="1700" spc="10">
                <a:latin typeface="SimSun"/>
                <a:cs typeface="SimSun"/>
              </a:rPr>
              <a:t>d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20001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605620" y="1770603"/>
            <a:ext cx="116839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29">
                <a:latin typeface="Arial MT"/>
                <a:cs typeface="Arial MT"/>
              </a:rPr>
              <a:t>e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10793" y="1801308"/>
            <a:ext cx="846455" cy="594995"/>
            <a:chOff x="2510793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252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59992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159899" y="1801363"/>
            <a:ext cx="8826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20">
                <a:latin typeface="Arial MT"/>
                <a:cs typeface="Arial MT"/>
              </a:rPr>
              <a:t>f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64018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856796" y="1335293"/>
            <a:ext cx="2503170" cy="1062990"/>
            <a:chOff x="856796" y="1335293"/>
            <a:chExt cx="2503170" cy="1062990"/>
          </a:xfrm>
        </p:grpSpPr>
        <p:sp>
          <p:nvSpPr>
            <p:cNvPr id="15" name="object 15"/>
            <p:cNvSpPr/>
            <p:nvPr/>
          </p:nvSpPr>
          <p:spPr>
            <a:xfrm>
              <a:off x="863996" y="1342492"/>
              <a:ext cx="1636395" cy="556895"/>
            </a:xfrm>
            <a:custGeom>
              <a:avLst/>
              <a:gdLst/>
              <a:ahLst/>
              <a:cxnLst/>
              <a:rect l="l" t="t" r="r" b="b"/>
              <a:pathLst>
                <a:path w="1636395" h="556894">
                  <a:moveTo>
                    <a:pt x="0" y="0"/>
                  </a:moveTo>
                  <a:lnTo>
                    <a:pt x="56028" y="19052"/>
                  </a:lnTo>
                  <a:lnTo>
                    <a:pt x="110676" y="37634"/>
                  </a:lnTo>
                  <a:lnTo>
                    <a:pt x="164027" y="55776"/>
                  </a:lnTo>
                  <a:lnTo>
                    <a:pt x="216166" y="73506"/>
                  </a:lnTo>
                  <a:lnTo>
                    <a:pt x="267177" y="90852"/>
                  </a:lnTo>
                  <a:lnTo>
                    <a:pt x="317145" y="107843"/>
                  </a:lnTo>
                  <a:lnTo>
                    <a:pt x="366155" y="124509"/>
                  </a:lnTo>
                  <a:lnTo>
                    <a:pt x="414290" y="140877"/>
                  </a:lnTo>
                  <a:lnTo>
                    <a:pt x="461636" y="156977"/>
                  </a:lnTo>
                  <a:lnTo>
                    <a:pt x="508277" y="172837"/>
                  </a:lnTo>
                  <a:lnTo>
                    <a:pt x="554298" y="188487"/>
                  </a:lnTo>
                  <a:lnTo>
                    <a:pt x="599783" y="203954"/>
                  </a:lnTo>
                  <a:lnTo>
                    <a:pt x="644816" y="219267"/>
                  </a:lnTo>
                  <a:lnTo>
                    <a:pt x="689482" y="234456"/>
                  </a:lnTo>
                  <a:lnTo>
                    <a:pt x="733866" y="249549"/>
                  </a:lnTo>
                  <a:lnTo>
                    <a:pt x="778053" y="264575"/>
                  </a:lnTo>
                  <a:lnTo>
                    <a:pt x="822126" y="279562"/>
                  </a:lnTo>
                  <a:lnTo>
                    <a:pt x="866170" y="294539"/>
                  </a:lnTo>
                  <a:lnTo>
                    <a:pt x="910271" y="309535"/>
                  </a:lnTo>
                  <a:lnTo>
                    <a:pt x="954511" y="324579"/>
                  </a:lnTo>
                  <a:lnTo>
                    <a:pt x="998976" y="339700"/>
                  </a:lnTo>
                  <a:lnTo>
                    <a:pt x="1043751" y="354925"/>
                  </a:lnTo>
                  <a:lnTo>
                    <a:pt x="1088920" y="370285"/>
                  </a:lnTo>
                  <a:lnTo>
                    <a:pt x="1134567" y="385807"/>
                  </a:lnTo>
                  <a:lnTo>
                    <a:pt x="1180777" y="401521"/>
                  </a:lnTo>
                  <a:lnTo>
                    <a:pt x="1227635" y="417455"/>
                  </a:lnTo>
                  <a:lnTo>
                    <a:pt x="1275225" y="433637"/>
                  </a:lnTo>
                  <a:lnTo>
                    <a:pt x="1323631" y="450098"/>
                  </a:lnTo>
                  <a:lnTo>
                    <a:pt x="1372938" y="466865"/>
                  </a:lnTo>
                  <a:lnTo>
                    <a:pt x="1423231" y="483967"/>
                  </a:lnTo>
                  <a:lnTo>
                    <a:pt x="1474595" y="501432"/>
                  </a:lnTo>
                  <a:lnTo>
                    <a:pt x="1527112" y="519291"/>
                  </a:lnTo>
                  <a:lnTo>
                    <a:pt x="1580870" y="537571"/>
                  </a:lnTo>
                  <a:lnTo>
                    <a:pt x="1635950" y="55630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467391" y="1861310"/>
              <a:ext cx="38735" cy="60325"/>
            </a:xfrm>
            <a:custGeom>
              <a:avLst/>
              <a:gdLst/>
              <a:ahLst/>
              <a:cxnLst/>
              <a:rect l="l" t="t" r="r" b="b"/>
              <a:pathLst>
                <a:path w="38735" h="60325">
                  <a:moveTo>
                    <a:pt x="20310" y="0"/>
                  </a:moveTo>
                  <a:lnTo>
                    <a:pt x="21581" y="10616"/>
                  </a:lnTo>
                  <a:lnTo>
                    <a:pt x="26642" y="22717"/>
                  </a:lnTo>
                  <a:lnTo>
                    <a:pt x="32999" y="33306"/>
                  </a:lnTo>
                  <a:lnTo>
                    <a:pt x="38155" y="39387"/>
                  </a:lnTo>
                  <a:lnTo>
                    <a:pt x="30361" y="41064"/>
                  </a:lnTo>
                  <a:lnTo>
                    <a:pt x="18867" y="45584"/>
                  </a:lnTo>
                  <a:lnTo>
                    <a:pt x="7479" y="52092"/>
                  </a:lnTo>
                  <a:lnTo>
                    <a:pt x="0" y="59733"/>
                  </a:lnTo>
                </a:path>
              </a:pathLst>
            </a:custGeom>
            <a:ln w="11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05999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998171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051023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664018" y="1342492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0" y="0"/>
                  </a:moveTo>
                  <a:lnTo>
                    <a:pt x="52905" y="24435"/>
                  </a:lnTo>
                  <a:lnTo>
                    <a:pt x="102159" y="49721"/>
                  </a:lnTo>
                  <a:lnTo>
                    <a:pt x="148012" y="76085"/>
                  </a:lnTo>
                  <a:lnTo>
                    <a:pt x="190716" y="103752"/>
                  </a:lnTo>
                  <a:lnTo>
                    <a:pt x="230522" y="132946"/>
                  </a:lnTo>
                  <a:lnTo>
                    <a:pt x="267682" y="163893"/>
                  </a:lnTo>
                  <a:lnTo>
                    <a:pt x="302447" y="196819"/>
                  </a:lnTo>
                  <a:lnTo>
                    <a:pt x="335068" y="231949"/>
                  </a:lnTo>
                  <a:lnTo>
                    <a:pt x="365798" y="269507"/>
                  </a:lnTo>
                  <a:lnTo>
                    <a:pt x="394887" y="309721"/>
                  </a:lnTo>
                  <a:lnTo>
                    <a:pt x="422587" y="352813"/>
                  </a:lnTo>
                  <a:lnTo>
                    <a:pt x="449149" y="399012"/>
                  </a:lnTo>
                  <a:lnTo>
                    <a:pt x="474826" y="44854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100141" y="1755904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0"/>
                  </a:moveTo>
                  <a:lnTo>
                    <a:pt x="49896" y="8400"/>
                  </a:lnTo>
                  <a:lnTo>
                    <a:pt x="44938" y="20523"/>
                  </a:lnTo>
                  <a:lnTo>
                    <a:pt x="41962" y="32490"/>
                  </a:lnTo>
                  <a:lnTo>
                    <a:pt x="41318" y="40424"/>
                  </a:lnTo>
                  <a:lnTo>
                    <a:pt x="34626" y="36113"/>
                  </a:lnTo>
                  <a:lnTo>
                    <a:pt x="23315" y="31201"/>
                  </a:lnTo>
                  <a:lnTo>
                    <a:pt x="10675" y="27768"/>
                  </a:lnTo>
                  <a:lnTo>
                    <a:pt x="0" y="27893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20001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520001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45"/>
              </a:lnSpc>
            </a:pPr>
            <a:r>
              <a:rPr dirty="0" sz="1700" spc="-229">
                <a:latin typeface="Arial MT"/>
                <a:cs typeface="Arial MT"/>
              </a:rPr>
              <a:t>e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10793" y="1801308"/>
            <a:ext cx="846455" cy="594995"/>
            <a:chOff x="2510793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252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59992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059992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700" spc="20">
                <a:latin typeface="Arial MT"/>
                <a:cs typeface="Arial MT"/>
              </a:rPr>
              <a:t>f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64018" y="2042626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856796" y="1335293"/>
            <a:ext cx="2503170" cy="1062990"/>
            <a:chOff x="856796" y="1335293"/>
            <a:chExt cx="2503170" cy="1062990"/>
          </a:xfrm>
        </p:grpSpPr>
        <p:sp>
          <p:nvSpPr>
            <p:cNvPr id="15" name="object 15"/>
            <p:cNvSpPr/>
            <p:nvPr/>
          </p:nvSpPr>
          <p:spPr>
            <a:xfrm>
              <a:off x="863996" y="1342492"/>
              <a:ext cx="1636395" cy="556895"/>
            </a:xfrm>
            <a:custGeom>
              <a:avLst/>
              <a:gdLst/>
              <a:ahLst/>
              <a:cxnLst/>
              <a:rect l="l" t="t" r="r" b="b"/>
              <a:pathLst>
                <a:path w="1636395" h="556894">
                  <a:moveTo>
                    <a:pt x="0" y="0"/>
                  </a:moveTo>
                  <a:lnTo>
                    <a:pt x="56028" y="19052"/>
                  </a:lnTo>
                  <a:lnTo>
                    <a:pt x="110676" y="37634"/>
                  </a:lnTo>
                  <a:lnTo>
                    <a:pt x="164027" y="55776"/>
                  </a:lnTo>
                  <a:lnTo>
                    <a:pt x="216166" y="73506"/>
                  </a:lnTo>
                  <a:lnTo>
                    <a:pt x="267177" y="90852"/>
                  </a:lnTo>
                  <a:lnTo>
                    <a:pt x="317145" y="107843"/>
                  </a:lnTo>
                  <a:lnTo>
                    <a:pt x="366155" y="124509"/>
                  </a:lnTo>
                  <a:lnTo>
                    <a:pt x="414290" y="140877"/>
                  </a:lnTo>
                  <a:lnTo>
                    <a:pt x="461636" y="156977"/>
                  </a:lnTo>
                  <a:lnTo>
                    <a:pt x="508277" y="172837"/>
                  </a:lnTo>
                  <a:lnTo>
                    <a:pt x="554298" y="188487"/>
                  </a:lnTo>
                  <a:lnTo>
                    <a:pt x="599783" y="203954"/>
                  </a:lnTo>
                  <a:lnTo>
                    <a:pt x="644816" y="219267"/>
                  </a:lnTo>
                  <a:lnTo>
                    <a:pt x="689482" y="234456"/>
                  </a:lnTo>
                  <a:lnTo>
                    <a:pt x="733866" y="249549"/>
                  </a:lnTo>
                  <a:lnTo>
                    <a:pt x="778053" y="264575"/>
                  </a:lnTo>
                  <a:lnTo>
                    <a:pt x="822126" y="279562"/>
                  </a:lnTo>
                  <a:lnTo>
                    <a:pt x="866170" y="294539"/>
                  </a:lnTo>
                  <a:lnTo>
                    <a:pt x="910271" y="309535"/>
                  </a:lnTo>
                  <a:lnTo>
                    <a:pt x="954511" y="324579"/>
                  </a:lnTo>
                  <a:lnTo>
                    <a:pt x="998976" y="339700"/>
                  </a:lnTo>
                  <a:lnTo>
                    <a:pt x="1043751" y="354925"/>
                  </a:lnTo>
                  <a:lnTo>
                    <a:pt x="1088920" y="370285"/>
                  </a:lnTo>
                  <a:lnTo>
                    <a:pt x="1134567" y="385807"/>
                  </a:lnTo>
                  <a:lnTo>
                    <a:pt x="1180777" y="401521"/>
                  </a:lnTo>
                  <a:lnTo>
                    <a:pt x="1227635" y="417455"/>
                  </a:lnTo>
                  <a:lnTo>
                    <a:pt x="1275225" y="433637"/>
                  </a:lnTo>
                  <a:lnTo>
                    <a:pt x="1323631" y="450098"/>
                  </a:lnTo>
                  <a:lnTo>
                    <a:pt x="1372938" y="466865"/>
                  </a:lnTo>
                  <a:lnTo>
                    <a:pt x="1423231" y="483967"/>
                  </a:lnTo>
                  <a:lnTo>
                    <a:pt x="1474595" y="501432"/>
                  </a:lnTo>
                  <a:lnTo>
                    <a:pt x="1527112" y="519291"/>
                  </a:lnTo>
                  <a:lnTo>
                    <a:pt x="1580870" y="537571"/>
                  </a:lnTo>
                  <a:lnTo>
                    <a:pt x="1635950" y="55630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467391" y="1861310"/>
              <a:ext cx="38735" cy="60325"/>
            </a:xfrm>
            <a:custGeom>
              <a:avLst/>
              <a:gdLst/>
              <a:ahLst/>
              <a:cxnLst/>
              <a:rect l="l" t="t" r="r" b="b"/>
              <a:pathLst>
                <a:path w="38735" h="60325">
                  <a:moveTo>
                    <a:pt x="20310" y="0"/>
                  </a:moveTo>
                  <a:lnTo>
                    <a:pt x="21581" y="10616"/>
                  </a:lnTo>
                  <a:lnTo>
                    <a:pt x="26642" y="22717"/>
                  </a:lnTo>
                  <a:lnTo>
                    <a:pt x="32999" y="33306"/>
                  </a:lnTo>
                  <a:lnTo>
                    <a:pt x="38155" y="39387"/>
                  </a:lnTo>
                  <a:lnTo>
                    <a:pt x="30361" y="41064"/>
                  </a:lnTo>
                  <a:lnTo>
                    <a:pt x="18867" y="45584"/>
                  </a:lnTo>
                  <a:lnTo>
                    <a:pt x="7479" y="52092"/>
                  </a:lnTo>
                  <a:lnTo>
                    <a:pt x="0" y="59733"/>
                  </a:lnTo>
                </a:path>
              </a:pathLst>
            </a:custGeom>
            <a:ln w="11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05999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998171" y="2023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051023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664018" y="1342492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0" y="0"/>
                  </a:moveTo>
                  <a:lnTo>
                    <a:pt x="52905" y="24435"/>
                  </a:lnTo>
                  <a:lnTo>
                    <a:pt x="102159" y="49721"/>
                  </a:lnTo>
                  <a:lnTo>
                    <a:pt x="148012" y="76085"/>
                  </a:lnTo>
                  <a:lnTo>
                    <a:pt x="190716" y="103752"/>
                  </a:lnTo>
                  <a:lnTo>
                    <a:pt x="230522" y="132946"/>
                  </a:lnTo>
                  <a:lnTo>
                    <a:pt x="267682" y="163893"/>
                  </a:lnTo>
                  <a:lnTo>
                    <a:pt x="302447" y="196819"/>
                  </a:lnTo>
                  <a:lnTo>
                    <a:pt x="335068" y="231949"/>
                  </a:lnTo>
                  <a:lnTo>
                    <a:pt x="365798" y="269507"/>
                  </a:lnTo>
                  <a:lnTo>
                    <a:pt x="394887" y="309721"/>
                  </a:lnTo>
                  <a:lnTo>
                    <a:pt x="422587" y="352813"/>
                  </a:lnTo>
                  <a:lnTo>
                    <a:pt x="449149" y="399012"/>
                  </a:lnTo>
                  <a:lnTo>
                    <a:pt x="474826" y="44854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100141" y="1755904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0"/>
                  </a:moveTo>
                  <a:lnTo>
                    <a:pt x="49896" y="8400"/>
                  </a:lnTo>
                  <a:lnTo>
                    <a:pt x="44938" y="20523"/>
                  </a:lnTo>
                  <a:lnTo>
                    <a:pt x="41962" y="32490"/>
                  </a:lnTo>
                  <a:lnTo>
                    <a:pt x="41318" y="40424"/>
                  </a:lnTo>
                  <a:lnTo>
                    <a:pt x="34626" y="36113"/>
                  </a:lnTo>
                  <a:lnTo>
                    <a:pt x="23315" y="31201"/>
                  </a:lnTo>
                  <a:lnTo>
                    <a:pt x="10675" y="27768"/>
                  </a:lnTo>
                  <a:lnTo>
                    <a:pt x="0" y="27893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562811" y="2675956"/>
            <a:ext cx="1012825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Dequeue()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03340" y="1441368"/>
            <a:ext cx="40894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u="heavy" sz="17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700" spc="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700" spc="10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</a:t>
            </a:r>
            <a:r>
              <a:rPr dirty="0" sz="1700" spc="-60">
                <a:latin typeface="Arial MT"/>
                <a:cs typeface="Arial MT"/>
              </a:rPr>
              <a:t>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9992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059992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700" spc="20">
                <a:latin typeface="Arial MT"/>
                <a:cs typeface="Arial MT"/>
              </a:rPr>
              <a:t>f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56818" y="1335293"/>
            <a:ext cx="702945" cy="1062990"/>
            <a:chOff x="2656818" y="1335293"/>
            <a:chExt cx="702945" cy="1062990"/>
          </a:xfrm>
        </p:grpSpPr>
        <p:sp>
          <p:nvSpPr>
            <p:cNvPr id="10" name="object 10"/>
            <p:cNvSpPr/>
            <p:nvPr/>
          </p:nvSpPr>
          <p:spPr>
            <a:xfrm>
              <a:off x="305999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51023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08950" y="1875168"/>
              <a:ext cx="36830" cy="60960"/>
            </a:xfrm>
            <a:custGeom>
              <a:avLst/>
              <a:gdLst/>
              <a:ahLst/>
              <a:cxnLst/>
              <a:rect l="l" t="t" r="r" b="b"/>
              <a:pathLst>
                <a:path w="36830" h="60960">
                  <a:moveTo>
                    <a:pt x="15924" y="0"/>
                  </a:moveTo>
                  <a:lnTo>
                    <a:pt x="17949" y="10470"/>
                  </a:lnTo>
                  <a:lnTo>
                    <a:pt x="23851" y="22145"/>
                  </a:lnTo>
                  <a:lnTo>
                    <a:pt x="30933" y="32223"/>
                  </a:lnTo>
                  <a:lnTo>
                    <a:pt x="36498" y="37903"/>
                  </a:lnTo>
                  <a:lnTo>
                    <a:pt x="28865" y="40130"/>
                  </a:lnTo>
                  <a:lnTo>
                    <a:pt x="17755" y="45450"/>
                  </a:lnTo>
                  <a:lnTo>
                    <a:pt x="6892" y="52740"/>
                  </a:lnTo>
                  <a:lnTo>
                    <a:pt x="0" y="60877"/>
                  </a:lnTo>
                </a:path>
              </a:pathLst>
            </a:custGeom>
            <a:ln w="11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664018" y="1342492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0" y="0"/>
                  </a:moveTo>
                  <a:lnTo>
                    <a:pt x="52905" y="24435"/>
                  </a:lnTo>
                  <a:lnTo>
                    <a:pt x="102159" y="49721"/>
                  </a:lnTo>
                  <a:lnTo>
                    <a:pt x="148012" y="76085"/>
                  </a:lnTo>
                  <a:lnTo>
                    <a:pt x="190716" y="103752"/>
                  </a:lnTo>
                  <a:lnTo>
                    <a:pt x="230522" y="132946"/>
                  </a:lnTo>
                  <a:lnTo>
                    <a:pt x="267682" y="163893"/>
                  </a:lnTo>
                  <a:lnTo>
                    <a:pt x="302447" y="196819"/>
                  </a:lnTo>
                  <a:lnTo>
                    <a:pt x="335068" y="231949"/>
                  </a:lnTo>
                  <a:lnTo>
                    <a:pt x="365798" y="269507"/>
                  </a:lnTo>
                  <a:lnTo>
                    <a:pt x="394887" y="309721"/>
                  </a:lnTo>
                  <a:lnTo>
                    <a:pt x="422587" y="352813"/>
                  </a:lnTo>
                  <a:lnTo>
                    <a:pt x="449149" y="399012"/>
                  </a:lnTo>
                  <a:lnTo>
                    <a:pt x="474826" y="44854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00141" y="1755904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0"/>
                  </a:moveTo>
                  <a:lnTo>
                    <a:pt x="49896" y="8400"/>
                  </a:lnTo>
                  <a:lnTo>
                    <a:pt x="44938" y="20523"/>
                  </a:lnTo>
                  <a:lnTo>
                    <a:pt x="41962" y="32490"/>
                  </a:lnTo>
                  <a:lnTo>
                    <a:pt x="41318" y="40424"/>
                  </a:lnTo>
                  <a:lnTo>
                    <a:pt x="34626" y="36113"/>
                  </a:lnTo>
                  <a:lnTo>
                    <a:pt x="23315" y="31201"/>
                  </a:lnTo>
                  <a:lnTo>
                    <a:pt x="10675" y="27768"/>
                  </a:lnTo>
                  <a:lnTo>
                    <a:pt x="0" y="27893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343799" y="2675956"/>
            <a:ext cx="1450975" cy="417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10">
                <a:latin typeface="SimSun"/>
                <a:cs typeface="SimSun"/>
              </a:rPr>
              <a:t>Dequeue()</a:t>
            </a:r>
            <a:r>
              <a:rPr dirty="0" sz="1700" spc="10" i="1">
                <a:latin typeface="Arial"/>
                <a:cs typeface="Arial"/>
              </a:rPr>
              <a:t>→</a:t>
            </a:r>
            <a:r>
              <a:rPr dirty="0" sz="1700" spc="310" i="1">
                <a:latin typeface="Arial"/>
                <a:cs typeface="Arial"/>
              </a:rPr>
              <a:t> </a:t>
            </a:r>
            <a:r>
              <a:rPr dirty="0" sz="1700" spc="10">
                <a:latin typeface="SimSun"/>
                <a:cs typeface="SimSun"/>
              </a:rPr>
              <a:t>e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03340" y="1441368"/>
            <a:ext cx="40894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u="heavy" sz="17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700" spc="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700" spc="10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</a:t>
            </a:r>
            <a:r>
              <a:rPr dirty="0" sz="1700" spc="-60">
                <a:latin typeface="Arial MT"/>
                <a:cs typeface="Arial MT"/>
              </a:rPr>
              <a:t>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9992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159899" y="1801363"/>
            <a:ext cx="8826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20">
                <a:latin typeface="Arial MT"/>
                <a:cs typeface="Arial MT"/>
              </a:rPr>
              <a:t>f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56818" y="1335293"/>
            <a:ext cx="702945" cy="1062990"/>
            <a:chOff x="2656818" y="1335293"/>
            <a:chExt cx="702945" cy="1062990"/>
          </a:xfrm>
        </p:grpSpPr>
        <p:sp>
          <p:nvSpPr>
            <p:cNvPr id="10" name="object 10"/>
            <p:cNvSpPr/>
            <p:nvPr/>
          </p:nvSpPr>
          <p:spPr>
            <a:xfrm>
              <a:off x="305999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51023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08950" y="1875168"/>
              <a:ext cx="36830" cy="60960"/>
            </a:xfrm>
            <a:custGeom>
              <a:avLst/>
              <a:gdLst/>
              <a:ahLst/>
              <a:cxnLst/>
              <a:rect l="l" t="t" r="r" b="b"/>
              <a:pathLst>
                <a:path w="36830" h="60960">
                  <a:moveTo>
                    <a:pt x="15924" y="0"/>
                  </a:moveTo>
                  <a:lnTo>
                    <a:pt x="17949" y="10470"/>
                  </a:lnTo>
                  <a:lnTo>
                    <a:pt x="23851" y="22145"/>
                  </a:lnTo>
                  <a:lnTo>
                    <a:pt x="30933" y="32223"/>
                  </a:lnTo>
                  <a:lnTo>
                    <a:pt x="36498" y="37903"/>
                  </a:lnTo>
                  <a:lnTo>
                    <a:pt x="28865" y="40130"/>
                  </a:lnTo>
                  <a:lnTo>
                    <a:pt x="17755" y="45450"/>
                  </a:lnTo>
                  <a:lnTo>
                    <a:pt x="6892" y="52740"/>
                  </a:lnTo>
                  <a:lnTo>
                    <a:pt x="0" y="60877"/>
                  </a:lnTo>
                </a:path>
              </a:pathLst>
            </a:custGeom>
            <a:ln w="11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664018" y="1342492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0" y="0"/>
                  </a:moveTo>
                  <a:lnTo>
                    <a:pt x="52905" y="24435"/>
                  </a:lnTo>
                  <a:lnTo>
                    <a:pt x="102159" y="49721"/>
                  </a:lnTo>
                  <a:lnTo>
                    <a:pt x="148012" y="76085"/>
                  </a:lnTo>
                  <a:lnTo>
                    <a:pt x="190716" y="103752"/>
                  </a:lnTo>
                  <a:lnTo>
                    <a:pt x="230522" y="132946"/>
                  </a:lnTo>
                  <a:lnTo>
                    <a:pt x="267682" y="163893"/>
                  </a:lnTo>
                  <a:lnTo>
                    <a:pt x="302447" y="196819"/>
                  </a:lnTo>
                  <a:lnTo>
                    <a:pt x="335068" y="231949"/>
                  </a:lnTo>
                  <a:lnTo>
                    <a:pt x="365798" y="269507"/>
                  </a:lnTo>
                  <a:lnTo>
                    <a:pt x="394887" y="309721"/>
                  </a:lnTo>
                  <a:lnTo>
                    <a:pt x="422587" y="352813"/>
                  </a:lnTo>
                  <a:lnTo>
                    <a:pt x="449149" y="399012"/>
                  </a:lnTo>
                  <a:lnTo>
                    <a:pt x="474826" y="44854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00141" y="1755904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0"/>
                  </a:moveTo>
                  <a:lnTo>
                    <a:pt x="49896" y="8400"/>
                  </a:lnTo>
                  <a:lnTo>
                    <a:pt x="44938" y="20523"/>
                  </a:lnTo>
                  <a:lnTo>
                    <a:pt x="41962" y="32490"/>
                  </a:lnTo>
                  <a:lnTo>
                    <a:pt x="41318" y="40424"/>
                  </a:lnTo>
                  <a:lnTo>
                    <a:pt x="34626" y="36113"/>
                  </a:lnTo>
                  <a:lnTo>
                    <a:pt x="23315" y="31201"/>
                  </a:lnTo>
                  <a:lnTo>
                    <a:pt x="10675" y="27768"/>
                  </a:lnTo>
                  <a:lnTo>
                    <a:pt x="0" y="27893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03340" y="1441368"/>
            <a:ext cx="40894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u="heavy" sz="17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700" spc="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700" spc="10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</a:t>
            </a:r>
            <a:r>
              <a:rPr dirty="0" sz="1700" spc="-60">
                <a:latin typeface="Arial MT"/>
                <a:cs typeface="Arial MT"/>
              </a:rPr>
              <a:t>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9992" y="181051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059992" y="181051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700" spc="20">
                <a:latin typeface="Arial MT"/>
                <a:cs typeface="Arial MT"/>
              </a:rPr>
              <a:t>f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56818" y="1335293"/>
            <a:ext cx="702945" cy="1062990"/>
            <a:chOff x="2656818" y="1335293"/>
            <a:chExt cx="702945" cy="1062990"/>
          </a:xfrm>
        </p:grpSpPr>
        <p:sp>
          <p:nvSpPr>
            <p:cNvPr id="10" name="object 10"/>
            <p:cNvSpPr/>
            <p:nvPr/>
          </p:nvSpPr>
          <p:spPr>
            <a:xfrm>
              <a:off x="305999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51023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08950" y="1875168"/>
              <a:ext cx="36830" cy="60960"/>
            </a:xfrm>
            <a:custGeom>
              <a:avLst/>
              <a:gdLst/>
              <a:ahLst/>
              <a:cxnLst/>
              <a:rect l="l" t="t" r="r" b="b"/>
              <a:pathLst>
                <a:path w="36830" h="60960">
                  <a:moveTo>
                    <a:pt x="15924" y="0"/>
                  </a:moveTo>
                  <a:lnTo>
                    <a:pt x="17949" y="10470"/>
                  </a:lnTo>
                  <a:lnTo>
                    <a:pt x="23851" y="22145"/>
                  </a:lnTo>
                  <a:lnTo>
                    <a:pt x="30933" y="32223"/>
                  </a:lnTo>
                  <a:lnTo>
                    <a:pt x="36498" y="37903"/>
                  </a:lnTo>
                  <a:lnTo>
                    <a:pt x="28865" y="40130"/>
                  </a:lnTo>
                  <a:lnTo>
                    <a:pt x="17755" y="45450"/>
                  </a:lnTo>
                  <a:lnTo>
                    <a:pt x="6892" y="52740"/>
                  </a:lnTo>
                  <a:lnTo>
                    <a:pt x="0" y="60877"/>
                  </a:lnTo>
                </a:path>
              </a:pathLst>
            </a:custGeom>
            <a:ln w="11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664018" y="1342492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0" y="0"/>
                  </a:moveTo>
                  <a:lnTo>
                    <a:pt x="52905" y="24435"/>
                  </a:lnTo>
                  <a:lnTo>
                    <a:pt x="102159" y="49721"/>
                  </a:lnTo>
                  <a:lnTo>
                    <a:pt x="148012" y="76085"/>
                  </a:lnTo>
                  <a:lnTo>
                    <a:pt x="190716" y="103752"/>
                  </a:lnTo>
                  <a:lnTo>
                    <a:pt x="230522" y="132946"/>
                  </a:lnTo>
                  <a:lnTo>
                    <a:pt x="267682" y="163893"/>
                  </a:lnTo>
                  <a:lnTo>
                    <a:pt x="302447" y="196819"/>
                  </a:lnTo>
                  <a:lnTo>
                    <a:pt x="335068" y="231949"/>
                  </a:lnTo>
                  <a:lnTo>
                    <a:pt x="365798" y="269507"/>
                  </a:lnTo>
                  <a:lnTo>
                    <a:pt x="394887" y="309721"/>
                  </a:lnTo>
                  <a:lnTo>
                    <a:pt x="422587" y="352813"/>
                  </a:lnTo>
                  <a:lnTo>
                    <a:pt x="449149" y="399012"/>
                  </a:lnTo>
                  <a:lnTo>
                    <a:pt x="474826" y="44854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00141" y="1755904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0"/>
                  </a:moveTo>
                  <a:lnTo>
                    <a:pt x="49896" y="8400"/>
                  </a:lnTo>
                  <a:lnTo>
                    <a:pt x="44938" y="20523"/>
                  </a:lnTo>
                  <a:lnTo>
                    <a:pt x="41962" y="32490"/>
                  </a:lnTo>
                  <a:lnTo>
                    <a:pt x="41318" y="40424"/>
                  </a:lnTo>
                  <a:lnTo>
                    <a:pt x="34626" y="36113"/>
                  </a:lnTo>
                  <a:lnTo>
                    <a:pt x="23315" y="31201"/>
                  </a:lnTo>
                  <a:lnTo>
                    <a:pt x="10675" y="27768"/>
                  </a:lnTo>
                  <a:lnTo>
                    <a:pt x="0" y="27893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562811" y="2675956"/>
            <a:ext cx="1012825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Dequeue()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29016" y="1207491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10" h="270509">
                <a:moveTo>
                  <a:pt x="0" y="270002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8994" y="1207491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0" y="270002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43799" y="2675956"/>
            <a:ext cx="1450975" cy="417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10">
                <a:latin typeface="SimSun"/>
                <a:cs typeface="SimSun"/>
              </a:rPr>
              <a:t>Dequeue()</a:t>
            </a:r>
            <a:r>
              <a:rPr dirty="0" sz="1700" spc="10" i="1">
                <a:latin typeface="Arial"/>
                <a:cs typeface="Arial"/>
              </a:rPr>
              <a:t>→</a:t>
            </a:r>
            <a:r>
              <a:rPr dirty="0" sz="1700" spc="310" i="1">
                <a:latin typeface="Arial"/>
                <a:cs typeface="Arial"/>
              </a:rPr>
              <a:t> </a:t>
            </a:r>
            <a:r>
              <a:rPr dirty="0" sz="1700" spc="10">
                <a:latin typeface="SimSun"/>
                <a:cs typeface="SimSun"/>
              </a:rPr>
              <a:t>f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29016" y="1207491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10" h="270509">
                <a:moveTo>
                  <a:pt x="0" y="270002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8994" y="1207491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0" y="270002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29016" y="1207491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10" h="270509">
                <a:moveTo>
                  <a:pt x="0" y="270002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8994" y="1207491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0" y="270002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513" y="2675956"/>
            <a:ext cx="79375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Empty()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29016" y="1207491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10" h="270509">
                <a:moveTo>
                  <a:pt x="0" y="270002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8994" y="1207491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0" y="270002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88948" y="2675956"/>
            <a:ext cx="1670685" cy="417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Empty()</a:t>
            </a:r>
            <a:r>
              <a:rPr dirty="0" sz="1700" spc="-15">
                <a:latin typeface="SimSun"/>
                <a:cs typeface="SimSun"/>
              </a:rPr>
              <a:t> </a:t>
            </a:r>
            <a:r>
              <a:rPr dirty="0" sz="1700" spc="20" i="1">
                <a:latin typeface="Arial"/>
                <a:cs typeface="Arial"/>
              </a:rPr>
              <a:t>→</a:t>
            </a:r>
            <a:r>
              <a:rPr dirty="0" sz="1700" spc="365" i="1">
                <a:latin typeface="Arial"/>
                <a:cs typeface="Arial"/>
              </a:rPr>
              <a:t> </a:t>
            </a:r>
            <a:r>
              <a:rPr dirty="0" sz="1700" spc="5">
                <a:latin typeface="SimSun"/>
                <a:cs typeface="SimSun"/>
              </a:rPr>
              <a:t>True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7072" y="2447856"/>
            <a:ext cx="79375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SimSun"/>
                <a:cs typeface="SimSun"/>
              </a:rPr>
              <a:t>Push(b)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441368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121649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6238" y="1441368"/>
            <a:ext cx="2959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">
                <a:latin typeface="Arial MT"/>
                <a:cs typeface="Arial MT"/>
              </a:rPr>
              <a:t>tail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29016" y="1207491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10" h="270509">
                <a:moveTo>
                  <a:pt x="0" y="270002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8994" y="1207491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0" y="270002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458" y="39699"/>
            <a:ext cx="3359150" cy="78295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z="2450" spc="-270">
                <a:solidFill>
                  <a:srgbClr val="006EB8"/>
                </a:solidFill>
                <a:latin typeface="Arial MT"/>
                <a:cs typeface="Arial MT"/>
              </a:rPr>
              <a:t>Queue</a:t>
            </a:r>
            <a:r>
              <a:rPr dirty="0" sz="2450" spc="75">
                <a:solidFill>
                  <a:srgbClr val="006EB8"/>
                </a:solidFill>
                <a:latin typeface="Arial MT"/>
                <a:cs typeface="Arial MT"/>
              </a:rPr>
              <a:t> </a:t>
            </a:r>
            <a:r>
              <a:rPr dirty="0" sz="2450" spc="-150">
                <a:solidFill>
                  <a:srgbClr val="006EB8"/>
                </a:solidFill>
                <a:latin typeface="Arial MT"/>
                <a:cs typeface="Arial MT"/>
              </a:rPr>
              <a:t>Implementation</a:t>
            </a:r>
            <a:r>
              <a:rPr dirty="0" sz="2450" spc="70">
                <a:solidFill>
                  <a:srgbClr val="006EB8"/>
                </a:solidFill>
                <a:latin typeface="Arial MT"/>
                <a:cs typeface="Arial MT"/>
              </a:rPr>
              <a:t> </a:t>
            </a:r>
            <a:r>
              <a:rPr dirty="0" sz="2450" spc="-70">
                <a:solidFill>
                  <a:srgbClr val="006EB8"/>
                </a:solidFill>
                <a:latin typeface="Arial MT"/>
                <a:cs typeface="Arial MT"/>
              </a:rPr>
              <a:t>with  </a:t>
            </a:r>
            <a:r>
              <a:rPr dirty="0" sz="2450" spc="-185">
                <a:solidFill>
                  <a:srgbClr val="006EB8"/>
                </a:solidFill>
                <a:latin typeface="Arial MT"/>
                <a:cs typeface="Arial MT"/>
              </a:rPr>
              <a:t>Linked</a:t>
            </a:r>
            <a:r>
              <a:rPr dirty="0" sz="2450" spc="65">
                <a:solidFill>
                  <a:srgbClr val="006EB8"/>
                </a:solidFill>
                <a:latin typeface="Arial MT"/>
                <a:cs typeface="Arial MT"/>
              </a:rPr>
              <a:t> </a:t>
            </a:r>
            <a:r>
              <a:rPr dirty="0" sz="2450" spc="-100">
                <a:solidFill>
                  <a:srgbClr val="006EB8"/>
                </a:solidFill>
                <a:latin typeface="Arial MT"/>
                <a:cs typeface="Arial MT"/>
              </a:rPr>
              <a:t>List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712" y="153889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48385" y="1401655"/>
            <a:ext cx="271272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SimSun"/>
                <a:cs typeface="SimSun"/>
              </a:rPr>
              <a:t>Enqueue</a:t>
            </a:r>
            <a:r>
              <a:rPr dirty="0" sz="1700" spc="-25">
                <a:latin typeface="Arial MT"/>
                <a:cs typeface="Arial MT"/>
              </a:rPr>
              <a:t>:</a:t>
            </a:r>
            <a:r>
              <a:rPr dirty="0" sz="1700">
                <a:latin typeface="Arial MT"/>
                <a:cs typeface="Arial MT"/>
              </a:rPr>
              <a:t> </a:t>
            </a:r>
            <a:r>
              <a:rPr dirty="0" sz="1700" spc="-225">
                <a:latin typeface="Arial MT"/>
                <a:cs typeface="Arial MT"/>
              </a:rPr>
              <a:t> </a:t>
            </a:r>
            <a:r>
              <a:rPr dirty="0" sz="1700" spc="-195">
                <a:latin typeface="Arial MT"/>
                <a:cs typeface="Arial MT"/>
              </a:rPr>
              <a:t>us</a:t>
            </a:r>
            <a:r>
              <a:rPr dirty="0" sz="1700" spc="-200">
                <a:latin typeface="Arial MT"/>
                <a:cs typeface="Arial MT"/>
              </a:rPr>
              <a:t>e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5">
                <a:latin typeface="SimSun"/>
                <a:cs typeface="SimSun"/>
              </a:rPr>
              <a:t>List.PushBack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458" y="39699"/>
            <a:ext cx="3359150" cy="78295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z="2450" spc="-270">
                <a:solidFill>
                  <a:srgbClr val="006EB8"/>
                </a:solidFill>
                <a:latin typeface="Arial MT"/>
                <a:cs typeface="Arial MT"/>
              </a:rPr>
              <a:t>Queue</a:t>
            </a:r>
            <a:r>
              <a:rPr dirty="0" sz="2450" spc="75">
                <a:solidFill>
                  <a:srgbClr val="006EB8"/>
                </a:solidFill>
                <a:latin typeface="Arial MT"/>
                <a:cs typeface="Arial MT"/>
              </a:rPr>
              <a:t> </a:t>
            </a:r>
            <a:r>
              <a:rPr dirty="0" sz="2450" spc="-150">
                <a:solidFill>
                  <a:srgbClr val="006EB8"/>
                </a:solidFill>
                <a:latin typeface="Arial MT"/>
                <a:cs typeface="Arial MT"/>
              </a:rPr>
              <a:t>Implementation</a:t>
            </a:r>
            <a:r>
              <a:rPr dirty="0" sz="2450" spc="70">
                <a:solidFill>
                  <a:srgbClr val="006EB8"/>
                </a:solidFill>
                <a:latin typeface="Arial MT"/>
                <a:cs typeface="Arial MT"/>
              </a:rPr>
              <a:t> </a:t>
            </a:r>
            <a:r>
              <a:rPr dirty="0" sz="2450" spc="-70">
                <a:solidFill>
                  <a:srgbClr val="006EB8"/>
                </a:solidFill>
                <a:latin typeface="Arial MT"/>
                <a:cs typeface="Arial MT"/>
              </a:rPr>
              <a:t>with  </a:t>
            </a:r>
            <a:r>
              <a:rPr dirty="0" sz="2450" spc="-185">
                <a:solidFill>
                  <a:srgbClr val="006EB8"/>
                </a:solidFill>
                <a:latin typeface="Arial MT"/>
                <a:cs typeface="Arial MT"/>
              </a:rPr>
              <a:t>Linked</a:t>
            </a:r>
            <a:r>
              <a:rPr dirty="0" sz="2450" spc="65">
                <a:solidFill>
                  <a:srgbClr val="006EB8"/>
                </a:solidFill>
                <a:latin typeface="Arial MT"/>
                <a:cs typeface="Arial MT"/>
              </a:rPr>
              <a:t> </a:t>
            </a:r>
            <a:r>
              <a:rPr dirty="0" sz="2450" spc="-100">
                <a:solidFill>
                  <a:srgbClr val="006EB8"/>
                </a:solidFill>
                <a:latin typeface="Arial MT"/>
                <a:cs typeface="Arial MT"/>
              </a:rPr>
              <a:t>List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712" y="153889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48385" y="1347712"/>
            <a:ext cx="3091180" cy="936625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244"/>
              </a:spcBef>
            </a:pPr>
            <a:r>
              <a:rPr dirty="0" sz="1700" spc="5">
                <a:latin typeface="SimSun"/>
                <a:cs typeface="SimSun"/>
              </a:rPr>
              <a:t>Enqueue</a:t>
            </a:r>
            <a:r>
              <a:rPr dirty="0" sz="1700" spc="-25">
                <a:latin typeface="Arial MT"/>
                <a:cs typeface="Arial MT"/>
              </a:rPr>
              <a:t>:</a:t>
            </a:r>
            <a:r>
              <a:rPr dirty="0" sz="1700">
                <a:latin typeface="Arial MT"/>
                <a:cs typeface="Arial MT"/>
              </a:rPr>
              <a:t> </a:t>
            </a:r>
            <a:r>
              <a:rPr dirty="0" sz="1700" spc="-225">
                <a:latin typeface="Arial MT"/>
                <a:cs typeface="Arial MT"/>
              </a:rPr>
              <a:t> </a:t>
            </a:r>
            <a:r>
              <a:rPr dirty="0" sz="1700" spc="-195">
                <a:latin typeface="Arial MT"/>
                <a:cs typeface="Arial MT"/>
              </a:rPr>
              <a:t>us</a:t>
            </a:r>
            <a:r>
              <a:rPr dirty="0" sz="1700" spc="-200">
                <a:latin typeface="Arial MT"/>
                <a:cs typeface="Arial MT"/>
              </a:rPr>
              <a:t>e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5">
                <a:latin typeface="SimSun"/>
                <a:cs typeface="SimSun"/>
              </a:rPr>
              <a:t>List.PushBack  Dequeue</a:t>
            </a:r>
            <a:r>
              <a:rPr dirty="0" sz="1700" spc="-25">
                <a:latin typeface="Arial MT"/>
                <a:cs typeface="Arial MT"/>
              </a:rPr>
              <a:t>:</a:t>
            </a:r>
            <a:r>
              <a:rPr dirty="0" sz="1700">
                <a:latin typeface="Arial MT"/>
                <a:cs typeface="Arial MT"/>
              </a:rPr>
              <a:t> </a:t>
            </a:r>
            <a:r>
              <a:rPr dirty="0" sz="1700" spc="-225">
                <a:latin typeface="Arial MT"/>
                <a:cs typeface="Arial MT"/>
              </a:rPr>
              <a:t> </a:t>
            </a:r>
            <a:r>
              <a:rPr dirty="0" sz="1700" spc="-195">
                <a:latin typeface="Arial MT"/>
                <a:cs typeface="Arial MT"/>
              </a:rPr>
              <a:t>us</a:t>
            </a:r>
            <a:r>
              <a:rPr dirty="0" sz="1700" spc="-200">
                <a:latin typeface="Arial MT"/>
                <a:cs typeface="Arial MT"/>
              </a:rPr>
              <a:t>e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5">
                <a:latin typeface="SimSun"/>
                <a:cs typeface="SimSun"/>
              </a:rPr>
              <a:t>List.TopFron</a:t>
            </a:r>
            <a:r>
              <a:rPr dirty="0" sz="1700" spc="10">
                <a:latin typeface="SimSun"/>
                <a:cs typeface="SimSun"/>
              </a:rPr>
              <a:t>t</a:t>
            </a:r>
            <a:r>
              <a:rPr dirty="0" sz="1700" spc="-315">
                <a:latin typeface="SimSun"/>
                <a:cs typeface="SimSun"/>
              </a:rPr>
              <a:t> </a:t>
            </a:r>
            <a:r>
              <a:rPr dirty="0" sz="1700" spc="-110">
                <a:latin typeface="Arial MT"/>
                <a:cs typeface="Arial MT"/>
              </a:rPr>
              <a:t>and  </a:t>
            </a:r>
            <a:r>
              <a:rPr dirty="0" sz="1700" spc="5">
                <a:latin typeface="SimSun"/>
                <a:cs typeface="SimSun"/>
              </a:rPr>
              <a:t>List.PopFront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185520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58" y="39699"/>
            <a:ext cx="3359150" cy="78295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022350" marR="5080" indent="-1010285">
              <a:lnSpc>
                <a:spcPct val="101699"/>
              </a:lnSpc>
              <a:spcBef>
                <a:spcPts val="7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0"/>
              <a:t>with 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153889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48385" y="1347712"/>
            <a:ext cx="3091180" cy="1252855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244"/>
              </a:spcBef>
            </a:pPr>
            <a:r>
              <a:rPr dirty="0" sz="1700" spc="5">
                <a:latin typeface="SimSun"/>
                <a:cs typeface="SimSun"/>
              </a:rPr>
              <a:t>Enqueue</a:t>
            </a:r>
            <a:r>
              <a:rPr dirty="0" sz="1700" spc="-25">
                <a:latin typeface="Arial MT"/>
                <a:cs typeface="Arial MT"/>
              </a:rPr>
              <a:t>:</a:t>
            </a:r>
            <a:r>
              <a:rPr dirty="0" sz="1700">
                <a:latin typeface="Arial MT"/>
                <a:cs typeface="Arial MT"/>
              </a:rPr>
              <a:t> </a:t>
            </a:r>
            <a:r>
              <a:rPr dirty="0" sz="1700" spc="-225">
                <a:latin typeface="Arial MT"/>
                <a:cs typeface="Arial MT"/>
              </a:rPr>
              <a:t> </a:t>
            </a:r>
            <a:r>
              <a:rPr dirty="0" sz="1700" spc="-195">
                <a:latin typeface="Arial MT"/>
                <a:cs typeface="Arial MT"/>
              </a:rPr>
              <a:t>us</a:t>
            </a:r>
            <a:r>
              <a:rPr dirty="0" sz="1700" spc="-200">
                <a:latin typeface="Arial MT"/>
                <a:cs typeface="Arial MT"/>
              </a:rPr>
              <a:t>e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5">
                <a:latin typeface="SimSun"/>
                <a:cs typeface="SimSun"/>
              </a:rPr>
              <a:t>List.PushBack  Dequeue</a:t>
            </a:r>
            <a:r>
              <a:rPr dirty="0" sz="1700" spc="-25">
                <a:latin typeface="Arial MT"/>
                <a:cs typeface="Arial MT"/>
              </a:rPr>
              <a:t>:</a:t>
            </a:r>
            <a:r>
              <a:rPr dirty="0" sz="1700">
                <a:latin typeface="Arial MT"/>
                <a:cs typeface="Arial MT"/>
              </a:rPr>
              <a:t> </a:t>
            </a:r>
            <a:r>
              <a:rPr dirty="0" sz="1700" spc="-225">
                <a:latin typeface="Arial MT"/>
                <a:cs typeface="Arial MT"/>
              </a:rPr>
              <a:t> </a:t>
            </a:r>
            <a:r>
              <a:rPr dirty="0" sz="1700" spc="-195">
                <a:latin typeface="Arial MT"/>
                <a:cs typeface="Arial MT"/>
              </a:rPr>
              <a:t>us</a:t>
            </a:r>
            <a:r>
              <a:rPr dirty="0" sz="1700" spc="-200">
                <a:latin typeface="Arial MT"/>
                <a:cs typeface="Arial MT"/>
              </a:rPr>
              <a:t>e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5">
                <a:latin typeface="SimSun"/>
                <a:cs typeface="SimSun"/>
              </a:rPr>
              <a:t>List.TopFron</a:t>
            </a:r>
            <a:r>
              <a:rPr dirty="0" sz="1700" spc="10">
                <a:latin typeface="SimSun"/>
                <a:cs typeface="SimSun"/>
              </a:rPr>
              <a:t>t</a:t>
            </a:r>
            <a:r>
              <a:rPr dirty="0" sz="1700" spc="-315">
                <a:latin typeface="SimSun"/>
                <a:cs typeface="SimSun"/>
              </a:rPr>
              <a:t> </a:t>
            </a:r>
            <a:r>
              <a:rPr dirty="0" sz="1700" spc="-110">
                <a:latin typeface="Arial MT"/>
                <a:cs typeface="Arial MT"/>
              </a:rPr>
              <a:t>and  </a:t>
            </a:r>
            <a:r>
              <a:rPr dirty="0" sz="1700" spc="5">
                <a:latin typeface="SimSun"/>
                <a:cs typeface="SimSun"/>
              </a:rPr>
              <a:t>List.PopFront</a:t>
            </a:r>
            <a:endParaRPr sz="17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1700" spc="5">
                <a:latin typeface="SimSun"/>
                <a:cs typeface="SimSun"/>
              </a:rPr>
              <a:t>Empty</a:t>
            </a:r>
            <a:r>
              <a:rPr dirty="0" sz="1700" spc="-25">
                <a:latin typeface="Arial MT"/>
                <a:cs typeface="Arial MT"/>
              </a:rPr>
              <a:t>:</a:t>
            </a:r>
            <a:r>
              <a:rPr dirty="0" sz="1700">
                <a:latin typeface="Arial MT"/>
                <a:cs typeface="Arial MT"/>
              </a:rPr>
              <a:t> </a:t>
            </a:r>
            <a:r>
              <a:rPr dirty="0" sz="1700" spc="-225">
                <a:latin typeface="Arial MT"/>
                <a:cs typeface="Arial MT"/>
              </a:rPr>
              <a:t> </a:t>
            </a:r>
            <a:r>
              <a:rPr dirty="0" sz="1700" spc="-195">
                <a:latin typeface="Arial MT"/>
                <a:cs typeface="Arial MT"/>
              </a:rPr>
              <a:t>us</a:t>
            </a:r>
            <a:r>
              <a:rPr dirty="0" sz="1700" spc="-200">
                <a:latin typeface="Arial MT"/>
                <a:cs typeface="Arial MT"/>
              </a:rPr>
              <a:t>e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5">
                <a:latin typeface="SimSun"/>
                <a:cs typeface="SimSun"/>
              </a:rPr>
              <a:t>List.Empty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185520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6712" y="244988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0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0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1544955" cy="1090295"/>
            <a:chOff x="991797" y="946263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7"/>
                  </a:lnTo>
                  <a:lnTo>
                    <a:pt x="92711" y="136119"/>
                  </a:lnTo>
                  <a:lnTo>
                    <a:pt x="119761" y="180428"/>
                  </a:lnTo>
                  <a:lnTo>
                    <a:pt x="144937" y="224376"/>
                  </a:lnTo>
                  <a:lnTo>
                    <a:pt x="168271" y="268065"/>
                  </a:lnTo>
                  <a:lnTo>
                    <a:pt x="189794" y="311598"/>
                  </a:lnTo>
                  <a:lnTo>
                    <a:pt x="209538" y="355079"/>
                  </a:lnTo>
                  <a:lnTo>
                    <a:pt x="227535" y="398608"/>
                  </a:lnTo>
                  <a:lnTo>
                    <a:pt x="243817" y="442289"/>
                  </a:lnTo>
                  <a:lnTo>
                    <a:pt x="258415" y="486225"/>
                  </a:lnTo>
                  <a:lnTo>
                    <a:pt x="271361" y="530518"/>
                  </a:lnTo>
                  <a:lnTo>
                    <a:pt x="282687" y="575271"/>
                  </a:lnTo>
                  <a:lnTo>
                    <a:pt x="292424" y="620587"/>
                  </a:lnTo>
                  <a:lnTo>
                    <a:pt x="300605" y="666567"/>
                  </a:lnTo>
                  <a:lnTo>
                    <a:pt x="307261" y="713315"/>
                  </a:lnTo>
                  <a:lnTo>
                    <a:pt x="312423" y="760934"/>
                  </a:lnTo>
                  <a:lnTo>
                    <a:pt x="316124" y="809525"/>
                  </a:lnTo>
                  <a:lnTo>
                    <a:pt x="318395" y="859192"/>
                  </a:lnTo>
                  <a:lnTo>
                    <a:pt x="319268" y="910036"/>
                  </a:lnTo>
                  <a:lnTo>
                    <a:pt x="318775" y="962162"/>
                  </a:lnTo>
                  <a:lnTo>
                    <a:pt x="316947" y="1015671"/>
                  </a:lnTo>
                  <a:lnTo>
                    <a:pt x="313816" y="107066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83012" y="1998460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93199" y="953463"/>
              <a:ext cx="1136015" cy="1071880"/>
            </a:xfrm>
            <a:custGeom>
              <a:avLst/>
              <a:gdLst/>
              <a:ahLst/>
              <a:cxnLst/>
              <a:rect l="l" t="t" r="r" b="b"/>
              <a:pathLst>
                <a:path w="1136014" h="1071880">
                  <a:moveTo>
                    <a:pt x="1135817" y="0"/>
                  </a:moveTo>
                  <a:lnTo>
                    <a:pt x="1083764" y="23079"/>
                  </a:lnTo>
                  <a:lnTo>
                    <a:pt x="1033192" y="46450"/>
                  </a:lnTo>
                  <a:lnTo>
                    <a:pt x="984058" y="70151"/>
                  </a:lnTo>
                  <a:lnTo>
                    <a:pt x="936323" y="94218"/>
                  </a:lnTo>
                  <a:lnTo>
                    <a:pt x="889944" y="118691"/>
                  </a:lnTo>
                  <a:lnTo>
                    <a:pt x="844880" y="143608"/>
                  </a:lnTo>
                  <a:lnTo>
                    <a:pt x="801091" y="169006"/>
                  </a:lnTo>
                  <a:lnTo>
                    <a:pt x="758535" y="194924"/>
                  </a:lnTo>
                  <a:lnTo>
                    <a:pt x="717170" y="221399"/>
                  </a:lnTo>
                  <a:lnTo>
                    <a:pt x="676956" y="248471"/>
                  </a:lnTo>
                  <a:lnTo>
                    <a:pt x="637852" y="276176"/>
                  </a:lnTo>
                  <a:lnTo>
                    <a:pt x="599816" y="304553"/>
                  </a:lnTo>
                  <a:lnTo>
                    <a:pt x="562807" y="333640"/>
                  </a:lnTo>
                  <a:lnTo>
                    <a:pt x="526784" y="363475"/>
                  </a:lnTo>
                  <a:lnTo>
                    <a:pt x="491706" y="394097"/>
                  </a:lnTo>
                  <a:lnTo>
                    <a:pt x="457531" y="425542"/>
                  </a:lnTo>
                  <a:lnTo>
                    <a:pt x="424219" y="457850"/>
                  </a:lnTo>
                  <a:lnTo>
                    <a:pt x="391727" y="491058"/>
                  </a:lnTo>
                  <a:lnTo>
                    <a:pt x="360016" y="525205"/>
                  </a:lnTo>
                  <a:lnTo>
                    <a:pt x="329043" y="560328"/>
                  </a:lnTo>
                  <a:lnTo>
                    <a:pt x="298768" y="596466"/>
                  </a:lnTo>
                  <a:lnTo>
                    <a:pt x="269150" y="633657"/>
                  </a:lnTo>
                  <a:lnTo>
                    <a:pt x="240146" y="671938"/>
                  </a:lnTo>
                  <a:lnTo>
                    <a:pt x="211716" y="711348"/>
                  </a:lnTo>
                  <a:lnTo>
                    <a:pt x="183820" y="751925"/>
                  </a:lnTo>
                  <a:lnTo>
                    <a:pt x="156414" y="793707"/>
                  </a:lnTo>
                  <a:lnTo>
                    <a:pt x="129460" y="836731"/>
                  </a:lnTo>
                  <a:lnTo>
                    <a:pt x="102914" y="881037"/>
                  </a:lnTo>
                  <a:lnTo>
                    <a:pt x="76736" y="926663"/>
                  </a:lnTo>
                  <a:lnTo>
                    <a:pt x="50885" y="973645"/>
                  </a:lnTo>
                  <a:lnTo>
                    <a:pt x="25320" y="1022023"/>
                  </a:lnTo>
                  <a:lnTo>
                    <a:pt x="0" y="107183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75523" y="1990025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5" h="40639">
                  <a:moveTo>
                    <a:pt x="56486" y="28178"/>
                  </a:moveTo>
                  <a:lnTo>
                    <a:pt x="45789" y="28009"/>
                  </a:lnTo>
                  <a:lnTo>
                    <a:pt x="33110" y="31398"/>
                  </a:lnTo>
                  <a:lnTo>
                    <a:pt x="21756" y="36274"/>
                  </a:lnTo>
                  <a:lnTo>
                    <a:pt x="15034" y="40567"/>
                  </a:lnTo>
                  <a:lnTo>
                    <a:pt x="14420" y="32614"/>
                  </a:lnTo>
                  <a:lnTo>
                    <a:pt x="11487" y="20610"/>
                  </a:lnTo>
                  <a:lnTo>
                    <a:pt x="6569" y="8443"/>
                  </a:lnTo>
                  <a:lnTo>
                    <a:pt x="0" y="0"/>
                  </a:lnTo>
                </a:path>
              </a:pathLst>
            </a:custGeom>
            <a:ln w="11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0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0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1544955" cy="1090295"/>
            <a:chOff x="991797" y="946263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7"/>
                  </a:lnTo>
                  <a:lnTo>
                    <a:pt x="92711" y="136119"/>
                  </a:lnTo>
                  <a:lnTo>
                    <a:pt x="119761" y="180428"/>
                  </a:lnTo>
                  <a:lnTo>
                    <a:pt x="144937" y="224376"/>
                  </a:lnTo>
                  <a:lnTo>
                    <a:pt x="168271" y="268065"/>
                  </a:lnTo>
                  <a:lnTo>
                    <a:pt x="189794" y="311598"/>
                  </a:lnTo>
                  <a:lnTo>
                    <a:pt x="209538" y="355079"/>
                  </a:lnTo>
                  <a:lnTo>
                    <a:pt x="227535" y="398608"/>
                  </a:lnTo>
                  <a:lnTo>
                    <a:pt x="243817" y="442289"/>
                  </a:lnTo>
                  <a:lnTo>
                    <a:pt x="258415" y="486225"/>
                  </a:lnTo>
                  <a:lnTo>
                    <a:pt x="271361" y="530518"/>
                  </a:lnTo>
                  <a:lnTo>
                    <a:pt x="282687" y="575271"/>
                  </a:lnTo>
                  <a:lnTo>
                    <a:pt x="292424" y="620587"/>
                  </a:lnTo>
                  <a:lnTo>
                    <a:pt x="300605" y="666567"/>
                  </a:lnTo>
                  <a:lnTo>
                    <a:pt x="307261" y="713315"/>
                  </a:lnTo>
                  <a:lnTo>
                    <a:pt x="312423" y="760934"/>
                  </a:lnTo>
                  <a:lnTo>
                    <a:pt x="316124" y="809525"/>
                  </a:lnTo>
                  <a:lnTo>
                    <a:pt x="318395" y="859192"/>
                  </a:lnTo>
                  <a:lnTo>
                    <a:pt x="319268" y="910036"/>
                  </a:lnTo>
                  <a:lnTo>
                    <a:pt x="318775" y="962162"/>
                  </a:lnTo>
                  <a:lnTo>
                    <a:pt x="316947" y="1015671"/>
                  </a:lnTo>
                  <a:lnTo>
                    <a:pt x="313816" y="107066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83012" y="1998460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93199" y="953463"/>
              <a:ext cx="1136015" cy="1071880"/>
            </a:xfrm>
            <a:custGeom>
              <a:avLst/>
              <a:gdLst/>
              <a:ahLst/>
              <a:cxnLst/>
              <a:rect l="l" t="t" r="r" b="b"/>
              <a:pathLst>
                <a:path w="1136014" h="1071880">
                  <a:moveTo>
                    <a:pt x="1135817" y="0"/>
                  </a:moveTo>
                  <a:lnTo>
                    <a:pt x="1083764" y="23079"/>
                  </a:lnTo>
                  <a:lnTo>
                    <a:pt x="1033192" y="46450"/>
                  </a:lnTo>
                  <a:lnTo>
                    <a:pt x="984058" y="70151"/>
                  </a:lnTo>
                  <a:lnTo>
                    <a:pt x="936323" y="94218"/>
                  </a:lnTo>
                  <a:lnTo>
                    <a:pt x="889944" y="118691"/>
                  </a:lnTo>
                  <a:lnTo>
                    <a:pt x="844880" y="143608"/>
                  </a:lnTo>
                  <a:lnTo>
                    <a:pt x="801091" y="169006"/>
                  </a:lnTo>
                  <a:lnTo>
                    <a:pt x="758535" y="194924"/>
                  </a:lnTo>
                  <a:lnTo>
                    <a:pt x="717170" y="221399"/>
                  </a:lnTo>
                  <a:lnTo>
                    <a:pt x="676956" y="248471"/>
                  </a:lnTo>
                  <a:lnTo>
                    <a:pt x="637852" y="276176"/>
                  </a:lnTo>
                  <a:lnTo>
                    <a:pt x="599816" y="304553"/>
                  </a:lnTo>
                  <a:lnTo>
                    <a:pt x="562807" y="333640"/>
                  </a:lnTo>
                  <a:lnTo>
                    <a:pt x="526784" y="363475"/>
                  </a:lnTo>
                  <a:lnTo>
                    <a:pt x="491706" y="394097"/>
                  </a:lnTo>
                  <a:lnTo>
                    <a:pt x="457531" y="425542"/>
                  </a:lnTo>
                  <a:lnTo>
                    <a:pt x="424219" y="457850"/>
                  </a:lnTo>
                  <a:lnTo>
                    <a:pt x="391727" y="491058"/>
                  </a:lnTo>
                  <a:lnTo>
                    <a:pt x="360016" y="525205"/>
                  </a:lnTo>
                  <a:lnTo>
                    <a:pt x="329043" y="560328"/>
                  </a:lnTo>
                  <a:lnTo>
                    <a:pt x="298768" y="596466"/>
                  </a:lnTo>
                  <a:lnTo>
                    <a:pt x="269150" y="633657"/>
                  </a:lnTo>
                  <a:lnTo>
                    <a:pt x="240146" y="671938"/>
                  </a:lnTo>
                  <a:lnTo>
                    <a:pt x="211716" y="711348"/>
                  </a:lnTo>
                  <a:lnTo>
                    <a:pt x="183820" y="751925"/>
                  </a:lnTo>
                  <a:lnTo>
                    <a:pt x="156414" y="793707"/>
                  </a:lnTo>
                  <a:lnTo>
                    <a:pt x="129460" y="836731"/>
                  </a:lnTo>
                  <a:lnTo>
                    <a:pt x="102914" y="881037"/>
                  </a:lnTo>
                  <a:lnTo>
                    <a:pt x="76736" y="926663"/>
                  </a:lnTo>
                  <a:lnTo>
                    <a:pt x="50885" y="973645"/>
                  </a:lnTo>
                  <a:lnTo>
                    <a:pt x="25320" y="1022023"/>
                  </a:lnTo>
                  <a:lnTo>
                    <a:pt x="0" y="107183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75523" y="1990025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5" h="40639">
                  <a:moveTo>
                    <a:pt x="56486" y="28178"/>
                  </a:moveTo>
                  <a:lnTo>
                    <a:pt x="45789" y="28009"/>
                  </a:lnTo>
                  <a:lnTo>
                    <a:pt x="33110" y="31398"/>
                  </a:lnTo>
                  <a:lnTo>
                    <a:pt x="21756" y="36274"/>
                  </a:lnTo>
                  <a:lnTo>
                    <a:pt x="15034" y="40567"/>
                  </a:lnTo>
                  <a:lnTo>
                    <a:pt x="14420" y="32614"/>
                  </a:lnTo>
                  <a:lnTo>
                    <a:pt x="11487" y="20610"/>
                  </a:lnTo>
                  <a:lnTo>
                    <a:pt x="6569" y="8443"/>
                  </a:lnTo>
                  <a:lnTo>
                    <a:pt x="0" y="0"/>
                  </a:lnTo>
                </a:path>
              </a:pathLst>
            </a:custGeom>
            <a:ln w="11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313624" y="2747247"/>
            <a:ext cx="1012825" cy="287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5"/>
              </a:lnSpc>
            </a:pPr>
            <a:r>
              <a:rPr dirty="0" sz="1700" spc="-120">
                <a:latin typeface="Arial MT"/>
                <a:cs typeface="Arial MT"/>
              </a:rPr>
              <a:t>Enqueue(a)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0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360045" cy="1089660"/>
            <a:chOff x="991797" y="946263"/>
            <a:chExt cx="36004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7"/>
                  </a:lnTo>
                  <a:lnTo>
                    <a:pt x="92711" y="136119"/>
                  </a:lnTo>
                  <a:lnTo>
                    <a:pt x="119761" y="180428"/>
                  </a:lnTo>
                  <a:lnTo>
                    <a:pt x="144937" y="224376"/>
                  </a:lnTo>
                  <a:lnTo>
                    <a:pt x="168271" y="268065"/>
                  </a:lnTo>
                  <a:lnTo>
                    <a:pt x="189794" y="311598"/>
                  </a:lnTo>
                  <a:lnTo>
                    <a:pt x="209538" y="355079"/>
                  </a:lnTo>
                  <a:lnTo>
                    <a:pt x="227535" y="398608"/>
                  </a:lnTo>
                  <a:lnTo>
                    <a:pt x="243817" y="442289"/>
                  </a:lnTo>
                  <a:lnTo>
                    <a:pt x="258415" y="486225"/>
                  </a:lnTo>
                  <a:lnTo>
                    <a:pt x="271361" y="530518"/>
                  </a:lnTo>
                  <a:lnTo>
                    <a:pt x="282687" y="575271"/>
                  </a:lnTo>
                  <a:lnTo>
                    <a:pt x="292424" y="620587"/>
                  </a:lnTo>
                  <a:lnTo>
                    <a:pt x="300605" y="666567"/>
                  </a:lnTo>
                  <a:lnTo>
                    <a:pt x="307261" y="713315"/>
                  </a:lnTo>
                  <a:lnTo>
                    <a:pt x="312423" y="760934"/>
                  </a:lnTo>
                  <a:lnTo>
                    <a:pt x="316124" y="809525"/>
                  </a:lnTo>
                  <a:lnTo>
                    <a:pt x="318395" y="859192"/>
                  </a:lnTo>
                  <a:lnTo>
                    <a:pt x="319268" y="910036"/>
                  </a:lnTo>
                  <a:lnTo>
                    <a:pt x="318775" y="962162"/>
                  </a:lnTo>
                  <a:lnTo>
                    <a:pt x="316947" y="1015671"/>
                  </a:lnTo>
                  <a:lnTo>
                    <a:pt x="313816" y="107066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83012" y="1998460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616247" y="946263"/>
            <a:ext cx="920115" cy="1090295"/>
            <a:chOff x="1616247" y="946263"/>
            <a:chExt cx="920115" cy="1090295"/>
          </a:xfrm>
        </p:grpSpPr>
        <p:sp>
          <p:nvSpPr>
            <p:cNvPr id="12" name="object 12"/>
            <p:cNvSpPr/>
            <p:nvPr/>
          </p:nvSpPr>
          <p:spPr>
            <a:xfrm>
              <a:off x="1643855" y="953463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61" y="0"/>
                  </a:moveTo>
                  <a:lnTo>
                    <a:pt x="837182" y="28900"/>
                  </a:lnTo>
                  <a:lnTo>
                    <a:pt x="790848" y="57904"/>
                  </a:lnTo>
                  <a:lnTo>
                    <a:pt x="746116" y="87064"/>
                  </a:lnTo>
                  <a:lnTo>
                    <a:pt x="702940" y="116431"/>
                  </a:lnTo>
                  <a:lnTo>
                    <a:pt x="661278" y="146059"/>
                  </a:lnTo>
                  <a:lnTo>
                    <a:pt x="621084" y="175999"/>
                  </a:lnTo>
                  <a:lnTo>
                    <a:pt x="582314" y="206304"/>
                  </a:lnTo>
                  <a:lnTo>
                    <a:pt x="544924" y="237026"/>
                  </a:lnTo>
                  <a:lnTo>
                    <a:pt x="508869" y="268218"/>
                  </a:lnTo>
                  <a:lnTo>
                    <a:pt x="474106" y="299932"/>
                  </a:lnTo>
                  <a:lnTo>
                    <a:pt x="440590" y="332220"/>
                  </a:lnTo>
                  <a:lnTo>
                    <a:pt x="408276" y="365135"/>
                  </a:lnTo>
                  <a:lnTo>
                    <a:pt x="377120" y="398729"/>
                  </a:lnTo>
                  <a:lnTo>
                    <a:pt x="347079" y="433054"/>
                  </a:lnTo>
                  <a:lnTo>
                    <a:pt x="318107" y="468163"/>
                  </a:lnTo>
                  <a:lnTo>
                    <a:pt x="290160" y="504109"/>
                  </a:lnTo>
                  <a:lnTo>
                    <a:pt x="263195" y="540942"/>
                  </a:lnTo>
                  <a:lnTo>
                    <a:pt x="237166" y="578716"/>
                  </a:lnTo>
                  <a:lnTo>
                    <a:pt x="212030" y="617484"/>
                  </a:lnTo>
                  <a:lnTo>
                    <a:pt x="187741" y="657297"/>
                  </a:lnTo>
                  <a:lnTo>
                    <a:pt x="164257" y="698208"/>
                  </a:lnTo>
                  <a:lnTo>
                    <a:pt x="141532" y="740269"/>
                  </a:lnTo>
                  <a:lnTo>
                    <a:pt x="119522" y="783532"/>
                  </a:lnTo>
                  <a:lnTo>
                    <a:pt x="98183" y="828051"/>
                  </a:lnTo>
                  <a:lnTo>
                    <a:pt x="77470" y="873877"/>
                  </a:lnTo>
                  <a:lnTo>
                    <a:pt x="57340" y="921062"/>
                  </a:lnTo>
                  <a:lnTo>
                    <a:pt x="37748" y="969659"/>
                  </a:lnTo>
                  <a:lnTo>
                    <a:pt x="18649" y="1019721"/>
                  </a:lnTo>
                  <a:lnTo>
                    <a:pt x="0" y="107130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313624" y="2747247"/>
            <a:ext cx="1012825" cy="287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5"/>
              </a:lnSpc>
            </a:pPr>
            <a:r>
              <a:rPr dirty="0" sz="1700" spc="-120">
                <a:latin typeface="Arial MT"/>
                <a:cs typeface="Arial MT"/>
              </a:rPr>
              <a:t>Enqueue(a)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0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360045" cy="1089660"/>
            <a:chOff x="991797" y="946263"/>
            <a:chExt cx="36004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7"/>
                  </a:lnTo>
                  <a:lnTo>
                    <a:pt x="92711" y="136119"/>
                  </a:lnTo>
                  <a:lnTo>
                    <a:pt x="119761" y="180428"/>
                  </a:lnTo>
                  <a:lnTo>
                    <a:pt x="144937" y="224376"/>
                  </a:lnTo>
                  <a:lnTo>
                    <a:pt x="168271" y="268065"/>
                  </a:lnTo>
                  <a:lnTo>
                    <a:pt x="189794" y="311598"/>
                  </a:lnTo>
                  <a:lnTo>
                    <a:pt x="209538" y="355079"/>
                  </a:lnTo>
                  <a:lnTo>
                    <a:pt x="227535" y="398608"/>
                  </a:lnTo>
                  <a:lnTo>
                    <a:pt x="243817" y="442289"/>
                  </a:lnTo>
                  <a:lnTo>
                    <a:pt x="258415" y="486225"/>
                  </a:lnTo>
                  <a:lnTo>
                    <a:pt x="271361" y="530518"/>
                  </a:lnTo>
                  <a:lnTo>
                    <a:pt x="282687" y="575271"/>
                  </a:lnTo>
                  <a:lnTo>
                    <a:pt x="292424" y="620587"/>
                  </a:lnTo>
                  <a:lnTo>
                    <a:pt x="300605" y="666567"/>
                  </a:lnTo>
                  <a:lnTo>
                    <a:pt x="307261" y="713315"/>
                  </a:lnTo>
                  <a:lnTo>
                    <a:pt x="312423" y="760934"/>
                  </a:lnTo>
                  <a:lnTo>
                    <a:pt x="316124" y="809525"/>
                  </a:lnTo>
                  <a:lnTo>
                    <a:pt x="318395" y="859192"/>
                  </a:lnTo>
                  <a:lnTo>
                    <a:pt x="319268" y="910036"/>
                  </a:lnTo>
                  <a:lnTo>
                    <a:pt x="318775" y="962162"/>
                  </a:lnTo>
                  <a:lnTo>
                    <a:pt x="316947" y="1015671"/>
                  </a:lnTo>
                  <a:lnTo>
                    <a:pt x="313816" y="107066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83012" y="1998460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616247" y="946263"/>
            <a:ext cx="920115" cy="1090295"/>
            <a:chOff x="1616247" y="946263"/>
            <a:chExt cx="920115" cy="1090295"/>
          </a:xfrm>
        </p:grpSpPr>
        <p:sp>
          <p:nvSpPr>
            <p:cNvPr id="12" name="object 12"/>
            <p:cNvSpPr/>
            <p:nvPr/>
          </p:nvSpPr>
          <p:spPr>
            <a:xfrm>
              <a:off x="1643855" y="953463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61" y="0"/>
                  </a:moveTo>
                  <a:lnTo>
                    <a:pt x="837182" y="28900"/>
                  </a:lnTo>
                  <a:lnTo>
                    <a:pt x="790848" y="57904"/>
                  </a:lnTo>
                  <a:lnTo>
                    <a:pt x="746116" y="87064"/>
                  </a:lnTo>
                  <a:lnTo>
                    <a:pt x="702940" y="116431"/>
                  </a:lnTo>
                  <a:lnTo>
                    <a:pt x="661278" y="146059"/>
                  </a:lnTo>
                  <a:lnTo>
                    <a:pt x="621084" y="175999"/>
                  </a:lnTo>
                  <a:lnTo>
                    <a:pt x="582314" y="206304"/>
                  </a:lnTo>
                  <a:lnTo>
                    <a:pt x="544924" y="237026"/>
                  </a:lnTo>
                  <a:lnTo>
                    <a:pt x="508869" y="268218"/>
                  </a:lnTo>
                  <a:lnTo>
                    <a:pt x="474106" y="299932"/>
                  </a:lnTo>
                  <a:lnTo>
                    <a:pt x="440590" y="332220"/>
                  </a:lnTo>
                  <a:lnTo>
                    <a:pt x="408276" y="365135"/>
                  </a:lnTo>
                  <a:lnTo>
                    <a:pt x="377120" y="398729"/>
                  </a:lnTo>
                  <a:lnTo>
                    <a:pt x="347079" y="433054"/>
                  </a:lnTo>
                  <a:lnTo>
                    <a:pt x="318107" y="468163"/>
                  </a:lnTo>
                  <a:lnTo>
                    <a:pt x="290160" y="504109"/>
                  </a:lnTo>
                  <a:lnTo>
                    <a:pt x="263195" y="540942"/>
                  </a:lnTo>
                  <a:lnTo>
                    <a:pt x="237166" y="578716"/>
                  </a:lnTo>
                  <a:lnTo>
                    <a:pt x="212030" y="617484"/>
                  </a:lnTo>
                  <a:lnTo>
                    <a:pt x="187741" y="657297"/>
                  </a:lnTo>
                  <a:lnTo>
                    <a:pt x="164257" y="698208"/>
                  </a:lnTo>
                  <a:lnTo>
                    <a:pt x="141532" y="740269"/>
                  </a:lnTo>
                  <a:lnTo>
                    <a:pt x="119522" y="783532"/>
                  </a:lnTo>
                  <a:lnTo>
                    <a:pt x="98183" y="828051"/>
                  </a:lnTo>
                  <a:lnTo>
                    <a:pt x="77470" y="873877"/>
                  </a:lnTo>
                  <a:lnTo>
                    <a:pt x="57340" y="921062"/>
                  </a:lnTo>
                  <a:lnTo>
                    <a:pt x="37748" y="969659"/>
                  </a:lnTo>
                  <a:lnTo>
                    <a:pt x="18649" y="1019721"/>
                  </a:lnTo>
                  <a:lnTo>
                    <a:pt x="0" y="107130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0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360045" cy="1089660"/>
            <a:chOff x="991797" y="946263"/>
            <a:chExt cx="36004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7"/>
                  </a:lnTo>
                  <a:lnTo>
                    <a:pt x="92711" y="136119"/>
                  </a:lnTo>
                  <a:lnTo>
                    <a:pt x="119761" y="180428"/>
                  </a:lnTo>
                  <a:lnTo>
                    <a:pt x="144937" y="224376"/>
                  </a:lnTo>
                  <a:lnTo>
                    <a:pt x="168271" y="268065"/>
                  </a:lnTo>
                  <a:lnTo>
                    <a:pt x="189794" y="311598"/>
                  </a:lnTo>
                  <a:lnTo>
                    <a:pt x="209538" y="355079"/>
                  </a:lnTo>
                  <a:lnTo>
                    <a:pt x="227535" y="398608"/>
                  </a:lnTo>
                  <a:lnTo>
                    <a:pt x="243817" y="442289"/>
                  </a:lnTo>
                  <a:lnTo>
                    <a:pt x="258415" y="486225"/>
                  </a:lnTo>
                  <a:lnTo>
                    <a:pt x="271361" y="530518"/>
                  </a:lnTo>
                  <a:lnTo>
                    <a:pt x="282687" y="575271"/>
                  </a:lnTo>
                  <a:lnTo>
                    <a:pt x="292424" y="620587"/>
                  </a:lnTo>
                  <a:lnTo>
                    <a:pt x="300605" y="666567"/>
                  </a:lnTo>
                  <a:lnTo>
                    <a:pt x="307261" y="713315"/>
                  </a:lnTo>
                  <a:lnTo>
                    <a:pt x="312423" y="760934"/>
                  </a:lnTo>
                  <a:lnTo>
                    <a:pt x="316124" y="809525"/>
                  </a:lnTo>
                  <a:lnTo>
                    <a:pt x="318395" y="859192"/>
                  </a:lnTo>
                  <a:lnTo>
                    <a:pt x="319268" y="910036"/>
                  </a:lnTo>
                  <a:lnTo>
                    <a:pt x="318775" y="962162"/>
                  </a:lnTo>
                  <a:lnTo>
                    <a:pt x="316947" y="1015671"/>
                  </a:lnTo>
                  <a:lnTo>
                    <a:pt x="313816" y="107066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83012" y="1998460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616247" y="946263"/>
            <a:ext cx="920115" cy="1090295"/>
            <a:chOff x="1616247" y="946263"/>
            <a:chExt cx="920115" cy="1090295"/>
          </a:xfrm>
        </p:grpSpPr>
        <p:sp>
          <p:nvSpPr>
            <p:cNvPr id="12" name="object 12"/>
            <p:cNvSpPr/>
            <p:nvPr/>
          </p:nvSpPr>
          <p:spPr>
            <a:xfrm>
              <a:off x="1643855" y="953463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61" y="0"/>
                  </a:moveTo>
                  <a:lnTo>
                    <a:pt x="837182" y="28900"/>
                  </a:lnTo>
                  <a:lnTo>
                    <a:pt x="790848" y="57904"/>
                  </a:lnTo>
                  <a:lnTo>
                    <a:pt x="746116" y="87064"/>
                  </a:lnTo>
                  <a:lnTo>
                    <a:pt x="702940" y="116431"/>
                  </a:lnTo>
                  <a:lnTo>
                    <a:pt x="661278" y="146059"/>
                  </a:lnTo>
                  <a:lnTo>
                    <a:pt x="621084" y="175999"/>
                  </a:lnTo>
                  <a:lnTo>
                    <a:pt x="582314" y="206304"/>
                  </a:lnTo>
                  <a:lnTo>
                    <a:pt x="544924" y="237026"/>
                  </a:lnTo>
                  <a:lnTo>
                    <a:pt x="508869" y="268218"/>
                  </a:lnTo>
                  <a:lnTo>
                    <a:pt x="474106" y="299932"/>
                  </a:lnTo>
                  <a:lnTo>
                    <a:pt x="440590" y="332220"/>
                  </a:lnTo>
                  <a:lnTo>
                    <a:pt x="408276" y="365135"/>
                  </a:lnTo>
                  <a:lnTo>
                    <a:pt x="377120" y="398729"/>
                  </a:lnTo>
                  <a:lnTo>
                    <a:pt x="347079" y="433054"/>
                  </a:lnTo>
                  <a:lnTo>
                    <a:pt x="318107" y="468163"/>
                  </a:lnTo>
                  <a:lnTo>
                    <a:pt x="290160" y="504109"/>
                  </a:lnTo>
                  <a:lnTo>
                    <a:pt x="263195" y="540942"/>
                  </a:lnTo>
                  <a:lnTo>
                    <a:pt x="237166" y="578716"/>
                  </a:lnTo>
                  <a:lnTo>
                    <a:pt x="212030" y="617484"/>
                  </a:lnTo>
                  <a:lnTo>
                    <a:pt x="187741" y="657297"/>
                  </a:lnTo>
                  <a:lnTo>
                    <a:pt x="164257" y="698208"/>
                  </a:lnTo>
                  <a:lnTo>
                    <a:pt x="141532" y="740269"/>
                  </a:lnTo>
                  <a:lnTo>
                    <a:pt x="119522" y="783532"/>
                  </a:lnTo>
                  <a:lnTo>
                    <a:pt x="98183" y="828051"/>
                  </a:lnTo>
                  <a:lnTo>
                    <a:pt x="77470" y="873877"/>
                  </a:lnTo>
                  <a:lnTo>
                    <a:pt x="57340" y="921062"/>
                  </a:lnTo>
                  <a:lnTo>
                    <a:pt x="37748" y="969659"/>
                  </a:lnTo>
                  <a:lnTo>
                    <a:pt x="18649" y="1019721"/>
                  </a:lnTo>
                  <a:lnTo>
                    <a:pt x="0" y="107130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237970" y="2754924"/>
            <a:ext cx="112268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Enqueue(b)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0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360045" cy="1089660"/>
            <a:chOff x="991797" y="946263"/>
            <a:chExt cx="36004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7"/>
                  </a:lnTo>
                  <a:lnTo>
                    <a:pt x="92711" y="136119"/>
                  </a:lnTo>
                  <a:lnTo>
                    <a:pt x="119761" y="180428"/>
                  </a:lnTo>
                  <a:lnTo>
                    <a:pt x="144937" y="224376"/>
                  </a:lnTo>
                  <a:lnTo>
                    <a:pt x="168271" y="268065"/>
                  </a:lnTo>
                  <a:lnTo>
                    <a:pt x="189794" y="311598"/>
                  </a:lnTo>
                  <a:lnTo>
                    <a:pt x="209538" y="355079"/>
                  </a:lnTo>
                  <a:lnTo>
                    <a:pt x="227535" y="398608"/>
                  </a:lnTo>
                  <a:lnTo>
                    <a:pt x="243817" y="442289"/>
                  </a:lnTo>
                  <a:lnTo>
                    <a:pt x="258415" y="486225"/>
                  </a:lnTo>
                  <a:lnTo>
                    <a:pt x="271361" y="530518"/>
                  </a:lnTo>
                  <a:lnTo>
                    <a:pt x="282687" y="575271"/>
                  </a:lnTo>
                  <a:lnTo>
                    <a:pt x="292424" y="620587"/>
                  </a:lnTo>
                  <a:lnTo>
                    <a:pt x="300605" y="666567"/>
                  </a:lnTo>
                  <a:lnTo>
                    <a:pt x="307261" y="713315"/>
                  </a:lnTo>
                  <a:lnTo>
                    <a:pt x="312423" y="760934"/>
                  </a:lnTo>
                  <a:lnTo>
                    <a:pt x="316124" y="809525"/>
                  </a:lnTo>
                  <a:lnTo>
                    <a:pt x="318395" y="859192"/>
                  </a:lnTo>
                  <a:lnTo>
                    <a:pt x="319268" y="910036"/>
                  </a:lnTo>
                  <a:lnTo>
                    <a:pt x="318775" y="962162"/>
                  </a:lnTo>
                  <a:lnTo>
                    <a:pt x="316947" y="1015671"/>
                  </a:lnTo>
                  <a:lnTo>
                    <a:pt x="313816" y="107066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83012" y="1998460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861682" y="946263"/>
            <a:ext cx="675005" cy="1089660"/>
            <a:chOff x="1861682" y="946263"/>
            <a:chExt cx="675005" cy="1089660"/>
          </a:xfrm>
        </p:grpSpPr>
        <p:sp>
          <p:nvSpPr>
            <p:cNvPr id="12" name="object 12"/>
            <p:cNvSpPr/>
            <p:nvPr/>
          </p:nvSpPr>
          <p:spPr>
            <a:xfrm>
              <a:off x="1894105" y="953463"/>
              <a:ext cx="635000" cy="1071245"/>
            </a:xfrm>
            <a:custGeom>
              <a:avLst/>
              <a:gdLst/>
              <a:ahLst/>
              <a:cxnLst/>
              <a:rect l="l" t="t" r="r" b="b"/>
              <a:pathLst>
                <a:path w="635000" h="1071245">
                  <a:moveTo>
                    <a:pt x="634911" y="0"/>
                  </a:moveTo>
                  <a:lnTo>
                    <a:pt x="592175" y="35914"/>
                  </a:lnTo>
                  <a:lnTo>
                    <a:pt x="551250" y="71684"/>
                  </a:lnTo>
                  <a:lnTo>
                    <a:pt x="512092" y="107382"/>
                  </a:lnTo>
                  <a:lnTo>
                    <a:pt x="474659" y="143078"/>
                  </a:lnTo>
                  <a:lnTo>
                    <a:pt x="438908" y="178842"/>
                  </a:lnTo>
                  <a:lnTo>
                    <a:pt x="404794" y="214745"/>
                  </a:lnTo>
                  <a:lnTo>
                    <a:pt x="372276" y="250858"/>
                  </a:lnTo>
                  <a:lnTo>
                    <a:pt x="341309" y="287251"/>
                  </a:lnTo>
                  <a:lnTo>
                    <a:pt x="311850" y="323995"/>
                  </a:lnTo>
                  <a:lnTo>
                    <a:pt x="283857" y="361162"/>
                  </a:lnTo>
                  <a:lnTo>
                    <a:pt x="257286" y="398820"/>
                  </a:lnTo>
                  <a:lnTo>
                    <a:pt x="232094" y="437041"/>
                  </a:lnTo>
                  <a:lnTo>
                    <a:pt x="208238" y="475897"/>
                  </a:lnTo>
                  <a:lnTo>
                    <a:pt x="185674" y="515456"/>
                  </a:lnTo>
                  <a:lnTo>
                    <a:pt x="164360" y="555791"/>
                  </a:lnTo>
                  <a:lnTo>
                    <a:pt x="144251" y="596971"/>
                  </a:lnTo>
                  <a:lnTo>
                    <a:pt x="125306" y="639068"/>
                  </a:lnTo>
                  <a:lnTo>
                    <a:pt x="107480" y="682151"/>
                  </a:lnTo>
                  <a:lnTo>
                    <a:pt x="90731" y="726292"/>
                  </a:lnTo>
                  <a:lnTo>
                    <a:pt x="75015" y="771562"/>
                  </a:lnTo>
                  <a:lnTo>
                    <a:pt x="60289" y="818030"/>
                  </a:lnTo>
                  <a:lnTo>
                    <a:pt x="46510" y="865768"/>
                  </a:lnTo>
                  <a:lnTo>
                    <a:pt x="33635" y="914846"/>
                  </a:lnTo>
                  <a:lnTo>
                    <a:pt x="21620" y="965336"/>
                  </a:lnTo>
                  <a:lnTo>
                    <a:pt x="10423" y="1017306"/>
                  </a:lnTo>
                  <a:lnTo>
                    <a:pt x="0" y="1070829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67447" y="1995350"/>
              <a:ext cx="62230" cy="34925"/>
            </a:xfrm>
            <a:custGeom>
              <a:avLst/>
              <a:gdLst/>
              <a:ahLst/>
              <a:cxnLst/>
              <a:rect l="l" t="t" r="r" b="b"/>
              <a:pathLst>
                <a:path w="62230" h="34925">
                  <a:moveTo>
                    <a:pt x="61906" y="11454"/>
                  </a:moveTo>
                  <a:lnTo>
                    <a:pt x="51606" y="14238"/>
                  </a:lnTo>
                  <a:lnTo>
                    <a:pt x="40386" y="20978"/>
                  </a:lnTo>
                  <a:lnTo>
                    <a:pt x="30846" y="28779"/>
                  </a:lnTo>
                  <a:lnTo>
                    <a:pt x="25584" y="34745"/>
                  </a:lnTo>
                  <a:lnTo>
                    <a:pt x="22805" y="27291"/>
                  </a:lnTo>
                  <a:lnTo>
                    <a:pt x="16687" y="16593"/>
                  </a:lnTo>
                  <a:lnTo>
                    <a:pt x="8622" y="6284"/>
                  </a:lnTo>
                  <a:lnTo>
                    <a:pt x="0" y="0"/>
                  </a:lnTo>
                </a:path>
              </a:pathLst>
            </a:custGeom>
            <a:ln w="11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237970" y="2754924"/>
            <a:ext cx="112268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Enqueue(b)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0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360045" cy="1089660"/>
            <a:chOff x="991797" y="946263"/>
            <a:chExt cx="36004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7"/>
                  </a:lnTo>
                  <a:lnTo>
                    <a:pt x="92711" y="136119"/>
                  </a:lnTo>
                  <a:lnTo>
                    <a:pt x="119761" y="180428"/>
                  </a:lnTo>
                  <a:lnTo>
                    <a:pt x="144937" y="224376"/>
                  </a:lnTo>
                  <a:lnTo>
                    <a:pt x="168271" y="268065"/>
                  </a:lnTo>
                  <a:lnTo>
                    <a:pt x="189794" y="311598"/>
                  </a:lnTo>
                  <a:lnTo>
                    <a:pt x="209538" y="355079"/>
                  </a:lnTo>
                  <a:lnTo>
                    <a:pt x="227535" y="398608"/>
                  </a:lnTo>
                  <a:lnTo>
                    <a:pt x="243817" y="442289"/>
                  </a:lnTo>
                  <a:lnTo>
                    <a:pt x="258415" y="486225"/>
                  </a:lnTo>
                  <a:lnTo>
                    <a:pt x="271361" y="530518"/>
                  </a:lnTo>
                  <a:lnTo>
                    <a:pt x="282687" y="575271"/>
                  </a:lnTo>
                  <a:lnTo>
                    <a:pt x="292424" y="620587"/>
                  </a:lnTo>
                  <a:lnTo>
                    <a:pt x="300605" y="666567"/>
                  </a:lnTo>
                  <a:lnTo>
                    <a:pt x="307261" y="713315"/>
                  </a:lnTo>
                  <a:lnTo>
                    <a:pt x="312423" y="760934"/>
                  </a:lnTo>
                  <a:lnTo>
                    <a:pt x="316124" y="809525"/>
                  </a:lnTo>
                  <a:lnTo>
                    <a:pt x="318395" y="859192"/>
                  </a:lnTo>
                  <a:lnTo>
                    <a:pt x="319268" y="910036"/>
                  </a:lnTo>
                  <a:lnTo>
                    <a:pt x="318775" y="962162"/>
                  </a:lnTo>
                  <a:lnTo>
                    <a:pt x="316947" y="1015671"/>
                  </a:lnTo>
                  <a:lnTo>
                    <a:pt x="313816" y="107066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83012" y="1998460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861682" y="946263"/>
            <a:ext cx="675005" cy="1089660"/>
            <a:chOff x="1861682" y="946263"/>
            <a:chExt cx="675005" cy="1089660"/>
          </a:xfrm>
        </p:grpSpPr>
        <p:sp>
          <p:nvSpPr>
            <p:cNvPr id="12" name="object 12"/>
            <p:cNvSpPr/>
            <p:nvPr/>
          </p:nvSpPr>
          <p:spPr>
            <a:xfrm>
              <a:off x="1894105" y="953463"/>
              <a:ext cx="635000" cy="1071245"/>
            </a:xfrm>
            <a:custGeom>
              <a:avLst/>
              <a:gdLst/>
              <a:ahLst/>
              <a:cxnLst/>
              <a:rect l="l" t="t" r="r" b="b"/>
              <a:pathLst>
                <a:path w="635000" h="1071245">
                  <a:moveTo>
                    <a:pt x="634911" y="0"/>
                  </a:moveTo>
                  <a:lnTo>
                    <a:pt x="592175" y="35914"/>
                  </a:lnTo>
                  <a:lnTo>
                    <a:pt x="551250" y="71684"/>
                  </a:lnTo>
                  <a:lnTo>
                    <a:pt x="512092" y="107382"/>
                  </a:lnTo>
                  <a:lnTo>
                    <a:pt x="474659" y="143078"/>
                  </a:lnTo>
                  <a:lnTo>
                    <a:pt x="438908" y="178842"/>
                  </a:lnTo>
                  <a:lnTo>
                    <a:pt x="404794" y="214745"/>
                  </a:lnTo>
                  <a:lnTo>
                    <a:pt x="372276" y="250858"/>
                  </a:lnTo>
                  <a:lnTo>
                    <a:pt x="341309" y="287251"/>
                  </a:lnTo>
                  <a:lnTo>
                    <a:pt x="311850" y="323995"/>
                  </a:lnTo>
                  <a:lnTo>
                    <a:pt x="283857" y="361162"/>
                  </a:lnTo>
                  <a:lnTo>
                    <a:pt x="257286" y="398820"/>
                  </a:lnTo>
                  <a:lnTo>
                    <a:pt x="232094" y="437041"/>
                  </a:lnTo>
                  <a:lnTo>
                    <a:pt x="208238" y="475897"/>
                  </a:lnTo>
                  <a:lnTo>
                    <a:pt x="185674" y="515456"/>
                  </a:lnTo>
                  <a:lnTo>
                    <a:pt x="164360" y="555791"/>
                  </a:lnTo>
                  <a:lnTo>
                    <a:pt x="144251" y="596971"/>
                  </a:lnTo>
                  <a:lnTo>
                    <a:pt x="125306" y="639068"/>
                  </a:lnTo>
                  <a:lnTo>
                    <a:pt x="107480" y="682151"/>
                  </a:lnTo>
                  <a:lnTo>
                    <a:pt x="90731" y="726292"/>
                  </a:lnTo>
                  <a:lnTo>
                    <a:pt x="75015" y="771562"/>
                  </a:lnTo>
                  <a:lnTo>
                    <a:pt x="60289" y="818030"/>
                  </a:lnTo>
                  <a:lnTo>
                    <a:pt x="46510" y="865768"/>
                  </a:lnTo>
                  <a:lnTo>
                    <a:pt x="33635" y="914846"/>
                  </a:lnTo>
                  <a:lnTo>
                    <a:pt x="21620" y="965336"/>
                  </a:lnTo>
                  <a:lnTo>
                    <a:pt x="10423" y="1017306"/>
                  </a:lnTo>
                  <a:lnTo>
                    <a:pt x="0" y="1070829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67447" y="1995350"/>
              <a:ext cx="62230" cy="34925"/>
            </a:xfrm>
            <a:custGeom>
              <a:avLst/>
              <a:gdLst/>
              <a:ahLst/>
              <a:cxnLst/>
              <a:rect l="l" t="t" r="r" b="b"/>
              <a:pathLst>
                <a:path w="62230" h="34925">
                  <a:moveTo>
                    <a:pt x="61906" y="11454"/>
                  </a:moveTo>
                  <a:lnTo>
                    <a:pt x="51606" y="14238"/>
                  </a:lnTo>
                  <a:lnTo>
                    <a:pt x="40386" y="20978"/>
                  </a:lnTo>
                  <a:lnTo>
                    <a:pt x="30846" y="28779"/>
                  </a:lnTo>
                  <a:lnTo>
                    <a:pt x="25584" y="34745"/>
                  </a:lnTo>
                  <a:lnTo>
                    <a:pt x="22805" y="27291"/>
                  </a:lnTo>
                  <a:lnTo>
                    <a:pt x="16687" y="16593"/>
                  </a:lnTo>
                  <a:lnTo>
                    <a:pt x="8622" y="6284"/>
                  </a:lnTo>
                  <a:lnTo>
                    <a:pt x="0" y="0"/>
                  </a:lnTo>
                </a:path>
              </a:pathLst>
            </a:custGeom>
            <a:ln w="11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0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360045" cy="1089660"/>
            <a:chOff x="991797" y="946263"/>
            <a:chExt cx="36004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7"/>
                  </a:lnTo>
                  <a:lnTo>
                    <a:pt x="92711" y="136119"/>
                  </a:lnTo>
                  <a:lnTo>
                    <a:pt x="119761" y="180428"/>
                  </a:lnTo>
                  <a:lnTo>
                    <a:pt x="144937" y="224376"/>
                  </a:lnTo>
                  <a:lnTo>
                    <a:pt x="168271" y="268065"/>
                  </a:lnTo>
                  <a:lnTo>
                    <a:pt x="189794" y="311598"/>
                  </a:lnTo>
                  <a:lnTo>
                    <a:pt x="209538" y="355079"/>
                  </a:lnTo>
                  <a:lnTo>
                    <a:pt x="227535" y="398608"/>
                  </a:lnTo>
                  <a:lnTo>
                    <a:pt x="243817" y="442289"/>
                  </a:lnTo>
                  <a:lnTo>
                    <a:pt x="258415" y="486225"/>
                  </a:lnTo>
                  <a:lnTo>
                    <a:pt x="271361" y="530518"/>
                  </a:lnTo>
                  <a:lnTo>
                    <a:pt x="282687" y="575271"/>
                  </a:lnTo>
                  <a:lnTo>
                    <a:pt x="292424" y="620587"/>
                  </a:lnTo>
                  <a:lnTo>
                    <a:pt x="300605" y="666567"/>
                  </a:lnTo>
                  <a:lnTo>
                    <a:pt x="307261" y="713315"/>
                  </a:lnTo>
                  <a:lnTo>
                    <a:pt x="312423" y="760934"/>
                  </a:lnTo>
                  <a:lnTo>
                    <a:pt x="316124" y="809525"/>
                  </a:lnTo>
                  <a:lnTo>
                    <a:pt x="318395" y="859192"/>
                  </a:lnTo>
                  <a:lnTo>
                    <a:pt x="319268" y="910036"/>
                  </a:lnTo>
                  <a:lnTo>
                    <a:pt x="318775" y="962162"/>
                  </a:lnTo>
                  <a:lnTo>
                    <a:pt x="316947" y="1015671"/>
                  </a:lnTo>
                  <a:lnTo>
                    <a:pt x="313816" y="107066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83012" y="1998460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861682" y="946263"/>
            <a:ext cx="675005" cy="1089660"/>
            <a:chOff x="1861682" y="946263"/>
            <a:chExt cx="675005" cy="1089660"/>
          </a:xfrm>
        </p:grpSpPr>
        <p:sp>
          <p:nvSpPr>
            <p:cNvPr id="12" name="object 12"/>
            <p:cNvSpPr/>
            <p:nvPr/>
          </p:nvSpPr>
          <p:spPr>
            <a:xfrm>
              <a:off x="1894105" y="953463"/>
              <a:ext cx="635000" cy="1071245"/>
            </a:xfrm>
            <a:custGeom>
              <a:avLst/>
              <a:gdLst/>
              <a:ahLst/>
              <a:cxnLst/>
              <a:rect l="l" t="t" r="r" b="b"/>
              <a:pathLst>
                <a:path w="635000" h="1071245">
                  <a:moveTo>
                    <a:pt x="634911" y="0"/>
                  </a:moveTo>
                  <a:lnTo>
                    <a:pt x="592175" y="35914"/>
                  </a:lnTo>
                  <a:lnTo>
                    <a:pt x="551250" y="71684"/>
                  </a:lnTo>
                  <a:lnTo>
                    <a:pt x="512092" y="107382"/>
                  </a:lnTo>
                  <a:lnTo>
                    <a:pt x="474659" y="143078"/>
                  </a:lnTo>
                  <a:lnTo>
                    <a:pt x="438908" y="178842"/>
                  </a:lnTo>
                  <a:lnTo>
                    <a:pt x="404794" y="214745"/>
                  </a:lnTo>
                  <a:lnTo>
                    <a:pt x="372276" y="250858"/>
                  </a:lnTo>
                  <a:lnTo>
                    <a:pt x="341309" y="287251"/>
                  </a:lnTo>
                  <a:lnTo>
                    <a:pt x="311850" y="323995"/>
                  </a:lnTo>
                  <a:lnTo>
                    <a:pt x="283857" y="361162"/>
                  </a:lnTo>
                  <a:lnTo>
                    <a:pt x="257286" y="398820"/>
                  </a:lnTo>
                  <a:lnTo>
                    <a:pt x="232094" y="437041"/>
                  </a:lnTo>
                  <a:lnTo>
                    <a:pt x="208238" y="475897"/>
                  </a:lnTo>
                  <a:lnTo>
                    <a:pt x="185674" y="515456"/>
                  </a:lnTo>
                  <a:lnTo>
                    <a:pt x="164360" y="555791"/>
                  </a:lnTo>
                  <a:lnTo>
                    <a:pt x="144251" y="596971"/>
                  </a:lnTo>
                  <a:lnTo>
                    <a:pt x="125306" y="639068"/>
                  </a:lnTo>
                  <a:lnTo>
                    <a:pt x="107480" y="682151"/>
                  </a:lnTo>
                  <a:lnTo>
                    <a:pt x="90731" y="726292"/>
                  </a:lnTo>
                  <a:lnTo>
                    <a:pt x="75015" y="771562"/>
                  </a:lnTo>
                  <a:lnTo>
                    <a:pt x="60289" y="818030"/>
                  </a:lnTo>
                  <a:lnTo>
                    <a:pt x="46510" y="865768"/>
                  </a:lnTo>
                  <a:lnTo>
                    <a:pt x="33635" y="914846"/>
                  </a:lnTo>
                  <a:lnTo>
                    <a:pt x="21620" y="965336"/>
                  </a:lnTo>
                  <a:lnTo>
                    <a:pt x="10423" y="1017306"/>
                  </a:lnTo>
                  <a:lnTo>
                    <a:pt x="0" y="1070829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67447" y="1995350"/>
              <a:ext cx="62230" cy="34925"/>
            </a:xfrm>
            <a:custGeom>
              <a:avLst/>
              <a:gdLst/>
              <a:ahLst/>
              <a:cxnLst/>
              <a:rect l="l" t="t" r="r" b="b"/>
              <a:pathLst>
                <a:path w="62230" h="34925">
                  <a:moveTo>
                    <a:pt x="61906" y="11454"/>
                  </a:moveTo>
                  <a:lnTo>
                    <a:pt x="51606" y="14238"/>
                  </a:lnTo>
                  <a:lnTo>
                    <a:pt x="40386" y="20978"/>
                  </a:lnTo>
                  <a:lnTo>
                    <a:pt x="30846" y="28779"/>
                  </a:lnTo>
                  <a:lnTo>
                    <a:pt x="25584" y="34745"/>
                  </a:lnTo>
                  <a:lnTo>
                    <a:pt x="22805" y="27291"/>
                  </a:lnTo>
                  <a:lnTo>
                    <a:pt x="16687" y="16593"/>
                  </a:lnTo>
                  <a:lnTo>
                    <a:pt x="8622" y="6284"/>
                  </a:lnTo>
                  <a:lnTo>
                    <a:pt x="0" y="0"/>
                  </a:lnTo>
                </a:path>
              </a:pathLst>
            </a:custGeom>
            <a:ln w="11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402511" y="2754924"/>
            <a:ext cx="79375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Empty()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0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360045" cy="1089660"/>
            <a:chOff x="991797" y="946263"/>
            <a:chExt cx="36004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7"/>
                  </a:lnTo>
                  <a:lnTo>
                    <a:pt x="92711" y="136119"/>
                  </a:lnTo>
                  <a:lnTo>
                    <a:pt x="119761" y="180428"/>
                  </a:lnTo>
                  <a:lnTo>
                    <a:pt x="144937" y="224376"/>
                  </a:lnTo>
                  <a:lnTo>
                    <a:pt x="168271" y="268065"/>
                  </a:lnTo>
                  <a:lnTo>
                    <a:pt x="189794" y="311598"/>
                  </a:lnTo>
                  <a:lnTo>
                    <a:pt x="209538" y="355079"/>
                  </a:lnTo>
                  <a:lnTo>
                    <a:pt x="227535" y="398608"/>
                  </a:lnTo>
                  <a:lnTo>
                    <a:pt x="243817" y="442289"/>
                  </a:lnTo>
                  <a:lnTo>
                    <a:pt x="258415" y="486225"/>
                  </a:lnTo>
                  <a:lnTo>
                    <a:pt x="271361" y="530518"/>
                  </a:lnTo>
                  <a:lnTo>
                    <a:pt x="282687" y="575271"/>
                  </a:lnTo>
                  <a:lnTo>
                    <a:pt x="292424" y="620587"/>
                  </a:lnTo>
                  <a:lnTo>
                    <a:pt x="300605" y="666567"/>
                  </a:lnTo>
                  <a:lnTo>
                    <a:pt x="307261" y="713315"/>
                  </a:lnTo>
                  <a:lnTo>
                    <a:pt x="312423" y="760934"/>
                  </a:lnTo>
                  <a:lnTo>
                    <a:pt x="316124" y="809525"/>
                  </a:lnTo>
                  <a:lnTo>
                    <a:pt x="318395" y="859192"/>
                  </a:lnTo>
                  <a:lnTo>
                    <a:pt x="319268" y="910036"/>
                  </a:lnTo>
                  <a:lnTo>
                    <a:pt x="318775" y="962162"/>
                  </a:lnTo>
                  <a:lnTo>
                    <a:pt x="316947" y="1015671"/>
                  </a:lnTo>
                  <a:lnTo>
                    <a:pt x="313816" y="107066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83012" y="1998460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861682" y="946263"/>
            <a:ext cx="675005" cy="1089660"/>
            <a:chOff x="1861682" y="946263"/>
            <a:chExt cx="675005" cy="1089660"/>
          </a:xfrm>
        </p:grpSpPr>
        <p:sp>
          <p:nvSpPr>
            <p:cNvPr id="12" name="object 12"/>
            <p:cNvSpPr/>
            <p:nvPr/>
          </p:nvSpPr>
          <p:spPr>
            <a:xfrm>
              <a:off x="1894105" y="953463"/>
              <a:ext cx="635000" cy="1071245"/>
            </a:xfrm>
            <a:custGeom>
              <a:avLst/>
              <a:gdLst/>
              <a:ahLst/>
              <a:cxnLst/>
              <a:rect l="l" t="t" r="r" b="b"/>
              <a:pathLst>
                <a:path w="635000" h="1071245">
                  <a:moveTo>
                    <a:pt x="634911" y="0"/>
                  </a:moveTo>
                  <a:lnTo>
                    <a:pt x="592175" y="35914"/>
                  </a:lnTo>
                  <a:lnTo>
                    <a:pt x="551250" y="71684"/>
                  </a:lnTo>
                  <a:lnTo>
                    <a:pt x="512092" y="107382"/>
                  </a:lnTo>
                  <a:lnTo>
                    <a:pt x="474659" y="143078"/>
                  </a:lnTo>
                  <a:lnTo>
                    <a:pt x="438908" y="178842"/>
                  </a:lnTo>
                  <a:lnTo>
                    <a:pt x="404794" y="214745"/>
                  </a:lnTo>
                  <a:lnTo>
                    <a:pt x="372276" y="250858"/>
                  </a:lnTo>
                  <a:lnTo>
                    <a:pt x="341309" y="287251"/>
                  </a:lnTo>
                  <a:lnTo>
                    <a:pt x="311850" y="323995"/>
                  </a:lnTo>
                  <a:lnTo>
                    <a:pt x="283857" y="361162"/>
                  </a:lnTo>
                  <a:lnTo>
                    <a:pt x="257286" y="398820"/>
                  </a:lnTo>
                  <a:lnTo>
                    <a:pt x="232094" y="437041"/>
                  </a:lnTo>
                  <a:lnTo>
                    <a:pt x="208238" y="475897"/>
                  </a:lnTo>
                  <a:lnTo>
                    <a:pt x="185674" y="515456"/>
                  </a:lnTo>
                  <a:lnTo>
                    <a:pt x="164360" y="555791"/>
                  </a:lnTo>
                  <a:lnTo>
                    <a:pt x="144251" y="596971"/>
                  </a:lnTo>
                  <a:lnTo>
                    <a:pt x="125306" y="639068"/>
                  </a:lnTo>
                  <a:lnTo>
                    <a:pt x="107480" y="682151"/>
                  </a:lnTo>
                  <a:lnTo>
                    <a:pt x="90731" y="726292"/>
                  </a:lnTo>
                  <a:lnTo>
                    <a:pt x="75015" y="771562"/>
                  </a:lnTo>
                  <a:lnTo>
                    <a:pt x="60289" y="818030"/>
                  </a:lnTo>
                  <a:lnTo>
                    <a:pt x="46510" y="865768"/>
                  </a:lnTo>
                  <a:lnTo>
                    <a:pt x="33635" y="914846"/>
                  </a:lnTo>
                  <a:lnTo>
                    <a:pt x="21620" y="965336"/>
                  </a:lnTo>
                  <a:lnTo>
                    <a:pt x="10423" y="1017306"/>
                  </a:lnTo>
                  <a:lnTo>
                    <a:pt x="0" y="1070829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67447" y="1995350"/>
              <a:ext cx="62230" cy="34925"/>
            </a:xfrm>
            <a:custGeom>
              <a:avLst/>
              <a:gdLst/>
              <a:ahLst/>
              <a:cxnLst/>
              <a:rect l="l" t="t" r="r" b="b"/>
              <a:pathLst>
                <a:path w="62230" h="34925">
                  <a:moveTo>
                    <a:pt x="61906" y="11454"/>
                  </a:moveTo>
                  <a:lnTo>
                    <a:pt x="51606" y="14238"/>
                  </a:lnTo>
                  <a:lnTo>
                    <a:pt x="40386" y="20978"/>
                  </a:lnTo>
                  <a:lnTo>
                    <a:pt x="30846" y="28779"/>
                  </a:lnTo>
                  <a:lnTo>
                    <a:pt x="25584" y="34745"/>
                  </a:lnTo>
                  <a:lnTo>
                    <a:pt x="22805" y="27291"/>
                  </a:lnTo>
                  <a:lnTo>
                    <a:pt x="16687" y="16593"/>
                  </a:lnTo>
                  <a:lnTo>
                    <a:pt x="8622" y="6284"/>
                  </a:lnTo>
                  <a:lnTo>
                    <a:pt x="0" y="0"/>
                  </a:lnTo>
                </a:path>
              </a:pathLst>
            </a:custGeom>
            <a:ln w="11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64095" y="2754924"/>
            <a:ext cx="1670685" cy="417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10">
                <a:latin typeface="SimSun"/>
                <a:cs typeface="SimSun"/>
              </a:rPr>
              <a:t>Empty()</a:t>
            </a:r>
            <a:r>
              <a:rPr dirty="0" sz="1700" spc="10" i="1">
                <a:latin typeface="Arial"/>
                <a:cs typeface="Arial"/>
              </a:rPr>
              <a:t>→</a:t>
            </a:r>
            <a:r>
              <a:rPr dirty="0" sz="1700" spc="330" i="1">
                <a:latin typeface="Arial"/>
                <a:cs typeface="Arial"/>
              </a:rPr>
              <a:t> </a:t>
            </a:r>
            <a:r>
              <a:rPr dirty="0" sz="1700" spc="5">
                <a:latin typeface="SimSun"/>
                <a:cs typeface="SimSun"/>
              </a:rPr>
              <a:t>False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0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360045" cy="1089660"/>
            <a:chOff x="991797" y="946263"/>
            <a:chExt cx="36004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7"/>
                  </a:lnTo>
                  <a:lnTo>
                    <a:pt x="92711" y="136119"/>
                  </a:lnTo>
                  <a:lnTo>
                    <a:pt x="119761" y="180428"/>
                  </a:lnTo>
                  <a:lnTo>
                    <a:pt x="144937" y="224376"/>
                  </a:lnTo>
                  <a:lnTo>
                    <a:pt x="168271" y="268065"/>
                  </a:lnTo>
                  <a:lnTo>
                    <a:pt x="189794" y="311598"/>
                  </a:lnTo>
                  <a:lnTo>
                    <a:pt x="209538" y="355079"/>
                  </a:lnTo>
                  <a:lnTo>
                    <a:pt x="227535" y="398608"/>
                  </a:lnTo>
                  <a:lnTo>
                    <a:pt x="243817" y="442289"/>
                  </a:lnTo>
                  <a:lnTo>
                    <a:pt x="258415" y="486225"/>
                  </a:lnTo>
                  <a:lnTo>
                    <a:pt x="271361" y="530518"/>
                  </a:lnTo>
                  <a:lnTo>
                    <a:pt x="282687" y="575271"/>
                  </a:lnTo>
                  <a:lnTo>
                    <a:pt x="292424" y="620587"/>
                  </a:lnTo>
                  <a:lnTo>
                    <a:pt x="300605" y="666567"/>
                  </a:lnTo>
                  <a:lnTo>
                    <a:pt x="307261" y="713315"/>
                  </a:lnTo>
                  <a:lnTo>
                    <a:pt x="312423" y="760934"/>
                  </a:lnTo>
                  <a:lnTo>
                    <a:pt x="316124" y="809525"/>
                  </a:lnTo>
                  <a:lnTo>
                    <a:pt x="318395" y="859192"/>
                  </a:lnTo>
                  <a:lnTo>
                    <a:pt x="319268" y="910036"/>
                  </a:lnTo>
                  <a:lnTo>
                    <a:pt x="318775" y="962162"/>
                  </a:lnTo>
                  <a:lnTo>
                    <a:pt x="316947" y="1015671"/>
                  </a:lnTo>
                  <a:lnTo>
                    <a:pt x="313816" y="107066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83012" y="1998460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861682" y="946263"/>
            <a:ext cx="675005" cy="1089660"/>
            <a:chOff x="1861682" y="946263"/>
            <a:chExt cx="675005" cy="1089660"/>
          </a:xfrm>
        </p:grpSpPr>
        <p:sp>
          <p:nvSpPr>
            <p:cNvPr id="12" name="object 12"/>
            <p:cNvSpPr/>
            <p:nvPr/>
          </p:nvSpPr>
          <p:spPr>
            <a:xfrm>
              <a:off x="1894105" y="953463"/>
              <a:ext cx="635000" cy="1071245"/>
            </a:xfrm>
            <a:custGeom>
              <a:avLst/>
              <a:gdLst/>
              <a:ahLst/>
              <a:cxnLst/>
              <a:rect l="l" t="t" r="r" b="b"/>
              <a:pathLst>
                <a:path w="635000" h="1071245">
                  <a:moveTo>
                    <a:pt x="634911" y="0"/>
                  </a:moveTo>
                  <a:lnTo>
                    <a:pt x="592175" y="35914"/>
                  </a:lnTo>
                  <a:lnTo>
                    <a:pt x="551250" y="71684"/>
                  </a:lnTo>
                  <a:lnTo>
                    <a:pt x="512092" y="107382"/>
                  </a:lnTo>
                  <a:lnTo>
                    <a:pt x="474659" y="143078"/>
                  </a:lnTo>
                  <a:lnTo>
                    <a:pt x="438908" y="178842"/>
                  </a:lnTo>
                  <a:lnTo>
                    <a:pt x="404794" y="214745"/>
                  </a:lnTo>
                  <a:lnTo>
                    <a:pt x="372276" y="250858"/>
                  </a:lnTo>
                  <a:lnTo>
                    <a:pt x="341309" y="287251"/>
                  </a:lnTo>
                  <a:lnTo>
                    <a:pt x="311850" y="323995"/>
                  </a:lnTo>
                  <a:lnTo>
                    <a:pt x="283857" y="361162"/>
                  </a:lnTo>
                  <a:lnTo>
                    <a:pt x="257286" y="398820"/>
                  </a:lnTo>
                  <a:lnTo>
                    <a:pt x="232094" y="437041"/>
                  </a:lnTo>
                  <a:lnTo>
                    <a:pt x="208238" y="475897"/>
                  </a:lnTo>
                  <a:lnTo>
                    <a:pt x="185674" y="515456"/>
                  </a:lnTo>
                  <a:lnTo>
                    <a:pt x="164360" y="555791"/>
                  </a:lnTo>
                  <a:lnTo>
                    <a:pt x="144251" y="596971"/>
                  </a:lnTo>
                  <a:lnTo>
                    <a:pt x="125306" y="639068"/>
                  </a:lnTo>
                  <a:lnTo>
                    <a:pt x="107480" y="682151"/>
                  </a:lnTo>
                  <a:lnTo>
                    <a:pt x="90731" y="726292"/>
                  </a:lnTo>
                  <a:lnTo>
                    <a:pt x="75015" y="771562"/>
                  </a:lnTo>
                  <a:lnTo>
                    <a:pt x="60289" y="818030"/>
                  </a:lnTo>
                  <a:lnTo>
                    <a:pt x="46510" y="865768"/>
                  </a:lnTo>
                  <a:lnTo>
                    <a:pt x="33635" y="914846"/>
                  </a:lnTo>
                  <a:lnTo>
                    <a:pt x="21620" y="965336"/>
                  </a:lnTo>
                  <a:lnTo>
                    <a:pt x="10423" y="1017306"/>
                  </a:lnTo>
                  <a:lnTo>
                    <a:pt x="0" y="1070829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67447" y="1995350"/>
              <a:ext cx="62230" cy="34925"/>
            </a:xfrm>
            <a:custGeom>
              <a:avLst/>
              <a:gdLst/>
              <a:ahLst/>
              <a:cxnLst/>
              <a:rect l="l" t="t" r="r" b="b"/>
              <a:pathLst>
                <a:path w="62230" h="34925">
                  <a:moveTo>
                    <a:pt x="61906" y="11454"/>
                  </a:moveTo>
                  <a:lnTo>
                    <a:pt x="51606" y="14238"/>
                  </a:lnTo>
                  <a:lnTo>
                    <a:pt x="40386" y="20978"/>
                  </a:lnTo>
                  <a:lnTo>
                    <a:pt x="30846" y="28779"/>
                  </a:lnTo>
                  <a:lnTo>
                    <a:pt x="25584" y="34745"/>
                  </a:lnTo>
                  <a:lnTo>
                    <a:pt x="22805" y="27291"/>
                  </a:lnTo>
                  <a:lnTo>
                    <a:pt x="16687" y="16593"/>
                  </a:lnTo>
                  <a:lnTo>
                    <a:pt x="8622" y="6284"/>
                  </a:lnTo>
                  <a:lnTo>
                    <a:pt x="0" y="0"/>
                  </a:lnTo>
                </a:path>
              </a:pathLst>
            </a:custGeom>
            <a:ln w="11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0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360045" cy="1089660"/>
            <a:chOff x="991797" y="946263"/>
            <a:chExt cx="36004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7"/>
                  </a:lnTo>
                  <a:lnTo>
                    <a:pt x="92711" y="136119"/>
                  </a:lnTo>
                  <a:lnTo>
                    <a:pt x="119761" y="180428"/>
                  </a:lnTo>
                  <a:lnTo>
                    <a:pt x="144937" y="224376"/>
                  </a:lnTo>
                  <a:lnTo>
                    <a:pt x="168271" y="268065"/>
                  </a:lnTo>
                  <a:lnTo>
                    <a:pt x="189794" y="311598"/>
                  </a:lnTo>
                  <a:lnTo>
                    <a:pt x="209538" y="355079"/>
                  </a:lnTo>
                  <a:lnTo>
                    <a:pt x="227535" y="398608"/>
                  </a:lnTo>
                  <a:lnTo>
                    <a:pt x="243817" y="442289"/>
                  </a:lnTo>
                  <a:lnTo>
                    <a:pt x="258415" y="486225"/>
                  </a:lnTo>
                  <a:lnTo>
                    <a:pt x="271361" y="530518"/>
                  </a:lnTo>
                  <a:lnTo>
                    <a:pt x="282687" y="575271"/>
                  </a:lnTo>
                  <a:lnTo>
                    <a:pt x="292424" y="620587"/>
                  </a:lnTo>
                  <a:lnTo>
                    <a:pt x="300605" y="666567"/>
                  </a:lnTo>
                  <a:lnTo>
                    <a:pt x="307261" y="713315"/>
                  </a:lnTo>
                  <a:lnTo>
                    <a:pt x="312423" y="760934"/>
                  </a:lnTo>
                  <a:lnTo>
                    <a:pt x="316124" y="809525"/>
                  </a:lnTo>
                  <a:lnTo>
                    <a:pt x="318395" y="859192"/>
                  </a:lnTo>
                  <a:lnTo>
                    <a:pt x="319268" y="910036"/>
                  </a:lnTo>
                  <a:lnTo>
                    <a:pt x="318775" y="962162"/>
                  </a:lnTo>
                  <a:lnTo>
                    <a:pt x="316947" y="1015671"/>
                  </a:lnTo>
                  <a:lnTo>
                    <a:pt x="313816" y="107066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83012" y="1998460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861682" y="946263"/>
            <a:ext cx="675005" cy="1089660"/>
            <a:chOff x="1861682" y="946263"/>
            <a:chExt cx="675005" cy="1089660"/>
          </a:xfrm>
        </p:grpSpPr>
        <p:sp>
          <p:nvSpPr>
            <p:cNvPr id="12" name="object 12"/>
            <p:cNvSpPr/>
            <p:nvPr/>
          </p:nvSpPr>
          <p:spPr>
            <a:xfrm>
              <a:off x="1894105" y="953463"/>
              <a:ext cx="635000" cy="1071245"/>
            </a:xfrm>
            <a:custGeom>
              <a:avLst/>
              <a:gdLst/>
              <a:ahLst/>
              <a:cxnLst/>
              <a:rect l="l" t="t" r="r" b="b"/>
              <a:pathLst>
                <a:path w="635000" h="1071245">
                  <a:moveTo>
                    <a:pt x="634911" y="0"/>
                  </a:moveTo>
                  <a:lnTo>
                    <a:pt x="592175" y="35914"/>
                  </a:lnTo>
                  <a:lnTo>
                    <a:pt x="551250" y="71684"/>
                  </a:lnTo>
                  <a:lnTo>
                    <a:pt x="512092" y="107382"/>
                  </a:lnTo>
                  <a:lnTo>
                    <a:pt x="474659" y="143078"/>
                  </a:lnTo>
                  <a:lnTo>
                    <a:pt x="438908" y="178842"/>
                  </a:lnTo>
                  <a:lnTo>
                    <a:pt x="404794" y="214745"/>
                  </a:lnTo>
                  <a:lnTo>
                    <a:pt x="372276" y="250858"/>
                  </a:lnTo>
                  <a:lnTo>
                    <a:pt x="341309" y="287251"/>
                  </a:lnTo>
                  <a:lnTo>
                    <a:pt x="311850" y="323995"/>
                  </a:lnTo>
                  <a:lnTo>
                    <a:pt x="283857" y="361162"/>
                  </a:lnTo>
                  <a:lnTo>
                    <a:pt x="257286" y="398820"/>
                  </a:lnTo>
                  <a:lnTo>
                    <a:pt x="232094" y="437041"/>
                  </a:lnTo>
                  <a:lnTo>
                    <a:pt x="208238" y="475897"/>
                  </a:lnTo>
                  <a:lnTo>
                    <a:pt x="185674" y="515456"/>
                  </a:lnTo>
                  <a:lnTo>
                    <a:pt x="164360" y="555791"/>
                  </a:lnTo>
                  <a:lnTo>
                    <a:pt x="144251" y="596971"/>
                  </a:lnTo>
                  <a:lnTo>
                    <a:pt x="125306" y="639068"/>
                  </a:lnTo>
                  <a:lnTo>
                    <a:pt x="107480" y="682151"/>
                  </a:lnTo>
                  <a:lnTo>
                    <a:pt x="90731" y="726292"/>
                  </a:lnTo>
                  <a:lnTo>
                    <a:pt x="75015" y="771562"/>
                  </a:lnTo>
                  <a:lnTo>
                    <a:pt x="60289" y="818030"/>
                  </a:lnTo>
                  <a:lnTo>
                    <a:pt x="46510" y="865768"/>
                  </a:lnTo>
                  <a:lnTo>
                    <a:pt x="33635" y="914846"/>
                  </a:lnTo>
                  <a:lnTo>
                    <a:pt x="21620" y="965336"/>
                  </a:lnTo>
                  <a:lnTo>
                    <a:pt x="10423" y="1017306"/>
                  </a:lnTo>
                  <a:lnTo>
                    <a:pt x="0" y="1070829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67447" y="1995350"/>
              <a:ext cx="62230" cy="34925"/>
            </a:xfrm>
            <a:custGeom>
              <a:avLst/>
              <a:gdLst/>
              <a:ahLst/>
              <a:cxnLst/>
              <a:rect l="l" t="t" r="r" b="b"/>
              <a:pathLst>
                <a:path w="62230" h="34925">
                  <a:moveTo>
                    <a:pt x="61906" y="11454"/>
                  </a:moveTo>
                  <a:lnTo>
                    <a:pt x="51606" y="14238"/>
                  </a:lnTo>
                  <a:lnTo>
                    <a:pt x="40386" y="20978"/>
                  </a:lnTo>
                  <a:lnTo>
                    <a:pt x="30846" y="28779"/>
                  </a:lnTo>
                  <a:lnTo>
                    <a:pt x="25584" y="34745"/>
                  </a:lnTo>
                  <a:lnTo>
                    <a:pt x="22805" y="27291"/>
                  </a:lnTo>
                  <a:lnTo>
                    <a:pt x="16687" y="16593"/>
                  </a:lnTo>
                  <a:lnTo>
                    <a:pt x="8622" y="6284"/>
                  </a:lnTo>
                  <a:lnTo>
                    <a:pt x="0" y="0"/>
                  </a:lnTo>
                </a:path>
              </a:pathLst>
            </a:custGeom>
            <a:ln w="11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237970" y="2754924"/>
            <a:ext cx="112268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Enqueue(c)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0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3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c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360045" cy="1089660"/>
            <a:chOff x="991797" y="946263"/>
            <a:chExt cx="36004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7"/>
                  </a:lnTo>
                  <a:lnTo>
                    <a:pt x="92711" y="136119"/>
                  </a:lnTo>
                  <a:lnTo>
                    <a:pt x="119761" y="180428"/>
                  </a:lnTo>
                  <a:lnTo>
                    <a:pt x="144937" y="224376"/>
                  </a:lnTo>
                  <a:lnTo>
                    <a:pt x="168271" y="268065"/>
                  </a:lnTo>
                  <a:lnTo>
                    <a:pt x="189794" y="311598"/>
                  </a:lnTo>
                  <a:lnTo>
                    <a:pt x="209538" y="355079"/>
                  </a:lnTo>
                  <a:lnTo>
                    <a:pt x="227535" y="398608"/>
                  </a:lnTo>
                  <a:lnTo>
                    <a:pt x="243817" y="442289"/>
                  </a:lnTo>
                  <a:lnTo>
                    <a:pt x="258415" y="486225"/>
                  </a:lnTo>
                  <a:lnTo>
                    <a:pt x="271361" y="530518"/>
                  </a:lnTo>
                  <a:lnTo>
                    <a:pt x="282687" y="575271"/>
                  </a:lnTo>
                  <a:lnTo>
                    <a:pt x="292424" y="620587"/>
                  </a:lnTo>
                  <a:lnTo>
                    <a:pt x="300605" y="666567"/>
                  </a:lnTo>
                  <a:lnTo>
                    <a:pt x="307261" y="713315"/>
                  </a:lnTo>
                  <a:lnTo>
                    <a:pt x="312423" y="760934"/>
                  </a:lnTo>
                  <a:lnTo>
                    <a:pt x="316124" y="809525"/>
                  </a:lnTo>
                  <a:lnTo>
                    <a:pt x="318395" y="859192"/>
                  </a:lnTo>
                  <a:lnTo>
                    <a:pt x="319268" y="910036"/>
                  </a:lnTo>
                  <a:lnTo>
                    <a:pt x="318775" y="962162"/>
                  </a:lnTo>
                  <a:lnTo>
                    <a:pt x="316947" y="1015671"/>
                  </a:lnTo>
                  <a:lnTo>
                    <a:pt x="313816" y="107066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83012" y="1998460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2106519" y="946263"/>
            <a:ext cx="429895" cy="1089660"/>
            <a:chOff x="2106519" y="946263"/>
            <a:chExt cx="429895" cy="1089660"/>
          </a:xfrm>
        </p:grpSpPr>
        <p:sp>
          <p:nvSpPr>
            <p:cNvPr id="12" name="object 12"/>
            <p:cNvSpPr/>
            <p:nvPr/>
          </p:nvSpPr>
          <p:spPr>
            <a:xfrm>
              <a:off x="2143901" y="953463"/>
              <a:ext cx="385445" cy="1071245"/>
            </a:xfrm>
            <a:custGeom>
              <a:avLst/>
              <a:gdLst/>
              <a:ahLst/>
              <a:cxnLst/>
              <a:rect l="l" t="t" r="r" b="b"/>
              <a:pathLst>
                <a:path w="385444" h="1071245">
                  <a:moveTo>
                    <a:pt x="385115" y="0"/>
                  </a:moveTo>
                  <a:lnTo>
                    <a:pt x="348831" y="44822"/>
                  </a:lnTo>
                  <a:lnTo>
                    <a:pt x="314594" y="89081"/>
                  </a:lnTo>
                  <a:lnTo>
                    <a:pt x="282367" y="132877"/>
                  </a:lnTo>
                  <a:lnTo>
                    <a:pt x="252109" y="176316"/>
                  </a:lnTo>
                  <a:lnTo>
                    <a:pt x="223783" y="219499"/>
                  </a:lnTo>
                  <a:lnTo>
                    <a:pt x="197350" y="262530"/>
                  </a:lnTo>
                  <a:lnTo>
                    <a:pt x="172771" y="305512"/>
                  </a:lnTo>
                  <a:lnTo>
                    <a:pt x="150007" y="348548"/>
                  </a:lnTo>
                  <a:lnTo>
                    <a:pt x="129019" y="391740"/>
                  </a:lnTo>
                  <a:lnTo>
                    <a:pt x="109769" y="435193"/>
                  </a:lnTo>
                  <a:lnTo>
                    <a:pt x="92217" y="479009"/>
                  </a:lnTo>
                  <a:lnTo>
                    <a:pt x="76326" y="523291"/>
                  </a:lnTo>
                  <a:lnTo>
                    <a:pt x="62056" y="568143"/>
                  </a:lnTo>
                  <a:lnTo>
                    <a:pt x="49368" y="613667"/>
                  </a:lnTo>
                  <a:lnTo>
                    <a:pt x="38225" y="659966"/>
                  </a:lnTo>
                  <a:lnTo>
                    <a:pt x="28586" y="707144"/>
                  </a:lnTo>
                  <a:lnTo>
                    <a:pt x="20414" y="755303"/>
                  </a:lnTo>
                  <a:lnTo>
                    <a:pt x="13669" y="804547"/>
                  </a:lnTo>
                  <a:lnTo>
                    <a:pt x="8313" y="854979"/>
                  </a:lnTo>
                  <a:lnTo>
                    <a:pt x="4306" y="906702"/>
                  </a:lnTo>
                  <a:lnTo>
                    <a:pt x="1611" y="959818"/>
                  </a:lnTo>
                  <a:lnTo>
                    <a:pt x="189" y="1014432"/>
                  </a:lnTo>
                  <a:lnTo>
                    <a:pt x="0" y="1070645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12279" y="2000291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0"/>
                  </a:moveTo>
                  <a:lnTo>
                    <a:pt x="53322" y="4676"/>
                  </a:lnTo>
                  <a:lnTo>
                    <a:pt x="43587" y="13409"/>
                  </a:lnTo>
                  <a:lnTo>
                    <a:pt x="35700" y="22865"/>
                  </a:lnTo>
                  <a:lnTo>
                    <a:pt x="31665" y="29713"/>
                  </a:lnTo>
                  <a:lnTo>
                    <a:pt x="27530" y="22924"/>
                  </a:lnTo>
                  <a:lnTo>
                    <a:pt x="19507" y="13584"/>
                  </a:lnTo>
                  <a:lnTo>
                    <a:pt x="9646" y="4994"/>
                  </a:lnTo>
                  <a:lnTo>
                    <a:pt x="0" y="456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237970" y="2754924"/>
            <a:ext cx="112268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Enqueue(c)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0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3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c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360045" cy="1089660"/>
            <a:chOff x="991797" y="946263"/>
            <a:chExt cx="36004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7"/>
                  </a:lnTo>
                  <a:lnTo>
                    <a:pt x="92711" y="136119"/>
                  </a:lnTo>
                  <a:lnTo>
                    <a:pt x="119761" y="180428"/>
                  </a:lnTo>
                  <a:lnTo>
                    <a:pt x="144937" y="224376"/>
                  </a:lnTo>
                  <a:lnTo>
                    <a:pt x="168271" y="268065"/>
                  </a:lnTo>
                  <a:lnTo>
                    <a:pt x="189794" y="311598"/>
                  </a:lnTo>
                  <a:lnTo>
                    <a:pt x="209538" y="355079"/>
                  </a:lnTo>
                  <a:lnTo>
                    <a:pt x="227535" y="398608"/>
                  </a:lnTo>
                  <a:lnTo>
                    <a:pt x="243817" y="442289"/>
                  </a:lnTo>
                  <a:lnTo>
                    <a:pt x="258415" y="486225"/>
                  </a:lnTo>
                  <a:lnTo>
                    <a:pt x="271361" y="530518"/>
                  </a:lnTo>
                  <a:lnTo>
                    <a:pt x="282687" y="575271"/>
                  </a:lnTo>
                  <a:lnTo>
                    <a:pt x="292424" y="620587"/>
                  </a:lnTo>
                  <a:lnTo>
                    <a:pt x="300605" y="666567"/>
                  </a:lnTo>
                  <a:lnTo>
                    <a:pt x="307261" y="713315"/>
                  </a:lnTo>
                  <a:lnTo>
                    <a:pt x="312423" y="760934"/>
                  </a:lnTo>
                  <a:lnTo>
                    <a:pt x="316124" y="809525"/>
                  </a:lnTo>
                  <a:lnTo>
                    <a:pt x="318395" y="859192"/>
                  </a:lnTo>
                  <a:lnTo>
                    <a:pt x="319268" y="910036"/>
                  </a:lnTo>
                  <a:lnTo>
                    <a:pt x="318775" y="962162"/>
                  </a:lnTo>
                  <a:lnTo>
                    <a:pt x="316947" y="1015671"/>
                  </a:lnTo>
                  <a:lnTo>
                    <a:pt x="313816" y="107066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83012" y="1998460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2106519" y="946263"/>
            <a:ext cx="429895" cy="1089660"/>
            <a:chOff x="2106519" y="946263"/>
            <a:chExt cx="429895" cy="1089660"/>
          </a:xfrm>
        </p:grpSpPr>
        <p:sp>
          <p:nvSpPr>
            <p:cNvPr id="12" name="object 12"/>
            <p:cNvSpPr/>
            <p:nvPr/>
          </p:nvSpPr>
          <p:spPr>
            <a:xfrm>
              <a:off x="2143901" y="953463"/>
              <a:ext cx="385445" cy="1071245"/>
            </a:xfrm>
            <a:custGeom>
              <a:avLst/>
              <a:gdLst/>
              <a:ahLst/>
              <a:cxnLst/>
              <a:rect l="l" t="t" r="r" b="b"/>
              <a:pathLst>
                <a:path w="385444" h="1071245">
                  <a:moveTo>
                    <a:pt x="385115" y="0"/>
                  </a:moveTo>
                  <a:lnTo>
                    <a:pt x="348831" y="44822"/>
                  </a:lnTo>
                  <a:lnTo>
                    <a:pt x="314594" y="89081"/>
                  </a:lnTo>
                  <a:lnTo>
                    <a:pt x="282367" y="132877"/>
                  </a:lnTo>
                  <a:lnTo>
                    <a:pt x="252109" y="176316"/>
                  </a:lnTo>
                  <a:lnTo>
                    <a:pt x="223783" y="219499"/>
                  </a:lnTo>
                  <a:lnTo>
                    <a:pt x="197350" y="262530"/>
                  </a:lnTo>
                  <a:lnTo>
                    <a:pt x="172771" y="305512"/>
                  </a:lnTo>
                  <a:lnTo>
                    <a:pt x="150007" y="348548"/>
                  </a:lnTo>
                  <a:lnTo>
                    <a:pt x="129019" y="391740"/>
                  </a:lnTo>
                  <a:lnTo>
                    <a:pt x="109769" y="435193"/>
                  </a:lnTo>
                  <a:lnTo>
                    <a:pt x="92217" y="479009"/>
                  </a:lnTo>
                  <a:lnTo>
                    <a:pt x="76326" y="523291"/>
                  </a:lnTo>
                  <a:lnTo>
                    <a:pt x="62056" y="568143"/>
                  </a:lnTo>
                  <a:lnTo>
                    <a:pt x="49368" y="613667"/>
                  </a:lnTo>
                  <a:lnTo>
                    <a:pt x="38225" y="659966"/>
                  </a:lnTo>
                  <a:lnTo>
                    <a:pt x="28586" y="707144"/>
                  </a:lnTo>
                  <a:lnTo>
                    <a:pt x="20414" y="755303"/>
                  </a:lnTo>
                  <a:lnTo>
                    <a:pt x="13669" y="804547"/>
                  </a:lnTo>
                  <a:lnTo>
                    <a:pt x="8313" y="854979"/>
                  </a:lnTo>
                  <a:lnTo>
                    <a:pt x="4306" y="906702"/>
                  </a:lnTo>
                  <a:lnTo>
                    <a:pt x="1611" y="959818"/>
                  </a:lnTo>
                  <a:lnTo>
                    <a:pt x="189" y="1014432"/>
                  </a:lnTo>
                  <a:lnTo>
                    <a:pt x="0" y="1070645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12279" y="2000291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0"/>
                  </a:moveTo>
                  <a:lnTo>
                    <a:pt x="53322" y="4676"/>
                  </a:lnTo>
                  <a:lnTo>
                    <a:pt x="43587" y="13409"/>
                  </a:lnTo>
                  <a:lnTo>
                    <a:pt x="35700" y="22865"/>
                  </a:lnTo>
                  <a:lnTo>
                    <a:pt x="31665" y="29713"/>
                  </a:lnTo>
                  <a:lnTo>
                    <a:pt x="27530" y="22924"/>
                  </a:lnTo>
                  <a:lnTo>
                    <a:pt x="19507" y="13584"/>
                  </a:lnTo>
                  <a:lnTo>
                    <a:pt x="9646" y="4994"/>
                  </a:lnTo>
                  <a:lnTo>
                    <a:pt x="0" y="456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0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3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c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360045" cy="1089660"/>
            <a:chOff x="991797" y="946263"/>
            <a:chExt cx="36004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7"/>
                  </a:lnTo>
                  <a:lnTo>
                    <a:pt x="92711" y="136119"/>
                  </a:lnTo>
                  <a:lnTo>
                    <a:pt x="119761" y="180428"/>
                  </a:lnTo>
                  <a:lnTo>
                    <a:pt x="144937" y="224376"/>
                  </a:lnTo>
                  <a:lnTo>
                    <a:pt x="168271" y="268065"/>
                  </a:lnTo>
                  <a:lnTo>
                    <a:pt x="189794" y="311598"/>
                  </a:lnTo>
                  <a:lnTo>
                    <a:pt x="209538" y="355079"/>
                  </a:lnTo>
                  <a:lnTo>
                    <a:pt x="227535" y="398608"/>
                  </a:lnTo>
                  <a:lnTo>
                    <a:pt x="243817" y="442289"/>
                  </a:lnTo>
                  <a:lnTo>
                    <a:pt x="258415" y="486225"/>
                  </a:lnTo>
                  <a:lnTo>
                    <a:pt x="271361" y="530518"/>
                  </a:lnTo>
                  <a:lnTo>
                    <a:pt x="282687" y="575271"/>
                  </a:lnTo>
                  <a:lnTo>
                    <a:pt x="292424" y="620587"/>
                  </a:lnTo>
                  <a:lnTo>
                    <a:pt x="300605" y="666567"/>
                  </a:lnTo>
                  <a:lnTo>
                    <a:pt x="307261" y="713315"/>
                  </a:lnTo>
                  <a:lnTo>
                    <a:pt x="312423" y="760934"/>
                  </a:lnTo>
                  <a:lnTo>
                    <a:pt x="316124" y="809525"/>
                  </a:lnTo>
                  <a:lnTo>
                    <a:pt x="318395" y="859192"/>
                  </a:lnTo>
                  <a:lnTo>
                    <a:pt x="319268" y="910036"/>
                  </a:lnTo>
                  <a:lnTo>
                    <a:pt x="318775" y="962162"/>
                  </a:lnTo>
                  <a:lnTo>
                    <a:pt x="316947" y="1015671"/>
                  </a:lnTo>
                  <a:lnTo>
                    <a:pt x="313816" y="107066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83012" y="1998460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2106519" y="946263"/>
            <a:ext cx="429895" cy="1089660"/>
            <a:chOff x="2106519" y="946263"/>
            <a:chExt cx="429895" cy="1089660"/>
          </a:xfrm>
        </p:grpSpPr>
        <p:sp>
          <p:nvSpPr>
            <p:cNvPr id="12" name="object 12"/>
            <p:cNvSpPr/>
            <p:nvPr/>
          </p:nvSpPr>
          <p:spPr>
            <a:xfrm>
              <a:off x="2143901" y="953463"/>
              <a:ext cx="385445" cy="1071245"/>
            </a:xfrm>
            <a:custGeom>
              <a:avLst/>
              <a:gdLst/>
              <a:ahLst/>
              <a:cxnLst/>
              <a:rect l="l" t="t" r="r" b="b"/>
              <a:pathLst>
                <a:path w="385444" h="1071245">
                  <a:moveTo>
                    <a:pt x="385115" y="0"/>
                  </a:moveTo>
                  <a:lnTo>
                    <a:pt x="348831" y="44822"/>
                  </a:lnTo>
                  <a:lnTo>
                    <a:pt x="314594" y="89081"/>
                  </a:lnTo>
                  <a:lnTo>
                    <a:pt x="282367" y="132877"/>
                  </a:lnTo>
                  <a:lnTo>
                    <a:pt x="252109" y="176316"/>
                  </a:lnTo>
                  <a:lnTo>
                    <a:pt x="223783" y="219499"/>
                  </a:lnTo>
                  <a:lnTo>
                    <a:pt x="197350" y="262530"/>
                  </a:lnTo>
                  <a:lnTo>
                    <a:pt x="172771" y="305512"/>
                  </a:lnTo>
                  <a:lnTo>
                    <a:pt x="150007" y="348548"/>
                  </a:lnTo>
                  <a:lnTo>
                    <a:pt x="129019" y="391740"/>
                  </a:lnTo>
                  <a:lnTo>
                    <a:pt x="109769" y="435193"/>
                  </a:lnTo>
                  <a:lnTo>
                    <a:pt x="92217" y="479009"/>
                  </a:lnTo>
                  <a:lnTo>
                    <a:pt x="76326" y="523291"/>
                  </a:lnTo>
                  <a:lnTo>
                    <a:pt x="62056" y="568143"/>
                  </a:lnTo>
                  <a:lnTo>
                    <a:pt x="49368" y="613667"/>
                  </a:lnTo>
                  <a:lnTo>
                    <a:pt x="38225" y="659966"/>
                  </a:lnTo>
                  <a:lnTo>
                    <a:pt x="28586" y="707144"/>
                  </a:lnTo>
                  <a:lnTo>
                    <a:pt x="20414" y="755303"/>
                  </a:lnTo>
                  <a:lnTo>
                    <a:pt x="13669" y="804547"/>
                  </a:lnTo>
                  <a:lnTo>
                    <a:pt x="8313" y="854979"/>
                  </a:lnTo>
                  <a:lnTo>
                    <a:pt x="4306" y="906702"/>
                  </a:lnTo>
                  <a:lnTo>
                    <a:pt x="1611" y="959818"/>
                  </a:lnTo>
                  <a:lnTo>
                    <a:pt x="189" y="1014432"/>
                  </a:lnTo>
                  <a:lnTo>
                    <a:pt x="0" y="1070645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12279" y="2000291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0"/>
                  </a:moveTo>
                  <a:lnTo>
                    <a:pt x="53322" y="4676"/>
                  </a:lnTo>
                  <a:lnTo>
                    <a:pt x="43587" y="13409"/>
                  </a:lnTo>
                  <a:lnTo>
                    <a:pt x="35700" y="22865"/>
                  </a:lnTo>
                  <a:lnTo>
                    <a:pt x="31665" y="29713"/>
                  </a:lnTo>
                  <a:lnTo>
                    <a:pt x="27530" y="22924"/>
                  </a:lnTo>
                  <a:lnTo>
                    <a:pt x="19507" y="13584"/>
                  </a:lnTo>
                  <a:lnTo>
                    <a:pt x="9646" y="4994"/>
                  </a:lnTo>
                  <a:lnTo>
                    <a:pt x="0" y="456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292809" y="2754924"/>
            <a:ext cx="1012825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Dequeue()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3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c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605155" cy="1089660"/>
            <a:chOff x="991797" y="946263"/>
            <a:chExt cx="60515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563880" cy="1071245"/>
            </a:xfrm>
            <a:custGeom>
              <a:avLst/>
              <a:gdLst/>
              <a:ahLst/>
              <a:cxnLst/>
              <a:rect l="l" t="t" r="r" b="b"/>
              <a:pathLst>
                <a:path w="563880" h="1071245">
                  <a:moveTo>
                    <a:pt x="0" y="0"/>
                  </a:moveTo>
                  <a:lnTo>
                    <a:pt x="41218" y="38409"/>
                  </a:lnTo>
                  <a:lnTo>
                    <a:pt x="80553" y="76588"/>
                  </a:lnTo>
                  <a:lnTo>
                    <a:pt x="118048" y="114614"/>
                  </a:lnTo>
                  <a:lnTo>
                    <a:pt x="153744" y="152564"/>
                  </a:lnTo>
                  <a:lnTo>
                    <a:pt x="187686" y="190519"/>
                  </a:lnTo>
                  <a:lnTo>
                    <a:pt x="219915" y="228554"/>
                  </a:lnTo>
                  <a:lnTo>
                    <a:pt x="250474" y="266750"/>
                  </a:lnTo>
                  <a:lnTo>
                    <a:pt x="279405" y="305183"/>
                  </a:lnTo>
                  <a:lnTo>
                    <a:pt x="306752" y="343933"/>
                  </a:lnTo>
                  <a:lnTo>
                    <a:pt x="332556" y="383077"/>
                  </a:lnTo>
                  <a:lnTo>
                    <a:pt x="356860" y="422694"/>
                  </a:lnTo>
                  <a:lnTo>
                    <a:pt x="379707" y="462861"/>
                  </a:lnTo>
                  <a:lnTo>
                    <a:pt x="401140" y="503658"/>
                  </a:lnTo>
                  <a:lnTo>
                    <a:pt x="421201" y="545161"/>
                  </a:lnTo>
                  <a:lnTo>
                    <a:pt x="439932" y="587450"/>
                  </a:lnTo>
                  <a:lnTo>
                    <a:pt x="457377" y="630603"/>
                  </a:lnTo>
                  <a:lnTo>
                    <a:pt x="473577" y="674697"/>
                  </a:lnTo>
                  <a:lnTo>
                    <a:pt x="488575" y="719812"/>
                  </a:lnTo>
                  <a:lnTo>
                    <a:pt x="502415" y="766025"/>
                  </a:lnTo>
                  <a:lnTo>
                    <a:pt x="515138" y="813414"/>
                  </a:lnTo>
                  <a:lnTo>
                    <a:pt x="526787" y="862057"/>
                  </a:lnTo>
                  <a:lnTo>
                    <a:pt x="537405" y="912034"/>
                  </a:lnTo>
                  <a:lnTo>
                    <a:pt x="547034" y="963421"/>
                  </a:lnTo>
                  <a:lnTo>
                    <a:pt x="555717" y="1016298"/>
                  </a:lnTo>
                  <a:lnTo>
                    <a:pt x="563497" y="10707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28198" y="1996671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5" h="33655">
                  <a:moveTo>
                    <a:pt x="62376" y="0"/>
                  </a:moveTo>
                  <a:lnTo>
                    <a:pt x="53450" y="5835"/>
                  </a:lnTo>
                  <a:lnTo>
                    <a:pt x="44875" y="15714"/>
                  </a:lnTo>
                  <a:lnTo>
                    <a:pt x="38225" y="26082"/>
                  </a:lnTo>
                  <a:lnTo>
                    <a:pt x="35072" y="33382"/>
                  </a:lnTo>
                  <a:lnTo>
                    <a:pt x="30123" y="27159"/>
                  </a:lnTo>
                  <a:lnTo>
                    <a:pt x="20997" y="18887"/>
                  </a:lnTo>
                  <a:lnTo>
                    <a:pt x="10140" y="11588"/>
                  </a:lnTo>
                  <a:lnTo>
                    <a:pt x="0" y="8286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2106519" y="946263"/>
            <a:ext cx="429895" cy="1089660"/>
            <a:chOff x="2106519" y="946263"/>
            <a:chExt cx="429895" cy="1089660"/>
          </a:xfrm>
        </p:grpSpPr>
        <p:sp>
          <p:nvSpPr>
            <p:cNvPr id="12" name="object 12"/>
            <p:cNvSpPr/>
            <p:nvPr/>
          </p:nvSpPr>
          <p:spPr>
            <a:xfrm>
              <a:off x="2143901" y="953463"/>
              <a:ext cx="385445" cy="1071245"/>
            </a:xfrm>
            <a:custGeom>
              <a:avLst/>
              <a:gdLst/>
              <a:ahLst/>
              <a:cxnLst/>
              <a:rect l="l" t="t" r="r" b="b"/>
              <a:pathLst>
                <a:path w="385444" h="1071245">
                  <a:moveTo>
                    <a:pt x="385115" y="0"/>
                  </a:moveTo>
                  <a:lnTo>
                    <a:pt x="348831" y="44822"/>
                  </a:lnTo>
                  <a:lnTo>
                    <a:pt x="314594" y="89081"/>
                  </a:lnTo>
                  <a:lnTo>
                    <a:pt x="282367" y="132877"/>
                  </a:lnTo>
                  <a:lnTo>
                    <a:pt x="252109" y="176316"/>
                  </a:lnTo>
                  <a:lnTo>
                    <a:pt x="223783" y="219499"/>
                  </a:lnTo>
                  <a:lnTo>
                    <a:pt x="197350" y="262530"/>
                  </a:lnTo>
                  <a:lnTo>
                    <a:pt x="172771" y="305512"/>
                  </a:lnTo>
                  <a:lnTo>
                    <a:pt x="150007" y="348548"/>
                  </a:lnTo>
                  <a:lnTo>
                    <a:pt x="129019" y="391740"/>
                  </a:lnTo>
                  <a:lnTo>
                    <a:pt x="109769" y="435193"/>
                  </a:lnTo>
                  <a:lnTo>
                    <a:pt x="92217" y="479009"/>
                  </a:lnTo>
                  <a:lnTo>
                    <a:pt x="76326" y="523291"/>
                  </a:lnTo>
                  <a:lnTo>
                    <a:pt x="62056" y="568143"/>
                  </a:lnTo>
                  <a:lnTo>
                    <a:pt x="49368" y="613667"/>
                  </a:lnTo>
                  <a:lnTo>
                    <a:pt x="38225" y="659966"/>
                  </a:lnTo>
                  <a:lnTo>
                    <a:pt x="28586" y="707144"/>
                  </a:lnTo>
                  <a:lnTo>
                    <a:pt x="20414" y="755303"/>
                  </a:lnTo>
                  <a:lnTo>
                    <a:pt x="13669" y="804547"/>
                  </a:lnTo>
                  <a:lnTo>
                    <a:pt x="8313" y="854979"/>
                  </a:lnTo>
                  <a:lnTo>
                    <a:pt x="4306" y="906702"/>
                  </a:lnTo>
                  <a:lnTo>
                    <a:pt x="1611" y="959818"/>
                  </a:lnTo>
                  <a:lnTo>
                    <a:pt x="189" y="1014432"/>
                  </a:lnTo>
                  <a:lnTo>
                    <a:pt x="0" y="1070645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12279" y="2000291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0"/>
                  </a:moveTo>
                  <a:lnTo>
                    <a:pt x="53322" y="4676"/>
                  </a:lnTo>
                  <a:lnTo>
                    <a:pt x="43587" y="13409"/>
                  </a:lnTo>
                  <a:lnTo>
                    <a:pt x="35700" y="22865"/>
                  </a:lnTo>
                  <a:lnTo>
                    <a:pt x="31665" y="29713"/>
                  </a:lnTo>
                  <a:lnTo>
                    <a:pt x="27530" y="22924"/>
                  </a:lnTo>
                  <a:lnTo>
                    <a:pt x="19507" y="13584"/>
                  </a:lnTo>
                  <a:lnTo>
                    <a:pt x="9646" y="4994"/>
                  </a:lnTo>
                  <a:lnTo>
                    <a:pt x="0" y="456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073797" y="2754924"/>
            <a:ext cx="1450975" cy="417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10">
                <a:latin typeface="SimSun"/>
                <a:cs typeface="SimSun"/>
              </a:rPr>
              <a:t>Dequeue()</a:t>
            </a:r>
            <a:r>
              <a:rPr dirty="0" sz="1700" spc="10" i="1">
                <a:latin typeface="Arial"/>
                <a:cs typeface="Arial"/>
              </a:rPr>
              <a:t>→</a:t>
            </a:r>
            <a:r>
              <a:rPr dirty="0" sz="1700" spc="310" i="1">
                <a:latin typeface="Arial"/>
                <a:cs typeface="Arial"/>
              </a:rPr>
              <a:t> </a:t>
            </a:r>
            <a:r>
              <a:rPr dirty="0" sz="1700" spc="10">
                <a:latin typeface="SimSun"/>
                <a:cs typeface="SimSun"/>
              </a:rPr>
              <a:t>a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3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c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605155" cy="1089660"/>
            <a:chOff x="991797" y="946263"/>
            <a:chExt cx="60515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563880" cy="1071245"/>
            </a:xfrm>
            <a:custGeom>
              <a:avLst/>
              <a:gdLst/>
              <a:ahLst/>
              <a:cxnLst/>
              <a:rect l="l" t="t" r="r" b="b"/>
              <a:pathLst>
                <a:path w="563880" h="1071245">
                  <a:moveTo>
                    <a:pt x="0" y="0"/>
                  </a:moveTo>
                  <a:lnTo>
                    <a:pt x="41218" y="38409"/>
                  </a:lnTo>
                  <a:lnTo>
                    <a:pt x="80553" y="76588"/>
                  </a:lnTo>
                  <a:lnTo>
                    <a:pt x="118048" y="114614"/>
                  </a:lnTo>
                  <a:lnTo>
                    <a:pt x="153744" y="152564"/>
                  </a:lnTo>
                  <a:lnTo>
                    <a:pt x="187686" y="190519"/>
                  </a:lnTo>
                  <a:lnTo>
                    <a:pt x="219915" y="228554"/>
                  </a:lnTo>
                  <a:lnTo>
                    <a:pt x="250474" y="266750"/>
                  </a:lnTo>
                  <a:lnTo>
                    <a:pt x="279405" y="305183"/>
                  </a:lnTo>
                  <a:lnTo>
                    <a:pt x="306752" y="343933"/>
                  </a:lnTo>
                  <a:lnTo>
                    <a:pt x="332556" y="383077"/>
                  </a:lnTo>
                  <a:lnTo>
                    <a:pt x="356860" y="422694"/>
                  </a:lnTo>
                  <a:lnTo>
                    <a:pt x="379707" y="462861"/>
                  </a:lnTo>
                  <a:lnTo>
                    <a:pt x="401140" y="503658"/>
                  </a:lnTo>
                  <a:lnTo>
                    <a:pt x="421201" y="545161"/>
                  </a:lnTo>
                  <a:lnTo>
                    <a:pt x="439932" y="587450"/>
                  </a:lnTo>
                  <a:lnTo>
                    <a:pt x="457377" y="630603"/>
                  </a:lnTo>
                  <a:lnTo>
                    <a:pt x="473577" y="674697"/>
                  </a:lnTo>
                  <a:lnTo>
                    <a:pt x="488575" y="719812"/>
                  </a:lnTo>
                  <a:lnTo>
                    <a:pt x="502415" y="766025"/>
                  </a:lnTo>
                  <a:lnTo>
                    <a:pt x="515138" y="813414"/>
                  </a:lnTo>
                  <a:lnTo>
                    <a:pt x="526787" y="862057"/>
                  </a:lnTo>
                  <a:lnTo>
                    <a:pt x="537405" y="912034"/>
                  </a:lnTo>
                  <a:lnTo>
                    <a:pt x="547034" y="963421"/>
                  </a:lnTo>
                  <a:lnTo>
                    <a:pt x="555717" y="1016298"/>
                  </a:lnTo>
                  <a:lnTo>
                    <a:pt x="563497" y="10707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28198" y="1996671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5" h="33655">
                  <a:moveTo>
                    <a:pt x="62376" y="0"/>
                  </a:moveTo>
                  <a:lnTo>
                    <a:pt x="53450" y="5835"/>
                  </a:lnTo>
                  <a:lnTo>
                    <a:pt x="44875" y="15714"/>
                  </a:lnTo>
                  <a:lnTo>
                    <a:pt x="38225" y="26082"/>
                  </a:lnTo>
                  <a:lnTo>
                    <a:pt x="35072" y="33382"/>
                  </a:lnTo>
                  <a:lnTo>
                    <a:pt x="30123" y="27159"/>
                  </a:lnTo>
                  <a:lnTo>
                    <a:pt x="20997" y="18887"/>
                  </a:lnTo>
                  <a:lnTo>
                    <a:pt x="10140" y="11588"/>
                  </a:lnTo>
                  <a:lnTo>
                    <a:pt x="0" y="8286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2106519" y="946263"/>
            <a:ext cx="429895" cy="1089660"/>
            <a:chOff x="2106519" y="946263"/>
            <a:chExt cx="429895" cy="1089660"/>
          </a:xfrm>
        </p:grpSpPr>
        <p:sp>
          <p:nvSpPr>
            <p:cNvPr id="12" name="object 12"/>
            <p:cNvSpPr/>
            <p:nvPr/>
          </p:nvSpPr>
          <p:spPr>
            <a:xfrm>
              <a:off x="2143901" y="953463"/>
              <a:ext cx="385445" cy="1071245"/>
            </a:xfrm>
            <a:custGeom>
              <a:avLst/>
              <a:gdLst/>
              <a:ahLst/>
              <a:cxnLst/>
              <a:rect l="l" t="t" r="r" b="b"/>
              <a:pathLst>
                <a:path w="385444" h="1071245">
                  <a:moveTo>
                    <a:pt x="385115" y="0"/>
                  </a:moveTo>
                  <a:lnTo>
                    <a:pt x="348831" y="44822"/>
                  </a:lnTo>
                  <a:lnTo>
                    <a:pt x="314594" y="89081"/>
                  </a:lnTo>
                  <a:lnTo>
                    <a:pt x="282367" y="132877"/>
                  </a:lnTo>
                  <a:lnTo>
                    <a:pt x="252109" y="176316"/>
                  </a:lnTo>
                  <a:lnTo>
                    <a:pt x="223783" y="219499"/>
                  </a:lnTo>
                  <a:lnTo>
                    <a:pt x="197350" y="262530"/>
                  </a:lnTo>
                  <a:lnTo>
                    <a:pt x="172771" y="305512"/>
                  </a:lnTo>
                  <a:lnTo>
                    <a:pt x="150007" y="348548"/>
                  </a:lnTo>
                  <a:lnTo>
                    <a:pt x="129019" y="391740"/>
                  </a:lnTo>
                  <a:lnTo>
                    <a:pt x="109769" y="435193"/>
                  </a:lnTo>
                  <a:lnTo>
                    <a:pt x="92217" y="479009"/>
                  </a:lnTo>
                  <a:lnTo>
                    <a:pt x="76326" y="523291"/>
                  </a:lnTo>
                  <a:lnTo>
                    <a:pt x="62056" y="568143"/>
                  </a:lnTo>
                  <a:lnTo>
                    <a:pt x="49368" y="613667"/>
                  </a:lnTo>
                  <a:lnTo>
                    <a:pt x="38225" y="659966"/>
                  </a:lnTo>
                  <a:lnTo>
                    <a:pt x="28586" y="707144"/>
                  </a:lnTo>
                  <a:lnTo>
                    <a:pt x="20414" y="755303"/>
                  </a:lnTo>
                  <a:lnTo>
                    <a:pt x="13669" y="804547"/>
                  </a:lnTo>
                  <a:lnTo>
                    <a:pt x="8313" y="854979"/>
                  </a:lnTo>
                  <a:lnTo>
                    <a:pt x="4306" y="906702"/>
                  </a:lnTo>
                  <a:lnTo>
                    <a:pt x="1611" y="959818"/>
                  </a:lnTo>
                  <a:lnTo>
                    <a:pt x="189" y="1014432"/>
                  </a:lnTo>
                  <a:lnTo>
                    <a:pt x="0" y="1070645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12279" y="2000291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0"/>
                  </a:moveTo>
                  <a:lnTo>
                    <a:pt x="53322" y="4676"/>
                  </a:lnTo>
                  <a:lnTo>
                    <a:pt x="43587" y="13409"/>
                  </a:lnTo>
                  <a:lnTo>
                    <a:pt x="35700" y="22865"/>
                  </a:lnTo>
                  <a:lnTo>
                    <a:pt x="31665" y="29713"/>
                  </a:lnTo>
                  <a:lnTo>
                    <a:pt x="27530" y="22924"/>
                  </a:lnTo>
                  <a:lnTo>
                    <a:pt x="19507" y="13584"/>
                  </a:lnTo>
                  <a:lnTo>
                    <a:pt x="9646" y="4994"/>
                  </a:lnTo>
                  <a:lnTo>
                    <a:pt x="0" y="456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6775" y="2432680"/>
            <a:ext cx="57404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SimSun"/>
                <a:cs typeface="SimSun"/>
              </a:rPr>
              <a:t>Top()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3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c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605155" cy="1089660"/>
            <a:chOff x="991797" y="946263"/>
            <a:chExt cx="60515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563880" cy="1071245"/>
            </a:xfrm>
            <a:custGeom>
              <a:avLst/>
              <a:gdLst/>
              <a:ahLst/>
              <a:cxnLst/>
              <a:rect l="l" t="t" r="r" b="b"/>
              <a:pathLst>
                <a:path w="563880" h="1071245">
                  <a:moveTo>
                    <a:pt x="0" y="0"/>
                  </a:moveTo>
                  <a:lnTo>
                    <a:pt x="41218" y="38409"/>
                  </a:lnTo>
                  <a:lnTo>
                    <a:pt x="80553" y="76588"/>
                  </a:lnTo>
                  <a:lnTo>
                    <a:pt x="118048" y="114614"/>
                  </a:lnTo>
                  <a:lnTo>
                    <a:pt x="153744" y="152564"/>
                  </a:lnTo>
                  <a:lnTo>
                    <a:pt x="187686" y="190519"/>
                  </a:lnTo>
                  <a:lnTo>
                    <a:pt x="219915" y="228554"/>
                  </a:lnTo>
                  <a:lnTo>
                    <a:pt x="250474" y="266750"/>
                  </a:lnTo>
                  <a:lnTo>
                    <a:pt x="279405" y="305183"/>
                  </a:lnTo>
                  <a:lnTo>
                    <a:pt x="306752" y="343933"/>
                  </a:lnTo>
                  <a:lnTo>
                    <a:pt x="332556" y="383077"/>
                  </a:lnTo>
                  <a:lnTo>
                    <a:pt x="356860" y="422694"/>
                  </a:lnTo>
                  <a:lnTo>
                    <a:pt x="379707" y="462861"/>
                  </a:lnTo>
                  <a:lnTo>
                    <a:pt x="401140" y="503658"/>
                  </a:lnTo>
                  <a:lnTo>
                    <a:pt x="421201" y="545161"/>
                  </a:lnTo>
                  <a:lnTo>
                    <a:pt x="439932" y="587450"/>
                  </a:lnTo>
                  <a:lnTo>
                    <a:pt x="457377" y="630603"/>
                  </a:lnTo>
                  <a:lnTo>
                    <a:pt x="473577" y="674697"/>
                  </a:lnTo>
                  <a:lnTo>
                    <a:pt x="488575" y="719812"/>
                  </a:lnTo>
                  <a:lnTo>
                    <a:pt x="502415" y="766025"/>
                  </a:lnTo>
                  <a:lnTo>
                    <a:pt x="515138" y="813414"/>
                  </a:lnTo>
                  <a:lnTo>
                    <a:pt x="526787" y="862057"/>
                  </a:lnTo>
                  <a:lnTo>
                    <a:pt x="537405" y="912034"/>
                  </a:lnTo>
                  <a:lnTo>
                    <a:pt x="547034" y="963421"/>
                  </a:lnTo>
                  <a:lnTo>
                    <a:pt x="555717" y="1016298"/>
                  </a:lnTo>
                  <a:lnTo>
                    <a:pt x="563497" y="10707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28198" y="1996671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5" h="33655">
                  <a:moveTo>
                    <a:pt x="62376" y="0"/>
                  </a:moveTo>
                  <a:lnTo>
                    <a:pt x="53450" y="5835"/>
                  </a:lnTo>
                  <a:lnTo>
                    <a:pt x="44875" y="15714"/>
                  </a:lnTo>
                  <a:lnTo>
                    <a:pt x="38225" y="26082"/>
                  </a:lnTo>
                  <a:lnTo>
                    <a:pt x="35072" y="33382"/>
                  </a:lnTo>
                  <a:lnTo>
                    <a:pt x="30123" y="27159"/>
                  </a:lnTo>
                  <a:lnTo>
                    <a:pt x="20997" y="18887"/>
                  </a:lnTo>
                  <a:lnTo>
                    <a:pt x="10140" y="11588"/>
                  </a:lnTo>
                  <a:lnTo>
                    <a:pt x="0" y="8286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2106519" y="946263"/>
            <a:ext cx="429895" cy="1089660"/>
            <a:chOff x="2106519" y="946263"/>
            <a:chExt cx="429895" cy="1089660"/>
          </a:xfrm>
        </p:grpSpPr>
        <p:sp>
          <p:nvSpPr>
            <p:cNvPr id="12" name="object 12"/>
            <p:cNvSpPr/>
            <p:nvPr/>
          </p:nvSpPr>
          <p:spPr>
            <a:xfrm>
              <a:off x="2143901" y="953463"/>
              <a:ext cx="385445" cy="1071245"/>
            </a:xfrm>
            <a:custGeom>
              <a:avLst/>
              <a:gdLst/>
              <a:ahLst/>
              <a:cxnLst/>
              <a:rect l="l" t="t" r="r" b="b"/>
              <a:pathLst>
                <a:path w="385444" h="1071245">
                  <a:moveTo>
                    <a:pt x="385115" y="0"/>
                  </a:moveTo>
                  <a:lnTo>
                    <a:pt x="348831" y="44822"/>
                  </a:lnTo>
                  <a:lnTo>
                    <a:pt x="314594" y="89081"/>
                  </a:lnTo>
                  <a:lnTo>
                    <a:pt x="282367" y="132877"/>
                  </a:lnTo>
                  <a:lnTo>
                    <a:pt x="252109" y="176316"/>
                  </a:lnTo>
                  <a:lnTo>
                    <a:pt x="223783" y="219499"/>
                  </a:lnTo>
                  <a:lnTo>
                    <a:pt x="197350" y="262530"/>
                  </a:lnTo>
                  <a:lnTo>
                    <a:pt x="172771" y="305512"/>
                  </a:lnTo>
                  <a:lnTo>
                    <a:pt x="150007" y="348548"/>
                  </a:lnTo>
                  <a:lnTo>
                    <a:pt x="129019" y="391740"/>
                  </a:lnTo>
                  <a:lnTo>
                    <a:pt x="109769" y="435193"/>
                  </a:lnTo>
                  <a:lnTo>
                    <a:pt x="92217" y="479009"/>
                  </a:lnTo>
                  <a:lnTo>
                    <a:pt x="76326" y="523291"/>
                  </a:lnTo>
                  <a:lnTo>
                    <a:pt x="62056" y="568143"/>
                  </a:lnTo>
                  <a:lnTo>
                    <a:pt x="49368" y="613667"/>
                  </a:lnTo>
                  <a:lnTo>
                    <a:pt x="38225" y="659966"/>
                  </a:lnTo>
                  <a:lnTo>
                    <a:pt x="28586" y="707144"/>
                  </a:lnTo>
                  <a:lnTo>
                    <a:pt x="20414" y="755303"/>
                  </a:lnTo>
                  <a:lnTo>
                    <a:pt x="13669" y="804547"/>
                  </a:lnTo>
                  <a:lnTo>
                    <a:pt x="8313" y="854979"/>
                  </a:lnTo>
                  <a:lnTo>
                    <a:pt x="4306" y="906702"/>
                  </a:lnTo>
                  <a:lnTo>
                    <a:pt x="1611" y="959818"/>
                  </a:lnTo>
                  <a:lnTo>
                    <a:pt x="189" y="1014432"/>
                  </a:lnTo>
                  <a:lnTo>
                    <a:pt x="0" y="1070645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12279" y="2000291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0"/>
                  </a:moveTo>
                  <a:lnTo>
                    <a:pt x="53322" y="4676"/>
                  </a:lnTo>
                  <a:lnTo>
                    <a:pt x="43587" y="13409"/>
                  </a:lnTo>
                  <a:lnTo>
                    <a:pt x="35700" y="22865"/>
                  </a:lnTo>
                  <a:lnTo>
                    <a:pt x="31665" y="29713"/>
                  </a:lnTo>
                  <a:lnTo>
                    <a:pt x="27530" y="22924"/>
                  </a:lnTo>
                  <a:lnTo>
                    <a:pt x="19507" y="13584"/>
                  </a:lnTo>
                  <a:lnTo>
                    <a:pt x="9646" y="4994"/>
                  </a:lnTo>
                  <a:lnTo>
                    <a:pt x="0" y="456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292809" y="2754924"/>
            <a:ext cx="1012825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Dequeue()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3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c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850265" cy="1090295"/>
            <a:chOff x="991797" y="946263"/>
            <a:chExt cx="85026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814069" cy="1071245"/>
            </a:xfrm>
            <a:custGeom>
              <a:avLst/>
              <a:gdLst/>
              <a:ahLst/>
              <a:cxnLst/>
              <a:rect l="l" t="t" r="r" b="b"/>
              <a:pathLst>
                <a:path w="814069" h="1071245">
                  <a:moveTo>
                    <a:pt x="0" y="0"/>
                  </a:moveTo>
                  <a:lnTo>
                    <a:pt x="46820" y="30910"/>
                  </a:lnTo>
                  <a:lnTo>
                    <a:pt x="91935" y="61866"/>
                  </a:lnTo>
                  <a:lnTo>
                    <a:pt x="135391" y="92923"/>
                  </a:lnTo>
                  <a:lnTo>
                    <a:pt x="177231" y="124140"/>
                  </a:lnTo>
                  <a:lnTo>
                    <a:pt x="217500" y="155575"/>
                  </a:lnTo>
                  <a:lnTo>
                    <a:pt x="256245" y="187284"/>
                  </a:lnTo>
                  <a:lnTo>
                    <a:pt x="293508" y="219326"/>
                  </a:lnTo>
                  <a:lnTo>
                    <a:pt x="329337" y="251759"/>
                  </a:lnTo>
                  <a:lnTo>
                    <a:pt x="363774" y="284639"/>
                  </a:lnTo>
                  <a:lnTo>
                    <a:pt x="396866" y="318025"/>
                  </a:lnTo>
                  <a:lnTo>
                    <a:pt x="428657" y="351974"/>
                  </a:lnTo>
                  <a:lnTo>
                    <a:pt x="459192" y="386544"/>
                  </a:lnTo>
                  <a:lnTo>
                    <a:pt x="488517" y="421792"/>
                  </a:lnTo>
                  <a:lnTo>
                    <a:pt x="516675" y="457777"/>
                  </a:lnTo>
                  <a:lnTo>
                    <a:pt x="543712" y="494556"/>
                  </a:lnTo>
                  <a:lnTo>
                    <a:pt x="569673" y="532185"/>
                  </a:lnTo>
                  <a:lnTo>
                    <a:pt x="594602" y="570724"/>
                  </a:lnTo>
                  <a:lnTo>
                    <a:pt x="618546" y="610230"/>
                  </a:lnTo>
                  <a:lnTo>
                    <a:pt x="641547" y="650760"/>
                  </a:lnTo>
                  <a:lnTo>
                    <a:pt x="663653" y="692372"/>
                  </a:lnTo>
                  <a:lnTo>
                    <a:pt x="684906" y="735124"/>
                  </a:lnTo>
                  <a:lnTo>
                    <a:pt x="705354" y="779072"/>
                  </a:lnTo>
                  <a:lnTo>
                    <a:pt x="725039" y="824276"/>
                  </a:lnTo>
                  <a:lnTo>
                    <a:pt x="744007" y="870793"/>
                  </a:lnTo>
                  <a:lnTo>
                    <a:pt x="762304" y="918679"/>
                  </a:lnTo>
                  <a:lnTo>
                    <a:pt x="779973" y="967994"/>
                  </a:lnTo>
                  <a:lnTo>
                    <a:pt x="797061" y="1018794"/>
                  </a:lnTo>
                  <a:lnTo>
                    <a:pt x="813611" y="107113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75554" y="1992766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60248" y="0"/>
                  </a:moveTo>
                  <a:lnTo>
                    <a:pt x="52394" y="7237"/>
                  </a:lnTo>
                  <a:lnTo>
                    <a:pt x="45554" y="18411"/>
                  </a:lnTo>
                  <a:lnTo>
                    <a:pt x="40696" y="29750"/>
                  </a:lnTo>
                  <a:lnTo>
                    <a:pt x="38787" y="37481"/>
                  </a:lnTo>
                  <a:lnTo>
                    <a:pt x="32871" y="32151"/>
                  </a:lnTo>
                  <a:lnTo>
                    <a:pt x="22490" y="25486"/>
                  </a:lnTo>
                  <a:lnTo>
                    <a:pt x="10561" y="20069"/>
                  </a:lnTo>
                  <a:lnTo>
                    <a:pt x="0" y="18480"/>
                  </a:lnTo>
                </a:path>
              </a:pathLst>
            </a:custGeom>
            <a:ln w="11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2106519" y="946263"/>
            <a:ext cx="429895" cy="1089660"/>
            <a:chOff x="2106519" y="946263"/>
            <a:chExt cx="429895" cy="1089660"/>
          </a:xfrm>
        </p:grpSpPr>
        <p:sp>
          <p:nvSpPr>
            <p:cNvPr id="12" name="object 12"/>
            <p:cNvSpPr/>
            <p:nvPr/>
          </p:nvSpPr>
          <p:spPr>
            <a:xfrm>
              <a:off x="2143901" y="953463"/>
              <a:ext cx="385445" cy="1071245"/>
            </a:xfrm>
            <a:custGeom>
              <a:avLst/>
              <a:gdLst/>
              <a:ahLst/>
              <a:cxnLst/>
              <a:rect l="l" t="t" r="r" b="b"/>
              <a:pathLst>
                <a:path w="385444" h="1071245">
                  <a:moveTo>
                    <a:pt x="385115" y="0"/>
                  </a:moveTo>
                  <a:lnTo>
                    <a:pt x="348831" y="44822"/>
                  </a:lnTo>
                  <a:lnTo>
                    <a:pt x="314594" y="89081"/>
                  </a:lnTo>
                  <a:lnTo>
                    <a:pt x="282367" y="132877"/>
                  </a:lnTo>
                  <a:lnTo>
                    <a:pt x="252109" y="176316"/>
                  </a:lnTo>
                  <a:lnTo>
                    <a:pt x="223783" y="219499"/>
                  </a:lnTo>
                  <a:lnTo>
                    <a:pt x="197350" y="262530"/>
                  </a:lnTo>
                  <a:lnTo>
                    <a:pt x="172771" y="305512"/>
                  </a:lnTo>
                  <a:lnTo>
                    <a:pt x="150007" y="348548"/>
                  </a:lnTo>
                  <a:lnTo>
                    <a:pt x="129019" y="391740"/>
                  </a:lnTo>
                  <a:lnTo>
                    <a:pt x="109769" y="435193"/>
                  </a:lnTo>
                  <a:lnTo>
                    <a:pt x="92217" y="479009"/>
                  </a:lnTo>
                  <a:lnTo>
                    <a:pt x="76326" y="523291"/>
                  </a:lnTo>
                  <a:lnTo>
                    <a:pt x="62056" y="568143"/>
                  </a:lnTo>
                  <a:lnTo>
                    <a:pt x="49368" y="613667"/>
                  </a:lnTo>
                  <a:lnTo>
                    <a:pt x="38225" y="659966"/>
                  </a:lnTo>
                  <a:lnTo>
                    <a:pt x="28586" y="707144"/>
                  </a:lnTo>
                  <a:lnTo>
                    <a:pt x="20414" y="755303"/>
                  </a:lnTo>
                  <a:lnTo>
                    <a:pt x="13669" y="804547"/>
                  </a:lnTo>
                  <a:lnTo>
                    <a:pt x="8313" y="854979"/>
                  </a:lnTo>
                  <a:lnTo>
                    <a:pt x="4306" y="906702"/>
                  </a:lnTo>
                  <a:lnTo>
                    <a:pt x="1611" y="959818"/>
                  </a:lnTo>
                  <a:lnTo>
                    <a:pt x="189" y="1014432"/>
                  </a:lnTo>
                  <a:lnTo>
                    <a:pt x="0" y="1070645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12279" y="2000291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0"/>
                  </a:moveTo>
                  <a:lnTo>
                    <a:pt x="53322" y="4676"/>
                  </a:lnTo>
                  <a:lnTo>
                    <a:pt x="43587" y="13409"/>
                  </a:lnTo>
                  <a:lnTo>
                    <a:pt x="35700" y="22865"/>
                  </a:lnTo>
                  <a:lnTo>
                    <a:pt x="31665" y="29713"/>
                  </a:lnTo>
                  <a:lnTo>
                    <a:pt x="27530" y="22924"/>
                  </a:lnTo>
                  <a:lnTo>
                    <a:pt x="19507" y="13584"/>
                  </a:lnTo>
                  <a:lnTo>
                    <a:pt x="9646" y="4994"/>
                  </a:lnTo>
                  <a:lnTo>
                    <a:pt x="0" y="456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073797" y="2754924"/>
            <a:ext cx="1450975" cy="417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10">
                <a:latin typeface="SimSun"/>
                <a:cs typeface="SimSun"/>
              </a:rPr>
              <a:t>Dequeue()</a:t>
            </a:r>
            <a:r>
              <a:rPr dirty="0" sz="1700" spc="10" i="1">
                <a:latin typeface="Arial"/>
                <a:cs typeface="Arial"/>
              </a:rPr>
              <a:t>→</a:t>
            </a:r>
            <a:r>
              <a:rPr dirty="0" sz="1700" spc="310" i="1">
                <a:latin typeface="Arial"/>
                <a:cs typeface="Arial"/>
              </a:rPr>
              <a:t> </a:t>
            </a:r>
            <a:r>
              <a:rPr dirty="0" sz="1700" spc="10">
                <a:latin typeface="SimSun"/>
                <a:cs typeface="SimSun"/>
              </a:rPr>
              <a:t>b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3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c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850265" cy="1090295"/>
            <a:chOff x="991797" y="946263"/>
            <a:chExt cx="85026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814069" cy="1071245"/>
            </a:xfrm>
            <a:custGeom>
              <a:avLst/>
              <a:gdLst/>
              <a:ahLst/>
              <a:cxnLst/>
              <a:rect l="l" t="t" r="r" b="b"/>
              <a:pathLst>
                <a:path w="814069" h="1071245">
                  <a:moveTo>
                    <a:pt x="0" y="0"/>
                  </a:moveTo>
                  <a:lnTo>
                    <a:pt x="46820" y="30910"/>
                  </a:lnTo>
                  <a:lnTo>
                    <a:pt x="91935" y="61866"/>
                  </a:lnTo>
                  <a:lnTo>
                    <a:pt x="135391" y="92923"/>
                  </a:lnTo>
                  <a:lnTo>
                    <a:pt x="177231" y="124140"/>
                  </a:lnTo>
                  <a:lnTo>
                    <a:pt x="217500" y="155575"/>
                  </a:lnTo>
                  <a:lnTo>
                    <a:pt x="256245" y="187284"/>
                  </a:lnTo>
                  <a:lnTo>
                    <a:pt x="293508" y="219326"/>
                  </a:lnTo>
                  <a:lnTo>
                    <a:pt x="329337" y="251759"/>
                  </a:lnTo>
                  <a:lnTo>
                    <a:pt x="363774" y="284639"/>
                  </a:lnTo>
                  <a:lnTo>
                    <a:pt x="396866" y="318025"/>
                  </a:lnTo>
                  <a:lnTo>
                    <a:pt x="428657" y="351974"/>
                  </a:lnTo>
                  <a:lnTo>
                    <a:pt x="459192" y="386544"/>
                  </a:lnTo>
                  <a:lnTo>
                    <a:pt x="488517" y="421792"/>
                  </a:lnTo>
                  <a:lnTo>
                    <a:pt x="516675" y="457777"/>
                  </a:lnTo>
                  <a:lnTo>
                    <a:pt x="543712" y="494556"/>
                  </a:lnTo>
                  <a:lnTo>
                    <a:pt x="569673" y="532185"/>
                  </a:lnTo>
                  <a:lnTo>
                    <a:pt x="594602" y="570724"/>
                  </a:lnTo>
                  <a:lnTo>
                    <a:pt x="618546" y="610230"/>
                  </a:lnTo>
                  <a:lnTo>
                    <a:pt x="641547" y="650760"/>
                  </a:lnTo>
                  <a:lnTo>
                    <a:pt x="663653" y="692372"/>
                  </a:lnTo>
                  <a:lnTo>
                    <a:pt x="684906" y="735124"/>
                  </a:lnTo>
                  <a:lnTo>
                    <a:pt x="705354" y="779072"/>
                  </a:lnTo>
                  <a:lnTo>
                    <a:pt x="725039" y="824276"/>
                  </a:lnTo>
                  <a:lnTo>
                    <a:pt x="744007" y="870793"/>
                  </a:lnTo>
                  <a:lnTo>
                    <a:pt x="762304" y="918679"/>
                  </a:lnTo>
                  <a:lnTo>
                    <a:pt x="779973" y="967994"/>
                  </a:lnTo>
                  <a:lnTo>
                    <a:pt x="797061" y="1018794"/>
                  </a:lnTo>
                  <a:lnTo>
                    <a:pt x="813611" y="107113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75554" y="1992766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60248" y="0"/>
                  </a:moveTo>
                  <a:lnTo>
                    <a:pt x="52394" y="7237"/>
                  </a:lnTo>
                  <a:lnTo>
                    <a:pt x="45554" y="18411"/>
                  </a:lnTo>
                  <a:lnTo>
                    <a:pt x="40696" y="29750"/>
                  </a:lnTo>
                  <a:lnTo>
                    <a:pt x="38787" y="37481"/>
                  </a:lnTo>
                  <a:lnTo>
                    <a:pt x="32871" y="32151"/>
                  </a:lnTo>
                  <a:lnTo>
                    <a:pt x="22490" y="25486"/>
                  </a:lnTo>
                  <a:lnTo>
                    <a:pt x="10561" y="20069"/>
                  </a:lnTo>
                  <a:lnTo>
                    <a:pt x="0" y="18480"/>
                  </a:lnTo>
                </a:path>
              </a:pathLst>
            </a:custGeom>
            <a:ln w="11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2106519" y="946263"/>
            <a:ext cx="429895" cy="1089660"/>
            <a:chOff x="2106519" y="946263"/>
            <a:chExt cx="429895" cy="1089660"/>
          </a:xfrm>
        </p:grpSpPr>
        <p:sp>
          <p:nvSpPr>
            <p:cNvPr id="12" name="object 12"/>
            <p:cNvSpPr/>
            <p:nvPr/>
          </p:nvSpPr>
          <p:spPr>
            <a:xfrm>
              <a:off x="2143901" y="953463"/>
              <a:ext cx="385445" cy="1071245"/>
            </a:xfrm>
            <a:custGeom>
              <a:avLst/>
              <a:gdLst/>
              <a:ahLst/>
              <a:cxnLst/>
              <a:rect l="l" t="t" r="r" b="b"/>
              <a:pathLst>
                <a:path w="385444" h="1071245">
                  <a:moveTo>
                    <a:pt x="385115" y="0"/>
                  </a:moveTo>
                  <a:lnTo>
                    <a:pt x="348831" y="44822"/>
                  </a:lnTo>
                  <a:lnTo>
                    <a:pt x="314594" y="89081"/>
                  </a:lnTo>
                  <a:lnTo>
                    <a:pt x="282367" y="132877"/>
                  </a:lnTo>
                  <a:lnTo>
                    <a:pt x="252109" y="176316"/>
                  </a:lnTo>
                  <a:lnTo>
                    <a:pt x="223783" y="219499"/>
                  </a:lnTo>
                  <a:lnTo>
                    <a:pt x="197350" y="262530"/>
                  </a:lnTo>
                  <a:lnTo>
                    <a:pt x="172771" y="305512"/>
                  </a:lnTo>
                  <a:lnTo>
                    <a:pt x="150007" y="348548"/>
                  </a:lnTo>
                  <a:lnTo>
                    <a:pt x="129019" y="391740"/>
                  </a:lnTo>
                  <a:lnTo>
                    <a:pt x="109769" y="435193"/>
                  </a:lnTo>
                  <a:lnTo>
                    <a:pt x="92217" y="479009"/>
                  </a:lnTo>
                  <a:lnTo>
                    <a:pt x="76326" y="523291"/>
                  </a:lnTo>
                  <a:lnTo>
                    <a:pt x="62056" y="568143"/>
                  </a:lnTo>
                  <a:lnTo>
                    <a:pt x="49368" y="613667"/>
                  </a:lnTo>
                  <a:lnTo>
                    <a:pt x="38225" y="659966"/>
                  </a:lnTo>
                  <a:lnTo>
                    <a:pt x="28586" y="707144"/>
                  </a:lnTo>
                  <a:lnTo>
                    <a:pt x="20414" y="755303"/>
                  </a:lnTo>
                  <a:lnTo>
                    <a:pt x="13669" y="804547"/>
                  </a:lnTo>
                  <a:lnTo>
                    <a:pt x="8313" y="854979"/>
                  </a:lnTo>
                  <a:lnTo>
                    <a:pt x="4306" y="906702"/>
                  </a:lnTo>
                  <a:lnTo>
                    <a:pt x="1611" y="959818"/>
                  </a:lnTo>
                  <a:lnTo>
                    <a:pt x="189" y="1014432"/>
                  </a:lnTo>
                  <a:lnTo>
                    <a:pt x="0" y="1070645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12279" y="2000291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0"/>
                  </a:moveTo>
                  <a:lnTo>
                    <a:pt x="53322" y="4676"/>
                  </a:lnTo>
                  <a:lnTo>
                    <a:pt x="43587" y="13409"/>
                  </a:lnTo>
                  <a:lnTo>
                    <a:pt x="35700" y="22865"/>
                  </a:lnTo>
                  <a:lnTo>
                    <a:pt x="31665" y="29713"/>
                  </a:lnTo>
                  <a:lnTo>
                    <a:pt x="27530" y="22924"/>
                  </a:lnTo>
                  <a:lnTo>
                    <a:pt x="19507" y="13584"/>
                  </a:lnTo>
                  <a:lnTo>
                    <a:pt x="9646" y="4994"/>
                  </a:lnTo>
                  <a:lnTo>
                    <a:pt x="0" y="456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3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c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850265" cy="1090295"/>
            <a:chOff x="991797" y="946263"/>
            <a:chExt cx="85026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814069" cy="1071245"/>
            </a:xfrm>
            <a:custGeom>
              <a:avLst/>
              <a:gdLst/>
              <a:ahLst/>
              <a:cxnLst/>
              <a:rect l="l" t="t" r="r" b="b"/>
              <a:pathLst>
                <a:path w="814069" h="1071245">
                  <a:moveTo>
                    <a:pt x="0" y="0"/>
                  </a:moveTo>
                  <a:lnTo>
                    <a:pt x="46820" y="30910"/>
                  </a:lnTo>
                  <a:lnTo>
                    <a:pt x="91935" y="61866"/>
                  </a:lnTo>
                  <a:lnTo>
                    <a:pt x="135391" y="92923"/>
                  </a:lnTo>
                  <a:lnTo>
                    <a:pt x="177231" y="124140"/>
                  </a:lnTo>
                  <a:lnTo>
                    <a:pt x="217500" y="155575"/>
                  </a:lnTo>
                  <a:lnTo>
                    <a:pt x="256245" y="187284"/>
                  </a:lnTo>
                  <a:lnTo>
                    <a:pt x="293508" y="219326"/>
                  </a:lnTo>
                  <a:lnTo>
                    <a:pt x="329337" y="251759"/>
                  </a:lnTo>
                  <a:lnTo>
                    <a:pt x="363774" y="284639"/>
                  </a:lnTo>
                  <a:lnTo>
                    <a:pt x="396866" y="318025"/>
                  </a:lnTo>
                  <a:lnTo>
                    <a:pt x="428657" y="351974"/>
                  </a:lnTo>
                  <a:lnTo>
                    <a:pt x="459192" y="386544"/>
                  </a:lnTo>
                  <a:lnTo>
                    <a:pt x="488517" y="421792"/>
                  </a:lnTo>
                  <a:lnTo>
                    <a:pt x="516675" y="457777"/>
                  </a:lnTo>
                  <a:lnTo>
                    <a:pt x="543712" y="494556"/>
                  </a:lnTo>
                  <a:lnTo>
                    <a:pt x="569673" y="532185"/>
                  </a:lnTo>
                  <a:lnTo>
                    <a:pt x="594602" y="570724"/>
                  </a:lnTo>
                  <a:lnTo>
                    <a:pt x="618546" y="610230"/>
                  </a:lnTo>
                  <a:lnTo>
                    <a:pt x="641547" y="650760"/>
                  </a:lnTo>
                  <a:lnTo>
                    <a:pt x="663653" y="692372"/>
                  </a:lnTo>
                  <a:lnTo>
                    <a:pt x="684906" y="735124"/>
                  </a:lnTo>
                  <a:lnTo>
                    <a:pt x="705354" y="779072"/>
                  </a:lnTo>
                  <a:lnTo>
                    <a:pt x="725039" y="824276"/>
                  </a:lnTo>
                  <a:lnTo>
                    <a:pt x="744007" y="870793"/>
                  </a:lnTo>
                  <a:lnTo>
                    <a:pt x="762304" y="918679"/>
                  </a:lnTo>
                  <a:lnTo>
                    <a:pt x="779973" y="967994"/>
                  </a:lnTo>
                  <a:lnTo>
                    <a:pt x="797061" y="1018794"/>
                  </a:lnTo>
                  <a:lnTo>
                    <a:pt x="813611" y="107113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75554" y="1992766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60248" y="0"/>
                  </a:moveTo>
                  <a:lnTo>
                    <a:pt x="52394" y="7237"/>
                  </a:lnTo>
                  <a:lnTo>
                    <a:pt x="45554" y="18411"/>
                  </a:lnTo>
                  <a:lnTo>
                    <a:pt x="40696" y="29750"/>
                  </a:lnTo>
                  <a:lnTo>
                    <a:pt x="38787" y="37481"/>
                  </a:lnTo>
                  <a:lnTo>
                    <a:pt x="32871" y="32151"/>
                  </a:lnTo>
                  <a:lnTo>
                    <a:pt x="22490" y="25486"/>
                  </a:lnTo>
                  <a:lnTo>
                    <a:pt x="10561" y="20069"/>
                  </a:lnTo>
                  <a:lnTo>
                    <a:pt x="0" y="18480"/>
                  </a:lnTo>
                </a:path>
              </a:pathLst>
            </a:custGeom>
            <a:ln w="11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2106519" y="946263"/>
            <a:ext cx="429895" cy="1089660"/>
            <a:chOff x="2106519" y="946263"/>
            <a:chExt cx="429895" cy="1089660"/>
          </a:xfrm>
        </p:grpSpPr>
        <p:sp>
          <p:nvSpPr>
            <p:cNvPr id="12" name="object 12"/>
            <p:cNvSpPr/>
            <p:nvPr/>
          </p:nvSpPr>
          <p:spPr>
            <a:xfrm>
              <a:off x="2143901" y="953463"/>
              <a:ext cx="385445" cy="1071245"/>
            </a:xfrm>
            <a:custGeom>
              <a:avLst/>
              <a:gdLst/>
              <a:ahLst/>
              <a:cxnLst/>
              <a:rect l="l" t="t" r="r" b="b"/>
              <a:pathLst>
                <a:path w="385444" h="1071245">
                  <a:moveTo>
                    <a:pt x="385115" y="0"/>
                  </a:moveTo>
                  <a:lnTo>
                    <a:pt x="348831" y="44822"/>
                  </a:lnTo>
                  <a:lnTo>
                    <a:pt x="314594" y="89081"/>
                  </a:lnTo>
                  <a:lnTo>
                    <a:pt x="282367" y="132877"/>
                  </a:lnTo>
                  <a:lnTo>
                    <a:pt x="252109" y="176316"/>
                  </a:lnTo>
                  <a:lnTo>
                    <a:pt x="223783" y="219499"/>
                  </a:lnTo>
                  <a:lnTo>
                    <a:pt x="197350" y="262530"/>
                  </a:lnTo>
                  <a:lnTo>
                    <a:pt x="172771" y="305512"/>
                  </a:lnTo>
                  <a:lnTo>
                    <a:pt x="150007" y="348548"/>
                  </a:lnTo>
                  <a:lnTo>
                    <a:pt x="129019" y="391740"/>
                  </a:lnTo>
                  <a:lnTo>
                    <a:pt x="109769" y="435193"/>
                  </a:lnTo>
                  <a:lnTo>
                    <a:pt x="92217" y="479009"/>
                  </a:lnTo>
                  <a:lnTo>
                    <a:pt x="76326" y="523291"/>
                  </a:lnTo>
                  <a:lnTo>
                    <a:pt x="62056" y="568143"/>
                  </a:lnTo>
                  <a:lnTo>
                    <a:pt x="49368" y="613667"/>
                  </a:lnTo>
                  <a:lnTo>
                    <a:pt x="38225" y="659966"/>
                  </a:lnTo>
                  <a:lnTo>
                    <a:pt x="28586" y="707144"/>
                  </a:lnTo>
                  <a:lnTo>
                    <a:pt x="20414" y="755303"/>
                  </a:lnTo>
                  <a:lnTo>
                    <a:pt x="13669" y="804547"/>
                  </a:lnTo>
                  <a:lnTo>
                    <a:pt x="8313" y="854979"/>
                  </a:lnTo>
                  <a:lnTo>
                    <a:pt x="4306" y="906702"/>
                  </a:lnTo>
                  <a:lnTo>
                    <a:pt x="1611" y="959818"/>
                  </a:lnTo>
                  <a:lnTo>
                    <a:pt x="189" y="1014432"/>
                  </a:lnTo>
                  <a:lnTo>
                    <a:pt x="0" y="1070645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12279" y="2000291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0"/>
                  </a:moveTo>
                  <a:lnTo>
                    <a:pt x="53322" y="4676"/>
                  </a:lnTo>
                  <a:lnTo>
                    <a:pt x="43587" y="13409"/>
                  </a:lnTo>
                  <a:lnTo>
                    <a:pt x="35700" y="22865"/>
                  </a:lnTo>
                  <a:lnTo>
                    <a:pt x="31665" y="29713"/>
                  </a:lnTo>
                  <a:lnTo>
                    <a:pt x="27530" y="22924"/>
                  </a:lnTo>
                  <a:lnTo>
                    <a:pt x="19507" y="13584"/>
                  </a:lnTo>
                  <a:lnTo>
                    <a:pt x="9646" y="4994"/>
                  </a:lnTo>
                  <a:lnTo>
                    <a:pt x="0" y="456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237970" y="2754924"/>
            <a:ext cx="112268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Enqueue(d)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4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c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850265" cy="1090295"/>
            <a:chOff x="991797" y="946263"/>
            <a:chExt cx="85026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814069" cy="1071245"/>
            </a:xfrm>
            <a:custGeom>
              <a:avLst/>
              <a:gdLst/>
              <a:ahLst/>
              <a:cxnLst/>
              <a:rect l="l" t="t" r="r" b="b"/>
              <a:pathLst>
                <a:path w="814069" h="1071245">
                  <a:moveTo>
                    <a:pt x="0" y="0"/>
                  </a:moveTo>
                  <a:lnTo>
                    <a:pt x="46820" y="30910"/>
                  </a:lnTo>
                  <a:lnTo>
                    <a:pt x="91935" y="61866"/>
                  </a:lnTo>
                  <a:lnTo>
                    <a:pt x="135391" y="92923"/>
                  </a:lnTo>
                  <a:lnTo>
                    <a:pt x="177231" y="124140"/>
                  </a:lnTo>
                  <a:lnTo>
                    <a:pt x="217500" y="155575"/>
                  </a:lnTo>
                  <a:lnTo>
                    <a:pt x="256245" y="187284"/>
                  </a:lnTo>
                  <a:lnTo>
                    <a:pt x="293508" y="219326"/>
                  </a:lnTo>
                  <a:lnTo>
                    <a:pt x="329337" y="251759"/>
                  </a:lnTo>
                  <a:lnTo>
                    <a:pt x="363774" y="284639"/>
                  </a:lnTo>
                  <a:lnTo>
                    <a:pt x="396866" y="318025"/>
                  </a:lnTo>
                  <a:lnTo>
                    <a:pt x="428657" y="351974"/>
                  </a:lnTo>
                  <a:lnTo>
                    <a:pt x="459192" y="386544"/>
                  </a:lnTo>
                  <a:lnTo>
                    <a:pt x="488517" y="421792"/>
                  </a:lnTo>
                  <a:lnTo>
                    <a:pt x="516675" y="457777"/>
                  </a:lnTo>
                  <a:lnTo>
                    <a:pt x="543712" y="494556"/>
                  </a:lnTo>
                  <a:lnTo>
                    <a:pt x="569673" y="532185"/>
                  </a:lnTo>
                  <a:lnTo>
                    <a:pt x="594602" y="570724"/>
                  </a:lnTo>
                  <a:lnTo>
                    <a:pt x="618546" y="610230"/>
                  </a:lnTo>
                  <a:lnTo>
                    <a:pt x="641547" y="650760"/>
                  </a:lnTo>
                  <a:lnTo>
                    <a:pt x="663653" y="692372"/>
                  </a:lnTo>
                  <a:lnTo>
                    <a:pt x="684906" y="735124"/>
                  </a:lnTo>
                  <a:lnTo>
                    <a:pt x="705354" y="779072"/>
                  </a:lnTo>
                  <a:lnTo>
                    <a:pt x="725039" y="824276"/>
                  </a:lnTo>
                  <a:lnTo>
                    <a:pt x="744007" y="870793"/>
                  </a:lnTo>
                  <a:lnTo>
                    <a:pt x="762304" y="918679"/>
                  </a:lnTo>
                  <a:lnTo>
                    <a:pt x="779973" y="967994"/>
                  </a:lnTo>
                  <a:lnTo>
                    <a:pt x="797061" y="1018794"/>
                  </a:lnTo>
                  <a:lnTo>
                    <a:pt x="813611" y="107113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75554" y="1992766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60248" y="0"/>
                  </a:moveTo>
                  <a:lnTo>
                    <a:pt x="52394" y="7237"/>
                  </a:lnTo>
                  <a:lnTo>
                    <a:pt x="45554" y="18411"/>
                  </a:lnTo>
                  <a:lnTo>
                    <a:pt x="40696" y="29750"/>
                  </a:lnTo>
                  <a:lnTo>
                    <a:pt x="38787" y="37481"/>
                  </a:lnTo>
                  <a:lnTo>
                    <a:pt x="32871" y="32151"/>
                  </a:lnTo>
                  <a:lnTo>
                    <a:pt x="22490" y="25486"/>
                  </a:lnTo>
                  <a:lnTo>
                    <a:pt x="10561" y="20069"/>
                  </a:lnTo>
                  <a:lnTo>
                    <a:pt x="0" y="18480"/>
                  </a:lnTo>
                </a:path>
              </a:pathLst>
            </a:custGeom>
            <a:ln w="11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2337045" y="946263"/>
            <a:ext cx="199390" cy="1089660"/>
            <a:chOff x="2337045" y="946263"/>
            <a:chExt cx="199390" cy="1089660"/>
          </a:xfrm>
        </p:grpSpPr>
        <p:sp>
          <p:nvSpPr>
            <p:cNvPr id="12" name="object 12"/>
            <p:cNvSpPr/>
            <p:nvPr/>
          </p:nvSpPr>
          <p:spPr>
            <a:xfrm>
              <a:off x="2344245" y="953463"/>
              <a:ext cx="184785" cy="1071245"/>
            </a:xfrm>
            <a:custGeom>
              <a:avLst/>
              <a:gdLst/>
              <a:ahLst/>
              <a:cxnLst/>
              <a:rect l="l" t="t" r="r" b="b"/>
              <a:pathLst>
                <a:path w="184785" h="1071245">
                  <a:moveTo>
                    <a:pt x="184771" y="0"/>
                  </a:moveTo>
                  <a:lnTo>
                    <a:pt x="159397" y="51156"/>
                  </a:lnTo>
                  <a:lnTo>
                    <a:pt x="135962" y="101305"/>
                  </a:lnTo>
                  <a:lnTo>
                    <a:pt x="114449" y="150563"/>
                  </a:lnTo>
                  <a:lnTo>
                    <a:pt x="94843" y="199045"/>
                  </a:lnTo>
                  <a:lnTo>
                    <a:pt x="77126" y="246868"/>
                  </a:lnTo>
                  <a:lnTo>
                    <a:pt x="61283" y="294145"/>
                  </a:lnTo>
                  <a:lnTo>
                    <a:pt x="47297" y="340994"/>
                  </a:lnTo>
                  <a:lnTo>
                    <a:pt x="35151" y="387530"/>
                  </a:lnTo>
                  <a:lnTo>
                    <a:pt x="24828" y="433868"/>
                  </a:lnTo>
                  <a:lnTo>
                    <a:pt x="16314" y="480125"/>
                  </a:lnTo>
                  <a:lnTo>
                    <a:pt x="9590" y="526416"/>
                  </a:lnTo>
                  <a:lnTo>
                    <a:pt x="4641" y="572856"/>
                  </a:lnTo>
                  <a:lnTo>
                    <a:pt x="1449" y="619562"/>
                  </a:lnTo>
                  <a:lnTo>
                    <a:pt x="0" y="666649"/>
                  </a:lnTo>
                  <a:lnTo>
                    <a:pt x="275" y="714232"/>
                  </a:lnTo>
                  <a:lnTo>
                    <a:pt x="2259" y="762428"/>
                  </a:lnTo>
                  <a:lnTo>
                    <a:pt x="5935" y="811352"/>
                  </a:lnTo>
                  <a:lnTo>
                    <a:pt x="11287" y="861120"/>
                  </a:lnTo>
                  <a:lnTo>
                    <a:pt x="18298" y="911847"/>
                  </a:lnTo>
                  <a:lnTo>
                    <a:pt x="26952" y="963649"/>
                  </a:lnTo>
                  <a:lnTo>
                    <a:pt x="37232" y="1016642"/>
                  </a:lnTo>
                  <a:lnTo>
                    <a:pt x="49122" y="10709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357412" y="1994344"/>
              <a:ext cx="61594" cy="36195"/>
            </a:xfrm>
            <a:custGeom>
              <a:avLst/>
              <a:gdLst/>
              <a:ahLst/>
              <a:cxnLst/>
              <a:rect l="l" t="t" r="r" b="b"/>
              <a:pathLst>
                <a:path w="61594" h="36194">
                  <a:moveTo>
                    <a:pt x="61301" y="0"/>
                  </a:moveTo>
                  <a:lnTo>
                    <a:pt x="52968" y="6651"/>
                  </a:lnTo>
                  <a:lnTo>
                    <a:pt x="45367" y="17295"/>
                  </a:lnTo>
                  <a:lnTo>
                    <a:pt x="39728" y="28243"/>
                  </a:lnTo>
                  <a:lnTo>
                    <a:pt x="37280" y="35807"/>
                  </a:lnTo>
                  <a:lnTo>
                    <a:pt x="31766" y="30080"/>
                  </a:lnTo>
                  <a:lnTo>
                    <a:pt x="21900" y="22710"/>
                  </a:lnTo>
                  <a:lnTo>
                    <a:pt x="10404" y="16472"/>
                  </a:lnTo>
                  <a:lnTo>
                    <a:pt x="0" y="14144"/>
                  </a:lnTo>
                </a:path>
              </a:pathLst>
            </a:custGeom>
            <a:ln w="11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237970" y="2754924"/>
            <a:ext cx="112268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Enqueue(d)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4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c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850265" cy="1090295"/>
            <a:chOff x="991797" y="946263"/>
            <a:chExt cx="85026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814069" cy="1071245"/>
            </a:xfrm>
            <a:custGeom>
              <a:avLst/>
              <a:gdLst/>
              <a:ahLst/>
              <a:cxnLst/>
              <a:rect l="l" t="t" r="r" b="b"/>
              <a:pathLst>
                <a:path w="814069" h="1071245">
                  <a:moveTo>
                    <a:pt x="0" y="0"/>
                  </a:moveTo>
                  <a:lnTo>
                    <a:pt x="46820" y="30910"/>
                  </a:lnTo>
                  <a:lnTo>
                    <a:pt x="91935" y="61866"/>
                  </a:lnTo>
                  <a:lnTo>
                    <a:pt x="135391" y="92923"/>
                  </a:lnTo>
                  <a:lnTo>
                    <a:pt x="177231" y="124140"/>
                  </a:lnTo>
                  <a:lnTo>
                    <a:pt x="217500" y="155575"/>
                  </a:lnTo>
                  <a:lnTo>
                    <a:pt x="256245" y="187284"/>
                  </a:lnTo>
                  <a:lnTo>
                    <a:pt x="293508" y="219326"/>
                  </a:lnTo>
                  <a:lnTo>
                    <a:pt x="329337" y="251759"/>
                  </a:lnTo>
                  <a:lnTo>
                    <a:pt x="363774" y="284639"/>
                  </a:lnTo>
                  <a:lnTo>
                    <a:pt x="396866" y="318025"/>
                  </a:lnTo>
                  <a:lnTo>
                    <a:pt x="428657" y="351974"/>
                  </a:lnTo>
                  <a:lnTo>
                    <a:pt x="459192" y="386544"/>
                  </a:lnTo>
                  <a:lnTo>
                    <a:pt x="488517" y="421792"/>
                  </a:lnTo>
                  <a:lnTo>
                    <a:pt x="516675" y="457777"/>
                  </a:lnTo>
                  <a:lnTo>
                    <a:pt x="543712" y="494556"/>
                  </a:lnTo>
                  <a:lnTo>
                    <a:pt x="569673" y="532185"/>
                  </a:lnTo>
                  <a:lnTo>
                    <a:pt x="594602" y="570724"/>
                  </a:lnTo>
                  <a:lnTo>
                    <a:pt x="618546" y="610230"/>
                  </a:lnTo>
                  <a:lnTo>
                    <a:pt x="641547" y="650760"/>
                  </a:lnTo>
                  <a:lnTo>
                    <a:pt x="663653" y="692372"/>
                  </a:lnTo>
                  <a:lnTo>
                    <a:pt x="684906" y="735124"/>
                  </a:lnTo>
                  <a:lnTo>
                    <a:pt x="705354" y="779072"/>
                  </a:lnTo>
                  <a:lnTo>
                    <a:pt x="725039" y="824276"/>
                  </a:lnTo>
                  <a:lnTo>
                    <a:pt x="744007" y="870793"/>
                  </a:lnTo>
                  <a:lnTo>
                    <a:pt x="762304" y="918679"/>
                  </a:lnTo>
                  <a:lnTo>
                    <a:pt x="779973" y="967994"/>
                  </a:lnTo>
                  <a:lnTo>
                    <a:pt x="797061" y="1018794"/>
                  </a:lnTo>
                  <a:lnTo>
                    <a:pt x="813611" y="107113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75554" y="1992766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60248" y="0"/>
                  </a:moveTo>
                  <a:lnTo>
                    <a:pt x="52394" y="7237"/>
                  </a:lnTo>
                  <a:lnTo>
                    <a:pt x="45554" y="18411"/>
                  </a:lnTo>
                  <a:lnTo>
                    <a:pt x="40696" y="29750"/>
                  </a:lnTo>
                  <a:lnTo>
                    <a:pt x="38787" y="37481"/>
                  </a:lnTo>
                  <a:lnTo>
                    <a:pt x="32871" y="32151"/>
                  </a:lnTo>
                  <a:lnTo>
                    <a:pt x="22490" y="25486"/>
                  </a:lnTo>
                  <a:lnTo>
                    <a:pt x="10561" y="20069"/>
                  </a:lnTo>
                  <a:lnTo>
                    <a:pt x="0" y="18480"/>
                  </a:lnTo>
                </a:path>
              </a:pathLst>
            </a:custGeom>
            <a:ln w="11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2337045" y="946263"/>
            <a:ext cx="199390" cy="1089660"/>
            <a:chOff x="2337045" y="946263"/>
            <a:chExt cx="199390" cy="1089660"/>
          </a:xfrm>
        </p:grpSpPr>
        <p:sp>
          <p:nvSpPr>
            <p:cNvPr id="12" name="object 12"/>
            <p:cNvSpPr/>
            <p:nvPr/>
          </p:nvSpPr>
          <p:spPr>
            <a:xfrm>
              <a:off x="2344245" y="953463"/>
              <a:ext cx="184785" cy="1071245"/>
            </a:xfrm>
            <a:custGeom>
              <a:avLst/>
              <a:gdLst/>
              <a:ahLst/>
              <a:cxnLst/>
              <a:rect l="l" t="t" r="r" b="b"/>
              <a:pathLst>
                <a:path w="184785" h="1071245">
                  <a:moveTo>
                    <a:pt x="184771" y="0"/>
                  </a:moveTo>
                  <a:lnTo>
                    <a:pt x="159397" y="51156"/>
                  </a:lnTo>
                  <a:lnTo>
                    <a:pt x="135962" y="101305"/>
                  </a:lnTo>
                  <a:lnTo>
                    <a:pt x="114449" y="150563"/>
                  </a:lnTo>
                  <a:lnTo>
                    <a:pt x="94843" y="199045"/>
                  </a:lnTo>
                  <a:lnTo>
                    <a:pt x="77126" y="246868"/>
                  </a:lnTo>
                  <a:lnTo>
                    <a:pt x="61283" y="294145"/>
                  </a:lnTo>
                  <a:lnTo>
                    <a:pt x="47297" y="340994"/>
                  </a:lnTo>
                  <a:lnTo>
                    <a:pt x="35151" y="387530"/>
                  </a:lnTo>
                  <a:lnTo>
                    <a:pt x="24828" y="433868"/>
                  </a:lnTo>
                  <a:lnTo>
                    <a:pt x="16314" y="480125"/>
                  </a:lnTo>
                  <a:lnTo>
                    <a:pt x="9590" y="526416"/>
                  </a:lnTo>
                  <a:lnTo>
                    <a:pt x="4641" y="572856"/>
                  </a:lnTo>
                  <a:lnTo>
                    <a:pt x="1449" y="619562"/>
                  </a:lnTo>
                  <a:lnTo>
                    <a:pt x="0" y="666649"/>
                  </a:lnTo>
                  <a:lnTo>
                    <a:pt x="275" y="714232"/>
                  </a:lnTo>
                  <a:lnTo>
                    <a:pt x="2259" y="762428"/>
                  </a:lnTo>
                  <a:lnTo>
                    <a:pt x="5935" y="811352"/>
                  </a:lnTo>
                  <a:lnTo>
                    <a:pt x="11287" y="861120"/>
                  </a:lnTo>
                  <a:lnTo>
                    <a:pt x="18298" y="911847"/>
                  </a:lnTo>
                  <a:lnTo>
                    <a:pt x="26952" y="963649"/>
                  </a:lnTo>
                  <a:lnTo>
                    <a:pt x="37232" y="1016642"/>
                  </a:lnTo>
                  <a:lnTo>
                    <a:pt x="49122" y="10709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357412" y="1994344"/>
              <a:ext cx="61594" cy="36195"/>
            </a:xfrm>
            <a:custGeom>
              <a:avLst/>
              <a:gdLst/>
              <a:ahLst/>
              <a:cxnLst/>
              <a:rect l="l" t="t" r="r" b="b"/>
              <a:pathLst>
                <a:path w="61594" h="36194">
                  <a:moveTo>
                    <a:pt x="61301" y="0"/>
                  </a:moveTo>
                  <a:lnTo>
                    <a:pt x="52968" y="6651"/>
                  </a:lnTo>
                  <a:lnTo>
                    <a:pt x="45367" y="17295"/>
                  </a:lnTo>
                  <a:lnTo>
                    <a:pt x="39728" y="28243"/>
                  </a:lnTo>
                  <a:lnTo>
                    <a:pt x="37280" y="35807"/>
                  </a:lnTo>
                  <a:lnTo>
                    <a:pt x="31766" y="30080"/>
                  </a:lnTo>
                  <a:lnTo>
                    <a:pt x="21900" y="22710"/>
                  </a:lnTo>
                  <a:lnTo>
                    <a:pt x="10404" y="16472"/>
                  </a:lnTo>
                  <a:lnTo>
                    <a:pt x="0" y="14144"/>
                  </a:lnTo>
                </a:path>
              </a:pathLst>
            </a:custGeom>
            <a:ln w="11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4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c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850265" cy="1090295"/>
            <a:chOff x="991797" y="946263"/>
            <a:chExt cx="85026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814069" cy="1071245"/>
            </a:xfrm>
            <a:custGeom>
              <a:avLst/>
              <a:gdLst/>
              <a:ahLst/>
              <a:cxnLst/>
              <a:rect l="l" t="t" r="r" b="b"/>
              <a:pathLst>
                <a:path w="814069" h="1071245">
                  <a:moveTo>
                    <a:pt x="0" y="0"/>
                  </a:moveTo>
                  <a:lnTo>
                    <a:pt x="46820" y="30910"/>
                  </a:lnTo>
                  <a:lnTo>
                    <a:pt x="91935" y="61866"/>
                  </a:lnTo>
                  <a:lnTo>
                    <a:pt x="135391" y="92923"/>
                  </a:lnTo>
                  <a:lnTo>
                    <a:pt x="177231" y="124140"/>
                  </a:lnTo>
                  <a:lnTo>
                    <a:pt x="217500" y="155575"/>
                  </a:lnTo>
                  <a:lnTo>
                    <a:pt x="256245" y="187284"/>
                  </a:lnTo>
                  <a:lnTo>
                    <a:pt x="293508" y="219326"/>
                  </a:lnTo>
                  <a:lnTo>
                    <a:pt x="329337" y="251759"/>
                  </a:lnTo>
                  <a:lnTo>
                    <a:pt x="363774" y="284639"/>
                  </a:lnTo>
                  <a:lnTo>
                    <a:pt x="396866" y="318025"/>
                  </a:lnTo>
                  <a:lnTo>
                    <a:pt x="428657" y="351974"/>
                  </a:lnTo>
                  <a:lnTo>
                    <a:pt x="459192" y="386544"/>
                  </a:lnTo>
                  <a:lnTo>
                    <a:pt x="488517" y="421792"/>
                  </a:lnTo>
                  <a:lnTo>
                    <a:pt x="516675" y="457777"/>
                  </a:lnTo>
                  <a:lnTo>
                    <a:pt x="543712" y="494556"/>
                  </a:lnTo>
                  <a:lnTo>
                    <a:pt x="569673" y="532185"/>
                  </a:lnTo>
                  <a:lnTo>
                    <a:pt x="594602" y="570724"/>
                  </a:lnTo>
                  <a:lnTo>
                    <a:pt x="618546" y="610230"/>
                  </a:lnTo>
                  <a:lnTo>
                    <a:pt x="641547" y="650760"/>
                  </a:lnTo>
                  <a:lnTo>
                    <a:pt x="663653" y="692372"/>
                  </a:lnTo>
                  <a:lnTo>
                    <a:pt x="684906" y="735124"/>
                  </a:lnTo>
                  <a:lnTo>
                    <a:pt x="705354" y="779072"/>
                  </a:lnTo>
                  <a:lnTo>
                    <a:pt x="725039" y="824276"/>
                  </a:lnTo>
                  <a:lnTo>
                    <a:pt x="744007" y="870793"/>
                  </a:lnTo>
                  <a:lnTo>
                    <a:pt x="762304" y="918679"/>
                  </a:lnTo>
                  <a:lnTo>
                    <a:pt x="779973" y="967994"/>
                  </a:lnTo>
                  <a:lnTo>
                    <a:pt x="797061" y="1018794"/>
                  </a:lnTo>
                  <a:lnTo>
                    <a:pt x="813611" y="107113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75554" y="1992766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60248" y="0"/>
                  </a:moveTo>
                  <a:lnTo>
                    <a:pt x="52394" y="7237"/>
                  </a:lnTo>
                  <a:lnTo>
                    <a:pt x="45554" y="18411"/>
                  </a:lnTo>
                  <a:lnTo>
                    <a:pt x="40696" y="29750"/>
                  </a:lnTo>
                  <a:lnTo>
                    <a:pt x="38787" y="37481"/>
                  </a:lnTo>
                  <a:lnTo>
                    <a:pt x="32871" y="32151"/>
                  </a:lnTo>
                  <a:lnTo>
                    <a:pt x="22490" y="25486"/>
                  </a:lnTo>
                  <a:lnTo>
                    <a:pt x="10561" y="20069"/>
                  </a:lnTo>
                  <a:lnTo>
                    <a:pt x="0" y="18480"/>
                  </a:lnTo>
                </a:path>
              </a:pathLst>
            </a:custGeom>
            <a:ln w="11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2337045" y="946263"/>
            <a:ext cx="199390" cy="1089660"/>
            <a:chOff x="2337045" y="946263"/>
            <a:chExt cx="199390" cy="1089660"/>
          </a:xfrm>
        </p:grpSpPr>
        <p:sp>
          <p:nvSpPr>
            <p:cNvPr id="12" name="object 12"/>
            <p:cNvSpPr/>
            <p:nvPr/>
          </p:nvSpPr>
          <p:spPr>
            <a:xfrm>
              <a:off x="2344245" y="953463"/>
              <a:ext cx="184785" cy="1071245"/>
            </a:xfrm>
            <a:custGeom>
              <a:avLst/>
              <a:gdLst/>
              <a:ahLst/>
              <a:cxnLst/>
              <a:rect l="l" t="t" r="r" b="b"/>
              <a:pathLst>
                <a:path w="184785" h="1071245">
                  <a:moveTo>
                    <a:pt x="184771" y="0"/>
                  </a:moveTo>
                  <a:lnTo>
                    <a:pt x="159397" y="51156"/>
                  </a:lnTo>
                  <a:lnTo>
                    <a:pt x="135962" y="101305"/>
                  </a:lnTo>
                  <a:lnTo>
                    <a:pt x="114449" y="150563"/>
                  </a:lnTo>
                  <a:lnTo>
                    <a:pt x="94843" y="199045"/>
                  </a:lnTo>
                  <a:lnTo>
                    <a:pt x="77126" y="246868"/>
                  </a:lnTo>
                  <a:lnTo>
                    <a:pt x="61283" y="294145"/>
                  </a:lnTo>
                  <a:lnTo>
                    <a:pt x="47297" y="340994"/>
                  </a:lnTo>
                  <a:lnTo>
                    <a:pt x="35151" y="387530"/>
                  </a:lnTo>
                  <a:lnTo>
                    <a:pt x="24828" y="433868"/>
                  </a:lnTo>
                  <a:lnTo>
                    <a:pt x="16314" y="480125"/>
                  </a:lnTo>
                  <a:lnTo>
                    <a:pt x="9590" y="526416"/>
                  </a:lnTo>
                  <a:lnTo>
                    <a:pt x="4641" y="572856"/>
                  </a:lnTo>
                  <a:lnTo>
                    <a:pt x="1449" y="619562"/>
                  </a:lnTo>
                  <a:lnTo>
                    <a:pt x="0" y="666649"/>
                  </a:lnTo>
                  <a:lnTo>
                    <a:pt x="275" y="714232"/>
                  </a:lnTo>
                  <a:lnTo>
                    <a:pt x="2259" y="762428"/>
                  </a:lnTo>
                  <a:lnTo>
                    <a:pt x="5935" y="811352"/>
                  </a:lnTo>
                  <a:lnTo>
                    <a:pt x="11287" y="861120"/>
                  </a:lnTo>
                  <a:lnTo>
                    <a:pt x="18298" y="911847"/>
                  </a:lnTo>
                  <a:lnTo>
                    <a:pt x="26952" y="963649"/>
                  </a:lnTo>
                  <a:lnTo>
                    <a:pt x="37232" y="1016642"/>
                  </a:lnTo>
                  <a:lnTo>
                    <a:pt x="49122" y="10709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357412" y="1994344"/>
              <a:ext cx="61594" cy="36195"/>
            </a:xfrm>
            <a:custGeom>
              <a:avLst/>
              <a:gdLst/>
              <a:ahLst/>
              <a:cxnLst/>
              <a:rect l="l" t="t" r="r" b="b"/>
              <a:pathLst>
                <a:path w="61594" h="36194">
                  <a:moveTo>
                    <a:pt x="61301" y="0"/>
                  </a:moveTo>
                  <a:lnTo>
                    <a:pt x="52968" y="6651"/>
                  </a:lnTo>
                  <a:lnTo>
                    <a:pt x="45367" y="17295"/>
                  </a:lnTo>
                  <a:lnTo>
                    <a:pt x="39728" y="28243"/>
                  </a:lnTo>
                  <a:lnTo>
                    <a:pt x="37280" y="35807"/>
                  </a:lnTo>
                  <a:lnTo>
                    <a:pt x="31766" y="30080"/>
                  </a:lnTo>
                  <a:lnTo>
                    <a:pt x="21900" y="22710"/>
                  </a:lnTo>
                  <a:lnTo>
                    <a:pt x="10404" y="16472"/>
                  </a:lnTo>
                  <a:lnTo>
                    <a:pt x="0" y="14144"/>
                  </a:lnTo>
                </a:path>
              </a:pathLst>
            </a:custGeom>
            <a:ln w="11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237970" y="2754924"/>
            <a:ext cx="112268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Enqueue(e)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0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c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1544955" cy="1090295"/>
            <a:chOff x="991797" y="946263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814069" cy="1071245"/>
            </a:xfrm>
            <a:custGeom>
              <a:avLst/>
              <a:gdLst/>
              <a:ahLst/>
              <a:cxnLst/>
              <a:rect l="l" t="t" r="r" b="b"/>
              <a:pathLst>
                <a:path w="814069" h="1071245">
                  <a:moveTo>
                    <a:pt x="0" y="0"/>
                  </a:moveTo>
                  <a:lnTo>
                    <a:pt x="46820" y="30910"/>
                  </a:lnTo>
                  <a:lnTo>
                    <a:pt x="91935" y="61866"/>
                  </a:lnTo>
                  <a:lnTo>
                    <a:pt x="135391" y="92923"/>
                  </a:lnTo>
                  <a:lnTo>
                    <a:pt x="177231" y="124140"/>
                  </a:lnTo>
                  <a:lnTo>
                    <a:pt x="217500" y="155575"/>
                  </a:lnTo>
                  <a:lnTo>
                    <a:pt x="256245" y="187284"/>
                  </a:lnTo>
                  <a:lnTo>
                    <a:pt x="293508" y="219326"/>
                  </a:lnTo>
                  <a:lnTo>
                    <a:pt x="329337" y="251759"/>
                  </a:lnTo>
                  <a:lnTo>
                    <a:pt x="363774" y="284639"/>
                  </a:lnTo>
                  <a:lnTo>
                    <a:pt x="396866" y="318025"/>
                  </a:lnTo>
                  <a:lnTo>
                    <a:pt x="428657" y="351974"/>
                  </a:lnTo>
                  <a:lnTo>
                    <a:pt x="459192" y="386544"/>
                  </a:lnTo>
                  <a:lnTo>
                    <a:pt x="488517" y="421792"/>
                  </a:lnTo>
                  <a:lnTo>
                    <a:pt x="516675" y="457777"/>
                  </a:lnTo>
                  <a:lnTo>
                    <a:pt x="543712" y="494556"/>
                  </a:lnTo>
                  <a:lnTo>
                    <a:pt x="569673" y="532185"/>
                  </a:lnTo>
                  <a:lnTo>
                    <a:pt x="594602" y="570724"/>
                  </a:lnTo>
                  <a:lnTo>
                    <a:pt x="618546" y="610230"/>
                  </a:lnTo>
                  <a:lnTo>
                    <a:pt x="641547" y="650760"/>
                  </a:lnTo>
                  <a:lnTo>
                    <a:pt x="663653" y="692372"/>
                  </a:lnTo>
                  <a:lnTo>
                    <a:pt x="684906" y="735124"/>
                  </a:lnTo>
                  <a:lnTo>
                    <a:pt x="705354" y="779072"/>
                  </a:lnTo>
                  <a:lnTo>
                    <a:pt x="725039" y="824276"/>
                  </a:lnTo>
                  <a:lnTo>
                    <a:pt x="744007" y="870793"/>
                  </a:lnTo>
                  <a:lnTo>
                    <a:pt x="762304" y="918679"/>
                  </a:lnTo>
                  <a:lnTo>
                    <a:pt x="779973" y="967994"/>
                  </a:lnTo>
                  <a:lnTo>
                    <a:pt x="797061" y="1018794"/>
                  </a:lnTo>
                  <a:lnTo>
                    <a:pt x="813611" y="107113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75554" y="1992766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60248" y="0"/>
                  </a:moveTo>
                  <a:lnTo>
                    <a:pt x="52394" y="7237"/>
                  </a:lnTo>
                  <a:lnTo>
                    <a:pt x="45554" y="18411"/>
                  </a:lnTo>
                  <a:lnTo>
                    <a:pt x="40696" y="29750"/>
                  </a:lnTo>
                  <a:lnTo>
                    <a:pt x="38787" y="37481"/>
                  </a:lnTo>
                  <a:lnTo>
                    <a:pt x="32871" y="32151"/>
                  </a:lnTo>
                  <a:lnTo>
                    <a:pt x="22490" y="25486"/>
                  </a:lnTo>
                  <a:lnTo>
                    <a:pt x="10561" y="20069"/>
                  </a:lnTo>
                  <a:lnTo>
                    <a:pt x="0" y="18480"/>
                  </a:lnTo>
                </a:path>
              </a:pathLst>
            </a:custGeom>
            <a:ln w="11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93199" y="953463"/>
              <a:ext cx="1136015" cy="1071880"/>
            </a:xfrm>
            <a:custGeom>
              <a:avLst/>
              <a:gdLst/>
              <a:ahLst/>
              <a:cxnLst/>
              <a:rect l="l" t="t" r="r" b="b"/>
              <a:pathLst>
                <a:path w="1136014" h="1071880">
                  <a:moveTo>
                    <a:pt x="1135817" y="0"/>
                  </a:moveTo>
                  <a:lnTo>
                    <a:pt x="1083764" y="23079"/>
                  </a:lnTo>
                  <a:lnTo>
                    <a:pt x="1033192" y="46450"/>
                  </a:lnTo>
                  <a:lnTo>
                    <a:pt x="984058" y="70151"/>
                  </a:lnTo>
                  <a:lnTo>
                    <a:pt x="936323" y="94218"/>
                  </a:lnTo>
                  <a:lnTo>
                    <a:pt x="889944" y="118691"/>
                  </a:lnTo>
                  <a:lnTo>
                    <a:pt x="844880" y="143608"/>
                  </a:lnTo>
                  <a:lnTo>
                    <a:pt x="801091" y="169006"/>
                  </a:lnTo>
                  <a:lnTo>
                    <a:pt x="758535" y="194924"/>
                  </a:lnTo>
                  <a:lnTo>
                    <a:pt x="717170" y="221399"/>
                  </a:lnTo>
                  <a:lnTo>
                    <a:pt x="676956" y="248471"/>
                  </a:lnTo>
                  <a:lnTo>
                    <a:pt x="637852" y="276176"/>
                  </a:lnTo>
                  <a:lnTo>
                    <a:pt x="599816" y="304553"/>
                  </a:lnTo>
                  <a:lnTo>
                    <a:pt x="562807" y="333640"/>
                  </a:lnTo>
                  <a:lnTo>
                    <a:pt x="526784" y="363475"/>
                  </a:lnTo>
                  <a:lnTo>
                    <a:pt x="491706" y="394097"/>
                  </a:lnTo>
                  <a:lnTo>
                    <a:pt x="457531" y="425542"/>
                  </a:lnTo>
                  <a:lnTo>
                    <a:pt x="424219" y="457850"/>
                  </a:lnTo>
                  <a:lnTo>
                    <a:pt x="391727" y="491058"/>
                  </a:lnTo>
                  <a:lnTo>
                    <a:pt x="360016" y="525205"/>
                  </a:lnTo>
                  <a:lnTo>
                    <a:pt x="329043" y="560328"/>
                  </a:lnTo>
                  <a:lnTo>
                    <a:pt x="298768" y="596466"/>
                  </a:lnTo>
                  <a:lnTo>
                    <a:pt x="269150" y="633657"/>
                  </a:lnTo>
                  <a:lnTo>
                    <a:pt x="240146" y="671938"/>
                  </a:lnTo>
                  <a:lnTo>
                    <a:pt x="211716" y="711348"/>
                  </a:lnTo>
                  <a:lnTo>
                    <a:pt x="183820" y="751925"/>
                  </a:lnTo>
                  <a:lnTo>
                    <a:pt x="156414" y="793707"/>
                  </a:lnTo>
                  <a:lnTo>
                    <a:pt x="129460" y="836731"/>
                  </a:lnTo>
                  <a:lnTo>
                    <a:pt x="102914" y="881037"/>
                  </a:lnTo>
                  <a:lnTo>
                    <a:pt x="76736" y="926663"/>
                  </a:lnTo>
                  <a:lnTo>
                    <a:pt x="50885" y="973645"/>
                  </a:lnTo>
                  <a:lnTo>
                    <a:pt x="25320" y="1022023"/>
                  </a:lnTo>
                  <a:lnTo>
                    <a:pt x="0" y="107183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75523" y="1990025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5" h="40639">
                  <a:moveTo>
                    <a:pt x="56486" y="28178"/>
                  </a:moveTo>
                  <a:lnTo>
                    <a:pt x="45789" y="28009"/>
                  </a:lnTo>
                  <a:lnTo>
                    <a:pt x="33110" y="31398"/>
                  </a:lnTo>
                  <a:lnTo>
                    <a:pt x="21756" y="36274"/>
                  </a:lnTo>
                  <a:lnTo>
                    <a:pt x="15034" y="40567"/>
                  </a:lnTo>
                  <a:lnTo>
                    <a:pt x="14420" y="32614"/>
                  </a:lnTo>
                  <a:lnTo>
                    <a:pt x="11487" y="20610"/>
                  </a:lnTo>
                  <a:lnTo>
                    <a:pt x="6569" y="8443"/>
                  </a:lnTo>
                  <a:lnTo>
                    <a:pt x="0" y="0"/>
                  </a:lnTo>
                </a:path>
              </a:pathLst>
            </a:custGeom>
            <a:ln w="11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237970" y="2754924"/>
            <a:ext cx="112268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Enqueue(e)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0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c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1544955" cy="1090295"/>
            <a:chOff x="991797" y="946263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814069" cy="1071245"/>
            </a:xfrm>
            <a:custGeom>
              <a:avLst/>
              <a:gdLst/>
              <a:ahLst/>
              <a:cxnLst/>
              <a:rect l="l" t="t" r="r" b="b"/>
              <a:pathLst>
                <a:path w="814069" h="1071245">
                  <a:moveTo>
                    <a:pt x="0" y="0"/>
                  </a:moveTo>
                  <a:lnTo>
                    <a:pt x="46820" y="30910"/>
                  </a:lnTo>
                  <a:lnTo>
                    <a:pt x="91935" y="61866"/>
                  </a:lnTo>
                  <a:lnTo>
                    <a:pt x="135391" y="92923"/>
                  </a:lnTo>
                  <a:lnTo>
                    <a:pt x="177231" y="124140"/>
                  </a:lnTo>
                  <a:lnTo>
                    <a:pt x="217500" y="155575"/>
                  </a:lnTo>
                  <a:lnTo>
                    <a:pt x="256245" y="187284"/>
                  </a:lnTo>
                  <a:lnTo>
                    <a:pt x="293508" y="219326"/>
                  </a:lnTo>
                  <a:lnTo>
                    <a:pt x="329337" y="251759"/>
                  </a:lnTo>
                  <a:lnTo>
                    <a:pt x="363774" y="284639"/>
                  </a:lnTo>
                  <a:lnTo>
                    <a:pt x="396866" y="318025"/>
                  </a:lnTo>
                  <a:lnTo>
                    <a:pt x="428657" y="351974"/>
                  </a:lnTo>
                  <a:lnTo>
                    <a:pt x="459192" y="386544"/>
                  </a:lnTo>
                  <a:lnTo>
                    <a:pt x="488517" y="421792"/>
                  </a:lnTo>
                  <a:lnTo>
                    <a:pt x="516675" y="457777"/>
                  </a:lnTo>
                  <a:lnTo>
                    <a:pt x="543712" y="494556"/>
                  </a:lnTo>
                  <a:lnTo>
                    <a:pt x="569673" y="532185"/>
                  </a:lnTo>
                  <a:lnTo>
                    <a:pt x="594602" y="570724"/>
                  </a:lnTo>
                  <a:lnTo>
                    <a:pt x="618546" y="610230"/>
                  </a:lnTo>
                  <a:lnTo>
                    <a:pt x="641547" y="650760"/>
                  </a:lnTo>
                  <a:lnTo>
                    <a:pt x="663653" y="692372"/>
                  </a:lnTo>
                  <a:lnTo>
                    <a:pt x="684906" y="735124"/>
                  </a:lnTo>
                  <a:lnTo>
                    <a:pt x="705354" y="779072"/>
                  </a:lnTo>
                  <a:lnTo>
                    <a:pt x="725039" y="824276"/>
                  </a:lnTo>
                  <a:lnTo>
                    <a:pt x="744007" y="870793"/>
                  </a:lnTo>
                  <a:lnTo>
                    <a:pt x="762304" y="918679"/>
                  </a:lnTo>
                  <a:lnTo>
                    <a:pt x="779973" y="967994"/>
                  </a:lnTo>
                  <a:lnTo>
                    <a:pt x="797061" y="1018794"/>
                  </a:lnTo>
                  <a:lnTo>
                    <a:pt x="813611" y="107113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75554" y="1992766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60248" y="0"/>
                  </a:moveTo>
                  <a:lnTo>
                    <a:pt x="52394" y="7237"/>
                  </a:lnTo>
                  <a:lnTo>
                    <a:pt x="45554" y="18411"/>
                  </a:lnTo>
                  <a:lnTo>
                    <a:pt x="40696" y="29750"/>
                  </a:lnTo>
                  <a:lnTo>
                    <a:pt x="38787" y="37481"/>
                  </a:lnTo>
                  <a:lnTo>
                    <a:pt x="32871" y="32151"/>
                  </a:lnTo>
                  <a:lnTo>
                    <a:pt x="22490" y="25486"/>
                  </a:lnTo>
                  <a:lnTo>
                    <a:pt x="10561" y="20069"/>
                  </a:lnTo>
                  <a:lnTo>
                    <a:pt x="0" y="18480"/>
                  </a:lnTo>
                </a:path>
              </a:pathLst>
            </a:custGeom>
            <a:ln w="11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93199" y="953463"/>
              <a:ext cx="1136015" cy="1071880"/>
            </a:xfrm>
            <a:custGeom>
              <a:avLst/>
              <a:gdLst/>
              <a:ahLst/>
              <a:cxnLst/>
              <a:rect l="l" t="t" r="r" b="b"/>
              <a:pathLst>
                <a:path w="1136014" h="1071880">
                  <a:moveTo>
                    <a:pt x="1135817" y="0"/>
                  </a:moveTo>
                  <a:lnTo>
                    <a:pt x="1083764" y="23079"/>
                  </a:lnTo>
                  <a:lnTo>
                    <a:pt x="1033192" y="46450"/>
                  </a:lnTo>
                  <a:lnTo>
                    <a:pt x="984058" y="70151"/>
                  </a:lnTo>
                  <a:lnTo>
                    <a:pt x="936323" y="94218"/>
                  </a:lnTo>
                  <a:lnTo>
                    <a:pt x="889944" y="118691"/>
                  </a:lnTo>
                  <a:lnTo>
                    <a:pt x="844880" y="143608"/>
                  </a:lnTo>
                  <a:lnTo>
                    <a:pt x="801091" y="169006"/>
                  </a:lnTo>
                  <a:lnTo>
                    <a:pt x="758535" y="194924"/>
                  </a:lnTo>
                  <a:lnTo>
                    <a:pt x="717170" y="221399"/>
                  </a:lnTo>
                  <a:lnTo>
                    <a:pt x="676956" y="248471"/>
                  </a:lnTo>
                  <a:lnTo>
                    <a:pt x="637852" y="276176"/>
                  </a:lnTo>
                  <a:lnTo>
                    <a:pt x="599816" y="304553"/>
                  </a:lnTo>
                  <a:lnTo>
                    <a:pt x="562807" y="333640"/>
                  </a:lnTo>
                  <a:lnTo>
                    <a:pt x="526784" y="363475"/>
                  </a:lnTo>
                  <a:lnTo>
                    <a:pt x="491706" y="394097"/>
                  </a:lnTo>
                  <a:lnTo>
                    <a:pt x="457531" y="425542"/>
                  </a:lnTo>
                  <a:lnTo>
                    <a:pt x="424219" y="457850"/>
                  </a:lnTo>
                  <a:lnTo>
                    <a:pt x="391727" y="491058"/>
                  </a:lnTo>
                  <a:lnTo>
                    <a:pt x="360016" y="525205"/>
                  </a:lnTo>
                  <a:lnTo>
                    <a:pt x="329043" y="560328"/>
                  </a:lnTo>
                  <a:lnTo>
                    <a:pt x="298768" y="596466"/>
                  </a:lnTo>
                  <a:lnTo>
                    <a:pt x="269150" y="633657"/>
                  </a:lnTo>
                  <a:lnTo>
                    <a:pt x="240146" y="671938"/>
                  </a:lnTo>
                  <a:lnTo>
                    <a:pt x="211716" y="711348"/>
                  </a:lnTo>
                  <a:lnTo>
                    <a:pt x="183820" y="751925"/>
                  </a:lnTo>
                  <a:lnTo>
                    <a:pt x="156414" y="793707"/>
                  </a:lnTo>
                  <a:lnTo>
                    <a:pt x="129460" y="836731"/>
                  </a:lnTo>
                  <a:lnTo>
                    <a:pt x="102914" y="881037"/>
                  </a:lnTo>
                  <a:lnTo>
                    <a:pt x="76736" y="926663"/>
                  </a:lnTo>
                  <a:lnTo>
                    <a:pt x="50885" y="973645"/>
                  </a:lnTo>
                  <a:lnTo>
                    <a:pt x="25320" y="1022023"/>
                  </a:lnTo>
                  <a:lnTo>
                    <a:pt x="0" y="107183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75523" y="1990025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5" h="40639">
                  <a:moveTo>
                    <a:pt x="56486" y="28178"/>
                  </a:moveTo>
                  <a:lnTo>
                    <a:pt x="45789" y="28009"/>
                  </a:lnTo>
                  <a:lnTo>
                    <a:pt x="33110" y="31398"/>
                  </a:lnTo>
                  <a:lnTo>
                    <a:pt x="21756" y="36274"/>
                  </a:lnTo>
                  <a:lnTo>
                    <a:pt x="15034" y="40567"/>
                  </a:lnTo>
                  <a:lnTo>
                    <a:pt x="14420" y="32614"/>
                  </a:lnTo>
                  <a:lnTo>
                    <a:pt x="11487" y="20610"/>
                  </a:lnTo>
                  <a:lnTo>
                    <a:pt x="6569" y="8443"/>
                  </a:lnTo>
                  <a:lnTo>
                    <a:pt x="0" y="0"/>
                  </a:lnTo>
                </a:path>
              </a:pathLst>
            </a:custGeom>
            <a:ln w="11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0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c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1544955" cy="1090295"/>
            <a:chOff x="991797" y="946263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814069" cy="1071245"/>
            </a:xfrm>
            <a:custGeom>
              <a:avLst/>
              <a:gdLst/>
              <a:ahLst/>
              <a:cxnLst/>
              <a:rect l="l" t="t" r="r" b="b"/>
              <a:pathLst>
                <a:path w="814069" h="1071245">
                  <a:moveTo>
                    <a:pt x="0" y="0"/>
                  </a:moveTo>
                  <a:lnTo>
                    <a:pt x="46820" y="30910"/>
                  </a:lnTo>
                  <a:lnTo>
                    <a:pt x="91935" y="61866"/>
                  </a:lnTo>
                  <a:lnTo>
                    <a:pt x="135391" y="92923"/>
                  </a:lnTo>
                  <a:lnTo>
                    <a:pt x="177231" y="124140"/>
                  </a:lnTo>
                  <a:lnTo>
                    <a:pt x="217500" y="155575"/>
                  </a:lnTo>
                  <a:lnTo>
                    <a:pt x="256245" y="187284"/>
                  </a:lnTo>
                  <a:lnTo>
                    <a:pt x="293508" y="219326"/>
                  </a:lnTo>
                  <a:lnTo>
                    <a:pt x="329337" y="251759"/>
                  </a:lnTo>
                  <a:lnTo>
                    <a:pt x="363774" y="284639"/>
                  </a:lnTo>
                  <a:lnTo>
                    <a:pt x="396866" y="318025"/>
                  </a:lnTo>
                  <a:lnTo>
                    <a:pt x="428657" y="351974"/>
                  </a:lnTo>
                  <a:lnTo>
                    <a:pt x="459192" y="386544"/>
                  </a:lnTo>
                  <a:lnTo>
                    <a:pt x="488517" y="421792"/>
                  </a:lnTo>
                  <a:lnTo>
                    <a:pt x="516675" y="457777"/>
                  </a:lnTo>
                  <a:lnTo>
                    <a:pt x="543712" y="494556"/>
                  </a:lnTo>
                  <a:lnTo>
                    <a:pt x="569673" y="532185"/>
                  </a:lnTo>
                  <a:lnTo>
                    <a:pt x="594602" y="570724"/>
                  </a:lnTo>
                  <a:lnTo>
                    <a:pt x="618546" y="610230"/>
                  </a:lnTo>
                  <a:lnTo>
                    <a:pt x="641547" y="650760"/>
                  </a:lnTo>
                  <a:lnTo>
                    <a:pt x="663653" y="692372"/>
                  </a:lnTo>
                  <a:lnTo>
                    <a:pt x="684906" y="735124"/>
                  </a:lnTo>
                  <a:lnTo>
                    <a:pt x="705354" y="779072"/>
                  </a:lnTo>
                  <a:lnTo>
                    <a:pt x="725039" y="824276"/>
                  </a:lnTo>
                  <a:lnTo>
                    <a:pt x="744007" y="870793"/>
                  </a:lnTo>
                  <a:lnTo>
                    <a:pt x="762304" y="918679"/>
                  </a:lnTo>
                  <a:lnTo>
                    <a:pt x="779973" y="967994"/>
                  </a:lnTo>
                  <a:lnTo>
                    <a:pt x="797061" y="1018794"/>
                  </a:lnTo>
                  <a:lnTo>
                    <a:pt x="813611" y="107113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75554" y="1992766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60248" y="0"/>
                  </a:moveTo>
                  <a:lnTo>
                    <a:pt x="52394" y="7237"/>
                  </a:lnTo>
                  <a:lnTo>
                    <a:pt x="45554" y="18411"/>
                  </a:lnTo>
                  <a:lnTo>
                    <a:pt x="40696" y="29750"/>
                  </a:lnTo>
                  <a:lnTo>
                    <a:pt x="38787" y="37481"/>
                  </a:lnTo>
                  <a:lnTo>
                    <a:pt x="32871" y="32151"/>
                  </a:lnTo>
                  <a:lnTo>
                    <a:pt x="22490" y="25486"/>
                  </a:lnTo>
                  <a:lnTo>
                    <a:pt x="10561" y="20069"/>
                  </a:lnTo>
                  <a:lnTo>
                    <a:pt x="0" y="18480"/>
                  </a:lnTo>
                </a:path>
              </a:pathLst>
            </a:custGeom>
            <a:ln w="11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93199" y="953463"/>
              <a:ext cx="1136015" cy="1071880"/>
            </a:xfrm>
            <a:custGeom>
              <a:avLst/>
              <a:gdLst/>
              <a:ahLst/>
              <a:cxnLst/>
              <a:rect l="l" t="t" r="r" b="b"/>
              <a:pathLst>
                <a:path w="1136014" h="1071880">
                  <a:moveTo>
                    <a:pt x="1135817" y="0"/>
                  </a:moveTo>
                  <a:lnTo>
                    <a:pt x="1083764" y="23079"/>
                  </a:lnTo>
                  <a:lnTo>
                    <a:pt x="1033192" y="46450"/>
                  </a:lnTo>
                  <a:lnTo>
                    <a:pt x="984058" y="70151"/>
                  </a:lnTo>
                  <a:lnTo>
                    <a:pt x="936323" y="94218"/>
                  </a:lnTo>
                  <a:lnTo>
                    <a:pt x="889944" y="118691"/>
                  </a:lnTo>
                  <a:lnTo>
                    <a:pt x="844880" y="143608"/>
                  </a:lnTo>
                  <a:lnTo>
                    <a:pt x="801091" y="169006"/>
                  </a:lnTo>
                  <a:lnTo>
                    <a:pt x="758535" y="194924"/>
                  </a:lnTo>
                  <a:lnTo>
                    <a:pt x="717170" y="221399"/>
                  </a:lnTo>
                  <a:lnTo>
                    <a:pt x="676956" y="248471"/>
                  </a:lnTo>
                  <a:lnTo>
                    <a:pt x="637852" y="276176"/>
                  </a:lnTo>
                  <a:lnTo>
                    <a:pt x="599816" y="304553"/>
                  </a:lnTo>
                  <a:lnTo>
                    <a:pt x="562807" y="333640"/>
                  </a:lnTo>
                  <a:lnTo>
                    <a:pt x="526784" y="363475"/>
                  </a:lnTo>
                  <a:lnTo>
                    <a:pt x="491706" y="394097"/>
                  </a:lnTo>
                  <a:lnTo>
                    <a:pt x="457531" y="425542"/>
                  </a:lnTo>
                  <a:lnTo>
                    <a:pt x="424219" y="457850"/>
                  </a:lnTo>
                  <a:lnTo>
                    <a:pt x="391727" y="491058"/>
                  </a:lnTo>
                  <a:lnTo>
                    <a:pt x="360016" y="525205"/>
                  </a:lnTo>
                  <a:lnTo>
                    <a:pt x="329043" y="560328"/>
                  </a:lnTo>
                  <a:lnTo>
                    <a:pt x="298768" y="596466"/>
                  </a:lnTo>
                  <a:lnTo>
                    <a:pt x="269150" y="633657"/>
                  </a:lnTo>
                  <a:lnTo>
                    <a:pt x="240146" y="671938"/>
                  </a:lnTo>
                  <a:lnTo>
                    <a:pt x="211716" y="711348"/>
                  </a:lnTo>
                  <a:lnTo>
                    <a:pt x="183820" y="751925"/>
                  </a:lnTo>
                  <a:lnTo>
                    <a:pt x="156414" y="793707"/>
                  </a:lnTo>
                  <a:lnTo>
                    <a:pt x="129460" y="836731"/>
                  </a:lnTo>
                  <a:lnTo>
                    <a:pt x="102914" y="881037"/>
                  </a:lnTo>
                  <a:lnTo>
                    <a:pt x="76736" y="926663"/>
                  </a:lnTo>
                  <a:lnTo>
                    <a:pt x="50885" y="973645"/>
                  </a:lnTo>
                  <a:lnTo>
                    <a:pt x="25320" y="1022023"/>
                  </a:lnTo>
                  <a:lnTo>
                    <a:pt x="0" y="107183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75523" y="1990025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5" h="40639">
                  <a:moveTo>
                    <a:pt x="56486" y="28178"/>
                  </a:moveTo>
                  <a:lnTo>
                    <a:pt x="45789" y="28009"/>
                  </a:lnTo>
                  <a:lnTo>
                    <a:pt x="33110" y="31398"/>
                  </a:lnTo>
                  <a:lnTo>
                    <a:pt x="21756" y="36274"/>
                  </a:lnTo>
                  <a:lnTo>
                    <a:pt x="15034" y="40567"/>
                  </a:lnTo>
                  <a:lnTo>
                    <a:pt x="14420" y="32614"/>
                  </a:lnTo>
                  <a:lnTo>
                    <a:pt x="11487" y="20610"/>
                  </a:lnTo>
                  <a:lnTo>
                    <a:pt x="6569" y="8443"/>
                  </a:lnTo>
                  <a:lnTo>
                    <a:pt x="0" y="0"/>
                  </a:lnTo>
                </a:path>
              </a:pathLst>
            </a:custGeom>
            <a:ln w="11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237970" y="2754924"/>
            <a:ext cx="112268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Enqueue(f)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7751" y="2432680"/>
            <a:ext cx="101219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SimSun"/>
                <a:cs typeface="SimSun"/>
              </a:rPr>
              <a:t>Top()</a:t>
            </a:r>
            <a:r>
              <a:rPr dirty="0" sz="1700" spc="10" i="1">
                <a:latin typeface="Arial"/>
                <a:cs typeface="Arial"/>
              </a:rPr>
              <a:t>→</a:t>
            </a:r>
            <a:r>
              <a:rPr dirty="0" sz="1700" spc="310" i="1">
                <a:latin typeface="Arial"/>
                <a:cs typeface="Arial"/>
              </a:rPr>
              <a:t> </a:t>
            </a:r>
            <a:r>
              <a:rPr dirty="0" sz="1700" spc="10">
                <a:latin typeface="SimSun"/>
                <a:cs typeface="SimSun"/>
              </a:rPr>
              <a:t>b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f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c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1544955" cy="1090295"/>
            <a:chOff x="991797" y="946263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814069" cy="1071245"/>
            </a:xfrm>
            <a:custGeom>
              <a:avLst/>
              <a:gdLst/>
              <a:ahLst/>
              <a:cxnLst/>
              <a:rect l="l" t="t" r="r" b="b"/>
              <a:pathLst>
                <a:path w="814069" h="1071245">
                  <a:moveTo>
                    <a:pt x="0" y="0"/>
                  </a:moveTo>
                  <a:lnTo>
                    <a:pt x="46820" y="30910"/>
                  </a:lnTo>
                  <a:lnTo>
                    <a:pt x="91935" y="61866"/>
                  </a:lnTo>
                  <a:lnTo>
                    <a:pt x="135391" y="92923"/>
                  </a:lnTo>
                  <a:lnTo>
                    <a:pt x="177231" y="124140"/>
                  </a:lnTo>
                  <a:lnTo>
                    <a:pt x="217500" y="155575"/>
                  </a:lnTo>
                  <a:lnTo>
                    <a:pt x="256245" y="187284"/>
                  </a:lnTo>
                  <a:lnTo>
                    <a:pt x="293508" y="219326"/>
                  </a:lnTo>
                  <a:lnTo>
                    <a:pt x="329337" y="251759"/>
                  </a:lnTo>
                  <a:lnTo>
                    <a:pt x="363774" y="284639"/>
                  </a:lnTo>
                  <a:lnTo>
                    <a:pt x="396866" y="318025"/>
                  </a:lnTo>
                  <a:lnTo>
                    <a:pt x="428657" y="351974"/>
                  </a:lnTo>
                  <a:lnTo>
                    <a:pt x="459192" y="386544"/>
                  </a:lnTo>
                  <a:lnTo>
                    <a:pt x="488517" y="421792"/>
                  </a:lnTo>
                  <a:lnTo>
                    <a:pt x="516675" y="457777"/>
                  </a:lnTo>
                  <a:lnTo>
                    <a:pt x="543712" y="494556"/>
                  </a:lnTo>
                  <a:lnTo>
                    <a:pt x="569673" y="532185"/>
                  </a:lnTo>
                  <a:lnTo>
                    <a:pt x="594602" y="570724"/>
                  </a:lnTo>
                  <a:lnTo>
                    <a:pt x="618546" y="610230"/>
                  </a:lnTo>
                  <a:lnTo>
                    <a:pt x="641547" y="650760"/>
                  </a:lnTo>
                  <a:lnTo>
                    <a:pt x="663653" y="692372"/>
                  </a:lnTo>
                  <a:lnTo>
                    <a:pt x="684906" y="735124"/>
                  </a:lnTo>
                  <a:lnTo>
                    <a:pt x="705354" y="779072"/>
                  </a:lnTo>
                  <a:lnTo>
                    <a:pt x="725039" y="824276"/>
                  </a:lnTo>
                  <a:lnTo>
                    <a:pt x="744007" y="870793"/>
                  </a:lnTo>
                  <a:lnTo>
                    <a:pt x="762304" y="918679"/>
                  </a:lnTo>
                  <a:lnTo>
                    <a:pt x="779973" y="967994"/>
                  </a:lnTo>
                  <a:lnTo>
                    <a:pt x="797061" y="1018794"/>
                  </a:lnTo>
                  <a:lnTo>
                    <a:pt x="813611" y="107113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75554" y="1992766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60248" y="0"/>
                  </a:moveTo>
                  <a:lnTo>
                    <a:pt x="52394" y="7237"/>
                  </a:lnTo>
                  <a:lnTo>
                    <a:pt x="45554" y="18411"/>
                  </a:lnTo>
                  <a:lnTo>
                    <a:pt x="40696" y="29750"/>
                  </a:lnTo>
                  <a:lnTo>
                    <a:pt x="38787" y="37481"/>
                  </a:lnTo>
                  <a:lnTo>
                    <a:pt x="32871" y="32151"/>
                  </a:lnTo>
                  <a:lnTo>
                    <a:pt x="22490" y="25486"/>
                  </a:lnTo>
                  <a:lnTo>
                    <a:pt x="10561" y="20069"/>
                  </a:lnTo>
                  <a:lnTo>
                    <a:pt x="0" y="18480"/>
                  </a:lnTo>
                </a:path>
              </a:pathLst>
            </a:custGeom>
            <a:ln w="11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43855" y="953463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61" y="0"/>
                  </a:moveTo>
                  <a:lnTo>
                    <a:pt x="837182" y="28900"/>
                  </a:lnTo>
                  <a:lnTo>
                    <a:pt x="790848" y="57904"/>
                  </a:lnTo>
                  <a:lnTo>
                    <a:pt x="746116" y="87064"/>
                  </a:lnTo>
                  <a:lnTo>
                    <a:pt x="702940" y="116431"/>
                  </a:lnTo>
                  <a:lnTo>
                    <a:pt x="661278" y="146059"/>
                  </a:lnTo>
                  <a:lnTo>
                    <a:pt x="621084" y="175999"/>
                  </a:lnTo>
                  <a:lnTo>
                    <a:pt x="582314" y="206304"/>
                  </a:lnTo>
                  <a:lnTo>
                    <a:pt x="544924" y="237026"/>
                  </a:lnTo>
                  <a:lnTo>
                    <a:pt x="508869" y="268218"/>
                  </a:lnTo>
                  <a:lnTo>
                    <a:pt x="474106" y="299932"/>
                  </a:lnTo>
                  <a:lnTo>
                    <a:pt x="440590" y="332220"/>
                  </a:lnTo>
                  <a:lnTo>
                    <a:pt x="408276" y="365135"/>
                  </a:lnTo>
                  <a:lnTo>
                    <a:pt x="377120" y="398729"/>
                  </a:lnTo>
                  <a:lnTo>
                    <a:pt x="347079" y="433054"/>
                  </a:lnTo>
                  <a:lnTo>
                    <a:pt x="318107" y="468163"/>
                  </a:lnTo>
                  <a:lnTo>
                    <a:pt x="290160" y="504109"/>
                  </a:lnTo>
                  <a:lnTo>
                    <a:pt x="263195" y="540942"/>
                  </a:lnTo>
                  <a:lnTo>
                    <a:pt x="237166" y="578716"/>
                  </a:lnTo>
                  <a:lnTo>
                    <a:pt x="212030" y="617484"/>
                  </a:lnTo>
                  <a:lnTo>
                    <a:pt x="187741" y="657297"/>
                  </a:lnTo>
                  <a:lnTo>
                    <a:pt x="164257" y="698208"/>
                  </a:lnTo>
                  <a:lnTo>
                    <a:pt x="141532" y="740269"/>
                  </a:lnTo>
                  <a:lnTo>
                    <a:pt x="119522" y="783532"/>
                  </a:lnTo>
                  <a:lnTo>
                    <a:pt x="98183" y="828051"/>
                  </a:lnTo>
                  <a:lnTo>
                    <a:pt x="77470" y="873877"/>
                  </a:lnTo>
                  <a:lnTo>
                    <a:pt x="57340" y="921062"/>
                  </a:lnTo>
                  <a:lnTo>
                    <a:pt x="37748" y="969659"/>
                  </a:lnTo>
                  <a:lnTo>
                    <a:pt x="18649" y="1019721"/>
                  </a:lnTo>
                  <a:lnTo>
                    <a:pt x="0" y="107130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237970" y="2754924"/>
            <a:ext cx="112268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Enqueue(f)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f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c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1544955" cy="1090295"/>
            <a:chOff x="991797" y="946263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814069" cy="1071245"/>
            </a:xfrm>
            <a:custGeom>
              <a:avLst/>
              <a:gdLst/>
              <a:ahLst/>
              <a:cxnLst/>
              <a:rect l="l" t="t" r="r" b="b"/>
              <a:pathLst>
                <a:path w="814069" h="1071245">
                  <a:moveTo>
                    <a:pt x="0" y="0"/>
                  </a:moveTo>
                  <a:lnTo>
                    <a:pt x="46820" y="30910"/>
                  </a:lnTo>
                  <a:lnTo>
                    <a:pt x="91935" y="61866"/>
                  </a:lnTo>
                  <a:lnTo>
                    <a:pt x="135391" y="92923"/>
                  </a:lnTo>
                  <a:lnTo>
                    <a:pt x="177231" y="124140"/>
                  </a:lnTo>
                  <a:lnTo>
                    <a:pt x="217500" y="155575"/>
                  </a:lnTo>
                  <a:lnTo>
                    <a:pt x="256245" y="187284"/>
                  </a:lnTo>
                  <a:lnTo>
                    <a:pt x="293508" y="219326"/>
                  </a:lnTo>
                  <a:lnTo>
                    <a:pt x="329337" y="251759"/>
                  </a:lnTo>
                  <a:lnTo>
                    <a:pt x="363774" y="284639"/>
                  </a:lnTo>
                  <a:lnTo>
                    <a:pt x="396866" y="318025"/>
                  </a:lnTo>
                  <a:lnTo>
                    <a:pt x="428657" y="351974"/>
                  </a:lnTo>
                  <a:lnTo>
                    <a:pt x="459192" y="386544"/>
                  </a:lnTo>
                  <a:lnTo>
                    <a:pt x="488517" y="421792"/>
                  </a:lnTo>
                  <a:lnTo>
                    <a:pt x="516675" y="457777"/>
                  </a:lnTo>
                  <a:lnTo>
                    <a:pt x="543712" y="494556"/>
                  </a:lnTo>
                  <a:lnTo>
                    <a:pt x="569673" y="532185"/>
                  </a:lnTo>
                  <a:lnTo>
                    <a:pt x="594602" y="570724"/>
                  </a:lnTo>
                  <a:lnTo>
                    <a:pt x="618546" y="610230"/>
                  </a:lnTo>
                  <a:lnTo>
                    <a:pt x="641547" y="650760"/>
                  </a:lnTo>
                  <a:lnTo>
                    <a:pt x="663653" y="692372"/>
                  </a:lnTo>
                  <a:lnTo>
                    <a:pt x="684906" y="735124"/>
                  </a:lnTo>
                  <a:lnTo>
                    <a:pt x="705354" y="779072"/>
                  </a:lnTo>
                  <a:lnTo>
                    <a:pt x="725039" y="824276"/>
                  </a:lnTo>
                  <a:lnTo>
                    <a:pt x="744007" y="870793"/>
                  </a:lnTo>
                  <a:lnTo>
                    <a:pt x="762304" y="918679"/>
                  </a:lnTo>
                  <a:lnTo>
                    <a:pt x="779973" y="967994"/>
                  </a:lnTo>
                  <a:lnTo>
                    <a:pt x="797061" y="1018794"/>
                  </a:lnTo>
                  <a:lnTo>
                    <a:pt x="813611" y="107113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75554" y="1992766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60248" y="0"/>
                  </a:moveTo>
                  <a:lnTo>
                    <a:pt x="52394" y="7237"/>
                  </a:lnTo>
                  <a:lnTo>
                    <a:pt x="45554" y="18411"/>
                  </a:lnTo>
                  <a:lnTo>
                    <a:pt x="40696" y="29750"/>
                  </a:lnTo>
                  <a:lnTo>
                    <a:pt x="38787" y="37481"/>
                  </a:lnTo>
                  <a:lnTo>
                    <a:pt x="32871" y="32151"/>
                  </a:lnTo>
                  <a:lnTo>
                    <a:pt x="22490" y="25486"/>
                  </a:lnTo>
                  <a:lnTo>
                    <a:pt x="10561" y="20069"/>
                  </a:lnTo>
                  <a:lnTo>
                    <a:pt x="0" y="18480"/>
                  </a:lnTo>
                </a:path>
              </a:pathLst>
            </a:custGeom>
            <a:ln w="11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43855" y="953463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61" y="0"/>
                  </a:moveTo>
                  <a:lnTo>
                    <a:pt x="837182" y="28900"/>
                  </a:lnTo>
                  <a:lnTo>
                    <a:pt x="790848" y="57904"/>
                  </a:lnTo>
                  <a:lnTo>
                    <a:pt x="746116" y="87064"/>
                  </a:lnTo>
                  <a:lnTo>
                    <a:pt x="702940" y="116431"/>
                  </a:lnTo>
                  <a:lnTo>
                    <a:pt x="661278" y="146059"/>
                  </a:lnTo>
                  <a:lnTo>
                    <a:pt x="621084" y="175999"/>
                  </a:lnTo>
                  <a:lnTo>
                    <a:pt x="582314" y="206304"/>
                  </a:lnTo>
                  <a:lnTo>
                    <a:pt x="544924" y="237026"/>
                  </a:lnTo>
                  <a:lnTo>
                    <a:pt x="508869" y="268218"/>
                  </a:lnTo>
                  <a:lnTo>
                    <a:pt x="474106" y="299932"/>
                  </a:lnTo>
                  <a:lnTo>
                    <a:pt x="440590" y="332220"/>
                  </a:lnTo>
                  <a:lnTo>
                    <a:pt x="408276" y="365135"/>
                  </a:lnTo>
                  <a:lnTo>
                    <a:pt x="377120" y="398729"/>
                  </a:lnTo>
                  <a:lnTo>
                    <a:pt x="347079" y="433054"/>
                  </a:lnTo>
                  <a:lnTo>
                    <a:pt x="318107" y="468163"/>
                  </a:lnTo>
                  <a:lnTo>
                    <a:pt x="290160" y="504109"/>
                  </a:lnTo>
                  <a:lnTo>
                    <a:pt x="263195" y="540942"/>
                  </a:lnTo>
                  <a:lnTo>
                    <a:pt x="237166" y="578716"/>
                  </a:lnTo>
                  <a:lnTo>
                    <a:pt x="212030" y="617484"/>
                  </a:lnTo>
                  <a:lnTo>
                    <a:pt x="187741" y="657297"/>
                  </a:lnTo>
                  <a:lnTo>
                    <a:pt x="164257" y="698208"/>
                  </a:lnTo>
                  <a:lnTo>
                    <a:pt x="141532" y="740269"/>
                  </a:lnTo>
                  <a:lnTo>
                    <a:pt x="119522" y="783532"/>
                  </a:lnTo>
                  <a:lnTo>
                    <a:pt x="98183" y="828051"/>
                  </a:lnTo>
                  <a:lnTo>
                    <a:pt x="77470" y="873877"/>
                  </a:lnTo>
                  <a:lnTo>
                    <a:pt x="57340" y="921062"/>
                  </a:lnTo>
                  <a:lnTo>
                    <a:pt x="37748" y="969659"/>
                  </a:lnTo>
                  <a:lnTo>
                    <a:pt x="18649" y="1019721"/>
                  </a:lnTo>
                  <a:lnTo>
                    <a:pt x="0" y="107130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f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c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1544955" cy="1090295"/>
            <a:chOff x="991797" y="946263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814069" cy="1071245"/>
            </a:xfrm>
            <a:custGeom>
              <a:avLst/>
              <a:gdLst/>
              <a:ahLst/>
              <a:cxnLst/>
              <a:rect l="l" t="t" r="r" b="b"/>
              <a:pathLst>
                <a:path w="814069" h="1071245">
                  <a:moveTo>
                    <a:pt x="0" y="0"/>
                  </a:moveTo>
                  <a:lnTo>
                    <a:pt x="46820" y="30910"/>
                  </a:lnTo>
                  <a:lnTo>
                    <a:pt x="91935" y="61866"/>
                  </a:lnTo>
                  <a:lnTo>
                    <a:pt x="135391" y="92923"/>
                  </a:lnTo>
                  <a:lnTo>
                    <a:pt x="177231" y="124140"/>
                  </a:lnTo>
                  <a:lnTo>
                    <a:pt x="217500" y="155575"/>
                  </a:lnTo>
                  <a:lnTo>
                    <a:pt x="256245" y="187284"/>
                  </a:lnTo>
                  <a:lnTo>
                    <a:pt x="293508" y="219326"/>
                  </a:lnTo>
                  <a:lnTo>
                    <a:pt x="329337" y="251759"/>
                  </a:lnTo>
                  <a:lnTo>
                    <a:pt x="363774" y="284639"/>
                  </a:lnTo>
                  <a:lnTo>
                    <a:pt x="396866" y="318025"/>
                  </a:lnTo>
                  <a:lnTo>
                    <a:pt x="428657" y="351974"/>
                  </a:lnTo>
                  <a:lnTo>
                    <a:pt x="459192" y="386544"/>
                  </a:lnTo>
                  <a:lnTo>
                    <a:pt x="488517" y="421792"/>
                  </a:lnTo>
                  <a:lnTo>
                    <a:pt x="516675" y="457777"/>
                  </a:lnTo>
                  <a:lnTo>
                    <a:pt x="543712" y="494556"/>
                  </a:lnTo>
                  <a:lnTo>
                    <a:pt x="569673" y="532185"/>
                  </a:lnTo>
                  <a:lnTo>
                    <a:pt x="594602" y="570724"/>
                  </a:lnTo>
                  <a:lnTo>
                    <a:pt x="618546" y="610230"/>
                  </a:lnTo>
                  <a:lnTo>
                    <a:pt x="641547" y="650760"/>
                  </a:lnTo>
                  <a:lnTo>
                    <a:pt x="663653" y="692372"/>
                  </a:lnTo>
                  <a:lnTo>
                    <a:pt x="684906" y="735124"/>
                  </a:lnTo>
                  <a:lnTo>
                    <a:pt x="705354" y="779072"/>
                  </a:lnTo>
                  <a:lnTo>
                    <a:pt x="725039" y="824276"/>
                  </a:lnTo>
                  <a:lnTo>
                    <a:pt x="744007" y="870793"/>
                  </a:lnTo>
                  <a:lnTo>
                    <a:pt x="762304" y="918679"/>
                  </a:lnTo>
                  <a:lnTo>
                    <a:pt x="779973" y="967994"/>
                  </a:lnTo>
                  <a:lnTo>
                    <a:pt x="797061" y="1018794"/>
                  </a:lnTo>
                  <a:lnTo>
                    <a:pt x="813611" y="107113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75554" y="1992766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60248" y="0"/>
                  </a:moveTo>
                  <a:lnTo>
                    <a:pt x="52394" y="7237"/>
                  </a:lnTo>
                  <a:lnTo>
                    <a:pt x="45554" y="18411"/>
                  </a:lnTo>
                  <a:lnTo>
                    <a:pt x="40696" y="29750"/>
                  </a:lnTo>
                  <a:lnTo>
                    <a:pt x="38787" y="37481"/>
                  </a:lnTo>
                  <a:lnTo>
                    <a:pt x="32871" y="32151"/>
                  </a:lnTo>
                  <a:lnTo>
                    <a:pt x="22490" y="25486"/>
                  </a:lnTo>
                  <a:lnTo>
                    <a:pt x="10561" y="20069"/>
                  </a:lnTo>
                  <a:lnTo>
                    <a:pt x="0" y="18480"/>
                  </a:lnTo>
                </a:path>
              </a:pathLst>
            </a:custGeom>
            <a:ln w="11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43855" y="953463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61" y="0"/>
                  </a:moveTo>
                  <a:lnTo>
                    <a:pt x="837182" y="28900"/>
                  </a:lnTo>
                  <a:lnTo>
                    <a:pt x="790848" y="57904"/>
                  </a:lnTo>
                  <a:lnTo>
                    <a:pt x="746116" y="87064"/>
                  </a:lnTo>
                  <a:lnTo>
                    <a:pt x="702940" y="116431"/>
                  </a:lnTo>
                  <a:lnTo>
                    <a:pt x="661278" y="146059"/>
                  </a:lnTo>
                  <a:lnTo>
                    <a:pt x="621084" y="175999"/>
                  </a:lnTo>
                  <a:lnTo>
                    <a:pt x="582314" y="206304"/>
                  </a:lnTo>
                  <a:lnTo>
                    <a:pt x="544924" y="237026"/>
                  </a:lnTo>
                  <a:lnTo>
                    <a:pt x="508869" y="268218"/>
                  </a:lnTo>
                  <a:lnTo>
                    <a:pt x="474106" y="299932"/>
                  </a:lnTo>
                  <a:lnTo>
                    <a:pt x="440590" y="332220"/>
                  </a:lnTo>
                  <a:lnTo>
                    <a:pt x="408276" y="365135"/>
                  </a:lnTo>
                  <a:lnTo>
                    <a:pt x="377120" y="398729"/>
                  </a:lnTo>
                  <a:lnTo>
                    <a:pt x="347079" y="433054"/>
                  </a:lnTo>
                  <a:lnTo>
                    <a:pt x="318107" y="468163"/>
                  </a:lnTo>
                  <a:lnTo>
                    <a:pt x="290160" y="504109"/>
                  </a:lnTo>
                  <a:lnTo>
                    <a:pt x="263195" y="540942"/>
                  </a:lnTo>
                  <a:lnTo>
                    <a:pt x="237166" y="578716"/>
                  </a:lnTo>
                  <a:lnTo>
                    <a:pt x="212030" y="617484"/>
                  </a:lnTo>
                  <a:lnTo>
                    <a:pt x="187741" y="657297"/>
                  </a:lnTo>
                  <a:lnTo>
                    <a:pt x="164257" y="698208"/>
                  </a:lnTo>
                  <a:lnTo>
                    <a:pt x="141532" y="740269"/>
                  </a:lnTo>
                  <a:lnTo>
                    <a:pt x="119522" y="783532"/>
                  </a:lnTo>
                  <a:lnTo>
                    <a:pt x="98183" y="828051"/>
                  </a:lnTo>
                  <a:lnTo>
                    <a:pt x="77470" y="873877"/>
                  </a:lnTo>
                  <a:lnTo>
                    <a:pt x="57340" y="921062"/>
                  </a:lnTo>
                  <a:lnTo>
                    <a:pt x="37748" y="969659"/>
                  </a:lnTo>
                  <a:lnTo>
                    <a:pt x="18649" y="1019721"/>
                  </a:lnTo>
                  <a:lnTo>
                    <a:pt x="0" y="107130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237970" y="2754924"/>
            <a:ext cx="112268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Enqueue(g)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f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c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1544955" cy="1090295"/>
            <a:chOff x="991797" y="946263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814069" cy="1071245"/>
            </a:xfrm>
            <a:custGeom>
              <a:avLst/>
              <a:gdLst/>
              <a:ahLst/>
              <a:cxnLst/>
              <a:rect l="l" t="t" r="r" b="b"/>
              <a:pathLst>
                <a:path w="814069" h="1071245">
                  <a:moveTo>
                    <a:pt x="0" y="0"/>
                  </a:moveTo>
                  <a:lnTo>
                    <a:pt x="46820" y="30910"/>
                  </a:lnTo>
                  <a:lnTo>
                    <a:pt x="91935" y="61866"/>
                  </a:lnTo>
                  <a:lnTo>
                    <a:pt x="135391" y="92923"/>
                  </a:lnTo>
                  <a:lnTo>
                    <a:pt x="177231" y="124140"/>
                  </a:lnTo>
                  <a:lnTo>
                    <a:pt x="217500" y="155575"/>
                  </a:lnTo>
                  <a:lnTo>
                    <a:pt x="256245" y="187284"/>
                  </a:lnTo>
                  <a:lnTo>
                    <a:pt x="293508" y="219326"/>
                  </a:lnTo>
                  <a:lnTo>
                    <a:pt x="329337" y="251759"/>
                  </a:lnTo>
                  <a:lnTo>
                    <a:pt x="363774" y="284639"/>
                  </a:lnTo>
                  <a:lnTo>
                    <a:pt x="396866" y="318025"/>
                  </a:lnTo>
                  <a:lnTo>
                    <a:pt x="428657" y="351974"/>
                  </a:lnTo>
                  <a:lnTo>
                    <a:pt x="459192" y="386544"/>
                  </a:lnTo>
                  <a:lnTo>
                    <a:pt x="488517" y="421792"/>
                  </a:lnTo>
                  <a:lnTo>
                    <a:pt x="516675" y="457777"/>
                  </a:lnTo>
                  <a:lnTo>
                    <a:pt x="543712" y="494556"/>
                  </a:lnTo>
                  <a:lnTo>
                    <a:pt x="569673" y="532185"/>
                  </a:lnTo>
                  <a:lnTo>
                    <a:pt x="594602" y="570724"/>
                  </a:lnTo>
                  <a:lnTo>
                    <a:pt x="618546" y="610230"/>
                  </a:lnTo>
                  <a:lnTo>
                    <a:pt x="641547" y="650760"/>
                  </a:lnTo>
                  <a:lnTo>
                    <a:pt x="663653" y="692372"/>
                  </a:lnTo>
                  <a:lnTo>
                    <a:pt x="684906" y="735124"/>
                  </a:lnTo>
                  <a:lnTo>
                    <a:pt x="705354" y="779072"/>
                  </a:lnTo>
                  <a:lnTo>
                    <a:pt x="725039" y="824276"/>
                  </a:lnTo>
                  <a:lnTo>
                    <a:pt x="744007" y="870793"/>
                  </a:lnTo>
                  <a:lnTo>
                    <a:pt x="762304" y="918679"/>
                  </a:lnTo>
                  <a:lnTo>
                    <a:pt x="779973" y="967994"/>
                  </a:lnTo>
                  <a:lnTo>
                    <a:pt x="797061" y="1018794"/>
                  </a:lnTo>
                  <a:lnTo>
                    <a:pt x="813611" y="107113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75554" y="1992766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60248" y="0"/>
                  </a:moveTo>
                  <a:lnTo>
                    <a:pt x="52394" y="7237"/>
                  </a:lnTo>
                  <a:lnTo>
                    <a:pt x="45554" y="18411"/>
                  </a:lnTo>
                  <a:lnTo>
                    <a:pt x="40696" y="29750"/>
                  </a:lnTo>
                  <a:lnTo>
                    <a:pt x="38787" y="37481"/>
                  </a:lnTo>
                  <a:lnTo>
                    <a:pt x="32871" y="32151"/>
                  </a:lnTo>
                  <a:lnTo>
                    <a:pt x="22490" y="25486"/>
                  </a:lnTo>
                  <a:lnTo>
                    <a:pt x="10561" y="20069"/>
                  </a:lnTo>
                  <a:lnTo>
                    <a:pt x="0" y="18480"/>
                  </a:lnTo>
                </a:path>
              </a:pathLst>
            </a:custGeom>
            <a:ln w="11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43855" y="953463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61" y="0"/>
                  </a:moveTo>
                  <a:lnTo>
                    <a:pt x="837182" y="28900"/>
                  </a:lnTo>
                  <a:lnTo>
                    <a:pt x="790848" y="57904"/>
                  </a:lnTo>
                  <a:lnTo>
                    <a:pt x="746116" y="87064"/>
                  </a:lnTo>
                  <a:lnTo>
                    <a:pt x="702940" y="116431"/>
                  </a:lnTo>
                  <a:lnTo>
                    <a:pt x="661278" y="146059"/>
                  </a:lnTo>
                  <a:lnTo>
                    <a:pt x="621084" y="175999"/>
                  </a:lnTo>
                  <a:lnTo>
                    <a:pt x="582314" y="206304"/>
                  </a:lnTo>
                  <a:lnTo>
                    <a:pt x="544924" y="237026"/>
                  </a:lnTo>
                  <a:lnTo>
                    <a:pt x="508869" y="268218"/>
                  </a:lnTo>
                  <a:lnTo>
                    <a:pt x="474106" y="299932"/>
                  </a:lnTo>
                  <a:lnTo>
                    <a:pt x="440590" y="332220"/>
                  </a:lnTo>
                  <a:lnTo>
                    <a:pt x="408276" y="365135"/>
                  </a:lnTo>
                  <a:lnTo>
                    <a:pt x="377120" y="398729"/>
                  </a:lnTo>
                  <a:lnTo>
                    <a:pt x="347079" y="433054"/>
                  </a:lnTo>
                  <a:lnTo>
                    <a:pt x="318107" y="468163"/>
                  </a:lnTo>
                  <a:lnTo>
                    <a:pt x="290160" y="504109"/>
                  </a:lnTo>
                  <a:lnTo>
                    <a:pt x="263195" y="540942"/>
                  </a:lnTo>
                  <a:lnTo>
                    <a:pt x="237166" y="578716"/>
                  </a:lnTo>
                  <a:lnTo>
                    <a:pt x="212030" y="617484"/>
                  </a:lnTo>
                  <a:lnTo>
                    <a:pt x="187741" y="657297"/>
                  </a:lnTo>
                  <a:lnTo>
                    <a:pt x="164257" y="698208"/>
                  </a:lnTo>
                  <a:lnTo>
                    <a:pt x="141532" y="740269"/>
                  </a:lnTo>
                  <a:lnTo>
                    <a:pt x="119522" y="783532"/>
                  </a:lnTo>
                  <a:lnTo>
                    <a:pt x="98183" y="828051"/>
                  </a:lnTo>
                  <a:lnTo>
                    <a:pt x="77470" y="873877"/>
                  </a:lnTo>
                  <a:lnTo>
                    <a:pt x="57340" y="921062"/>
                  </a:lnTo>
                  <a:lnTo>
                    <a:pt x="37748" y="969659"/>
                  </a:lnTo>
                  <a:lnTo>
                    <a:pt x="18649" y="1019721"/>
                  </a:lnTo>
                  <a:lnTo>
                    <a:pt x="0" y="107130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99553" y="2754924"/>
            <a:ext cx="1999614" cy="417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10">
                <a:latin typeface="SimSun"/>
                <a:cs typeface="SimSun"/>
              </a:rPr>
              <a:t>Enqueue(g)</a:t>
            </a:r>
            <a:r>
              <a:rPr dirty="0" sz="1700" spc="10" i="1">
                <a:latin typeface="Arial"/>
                <a:cs typeface="Arial"/>
              </a:rPr>
              <a:t>→</a:t>
            </a:r>
            <a:r>
              <a:rPr dirty="0" sz="1700" spc="325" i="1">
                <a:latin typeface="Arial"/>
                <a:cs typeface="Arial"/>
              </a:rPr>
              <a:t> </a:t>
            </a:r>
            <a:r>
              <a:rPr dirty="0" sz="1700" spc="5">
                <a:latin typeface="SimSun"/>
                <a:cs typeface="SimSun"/>
              </a:rPr>
              <a:t>ERROR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f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c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1544955" cy="1090295"/>
            <a:chOff x="991797" y="946263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814069" cy="1071245"/>
            </a:xfrm>
            <a:custGeom>
              <a:avLst/>
              <a:gdLst/>
              <a:ahLst/>
              <a:cxnLst/>
              <a:rect l="l" t="t" r="r" b="b"/>
              <a:pathLst>
                <a:path w="814069" h="1071245">
                  <a:moveTo>
                    <a:pt x="0" y="0"/>
                  </a:moveTo>
                  <a:lnTo>
                    <a:pt x="46820" y="30910"/>
                  </a:lnTo>
                  <a:lnTo>
                    <a:pt x="91935" y="61866"/>
                  </a:lnTo>
                  <a:lnTo>
                    <a:pt x="135391" y="92923"/>
                  </a:lnTo>
                  <a:lnTo>
                    <a:pt x="177231" y="124140"/>
                  </a:lnTo>
                  <a:lnTo>
                    <a:pt x="217500" y="155575"/>
                  </a:lnTo>
                  <a:lnTo>
                    <a:pt x="256245" y="187284"/>
                  </a:lnTo>
                  <a:lnTo>
                    <a:pt x="293508" y="219326"/>
                  </a:lnTo>
                  <a:lnTo>
                    <a:pt x="329337" y="251759"/>
                  </a:lnTo>
                  <a:lnTo>
                    <a:pt x="363774" y="284639"/>
                  </a:lnTo>
                  <a:lnTo>
                    <a:pt x="396866" y="318025"/>
                  </a:lnTo>
                  <a:lnTo>
                    <a:pt x="428657" y="351974"/>
                  </a:lnTo>
                  <a:lnTo>
                    <a:pt x="459192" y="386544"/>
                  </a:lnTo>
                  <a:lnTo>
                    <a:pt x="488517" y="421792"/>
                  </a:lnTo>
                  <a:lnTo>
                    <a:pt x="516675" y="457777"/>
                  </a:lnTo>
                  <a:lnTo>
                    <a:pt x="543712" y="494556"/>
                  </a:lnTo>
                  <a:lnTo>
                    <a:pt x="569673" y="532185"/>
                  </a:lnTo>
                  <a:lnTo>
                    <a:pt x="594602" y="570724"/>
                  </a:lnTo>
                  <a:lnTo>
                    <a:pt x="618546" y="610230"/>
                  </a:lnTo>
                  <a:lnTo>
                    <a:pt x="641547" y="650760"/>
                  </a:lnTo>
                  <a:lnTo>
                    <a:pt x="663653" y="692372"/>
                  </a:lnTo>
                  <a:lnTo>
                    <a:pt x="684906" y="735124"/>
                  </a:lnTo>
                  <a:lnTo>
                    <a:pt x="705354" y="779072"/>
                  </a:lnTo>
                  <a:lnTo>
                    <a:pt x="725039" y="824276"/>
                  </a:lnTo>
                  <a:lnTo>
                    <a:pt x="744007" y="870793"/>
                  </a:lnTo>
                  <a:lnTo>
                    <a:pt x="762304" y="918679"/>
                  </a:lnTo>
                  <a:lnTo>
                    <a:pt x="779973" y="967994"/>
                  </a:lnTo>
                  <a:lnTo>
                    <a:pt x="797061" y="1018794"/>
                  </a:lnTo>
                  <a:lnTo>
                    <a:pt x="813611" y="107113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75554" y="1992766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60248" y="0"/>
                  </a:moveTo>
                  <a:lnTo>
                    <a:pt x="52394" y="7237"/>
                  </a:lnTo>
                  <a:lnTo>
                    <a:pt x="45554" y="18411"/>
                  </a:lnTo>
                  <a:lnTo>
                    <a:pt x="40696" y="29750"/>
                  </a:lnTo>
                  <a:lnTo>
                    <a:pt x="38787" y="37481"/>
                  </a:lnTo>
                  <a:lnTo>
                    <a:pt x="32871" y="32151"/>
                  </a:lnTo>
                  <a:lnTo>
                    <a:pt x="22490" y="25486"/>
                  </a:lnTo>
                  <a:lnTo>
                    <a:pt x="10561" y="20069"/>
                  </a:lnTo>
                  <a:lnTo>
                    <a:pt x="0" y="18480"/>
                  </a:lnTo>
                </a:path>
              </a:pathLst>
            </a:custGeom>
            <a:ln w="11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43855" y="953463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61" y="0"/>
                  </a:moveTo>
                  <a:lnTo>
                    <a:pt x="837182" y="28900"/>
                  </a:lnTo>
                  <a:lnTo>
                    <a:pt x="790848" y="57904"/>
                  </a:lnTo>
                  <a:lnTo>
                    <a:pt x="746116" y="87064"/>
                  </a:lnTo>
                  <a:lnTo>
                    <a:pt x="702940" y="116431"/>
                  </a:lnTo>
                  <a:lnTo>
                    <a:pt x="661278" y="146059"/>
                  </a:lnTo>
                  <a:lnTo>
                    <a:pt x="621084" y="175999"/>
                  </a:lnTo>
                  <a:lnTo>
                    <a:pt x="582314" y="206304"/>
                  </a:lnTo>
                  <a:lnTo>
                    <a:pt x="544924" y="237026"/>
                  </a:lnTo>
                  <a:lnTo>
                    <a:pt x="508869" y="268218"/>
                  </a:lnTo>
                  <a:lnTo>
                    <a:pt x="474106" y="299932"/>
                  </a:lnTo>
                  <a:lnTo>
                    <a:pt x="440590" y="332220"/>
                  </a:lnTo>
                  <a:lnTo>
                    <a:pt x="408276" y="365135"/>
                  </a:lnTo>
                  <a:lnTo>
                    <a:pt x="377120" y="398729"/>
                  </a:lnTo>
                  <a:lnTo>
                    <a:pt x="347079" y="433054"/>
                  </a:lnTo>
                  <a:lnTo>
                    <a:pt x="318107" y="468163"/>
                  </a:lnTo>
                  <a:lnTo>
                    <a:pt x="290160" y="504109"/>
                  </a:lnTo>
                  <a:lnTo>
                    <a:pt x="263195" y="540942"/>
                  </a:lnTo>
                  <a:lnTo>
                    <a:pt x="237166" y="578716"/>
                  </a:lnTo>
                  <a:lnTo>
                    <a:pt x="212030" y="617484"/>
                  </a:lnTo>
                  <a:lnTo>
                    <a:pt x="187741" y="657297"/>
                  </a:lnTo>
                  <a:lnTo>
                    <a:pt x="164257" y="698208"/>
                  </a:lnTo>
                  <a:lnTo>
                    <a:pt x="141532" y="740269"/>
                  </a:lnTo>
                  <a:lnTo>
                    <a:pt x="119522" y="783532"/>
                  </a:lnTo>
                  <a:lnTo>
                    <a:pt x="98183" y="828051"/>
                  </a:lnTo>
                  <a:lnTo>
                    <a:pt x="77470" y="873877"/>
                  </a:lnTo>
                  <a:lnTo>
                    <a:pt x="57340" y="921062"/>
                  </a:lnTo>
                  <a:lnTo>
                    <a:pt x="37748" y="969659"/>
                  </a:lnTo>
                  <a:lnTo>
                    <a:pt x="18649" y="1019721"/>
                  </a:lnTo>
                  <a:lnTo>
                    <a:pt x="0" y="107130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f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c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1544955" cy="1090295"/>
            <a:chOff x="991797" y="946263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814069" cy="1071245"/>
            </a:xfrm>
            <a:custGeom>
              <a:avLst/>
              <a:gdLst/>
              <a:ahLst/>
              <a:cxnLst/>
              <a:rect l="l" t="t" r="r" b="b"/>
              <a:pathLst>
                <a:path w="814069" h="1071245">
                  <a:moveTo>
                    <a:pt x="0" y="0"/>
                  </a:moveTo>
                  <a:lnTo>
                    <a:pt x="46820" y="30910"/>
                  </a:lnTo>
                  <a:lnTo>
                    <a:pt x="91935" y="61866"/>
                  </a:lnTo>
                  <a:lnTo>
                    <a:pt x="135391" y="92923"/>
                  </a:lnTo>
                  <a:lnTo>
                    <a:pt x="177231" y="124140"/>
                  </a:lnTo>
                  <a:lnTo>
                    <a:pt x="217500" y="155575"/>
                  </a:lnTo>
                  <a:lnTo>
                    <a:pt x="256245" y="187284"/>
                  </a:lnTo>
                  <a:lnTo>
                    <a:pt x="293508" y="219326"/>
                  </a:lnTo>
                  <a:lnTo>
                    <a:pt x="329337" y="251759"/>
                  </a:lnTo>
                  <a:lnTo>
                    <a:pt x="363774" y="284639"/>
                  </a:lnTo>
                  <a:lnTo>
                    <a:pt x="396866" y="318025"/>
                  </a:lnTo>
                  <a:lnTo>
                    <a:pt x="428657" y="351974"/>
                  </a:lnTo>
                  <a:lnTo>
                    <a:pt x="459192" y="386544"/>
                  </a:lnTo>
                  <a:lnTo>
                    <a:pt x="488517" y="421792"/>
                  </a:lnTo>
                  <a:lnTo>
                    <a:pt x="516675" y="457777"/>
                  </a:lnTo>
                  <a:lnTo>
                    <a:pt x="543712" y="494556"/>
                  </a:lnTo>
                  <a:lnTo>
                    <a:pt x="569673" y="532185"/>
                  </a:lnTo>
                  <a:lnTo>
                    <a:pt x="594602" y="570724"/>
                  </a:lnTo>
                  <a:lnTo>
                    <a:pt x="618546" y="610230"/>
                  </a:lnTo>
                  <a:lnTo>
                    <a:pt x="641547" y="650760"/>
                  </a:lnTo>
                  <a:lnTo>
                    <a:pt x="663653" y="692372"/>
                  </a:lnTo>
                  <a:lnTo>
                    <a:pt x="684906" y="735124"/>
                  </a:lnTo>
                  <a:lnTo>
                    <a:pt x="705354" y="779072"/>
                  </a:lnTo>
                  <a:lnTo>
                    <a:pt x="725039" y="824276"/>
                  </a:lnTo>
                  <a:lnTo>
                    <a:pt x="744007" y="870793"/>
                  </a:lnTo>
                  <a:lnTo>
                    <a:pt x="762304" y="918679"/>
                  </a:lnTo>
                  <a:lnTo>
                    <a:pt x="779973" y="967994"/>
                  </a:lnTo>
                  <a:lnTo>
                    <a:pt x="797061" y="1018794"/>
                  </a:lnTo>
                  <a:lnTo>
                    <a:pt x="813611" y="107113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75554" y="1992766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60248" y="0"/>
                  </a:moveTo>
                  <a:lnTo>
                    <a:pt x="52394" y="7237"/>
                  </a:lnTo>
                  <a:lnTo>
                    <a:pt x="45554" y="18411"/>
                  </a:lnTo>
                  <a:lnTo>
                    <a:pt x="40696" y="29750"/>
                  </a:lnTo>
                  <a:lnTo>
                    <a:pt x="38787" y="37481"/>
                  </a:lnTo>
                  <a:lnTo>
                    <a:pt x="32871" y="32151"/>
                  </a:lnTo>
                  <a:lnTo>
                    <a:pt x="22490" y="25486"/>
                  </a:lnTo>
                  <a:lnTo>
                    <a:pt x="10561" y="20069"/>
                  </a:lnTo>
                  <a:lnTo>
                    <a:pt x="0" y="18480"/>
                  </a:lnTo>
                </a:path>
              </a:pathLst>
            </a:custGeom>
            <a:ln w="11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43855" y="953463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61" y="0"/>
                  </a:moveTo>
                  <a:lnTo>
                    <a:pt x="837182" y="28900"/>
                  </a:lnTo>
                  <a:lnTo>
                    <a:pt x="790848" y="57904"/>
                  </a:lnTo>
                  <a:lnTo>
                    <a:pt x="746116" y="87064"/>
                  </a:lnTo>
                  <a:lnTo>
                    <a:pt x="702940" y="116431"/>
                  </a:lnTo>
                  <a:lnTo>
                    <a:pt x="661278" y="146059"/>
                  </a:lnTo>
                  <a:lnTo>
                    <a:pt x="621084" y="175999"/>
                  </a:lnTo>
                  <a:lnTo>
                    <a:pt x="582314" y="206304"/>
                  </a:lnTo>
                  <a:lnTo>
                    <a:pt x="544924" y="237026"/>
                  </a:lnTo>
                  <a:lnTo>
                    <a:pt x="508869" y="268218"/>
                  </a:lnTo>
                  <a:lnTo>
                    <a:pt x="474106" y="299932"/>
                  </a:lnTo>
                  <a:lnTo>
                    <a:pt x="440590" y="332220"/>
                  </a:lnTo>
                  <a:lnTo>
                    <a:pt x="408276" y="365135"/>
                  </a:lnTo>
                  <a:lnTo>
                    <a:pt x="377120" y="398729"/>
                  </a:lnTo>
                  <a:lnTo>
                    <a:pt x="347079" y="433054"/>
                  </a:lnTo>
                  <a:lnTo>
                    <a:pt x="318107" y="468163"/>
                  </a:lnTo>
                  <a:lnTo>
                    <a:pt x="290160" y="504109"/>
                  </a:lnTo>
                  <a:lnTo>
                    <a:pt x="263195" y="540942"/>
                  </a:lnTo>
                  <a:lnTo>
                    <a:pt x="237166" y="578716"/>
                  </a:lnTo>
                  <a:lnTo>
                    <a:pt x="212030" y="617484"/>
                  </a:lnTo>
                  <a:lnTo>
                    <a:pt x="187741" y="657297"/>
                  </a:lnTo>
                  <a:lnTo>
                    <a:pt x="164257" y="698208"/>
                  </a:lnTo>
                  <a:lnTo>
                    <a:pt x="141532" y="740269"/>
                  </a:lnTo>
                  <a:lnTo>
                    <a:pt x="119522" y="783532"/>
                  </a:lnTo>
                  <a:lnTo>
                    <a:pt x="98183" y="828051"/>
                  </a:lnTo>
                  <a:lnTo>
                    <a:pt x="77470" y="873877"/>
                  </a:lnTo>
                  <a:lnTo>
                    <a:pt x="57340" y="921062"/>
                  </a:lnTo>
                  <a:lnTo>
                    <a:pt x="37748" y="969659"/>
                  </a:lnTo>
                  <a:lnTo>
                    <a:pt x="18649" y="1019721"/>
                  </a:lnTo>
                  <a:lnTo>
                    <a:pt x="0" y="107130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292809" y="2754924"/>
            <a:ext cx="1012825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Dequeue()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3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f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1544955" cy="1090295"/>
            <a:chOff x="991797" y="946263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1064260" cy="1071880"/>
            </a:xfrm>
            <a:custGeom>
              <a:avLst/>
              <a:gdLst/>
              <a:ahLst/>
              <a:cxnLst/>
              <a:rect l="l" t="t" r="r" b="b"/>
              <a:pathLst>
                <a:path w="1064260" h="1071880">
                  <a:moveTo>
                    <a:pt x="0" y="0"/>
                  </a:moveTo>
                  <a:lnTo>
                    <a:pt x="51252" y="24762"/>
                  </a:lnTo>
                  <a:lnTo>
                    <a:pt x="100959" y="49767"/>
                  </a:lnTo>
                  <a:lnTo>
                    <a:pt x="149162" y="75056"/>
                  </a:lnTo>
                  <a:lnTo>
                    <a:pt x="195905" y="100672"/>
                  </a:lnTo>
                  <a:lnTo>
                    <a:pt x="241231" y="126658"/>
                  </a:lnTo>
                  <a:lnTo>
                    <a:pt x="285184" y="153056"/>
                  </a:lnTo>
                  <a:lnTo>
                    <a:pt x="327806" y="179909"/>
                  </a:lnTo>
                  <a:lnTo>
                    <a:pt x="369142" y="207260"/>
                  </a:lnTo>
                  <a:lnTo>
                    <a:pt x="409234" y="235150"/>
                  </a:lnTo>
                  <a:lnTo>
                    <a:pt x="448125" y="263624"/>
                  </a:lnTo>
                  <a:lnTo>
                    <a:pt x="485859" y="292723"/>
                  </a:lnTo>
                  <a:lnTo>
                    <a:pt x="522479" y="322490"/>
                  </a:lnTo>
                  <a:lnTo>
                    <a:pt x="558029" y="352968"/>
                  </a:lnTo>
                  <a:lnTo>
                    <a:pt x="592551" y="384199"/>
                  </a:lnTo>
                  <a:lnTo>
                    <a:pt x="626089" y="416226"/>
                  </a:lnTo>
                  <a:lnTo>
                    <a:pt x="658686" y="449091"/>
                  </a:lnTo>
                  <a:lnTo>
                    <a:pt x="690386" y="482838"/>
                  </a:lnTo>
                  <a:lnTo>
                    <a:pt x="721231" y="517508"/>
                  </a:lnTo>
                  <a:lnTo>
                    <a:pt x="751265" y="553144"/>
                  </a:lnTo>
                  <a:lnTo>
                    <a:pt x="780532" y="589790"/>
                  </a:lnTo>
                  <a:lnTo>
                    <a:pt x="809073" y="627487"/>
                  </a:lnTo>
                  <a:lnTo>
                    <a:pt x="836934" y="666278"/>
                  </a:lnTo>
                  <a:lnTo>
                    <a:pt x="864157" y="706207"/>
                  </a:lnTo>
                  <a:lnTo>
                    <a:pt x="890784" y="747314"/>
                  </a:lnTo>
                  <a:lnTo>
                    <a:pt x="916861" y="789644"/>
                  </a:lnTo>
                  <a:lnTo>
                    <a:pt x="942429" y="833238"/>
                  </a:lnTo>
                  <a:lnTo>
                    <a:pt x="967532" y="878140"/>
                  </a:lnTo>
                  <a:lnTo>
                    <a:pt x="992214" y="924391"/>
                  </a:lnTo>
                  <a:lnTo>
                    <a:pt x="1016517" y="972035"/>
                  </a:lnTo>
                  <a:lnTo>
                    <a:pt x="1040485" y="1021115"/>
                  </a:lnTo>
                  <a:lnTo>
                    <a:pt x="1064161" y="107167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24607" y="1990464"/>
              <a:ext cx="57785" cy="40640"/>
            </a:xfrm>
            <a:custGeom>
              <a:avLst/>
              <a:gdLst/>
              <a:ahLst/>
              <a:cxnLst/>
              <a:rect l="l" t="t" r="r" b="b"/>
              <a:pathLst>
                <a:path w="57785" h="40639">
                  <a:moveTo>
                    <a:pt x="57362" y="0"/>
                  </a:moveTo>
                  <a:lnTo>
                    <a:pt x="50523" y="8224"/>
                  </a:lnTo>
                  <a:lnTo>
                    <a:pt x="45212" y="20222"/>
                  </a:lnTo>
                  <a:lnTo>
                    <a:pt x="41891" y="32121"/>
                  </a:lnTo>
                  <a:lnTo>
                    <a:pt x="41018" y="40048"/>
                  </a:lnTo>
                  <a:lnTo>
                    <a:pt x="34440" y="35540"/>
                  </a:lnTo>
                  <a:lnTo>
                    <a:pt x="23253" y="30298"/>
                  </a:lnTo>
                  <a:lnTo>
                    <a:pt x="10694" y="26499"/>
                  </a:lnTo>
                  <a:lnTo>
                    <a:pt x="0" y="26320"/>
                  </a:lnTo>
                </a:path>
              </a:pathLst>
            </a:custGeom>
            <a:ln w="11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43855" y="953463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61" y="0"/>
                  </a:moveTo>
                  <a:lnTo>
                    <a:pt x="837182" y="28900"/>
                  </a:lnTo>
                  <a:lnTo>
                    <a:pt x="790848" y="57904"/>
                  </a:lnTo>
                  <a:lnTo>
                    <a:pt x="746116" y="87064"/>
                  </a:lnTo>
                  <a:lnTo>
                    <a:pt x="702940" y="116431"/>
                  </a:lnTo>
                  <a:lnTo>
                    <a:pt x="661278" y="146059"/>
                  </a:lnTo>
                  <a:lnTo>
                    <a:pt x="621084" y="175999"/>
                  </a:lnTo>
                  <a:lnTo>
                    <a:pt x="582314" y="206304"/>
                  </a:lnTo>
                  <a:lnTo>
                    <a:pt x="544924" y="237026"/>
                  </a:lnTo>
                  <a:lnTo>
                    <a:pt x="508869" y="268218"/>
                  </a:lnTo>
                  <a:lnTo>
                    <a:pt x="474106" y="299932"/>
                  </a:lnTo>
                  <a:lnTo>
                    <a:pt x="440590" y="332220"/>
                  </a:lnTo>
                  <a:lnTo>
                    <a:pt x="408276" y="365135"/>
                  </a:lnTo>
                  <a:lnTo>
                    <a:pt x="377120" y="398729"/>
                  </a:lnTo>
                  <a:lnTo>
                    <a:pt x="347079" y="433054"/>
                  </a:lnTo>
                  <a:lnTo>
                    <a:pt x="318107" y="468163"/>
                  </a:lnTo>
                  <a:lnTo>
                    <a:pt x="290160" y="504109"/>
                  </a:lnTo>
                  <a:lnTo>
                    <a:pt x="263195" y="540942"/>
                  </a:lnTo>
                  <a:lnTo>
                    <a:pt x="237166" y="578716"/>
                  </a:lnTo>
                  <a:lnTo>
                    <a:pt x="212030" y="617484"/>
                  </a:lnTo>
                  <a:lnTo>
                    <a:pt x="187741" y="657297"/>
                  </a:lnTo>
                  <a:lnTo>
                    <a:pt x="164257" y="698208"/>
                  </a:lnTo>
                  <a:lnTo>
                    <a:pt x="141532" y="740269"/>
                  </a:lnTo>
                  <a:lnTo>
                    <a:pt x="119522" y="783532"/>
                  </a:lnTo>
                  <a:lnTo>
                    <a:pt x="98183" y="828051"/>
                  </a:lnTo>
                  <a:lnTo>
                    <a:pt x="77470" y="873877"/>
                  </a:lnTo>
                  <a:lnTo>
                    <a:pt x="57340" y="921062"/>
                  </a:lnTo>
                  <a:lnTo>
                    <a:pt x="37748" y="969659"/>
                  </a:lnTo>
                  <a:lnTo>
                    <a:pt x="18649" y="1019721"/>
                  </a:lnTo>
                  <a:lnTo>
                    <a:pt x="0" y="107130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073797" y="2754924"/>
            <a:ext cx="1450975" cy="417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10">
                <a:latin typeface="SimSun"/>
                <a:cs typeface="SimSun"/>
              </a:rPr>
              <a:t>Dequeue()</a:t>
            </a:r>
            <a:r>
              <a:rPr dirty="0" sz="1700" spc="10" i="1">
                <a:latin typeface="Arial"/>
                <a:cs typeface="Arial"/>
              </a:rPr>
              <a:t>→</a:t>
            </a:r>
            <a:r>
              <a:rPr dirty="0" sz="1700" spc="310" i="1">
                <a:latin typeface="Arial"/>
                <a:cs typeface="Arial"/>
              </a:rPr>
              <a:t> </a:t>
            </a:r>
            <a:r>
              <a:rPr dirty="0" sz="1700" spc="10">
                <a:latin typeface="SimSun"/>
                <a:cs typeface="SimSun"/>
              </a:rPr>
              <a:t>c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3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f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1544955" cy="1090295"/>
            <a:chOff x="991797" y="946263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1064260" cy="1071880"/>
            </a:xfrm>
            <a:custGeom>
              <a:avLst/>
              <a:gdLst/>
              <a:ahLst/>
              <a:cxnLst/>
              <a:rect l="l" t="t" r="r" b="b"/>
              <a:pathLst>
                <a:path w="1064260" h="1071880">
                  <a:moveTo>
                    <a:pt x="0" y="0"/>
                  </a:moveTo>
                  <a:lnTo>
                    <a:pt x="51252" y="24762"/>
                  </a:lnTo>
                  <a:lnTo>
                    <a:pt x="100959" y="49767"/>
                  </a:lnTo>
                  <a:lnTo>
                    <a:pt x="149162" y="75056"/>
                  </a:lnTo>
                  <a:lnTo>
                    <a:pt x="195905" y="100672"/>
                  </a:lnTo>
                  <a:lnTo>
                    <a:pt x="241231" y="126658"/>
                  </a:lnTo>
                  <a:lnTo>
                    <a:pt x="285184" y="153056"/>
                  </a:lnTo>
                  <a:lnTo>
                    <a:pt x="327806" y="179909"/>
                  </a:lnTo>
                  <a:lnTo>
                    <a:pt x="369142" y="207260"/>
                  </a:lnTo>
                  <a:lnTo>
                    <a:pt x="409234" y="235150"/>
                  </a:lnTo>
                  <a:lnTo>
                    <a:pt x="448125" y="263624"/>
                  </a:lnTo>
                  <a:lnTo>
                    <a:pt x="485859" y="292723"/>
                  </a:lnTo>
                  <a:lnTo>
                    <a:pt x="522479" y="322490"/>
                  </a:lnTo>
                  <a:lnTo>
                    <a:pt x="558029" y="352968"/>
                  </a:lnTo>
                  <a:lnTo>
                    <a:pt x="592551" y="384199"/>
                  </a:lnTo>
                  <a:lnTo>
                    <a:pt x="626089" y="416226"/>
                  </a:lnTo>
                  <a:lnTo>
                    <a:pt x="658686" y="449091"/>
                  </a:lnTo>
                  <a:lnTo>
                    <a:pt x="690386" y="482838"/>
                  </a:lnTo>
                  <a:lnTo>
                    <a:pt x="721231" y="517508"/>
                  </a:lnTo>
                  <a:lnTo>
                    <a:pt x="751265" y="553144"/>
                  </a:lnTo>
                  <a:lnTo>
                    <a:pt x="780532" y="589790"/>
                  </a:lnTo>
                  <a:lnTo>
                    <a:pt x="809073" y="627487"/>
                  </a:lnTo>
                  <a:lnTo>
                    <a:pt x="836934" y="666278"/>
                  </a:lnTo>
                  <a:lnTo>
                    <a:pt x="864157" y="706207"/>
                  </a:lnTo>
                  <a:lnTo>
                    <a:pt x="890784" y="747314"/>
                  </a:lnTo>
                  <a:lnTo>
                    <a:pt x="916861" y="789644"/>
                  </a:lnTo>
                  <a:lnTo>
                    <a:pt x="942429" y="833238"/>
                  </a:lnTo>
                  <a:lnTo>
                    <a:pt x="967532" y="878140"/>
                  </a:lnTo>
                  <a:lnTo>
                    <a:pt x="992214" y="924391"/>
                  </a:lnTo>
                  <a:lnTo>
                    <a:pt x="1016517" y="972035"/>
                  </a:lnTo>
                  <a:lnTo>
                    <a:pt x="1040485" y="1021115"/>
                  </a:lnTo>
                  <a:lnTo>
                    <a:pt x="1064161" y="107167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24607" y="1990464"/>
              <a:ext cx="57785" cy="40640"/>
            </a:xfrm>
            <a:custGeom>
              <a:avLst/>
              <a:gdLst/>
              <a:ahLst/>
              <a:cxnLst/>
              <a:rect l="l" t="t" r="r" b="b"/>
              <a:pathLst>
                <a:path w="57785" h="40639">
                  <a:moveTo>
                    <a:pt x="57362" y="0"/>
                  </a:moveTo>
                  <a:lnTo>
                    <a:pt x="50523" y="8224"/>
                  </a:lnTo>
                  <a:lnTo>
                    <a:pt x="45212" y="20222"/>
                  </a:lnTo>
                  <a:lnTo>
                    <a:pt x="41891" y="32121"/>
                  </a:lnTo>
                  <a:lnTo>
                    <a:pt x="41018" y="40048"/>
                  </a:lnTo>
                  <a:lnTo>
                    <a:pt x="34440" y="35540"/>
                  </a:lnTo>
                  <a:lnTo>
                    <a:pt x="23253" y="30298"/>
                  </a:lnTo>
                  <a:lnTo>
                    <a:pt x="10694" y="26499"/>
                  </a:lnTo>
                  <a:lnTo>
                    <a:pt x="0" y="26320"/>
                  </a:lnTo>
                </a:path>
              </a:pathLst>
            </a:custGeom>
            <a:ln w="11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43855" y="953463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61" y="0"/>
                  </a:moveTo>
                  <a:lnTo>
                    <a:pt x="837182" y="28900"/>
                  </a:lnTo>
                  <a:lnTo>
                    <a:pt x="790848" y="57904"/>
                  </a:lnTo>
                  <a:lnTo>
                    <a:pt x="746116" y="87064"/>
                  </a:lnTo>
                  <a:lnTo>
                    <a:pt x="702940" y="116431"/>
                  </a:lnTo>
                  <a:lnTo>
                    <a:pt x="661278" y="146059"/>
                  </a:lnTo>
                  <a:lnTo>
                    <a:pt x="621084" y="175999"/>
                  </a:lnTo>
                  <a:lnTo>
                    <a:pt x="582314" y="206304"/>
                  </a:lnTo>
                  <a:lnTo>
                    <a:pt x="544924" y="237026"/>
                  </a:lnTo>
                  <a:lnTo>
                    <a:pt x="508869" y="268218"/>
                  </a:lnTo>
                  <a:lnTo>
                    <a:pt x="474106" y="299932"/>
                  </a:lnTo>
                  <a:lnTo>
                    <a:pt x="440590" y="332220"/>
                  </a:lnTo>
                  <a:lnTo>
                    <a:pt x="408276" y="365135"/>
                  </a:lnTo>
                  <a:lnTo>
                    <a:pt x="377120" y="398729"/>
                  </a:lnTo>
                  <a:lnTo>
                    <a:pt x="347079" y="433054"/>
                  </a:lnTo>
                  <a:lnTo>
                    <a:pt x="318107" y="468163"/>
                  </a:lnTo>
                  <a:lnTo>
                    <a:pt x="290160" y="504109"/>
                  </a:lnTo>
                  <a:lnTo>
                    <a:pt x="263195" y="540942"/>
                  </a:lnTo>
                  <a:lnTo>
                    <a:pt x="237166" y="578716"/>
                  </a:lnTo>
                  <a:lnTo>
                    <a:pt x="212030" y="617484"/>
                  </a:lnTo>
                  <a:lnTo>
                    <a:pt x="187741" y="657297"/>
                  </a:lnTo>
                  <a:lnTo>
                    <a:pt x="164257" y="698208"/>
                  </a:lnTo>
                  <a:lnTo>
                    <a:pt x="141532" y="740269"/>
                  </a:lnTo>
                  <a:lnTo>
                    <a:pt x="119522" y="783532"/>
                  </a:lnTo>
                  <a:lnTo>
                    <a:pt x="98183" y="828051"/>
                  </a:lnTo>
                  <a:lnTo>
                    <a:pt x="77470" y="873877"/>
                  </a:lnTo>
                  <a:lnTo>
                    <a:pt x="57340" y="921062"/>
                  </a:lnTo>
                  <a:lnTo>
                    <a:pt x="37748" y="969659"/>
                  </a:lnTo>
                  <a:lnTo>
                    <a:pt x="18649" y="1019721"/>
                  </a:lnTo>
                  <a:lnTo>
                    <a:pt x="0" y="107130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3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f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1544955" cy="1090295"/>
            <a:chOff x="991797" y="946263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1064260" cy="1071880"/>
            </a:xfrm>
            <a:custGeom>
              <a:avLst/>
              <a:gdLst/>
              <a:ahLst/>
              <a:cxnLst/>
              <a:rect l="l" t="t" r="r" b="b"/>
              <a:pathLst>
                <a:path w="1064260" h="1071880">
                  <a:moveTo>
                    <a:pt x="0" y="0"/>
                  </a:moveTo>
                  <a:lnTo>
                    <a:pt x="51252" y="24762"/>
                  </a:lnTo>
                  <a:lnTo>
                    <a:pt x="100959" y="49767"/>
                  </a:lnTo>
                  <a:lnTo>
                    <a:pt x="149162" y="75056"/>
                  </a:lnTo>
                  <a:lnTo>
                    <a:pt x="195905" y="100672"/>
                  </a:lnTo>
                  <a:lnTo>
                    <a:pt x="241231" y="126658"/>
                  </a:lnTo>
                  <a:lnTo>
                    <a:pt x="285184" y="153056"/>
                  </a:lnTo>
                  <a:lnTo>
                    <a:pt x="327806" y="179909"/>
                  </a:lnTo>
                  <a:lnTo>
                    <a:pt x="369142" y="207260"/>
                  </a:lnTo>
                  <a:lnTo>
                    <a:pt x="409234" y="235150"/>
                  </a:lnTo>
                  <a:lnTo>
                    <a:pt x="448125" y="263624"/>
                  </a:lnTo>
                  <a:lnTo>
                    <a:pt x="485859" y="292723"/>
                  </a:lnTo>
                  <a:lnTo>
                    <a:pt x="522479" y="322490"/>
                  </a:lnTo>
                  <a:lnTo>
                    <a:pt x="558029" y="352968"/>
                  </a:lnTo>
                  <a:lnTo>
                    <a:pt x="592551" y="384199"/>
                  </a:lnTo>
                  <a:lnTo>
                    <a:pt x="626089" y="416226"/>
                  </a:lnTo>
                  <a:lnTo>
                    <a:pt x="658686" y="449091"/>
                  </a:lnTo>
                  <a:lnTo>
                    <a:pt x="690386" y="482838"/>
                  </a:lnTo>
                  <a:lnTo>
                    <a:pt x="721231" y="517508"/>
                  </a:lnTo>
                  <a:lnTo>
                    <a:pt x="751265" y="553144"/>
                  </a:lnTo>
                  <a:lnTo>
                    <a:pt x="780532" y="589790"/>
                  </a:lnTo>
                  <a:lnTo>
                    <a:pt x="809073" y="627487"/>
                  </a:lnTo>
                  <a:lnTo>
                    <a:pt x="836934" y="666278"/>
                  </a:lnTo>
                  <a:lnTo>
                    <a:pt x="864157" y="706207"/>
                  </a:lnTo>
                  <a:lnTo>
                    <a:pt x="890784" y="747314"/>
                  </a:lnTo>
                  <a:lnTo>
                    <a:pt x="916861" y="789644"/>
                  </a:lnTo>
                  <a:lnTo>
                    <a:pt x="942429" y="833238"/>
                  </a:lnTo>
                  <a:lnTo>
                    <a:pt x="967532" y="878140"/>
                  </a:lnTo>
                  <a:lnTo>
                    <a:pt x="992214" y="924391"/>
                  </a:lnTo>
                  <a:lnTo>
                    <a:pt x="1016517" y="972035"/>
                  </a:lnTo>
                  <a:lnTo>
                    <a:pt x="1040485" y="1021115"/>
                  </a:lnTo>
                  <a:lnTo>
                    <a:pt x="1064161" y="107167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24607" y="1990464"/>
              <a:ext cx="57785" cy="40640"/>
            </a:xfrm>
            <a:custGeom>
              <a:avLst/>
              <a:gdLst/>
              <a:ahLst/>
              <a:cxnLst/>
              <a:rect l="l" t="t" r="r" b="b"/>
              <a:pathLst>
                <a:path w="57785" h="40639">
                  <a:moveTo>
                    <a:pt x="57362" y="0"/>
                  </a:moveTo>
                  <a:lnTo>
                    <a:pt x="50523" y="8224"/>
                  </a:lnTo>
                  <a:lnTo>
                    <a:pt x="45212" y="20222"/>
                  </a:lnTo>
                  <a:lnTo>
                    <a:pt x="41891" y="32121"/>
                  </a:lnTo>
                  <a:lnTo>
                    <a:pt x="41018" y="40048"/>
                  </a:lnTo>
                  <a:lnTo>
                    <a:pt x="34440" y="35540"/>
                  </a:lnTo>
                  <a:lnTo>
                    <a:pt x="23253" y="30298"/>
                  </a:lnTo>
                  <a:lnTo>
                    <a:pt x="10694" y="26499"/>
                  </a:lnTo>
                  <a:lnTo>
                    <a:pt x="0" y="26320"/>
                  </a:lnTo>
                </a:path>
              </a:pathLst>
            </a:custGeom>
            <a:ln w="11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43855" y="953463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61" y="0"/>
                  </a:moveTo>
                  <a:lnTo>
                    <a:pt x="837182" y="28900"/>
                  </a:lnTo>
                  <a:lnTo>
                    <a:pt x="790848" y="57904"/>
                  </a:lnTo>
                  <a:lnTo>
                    <a:pt x="746116" y="87064"/>
                  </a:lnTo>
                  <a:lnTo>
                    <a:pt x="702940" y="116431"/>
                  </a:lnTo>
                  <a:lnTo>
                    <a:pt x="661278" y="146059"/>
                  </a:lnTo>
                  <a:lnTo>
                    <a:pt x="621084" y="175999"/>
                  </a:lnTo>
                  <a:lnTo>
                    <a:pt x="582314" y="206304"/>
                  </a:lnTo>
                  <a:lnTo>
                    <a:pt x="544924" y="237026"/>
                  </a:lnTo>
                  <a:lnTo>
                    <a:pt x="508869" y="268218"/>
                  </a:lnTo>
                  <a:lnTo>
                    <a:pt x="474106" y="299932"/>
                  </a:lnTo>
                  <a:lnTo>
                    <a:pt x="440590" y="332220"/>
                  </a:lnTo>
                  <a:lnTo>
                    <a:pt x="408276" y="365135"/>
                  </a:lnTo>
                  <a:lnTo>
                    <a:pt x="377120" y="398729"/>
                  </a:lnTo>
                  <a:lnTo>
                    <a:pt x="347079" y="433054"/>
                  </a:lnTo>
                  <a:lnTo>
                    <a:pt x="318107" y="468163"/>
                  </a:lnTo>
                  <a:lnTo>
                    <a:pt x="290160" y="504109"/>
                  </a:lnTo>
                  <a:lnTo>
                    <a:pt x="263195" y="540942"/>
                  </a:lnTo>
                  <a:lnTo>
                    <a:pt x="237166" y="578716"/>
                  </a:lnTo>
                  <a:lnTo>
                    <a:pt x="212030" y="617484"/>
                  </a:lnTo>
                  <a:lnTo>
                    <a:pt x="187741" y="657297"/>
                  </a:lnTo>
                  <a:lnTo>
                    <a:pt x="164257" y="698208"/>
                  </a:lnTo>
                  <a:lnTo>
                    <a:pt x="141532" y="740269"/>
                  </a:lnTo>
                  <a:lnTo>
                    <a:pt x="119522" y="783532"/>
                  </a:lnTo>
                  <a:lnTo>
                    <a:pt x="98183" y="828051"/>
                  </a:lnTo>
                  <a:lnTo>
                    <a:pt x="77470" y="873877"/>
                  </a:lnTo>
                  <a:lnTo>
                    <a:pt x="57340" y="921062"/>
                  </a:lnTo>
                  <a:lnTo>
                    <a:pt x="37748" y="969659"/>
                  </a:lnTo>
                  <a:lnTo>
                    <a:pt x="18649" y="1019721"/>
                  </a:lnTo>
                  <a:lnTo>
                    <a:pt x="0" y="107130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292809" y="2754924"/>
            <a:ext cx="1012825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Dequeue()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4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f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1544955" cy="1090930"/>
            <a:chOff x="991797" y="946263"/>
            <a:chExt cx="1544955" cy="1090930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1315085" cy="1072515"/>
            </a:xfrm>
            <a:custGeom>
              <a:avLst/>
              <a:gdLst/>
              <a:ahLst/>
              <a:cxnLst/>
              <a:rect l="l" t="t" r="r" b="b"/>
              <a:pathLst>
                <a:path w="1315085" h="1072514">
                  <a:moveTo>
                    <a:pt x="0" y="0"/>
                  </a:moveTo>
                  <a:lnTo>
                    <a:pt x="53376" y="19122"/>
                  </a:lnTo>
                  <a:lnTo>
                    <a:pt x="105411" y="38594"/>
                  </a:lnTo>
                  <a:lnTo>
                    <a:pt x="156144" y="58444"/>
                  </a:lnTo>
                  <a:lnTo>
                    <a:pt x="205611" y="78703"/>
                  </a:lnTo>
                  <a:lnTo>
                    <a:pt x="253850" y="99400"/>
                  </a:lnTo>
                  <a:lnTo>
                    <a:pt x="300898" y="120565"/>
                  </a:lnTo>
                  <a:lnTo>
                    <a:pt x="346792" y="142228"/>
                  </a:lnTo>
                  <a:lnTo>
                    <a:pt x="391570" y="164419"/>
                  </a:lnTo>
                  <a:lnTo>
                    <a:pt x="435268" y="187168"/>
                  </a:lnTo>
                  <a:lnTo>
                    <a:pt x="477926" y="210505"/>
                  </a:lnTo>
                  <a:lnTo>
                    <a:pt x="519579" y="234459"/>
                  </a:lnTo>
                  <a:lnTo>
                    <a:pt x="560265" y="259061"/>
                  </a:lnTo>
                  <a:lnTo>
                    <a:pt x="600021" y="284340"/>
                  </a:lnTo>
                  <a:lnTo>
                    <a:pt x="638886" y="310326"/>
                  </a:lnTo>
                  <a:lnTo>
                    <a:pt x="676895" y="337048"/>
                  </a:lnTo>
                  <a:lnTo>
                    <a:pt x="714087" y="364538"/>
                  </a:lnTo>
                  <a:lnTo>
                    <a:pt x="750499" y="392825"/>
                  </a:lnTo>
                  <a:lnTo>
                    <a:pt x="786168" y="421938"/>
                  </a:lnTo>
                  <a:lnTo>
                    <a:pt x="821132" y="451907"/>
                  </a:lnTo>
                  <a:lnTo>
                    <a:pt x="855428" y="482763"/>
                  </a:lnTo>
                  <a:lnTo>
                    <a:pt x="889092" y="514535"/>
                  </a:lnTo>
                  <a:lnTo>
                    <a:pt x="922164" y="547253"/>
                  </a:lnTo>
                  <a:lnTo>
                    <a:pt x="954679" y="580947"/>
                  </a:lnTo>
                  <a:lnTo>
                    <a:pt x="986676" y="615646"/>
                  </a:lnTo>
                  <a:lnTo>
                    <a:pt x="1018191" y="651381"/>
                  </a:lnTo>
                  <a:lnTo>
                    <a:pt x="1049262" y="688182"/>
                  </a:lnTo>
                  <a:lnTo>
                    <a:pt x="1079927" y="726078"/>
                  </a:lnTo>
                  <a:lnTo>
                    <a:pt x="1110222" y="765099"/>
                  </a:lnTo>
                  <a:lnTo>
                    <a:pt x="1140186" y="805276"/>
                  </a:lnTo>
                  <a:lnTo>
                    <a:pt x="1169854" y="846637"/>
                  </a:lnTo>
                  <a:lnTo>
                    <a:pt x="1199266" y="889213"/>
                  </a:lnTo>
                  <a:lnTo>
                    <a:pt x="1228457" y="933034"/>
                  </a:lnTo>
                  <a:lnTo>
                    <a:pt x="1257466" y="978129"/>
                  </a:lnTo>
                  <a:lnTo>
                    <a:pt x="1286330" y="1024529"/>
                  </a:lnTo>
                  <a:lnTo>
                    <a:pt x="1315086" y="107226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274946" y="1989342"/>
              <a:ext cx="54610" cy="41910"/>
            </a:xfrm>
            <a:custGeom>
              <a:avLst/>
              <a:gdLst/>
              <a:ahLst/>
              <a:cxnLst/>
              <a:rect l="l" t="t" r="r" b="b"/>
              <a:pathLst>
                <a:path w="54610" h="41910">
                  <a:moveTo>
                    <a:pt x="54175" y="0"/>
                  </a:moveTo>
                  <a:lnTo>
                    <a:pt x="48249" y="8879"/>
                  </a:lnTo>
                  <a:lnTo>
                    <a:pt x="44235" y="21344"/>
                  </a:lnTo>
                  <a:lnTo>
                    <a:pt x="42185" y="33502"/>
                  </a:lnTo>
                  <a:lnTo>
                    <a:pt x="42150" y="41461"/>
                  </a:lnTo>
                  <a:lnTo>
                    <a:pt x="35149" y="37676"/>
                  </a:lnTo>
                  <a:lnTo>
                    <a:pt x="23496" y="33645"/>
                  </a:lnTo>
                  <a:lnTo>
                    <a:pt x="10633" y="31191"/>
                  </a:lnTo>
                  <a:lnTo>
                    <a:pt x="0" y="32134"/>
                  </a:lnTo>
                </a:path>
              </a:pathLst>
            </a:custGeom>
            <a:ln w="11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43855" y="953463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61" y="0"/>
                  </a:moveTo>
                  <a:lnTo>
                    <a:pt x="837182" y="28900"/>
                  </a:lnTo>
                  <a:lnTo>
                    <a:pt x="790848" y="57904"/>
                  </a:lnTo>
                  <a:lnTo>
                    <a:pt x="746116" y="87064"/>
                  </a:lnTo>
                  <a:lnTo>
                    <a:pt x="702940" y="116431"/>
                  </a:lnTo>
                  <a:lnTo>
                    <a:pt x="661278" y="146059"/>
                  </a:lnTo>
                  <a:lnTo>
                    <a:pt x="621084" y="175999"/>
                  </a:lnTo>
                  <a:lnTo>
                    <a:pt x="582314" y="206304"/>
                  </a:lnTo>
                  <a:lnTo>
                    <a:pt x="544924" y="237026"/>
                  </a:lnTo>
                  <a:lnTo>
                    <a:pt x="508869" y="268218"/>
                  </a:lnTo>
                  <a:lnTo>
                    <a:pt x="474106" y="299932"/>
                  </a:lnTo>
                  <a:lnTo>
                    <a:pt x="440590" y="332220"/>
                  </a:lnTo>
                  <a:lnTo>
                    <a:pt x="408276" y="365135"/>
                  </a:lnTo>
                  <a:lnTo>
                    <a:pt x="377120" y="398729"/>
                  </a:lnTo>
                  <a:lnTo>
                    <a:pt x="347079" y="433054"/>
                  </a:lnTo>
                  <a:lnTo>
                    <a:pt x="318107" y="468163"/>
                  </a:lnTo>
                  <a:lnTo>
                    <a:pt x="290160" y="504109"/>
                  </a:lnTo>
                  <a:lnTo>
                    <a:pt x="263195" y="540942"/>
                  </a:lnTo>
                  <a:lnTo>
                    <a:pt x="237166" y="578716"/>
                  </a:lnTo>
                  <a:lnTo>
                    <a:pt x="212030" y="617484"/>
                  </a:lnTo>
                  <a:lnTo>
                    <a:pt x="187741" y="657297"/>
                  </a:lnTo>
                  <a:lnTo>
                    <a:pt x="164257" y="698208"/>
                  </a:lnTo>
                  <a:lnTo>
                    <a:pt x="141532" y="740269"/>
                  </a:lnTo>
                  <a:lnTo>
                    <a:pt x="119522" y="783532"/>
                  </a:lnTo>
                  <a:lnTo>
                    <a:pt x="98183" y="828051"/>
                  </a:lnTo>
                  <a:lnTo>
                    <a:pt x="77470" y="873877"/>
                  </a:lnTo>
                  <a:lnTo>
                    <a:pt x="57340" y="921062"/>
                  </a:lnTo>
                  <a:lnTo>
                    <a:pt x="37748" y="969659"/>
                  </a:lnTo>
                  <a:lnTo>
                    <a:pt x="18649" y="1019721"/>
                  </a:lnTo>
                  <a:lnTo>
                    <a:pt x="0" y="107130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073797" y="2754924"/>
            <a:ext cx="1450975" cy="417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10">
                <a:latin typeface="SimSun"/>
                <a:cs typeface="SimSun"/>
              </a:rPr>
              <a:t>Dequeue()</a:t>
            </a:r>
            <a:r>
              <a:rPr dirty="0" sz="1700" spc="10" i="1">
                <a:latin typeface="Arial"/>
                <a:cs typeface="Arial"/>
              </a:rPr>
              <a:t>→</a:t>
            </a:r>
            <a:r>
              <a:rPr dirty="0" sz="1700" spc="310" i="1">
                <a:latin typeface="Arial"/>
                <a:cs typeface="Arial"/>
              </a:rPr>
              <a:t> </a:t>
            </a:r>
            <a:r>
              <a:rPr dirty="0" sz="1700" spc="10">
                <a:latin typeface="SimSun"/>
                <a:cs typeface="SimSun"/>
              </a:rPr>
              <a:t>d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145" y="71245"/>
            <a:ext cx="902969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25"/>
              <a:t>Outline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783" y="1359143"/>
            <a:ext cx="189504" cy="1895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783" y="2090790"/>
            <a:ext cx="189504" cy="1895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4439" y="1281780"/>
            <a:ext cx="871219" cy="1019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33679" indent="-221615">
              <a:lnSpc>
                <a:spcPct val="100000"/>
              </a:lnSpc>
              <a:spcBef>
                <a:spcPts val="120"/>
              </a:spcBef>
              <a:buClr>
                <a:srgbClr val="FFFFFF"/>
              </a:buClr>
              <a:buSzPct val="82352"/>
              <a:buFont typeface="PMingLiU-ExtB"/>
              <a:buAutoNum type="arabicPlain"/>
              <a:tabLst>
                <a:tab pos="233679" algn="l"/>
                <a:tab pos="234315" algn="l"/>
              </a:tabLst>
            </a:pPr>
            <a:r>
              <a:rPr dirty="0" sz="1700" spc="-12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Stacks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PMingLiU-ExtB"/>
              <a:buAutoNum type="arabicPlain"/>
            </a:pPr>
            <a:endParaRPr sz="2000">
              <a:latin typeface="Arial MT"/>
              <a:cs typeface="Arial MT"/>
            </a:endParaRPr>
          </a:p>
          <a:p>
            <a:pPr marL="233679" indent="-221615">
              <a:lnSpc>
                <a:spcPct val="100000"/>
              </a:lnSpc>
              <a:spcBef>
                <a:spcPts val="1420"/>
              </a:spcBef>
              <a:buClr>
                <a:srgbClr val="FFFFFF"/>
              </a:buClr>
              <a:buSzPct val="82352"/>
              <a:buFont typeface="PMingLiU-ExtB"/>
              <a:buAutoNum type="arabicPlain"/>
              <a:tabLst>
                <a:tab pos="233679" algn="l"/>
                <a:tab pos="234315" algn="l"/>
              </a:tabLst>
            </a:pPr>
            <a:r>
              <a:rPr dirty="0" sz="1700" spc="-180">
                <a:solidFill>
                  <a:srgbClr val="FFCCCC"/>
                </a:solidFill>
                <a:latin typeface="Arial MT"/>
                <a:cs typeface="Arial MT"/>
                <a:hlinkClick r:id="rId5" action="ppaction://hlinksldjump"/>
              </a:rPr>
              <a:t>Queues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4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f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1544955" cy="1090930"/>
            <a:chOff x="991797" y="946263"/>
            <a:chExt cx="1544955" cy="1090930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1315085" cy="1072515"/>
            </a:xfrm>
            <a:custGeom>
              <a:avLst/>
              <a:gdLst/>
              <a:ahLst/>
              <a:cxnLst/>
              <a:rect l="l" t="t" r="r" b="b"/>
              <a:pathLst>
                <a:path w="1315085" h="1072514">
                  <a:moveTo>
                    <a:pt x="0" y="0"/>
                  </a:moveTo>
                  <a:lnTo>
                    <a:pt x="53376" y="19122"/>
                  </a:lnTo>
                  <a:lnTo>
                    <a:pt x="105411" y="38594"/>
                  </a:lnTo>
                  <a:lnTo>
                    <a:pt x="156144" y="58444"/>
                  </a:lnTo>
                  <a:lnTo>
                    <a:pt x="205611" y="78703"/>
                  </a:lnTo>
                  <a:lnTo>
                    <a:pt x="253850" y="99400"/>
                  </a:lnTo>
                  <a:lnTo>
                    <a:pt x="300898" y="120565"/>
                  </a:lnTo>
                  <a:lnTo>
                    <a:pt x="346792" y="142228"/>
                  </a:lnTo>
                  <a:lnTo>
                    <a:pt x="391570" y="164419"/>
                  </a:lnTo>
                  <a:lnTo>
                    <a:pt x="435268" y="187168"/>
                  </a:lnTo>
                  <a:lnTo>
                    <a:pt x="477926" y="210505"/>
                  </a:lnTo>
                  <a:lnTo>
                    <a:pt x="519579" y="234459"/>
                  </a:lnTo>
                  <a:lnTo>
                    <a:pt x="560265" y="259061"/>
                  </a:lnTo>
                  <a:lnTo>
                    <a:pt x="600021" y="284340"/>
                  </a:lnTo>
                  <a:lnTo>
                    <a:pt x="638886" y="310326"/>
                  </a:lnTo>
                  <a:lnTo>
                    <a:pt x="676895" y="337048"/>
                  </a:lnTo>
                  <a:lnTo>
                    <a:pt x="714087" y="364538"/>
                  </a:lnTo>
                  <a:lnTo>
                    <a:pt x="750499" y="392825"/>
                  </a:lnTo>
                  <a:lnTo>
                    <a:pt x="786168" y="421938"/>
                  </a:lnTo>
                  <a:lnTo>
                    <a:pt x="821132" y="451907"/>
                  </a:lnTo>
                  <a:lnTo>
                    <a:pt x="855428" y="482763"/>
                  </a:lnTo>
                  <a:lnTo>
                    <a:pt x="889092" y="514535"/>
                  </a:lnTo>
                  <a:lnTo>
                    <a:pt x="922164" y="547253"/>
                  </a:lnTo>
                  <a:lnTo>
                    <a:pt x="954679" y="580947"/>
                  </a:lnTo>
                  <a:lnTo>
                    <a:pt x="986676" y="615646"/>
                  </a:lnTo>
                  <a:lnTo>
                    <a:pt x="1018191" y="651381"/>
                  </a:lnTo>
                  <a:lnTo>
                    <a:pt x="1049262" y="688182"/>
                  </a:lnTo>
                  <a:lnTo>
                    <a:pt x="1079927" y="726078"/>
                  </a:lnTo>
                  <a:lnTo>
                    <a:pt x="1110222" y="765099"/>
                  </a:lnTo>
                  <a:lnTo>
                    <a:pt x="1140186" y="805276"/>
                  </a:lnTo>
                  <a:lnTo>
                    <a:pt x="1169854" y="846637"/>
                  </a:lnTo>
                  <a:lnTo>
                    <a:pt x="1199266" y="889213"/>
                  </a:lnTo>
                  <a:lnTo>
                    <a:pt x="1228457" y="933034"/>
                  </a:lnTo>
                  <a:lnTo>
                    <a:pt x="1257466" y="978129"/>
                  </a:lnTo>
                  <a:lnTo>
                    <a:pt x="1286330" y="1024529"/>
                  </a:lnTo>
                  <a:lnTo>
                    <a:pt x="1315086" y="107226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274946" y="1989342"/>
              <a:ext cx="54610" cy="41910"/>
            </a:xfrm>
            <a:custGeom>
              <a:avLst/>
              <a:gdLst/>
              <a:ahLst/>
              <a:cxnLst/>
              <a:rect l="l" t="t" r="r" b="b"/>
              <a:pathLst>
                <a:path w="54610" h="41910">
                  <a:moveTo>
                    <a:pt x="54175" y="0"/>
                  </a:moveTo>
                  <a:lnTo>
                    <a:pt x="48249" y="8879"/>
                  </a:lnTo>
                  <a:lnTo>
                    <a:pt x="44235" y="21344"/>
                  </a:lnTo>
                  <a:lnTo>
                    <a:pt x="42185" y="33502"/>
                  </a:lnTo>
                  <a:lnTo>
                    <a:pt x="42150" y="41461"/>
                  </a:lnTo>
                  <a:lnTo>
                    <a:pt x="35149" y="37676"/>
                  </a:lnTo>
                  <a:lnTo>
                    <a:pt x="23496" y="33645"/>
                  </a:lnTo>
                  <a:lnTo>
                    <a:pt x="10633" y="31191"/>
                  </a:lnTo>
                  <a:lnTo>
                    <a:pt x="0" y="32134"/>
                  </a:lnTo>
                </a:path>
              </a:pathLst>
            </a:custGeom>
            <a:ln w="11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43855" y="953463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61" y="0"/>
                  </a:moveTo>
                  <a:lnTo>
                    <a:pt x="837182" y="28900"/>
                  </a:lnTo>
                  <a:lnTo>
                    <a:pt x="790848" y="57904"/>
                  </a:lnTo>
                  <a:lnTo>
                    <a:pt x="746116" y="87064"/>
                  </a:lnTo>
                  <a:lnTo>
                    <a:pt x="702940" y="116431"/>
                  </a:lnTo>
                  <a:lnTo>
                    <a:pt x="661278" y="146059"/>
                  </a:lnTo>
                  <a:lnTo>
                    <a:pt x="621084" y="175999"/>
                  </a:lnTo>
                  <a:lnTo>
                    <a:pt x="582314" y="206304"/>
                  </a:lnTo>
                  <a:lnTo>
                    <a:pt x="544924" y="237026"/>
                  </a:lnTo>
                  <a:lnTo>
                    <a:pt x="508869" y="268218"/>
                  </a:lnTo>
                  <a:lnTo>
                    <a:pt x="474106" y="299932"/>
                  </a:lnTo>
                  <a:lnTo>
                    <a:pt x="440590" y="332220"/>
                  </a:lnTo>
                  <a:lnTo>
                    <a:pt x="408276" y="365135"/>
                  </a:lnTo>
                  <a:lnTo>
                    <a:pt x="377120" y="398729"/>
                  </a:lnTo>
                  <a:lnTo>
                    <a:pt x="347079" y="433054"/>
                  </a:lnTo>
                  <a:lnTo>
                    <a:pt x="318107" y="468163"/>
                  </a:lnTo>
                  <a:lnTo>
                    <a:pt x="290160" y="504109"/>
                  </a:lnTo>
                  <a:lnTo>
                    <a:pt x="263195" y="540942"/>
                  </a:lnTo>
                  <a:lnTo>
                    <a:pt x="237166" y="578716"/>
                  </a:lnTo>
                  <a:lnTo>
                    <a:pt x="212030" y="617484"/>
                  </a:lnTo>
                  <a:lnTo>
                    <a:pt x="187741" y="657297"/>
                  </a:lnTo>
                  <a:lnTo>
                    <a:pt x="164257" y="698208"/>
                  </a:lnTo>
                  <a:lnTo>
                    <a:pt x="141532" y="740269"/>
                  </a:lnTo>
                  <a:lnTo>
                    <a:pt x="119522" y="783532"/>
                  </a:lnTo>
                  <a:lnTo>
                    <a:pt x="98183" y="828051"/>
                  </a:lnTo>
                  <a:lnTo>
                    <a:pt x="77470" y="873877"/>
                  </a:lnTo>
                  <a:lnTo>
                    <a:pt x="57340" y="921062"/>
                  </a:lnTo>
                  <a:lnTo>
                    <a:pt x="37748" y="969659"/>
                  </a:lnTo>
                  <a:lnTo>
                    <a:pt x="18649" y="1019721"/>
                  </a:lnTo>
                  <a:lnTo>
                    <a:pt x="0" y="107130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4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f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1544955" cy="1090930"/>
            <a:chOff x="991797" y="946263"/>
            <a:chExt cx="1544955" cy="1090930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1315085" cy="1072515"/>
            </a:xfrm>
            <a:custGeom>
              <a:avLst/>
              <a:gdLst/>
              <a:ahLst/>
              <a:cxnLst/>
              <a:rect l="l" t="t" r="r" b="b"/>
              <a:pathLst>
                <a:path w="1315085" h="1072514">
                  <a:moveTo>
                    <a:pt x="0" y="0"/>
                  </a:moveTo>
                  <a:lnTo>
                    <a:pt x="53376" y="19122"/>
                  </a:lnTo>
                  <a:lnTo>
                    <a:pt x="105411" y="38594"/>
                  </a:lnTo>
                  <a:lnTo>
                    <a:pt x="156144" y="58444"/>
                  </a:lnTo>
                  <a:lnTo>
                    <a:pt x="205611" y="78703"/>
                  </a:lnTo>
                  <a:lnTo>
                    <a:pt x="253850" y="99400"/>
                  </a:lnTo>
                  <a:lnTo>
                    <a:pt x="300898" y="120565"/>
                  </a:lnTo>
                  <a:lnTo>
                    <a:pt x="346792" y="142228"/>
                  </a:lnTo>
                  <a:lnTo>
                    <a:pt x="391570" y="164419"/>
                  </a:lnTo>
                  <a:lnTo>
                    <a:pt x="435268" y="187168"/>
                  </a:lnTo>
                  <a:lnTo>
                    <a:pt x="477926" y="210505"/>
                  </a:lnTo>
                  <a:lnTo>
                    <a:pt x="519579" y="234459"/>
                  </a:lnTo>
                  <a:lnTo>
                    <a:pt x="560265" y="259061"/>
                  </a:lnTo>
                  <a:lnTo>
                    <a:pt x="600021" y="284340"/>
                  </a:lnTo>
                  <a:lnTo>
                    <a:pt x="638886" y="310326"/>
                  </a:lnTo>
                  <a:lnTo>
                    <a:pt x="676895" y="337048"/>
                  </a:lnTo>
                  <a:lnTo>
                    <a:pt x="714087" y="364538"/>
                  </a:lnTo>
                  <a:lnTo>
                    <a:pt x="750499" y="392825"/>
                  </a:lnTo>
                  <a:lnTo>
                    <a:pt x="786168" y="421938"/>
                  </a:lnTo>
                  <a:lnTo>
                    <a:pt x="821132" y="451907"/>
                  </a:lnTo>
                  <a:lnTo>
                    <a:pt x="855428" y="482763"/>
                  </a:lnTo>
                  <a:lnTo>
                    <a:pt x="889092" y="514535"/>
                  </a:lnTo>
                  <a:lnTo>
                    <a:pt x="922164" y="547253"/>
                  </a:lnTo>
                  <a:lnTo>
                    <a:pt x="954679" y="580947"/>
                  </a:lnTo>
                  <a:lnTo>
                    <a:pt x="986676" y="615646"/>
                  </a:lnTo>
                  <a:lnTo>
                    <a:pt x="1018191" y="651381"/>
                  </a:lnTo>
                  <a:lnTo>
                    <a:pt x="1049262" y="688182"/>
                  </a:lnTo>
                  <a:lnTo>
                    <a:pt x="1079927" y="726078"/>
                  </a:lnTo>
                  <a:lnTo>
                    <a:pt x="1110222" y="765099"/>
                  </a:lnTo>
                  <a:lnTo>
                    <a:pt x="1140186" y="805276"/>
                  </a:lnTo>
                  <a:lnTo>
                    <a:pt x="1169854" y="846637"/>
                  </a:lnTo>
                  <a:lnTo>
                    <a:pt x="1199266" y="889213"/>
                  </a:lnTo>
                  <a:lnTo>
                    <a:pt x="1228457" y="933034"/>
                  </a:lnTo>
                  <a:lnTo>
                    <a:pt x="1257466" y="978129"/>
                  </a:lnTo>
                  <a:lnTo>
                    <a:pt x="1286330" y="1024529"/>
                  </a:lnTo>
                  <a:lnTo>
                    <a:pt x="1315086" y="107226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274946" y="1989342"/>
              <a:ext cx="54610" cy="41910"/>
            </a:xfrm>
            <a:custGeom>
              <a:avLst/>
              <a:gdLst/>
              <a:ahLst/>
              <a:cxnLst/>
              <a:rect l="l" t="t" r="r" b="b"/>
              <a:pathLst>
                <a:path w="54610" h="41910">
                  <a:moveTo>
                    <a:pt x="54175" y="0"/>
                  </a:moveTo>
                  <a:lnTo>
                    <a:pt x="48249" y="8879"/>
                  </a:lnTo>
                  <a:lnTo>
                    <a:pt x="44235" y="21344"/>
                  </a:lnTo>
                  <a:lnTo>
                    <a:pt x="42185" y="33502"/>
                  </a:lnTo>
                  <a:lnTo>
                    <a:pt x="42150" y="41461"/>
                  </a:lnTo>
                  <a:lnTo>
                    <a:pt x="35149" y="37676"/>
                  </a:lnTo>
                  <a:lnTo>
                    <a:pt x="23496" y="33645"/>
                  </a:lnTo>
                  <a:lnTo>
                    <a:pt x="10633" y="31191"/>
                  </a:lnTo>
                  <a:lnTo>
                    <a:pt x="0" y="32134"/>
                  </a:lnTo>
                </a:path>
              </a:pathLst>
            </a:custGeom>
            <a:ln w="11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43855" y="953463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61" y="0"/>
                  </a:moveTo>
                  <a:lnTo>
                    <a:pt x="837182" y="28900"/>
                  </a:lnTo>
                  <a:lnTo>
                    <a:pt x="790848" y="57904"/>
                  </a:lnTo>
                  <a:lnTo>
                    <a:pt x="746116" y="87064"/>
                  </a:lnTo>
                  <a:lnTo>
                    <a:pt x="702940" y="116431"/>
                  </a:lnTo>
                  <a:lnTo>
                    <a:pt x="661278" y="146059"/>
                  </a:lnTo>
                  <a:lnTo>
                    <a:pt x="621084" y="175999"/>
                  </a:lnTo>
                  <a:lnTo>
                    <a:pt x="582314" y="206304"/>
                  </a:lnTo>
                  <a:lnTo>
                    <a:pt x="544924" y="237026"/>
                  </a:lnTo>
                  <a:lnTo>
                    <a:pt x="508869" y="268218"/>
                  </a:lnTo>
                  <a:lnTo>
                    <a:pt x="474106" y="299932"/>
                  </a:lnTo>
                  <a:lnTo>
                    <a:pt x="440590" y="332220"/>
                  </a:lnTo>
                  <a:lnTo>
                    <a:pt x="408276" y="365135"/>
                  </a:lnTo>
                  <a:lnTo>
                    <a:pt x="377120" y="398729"/>
                  </a:lnTo>
                  <a:lnTo>
                    <a:pt x="347079" y="433054"/>
                  </a:lnTo>
                  <a:lnTo>
                    <a:pt x="318107" y="468163"/>
                  </a:lnTo>
                  <a:lnTo>
                    <a:pt x="290160" y="504109"/>
                  </a:lnTo>
                  <a:lnTo>
                    <a:pt x="263195" y="540942"/>
                  </a:lnTo>
                  <a:lnTo>
                    <a:pt x="237166" y="578716"/>
                  </a:lnTo>
                  <a:lnTo>
                    <a:pt x="212030" y="617484"/>
                  </a:lnTo>
                  <a:lnTo>
                    <a:pt x="187741" y="657297"/>
                  </a:lnTo>
                  <a:lnTo>
                    <a:pt x="164257" y="698208"/>
                  </a:lnTo>
                  <a:lnTo>
                    <a:pt x="141532" y="740269"/>
                  </a:lnTo>
                  <a:lnTo>
                    <a:pt x="119522" y="783532"/>
                  </a:lnTo>
                  <a:lnTo>
                    <a:pt x="98183" y="828051"/>
                  </a:lnTo>
                  <a:lnTo>
                    <a:pt x="77470" y="873877"/>
                  </a:lnTo>
                  <a:lnTo>
                    <a:pt x="57340" y="921062"/>
                  </a:lnTo>
                  <a:lnTo>
                    <a:pt x="37748" y="969659"/>
                  </a:lnTo>
                  <a:lnTo>
                    <a:pt x="18649" y="1019721"/>
                  </a:lnTo>
                  <a:lnTo>
                    <a:pt x="0" y="107130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292809" y="2754924"/>
            <a:ext cx="1012825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Dequeue()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0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f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360045" cy="1089660"/>
            <a:chOff x="991797" y="946263"/>
            <a:chExt cx="36004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7"/>
                  </a:lnTo>
                  <a:lnTo>
                    <a:pt x="92711" y="136119"/>
                  </a:lnTo>
                  <a:lnTo>
                    <a:pt x="119761" y="180428"/>
                  </a:lnTo>
                  <a:lnTo>
                    <a:pt x="144937" y="224376"/>
                  </a:lnTo>
                  <a:lnTo>
                    <a:pt x="168271" y="268065"/>
                  </a:lnTo>
                  <a:lnTo>
                    <a:pt x="189794" y="311598"/>
                  </a:lnTo>
                  <a:lnTo>
                    <a:pt x="209538" y="355079"/>
                  </a:lnTo>
                  <a:lnTo>
                    <a:pt x="227535" y="398608"/>
                  </a:lnTo>
                  <a:lnTo>
                    <a:pt x="243817" y="442289"/>
                  </a:lnTo>
                  <a:lnTo>
                    <a:pt x="258415" y="486225"/>
                  </a:lnTo>
                  <a:lnTo>
                    <a:pt x="271361" y="530518"/>
                  </a:lnTo>
                  <a:lnTo>
                    <a:pt x="282687" y="575271"/>
                  </a:lnTo>
                  <a:lnTo>
                    <a:pt x="292424" y="620587"/>
                  </a:lnTo>
                  <a:lnTo>
                    <a:pt x="300605" y="666567"/>
                  </a:lnTo>
                  <a:lnTo>
                    <a:pt x="307261" y="713315"/>
                  </a:lnTo>
                  <a:lnTo>
                    <a:pt x="312423" y="760934"/>
                  </a:lnTo>
                  <a:lnTo>
                    <a:pt x="316124" y="809525"/>
                  </a:lnTo>
                  <a:lnTo>
                    <a:pt x="318395" y="859192"/>
                  </a:lnTo>
                  <a:lnTo>
                    <a:pt x="319268" y="910036"/>
                  </a:lnTo>
                  <a:lnTo>
                    <a:pt x="318775" y="962162"/>
                  </a:lnTo>
                  <a:lnTo>
                    <a:pt x="316947" y="1015671"/>
                  </a:lnTo>
                  <a:lnTo>
                    <a:pt x="313816" y="107066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83012" y="1998460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616247" y="946263"/>
            <a:ext cx="920115" cy="1090295"/>
            <a:chOff x="1616247" y="946263"/>
            <a:chExt cx="920115" cy="1090295"/>
          </a:xfrm>
        </p:grpSpPr>
        <p:sp>
          <p:nvSpPr>
            <p:cNvPr id="12" name="object 12"/>
            <p:cNvSpPr/>
            <p:nvPr/>
          </p:nvSpPr>
          <p:spPr>
            <a:xfrm>
              <a:off x="1643855" y="953463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61" y="0"/>
                  </a:moveTo>
                  <a:lnTo>
                    <a:pt x="837182" y="28900"/>
                  </a:lnTo>
                  <a:lnTo>
                    <a:pt x="790848" y="57904"/>
                  </a:lnTo>
                  <a:lnTo>
                    <a:pt x="746116" y="87064"/>
                  </a:lnTo>
                  <a:lnTo>
                    <a:pt x="702940" y="116431"/>
                  </a:lnTo>
                  <a:lnTo>
                    <a:pt x="661278" y="146059"/>
                  </a:lnTo>
                  <a:lnTo>
                    <a:pt x="621084" y="175999"/>
                  </a:lnTo>
                  <a:lnTo>
                    <a:pt x="582314" y="206304"/>
                  </a:lnTo>
                  <a:lnTo>
                    <a:pt x="544924" y="237026"/>
                  </a:lnTo>
                  <a:lnTo>
                    <a:pt x="508869" y="268218"/>
                  </a:lnTo>
                  <a:lnTo>
                    <a:pt x="474106" y="299932"/>
                  </a:lnTo>
                  <a:lnTo>
                    <a:pt x="440590" y="332220"/>
                  </a:lnTo>
                  <a:lnTo>
                    <a:pt x="408276" y="365135"/>
                  </a:lnTo>
                  <a:lnTo>
                    <a:pt x="377120" y="398729"/>
                  </a:lnTo>
                  <a:lnTo>
                    <a:pt x="347079" y="433054"/>
                  </a:lnTo>
                  <a:lnTo>
                    <a:pt x="318107" y="468163"/>
                  </a:lnTo>
                  <a:lnTo>
                    <a:pt x="290160" y="504109"/>
                  </a:lnTo>
                  <a:lnTo>
                    <a:pt x="263195" y="540942"/>
                  </a:lnTo>
                  <a:lnTo>
                    <a:pt x="237166" y="578716"/>
                  </a:lnTo>
                  <a:lnTo>
                    <a:pt x="212030" y="617484"/>
                  </a:lnTo>
                  <a:lnTo>
                    <a:pt x="187741" y="657297"/>
                  </a:lnTo>
                  <a:lnTo>
                    <a:pt x="164257" y="698208"/>
                  </a:lnTo>
                  <a:lnTo>
                    <a:pt x="141532" y="740269"/>
                  </a:lnTo>
                  <a:lnTo>
                    <a:pt x="119522" y="783532"/>
                  </a:lnTo>
                  <a:lnTo>
                    <a:pt x="98183" y="828051"/>
                  </a:lnTo>
                  <a:lnTo>
                    <a:pt x="77470" y="873877"/>
                  </a:lnTo>
                  <a:lnTo>
                    <a:pt x="57340" y="921062"/>
                  </a:lnTo>
                  <a:lnTo>
                    <a:pt x="37748" y="969659"/>
                  </a:lnTo>
                  <a:lnTo>
                    <a:pt x="18649" y="1019721"/>
                  </a:lnTo>
                  <a:lnTo>
                    <a:pt x="0" y="107130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073797" y="2754924"/>
            <a:ext cx="1450975" cy="417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10">
                <a:latin typeface="SimSun"/>
                <a:cs typeface="SimSun"/>
              </a:rPr>
              <a:t>Dequeue()</a:t>
            </a:r>
            <a:r>
              <a:rPr dirty="0" sz="1700" spc="10" i="1">
                <a:latin typeface="Arial"/>
                <a:cs typeface="Arial"/>
              </a:rPr>
              <a:t>→</a:t>
            </a:r>
            <a:r>
              <a:rPr dirty="0" sz="1700" spc="310" i="1">
                <a:latin typeface="Arial"/>
                <a:cs typeface="Arial"/>
              </a:rPr>
              <a:t> </a:t>
            </a:r>
            <a:r>
              <a:rPr dirty="0" sz="1700" spc="10">
                <a:latin typeface="SimSun"/>
                <a:cs typeface="SimSun"/>
              </a:rPr>
              <a:t>e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0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f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360045" cy="1089660"/>
            <a:chOff x="991797" y="946263"/>
            <a:chExt cx="36004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7"/>
                  </a:lnTo>
                  <a:lnTo>
                    <a:pt x="92711" y="136119"/>
                  </a:lnTo>
                  <a:lnTo>
                    <a:pt x="119761" y="180428"/>
                  </a:lnTo>
                  <a:lnTo>
                    <a:pt x="144937" y="224376"/>
                  </a:lnTo>
                  <a:lnTo>
                    <a:pt x="168271" y="268065"/>
                  </a:lnTo>
                  <a:lnTo>
                    <a:pt x="189794" y="311598"/>
                  </a:lnTo>
                  <a:lnTo>
                    <a:pt x="209538" y="355079"/>
                  </a:lnTo>
                  <a:lnTo>
                    <a:pt x="227535" y="398608"/>
                  </a:lnTo>
                  <a:lnTo>
                    <a:pt x="243817" y="442289"/>
                  </a:lnTo>
                  <a:lnTo>
                    <a:pt x="258415" y="486225"/>
                  </a:lnTo>
                  <a:lnTo>
                    <a:pt x="271361" y="530518"/>
                  </a:lnTo>
                  <a:lnTo>
                    <a:pt x="282687" y="575271"/>
                  </a:lnTo>
                  <a:lnTo>
                    <a:pt x="292424" y="620587"/>
                  </a:lnTo>
                  <a:lnTo>
                    <a:pt x="300605" y="666567"/>
                  </a:lnTo>
                  <a:lnTo>
                    <a:pt x="307261" y="713315"/>
                  </a:lnTo>
                  <a:lnTo>
                    <a:pt x="312423" y="760934"/>
                  </a:lnTo>
                  <a:lnTo>
                    <a:pt x="316124" y="809525"/>
                  </a:lnTo>
                  <a:lnTo>
                    <a:pt x="318395" y="859192"/>
                  </a:lnTo>
                  <a:lnTo>
                    <a:pt x="319268" y="910036"/>
                  </a:lnTo>
                  <a:lnTo>
                    <a:pt x="318775" y="962162"/>
                  </a:lnTo>
                  <a:lnTo>
                    <a:pt x="316947" y="1015671"/>
                  </a:lnTo>
                  <a:lnTo>
                    <a:pt x="313816" y="107066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83012" y="1998460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616247" y="946263"/>
            <a:ext cx="920115" cy="1090295"/>
            <a:chOff x="1616247" y="946263"/>
            <a:chExt cx="920115" cy="1090295"/>
          </a:xfrm>
        </p:grpSpPr>
        <p:sp>
          <p:nvSpPr>
            <p:cNvPr id="12" name="object 12"/>
            <p:cNvSpPr/>
            <p:nvPr/>
          </p:nvSpPr>
          <p:spPr>
            <a:xfrm>
              <a:off x="1643855" y="953463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61" y="0"/>
                  </a:moveTo>
                  <a:lnTo>
                    <a:pt x="837182" y="28900"/>
                  </a:lnTo>
                  <a:lnTo>
                    <a:pt x="790848" y="57904"/>
                  </a:lnTo>
                  <a:lnTo>
                    <a:pt x="746116" y="87064"/>
                  </a:lnTo>
                  <a:lnTo>
                    <a:pt x="702940" y="116431"/>
                  </a:lnTo>
                  <a:lnTo>
                    <a:pt x="661278" y="146059"/>
                  </a:lnTo>
                  <a:lnTo>
                    <a:pt x="621084" y="175999"/>
                  </a:lnTo>
                  <a:lnTo>
                    <a:pt x="582314" y="206304"/>
                  </a:lnTo>
                  <a:lnTo>
                    <a:pt x="544924" y="237026"/>
                  </a:lnTo>
                  <a:lnTo>
                    <a:pt x="508869" y="268218"/>
                  </a:lnTo>
                  <a:lnTo>
                    <a:pt x="474106" y="299932"/>
                  </a:lnTo>
                  <a:lnTo>
                    <a:pt x="440590" y="332220"/>
                  </a:lnTo>
                  <a:lnTo>
                    <a:pt x="408276" y="365135"/>
                  </a:lnTo>
                  <a:lnTo>
                    <a:pt x="377120" y="398729"/>
                  </a:lnTo>
                  <a:lnTo>
                    <a:pt x="347079" y="433054"/>
                  </a:lnTo>
                  <a:lnTo>
                    <a:pt x="318107" y="468163"/>
                  </a:lnTo>
                  <a:lnTo>
                    <a:pt x="290160" y="504109"/>
                  </a:lnTo>
                  <a:lnTo>
                    <a:pt x="263195" y="540942"/>
                  </a:lnTo>
                  <a:lnTo>
                    <a:pt x="237166" y="578716"/>
                  </a:lnTo>
                  <a:lnTo>
                    <a:pt x="212030" y="617484"/>
                  </a:lnTo>
                  <a:lnTo>
                    <a:pt x="187741" y="657297"/>
                  </a:lnTo>
                  <a:lnTo>
                    <a:pt x="164257" y="698208"/>
                  </a:lnTo>
                  <a:lnTo>
                    <a:pt x="141532" y="740269"/>
                  </a:lnTo>
                  <a:lnTo>
                    <a:pt x="119522" y="783532"/>
                  </a:lnTo>
                  <a:lnTo>
                    <a:pt x="98183" y="828051"/>
                  </a:lnTo>
                  <a:lnTo>
                    <a:pt x="77470" y="873877"/>
                  </a:lnTo>
                  <a:lnTo>
                    <a:pt x="57340" y="921062"/>
                  </a:lnTo>
                  <a:lnTo>
                    <a:pt x="37748" y="969659"/>
                  </a:lnTo>
                  <a:lnTo>
                    <a:pt x="18649" y="1019721"/>
                  </a:lnTo>
                  <a:lnTo>
                    <a:pt x="0" y="107130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0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f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360045" cy="1089660"/>
            <a:chOff x="991797" y="946263"/>
            <a:chExt cx="36004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7"/>
                  </a:lnTo>
                  <a:lnTo>
                    <a:pt x="92711" y="136119"/>
                  </a:lnTo>
                  <a:lnTo>
                    <a:pt x="119761" y="180428"/>
                  </a:lnTo>
                  <a:lnTo>
                    <a:pt x="144937" y="224376"/>
                  </a:lnTo>
                  <a:lnTo>
                    <a:pt x="168271" y="268065"/>
                  </a:lnTo>
                  <a:lnTo>
                    <a:pt x="189794" y="311598"/>
                  </a:lnTo>
                  <a:lnTo>
                    <a:pt x="209538" y="355079"/>
                  </a:lnTo>
                  <a:lnTo>
                    <a:pt x="227535" y="398608"/>
                  </a:lnTo>
                  <a:lnTo>
                    <a:pt x="243817" y="442289"/>
                  </a:lnTo>
                  <a:lnTo>
                    <a:pt x="258415" y="486225"/>
                  </a:lnTo>
                  <a:lnTo>
                    <a:pt x="271361" y="530518"/>
                  </a:lnTo>
                  <a:lnTo>
                    <a:pt x="282687" y="575271"/>
                  </a:lnTo>
                  <a:lnTo>
                    <a:pt x="292424" y="620587"/>
                  </a:lnTo>
                  <a:lnTo>
                    <a:pt x="300605" y="666567"/>
                  </a:lnTo>
                  <a:lnTo>
                    <a:pt x="307261" y="713315"/>
                  </a:lnTo>
                  <a:lnTo>
                    <a:pt x="312423" y="760934"/>
                  </a:lnTo>
                  <a:lnTo>
                    <a:pt x="316124" y="809525"/>
                  </a:lnTo>
                  <a:lnTo>
                    <a:pt x="318395" y="859192"/>
                  </a:lnTo>
                  <a:lnTo>
                    <a:pt x="319268" y="910036"/>
                  </a:lnTo>
                  <a:lnTo>
                    <a:pt x="318775" y="962162"/>
                  </a:lnTo>
                  <a:lnTo>
                    <a:pt x="316947" y="1015671"/>
                  </a:lnTo>
                  <a:lnTo>
                    <a:pt x="313816" y="107066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83012" y="1998460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616247" y="946263"/>
            <a:ext cx="920115" cy="1090295"/>
            <a:chOff x="1616247" y="946263"/>
            <a:chExt cx="920115" cy="1090295"/>
          </a:xfrm>
        </p:grpSpPr>
        <p:sp>
          <p:nvSpPr>
            <p:cNvPr id="12" name="object 12"/>
            <p:cNvSpPr/>
            <p:nvPr/>
          </p:nvSpPr>
          <p:spPr>
            <a:xfrm>
              <a:off x="1643855" y="953463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61" y="0"/>
                  </a:moveTo>
                  <a:lnTo>
                    <a:pt x="837182" y="28900"/>
                  </a:lnTo>
                  <a:lnTo>
                    <a:pt x="790848" y="57904"/>
                  </a:lnTo>
                  <a:lnTo>
                    <a:pt x="746116" y="87064"/>
                  </a:lnTo>
                  <a:lnTo>
                    <a:pt x="702940" y="116431"/>
                  </a:lnTo>
                  <a:lnTo>
                    <a:pt x="661278" y="146059"/>
                  </a:lnTo>
                  <a:lnTo>
                    <a:pt x="621084" y="175999"/>
                  </a:lnTo>
                  <a:lnTo>
                    <a:pt x="582314" y="206304"/>
                  </a:lnTo>
                  <a:lnTo>
                    <a:pt x="544924" y="237026"/>
                  </a:lnTo>
                  <a:lnTo>
                    <a:pt x="508869" y="268218"/>
                  </a:lnTo>
                  <a:lnTo>
                    <a:pt x="474106" y="299932"/>
                  </a:lnTo>
                  <a:lnTo>
                    <a:pt x="440590" y="332220"/>
                  </a:lnTo>
                  <a:lnTo>
                    <a:pt x="408276" y="365135"/>
                  </a:lnTo>
                  <a:lnTo>
                    <a:pt x="377120" y="398729"/>
                  </a:lnTo>
                  <a:lnTo>
                    <a:pt x="347079" y="433054"/>
                  </a:lnTo>
                  <a:lnTo>
                    <a:pt x="318107" y="468163"/>
                  </a:lnTo>
                  <a:lnTo>
                    <a:pt x="290160" y="504109"/>
                  </a:lnTo>
                  <a:lnTo>
                    <a:pt x="263195" y="540942"/>
                  </a:lnTo>
                  <a:lnTo>
                    <a:pt x="237166" y="578716"/>
                  </a:lnTo>
                  <a:lnTo>
                    <a:pt x="212030" y="617484"/>
                  </a:lnTo>
                  <a:lnTo>
                    <a:pt x="187741" y="657297"/>
                  </a:lnTo>
                  <a:lnTo>
                    <a:pt x="164257" y="698208"/>
                  </a:lnTo>
                  <a:lnTo>
                    <a:pt x="141532" y="740269"/>
                  </a:lnTo>
                  <a:lnTo>
                    <a:pt x="119522" y="783532"/>
                  </a:lnTo>
                  <a:lnTo>
                    <a:pt x="98183" y="828051"/>
                  </a:lnTo>
                  <a:lnTo>
                    <a:pt x="77470" y="873877"/>
                  </a:lnTo>
                  <a:lnTo>
                    <a:pt x="57340" y="921062"/>
                  </a:lnTo>
                  <a:lnTo>
                    <a:pt x="37748" y="969659"/>
                  </a:lnTo>
                  <a:lnTo>
                    <a:pt x="18649" y="1019721"/>
                  </a:lnTo>
                  <a:lnTo>
                    <a:pt x="0" y="107130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292809" y="2754924"/>
            <a:ext cx="1012825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Dequeue()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1544955" cy="1090295"/>
            <a:chOff x="991797" y="946263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563880" cy="1071245"/>
            </a:xfrm>
            <a:custGeom>
              <a:avLst/>
              <a:gdLst/>
              <a:ahLst/>
              <a:cxnLst/>
              <a:rect l="l" t="t" r="r" b="b"/>
              <a:pathLst>
                <a:path w="563880" h="1071245">
                  <a:moveTo>
                    <a:pt x="0" y="0"/>
                  </a:moveTo>
                  <a:lnTo>
                    <a:pt x="41218" y="38409"/>
                  </a:lnTo>
                  <a:lnTo>
                    <a:pt x="80553" y="76588"/>
                  </a:lnTo>
                  <a:lnTo>
                    <a:pt x="118048" y="114614"/>
                  </a:lnTo>
                  <a:lnTo>
                    <a:pt x="153744" y="152564"/>
                  </a:lnTo>
                  <a:lnTo>
                    <a:pt x="187686" y="190519"/>
                  </a:lnTo>
                  <a:lnTo>
                    <a:pt x="219915" y="228554"/>
                  </a:lnTo>
                  <a:lnTo>
                    <a:pt x="250474" y="266750"/>
                  </a:lnTo>
                  <a:lnTo>
                    <a:pt x="279405" y="305183"/>
                  </a:lnTo>
                  <a:lnTo>
                    <a:pt x="306752" y="343933"/>
                  </a:lnTo>
                  <a:lnTo>
                    <a:pt x="332556" y="383077"/>
                  </a:lnTo>
                  <a:lnTo>
                    <a:pt x="356860" y="422694"/>
                  </a:lnTo>
                  <a:lnTo>
                    <a:pt x="379707" y="462861"/>
                  </a:lnTo>
                  <a:lnTo>
                    <a:pt x="401140" y="503658"/>
                  </a:lnTo>
                  <a:lnTo>
                    <a:pt x="421201" y="545161"/>
                  </a:lnTo>
                  <a:lnTo>
                    <a:pt x="439932" y="587450"/>
                  </a:lnTo>
                  <a:lnTo>
                    <a:pt x="457377" y="630603"/>
                  </a:lnTo>
                  <a:lnTo>
                    <a:pt x="473577" y="674697"/>
                  </a:lnTo>
                  <a:lnTo>
                    <a:pt x="488575" y="719812"/>
                  </a:lnTo>
                  <a:lnTo>
                    <a:pt x="502415" y="766025"/>
                  </a:lnTo>
                  <a:lnTo>
                    <a:pt x="515138" y="813414"/>
                  </a:lnTo>
                  <a:lnTo>
                    <a:pt x="526787" y="862057"/>
                  </a:lnTo>
                  <a:lnTo>
                    <a:pt x="537405" y="912034"/>
                  </a:lnTo>
                  <a:lnTo>
                    <a:pt x="547034" y="963421"/>
                  </a:lnTo>
                  <a:lnTo>
                    <a:pt x="555717" y="1016298"/>
                  </a:lnTo>
                  <a:lnTo>
                    <a:pt x="563497" y="10707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28198" y="1996671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5" h="33655">
                  <a:moveTo>
                    <a:pt x="62376" y="0"/>
                  </a:moveTo>
                  <a:lnTo>
                    <a:pt x="53450" y="5835"/>
                  </a:lnTo>
                  <a:lnTo>
                    <a:pt x="44875" y="15714"/>
                  </a:lnTo>
                  <a:lnTo>
                    <a:pt x="38225" y="26082"/>
                  </a:lnTo>
                  <a:lnTo>
                    <a:pt x="35072" y="33382"/>
                  </a:lnTo>
                  <a:lnTo>
                    <a:pt x="30123" y="27159"/>
                  </a:lnTo>
                  <a:lnTo>
                    <a:pt x="20997" y="18887"/>
                  </a:lnTo>
                  <a:lnTo>
                    <a:pt x="10140" y="11588"/>
                  </a:lnTo>
                  <a:lnTo>
                    <a:pt x="0" y="8286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43855" y="953463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61" y="0"/>
                  </a:moveTo>
                  <a:lnTo>
                    <a:pt x="837182" y="28900"/>
                  </a:lnTo>
                  <a:lnTo>
                    <a:pt x="790848" y="57904"/>
                  </a:lnTo>
                  <a:lnTo>
                    <a:pt x="746116" y="87064"/>
                  </a:lnTo>
                  <a:lnTo>
                    <a:pt x="702940" y="116431"/>
                  </a:lnTo>
                  <a:lnTo>
                    <a:pt x="661278" y="146059"/>
                  </a:lnTo>
                  <a:lnTo>
                    <a:pt x="621084" y="175999"/>
                  </a:lnTo>
                  <a:lnTo>
                    <a:pt x="582314" y="206304"/>
                  </a:lnTo>
                  <a:lnTo>
                    <a:pt x="544924" y="237026"/>
                  </a:lnTo>
                  <a:lnTo>
                    <a:pt x="508869" y="268218"/>
                  </a:lnTo>
                  <a:lnTo>
                    <a:pt x="474106" y="299932"/>
                  </a:lnTo>
                  <a:lnTo>
                    <a:pt x="440590" y="332220"/>
                  </a:lnTo>
                  <a:lnTo>
                    <a:pt x="408276" y="365135"/>
                  </a:lnTo>
                  <a:lnTo>
                    <a:pt x="377120" y="398729"/>
                  </a:lnTo>
                  <a:lnTo>
                    <a:pt x="347079" y="433054"/>
                  </a:lnTo>
                  <a:lnTo>
                    <a:pt x="318107" y="468163"/>
                  </a:lnTo>
                  <a:lnTo>
                    <a:pt x="290160" y="504109"/>
                  </a:lnTo>
                  <a:lnTo>
                    <a:pt x="263195" y="540942"/>
                  </a:lnTo>
                  <a:lnTo>
                    <a:pt x="237166" y="578716"/>
                  </a:lnTo>
                  <a:lnTo>
                    <a:pt x="212030" y="617484"/>
                  </a:lnTo>
                  <a:lnTo>
                    <a:pt x="187741" y="657297"/>
                  </a:lnTo>
                  <a:lnTo>
                    <a:pt x="164257" y="698208"/>
                  </a:lnTo>
                  <a:lnTo>
                    <a:pt x="141532" y="740269"/>
                  </a:lnTo>
                  <a:lnTo>
                    <a:pt x="119522" y="783532"/>
                  </a:lnTo>
                  <a:lnTo>
                    <a:pt x="98183" y="828051"/>
                  </a:lnTo>
                  <a:lnTo>
                    <a:pt x="77470" y="873877"/>
                  </a:lnTo>
                  <a:lnTo>
                    <a:pt x="57340" y="921062"/>
                  </a:lnTo>
                  <a:lnTo>
                    <a:pt x="37748" y="969659"/>
                  </a:lnTo>
                  <a:lnTo>
                    <a:pt x="18649" y="1019721"/>
                  </a:lnTo>
                  <a:lnTo>
                    <a:pt x="0" y="107130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073797" y="2754924"/>
            <a:ext cx="1450975" cy="417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10">
                <a:latin typeface="SimSun"/>
                <a:cs typeface="SimSun"/>
              </a:rPr>
              <a:t>Dequeue()</a:t>
            </a:r>
            <a:r>
              <a:rPr dirty="0" sz="1700" spc="10" i="1">
                <a:latin typeface="Arial"/>
                <a:cs typeface="Arial"/>
              </a:rPr>
              <a:t>→</a:t>
            </a:r>
            <a:r>
              <a:rPr dirty="0" sz="1700" spc="310" i="1">
                <a:latin typeface="Arial"/>
                <a:cs typeface="Arial"/>
              </a:rPr>
              <a:t> </a:t>
            </a:r>
            <a:r>
              <a:rPr dirty="0" sz="1700" spc="10">
                <a:latin typeface="SimSun"/>
                <a:cs typeface="SimSun"/>
              </a:rPr>
              <a:t>f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1544955" cy="1090295"/>
            <a:chOff x="991797" y="946263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563880" cy="1071245"/>
            </a:xfrm>
            <a:custGeom>
              <a:avLst/>
              <a:gdLst/>
              <a:ahLst/>
              <a:cxnLst/>
              <a:rect l="l" t="t" r="r" b="b"/>
              <a:pathLst>
                <a:path w="563880" h="1071245">
                  <a:moveTo>
                    <a:pt x="0" y="0"/>
                  </a:moveTo>
                  <a:lnTo>
                    <a:pt x="41218" y="38409"/>
                  </a:lnTo>
                  <a:lnTo>
                    <a:pt x="80553" y="76588"/>
                  </a:lnTo>
                  <a:lnTo>
                    <a:pt x="118048" y="114614"/>
                  </a:lnTo>
                  <a:lnTo>
                    <a:pt x="153744" y="152564"/>
                  </a:lnTo>
                  <a:lnTo>
                    <a:pt x="187686" y="190519"/>
                  </a:lnTo>
                  <a:lnTo>
                    <a:pt x="219915" y="228554"/>
                  </a:lnTo>
                  <a:lnTo>
                    <a:pt x="250474" y="266750"/>
                  </a:lnTo>
                  <a:lnTo>
                    <a:pt x="279405" y="305183"/>
                  </a:lnTo>
                  <a:lnTo>
                    <a:pt x="306752" y="343933"/>
                  </a:lnTo>
                  <a:lnTo>
                    <a:pt x="332556" y="383077"/>
                  </a:lnTo>
                  <a:lnTo>
                    <a:pt x="356860" y="422694"/>
                  </a:lnTo>
                  <a:lnTo>
                    <a:pt x="379707" y="462861"/>
                  </a:lnTo>
                  <a:lnTo>
                    <a:pt x="401140" y="503658"/>
                  </a:lnTo>
                  <a:lnTo>
                    <a:pt x="421201" y="545161"/>
                  </a:lnTo>
                  <a:lnTo>
                    <a:pt x="439932" y="587450"/>
                  </a:lnTo>
                  <a:lnTo>
                    <a:pt x="457377" y="630603"/>
                  </a:lnTo>
                  <a:lnTo>
                    <a:pt x="473577" y="674697"/>
                  </a:lnTo>
                  <a:lnTo>
                    <a:pt x="488575" y="719812"/>
                  </a:lnTo>
                  <a:lnTo>
                    <a:pt x="502415" y="766025"/>
                  </a:lnTo>
                  <a:lnTo>
                    <a:pt x="515138" y="813414"/>
                  </a:lnTo>
                  <a:lnTo>
                    <a:pt x="526787" y="862057"/>
                  </a:lnTo>
                  <a:lnTo>
                    <a:pt x="537405" y="912034"/>
                  </a:lnTo>
                  <a:lnTo>
                    <a:pt x="547034" y="963421"/>
                  </a:lnTo>
                  <a:lnTo>
                    <a:pt x="555717" y="1016298"/>
                  </a:lnTo>
                  <a:lnTo>
                    <a:pt x="563497" y="10707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28198" y="1996671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5" h="33655">
                  <a:moveTo>
                    <a:pt x="62376" y="0"/>
                  </a:moveTo>
                  <a:lnTo>
                    <a:pt x="53450" y="5835"/>
                  </a:lnTo>
                  <a:lnTo>
                    <a:pt x="44875" y="15714"/>
                  </a:lnTo>
                  <a:lnTo>
                    <a:pt x="38225" y="26082"/>
                  </a:lnTo>
                  <a:lnTo>
                    <a:pt x="35072" y="33382"/>
                  </a:lnTo>
                  <a:lnTo>
                    <a:pt x="30123" y="27159"/>
                  </a:lnTo>
                  <a:lnTo>
                    <a:pt x="20997" y="18887"/>
                  </a:lnTo>
                  <a:lnTo>
                    <a:pt x="10140" y="11588"/>
                  </a:lnTo>
                  <a:lnTo>
                    <a:pt x="0" y="8286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43855" y="953463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61" y="0"/>
                  </a:moveTo>
                  <a:lnTo>
                    <a:pt x="837182" y="28900"/>
                  </a:lnTo>
                  <a:lnTo>
                    <a:pt x="790848" y="57904"/>
                  </a:lnTo>
                  <a:lnTo>
                    <a:pt x="746116" y="87064"/>
                  </a:lnTo>
                  <a:lnTo>
                    <a:pt x="702940" y="116431"/>
                  </a:lnTo>
                  <a:lnTo>
                    <a:pt x="661278" y="146059"/>
                  </a:lnTo>
                  <a:lnTo>
                    <a:pt x="621084" y="175999"/>
                  </a:lnTo>
                  <a:lnTo>
                    <a:pt x="582314" y="206304"/>
                  </a:lnTo>
                  <a:lnTo>
                    <a:pt x="544924" y="237026"/>
                  </a:lnTo>
                  <a:lnTo>
                    <a:pt x="508869" y="268218"/>
                  </a:lnTo>
                  <a:lnTo>
                    <a:pt x="474106" y="299932"/>
                  </a:lnTo>
                  <a:lnTo>
                    <a:pt x="440590" y="332220"/>
                  </a:lnTo>
                  <a:lnTo>
                    <a:pt x="408276" y="365135"/>
                  </a:lnTo>
                  <a:lnTo>
                    <a:pt x="377120" y="398729"/>
                  </a:lnTo>
                  <a:lnTo>
                    <a:pt x="347079" y="433054"/>
                  </a:lnTo>
                  <a:lnTo>
                    <a:pt x="318107" y="468163"/>
                  </a:lnTo>
                  <a:lnTo>
                    <a:pt x="290160" y="504109"/>
                  </a:lnTo>
                  <a:lnTo>
                    <a:pt x="263195" y="540942"/>
                  </a:lnTo>
                  <a:lnTo>
                    <a:pt x="237166" y="578716"/>
                  </a:lnTo>
                  <a:lnTo>
                    <a:pt x="212030" y="617484"/>
                  </a:lnTo>
                  <a:lnTo>
                    <a:pt x="187741" y="657297"/>
                  </a:lnTo>
                  <a:lnTo>
                    <a:pt x="164257" y="698208"/>
                  </a:lnTo>
                  <a:lnTo>
                    <a:pt x="141532" y="740269"/>
                  </a:lnTo>
                  <a:lnTo>
                    <a:pt x="119522" y="783532"/>
                  </a:lnTo>
                  <a:lnTo>
                    <a:pt x="98183" y="828051"/>
                  </a:lnTo>
                  <a:lnTo>
                    <a:pt x="77470" y="873877"/>
                  </a:lnTo>
                  <a:lnTo>
                    <a:pt x="57340" y="921062"/>
                  </a:lnTo>
                  <a:lnTo>
                    <a:pt x="37748" y="969659"/>
                  </a:lnTo>
                  <a:lnTo>
                    <a:pt x="18649" y="1019721"/>
                  </a:lnTo>
                  <a:lnTo>
                    <a:pt x="0" y="107130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1544955" cy="1090295"/>
            <a:chOff x="991797" y="946263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563880" cy="1071245"/>
            </a:xfrm>
            <a:custGeom>
              <a:avLst/>
              <a:gdLst/>
              <a:ahLst/>
              <a:cxnLst/>
              <a:rect l="l" t="t" r="r" b="b"/>
              <a:pathLst>
                <a:path w="563880" h="1071245">
                  <a:moveTo>
                    <a:pt x="0" y="0"/>
                  </a:moveTo>
                  <a:lnTo>
                    <a:pt x="41218" y="38409"/>
                  </a:lnTo>
                  <a:lnTo>
                    <a:pt x="80553" y="76588"/>
                  </a:lnTo>
                  <a:lnTo>
                    <a:pt x="118048" y="114614"/>
                  </a:lnTo>
                  <a:lnTo>
                    <a:pt x="153744" y="152564"/>
                  </a:lnTo>
                  <a:lnTo>
                    <a:pt x="187686" y="190519"/>
                  </a:lnTo>
                  <a:lnTo>
                    <a:pt x="219915" y="228554"/>
                  </a:lnTo>
                  <a:lnTo>
                    <a:pt x="250474" y="266750"/>
                  </a:lnTo>
                  <a:lnTo>
                    <a:pt x="279405" y="305183"/>
                  </a:lnTo>
                  <a:lnTo>
                    <a:pt x="306752" y="343933"/>
                  </a:lnTo>
                  <a:lnTo>
                    <a:pt x="332556" y="383077"/>
                  </a:lnTo>
                  <a:lnTo>
                    <a:pt x="356860" y="422694"/>
                  </a:lnTo>
                  <a:lnTo>
                    <a:pt x="379707" y="462861"/>
                  </a:lnTo>
                  <a:lnTo>
                    <a:pt x="401140" y="503658"/>
                  </a:lnTo>
                  <a:lnTo>
                    <a:pt x="421201" y="545161"/>
                  </a:lnTo>
                  <a:lnTo>
                    <a:pt x="439932" y="587450"/>
                  </a:lnTo>
                  <a:lnTo>
                    <a:pt x="457377" y="630603"/>
                  </a:lnTo>
                  <a:lnTo>
                    <a:pt x="473577" y="674697"/>
                  </a:lnTo>
                  <a:lnTo>
                    <a:pt x="488575" y="719812"/>
                  </a:lnTo>
                  <a:lnTo>
                    <a:pt x="502415" y="766025"/>
                  </a:lnTo>
                  <a:lnTo>
                    <a:pt x="515138" y="813414"/>
                  </a:lnTo>
                  <a:lnTo>
                    <a:pt x="526787" y="862057"/>
                  </a:lnTo>
                  <a:lnTo>
                    <a:pt x="537405" y="912034"/>
                  </a:lnTo>
                  <a:lnTo>
                    <a:pt x="547034" y="963421"/>
                  </a:lnTo>
                  <a:lnTo>
                    <a:pt x="555717" y="1016298"/>
                  </a:lnTo>
                  <a:lnTo>
                    <a:pt x="563497" y="10707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28198" y="1996671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5" h="33655">
                  <a:moveTo>
                    <a:pt x="62376" y="0"/>
                  </a:moveTo>
                  <a:lnTo>
                    <a:pt x="53450" y="5835"/>
                  </a:lnTo>
                  <a:lnTo>
                    <a:pt x="44875" y="15714"/>
                  </a:lnTo>
                  <a:lnTo>
                    <a:pt x="38225" y="26082"/>
                  </a:lnTo>
                  <a:lnTo>
                    <a:pt x="35072" y="33382"/>
                  </a:lnTo>
                  <a:lnTo>
                    <a:pt x="30123" y="27159"/>
                  </a:lnTo>
                  <a:lnTo>
                    <a:pt x="20997" y="18887"/>
                  </a:lnTo>
                  <a:lnTo>
                    <a:pt x="10140" y="11588"/>
                  </a:lnTo>
                  <a:lnTo>
                    <a:pt x="0" y="8286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43855" y="953463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61" y="0"/>
                  </a:moveTo>
                  <a:lnTo>
                    <a:pt x="837182" y="28900"/>
                  </a:lnTo>
                  <a:lnTo>
                    <a:pt x="790848" y="57904"/>
                  </a:lnTo>
                  <a:lnTo>
                    <a:pt x="746116" y="87064"/>
                  </a:lnTo>
                  <a:lnTo>
                    <a:pt x="702940" y="116431"/>
                  </a:lnTo>
                  <a:lnTo>
                    <a:pt x="661278" y="146059"/>
                  </a:lnTo>
                  <a:lnTo>
                    <a:pt x="621084" y="175999"/>
                  </a:lnTo>
                  <a:lnTo>
                    <a:pt x="582314" y="206304"/>
                  </a:lnTo>
                  <a:lnTo>
                    <a:pt x="544924" y="237026"/>
                  </a:lnTo>
                  <a:lnTo>
                    <a:pt x="508869" y="268218"/>
                  </a:lnTo>
                  <a:lnTo>
                    <a:pt x="474106" y="299932"/>
                  </a:lnTo>
                  <a:lnTo>
                    <a:pt x="440590" y="332220"/>
                  </a:lnTo>
                  <a:lnTo>
                    <a:pt x="408276" y="365135"/>
                  </a:lnTo>
                  <a:lnTo>
                    <a:pt x="377120" y="398729"/>
                  </a:lnTo>
                  <a:lnTo>
                    <a:pt x="347079" y="433054"/>
                  </a:lnTo>
                  <a:lnTo>
                    <a:pt x="318107" y="468163"/>
                  </a:lnTo>
                  <a:lnTo>
                    <a:pt x="290160" y="504109"/>
                  </a:lnTo>
                  <a:lnTo>
                    <a:pt x="263195" y="540942"/>
                  </a:lnTo>
                  <a:lnTo>
                    <a:pt x="237166" y="578716"/>
                  </a:lnTo>
                  <a:lnTo>
                    <a:pt x="212030" y="617484"/>
                  </a:lnTo>
                  <a:lnTo>
                    <a:pt x="187741" y="657297"/>
                  </a:lnTo>
                  <a:lnTo>
                    <a:pt x="164257" y="698208"/>
                  </a:lnTo>
                  <a:lnTo>
                    <a:pt x="141532" y="740269"/>
                  </a:lnTo>
                  <a:lnTo>
                    <a:pt x="119522" y="783532"/>
                  </a:lnTo>
                  <a:lnTo>
                    <a:pt x="98183" y="828051"/>
                  </a:lnTo>
                  <a:lnTo>
                    <a:pt x="77470" y="873877"/>
                  </a:lnTo>
                  <a:lnTo>
                    <a:pt x="57340" y="921062"/>
                  </a:lnTo>
                  <a:lnTo>
                    <a:pt x="37748" y="969659"/>
                  </a:lnTo>
                  <a:lnTo>
                    <a:pt x="18649" y="1019721"/>
                  </a:lnTo>
                  <a:lnTo>
                    <a:pt x="0" y="107130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402511" y="2754924"/>
            <a:ext cx="79375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Empty()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2" y="71245"/>
            <a:ext cx="4104004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70"/>
              <a:t>Queue</a:t>
            </a:r>
            <a:r>
              <a:rPr dirty="0" spc="75"/>
              <a:t> </a:t>
            </a:r>
            <a:r>
              <a:rPr dirty="0" spc="-150"/>
              <a:t>Implementation</a:t>
            </a:r>
            <a:r>
              <a:rPr dirty="0" spc="70"/>
              <a:t> </a:t>
            </a:r>
            <a:r>
              <a:rPr dirty="0" spc="-75"/>
              <a:t>wit</a:t>
            </a:r>
            <a:r>
              <a:rPr dirty="0" spc="-95"/>
              <a:t>h</a:t>
            </a:r>
            <a:r>
              <a:rPr dirty="0" spc="70"/>
              <a:t> </a:t>
            </a:r>
            <a:r>
              <a:rPr dirty="0" spc="-125"/>
              <a:t>Arr</a:t>
            </a:r>
            <a:r>
              <a:rPr dirty="0" spc="-215"/>
              <a:t>a</a:t>
            </a:r>
            <a:r>
              <a:rPr dirty="0" spc="-18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451" y="793364"/>
            <a:ext cx="391795" cy="511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0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00"/>
              </a:lnSpc>
            </a:pPr>
            <a:r>
              <a:rPr dirty="0" sz="1700" spc="-13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16" y="827461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9161" y="793364"/>
            <a:ext cx="450215" cy="504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20"/>
              </a:spcBef>
            </a:pP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70"/>
              </a:lnSpc>
            </a:pPr>
            <a:r>
              <a:rPr dirty="0" sz="1700" spc="-50">
                <a:latin typeface="Arial MT"/>
                <a:cs typeface="Arial MT"/>
              </a:rPr>
              <a:t>write</a:t>
            </a:r>
            <a:endParaRPr sz="17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1465" y="2035773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91797" y="946263"/>
            <a:ext cx="1544955" cy="1090295"/>
            <a:chOff x="991797" y="946263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3"/>
              <a:ext cx="563880" cy="1071245"/>
            </a:xfrm>
            <a:custGeom>
              <a:avLst/>
              <a:gdLst/>
              <a:ahLst/>
              <a:cxnLst/>
              <a:rect l="l" t="t" r="r" b="b"/>
              <a:pathLst>
                <a:path w="563880" h="1071245">
                  <a:moveTo>
                    <a:pt x="0" y="0"/>
                  </a:moveTo>
                  <a:lnTo>
                    <a:pt x="41218" y="38409"/>
                  </a:lnTo>
                  <a:lnTo>
                    <a:pt x="80553" y="76588"/>
                  </a:lnTo>
                  <a:lnTo>
                    <a:pt x="118048" y="114614"/>
                  </a:lnTo>
                  <a:lnTo>
                    <a:pt x="153744" y="152564"/>
                  </a:lnTo>
                  <a:lnTo>
                    <a:pt x="187686" y="190519"/>
                  </a:lnTo>
                  <a:lnTo>
                    <a:pt x="219915" y="228554"/>
                  </a:lnTo>
                  <a:lnTo>
                    <a:pt x="250474" y="266750"/>
                  </a:lnTo>
                  <a:lnTo>
                    <a:pt x="279405" y="305183"/>
                  </a:lnTo>
                  <a:lnTo>
                    <a:pt x="306752" y="343933"/>
                  </a:lnTo>
                  <a:lnTo>
                    <a:pt x="332556" y="383077"/>
                  </a:lnTo>
                  <a:lnTo>
                    <a:pt x="356860" y="422694"/>
                  </a:lnTo>
                  <a:lnTo>
                    <a:pt x="379707" y="462861"/>
                  </a:lnTo>
                  <a:lnTo>
                    <a:pt x="401140" y="503658"/>
                  </a:lnTo>
                  <a:lnTo>
                    <a:pt x="421201" y="545161"/>
                  </a:lnTo>
                  <a:lnTo>
                    <a:pt x="439932" y="587450"/>
                  </a:lnTo>
                  <a:lnTo>
                    <a:pt x="457377" y="630603"/>
                  </a:lnTo>
                  <a:lnTo>
                    <a:pt x="473577" y="674697"/>
                  </a:lnTo>
                  <a:lnTo>
                    <a:pt x="488575" y="719812"/>
                  </a:lnTo>
                  <a:lnTo>
                    <a:pt x="502415" y="766025"/>
                  </a:lnTo>
                  <a:lnTo>
                    <a:pt x="515138" y="813414"/>
                  </a:lnTo>
                  <a:lnTo>
                    <a:pt x="526787" y="862057"/>
                  </a:lnTo>
                  <a:lnTo>
                    <a:pt x="537405" y="912034"/>
                  </a:lnTo>
                  <a:lnTo>
                    <a:pt x="547034" y="963421"/>
                  </a:lnTo>
                  <a:lnTo>
                    <a:pt x="555717" y="1016298"/>
                  </a:lnTo>
                  <a:lnTo>
                    <a:pt x="563497" y="10707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28198" y="1996671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5" h="33655">
                  <a:moveTo>
                    <a:pt x="62376" y="0"/>
                  </a:moveTo>
                  <a:lnTo>
                    <a:pt x="53450" y="5835"/>
                  </a:lnTo>
                  <a:lnTo>
                    <a:pt x="44875" y="15714"/>
                  </a:lnTo>
                  <a:lnTo>
                    <a:pt x="38225" y="26082"/>
                  </a:lnTo>
                  <a:lnTo>
                    <a:pt x="35072" y="33382"/>
                  </a:lnTo>
                  <a:lnTo>
                    <a:pt x="30123" y="27159"/>
                  </a:lnTo>
                  <a:lnTo>
                    <a:pt x="20997" y="18887"/>
                  </a:lnTo>
                  <a:lnTo>
                    <a:pt x="10140" y="11588"/>
                  </a:lnTo>
                  <a:lnTo>
                    <a:pt x="0" y="8286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43855" y="953463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61" y="0"/>
                  </a:moveTo>
                  <a:lnTo>
                    <a:pt x="837182" y="28900"/>
                  </a:lnTo>
                  <a:lnTo>
                    <a:pt x="790848" y="57904"/>
                  </a:lnTo>
                  <a:lnTo>
                    <a:pt x="746116" y="87064"/>
                  </a:lnTo>
                  <a:lnTo>
                    <a:pt x="702940" y="116431"/>
                  </a:lnTo>
                  <a:lnTo>
                    <a:pt x="661278" y="146059"/>
                  </a:lnTo>
                  <a:lnTo>
                    <a:pt x="621084" y="175999"/>
                  </a:lnTo>
                  <a:lnTo>
                    <a:pt x="582314" y="206304"/>
                  </a:lnTo>
                  <a:lnTo>
                    <a:pt x="544924" y="237026"/>
                  </a:lnTo>
                  <a:lnTo>
                    <a:pt x="508869" y="268218"/>
                  </a:lnTo>
                  <a:lnTo>
                    <a:pt x="474106" y="299932"/>
                  </a:lnTo>
                  <a:lnTo>
                    <a:pt x="440590" y="332220"/>
                  </a:lnTo>
                  <a:lnTo>
                    <a:pt x="408276" y="365135"/>
                  </a:lnTo>
                  <a:lnTo>
                    <a:pt x="377120" y="398729"/>
                  </a:lnTo>
                  <a:lnTo>
                    <a:pt x="347079" y="433054"/>
                  </a:lnTo>
                  <a:lnTo>
                    <a:pt x="318107" y="468163"/>
                  </a:lnTo>
                  <a:lnTo>
                    <a:pt x="290160" y="504109"/>
                  </a:lnTo>
                  <a:lnTo>
                    <a:pt x="263195" y="540942"/>
                  </a:lnTo>
                  <a:lnTo>
                    <a:pt x="237166" y="578716"/>
                  </a:lnTo>
                  <a:lnTo>
                    <a:pt x="212030" y="617484"/>
                  </a:lnTo>
                  <a:lnTo>
                    <a:pt x="187741" y="657297"/>
                  </a:lnTo>
                  <a:lnTo>
                    <a:pt x="164257" y="698208"/>
                  </a:lnTo>
                  <a:lnTo>
                    <a:pt x="141532" y="740269"/>
                  </a:lnTo>
                  <a:lnTo>
                    <a:pt x="119522" y="783532"/>
                  </a:lnTo>
                  <a:lnTo>
                    <a:pt x="98183" y="828051"/>
                  </a:lnTo>
                  <a:lnTo>
                    <a:pt x="77470" y="873877"/>
                  </a:lnTo>
                  <a:lnTo>
                    <a:pt x="57340" y="921062"/>
                  </a:lnTo>
                  <a:lnTo>
                    <a:pt x="37748" y="969659"/>
                  </a:lnTo>
                  <a:lnTo>
                    <a:pt x="18649" y="1019721"/>
                  </a:lnTo>
                  <a:lnTo>
                    <a:pt x="0" y="107130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018946" y="2754924"/>
            <a:ext cx="1670685" cy="417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Empty()</a:t>
            </a:r>
            <a:r>
              <a:rPr dirty="0" sz="1700" spc="-15">
                <a:latin typeface="SimSun"/>
                <a:cs typeface="SimSun"/>
              </a:rPr>
              <a:t> </a:t>
            </a:r>
            <a:r>
              <a:rPr dirty="0" sz="1700" spc="20" i="1">
                <a:latin typeface="Arial"/>
                <a:cs typeface="Arial"/>
              </a:rPr>
              <a:t>→</a:t>
            </a:r>
            <a:r>
              <a:rPr dirty="0" sz="1700" spc="365" i="1">
                <a:latin typeface="Arial"/>
                <a:cs typeface="Arial"/>
              </a:rPr>
              <a:t> </a:t>
            </a:r>
            <a:r>
              <a:rPr dirty="0" sz="1700" spc="5">
                <a:latin typeface="SimSun"/>
                <a:cs typeface="SimSun"/>
              </a:rPr>
              <a:t>True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206" y="71245"/>
            <a:ext cx="114935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40"/>
              <a:t>Summary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7072" y="2447856"/>
            <a:ext cx="79375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SimSun"/>
                <a:cs typeface="SimSun"/>
              </a:rPr>
              <a:t>Push(c)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9206" y="71245"/>
            <a:ext cx="1149350" cy="403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240">
                <a:solidFill>
                  <a:srgbClr val="006EB8"/>
                </a:solidFill>
                <a:latin typeface="Arial MT"/>
                <a:cs typeface="Arial MT"/>
              </a:rPr>
              <a:t>Summary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712" y="123633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48385" y="1083095"/>
            <a:ext cx="3430270" cy="861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dirty="0" sz="1700" spc="-185">
                <a:latin typeface="Arial MT"/>
                <a:cs typeface="Arial MT"/>
              </a:rPr>
              <a:t>Queue</a:t>
            </a:r>
            <a:r>
              <a:rPr dirty="0" sz="1700" spc="-150">
                <a:latin typeface="Arial MT"/>
                <a:cs typeface="Arial MT"/>
              </a:rPr>
              <a:t>s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ca</a:t>
            </a:r>
            <a:r>
              <a:rPr dirty="0" sz="1700" spc="-145">
                <a:latin typeface="Arial MT"/>
                <a:cs typeface="Arial MT"/>
              </a:rPr>
              <a:t>n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-75">
                <a:latin typeface="Arial MT"/>
                <a:cs typeface="Arial MT"/>
              </a:rPr>
              <a:t>b</a:t>
            </a:r>
            <a:r>
              <a:rPr dirty="0" sz="1700" spc="-229">
                <a:latin typeface="Arial MT"/>
                <a:cs typeface="Arial MT"/>
              </a:rPr>
              <a:t>e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-110">
                <a:latin typeface="Arial MT"/>
                <a:cs typeface="Arial MT"/>
              </a:rPr>
              <a:t>implemente</a:t>
            </a:r>
            <a:r>
              <a:rPr dirty="0" sz="1700" spc="-114">
                <a:latin typeface="Arial MT"/>
                <a:cs typeface="Arial MT"/>
              </a:rPr>
              <a:t>d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-30">
                <a:latin typeface="Arial MT"/>
                <a:cs typeface="Arial MT"/>
              </a:rPr>
              <a:t>with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-80">
                <a:latin typeface="Arial MT"/>
                <a:cs typeface="Arial MT"/>
              </a:rPr>
              <a:t>either  </a:t>
            </a:r>
            <a:r>
              <a:rPr dirty="0" sz="1700" spc="-170">
                <a:latin typeface="Arial MT"/>
                <a:cs typeface="Arial MT"/>
              </a:rPr>
              <a:t>a</a:t>
            </a:r>
            <a:r>
              <a:rPr dirty="0" sz="1700" spc="-165">
                <a:latin typeface="Arial MT"/>
                <a:cs typeface="Arial MT"/>
              </a:rPr>
              <a:t> </a:t>
            </a:r>
            <a:r>
              <a:rPr dirty="0" sz="1700" spc="-95">
                <a:latin typeface="Arial MT"/>
                <a:cs typeface="Arial MT"/>
              </a:rPr>
              <a:t>linked</a:t>
            </a:r>
            <a:r>
              <a:rPr dirty="0" sz="1700" spc="-90">
                <a:latin typeface="Arial MT"/>
                <a:cs typeface="Arial MT"/>
              </a:rPr>
              <a:t> </a:t>
            </a:r>
            <a:r>
              <a:rPr dirty="0" sz="1700" spc="-30">
                <a:latin typeface="Arial MT"/>
                <a:cs typeface="Arial MT"/>
              </a:rPr>
              <a:t>list </a:t>
            </a:r>
            <a:r>
              <a:rPr dirty="0" sz="1700" spc="-15">
                <a:latin typeface="Arial MT"/>
                <a:cs typeface="Arial MT"/>
              </a:rPr>
              <a:t>(with tail </a:t>
            </a:r>
            <a:r>
              <a:rPr dirty="0" sz="1700" spc="-50">
                <a:latin typeface="Arial MT"/>
                <a:cs typeface="Arial MT"/>
              </a:rPr>
              <a:t>pointer) </a:t>
            </a:r>
            <a:r>
              <a:rPr dirty="0" sz="1700" spc="-100">
                <a:latin typeface="Arial MT"/>
                <a:cs typeface="Arial MT"/>
              </a:rPr>
              <a:t>or</a:t>
            </a:r>
            <a:r>
              <a:rPr dirty="0" sz="1700" spc="-95">
                <a:latin typeface="Arial MT"/>
                <a:cs typeface="Arial MT"/>
              </a:rPr>
              <a:t> </a:t>
            </a:r>
            <a:r>
              <a:rPr dirty="0" sz="1700" spc="-150">
                <a:latin typeface="Arial MT"/>
                <a:cs typeface="Arial MT"/>
              </a:rPr>
              <a:t>an </a:t>
            </a:r>
            <a:r>
              <a:rPr dirty="0" sz="1700" spc="-145">
                <a:latin typeface="Arial MT"/>
                <a:cs typeface="Arial MT"/>
              </a:rPr>
              <a:t> </a:t>
            </a:r>
            <a:r>
              <a:rPr dirty="0" sz="1700" spc="-125">
                <a:latin typeface="Arial MT"/>
                <a:cs typeface="Arial MT"/>
              </a:rPr>
              <a:t>array.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206" y="71245"/>
            <a:ext cx="114935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4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123633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95719" rIns="0" bIns="0" rtlCol="0" vert="horz">
            <a:spAutoFit/>
          </a:bodyPr>
          <a:lstStyle/>
          <a:p>
            <a:pPr marL="413384" marR="87630">
              <a:lnSpc>
                <a:spcPct val="107400"/>
              </a:lnSpc>
              <a:spcBef>
                <a:spcPts val="95"/>
              </a:spcBef>
            </a:pPr>
            <a:r>
              <a:rPr dirty="0" spc="-185"/>
              <a:t>Queue</a:t>
            </a:r>
            <a:r>
              <a:rPr dirty="0" spc="-150"/>
              <a:t>s</a:t>
            </a:r>
            <a:r>
              <a:rPr dirty="0" spc="65"/>
              <a:t> </a:t>
            </a:r>
            <a:r>
              <a:rPr dirty="0" spc="-140"/>
              <a:t>ca</a:t>
            </a:r>
            <a:r>
              <a:rPr dirty="0" spc="-145"/>
              <a:t>n</a:t>
            </a:r>
            <a:r>
              <a:rPr dirty="0" spc="65"/>
              <a:t> </a:t>
            </a:r>
            <a:r>
              <a:rPr dirty="0" spc="-75"/>
              <a:t>b</a:t>
            </a:r>
            <a:r>
              <a:rPr dirty="0" spc="-229"/>
              <a:t>e</a:t>
            </a:r>
            <a:r>
              <a:rPr dirty="0" spc="65"/>
              <a:t> </a:t>
            </a:r>
            <a:r>
              <a:rPr dirty="0" spc="-110"/>
              <a:t>implemente</a:t>
            </a:r>
            <a:r>
              <a:rPr dirty="0" spc="-114"/>
              <a:t>d</a:t>
            </a:r>
            <a:r>
              <a:rPr dirty="0" spc="65"/>
              <a:t> </a:t>
            </a:r>
            <a:r>
              <a:rPr dirty="0" spc="-30"/>
              <a:t>with</a:t>
            </a:r>
            <a:r>
              <a:rPr dirty="0" spc="65"/>
              <a:t> </a:t>
            </a:r>
            <a:r>
              <a:rPr dirty="0" spc="-80"/>
              <a:t>either  </a:t>
            </a:r>
            <a:r>
              <a:rPr dirty="0" spc="-170"/>
              <a:t>a</a:t>
            </a:r>
            <a:r>
              <a:rPr dirty="0" spc="-165"/>
              <a:t> </a:t>
            </a:r>
            <a:r>
              <a:rPr dirty="0" spc="-95"/>
              <a:t>linked</a:t>
            </a:r>
            <a:r>
              <a:rPr dirty="0" spc="-90"/>
              <a:t> </a:t>
            </a:r>
            <a:r>
              <a:rPr dirty="0" spc="-30"/>
              <a:t>list </a:t>
            </a:r>
            <a:r>
              <a:rPr dirty="0" spc="-15"/>
              <a:t>(with tail </a:t>
            </a:r>
            <a:r>
              <a:rPr dirty="0" spc="-50"/>
              <a:t>pointer) </a:t>
            </a:r>
            <a:r>
              <a:rPr dirty="0" spc="-100"/>
              <a:t>or</a:t>
            </a:r>
            <a:r>
              <a:rPr dirty="0" spc="-95"/>
              <a:t> </a:t>
            </a:r>
            <a:r>
              <a:rPr dirty="0" spc="-150"/>
              <a:t>an </a:t>
            </a:r>
            <a:r>
              <a:rPr dirty="0" spc="-145"/>
              <a:t> </a:t>
            </a:r>
            <a:r>
              <a:rPr dirty="0" spc="-125"/>
              <a:t>array.</a:t>
            </a:r>
          </a:p>
          <a:p>
            <a:pPr marL="413384" marR="5080">
              <a:lnSpc>
                <a:spcPct val="107400"/>
              </a:lnSpc>
              <a:spcBef>
                <a:spcPts val="300"/>
              </a:spcBef>
            </a:pPr>
            <a:r>
              <a:rPr dirty="0" spc="-150"/>
              <a:t>Each</a:t>
            </a:r>
            <a:r>
              <a:rPr dirty="0" spc="55"/>
              <a:t> </a:t>
            </a:r>
            <a:r>
              <a:rPr dirty="0" spc="-165"/>
              <a:t>queue</a:t>
            </a:r>
            <a:r>
              <a:rPr dirty="0" spc="55"/>
              <a:t> </a:t>
            </a:r>
            <a:r>
              <a:rPr dirty="0" spc="-90"/>
              <a:t>operation</a:t>
            </a:r>
            <a:r>
              <a:rPr dirty="0" spc="55"/>
              <a:t> </a:t>
            </a:r>
            <a:r>
              <a:rPr dirty="0" spc="-114"/>
              <a:t>is</a:t>
            </a:r>
            <a:r>
              <a:rPr dirty="0" spc="55"/>
              <a:t> </a:t>
            </a:r>
            <a:r>
              <a:rPr dirty="0" spc="5" i="1">
                <a:latin typeface="Trebuchet MS"/>
                <a:cs typeface="Trebuchet MS"/>
              </a:rPr>
              <a:t>O</a:t>
            </a:r>
            <a:r>
              <a:rPr dirty="0" spc="5">
                <a:latin typeface="Trebuchet MS"/>
                <a:cs typeface="Trebuchet MS"/>
              </a:rPr>
              <a:t>(</a:t>
            </a:r>
            <a:r>
              <a:rPr dirty="0" spc="5"/>
              <a:t>1</a:t>
            </a:r>
            <a:r>
              <a:rPr dirty="0" spc="5">
                <a:latin typeface="Trebuchet MS"/>
                <a:cs typeface="Trebuchet MS"/>
              </a:rPr>
              <a:t>)</a:t>
            </a:r>
            <a:r>
              <a:rPr dirty="0" spc="5"/>
              <a:t>:</a:t>
            </a:r>
            <a:r>
              <a:rPr dirty="0" spc="240"/>
              <a:t> </a:t>
            </a:r>
            <a:r>
              <a:rPr dirty="0" spc="-145"/>
              <a:t>Enqueue, </a:t>
            </a:r>
            <a:r>
              <a:rPr dirty="0" spc="-459"/>
              <a:t> </a:t>
            </a:r>
            <a:r>
              <a:rPr dirty="0" spc="-145"/>
              <a:t>Dequeue,</a:t>
            </a:r>
            <a:r>
              <a:rPr dirty="0" spc="60"/>
              <a:t> </a:t>
            </a:r>
            <a:r>
              <a:rPr dirty="0" spc="-105"/>
              <a:t>Empty.</a:t>
            </a:r>
          </a:p>
        </p:txBody>
      </p:sp>
      <p:sp>
        <p:nvSpPr>
          <p:cNvPr id="5" name="object 5"/>
          <p:cNvSpPr/>
          <p:nvPr/>
        </p:nvSpPr>
        <p:spPr>
          <a:xfrm>
            <a:off x="566712" y="210936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c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3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7072" y="2447856"/>
            <a:ext cx="79375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SimSun"/>
                <a:cs typeface="SimSun"/>
              </a:rPr>
              <a:t>Push(c)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c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3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c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3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6775" y="2432680"/>
            <a:ext cx="57404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SimSun"/>
                <a:cs typeface="SimSun"/>
              </a:rPr>
              <a:t>Pop()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7751" y="2432680"/>
            <a:ext cx="101219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SimSun"/>
                <a:cs typeface="SimSun"/>
              </a:rPr>
              <a:t>Pop()</a:t>
            </a:r>
            <a:r>
              <a:rPr dirty="0" sz="1700" spc="10" i="1">
                <a:latin typeface="Arial"/>
                <a:cs typeface="Arial"/>
              </a:rPr>
              <a:t>→</a:t>
            </a:r>
            <a:r>
              <a:rPr dirty="0" sz="1700" spc="310" i="1">
                <a:latin typeface="Arial"/>
                <a:cs typeface="Arial"/>
              </a:rPr>
              <a:t> </a:t>
            </a:r>
            <a:r>
              <a:rPr dirty="0" sz="1700" spc="10">
                <a:latin typeface="SimSun"/>
                <a:cs typeface="SimSun"/>
              </a:rPr>
              <a:t>c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7072" y="2447856"/>
            <a:ext cx="79375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SimSun"/>
                <a:cs typeface="SimSun"/>
              </a:rPr>
              <a:t>Push(d)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3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7072" y="2447856"/>
            <a:ext cx="79375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SimSun"/>
                <a:cs typeface="SimSun"/>
              </a:rPr>
              <a:t>Push(d)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3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9918"/>
            <a:ext cx="4029710" cy="335280"/>
          </a:xfrm>
          <a:custGeom>
            <a:avLst/>
            <a:gdLst/>
            <a:ahLst/>
            <a:cxnLst/>
            <a:rect l="l" t="t" r="r" b="b"/>
            <a:pathLst>
              <a:path w="4029710" h="335280">
                <a:moveTo>
                  <a:pt x="0" y="334899"/>
                </a:moveTo>
                <a:lnTo>
                  <a:pt x="4029151" y="334899"/>
                </a:lnTo>
                <a:lnTo>
                  <a:pt x="4029151" y="0"/>
                </a:lnTo>
                <a:lnTo>
                  <a:pt x="0" y="0"/>
                </a:lnTo>
                <a:lnTo>
                  <a:pt x="0" y="334899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142170"/>
            <a:ext cx="1012190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85">
                <a:solidFill>
                  <a:srgbClr val="00A4DB"/>
                </a:solidFill>
                <a:latin typeface="Arial MT"/>
                <a:cs typeface="Arial MT"/>
              </a:rPr>
              <a:t>Definition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494817"/>
            <a:ext cx="4029710" cy="2766060"/>
          </a:xfrm>
          <a:custGeom>
            <a:avLst/>
            <a:gdLst/>
            <a:ahLst/>
            <a:cxnLst/>
            <a:rect l="l" t="t" r="r" b="b"/>
            <a:pathLst>
              <a:path w="4029710" h="2766060">
                <a:moveTo>
                  <a:pt x="4029151" y="0"/>
                </a:moveTo>
                <a:lnTo>
                  <a:pt x="0" y="0"/>
                </a:lnTo>
                <a:lnTo>
                  <a:pt x="0" y="2765564"/>
                </a:lnTo>
                <a:lnTo>
                  <a:pt x="4029151" y="2765564"/>
                </a:lnTo>
                <a:lnTo>
                  <a:pt x="4029151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525844"/>
            <a:ext cx="3867150" cy="582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dirty="0" sz="1700" spc="-85">
                <a:solidFill>
                  <a:srgbClr val="006EB8"/>
                </a:solidFill>
                <a:latin typeface="Arial MT"/>
                <a:cs typeface="Arial MT"/>
              </a:rPr>
              <a:t>Stack:</a:t>
            </a:r>
            <a:r>
              <a:rPr dirty="0" sz="1700" spc="245">
                <a:solidFill>
                  <a:srgbClr val="006EB8"/>
                </a:solidFill>
                <a:latin typeface="Arial MT"/>
                <a:cs typeface="Arial MT"/>
              </a:rPr>
              <a:t> </a:t>
            </a:r>
            <a:r>
              <a:rPr dirty="0" sz="1700" spc="-65">
                <a:latin typeface="Arial MT"/>
                <a:cs typeface="Arial MT"/>
              </a:rPr>
              <a:t>Abstract</a:t>
            </a:r>
            <a:r>
              <a:rPr dirty="0" sz="1700" spc="60">
                <a:latin typeface="Arial MT"/>
                <a:cs typeface="Arial MT"/>
              </a:rPr>
              <a:t> </a:t>
            </a:r>
            <a:r>
              <a:rPr dirty="0" sz="1700" spc="-90">
                <a:latin typeface="Arial MT"/>
                <a:cs typeface="Arial MT"/>
              </a:rPr>
              <a:t>data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-90">
                <a:latin typeface="Arial MT"/>
                <a:cs typeface="Arial MT"/>
              </a:rPr>
              <a:t>type</a:t>
            </a:r>
            <a:r>
              <a:rPr dirty="0" sz="1700" spc="60">
                <a:latin typeface="Arial MT"/>
                <a:cs typeface="Arial MT"/>
              </a:rPr>
              <a:t> </a:t>
            </a:r>
            <a:r>
              <a:rPr dirty="0" sz="1700" spc="-30">
                <a:latin typeface="Arial MT"/>
                <a:cs typeface="Arial MT"/>
              </a:rPr>
              <a:t>with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-80">
                <a:latin typeface="Arial MT"/>
                <a:cs typeface="Arial MT"/>
              </a:rPr>
              <a:t>the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-75">
                <a:latin typeface="Arial MT"/>
                <a:cs typeface="Arial MT"/>
              </a:rPr>
              <a:t>following </a:t>
            </a:r>
            <a:r>
              <a:rPr dirty="0" sz="1700" spc="-459">
                <a:latin typeface="Arial MT"/>
                <a:cs typeface="Arial MT"/>
              </a:rPr>
              <a:t> </a:t>
            </a:r>
            <a:r>
              <a:rPr dirty="0" sz="1700" spc="-100">
                <a:latin typeface="Arial MT"/>
                <a:cs typeface="Arial MT"/>
              </a:rPr>
              <a:t>operations: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3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7072" y="2447856"/>
            <a:ext cx="79375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SimSun"/>
                <a:cs typeface="SimSun"/>
              </a:rPr>
              <a:t>Push(e)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4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7072" y="2447856"/>
            <a:ext cx="79375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SimSun"/>
                <a:cs typeface="SimSun"/>
              </a:rPr>
              <a:t>Push(e)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4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4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6176" y="2447856"/>
            <a:ext cx="79375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SimSun"/>
                <a:cs typeface="SimSun"/>
              </a:rPr>
              <a:t>Push(f)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f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5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6176" y="2447856"/>
            <a:ext cx="79375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SimSun"/>
                <a:cs typeface="SimSun"/>
              </a:rPr>
              <a:t>Push(f)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f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5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f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5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6176" y="2432680"/>
            <a:ext cx="79375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SimSun"/>
                <a:cs typeface="SimSun"/>
              </a:rPr>
              <a:t>Push(g)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f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5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7772" y="2432680"/>
            <a:ext cx="167068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SimSun"/>
                <a:cs typeface="SimSun"/>
              </a:rPr>
              <a:t>Push(g)</a:t>
            </a:r>
            <a:r>
              <a:rPr dirty="0" sz="1700" spc="10" i="1">
                <a:latin typeface="Arial"/>
                <a:cs typeface="Arial"/>
              </a:rPr>
              <a:t>→</a:t>
            </a:r>
            <a:r>
              <a:rPr dirty="0" sz="1700" spc="325" i="1">
                <a:latin typeface="Arial"/>
                <a:cs typeface="Arial"/>
              </a:rPr>
              <a:t> </a:t>
            </a:r>
            <a:r>
              <a:rPr dirty="0" sz="1700" spc="5">
                <a:latin typeface="SimSun"/>
                <a:cs typeface="SimSun"/>
              </a:rPr>
              <a:t>ERROR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f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5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f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5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6176" y="2432680"/>
            <a:ext cx="79375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SimSun"/>
                <a:cs typeface="SimSun"/>
              </a:rPr>
              <a:t>Empty()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9918"/>
            <a:ext cx="4029710" cy="335280"/>
          </a:xfrm>
          <a:custGeom>
            <a:avLst/>
            <a:gdLst/>
            <a:ahLst/>
            <a:cxnLst/>
            <a:rect l="l" t="t" r="r" b="b"/>
            <a:pathLst>
              <a:path w="4029710" h="335280">
                <a:moveTo>
                  <a:pt x="0" y="334899"/>
                </a:moveTo>
                <a:lnTo>
                  <a:pt x="4029151" y="334899"/>
                </a:lnTo>
                <a:lnTo>
                  <a:pt x="4029151" y="0"/>
                </a:lnTo>
                <a:lnTo>
                  <a:pt x="0" y="0"/>
                </a:lnTo>
                <a:lnTo>
                  <a:pt x="0" y="334899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42170"/>
            <a:ext cx="101219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85">
                <a:solidFill>
                  <a:srgbClr val="00A4DB"/>
                </a:solidFill>
              </a:rPr>
              <a:t>Definition</a:t>
            </a:r>
            <a:endParaRPr sz="2050"/>
          </a:p>
        </p:txBody>
      </p:sp>
      <p:grpSp>
        <p:nvGrpSpPr>
          <p:cNvPr id="4" name="object 4"/>
          <p:cNvGrpSpPr/>
          <p:nvPr/>
        </p:nvGrpSpPr>
        <p:grpSpPr>
          <a:xfrm>
            <a:off x="289420" y="494817"/>
            <a:ext cx="4029710" cy="2766060"/>
            <a:chOff x="289420" y="494817"/>
            <a:chExt cx="4029710" cy="2766060"/>
          </a:xfrm>
        </p:grpSpPr>
        <p:sp>
          <p:nvSpPr>
            <p:cNvPr id="5" name="object 5"/>
            <p:cNvSpPr/>
            <p:nvPr/>
          </p:nvSpPr>
          <p:spPr>
            <a:xfrm>
              <a:off x="289420" y="494817"/>
              <a:ext cx="4029710" cy="2766060"/>
            </a:xfrm>
            <a:custGeom>
              <a:avLst/>
              <a:gdLst/>
              <a:ahLst/>
              <a:cxnLst/>
              <a:rect l="l" t="t" r="r" b="b"/>
              <a:pathLst>
                <a:path w="4029710" h="2766060">
                  <a:moveTo>
                    <a:pt x="4029151" y="0"/>
                  </a:moveTo>
                  <a:lnTo>
                    <a:pt x="0" y="0"/>
                  </a:lnTo>
                  <a:lnTo>
                    <a:pt x="0" y="2765564"/>
                  </a:lnTo>
                  <a:lnTo>
                    <a:pt x="4029151" y="2765564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66712" y="1273746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5">
                  <a:moveTo>
                    <a:pt x="94094" y="0"/>
                  </a:moveTo>
                  <a:lnTo>
                    <a:pt x="0" y="0"/>
                  </a:lnTo>
                  <a:lnTo>
                    <a:pt x="0" y="94094"/>
                  </a:lnTo>
                  <a:lnTo>
                    <a:pt x="94094" y="94094"/>
                  </a:lnTo>
                  <a:lnTo>
                    <a:pt x="94094" y="0"/>
                  </a:lnTo>
                  <a:close/>
                </a:path>
              </a:pathLst>
            </a:custGeom>
            <a:solidFill>
              <a:srgbClr val="006EB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294" y="525844"/>
            <a:ext cx="3867150" cy="898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dirty="0" sz="1700" spc="-85">
                <a:solidFill>
                  <a:srgbClr val="006EB8"/>
                </a:solidFill>
                <a:latin typeface="Arial MT"/>
                <a:cs typeface="Arial MT"/>
              </a:rPr>
              <a:t>Stack:</a:t>
            </a:r>
            <a:r>
              <a:rPr dirty="0" sz="1700" spc="245">
                <a:solidFill>
                  <a:srgbClr val="006EB8"/>
                </a:solidFill>
                <a:latin typeface="Arial MT"/>
                <a:cs typeface="Arial MT"/>
              </a:rPr>
              <a:t> </a:t>
            </a:r>
            <a:r>
              <a:rPr dirty="0" sz="1700" spc="-65">
                <a:latin typeface="Arial MT"/>
                <a:cs typeface="Arial MT"/>
              </a:rPr>
              <a:t>Abstract</a:t>
            </a:r>
            <a:r>
              <a:rPr dirty="0" sz="1700" spc="60">
                <a:latin typeface="Arial MT"/>
                <a:cs typeface="Arial MT"/>
              </a:rPr>
              <a:t> </a:t>
            </a:r>
            <a:r>
              <a:rPr dirty="0" sz="1700" spc="-90">
                <a:latin typeface="Arial MT"/>
                <a:cs typeface="Arial MT"/>
              </a:rPr>
              <a:t>data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-90">
                <a:latin typeface="Arial MT"/>
                <a:cs typeface="Arial MT"/>
              </a:rPr>
              <a:t>type</a:t>
            </a:r>
            <a:r>
              <a:rPr dirty="0" sz="1700" spc="60">
                <a:latin typeface="Arial MT"/>
                <a:cs typeface="Arial MT"/>
              </a:rPr>
              <a:t> </a:t>
            </a:r>
            <a:r>
              <a:rPr dirty="0" sz="1700" spc="-30">
                <a:latin typeface="Arial MT"/>
                <a:cs typeface="Arial MT"/>
              </a:rPr>
              <a:t>with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-80">
                <a:latin typeface="Arial MT"/>
                <a:cs typeface="Arial MT"/>
              </a:rPr>
              <a:t>the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-75">
                <a:latin typeface="Arial MT"/>
                <a:cs typeface="Arial MT"/>
              </a:rPr>
              <a:t>following </a:t>
            </a:r>
            <a:r>
              <a:rPr dirty="0" sz="1700" spc="-459">
                <a:latin typeface="Arial MT"/>
                <a:cs typeface="Arial MT"/>
              </a:rPr>
              <a:t> </a:t>
            </a:r>
            <a:r>
              <a:rPr dirty="0" sz="1700" spc="-100">
                <a:latin typeface="Arial MT"/>
                <a:cs typeface="Arial MT"/>
              </a:rPr>
              <a:t>operations:</a:t>
            </a:r>
            <a:endParaRPr sz="17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450"/>
              </a:spcBef>
            </a:pPr>
            <a:r>
              <a:rPr dirty="0" sz="1700" spc="5">
                <a:latin typeface="SimSun"/>
                <a:cs typeface="SimSun"/>
              </a:rPr>
              <a:t>Push(Key)</a:t>
            </a:r>
            <a:r>
              <a:rPr dirty="0" sz="1700" spc="5">
                <a:latin typeface="Arial MT"/>
                <a:cs typeface="Arial MT"/>
              </a:rPr>
              <a:t>:</a:t>
            </a:r>
            <a:r>
              <a:rPr dirty="0" sz="1700" spc="225">
                <a:latin typeface="Arial MT"/>
                <a:cs typeface="Arial MT"/>
              </a:rPr>
              <a:t> </a:t>
            </a:r>
            <a:r>
              <a:rPr dirty="0" sz="1700" spc="-160">
                <a:latin typeface="Arial MT"/>
                <a:cs typeface="Arial MT"/>
              </a:rPr>
              <a:t>adds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 spc="-150">
                <a:latin typeface="Arial MT"/>
                <a:cs typeface="Arial MT"/>
              </a:rPr>
              <a:t>key</a:t>
            </a:r>
            <a:r>
              <a:rPr dirty="0" sz="1700" spc="5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to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 spc="-80">
                <a:latin typeface="Arial MT"/>
                <a:cs typeface="Arial MT"/>
              </a:rPr>
              <a:t>collection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f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5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7772" y="2432680"/>
            <a:ext cx="177990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SimSun"/>
                <a:cs typeface="SimSun"/>
              </a:rPr>
              <a:t>Empty()</a:t>
            </a:r>
            <a:r>
              <a:rPr dirty="0" sz="1700" spc="-10">
                <a:latin typeface="SimSun"/>
                <a:cs typeface="SimSun"/>
              </a:rPr>
              <a:t> </a:t>
            </a:r>
            <a:r>
              <a:rPr dirty="0" sz="1700" spc="20" i="1">
                <a:latin typeface="Arial"/>
                <a:cs typeface="Arial"/>
              </a:rPr>
              <a:t>→</a:t>
            </a:r>
            <a:r>
              <a:rPr dirty="0" sz="1700" spc="365" i="1">
                <a:latin typeface="Arial"/>
                <a:cs typeface="Arial"/>
              </a:rPr>
              <a:t> </a:t>
            </a:r>
            <a:r>
              <a:rPr dirty="0" sz="1700" spc="5">
                <a:latin typeface="SimSun"/>
                <a:cs typeface="SimSun"/>
              </a:rPr>
              <a:t>False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f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5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f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5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4981" y="2432680"/>
            <a:ext cx="57404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SimSun"/>
                <a:cs typeface="SimSun"/>
              </a:rPr>
              <a:t>Pop()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4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5970" y="2432680"/>
            <a:ext cx="101219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SimSun"/>
                <a:cs typeface="SimSun"/>
              </a:rPr>
              <a:t>Pop()</a:t>
            </a:r>
            <a:r>
              <a:rPr dirty="0" sz="1700" spc="10" i="1">
                <a:latin typeface="Arial"/>
                <a:cs typeface="Arial"/>
              </a:rPr>
              <a:t>→</a:t>
            </a:r>
            <a:r>
              <a:rPr dirty="0" sz="1700" spc="310" i="1">
                <a:latin typeface="Arial"/>
                <a:cs typeface="Arial"/>
              </a:rPr>
              <a:t> </a:t>
            </a:r>
            <a:r>
              <a:rPr dirty="0" sz="1700" spc="10">
                <a:latin typeface="SimSun"/>
                <a:cs typeface="SimSun"/>
              </a:rPr>
              <a:t>f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4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4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4981" y="2432680"/>
            <a:ext cx="57404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SimSun"/>
                <a:cs typeface="SimSun"/>
              </a:rPr>
              <a:t>Pop()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3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5970" y="2432680"/>
            <a:ext cx="101219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SimSun"/>
                <a:cs typeface="SimSun"/>
              </a:rPr>
              <a:t>Pop()</a:t>
            </a:r>
            <a:r>
              <a:rPr dirty="0" sz="1700" spc="10" i="1">
                <a:latin typeface="Arial"/>
                <a:cs typeface="Arial"/>
              </a:rPr>
              <a:t>→</a:t>
            </a:r>
            <a:r>
              <a:rPr dirty="0" sz="1700" spc="310" i="1">
                <a:latin typeface="Arial"/>
                <a:cs typeface="Arial"/>
              </a:rPr>
              <a:t> </a:t>
            </a:r>
            <a:r>
              <a:rPr dirty="0" sz="1700" spc="10">
                <a:latin typeface="SimSun"/>
                <a:cs typeface="SimSun"/>
              </a:rPr>
              <a:t>e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3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3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4981" y="2432680"/>
            <a:ext cx="57404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SimSun"/>
                <a:cs typeface="SimSun"/>
              </a:rPr>
              <a:t>Pop()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5970" y="2432680"/>
            <a:ext cx="101219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SimSun"/>
                <a:cs typeface="SimSun"/>
              </a:rPr>
              <a:t>Pop()</a:t>
            </a:r>
            <a:r>
              <a:rPr dirty="0" sz="1700" spc="10" i="1">
                <a:latin typeface="Arial"/>
                <a:cs typeface="Arial"/>
              </a:rPr>
              <a:t>→</a:t>
            </a:r>
            <a:r>
              <a:rPr dirty="0" sz="1700" spc="310" i="1">
                <a:latin typeface="Arial"/>
                <a:cs typeface="Arial"/>
              </a:rPr>
              <a:t> </a:t>
            </a:r>
            <a:r>
              <a:rPr dirty="0" sz="1700" spc="10">
                <a:latin typeface="SimSun"/>
                <a:cs typeface="SimSun"/>
              </a:rPr>
              <a:t>d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9918"/>
            <a:ext cx="4029710" cy="335280"/>
          </a:xfrm>
          <a:custGeom>
            <a:avLst/>
            <a:gdLst/>
            <a:ahLst/>
            <a:cxnLst/>
            <a:rect l="l" t="t" r="r" b="b"/>
            <a:pathLst>
              <a:path w="4029710" h="335280">
                <a:moveTo>
                  <a:pt x="0" y="334899"/>
                </a:moveTo>
                <a:lnTo>
                  <a:pt x="4029151" y="334899"/>
                </a:lnTo>
                <a:lnTo>
                  <a:pt x="4029151" y="0"/>
                </a:lnTo>
                <a:lnTo>
                  <a:pt x="0" y="0"/>
                </a:lnTo>
                <a:lnTo>
                  <a:pt x="0" y="334899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42170"/>
            <a:ext cx="101219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85">
                <a:solidFill>
                  <a:srgbClr val="00A4DB"/>
                </a:solidFill>
              </a:rPr>
              <a:t>Definition</a:t>
            </a:r>
            <a:endParaRPr sz="2050"/>
          </a:p>
        </p:txBody>
      </p:sp>
      <p:grpSp>
        <p:nvGrpSpPr>
          <p:cNvPr id="4" name="object 4"/>
          <p:cNvGrpSpPr/>
          <p:nvPr/>
        </p:nvGrpSpPr>
        <p:grpSpPr>
          <a:xfrm>
            <a:off x="289420" y="494817"/>
            <a:ext cx="4029710" cy="2766060"/>
            <a:chOff x="289420" y="494817"/>
            <a:chExt cx="4029710" cy="2766060"/>
          </a:xfrm>
        </p:grpSpPr>
        <p:sp>
          <p:nvSpPr>
            <p:cNvPr id="5" name="object 5"/>
            <p:cNvSpPr/>
            <p:nvPr/>
          </p:nvSpPr>
          <p:spPr>
            <a:xfrm>
              <a:off x="289420" y="494817"/>
              <a:ext cx="4029710" cy="2766060"/>
            </a:xfrm>
            <a:custGeom>
              <a:avLst/>
              <a:gdLst/>
              <a:ahLst/>
              <a:cxnLst/>
              <a:rect l="l" t="t" r="r" b="b"/>
              <a:pathLst>
                <a:path w="4029710" h="2766060">
                  <a:moveTo>
                    <a:pt x="4029151" y="0"/>
                  </a:moveTo>
                  <a:lnTo>
                    <a:pt x="0" y="0"/>
                  </a:lnTo>
                  <a:lnTo>
                    <a:pt x="0" y="2765564"/>
                  </a:lnTo>
                  <a:lnTo>
                    <a:pt x="4029151" y="2765564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66712" y="1273759"/>
              <a:ext cx="94615" cy="410845"/>
            </a:xfrm>
            <a:custGeom>
              <a:avLst/>
              <a:gdLst/>
              <a:ahLst/>
              <a:cxnLst/>
              <a:rect l="l" t="t" r="r" b="b"/>
              <a:pathLst>
                <a:path w="94615" h="410844">
                  <a:moveTo>
                    <a:pt x="94094" y="316318"/>
                  </a:moveTo>
                  <a:lnTo>
                    <a:pt x="0" y="316318"/>
                  </a:lnTo>
                  <a:lnTo>
                    <a:pt x="0" y="410413"/>
                  </a:lnTo>
                  <a:lnTo>
                    <a:pt x="94094" y="410413"/>
                  </a:lnTo>
                  <a:lnTo>
                    <a:pt x="94094" y="316318"/>
                  </a:lnTo>
                  <a:close/>
                </a:path>
                <a:path w="94615" h="410844">
                  <a:moveTo>
                    <a:pt x="94094" y="0"/>
                  </a:moveTo>
                  <a:lnTo>
                    <a:pt x="0" y="0"/>
                  </a:lnTo>
                  <a:lnTo>
                    <a:pt x="0" y="94094"/>
                  </a:lnTo>
                  <a:lnTo>
                    <a:pt x="94094" y="94094"/>
                  </a:lnTo>
                  <a:lnTo>
                    <a:pt x="94094" y="0"/>
                  </a:lnTo>
                  <a:close/>
                </a:path>
              </a:pathLst>
            </a:custGeom>
            <a:solidFill>
              <a:srgbClr val="006EB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294" y="525844"/>
            <a:ext cx="3867150" cy="149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dirty="0" sz="1700" spc="-85">
                <a:solidFill>
                  <a:srgbClr val="006EB8"/>
                </a:solidFill>
                <a:latin typeface="Arial MT"/>
                <a:cs typeface="Arial MT"/>
              </a:rPr>
              <a:t>Stack:</a:t>
            </a:r>
            <a:r>
              <a:rPr dirty="0" sz="1700" spc="245">
                <a:solidFill>
                  <a:srgbClr val="006EB8"/>
                </a:solidFill>
                <a:latin typeface="Arial MT"/>
                <a:cs typeface="Arial MT"/>
              </a:rPr>
              <a:t> </a:t>
            </a:r>
            <a:r>
              <a:rPr dirty="0" sz="1700" spc="-65">
                <a:latin typeface="Arial MT"/>
                <a:cs typeface="Arial MT"/>
              </a:rPr>
              <a:t>Abstract</a:t>
            </a:r>
            <a:r>
              <a:rPr dirty="0" sz="1700" spc="60">
                <a:latin typeface="Arial MT"/>
                <a:cs typeface="Arial MT"/>
              </a:rPr>
              <a:t> </a:t>
            </a:r>
            <a:r>
              <a:rPr dirty="0" sz="1700" spc="-90">
                <a:latin typeface="Arial MT"/>
                <a:cs typeface="Arial MT"/>
              </a:rPr>
              <a:t>data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-90">
                <a:latin typeface="Arial MT"/>
                <a:cs typeface="Arial MT"/>
              </a:rPr>
              <a:t>type</a:t>
            </a:r>
            <a:r>
              <a:rPr dirty="0" sz="1700" spc="60">
                <a:latin typeface="Arial MT"/>
                <a:cs typeface="Arial MT"/>
              </a:rPr>
              <a:t> </a:t>
            </a:r>
            <a:r>
              <a:rPr dirty="0" sz="1700" spc="-30">
                <a:latin typeface="Arial MT"/>
                <a:cs typeface="Arial MT"/>
              </a:rPr>
              <a:t>with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-80">
                <a:latin typeface="Arial MT"/>
                <a:cs typeface="Arial MT"/>
              </a:rPr>
              <a:t>the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-75">
                <a:latin typeface="Arial MT"/>
                <a:cs typeface="Arial MT"/>
              </a:rPr>
              <a:t>following </a:t>
            </a:r>
            <a:r>
              <a:rPr dirty="0" sz="1700" spc="-459">
                <a:latin typeface="Arial MT"/>
                <a:cs typeface="Arial MT"/>
              </a:rPr>
              <a:t> </a:t>
            </a:r>
            <a:r>
              <a:rPr dirty="0" sz="1700" spc="-100">
                <a:latin typeface="Arial MT"/>
                <a:cs typeface="Arial MT"/>
              </a:rPr>
              <a:t>operations:</a:t>
            </a:r>
            <a:endParaRPr sz="17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450"/>
              </a:spcBef>
            </a:pPr>
            <a:r>
              <a:rPr dirty="0" sz="1700" spc="5">
                <a:latin typeface="SimSun"/>
                <a:cs typeface="SimSun"/>
              </a:rPr>
              <a:t>Push(Key)</a:t>
            </a:r>
            <a:r>
              <a:rPr dirty="0" sz="1700" spc="5">
                <a:latin typeface="Arial MT"/>
                <a:cs typeface="Arial MT"/>
              </a:rPr>
              <a:t>:</a:t>
            </a:r>
            <a:r>
              <a:rPr dirty="0" sz="1700" spc="225">
                <a:latin typeface="Arial MT"/>
                <a:cs typeface="Arial MT"/>
              </a:rPr>
              <a:t> </a:t>
            </a:r>
            <a:r>
              <a:rPr dirty="0" sz="1700" spc="-160">
                <a:latin typeface="Arial MT"/>
                <a:cs typeface="Arial MT"/>
              </a:rPr>
              <a:t>adds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 spc="-150">
                <a:latin typeface="Arial MT"/>
                <a:cs typeface="Arial MT"/>
              </a:rPr>
              <a:t>key</a:t>
            </a:r>
            <a:r>
              <a:rPr dirty="0" sz="1700" spc="5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to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 spc="-80">
                <a:latin typeface="Arial MT"/>
                <a:cs typeface="Arial MT"/>
              </a:rPr>
              <a:t>collection</a:t>
            </a:r>
            <a:endParaRPr sz="1700">
              <a:latin typeface="Arial MT"/>
              <a:cs typeface="Arial MT"/>
            </a:endParaRPr>
          </a:p>
          <a:p>
            <a:pPr marL="413384" marR="1226185">
              <a:lnSpc>
                <a:spcPct val="107400"/>
              </a:lnSpc>
              <a:spcBef>
                <a:spcPts val="300"/>
              </a:spcBef>
            </a:pPr>
            <a:r>
              <a:rPr dirty="0" sz="1700" spc="10">
                <a:latin typeface="SimSun"/>
                <a:cs typeface="SimSun"/>
              </a:rPr>
              <a:t>Key</a:t>
            </a:r>
            <a:r>
              <a:rPr dirty="0" sz="1700" spc="-5">
                <a:latin typeface="SimSun"/>
                <a:cs typeface="SimSun"/>
              </a:rPr>
              <a:t> </a:t>
            </a:r>
            <a:r>
              <a:rPr dirty="0" sz="1700">
                <a:latin typeface="SimSun"/>
                <a:cs typeface="SimSun"/>
              </a:rPr>
              <a:t>Top()</a:t>
            </a:r>
            <a:r>
              <a:rPr dirty="0" sz="1700">
                <a:latin typeface="Arial MT"/>
                <a:cs typeface="Arial MT"/>
              </a:rPr>
              <a:t>:</a:t>
            </a:r>
            <a:r>
              <a:rPr dirty="0" sz="1700" spc="240">
                <a:latin typeface="Arial MT"/>
                <a:cs typeface="Arial MT"/>
              </a:rPr>
              <a:t> </a:t>
            </a:r>
            <a:r>
              <a:rPr dirty="0" sz="1700" spc="-90">
                <a:latin typeface="Arial MT"/>
                <a:cs typeface="Arial MT"/>
              </a:rPr>
              <a:t>returns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 spc="-105">
                <a:latin typeface="Arial MT"/>
                <a:cs typeface="Arial MT"/>
              </a:rPr>
              <a:t>most </a:t>
            </a:r>
            <a:r>
              <a:rPr dirty="0" sz="1700" spc="-455">
                <a:latin typeface="Arial MT"/>
                <a:cs typeface="Arial MT"/>
              </a:rPr>
              <a:t> </a:t>
            </a:r>
            <a:r>
              <a:rPr dirty="0" sz="1700" spc="-105">
                <a:latin typeface="Arial MT"/>
                <a:cs typeface="Arial MT"/>
              </a:rPr>
              <a:t>recently-added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 spc="-155">
                <a:latin typeface="Arial MT"/>
                <a:cs typeface="Arial MT"/>
              </a:rPr>
              <a:t>key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4981" y="2432680"/>
            <a:ext cx="57404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SimSun"/>
                <a:cs typeface="SimSun"/>
              </a:rPr>
              <a:t>Pop()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5970" y="2432680"/>
            <a:ext cx="101219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SimSun"/>
                <a:cs typeface="SimSun"/>
              </a:rPr>
              <a:t>Pop()</a:t>
            </a:r>
            <a:r>
              <a:rPr dirty="0" sz="1700" spc="10" i="1">
                <a:latin typeface="Arial"/>
                <a:cs typeface="Arial"/>
              </a:rPr>
              <a:t>→</a:t>
            </a:r>
            <a:r>
              <a:rPr dirty="0" sz="1700" spc="310" i="1">
                <a:latin typeface="Arial"/>
                <a:cs typeface="Arial"/>
              </a:rPr>
              <a:t> </a:t>
            </a:r>
            <a:r>
              <a:rPr dirty="0" sz="1700" spc="10">
                <a:latin typeface="SimSun"/>
                <a:cs typeface="SimSun"/>
              </a:rPr>
              <a:t>b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4981" y="2432680"/>
            <a:ext cx="57404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SimSun"/>
                <a:cs typeface="SimSun"/>
              </a:rPr>
              <a:t>Pop()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0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5970" y="2432680"/>
            <a:ext cx="101219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SimSun"/>
                <a:cs typeface="SimSun"/>
              </a:rPr>
              <a:t>Pop()</a:t>
            </a:r>
            <a:r>
              <a:rPr dirty="0" sz="1700" spc="10" i="1">
                <a:latin typeface="Arial"/>
                <a:cs typeface="Arial"/>
              </a:rPr>
              <a:t>→</a:t>
            </a:r>
            <a:r>
              <a:rPr dirty="0" sz="1700" spc="310" i="1">
                <a:latin typeface="Arial"/>
                <a:cs typeface="Arial"/>
              </a:rPr>
              <a:t> </a:t>
            </a:r>
            <a:r>
              <a:rPr dirty="0" sz="1700" spc="10">
                <a:latin typeface="SimSun"/>
                <a:cs typeface="SimSun"/>
              </a:rPr>
              <a:t>a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831" y="71245"/>
            <a:ext cx="4009390" cy="403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175">
                <a:solidFill>
                  <a:srgbClr val="006EB8"/>
                </a:solidFill>
                <a:latin typeface="Arial MT"/>
                <a:cs typeface="Arial MT"/>
              </a:rPr>
              <a:t>Stack</a:t>
            </a:r>
            <a:r>
              <a:rPr dirty="0" sz="2450" spc="50">
                <a:solidFill>
                  <a:srgbClr val="006EB8"/>
                </a:solidFill>
                <a:latin typeface="Arial MT"/>
                <a:cs typeface="Arial MT"/>
              </a:rPr>
              <a:t> </a:t>
            </a:r>
            <a:r>
              <a:rPr dirty="0" sz="2450" spc="-150">
                <a:solidFill>
                  <a:srgbClr val="006EB8"/>
                </a:solidFill>
                <a:latin typeface="Arial MT"/>
                <a:cs typeface="Arial MT"/>
              </a:rPr>
              <a:t>Implementation</a:t>
            </a:r>
            <a:r>
              <a:rPr dirty="0" sz="2450" spc="50">
                <a:solidFill>
                  <a:srgbClr val="006EB8"/>
                </a:solidFill>
                <a:latin typeface="Arial MT"/>
                <a:cs typeface="Arial MT"/>
              </a:rPr>
              <a:t> </a:t>
            </a:r>
            <a:r>
              <a:rPr dirty="0" sz="2450" spc="-80">
                <a:solidFill>
                  <a:srgbClr val="006EB8"/>
                </a:solidFill>
                <a:latin typeface="Arial MT"/>
                <a:cs typeface="Arial MT"/>
              </a:rPr>
              <a:t>with</a:t>
            </a:r>
            <a:r>
              <a:rPr dirty="0" sz="2450" spc="50">
                <a:solidFill>
                  <a:srgbClr val="006EB8"/>
                </a:solidFill>
                <a:latin typeface="Arial MT"/>
                <a:cs typeface="Arial MT"/>
              </a:rPr>
              <a:t> </a:t>
            </a:r>
            <a:r>
              <a:rPr dirty="0" sz="2450" spc="-155">
                <a:solidFill>
                  <a:srgbClr val="006EB8"/>
                </a:solidFill>
                <a:latin typeface="Arial MT"/>
                <a:cs typeface="Arial MT"/>
              </a:rPr>
              <a:t>Array</a:t>
            </a:r>
            <a:endParaRPr sz="245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0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0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5292" y="2432680"/>
            <a:ext cx="79375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SimSun"/>
                <a:cs typeface="SimSun"/>
              </a:rPr>
              <a:t>Empty()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71245"/>
            <a:ext cx="4009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Stack</a:t>
            </a:r>
            <a:r>
              <a:rPr dirty="0" spc="50"/>
              <a:t> </a:t>
            </a:r>
            <a:r>
              <a:rPr dirty="0" spc="-150"/>
              <a:t>Implementation</a:t>
            </a:r>
            <a:r>
              <a:rPr dirty="0" spc="50"/>
              <a:t> </a:t>
            </a:r>
            <a:r>
              <a:rPr dirty="0" spc="-80"/>
              <a:t>with</a:t>
            </a:r>
            <a:r>
              <a:rPr dirty="0" spc="50"/>
              <a:t> </a:t>
            </a:r>
            <a:r>
              <a:rPr dirty="0" spc="-155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0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1726" y="2432680"/>
            <a:ext cx="167068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SimSun"/>
                <a:cs typeface="SimSun"/>
              </a:rPr>
              <a:t>Empty()</a:t>
            </a:r>
            <a:r>
              <a:rPr dirty="0" sz="1700" spc="-15">
                <a:latin typeface="SimSun"/>
                <a:cs typeface="SimSun"/>
              </a:rPr>
              <a:t> </a:t>
            </a:r>
            <a:r>
              <a:rPr dirty="0" sz="1700" spc="20" i="1">
                <a:latin typeface="Arial"/>
                <a:cs typeface="Arial"/>
              </a:rPr>
              <a:t>→</a:t>
            </a:r>
            <a:r>
              <a:rPr dirty="0" sz="1700" spc="365" i="1">
                <a:latin typeface="Arial"/>
                <a:cs typeface="Arial"/>
              </a:rPr>
              <a:t> </a:t>
            </a:r>
            <a:r>
              <a:rPr dirty="0" sz="1700" spc="5">
                <a:latin typeface="SimSun"/>
                <a:cs typeface="SimSun"/>
              </a:rPr>
              <a:t>True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831" y="71245"/>
            <a:ext cx="4009390" cy="403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175">
                <a:solidFill>
                  <a:srgbClr val="006EB8"/>
                </a:solidFill>
                <a:latin typeface="Arial MT"/>
                <a:cs typeface="Arial MT"/>
              </a:rPr>
              <a:t>Stack</a:t>
            </a:r>
            <a:r>
              <a:rPr dirty="0" sz="2450" spc="50">
                <a:solidFill>
                  <a:srgbClr val="006EB8"/>
                </a:solidFill>
                <a:latin typeface="Arial MT"/>
                <a:cs typeface="Arial MT"/>
              </a:rPr>
              <a:t> </a:t>
            </a:r>
            <a:r>
              <a:rPr dirty="0" sz="2450" spc="-150">
                <a:solidFill>
                  <a:srgbClr val="006EB8"/>
                </a:solidFill>
                <a:latin typeface="Arial MT"/>
                <a:cs typeface="Arial MT"/>
              </a:rPr>
              <a:t>Implementation</a:t>
            </a:r>
            <a:r>
              <a:rPr dirty="0" sz="2450" spc="50">
                <a:solidFill>
                  <a:srgbClr val="006EB8"/>
                </a:solidFill>
                <a:latin typeface="Arial MT"/>
                <a:cs typeface="Arial MT"/>
              </a:rPr>
              <a:t> </a:t>
            </a:r>
            <a:r>
              <a:rPr dirty="0" sz="2450" spc="-80">
                <a:solidFill>
                  <a:srgbClr val="006EB8"/>
                </a:solidFill>
                <a:latin typeface="Arial MT"/>
                <a:cs typeface="Arial MT"/>
              </a:rPr>
              <a:t>with</a:t>
            </a:r>
            <a:r>
              <a:rPr dirty="0" sz="2450" spc="50">
                <a:solidFill>
                  <a:srgbClr val="006EB8"/>
                </a:solidFill>
                <a:latin typeface="Arial MT"/>
                <a:cs typeface="Arial MT"/>
              </a:rPr>
              <a:t> </a:t>
            </a:r>
            <a:r>
              <a:rPr dirty="0" sz="2450" spc="-155">
                <a:solidFill>
                  <a:srgbClr val="006EB8"/>
                </a:solidFill>
                <a:latin typeface="Arial MT"/>
                <a:cs typeface="Arial MT"/>
              </a:rPr>
              <a:t>Array</a:t>
            </a:r>
            <a:endParaRPr sz="245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464" y="1570699"/>
          <a:ext cx="126809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78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0662" y="1199255"/>
            <a:ext cx="1426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Arial MT"/>
                <a:cs typeface="Arial MT"/>
              </a:rPr>
              <a:t>numElements:</a:t>
            </a:r>
            <a:r>
              <a:rPr dirty="0" sz="1700" spc="185">
                <a:latin typeface="Arial MT"/>
                <a:cs typeface="Arial MT"/>
              </a:rPr>
              <a:t> </a:t>
            </a:r>
            <a:r>
              <a:rPr dirty="0" sz="1700" spc="-140">
                <a:latin typeface="Arial MT"/>
                <a:cs typeface="Arial MT"/>
              </a:rPr>
              <a:t>0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9918"/>
            <a:ext cx="4029710" cy="335280"/>
          </a:xfrm>
          <a:custGeom>
            <a:avLst/>
            <a:gdLst/>
            <a:ahLst/>
            <a:cxnLst/>
            <a:rect l="l" t="t" r="r" b="b"/>
            <a:pathLst>
              <a:path w="4029710" h="335280">
                <a:moveTo>
                  <a:pt x="0" y="334899"/>
                </a:moveTo>
                <a:lnTo>
                  <a:pt x="4029151" y="334899"/>
                </a:lnTo>
                <a:lnTo>
                  <a:pt x="4029151" y="0"/>
                </a:lnTo>
                <a:lnTo>
                  <a:pt x="0" y="0"/>
                </a:lnTo>
                <a:lnTo>
                  <a:pt x="0" y="334899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42170"/>
            <a:ext cx="101219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85">
                <a:solidFill>
                  <a:srgbClr val="00A4DB"/>
                </a:solidFill>
              </a:rPr>
              <a:t>Definition</a:t>
            </a:r>
            <a:endParaRPr sz="2050"/>
          </a:p>
        </p:txBody>
      </p:sp>
      <p:grpSp>
        <p:nvGrpSpPr>
          <p:cNvPr id="4" name="object 4"/>
          <p:cNvGrpSpPr/>
          <p:nvPr/>
        </p:nvGrpSpPr>
        <p:grpSpPr>
          <a:xfrm>
            <a:off x="289420" y="494817"/>
            <a:ext cx="4029710" cy="2766060"/>
            <a:chOff x="289420" y="494817"/>
            <a:chExt cx="4029710" cy="2766060"/>
          </a:xfrm>
        </p:grpSpPr>
        <p:sp>
          <p:nvSpPr>
            <p:cNvPr id="5" name="object 5"/>
            <p:cNvSpPr/>
            <p:nvPr/>
          </p:nvSpPr>
          <p:spPr>
            <a:xfrm>
              <a:off x="289420" y="494817"/>
              <a:ext cx="4029710" cy="2766060"/>
            </a:xfrm>
            <a:custGeom>
              <a:avLst/>
              <a:gdLst/>
              <a:ahLst/>
              <a:cxnLst/>
              <a:rect l="l" t="t" r="r" b="b"/>
              <a:pathLst>
                <a:path w="4029710" h="2766060">
                  <a:moveTo>
                    <a:pt x="4029151" y="0"/>
                  </a:moveTo>
                  <a:lnTo>
                    <a:pt x="0" y="0"/>
                  </a:lnTo>
                  <a:lnTo>
                    <a:pt x="0" y="2765564"/>
                  </a:lnTo>
                  <a:lnTo>
                    <a:pt x="4029151" y="2765564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66699" y="1273759"/>
              <a:ext cx="94615" cy="1005205"/>
            </a:xfrm>
            <a:custGeom>
              <a:avLst/>
              <a:gdLst/>
              <a:ahLst/>
              <a:cxnLst/>
              <a:rect l="l" t="t" r="r" b="b"/>
              <a:pathLst>
                <a:path w="94615" h="1005205">
                  <a:moveTo>
                    <a:pt x="94094" y="910996"/>
                  </a:moveTo>
                  <a:lnTo>
                    <a:pt x="0" y="910996"/>
                  </a:lnTo>
                  <a:lnTo>
                    <a:pt x="0" y="1005090"/>
                  </a:lnTo>
                  <a:lnTo>
                    <a:pt x="94094" y="1005090"/>
                  </a:lnTo>
                  <a:lnTo>
                    <a:pt x="94094" y="910996"/>
                  </a:lnTo>
                  <a:close/>
                </a:path>
                <a:path w="94615" h="1005205">
                  <a:moveTo>
                    <a:pt x="94107" y="316318"/>
                  </a:moveTo>
                  <a:lnTo>
                    <a:pt x="12" y="316318"/>
                  </a:lnTo>
                  <a:lnTo>
                    <a:pt x="12" y="410413"/>
                  </a:lnTo>
                  <a:lnTo>
                    <a:pt x="94107" y="410413"/>
                  </a:lnTo>
                  <a:lnTo>
                    <a:pt x="94107" y="316318"/>
                  </a:lnTo>
                  <a:close/>
                </a:path>
                <a:path w="94615" h="1005205">
                  <a:moveTo>
                    <a:pt x="94107" y="0"/>
                  </a:moveTo>
                  <a:lnTo>
                    <a:pt x="12" y="0"/>
                  </a:lnTo>
                  <a:lnTo>
                    <a:pt x="12" y="94094"/>
                  </a:lnTo>
                  <a:lnTo>
                    <a:pt x="94107" y="94094"/>
                  </a:lnTo>
                  <a:lnTo>
                    <a:pt x="94107" y="0"/>
                  </a:lnTo>
                  <a:close/>
                </a:path>
              </a:pathLst>
            </a:custGeom>
            <a:solidFill>
              <a:srgbClr val="006EB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294" y="525844"/>
            <a:ext cx="3867150" cy="2087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dirty="0" sz="1700" spc="-85">
                <a:solidFill>
                  <a:srgbClr val="006EB8"/>
                </a:solidFill>
                <a:latin typeface="Arial MT"/>
                <a:cs typeface="Arial MT"/>
              </a:rPr>
              <a:t>Stack:</a:t>
            </a:r>
            <a:r>
              <a:rPr dirty="0" sz="1700" spc="245">
                <a:solidFill>
                  <a:srgbClr val="006EB8"/>
                </a:solidFill>
                <a:latin typeface="Arial MT"/>
                <a:cs typeface="Arial MT"/>
              </a:rPr>
              <a:t> </a:t>
            </a:r>
            <a:r>
              <a:rPr dirty="0" sz="1700" spc="-65">
                <a:latin typeface="Arial MT"/>
                <a:cs typeface="Arial MT"/>
              </a:rPr>
              <a:t>Abstract</a:t>
            </a:r>
            <a:r>
              <a:rPr dirty="0" sz="1700" spc="60">
                <a:latin typeface="Arial MT"/>
                <a:cs typeface="Arial MT"/>
              </a:rPr>
              <a:t> </a:t>
            </a:r>
            <a:r>
              <a:rPr dirty="0" sz="1700" spc="-90">
                <a:latin typeface="Arial MT"/>
                <a:cs typeface="Arial MT"/>
              </a:rPr>
              <a:t>data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-90">
                <a:latin typeface="Arial MT"/>
                <a:cs typeface="Arial MT"/>
              </a:rPr>
              <a:t>type</a:t>
            </a:r>
            <a:r>
              <a:rPr dirty="0" sz="1700" spc="60">
                <a:latin typeface="Arial MT"/>
                <a:cs typeface="Arial MT"/>
              </a:rPr>
              <a:t> </a:t>
            </a:r>
            <a:r>
              <a:rPr dirty="0" sz="1700" spc="-30">
                <a:latin typeface="Arial MT"/>
                <a:cs typeface="Arial MT"/>
              </a:rPr>
              <a:t>with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-80">
                <a:latin typeface="Arial MT"/>
                <a:cs typeface="Arial MT"/>
              </a:rPr>
              <a:t>the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-75">
                <a:latin typeface="Arial MT"/>
                <a:cs typeface="Arial MT"/>
              </a:rPr>
              <a:t>following </a:t>
            </a:r>
            <a:r>
              <a:rPr dirty="0" sz="1700" spc="-459">
                <a:latin typeface="Arial MT"/>
                <a:cs typeface="Arial MT"/>
              </a:rPr>
              <a:t> </a:t>
            </a:r>
            <a:r>
              <a:rPr dirty="0" sz="1700" spc="-100">
                <a:latin typeface="Arial MT"/>
                <a:cs typeface="Arial MT"/>
              </a:rPr>
              <a:t>operations:</a:t>
            </a:r>
            <a:endParaRPr sz="17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450"/>
              </a:spcBef>
            </a:pPr>
            <a:r>
              <a:rPr dirty="0" sz="1700" spc="5">
                <a:latin typeface="SimSun"/>
                <a:cs typeface="SimSun"/>
              </a:rPr>
              <a:t>Push(Key)</a:t>
            </a:r>
            <a:r>
              <a:rPr dirty="0" sz="1700" spc="5">
                <a:latin typeface="Arial MT"/>
                <a:cs typeface="Arial MT"/>
              </a:rPr>
              <a:t>:</a:t>
            </a:r>
            <a:r>
              <a:rPr dirty="0" sz="1700" spc="225">
                <a:latin typeface="Arial MT"/>
                <a:cs typeface="Arial MT"/>
              </a:rPr>
              <a:t> </a:t>
            </a:r>
            <a:r>
              <a:rPr dirty="0" sz="1700" spc="-160">
                <a:latin typeface="Arial MT"/>
                <a:cs typeface="Arial MT"/>
              </a:rPr>
              <a:t>adds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 spc="-150">
                <a:latin typeface="Arial MT"/>
                <a:cs typeface="Arial MT"/>
              </a:rPr>
              <a:t>key</a:t>
            </a:r>
            <a:r>
              <a:rPr dirty="0" sz="1700" spc="5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to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 spc="-80">
                <a:latin typeface="Arial MT"/>
                <a:cs typeface="Arial MT"/>
              </a:rPr>
              <a:t>collection</a:t>
            </a:r>
            <a:endParaRPr sz="1700">
              <a:latin typeface="Arial MT"/>
              <a:cs typeface="Arial MT"/>
            </a:endParaRPr>
          </a:p>
          <a:p>
            <a:pPr marL="413384" marR="1226185">
              <a:lnSpc>
                <a:spcPct val="107400"/>
              </a:lnSpc>
              <a:spcBef>
                <a:spcPts val="300"/>
              </a:spcBef>
            </a:pPr>
            <a:r>
              <a:rPr dirty="0" sz="1700" spc="10">
                <a:latin typeface="SimSun"/>
                <a:cs typeface="SimSun"/>
              </a:rPr>
              <a:t>Key</a:t>
            </a:r>
            <a:r>
              <a:rPr dirty="0" sz="1700" spc="-5">
                <a:latin typeface="SimSun"/>
                <a:cs typeface="SimSun"/>
              </a:rPr>
              <a:t> </a:t>
            </a:r>
            <a:r>
              <a:rPr dirty="0" sz="1700">
                <a:latin typeface="SimSun"/>
                <a:cs typeface="SimSun"/>
              </a:rPr>
              <a:t>Top()</a:t>
            </a:r>
            <a:r>
              <a:rPr dirty="0" sz="1700">
                <a:latin typeface="Arial MT"/>
                <a:cs typeface="Arial MT"/>
              </a:rPr>
              <a:t>:</a:t>
            </a:r>
            <a:r>
              <a:rPr dirty="0" sz="1700" spc="240">
                <a:latin typeface="Arial MT"/>
                <a:cs typeface="Arial MT"/>
              </a:rPr>
              <a:t> </a:t>
            </a:r>
            <a:r>
              <a:rPr dirty="0" sz="1700" spc="-90">
                <a:latin typeface="Arial MT"/>
                <a:cs typeface="Arial MT"/>
              </a:rPr>
              <a:t>returns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 spc="-105">
                <a:latin typeface="Arial MT"/>
                <a:cs typeface="Arial MT"/>
              </a:rPr>
              <a:t>most </a:t>
            </a:r>
            <a:r>
              <a:rPr dirty="0" sz="1700" spc="-455">
                <a:latin typeface="Arial MT"/>
                <a:cs typeface="Arial MT"/>
              </a:rPr>
              <a:t> </a:t>
            </a:r>
            <a:r>
              <a:rPr dirty="0" sz="1700" spc="-105">
                <a:latin typeface="Arial MT"/>
                <a:cs typeface="Arial MT"/>
              </a:rPr>
              <a:t>recently-added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 spc="-155">
                <a:latin typeface="Arial MT"/>
                <a:cs typeface="Arial MT"/>
              </a:rPr>
              <a:t>key</a:t>
            </a:r>
            <a:endParaRPr sz="1700">
              <a:latin typeface="Arial MT"/>
              <a:cs typeface="Arial MT"/>
            </a:endParaRPr>
          </a:p>
          <a:p>
            <a:pPr marL="413384" marR="86995">
              <a:lnSpc>
                <a:spcPct val="107400"/>
              </a:lnSpc>
              <a:spcBef>
                <a:spcPts val="300"/>
              </a:spcBef>
            </a:pPr>
            <a:r>
              <a:rPr dirty="0" sz="1700" spc="10">
                <a:latin typeface="SimSun"/>
                <a:cs typeface="SimSun"/>
              </a:rPr>
              <a:t>Key</a:t>
            </a:r>
            <a:r>
              <a:rPr dirty="0" sz="1700" spc="5">
                <a:latin typeface="SimSun"/>
                <a:cs typeface="SimSun"/>
              </a:rPr>
              <a:t> </a:t>
            </a:r>
            <a:r>
              <a:rPr dirty="0" sz="1700">
                <a:latin typeface="SimSun"/>
                <a:cs typeface="SimSun"/>
              </a:rPr>
              <a:t>Pop()</a:t>
            </a:r>
            <a:r>
              <a:rPr dirty="0" sz="1700">
                <a:latin typeface="Arial MT"/>
                <a:cs typeface="Arial MT"/>
              </a:rPr>
              <a:t>:</a:t>
            </a:r>
            <a:r>
              <a:rPr dirty="0" sz="1700" spc="240">
                <a:latin typeface="Arial MT"/>
                <a:cs typeface="Arial MT"/>
              </a:rPr>
              <a:t> </a:t>
            </a:r>
            <a:r>
              <a:rPr dirty="0" sz="1700" spc="-155">
                <a:latin typeface="Arial MT"/>
                <a:cs typeface="Arial MT"/>
              </a:rPr>
              <a:t>removes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-135">
                <a:latin typeface="Arial MT"/>
                <a:cs typeface="Arial MT"/>
              </a:rPr>
              <a:t>and</a:t>
            </a:r>
            <a:r>
              <a:rPr dirty="0" sz="1700" spc="60">
                <a:latin typeface="Arial MT"/>
                <a:cs typeface="Arial MT"/>
              </a:rPr>
              <a:t> </a:t>
            </a:r>
            <a:r>
              <a:rPr dirty="0" sz="1700" spc="-90">
                <a:latin typeface="Arial MT"/>
                <a:cs typeface="Arial MT"/>
              </a:rPr>
              <a:t>returns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-105">
                <a:latin typeface="Arial MT"/>
                <a:cs typeface="Arial MT"/>
              </a:rPr>
              <a:t>most </a:t>
            </a:r>
            <a:r>
              <a:rPr dirty="0" sz="1700" spc="-459">
                <a:latin typeface="Arial MT"/>
                <a:cs typeface="Arial MT"/>
              </a:rPr>
              <a:t> </a:t>
            </a:r>
            <a:r>
              <a:rPr dirty="0" sz="1700" spc="-105">
                <a:latin typeface="Arial MT"/>
                <a:cs typeface="Arial MT"/>
              </a:rPr>
              <a:t>recently-added</a:t>
            </a:r>
            <a:r>
              <a:rPr dirty="0" sz="1700" spc="60">
                <a:latin typeface="Arial MT"/>
                <a:cs typeface="Arial MT"/>
              </a:rPr>
              <a:t> </a:t>
            </a:r>
            <a:r>
              <a:rPr dirty="0" sz="1700" spc="-155">
                <a:latin typeface="Arial MT"/>
                <a:cs typeface="Arial MT"/>
              </a:rPr>
              <a:t>key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8994" y="1274499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0" y="270002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8994" y="1274499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0" y="270002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97075" y="2758138"/>
            <a:ext cx="79375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Push(a)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82022" y="1297604"/>
            <a:ext cx="12446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56796" y="1402301"/>
            <a:ext cx="3042920" cy="523240"/>
            <a:chOff x="856796" y="1402301"/>
            <a:chExt cx="3042920" cy="523240"/>
          </a:xfrm>
        </p:grpSpPr>
        <p:sp>
          <p:nvSpPr>
            <p:cNvPr id="8" name="object 8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2715895" cy="67945"/>
            </a:xfrm>
            <a:custGeom>
              <a:avLst/>
              <a:gdLst/>
              <a:ahLst/>
              <a:cxnLst/>
              <a:rect l="l" t="t" r="r" b="b"/>
              <a:pathLst>
                <a:path w="2715895" h="67944">
                  <a:moveTo>
                    <a:pt x="0" y="0"/>
                  </a:moveTo>
                  <a:lnTo>
                    <a:pt x="2715379" y="6790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55006" y="1445367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79" h="63500">
                  <a:moveTo>
                    <a:pt x="1570" y="0"/>
                  </a:moveTo>
                  <a:lnTo>
                    <a:pt x="5936" y="9726"/>
                  </a:lnTo>
                  <a:lnTo>
                    <a:pt x="14351" y="19738"/>
                  </a:lnTo>
                  <a:lnTo>
                    <a:pt x="23549" y="27926"/>
                  </a:lnTo>
                  <a:lnTo>
                    <a:pt x="30264" y="32180"/>
                  </a:lnTo>
                  <a:lnTo>
                    <a:pt x="23345" y="36094"/>
                  </a:lnTo>
                  <a:lnTo>
                    <a:pt x="13750" y="43813"/>
                  </a:lnTo>
                  <a:lnTo>
                    <a:pt x="4846" y="53392"/>
                  </a:lnTo>
                  <a:lnTo>
                    <a:pt x="0" y="62889"/>
                  </a:lnTo>
                </a:path>
              </a:pathLst>
            </a:custGeom>
            <a:ln w="11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597075" y="2758138"/>
            <a:ext cx="79375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Push(a)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82022" y="1297604"/>
            <a:ext cx="12446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56796" y="1402301"/>
            <a:ext cx="3042920" cy="523240"/>
            <a:chOff x="856796" y="1402301"/>
            <a:chExt cx="3042920" cy="523240"/>
          </a:xfrm>
        </p:grpSpPr>
        <p:sp>
          <p:nvSpPr>
            <p:cNvPr id="8" name="object 8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2715895" cy="67945"/>
            </a:xfrm>
            <a:custGeom>
              <a:avLst/>
              <a:gdLst/>
              <a:ahLst/>
              <a:cxnLst/>
              <a:rect l="l" t="t" r="r" b="b"/>
              <a:pathLst>
                <a:path w="2715895" h="67944">
                  <a:moveTo>
                    <a:pt x="0" y="0"/>
                  </a:moveTo>
                  <a:lnTo>
                    <a:pt x="2715379" y="6790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55006" y="1445367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79" h="63500">
                  <a:moveTo>
                    <a:pt x="1570" y="0"/>
                  </a:moveTo>
                  <a:lnTo>
                    <a:pt x="5936" y="9726"/>
                  </a:lnTo>
                  <a:lnTo>
                    <a:pt x="14351" y="19738"/>
                  </a:lnTo>
                  <a:lnTo>
                    <a:pt x="23549" y="27926"/>
                  </a:lnTo>
                  <a:lnTo>
                    <a:pt x="30264" y="32180"/>
                  </a:lnTo>
                  <a:lnTo>
                    <a:pt x="23345" y="36094"/>
                  </a:lnTo>
                  <a:lnTo>
                    <a:pt x="13750" y="43813"/>
                  </a:lnTo>
                  <a:lnTo>
                    <a:pt x="4846" y="53392"/>
                  </a:lnTo>
                  <a:lnTo>
                    <a:pt x="0" y="62889"/>
                  </a:lnTo>
                </a:path>
              </a:pathLst>
            </a:custGeom>
            <a:ln w="11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82022" y="1297604"/>
            <a:ext cx="12446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56796" y="1402301"/>
            <a:ext cx="3042920" cy="523240"/>
            <a:chOff x="856796" y="1402301"/>
            <a:chExt cx="3042920" cy="523240"/>
          </a:xfrm>
        </p:grpSpPr>
        <p:sp>
          <p:nvSpPr>
            <p:cNvPr id="8" name="object 8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2715895" cy="67945"/>
            </a:xfrm>
            <a:custGeom>
              <a:avLst/>
              <a:gdLst/>
              <a:ahLst/>
              <a:cxnLst/>
              <a:rect l="l" t="t" r="r" b="b"/>
              <a:pathLst>
                <a:path w="2715895" h="67944">
                  <a:moveTo>
                    <a:pt x="0" y="0"/>
                  </a:moveTo>
                  <a:lnTo>
                    <a:pt x="2715379" y="6790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55006" y="1445367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79" h="63500">
                  <a:moveTo>
                    <a:pt x="1570" y="0"/>
                  </a:moveTo>
                  <a:lnTo>
                    <a:pt x="5936" y="9726"/>
                  </a:lnTo>
                  <a:lnTo>
                    <a:pt x="14351" y="19738"/>
                  </a:lnTo>
                  <a:lnTo>
                    <a:pt x="23549" y="27926"/>
                  </a:lnTo>
                  <a:lnTo>
                    <a:pt x="30264" y="32180"/>
                  </a:lnTo>
                  <a:lnTo>
                    <a:pt x="23345" y="36094"/>
                  </a:lnTo>
                  <a:lnTo>
                    <a:pt x="13750" y="43813"/>
                  </a:lnTo>
                  <a:lnTo>
                    <a:pt x="4846" y="53392"/>
                  </a:lnTo>
                  <a:lnTo>
                    <a:pt x="0" y="62889"/>
                  </a:lnTo>
                </a:path>
              </a:pathLst>
            </a:custGeom>
            <a:ln w="11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597075" y="2758138"/>
            <a:ext cx="79375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Push(b)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59992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56796" y="1402301"/>
            <a:ext cx="2500630" cy="520700"/>
            <a:chOff x="856796" y="1402301"/>
            <a:chExt cx="2500630" cy="520700"/>
          </a:xfrm>
        </p:grpSpPr>
        <p:sp>
          <p:nvSpPr>
            <p:cNvPr id="9" name="object 9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2175510" cy="67310"/>
            </a:xfrm>
            <a:custGeom>
              <a:avLst/>
              <a:gdLst/>
              <a:ahLst/>
              <a:cxnLst/>
              <a:rect l="l" t="t" r="r" b="b"/>
              <a:pathLst>
                <a:path w="2175510" h="67309">
                  <a:moveTo>
                    <a:pt x="0" y="0"/>
                  </a:moveTo>
                  <a:lnTo>
                    <a:pt x="2175375" y="6694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14826" y="1444281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80" h="63500">
                  <a:moveTo>
                    <a:pt x="1934" y="0"/>
                  </a:moveTo>
                  <a:lnTo>
                    <a:pt x="6243" y="9750"/>
                  </a:lnTo>
                  <a:lnTo>
                    <a:pt x="14599" y="19810"/>
                  </a:lnTo>
                  <a:lnTo>
                    <a:pt x="23749" y="28051"/>
                  </a:lnTo>
                  <a:lnTo>
                    <a:pt x="30439" y="32343"/>
                  </a:lnTo>
                  <a:lnTo>
                    <a:pt x="23498" y="36217"/>
                  </a:lnTo>
                  <a:lnTo>
                    <a:pt x="13859" y="43879"/>
                  </a:lnTo>
                  <a:lnTo>
                    <a:pt x="4900" y="53406"/>
                  </a:lnTo>
                  <a:lnTo>
                    <a:pt x="0" y="62874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599996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1845"/>
              </a:lnSpc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15" name="object 15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597075" y="2758138"/>
            <a:ext cx="79375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Push(b)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38423" y="1328364"/>
            <a:ext cx="1314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56796" y="1402301"/>
            <a:ext cx="2500630" cy="520700"/>
            <a:chOff x="856796" y="1402301"/>
            <a:chExt cx="2500630" cy="520700"/>
          </a:xfrm>
        </p:grpSpPr>
        <p:sp>
          <p:nvSpPr>
            <p:cNvPr id="9" name="object 9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2175510" cy="67310"/>
            </a:xfrm>
            <a:custGeom>
              <a:avLst/>
              <a:gdLst/>
              <a:ahLst/>
              <a:cxnLst/>
              <a:rect l="l" t="t" r="r" b="b"/>
              <a:pathLst>
                <a:path w="2175510" h="67309">
                  <a:moveTo>
                    <a:pt x="0" y="0"/>
                  </a:moveTo>
                  <a:lnTo>
                    <a:pt x="2175375" y="6694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14826" y="1444281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80" h="63500">
                  <a:moveTo>
                    <a:pt x="1934" y="0"/>
                  </a:moveTo>
                  <a:lnTo>
                    <a:pt x="6243" y="9750"/>
                  </a:lnTo>
                  <a:lnTo>
                    <a:pt x="14599" y="19810"/>
                  </a:lnTo>
                  <a:lnTo>
                    <a:pt x="23749" y="28051"/>
                  </a:lnTo>
                  <a:lnTo>
                    <a:pt x="30439" y="32343"/>
                  </a:lnTo>
                  <a:lnTo>
                    <a:pt x="23498" y="36217"/>
                  </a:lnTo>
                  <a:lnTo>
                    <a:pt x="13859" y="43879"/>
                  </a:lnTo>
                  <a:lnTo>
                    <a:pt x="4900" y="53406"/>
                  </a:lnTo>
                  <a:lnTo>
                    <a:pt x="0" y="62874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682022" y="1297604"/>
            <a:ext cx="12446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15" name="object 15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38423" y="1328364"/>
            <a:ext cx="1314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56796" y="1402301"/>
            <a:ext cx="2500630" cy="520700"/>
            <a:chOff x="856796" y="1402301"/>
            <a:chExt cx="2500630" cy="520700"/>
          </a:xfrm>
        </p:grpSpPr>
        <p:sp>
          <p:nvSpPr>
            <p:cNvPr id="9" name="object 9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2175510" cy="67310"/>
            </a:xfrm>
            <a:custGeom>
              <a:avLst/>
              <a:gdLst/>
              <a:ahLst/>
              <a:cxnLst/>
              <a:rect l="l" t="t" r="r" b="b"/>
              <a:pathLst>
                <a:path w="2175510" h="67309">
                  <a:moveTo>
                    <a:pt x="0" y="0"/>
                  </a:moveTo>
                  <a:lnTo>
                    <a:pt x="2175375" y="6694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14826" y="1444281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80" h="63500">
                  <a:moveTo>
                    <a:pt x="1934" y="0"/>
                  </a:moveTo>
                  <a:lnTo>
                    <a:pt x="6243" y="9750"/>
                  </a:lnTo>
                  <a:lnTo>
                    <a:pt x="14599" y="19810"/>
                  </a:lnTo>
                  <a:lnTo>
                    <a:pt x="23749" y="28051"/>
                  </a:lnTo>
                  <a:lnTo>
                    <a:pt x="30439" y="32343"/>
                  </a:lnTo>
                  <a:lnTo>
                    <a:pt x="23498" y="36217"/>
                  </a:lnTo>
                  <a:lnTo>
                    <a:pt x="13859" y="43879"/>
                  </a:lnTo>
                  <a:lnTo>
                    <a:pt x="4900" y="53406"/>
                  </a:lnTo>
                  <a:lnTo>
                    <a:pt x="0" y="62874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682022" y="1297604"/>
            <a:ext cx="12446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15" name="object 15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706765" y="2742961"/>
            <a:ext cx="57404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Top()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59992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56796" y="1402301"/>
            <a:ext cx="2500630" cy="520700"/>
            <a:chOff x="856796" y="1402301"/>
            <a:chExt cx="2500630" cy="520700"/>
          </a:xfrm>
        </p:grpSpPr>
        <p:sp>
          <p:nvSpPr>
            <p:cNvPr id="9" name="object 9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2175510" cy="67310"/>
            </a:xfrm>
            <a:custGeom>
              <a:avLst/>
              <a:gdLst/>
              <a:ahLst/>
              <a:cxnLst/>
              <a:rect l="l" t="t" r="r" b="b"/>
              <a:pathLst>
                <a:path w="2175510" h="67309">
                  <a:moveTo>
                    <a:pt x="0" y="0"/>
                  </a:moveTo>
                  <a:lnTo>
                    <a:pt x="2175375" y="6694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14826" y="1444281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80" h="63500">
                  <a:moveTo>
                    <a:pt x="1934" y="0"/>
                  </a:moveTo>
                  <a:lnTo>
                    <a:pt x="6243" y="9750"/>
                  </a:lnTo>
                  <a:lnTo>
                    <a:pt x="14599" y="19810"/>
                  </a:lnTo>
                  <a:lnTo>
                    <a:pt x="23749" y="28051"/>
                  </a:lnTo>
                  <a:lnTo>
                    <a:pt x="30439" y="32343"/>
                  </a:lnTo>
                  <a:lnTo>
                    <a:pt x="23498" y="36217"/>
                  </a:lnTo>
                  <a:lnTo>
                    <a:pt x="13859" y="43879"/>
                  </a:lnTo>
                  <a:lnTo>
                    <a:pt x="4900" y="53406"/>
                  </a:lnTo>
                  <a:lnTo>
                    <a:pt x="0" y="62874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599996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1845"/>
              </a:lnSpc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15" name="object 15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487754" y="2742961"/>
            <a:ext cx="1012190" cy="417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10">
                <a:latin typeface="SimSun"/>
                <a:cs typeface="SimSun"/>
              </a:rPr>
              <a:t>Top()</a:t>
            </a:r>
            <a:r>
              <a:rPr dirty="0" sz="1700" spc="10" i="1">
                <a:latin typeface="Arial"/>
                <a:cs typeface="Arial"/>
              </a:rPr>
              <a:t>→</a:t>
            </a:r>
            <a:r>
              <a:rPr dirty="0" sz="1700" spc="310" i="1">
                <a:latin typeface="Arial"/>
                <a:cs typeface="Arial"/>
              </a:rPr>
              <a:t> </a:t>
            </a:r>
            <a:r>
              <a:rPr dirty="0" sz="1700" spc="10">
                <a:latin typeface="SimSun"/>
                <a:cs typeface="SimSun"/>
              </a:rPr>
              <a:t>b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38423" y="1328364"/>
            <a:ext cx="1314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56796" y="1402301"/>
            <a:ext cx="2500630" cy="520700"/>
            <a:chOff x="856796" y="1402301"/>
            <a:chExt cx="2500630" cy="520700"/>
          </a:xfrm>
        </p:grpSpPr>
        <p:sp>
          <p:nvSpPr>
            <p:cNvPr id="9" name="object 9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2175510" cy="67310"/>
            </a:xfrm>
            <a:custGeom>
              <a:avLst/>
              <a:gdLst/>
              <a:ahLst/>
              <a:cxnLst/>
              <a:rect l="l" t="t" r="r" b="b"/>
              <a:pathLst>
                <a:path w="2175510" h="67309">
                  <a:moveTo>
                    <a:pt x="0" y="0"/>
                  </a:moveTo>
                  <a:lnTo>
                    <a:pt x="2175375" y="6694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14826" y="1444281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80" h="63500">
                  <a:moveTo>
                    <a:pt x="1934" y="0"/>
                  </a:moveTo>
                  <a:lnTo>
                    <a:pt x="6243" y="9750"/>
                  </a:lnTo>
                  <a:lnTo>
                    <a:pt x="14599" y="19810"/>
                  </a:lnTo>
                  <a:lnTo>
                    <a:pt x="23749" y="28051"/>
                  </a:lnTo>
                  <a:lnTo>
                    <a:pt x="30439" y="32343"/>
                  </a:lnTo>
                  <a:lnTo>
                    <a:pt x="23498" y="36217"/>
                  </a:lnTo>
                  <a:lnTo>
                    <a:pt x="13859" y="43879"/>
                  </a:lnTo>
                  <a:lnTo>
                    <a:pt x="4900" y="53406"/>
                  </a:lnTo>
                  <a:lnTo>
                    <a:pt x="0" y="62874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682022" y="1297604"/>
            <a:ext cx="12446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15" name="object 15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9918"/>
            <a:ext cx="4029710" cy="335280"/>
          </a:xfrm>
          <a:custGeom>
            <a:avLst/>
            <a:gdLst/>
            <a:ahLst/>
            <a:cxnLst/>
            <a:rect l="l" t="t" r="r" b="b"/>
            <a:pathLst>
              <a:path w="4029710" h="335280">
                <a:moveTo>
                  <a:pt x="0" y="334899"/>
                </a:moveTo>
                <a:lnTo>
                  <a:pt x="4029151" y="334899"/>
                </a:lnTo>
                <a:lnTo>
                  <a:pt x="4029151" y="0"/>
                </a:lnTo>
                <a:lnTo>
                  <a:pt x="0" y="0"/>
                </a:lnTo>
                <a:lnTo>
                  <a:pt x="0" y="334899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42170"/>
            <a:ext cx="101219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85">
                <a:solidFill>
                  <a:srgbClr val="00A4DB"/>
                </a:solidFill>
              </a:rPr>
              <a:t>Definition</a:t>
            </a:r>
            <a:endParaRPr sz="2050"/>
          </a:p>
        </p:txBody>
      </p:sp>
      <p:grpSp>
        <p:nvGrpSpPr>
          <p:cNvPr id="4" name="object 4"/>
          <p:cNvGrpSpPr/>
          <p:nvPr/>
        </p:nvGrpSpPr>
        <p:grpSpPr>
          <a:xfrm>
            <a:off x="289420" y="494817"/>
            <a:ext cx="4029710" cy="2766060"/>
            <a:chOff x="289420" y="494817"/>
            <a:chExt cx="4029710" cy="2766060"/>
          </a:xfrm>
        </p:grpSpPr>
        <p:sp>
          <p:nvSpPr>
            <p:cNvPr id="5" name="object 5"/>
            <p:cNvSpPr/>
            <p:nvPr/>
          </p:nvSpPr>
          <p:spPr>
            <a:xfrm>
              <a:off x="289420" y="494817"/>
              <a:ext cx="4029710" cy="2766060"/>
            </a:xfrm>
            <a:custGeom>
              <a:avLst/>
              <a:gdLst/>
              <a:ahLst/>
              <a:cxnLst/>
              <a:rect l="l" t="t" r="r" b="b"/>
              <a:pathLst>
                <a:path w="4029710" h="2766060">
                  <a:moveTo>
                    <a:pt x="4029151" y="0"/>
                  </a:moveTo>
                  <a:lnTo>
                    <a:pt x="0" y="0"/>
                  </a:lnTo>
                  <a:lnTo>
                    <a:pt x="0" y="2765564"/>
                  </a:lnTo>
                  <a:lnTo>
                    <a:pt x="4029151" y="2765564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66699" y="1273759"/>
              <a:ext cx="94615" cy="1600200"/>
            </a:xfrm>
            <a:custGeom>
              <a:avLst/>
              <a:gdLst/>
              <a:ahLst/>
              <a:cxnLst/>
              <a:rect l="l" t="t" r="r" b="b"/>
              <a:pathLst>
                <a:path w="94615" h="1600200">
                  <a:moveTo>
                    <a:pt x="94094" y="1505661"/>
                  </a:moveTo>
                  <a:lnTo>
                    <a:pt x="0" y="1505661"/>
                  </a:lnTo>
                  <a:lnTo>
                    <a:pt x="0" y="1599755"/>
                  </a:lnTo>
                  <a:lnTo>
                    <a:pt x="94094" y="1599755"/>
                  </a:lnTo>
                  <a:lnTo>
                    <a:pt x="94094" y="1505661"/>
                  </a:lnTo>
                  <a:close/>
                </a:path>
                <a:path w="94615" h="1600200">
                  <a:moveTo>
                    <a:pt x="94094" y="910996"/>
                  </a:moveTo>
                  <a:lnTo>
                    <a:pt x="0" y="910996"/>
                  </a:lnTo>
                  <a:lnTo>
                    <a:pt x="0" y="1005090"/>
                  </a:lnTo>
                  <a:lnTo>
                    <a:pt x="94094" y="1005090"/>
                  </a:lnTo>
                  <a:lnTo>
                    <a:pt x="94094" y="910996"/>
                  </a:lnTo>
                  <a:close/>
                </a:path>
                <a:path w="94615" h="1600200">
                  <a:moveTo>
                    <a:pt x="94107" y="316318"/>
                  </a:moveTo>
                  <a:lnTo>
                    <a:pt x="12" y="316318"/>
                  </a:lnTo>
                  <a:lnTo>
                    <a:pt x="12" y="410413"/>
                  </a:lnTo>
                  <a:lnTo>
                    <a:pt x="94107" y="410413"/>
                  </a:lnTo>
                  <a:lnTo>
                    <a:pt x="94107" y="316318"/>
                  </a:lnTo>
                  <a:close/>
                </a:path>
                <a:path w="94615" h="1600200">
                  <a:moveTo>
                    <a:pt x="94107" y="0"/>
                  </a:moveTo>
                  <a:lnTo>
                    <a:pt x="12" y="0"/>
                  </a:lnTo>
                  <a:lnTo>
                    <a:pt x="12" y="94094"/>
                  </a:lnTo>
                  <a:lnTo>
                    <a:pt x="94107" y="94094"/>
                  </a:lnTo>
                  <a:lnTo>
                    <a:pt x="94107" y="0"/>
                  </a:lnTo>
                  <a:close/>
                </a:path>
              </a:pathLst>
            </a:custGeom>
            <a:solidFill>
              <a:srgbClr val="006EB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294" y="525844"/>
            <a:ext cx="3867150" cy="2682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dirty="0" sz="1700" spc="-85">
                <a:solidFill>
                  <a:srgbClr val="006EB8"/>
                </a:solidFill>
                <a:latin typeface="Arial MT"/>
                <a:cs typeface="Arial MT"/>
              </a:rPr>
              <a:t>Stack:</a:t>
            </a:r>
            <a:r>
              <a:rPr dirty="0" sz="1700" spc="245">
                <a:solidFill>
                  <a:srgbClr val="006EB8"/>
                </a:solidFill>
                <a:latin typeface="Arial MT"/>
                <a:cs typeface="Arial MT"/>
              </a:rPr>
              <a:t> </a:t>
            </a:r>
            <a:r>
              <a:rPr dirty="0" sz="1700" spc="-65">
                <a:latin typeface="Arial MT"/>
                <a:cs typeface="Arial MT"/>
              </a:rPr>
              <a:t>Abstract</a:t>
            </a:r>
            <a:r>
              <a:rPr dirty="0" sz="1700" spc="60">
                <a:latin typeface="Arial MT"/>
                <a:cs typeface="Arial MT"/>
              </a:rPr>
              <a:t> </a:t>
            </a:r>
            <a:r>
              <a:rPr dirty="0" sz="1700" spc="-90">
                <a:latin typeface="Arial MT"/>
                <a:cs typeface="Arial MT"/>
              </a:rPr>
              <a:t>data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-90">
                <a:latin typeface="Arial MT"/>
                <a:cs typeface="Arial MT"/>
              </a:rPr>
              <a:t>type</a:t>
            </a:r>
            <a:r>
              <a:rPr dirty="0" sz="1700" spc="60">
                <a:latin typeface="Arial MT"/>
                <a:cs typeface="Arial MT"/>
              </a:rPr>
              <a:t> </a:t>
            </a:r>
            <a:r>
              <a:rPr dirty="0" sz="1700" spc="-30">
                <a:latin typeface="Arial MT"/>
                <a:cs typeface="Arial MT"/>
              </a:rPr>
              <a:t>with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-80">
                <a:latin typeface="Arial MT"/>
                <a:cs typeface="Arial MT"/>
              </a:rPr>
              <a:t>the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-75">
                <a:latin typeface="Arial MT"/>
                <a:cs typeface="Arial MT"/>
              </a:rPr>
              <a:t>following </a:t>
            </a:r>
            <a:r>
              <a:rPr dirty="0" sz="1700" spc="-459">
                <a:latin typeface="Arial MT"/>
                <a:cs typeface="Arial MT"/>
              </a:rPr>
              <a:t> </a:t>
            </a:r>
            <a:r>
              <a:rPr dirty="0" sz="1700" spc="-100">
                <a:latin typeface="Arial MT"/>
                <a:cs typeface="Arial MT"/>
              </a:rPr>
              <a:t>operations:</a:t>
            </a:r>
            <a:endParaRPr sz="17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450"/>
              </a:spcBef>
            </a:pPr>
            <a:r>
              <a:rPr dirty="0" sz="1700" spc="5">
                <a:latin typeface="SimSun"/>
                <a:cs typeface="SimSun"/>
              </a:rPr>
              <a:t>Push(Key)</a:t>
            </a:r>
            <a:r>
              <a:rPr dirty="0" sz="1700" spc="5">
                <a:latin typeface="Arial MT"/>
                <a:cs typeface="Arial MT"/>
              </a:rPr>
              <a:t>:</a:t>
            </a:r>
            <a:r>
              <a:rPr dirty="0" sz="1700" spc="225">
                <a:latin typeface="Arial MT"/>
                <a:cs typeface="Arial MT"/>
              </a:rPr>
              <a:t> </a:t>
            </a:r>
            <a:r>
              <a:rPr dirty="0" sz="1700" spc="-160">
                <a:latin typeface="Arial MT"/>
                <a:cs typeface="Arial MT"/>
              </a:rPr>
              <a:t>adds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 spc="-150">
                <a:latin typeface="Arial MT"/>
                <a:cs typeface="Arial MT"/>
              </a:rPr>
              <a:t>key</a:t>
            </a:r>
            <a:r>
              <a:rPr dirty="0" sz="1700" spc="5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to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 spc="-80">
                <a:latin typeface="Arial MT"/>
                <a:cs typeface="Arial MT"/>
              </a:rPr>
              <a:t>collection</a:t>
            </a:r>
            <a:endParaRPr sz="1700">
              <a:latin typeface="Arial MT"/>
              <a:cs typeface="Arial MT"/>
            </a:endParaRPr>
          </a:p>
          <a:p>
            <a:pPr marL="413384" marR="1226185">
              <a:lnSpc>
                <a:spcPct val="107400"/>
              </a:lnSpc>
              <a:spcBef>
                <a:spcPts val="300"/>
              </a:spcBef>
            </a:pPr>
            <a:r>
              <a:rPr dirty="0" sz="1700" spc="10">
                <a:latin typeface="SimSun"/>
                <a:cs typeface="SimSun"/>
              </a:rPr>
              <a:t>Key</a:t>
            </a:r>
            <a:r>
              <a:rPr dirty="0" sz="1700" spc="-5">
                <a:latin typeface="SimSun"/>
                <a:cs typeface="SimSun"/>
              </a:rPr>
              <a:t> </a:t>
            </a:r>
            <a:r>
              <a:rPr dirty="0" sz="1700">
                <a:latin typeface="SimSun"/>
                <a:cs typeface="SimSun"/>
              </a:rPr>
              <a:t>Top()</a:t>
            </a:r>
            <a:r>
              <a:rPr dirty="0" sz="1700">
                <a:latin typeface="Arial MT"/>
                <a:cs typeface="Arial MT"/>
              </a:rPr>
              <a:t>:</a:t>
            </a:r>
            <a:r>
              <a:rPr dirty="0" sz="1700" spc="240">
                <a:latin typeface="Arial MT"/>
                <a:cs typeface="Arial MT"/>
              </a:rPr>
              <a:t> </a:t>
            </a:r>
            <a:r>
              <a:rPr dirty="0" sz="1700" spc="-90">
                <a:latin typeface="Arial MT"/>
                <a:cs typeface="Arial MT"/>
              </a:rPr>
              <a:t>returns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 spc="-105">
                <a:latin typeface="Arial MT"/>
                <a:cs typeface="Arial MT"/>
              </a:rPr>
              <a:t>most </a:t>
            </a:r>
            <a:r>
              <a:rPr dirty="0" sz="1700" spc="-455">
                <a:latin typeface="Arial MT"/>
                <a:cs typeface="Arial MT"/>
              </a:rPr>
              <a:t> </a:t>
            </a:r>
            <a:r>
              <a:rPr dirty="0" sz="1700" spc="-105">
                <a:latin typeface="Arial MT"/>
                <a:cs typeface="Arial MT"/>
              </a:rPr>
              <a:t>recently-added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 spc="-155">
                <a:latin typeface="Arial MT"/>
                <a:cs typeface="Arial MT"/>
              </a:rPr>
              <a:t>key</a:t>
            </a:r>
            <a:endParaRPr sz="1700">
              <a:latin typeface="Arial MT"/>
              <a:cs typeface="Arial MT"/>
            </a:endParaRPr>
          </a:p>
          <a:p>
            <a:pPr marL="413384" marR="86995">
              <a:lnSpc>
                <a:spcPct val="107400"/>
              </a:lnSpc>
              <a:spcBef>
                <a:spcPts val="300"/>
              </a:spcBef>
            </a:pPr>
            <a:r>
              <a:rPr dirty="0" sz="1700" spc="10">
                <a:latin typeface="SimSun"/>
                <a:cs typeface="SimSun"/>
              </a:rPr>
              <a:t>Key</a:t>
            </a:r>
            <a:r>
              <a:rPr dirty="0" sz="1700" spc="5">
                <a:latin typeface="SimSun"/>
                <a:cs typeface="SimSun"/>
              </a:rPr>
              <a:t> </a:t>
            </a:r>
            <a:r>
              <a:rPr dirty="0" sz="1700">
                <a:latin typeface="SimSun"/>
                <a:cs typeface="SimSun"/>
              </a:rPr>
              <a:t>Pop()</a:t>
            </a:r>
            <a:r>
              <a:rPr dirty="0" sz="1700">
                <a:latin typeface="Arial MT"/>
                <a:cs typeface="Arial MT"/>
              </a:rPr>
              <a:t>:</a:t>
            </a:r>
            <a:r>
              <a:rPr dirty="0" sz="1700" spc="240">
                <a:latin typeface="Arial MT"/>
                <a:cs typeface="Arial MT"/>
              </a:rPr>
              <a:t> </a:t>
            </a:r>
            <a:r>
              <a:rPr dirty="0" sz="1700" spc="-155">
                <a:latin typeface="Arial MT"/>
                <a:cs typeface="Arial MT"/>
              </a:rPr>
              <a:t>removes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-135">
                <a:latin typeface="Arial MT"/>
                <a:cs typeface="Arial MT"/>
              </a:rPr>
              <a:t>and</a:t>
            </a:r>
            <a:r>
              <a:rPr dirty="0" sz="1700" spc="60">
                <a:latin typeface="Arial MT"/>
                <a:cs typeface="Arial MT"/>
              </a:rPr>
              <a:t> </a:t>
            </a:r>
            <a:r>
              <a:rPr dirty="0" sz="1700" spc="-90">
                <a:latin typeface="Arial MT"/>
                <a:cs typeface="Arial MT"/>
              </a:rPr>
              <a:t>returns</a:t>
            </a:r>
            <a:r>
              <a:rPr dirty="0" sz="1700" spc="65">
                <a:latin typeface="Arial MT"/>
                <a:cs typeface="Arial MT"/>
              </a:rPr>
              <a:t> </a:t>
            </a:r>
            <a:r>
              <a:rPr dirty="0" sz="1700" spc="-105">
                <a:latin typeface="Arial MT"/>
                <a:cs typeface="Arial MT"/>
              </a:rPr>
              <a:t>most </a:t>
            </a:r>
            <a:r>
              <a:rPr dirty="0" sz="1700" spc="-459">
                <a:latin typeface="Arial MT"/>
                <a:cs typeface="Arial MT"/>
              </a:rPr>
              <a:t> </a:t>
            </a:r>
            <a:r>
              <a:rPr dirty="0" sz="1700" spc="-105">
                <a:latin typeface="Arial MT"/>
                <a:cs typeface="Arial MT"/>
              </a:rPr>
              <a:t>recently-added</a:t>
            </a:r>
            <a:r>
              <a:rPr dirty="0" sz="1700" spc="60">
                <a:latin typeface="Arial MT"/>
                <a:cs typeface="Arial MT"/>
              </a:rPr>
              <a:t> </a:t>
            </a:r>
            <a:r>
              <a:rPr dirty="0" sz="1700" spc="-155">
                <a:latin typeface="Arial MT"/>
                <a:cs typeface="Arial MT"/>
              </a:rPr>
              <a:t>key</a:t>
            </a:r>
            <a:endParaRPr sz="1700">
              <a:latin typeface="Arial MT"/>
              <a:cs typeface="Arial MT"/>
            </a:endParaRPr>
          </a:p>
          <a:p>
            <a:pPr marL="413384" marR="528955">
              <a:lnSpc>
                <a:spcPct val="107400"/>
              </a:lnSpc>
              <a:spcBef>
                <a:spcPts val="300"/>
              </a:spcBef>
            </a:pPr>
            <a:r>
              <a:rPr dirty="0" sz="1700" spc="5">
                <a:latin typeface="SimSun"/>
                <a:cs typeface="SimSun"/>
              </a:rPr>
              <a:t>Boolean</a:t>
            </a:r>
            <a:r>
              <a:rPr dirty="0" sz="1700" spc="-5">
                <a:latin typeface="SimSun"/>
                <a:cs typeface="SimSun"/>
              </a:rPr>
              <a:t> </a:t>
            </a:r>
            <a:r>
              <a:rPr dirty="0" sz="1700" spc="5">
                <a:latin typeface="SimSun"/>
                <a:cs typeface="SimSun"/>
              </a:rPr>
              <a:t>Empty()</a:t>
            </a:r>
            <a:r>
              <a:rPr dirty="0" sz="1700" spc="5">
                <a:latin typeface="Arial MT"/>
                <a:cs typeface="Arial MT"/>
              </a:rPr>
              <a:t>:</a:t>
            </a:r>
            <a:r>
              <a:rPr dirty="0" sz="1700" spc="235">
                <a:latin typeface="Arial MT"/>
                <a:cs typeface="Arial MT"/>
              </a:rPr>
              <a:t> </a:t>
            </a:r>
            <a:r>
              <a:rPr dirty="0" sz="1700" spc="-155">
                <a:latin typeface="Arial MT"/>
                <a:cs typeface="Arial MT"/>
              </a:rPr>
              <a:t>are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 spc="-100">
                <a:latin typeface="Arial MT"/>
                <a:cs typeface="Arial MT"/>
              </a:rPr>
              <a:t>there</a:t>
            </a:r>
            <a:r>
              <a:rPr dirty="0" sz="1700" spc="60">
                <a:latin typeface="Arial MT"/>
                <a:cs typeface="Arial MT"/>
              </a:rPr>
              <a:t> </a:t>
            </a:r>
            <a:r>
              <a:rPr dirty="0" sz="1700" spc="-135">
                <a:latin typeface="Arial MT"/>
                <a:cs typeface="Arial MT"/>
              </a:rPr>
              <a:t>any </a:t>
            </a:r>
            <a:r>
              <a:rPr dirty="0" sz="1700" spc="-459">
                <a:latin typeface="Arial MT"/>
                <a:cs typeface="Arial MT"/>
              </a:rPr>
              <a:t> </a:t>
            </a:r>
            <a:r>
              <a:rPr dirty="0" sz="1700" spc="-145">
                <a:latin typeface="Arial MT"/>
                <a:cs typeface="Arial MT"/>
              </a:rPr>
              <a:t>elements?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59992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56796" y="1402301"/>
            <a:ext cx="2500630" cy="520700"/>
            <a:chOff x="856796" y="1402301"/>
            <a:chExt cx="2500630" cy="520700"/>
          </a:xfrm>
        </p:grpSpPr>
        <p:sp>
          <p:nvSpPr>
            <p:cNvPr id="9" name="object 9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2175510" cy="67310"/>
            </a:xfrm>
            <a:custGeom>
              <a:avLst/>
              <a:gdLst/>
              <a:ahLst/>
              <a:cxnLst/>
              <a:rect l="l" t="t" r="r" b="b"/>
              <a:pathLst>
                <a:path w="2175510" h="67309">
                  <a:moveTo>
                    <a:pt x="0" y="0"/>
                  </a:moveTo>
                  <a:lnTo>
                    <a:pt x="2175375" y="6694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14826" y="1444281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80" h="63500">
                  <a:moveTo>
                    <a:pt x="1934" y="0"/>
                  </a:moveTo>
                  <a:lnTo>
                    <a:pt x="6243" y="9750"/>
                  </a:lnTo>
                  <a:lnTo>
                    <a:pt x="14599" y="19810"/>
                  </a:lnTo>
                  <a:lnTo>
                    <a:pt x="23749" y="28051"/>
                  </a:lnTo>
                  <a:lnTo>
                    <a:pt x="30439" y="32343"/>
                  </a:lnTo>
                  <a:lnTo>
                    <a:pt x="23498" y="36217"/>
                  </a:lnTo>
                  <a:lnTo>
                    <a:pt x="13859" y="43879"/>
                  </a:lnTo>
                  <a:lnTo>
                    <a:pt x="4900" y="53406"/>
                  </a:lnTo>
                  <a:lnTo>
                    <a:pt x="0" y="62874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599996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1845"/>
              </a:lnSpc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15" name="object 15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597075" y="2758138"/>
            <a:ext cx="79375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Push(c)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20001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20001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45"/>
              </a:lnSpc>
            </a:pPr>
            <a:r>
              <a:rPr dirty="0" sz="1700" spc="-135">
                <a:latin typeface="Arial MT"/>
                <a:cs typeface="Arial MT"/>
              </a:rPr>
              <a:t>c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56796" y="1402301"/>
            <a:ext cx="1960245" cy="520700"/>
            <a:chOff x="856796" y="1402301"/>
            <a:chExt cx="1960245" cy="520700"/>
          </a:xfrm>
        </p:grpSpPr>
        <p:sp>
          <p:nvSpPr>
            <p:cNvPr id="9" name="object 9"/>
            <p:cNvSpPr/>
            <p:nvPr/>
          </p:nvSpPr>
          <p:spPr>
            <a:xfrm>
              <a:off x="2520001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1635760" cy="66040"/>
            </a:xfrm>
            <a:custGeom>
              <a:avLst/>
              <a:gdLst/>
              <a:ahLst/>
              <a:cxnLst/>
              <a:rect l="l" t="t" r="r" b="b"/>
              <a:pathLst>
                <a:path w="1635760" h="66040">
                  <a:moveTo>
                    <a:pt x="0" y="0"/>
                  </a:moveTo>
                  <a:lnTo>
                    <a:pt x="1635368" y="6542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74530" y="1442549"/>
              <a:ext cx="31115" cy="63500"/>
            </a:xfrm>
            <a:custGeom>
              <a:avLst/>
              <a:gdLst/>
              <a:ahLst/>
              <a:cxnLst/>
              <a:rect l="l" t="t" r="r" b="b"/>
              <a:pathLst>
                <a:path w="31114" h="63500">
                  <a:moveTo>
                    <a:pt x="2513" y="0"/>
                  </a:moveTo>
                  <a:lnTo>
                    <a:pt x="6734" y="9793"/>
                  </a:lnTo>
                  <a:lnTo>
                    <a:pt x="15000" y="19932"/>
                  </a:lnTo>
                  <a:lnTo>
                    <a:pt x="24076" y="28259"/>
                  </a:lnTo>
                  <a:lnTo>
                    <a:pt x="30729" y="32615"/>
                  </a:lnTo>
                  <a:lnTo>
                    <a:pt x="23750" y="36426"/>
                  </a:lnTo>
                  <a:lnTo>
                    <a:pt x="14038" y="44001"/>
                  </a:lnTo>
                  <a:lnTo>
                    <a:pt x="4989" y="53449"/>
                  </a:lnTo>
                  <a:lnTo>
                    <a:pt x="0" y="62874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059992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2990961" y="1543455"/>
            <a:ext cx="366395" cy="379095"/>
            <a:chOff x="2990961" y="1543455"/>
            <a:chExt cx="366395" cy="379095"/>
          </a:xfrm>
        </p:grpSpPr>
        <p:sp>
          <p:nvSpPr>
            <p:cNvPr id="15" name="object 15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998171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599996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1845"/>
              </a:lnSpc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64018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21" name="object 21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597075" y="2758138"/>
            <a:ext cx="79375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Push(c)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20001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05620" y="1297604"/>
            <a:ext cx="116839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35">
                <a:latin typeface="Arial MT"/>
                <a:cs typeface="Arial MT"/>
              </a:rPr>
              <a:t>c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56796" y="1402301"/>
            <a:ext cx="1960245" cy="520700"/>
            <a:chOff x="856796" y="1402301"/>
            <a:chExt cx="1960245" cy="520700"/>
          </a:xfrm>
        </p:grpSpPr>
        <p:sp>
          <p:nvSpPr>
            <p:cNvPr id="9" name="object 9"/>
            <p:cNvSpPr/>
            <p:nvPr/>
          </p:nvSpPr>
          <p:spPr>
            <a:xfrm>
              <a:off x="2520001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1635760" cy="66040"/>
            </a:xfrm>
            <a:custGeom>
              <a:avLst/>
              <a:gdLst/>
              <a:ahLst/>
              <a:cxnLst/>
              <a:rect l="l" t="t" r="r" b="b"/>
              <a:pathLst>
                <a:path w="1635760" h="66040">
                  <a:moveTo>
                    <a:pt x="0" y="0"/>
                  </a:moveTo>
                  <a:lnTo>
                    <a:pt x="1635368" y="6542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74530" y="1442549"/>
              <a:ext cx="31115" cy="63500"/>
            </a:xfrm>
            <a:custGeom>
              <a:avLst/>
              <a:gdLst/>
              <a:ahLst/>
              <a:cxnLst/>
              <a:rect l="l" t="t" r="r" b="b"/>
              <a:pathLst>
                <a:path w="31114" h="63500">
                  <a:moveTo>
                    <a:pt x="2513" y="0"/>
                  </a:moveTo>
                  <a:lnTo>
                    <a:pt x="6734" y="9793"/>
                  </a:lnTo>
                  <a:lnTo>
                    <a:pt x="15000" y="19932"/>
                  </a:lnTo>
                  <a:lnTo>
                    <a:pt x="24076" y="28259"/>
                  </a:lnTo>
                  <a:lnTo>
                    <a:pt x="30729" y="32615"/>
                  </a:lnTo>
                  <a:lnTo>
                    <a:pt x="23750" y="36426"/>
                  </a:lnTo>
                  <a:lnTo>
                    <a:pt x="14038" y="44001"/>
                  </a:lnTo>
                  <a:lnTo>
                    <a:pt x="4989" y="53449"/>
                  </a:lnTo>
                  <a:lnTo>
                    <a:pt x="0" y="62874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138423" y="1328364"/>
            <a:ext cx="1314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2990961" y="1543455"/>
            <a:ext cx="366395" cy="379095"/>
            <a:chOff x="2990961" y="1543455"/>
            <a:chExt cx="366395" cy="379095"/>
          </a:xfrm>
        </p:grpSpPr>
        <p:sp>
          <p:nvSpPr>
            <p:cNvPr id="15" name="object 15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998171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682022" y="1297604"/>
            <a:ext cx="12446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64018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21" name="object 21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20001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05620" y="1297604"/>
            <a:ext cx="116839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35">
                <a:latin typeface="Arial MT"/>
                <a:cs typeface="Arial MT"/>
              </a:rPr>
              <a:t>c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56796" y="1402301"/>
            <a:ext cx="1960245" cy="520700"/>
            <a:chOff x="856796" y="1402301"/>
            <a:chExt cx="1960245" cy="520700"/>
          </a:xfrm>
        </p:grpSpPr>
        <p:sp>
          <p:nvSpPr>
            <p:cNvPr id="9" name="object 9"/>
            <p:cNvSpPr/>
            <p:nvPr/>
          </p:nvSpPr>
          <p:spPr>
            <a:xfrm>
              <a:off x="2520001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1635760" cy="66040"/>
            </a:xfrm>
            <a:custGeom>
              <a:avLst/>
              <a:gdLst/>
              <a:ahLst/>
              <a:cxnLst/>
              <a:rect l="l" t="t" r="r" b="b"/>
              <a:pathLst>
                <a:path w="1635760" h="66040">
                  <a:moveTo>
                    <a:pt x="0" y="0"/>
                  </a:moveTo>
                  <a:lnTo>
                    <a:pt x="1635368" y="6542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74530" y="1442549"/>
              <a:ext cx="31115" cy="63500"/>
            </a:xfrm>
            <a:custGeom>
              <a:avLst/>
              <a:gdLst/>
              <a:ahLst/>
              <a:cxnLst/>
              <a:rect l="l" t="t" r="r" b="b"/>
              <a:pathLst>
                <a:path w="31114" h="63500">
                  <a:moveTo>
                    <a:pt x="2513" y="0"/>
                  </a:moveTo>
                  <a:lnTo>
                    <a:pt x="6734" y="9793"/>
                  </a:lnTo>
                  <a:lnTo>
                    <a:pt x="15000" y="19932"/>
                  </a:lnTo>
                  <a:lnTo>
                    <a:pt x="24076" y="28259"/>
                  </a:lnTo>
                  <a:lnTo>
                    <a:pt x="30729" y="32615"/>
                  </a:lnTo>
                  <a:lnTo>
                    <a:pt x="23750" y="36426"/>
                  </a:lnTo>
                  <a:lnTo>
                    <a:pt x="14038" y="44001"/>
                  </a:lnTo>
                  <a:lnTo>
                    <a:pt x="4989" y="53449"/>
                  </a:lnTo>
                  <a:lnTo>
                    <a:pt x="0" y="62874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138423" y="1328364"/>
            <a:ext cx="1314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2990961" y="1543455"/>
            <a:ext cx="366395" cy="379095"/>
            <a:chOff x="2990961" y="1543455"/>
            <a:chExt cx="366395" cy="379095"/>
          </a:xfrm>
        </p:grpSpPr>
        <p:sp>
          <p:nvSpPr>
            <p:cNvPr id="15" name="object 15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998171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682022" y="1297604"/>
            <a:ext cx="12446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64018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21" name="object 21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706765" y="2742961"/>
            <a:ext cx="57404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Pop()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59992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56796" y="1402301"/>
            <a:ext cx="2500630" cy="520700"/>
            <a:chOff x="856796" y="1402301"/>
            <a:chExt cx="2500630" cy="520700"/>
          </a:xfrm>
        </p:grpSpPr>
        <p:sp>
          <p:nvSpPr>
            <p:cNvPr id="9" name="object 9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2175510" cy="67310"/>
            </a:xfrm>
            <a:custGeom>
              <a:avLst/>
              <a:gdLst/>
              <a:ahLst/>
              <a:cxnLst/>
              <a:rect l="l" t="t" r="r" b="b"/>
              <a:pathLst>
                <a:path w="2175510" h="67309">
                  <a:moveTo>
                    <a:pt x="0" y="0"/>
                  </a:moveTo>
                  <a:lnTo>
                    <a:pt x="2175375" y="6694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14826" y="1444281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80" h="63500">
                  <a:moveTo>
                    <a:pt x="1934" y="0"/>
                  </a:moveTo>
                  <a:lnTo>
                    <a:pt x="6243" y="9750"/>
                  </a:lnTo>
                  <a:lnTo>
                    <a:pt x="14599" y="19810"/>
                  </a:lnTo>
                  <a:lnTo>
                    <a:pt x="23749" y="28051"/>
                  </a:lnTo>
                  <a:lnTo>
                    <a:pt x="30439" y="32343"/>
                  </a:lnTo>
                  <a:lnTo>
                    <a:pt x="23498" y="36217"/>
                  </a:lnTo>
                  <a:lnTo>
                    <a:pt x="13859" y="43879"/>
                  </a:lnTo>
                  <a:lnTo>
                    <a:pt x="4900" y="53406"/>
                  </a:lnTo>
                  <a:lnTo>
                    <a:pt x="0" y="62874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599996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1845"/>
              </a:lnSpc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15" name="object 15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487754" y="2742961"/>
            <a:ext cx="1012190" cy="417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10">
                <a:latin typeface="SimSun"/>
                <a:cs typeface="SimSun"/>
              </a:rPr>
              <a:t>Pop()</a:t>
            </a:r>
            <a:r>
              <a:rPr dirty="0" sz="1700" spc="10" i="1">
                <a:latin typeface="Arial"/>
                <a:cs typeface="Arial"/>
              </a:rPr>
              <a:t>→</a:t>
            </a:r>
            <a:r>
              <a:rPr dirty="0" sz="1700" spc="310" i="1">
                <a:latin typeface="Arial"/>
                <a:cs typeface="Arial"/>
              </a:rPr>
              <a:t> </a:t>
            </a:r>
            <a:r>
              <a:rPr dirty="0" sz="1700" spc="10">
                <a:latin typeface="SimSun"/>
                <a:cs typeface="SimSun"/>
              </a:rPr>
              <a:t>c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38423" y="1328364"/>
            <a:ext cx="1314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56796" y="1402301"/>
            <a:ext cx="2500630" cy="520700"/>
            <a:chOff x="856796" y="1402301"/>
            <a:chExt cx="2500630" cy="520700"/>
          </a:xfrm>
        </p:grpSpPr>
        <p:sp>
          <p:nvSpPr>
            <p:cNvPr id="9" name="object 9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2175510" cy="67310"/>
            </a:xfrm>
            <a:custGeom>
              <a:avLst/>
              <a:gdLst/>
              <a:ahLst/>
              <a:cxnLst/>
              <a:rect l="l" t="t" r="r" b="b"/>
              <a:pathLst>
                <a:path w="2175510" h="67309">
                  <a:moveTo>
                    <a:pt x="0" y="0"/>
                  </a:moveTo>
                  <a:lnTo>
                    <a:pt x="2175375" y="6694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14826" y="1444281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80" h="63500">
                  <a:moveTo>
                    <a:pt x="1934" y="0"/>
                  </a:moveTo>
                  <a:lnTo>
                    <a:pt x="6243" y="9750"/>
                  </a:lnTo>
                  <a:lnTo>
                    <a:pt x="14599" y="19810"/>
                  </a:lnTo>
                  <a:lnTo>
                    <a:pt x="23749" y="28051"/>
                  </a:lnTo>
                  <a:lnTo>
                    <a:pt x="30439" y="32343"/>
                  </a:lnTo>
                  <a:lnTo>
                    <a:pt x="23498" y="36217"/>
                  </a:lnTo>
                  <a:lnTo>
                    <a:pt x="13859" y="43879"/>
                  </a:lnTo>
                  <a:lnTo>
                    <a:pt x="4900" y="53406"/>
                  </a:lnTo>
                  <a:lnTo>
                    <a:pt x="0" y="62874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682022" y="1297604"/>
            <a:ext cx="12446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15" name="object 15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59992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56796" y="1402301"/>
            <a:ext cx="2500630" cy="520700"/>
            <a:chOff x="856796" y="1402301"/>
            <a:chExt cx="2500630" cy="520700"/>
          </a:xfrm>
        </p:grpSpPr>
        <p:sp>
          <p:nvSpPr>
            <p:cNvPr id="9" name="object 9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2175510" cy="67310"/>
            </a:xfrm>
            <a:custGeom>
              <a:avLst/>
              <a:gdLst/>
              <a:ahLst/>
              <a:cxnLst/>
              <a:rect l="l" t="t" r="r" b="b"/>
              <a:pathLst>
                <a:path w="2175510" h="67309">
                  <a:moveTo>
                    <a:pt x="0" y="0"/>
                  </a:moveTo>
                  <a:lnTo>
                    <a:pt x="2175375" y="6694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14826" y="1444281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80" h="63500">
                  <a:moveTo>
                    <a:pt x="1934" y="0"/>
                  </a:moveTo>
                  <a:lnTo>
                    <a:pt x="6243" y="9750"/>
                  </a:lnTo>
                  <a:lnTo>
                    <a:pt x="14599" y="19810"/>
                  </a:lnTo>
                  <a:lnTo>
                    <a:pt x="23749" y="28051"/>
                  </a:lnTo>
                  <a:lnTo>
                    <a:pt x="30439" y="32343"/>
                  </a:lnTo>
                  <a:lnTo>
                    <a:pt x="23498" y="36217"/>
                  </a:lnTo>
                  <a:lnTo>
                    <a:pt x="13859" y="43879"/>
                  </a:lnTo>
                  <a:lnTo>
                    <a:pt x="4900" y="53406"/>
                  </a:lnTo>
                  <a:lnTo>
                    <a:pt x="0" y="62874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599996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1845"/>
              </a:lnSpc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15" name="object 15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597075" y="2758138"/>
            <a:ext cx="79375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Push(d)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20001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20001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56796" y="1402301"/>
            <a:ext cx="1960245" cy="520700"/>
            <a:chOff x="856796" y="1402301"/>
            <a:chExt cx="1960245" cy="520700"/>
          </a:xfrm>
        </p:grpSpPr>
        <p:sp>
          <p:nvSpPr>
            <p:cNvPr id="9" name="object 9"/>
            <p:cNvSpPr/>
            <p:nvPr/>
          </p:nvSpPr>
          <p:spPr>
            <a:xfrm>
              <a:off x="2520001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1635760" cy="66040"/>
            </a:xfrm>
            <a:custGeom>
              <a:avLst/>
              <a:gdLst/>
              <a:ahLst/>
              <a:cxnLst/>
              <a:rect l="l" t="t" r="r" b="b"/>
              <a:pathLst>
                <a:path w="1635760" h="66040">
                  <a:moveTo>
                    <a:pt x="0" y="0"/>
                  </a:moveTo>
                  <a:lnTo>
                    <a:pt x="1635368" y="6542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74530" y="1442549"/>
              <a:ext cx="31115" cy="63500"/>
            </a:xfrm>
            <a:custGeom>
              <a:avLst/>
              <a:gdLst/>
              <a:ahLst/>
              <a:cxnLst/>
              <a:rect l="l" t="t" r="r" b="b"/>
              <a:pathLst>
                <a:path w="31114" h="63500">
                  <a:moveTo>
                    <a:pt x="2513" y="0"/>
                  </a:moveTo>
                  <a:lnTo>
                    <a:pt x="6734" y="9793"/>
                  </a:lnTo>
                  <a:lnTo>
                    <a:pt x="15000" y="19932"/>
                  </a:lnTo>
                  <a:lnTo>
                    <a:pt x="24076" y="28259"/>
                  </a:lnTo>
                  <a:lnTo>
                    <a:pt x="30729" y="32615"/>
                  </a:lnTo>
                  <a:lnTo>
                    <a:pt x="23750" y="36426"/>
                  </a:lnTo>
                  <a:lnTo>
                    <a:pt x="14038" y="44001"/>
                  </a:lnTo>
                  <a:lnTo>
                    <a:pt x="4989" y="53449"/>
                  </a:lnTo>
                  <a:lnTo>
                    <a:pt x="0" y="62874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059992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2990961" y="1543455"/>
            <a:ext cx="366395" cy="379095"/>
            <a:chOff x="2990961" y="1543455"/>
            <a:chExt cx="366395" cy="379095"/>
          </a:xfrm>
        </p:grpSpPr>
        <p:sp>
          <p:nvSpPr>
            <p:cNvPr id="15" name="object 15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998171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599996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1845"/>
              </a:lnSpc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64018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21" name="object 21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597075" y="2758138"/>
            <a:ext cx="79375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Push(d)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10793" y="1328309"/>
            <a:ext cx="306705" cy="594995"/>
            <a:chOff x="2510793" y="1328309"/>
            <a:chExt cx="306705" cy="594995"/>
          </a:xfrm>
        </p:grpSpPr>
        <p:sp>
          <p:nvSpPr>
            <p:cNvPr id="6" name="object 6"/>
            <p:cNvSpPr/>
            <p:nvPr/>
          </p:nvSpPr>
          <p:spPr>
            <a:xfrm>
              <a:off x="2520001" y="133751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20001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98420" y="1328364"/>
            <a:ext cx="67183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52450" algn="l"/>
              </a:tabLst>
            </a:pPr>
            <a:r>
              <a:rPr dirty="0" sz="1700" spc="-114">
                <a:latin typeface="Arial MT"/>
                <a:cs typeface="Arial MT"/>
              </a:rPr>
              <a:t>d</a:t>
            </a:r>
            <a:r>
              <a:rPr dirty="0" sz="1700" spc="-114">
                <a:latin typeface="Arial MT"/>
                <a:cs typeface="Arial MT"/>
              </a:rPr>
              <a:t>	</a:t>
            </a: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2990961" y="1543455"/>
            <a:ext cx="366395" cy="379095"/>
            <a:chOff x="2990961" y="1543455"/>
            <a:chExt cx="366395" cy="379095"/>
          </a:xfrm>
        </p:grpSpPr>
        <p:sp>
          <p:nvSpPr>
            <p:cNvPr id="12" name="object 12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998171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682022" y="1297604"/>
            <a:ext cx="12446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4018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18" name="object 18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856796" y="1402301"/>
            <a:ext cx="1654810" cy="109220"/>
            <a:chOff x="856796" y="1402301"/>
            <a:chExt cx="1654810" cy="109220"/>
          </a:xfrm>
        </p:grpSpPr>
        <p:sp>
          <p:nvSpPr>
            <p:cNvPr id="22" name="object 22"/>
            <p:cNvSpPr/>
            <p:nvPr/>
          </p:nvSpPr>
          <p:spPr>
            <a:xfrm>
              <a:off x="863996" y="1409500"/>
              <a:ext cx="1635760" cy="66040"/>
            </a:xfrm>
            <a:custGeom>
              <a:avLst/>
              <a:gdLst/>
              <a:ahLst/>
              <a:cxnLst/>
              <a:rect l="l" t="t" r="r" b="b"/>
              <a:pathLst>
                <a:path w="1635760" h="66040">
                  <a:moveTo>
                    <a:pt x="0" y="0"/>
                  </a:moveTo>
                  <a:lnTo>
                    <a:pt x="1635368" y="6542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474530" y="1442549"/>
              <a:ext cx="31115" cy="63500"/>
            </a:xfrm>
            <a:custGeom>
              <a:avLst/>
              <a:gdLst/>
              <a:ahLst/>
              <a:cxnLst/>
              <a:rect l="l" t="t" r="r" b="b"/>
              <a:pathLst>
                <a:path w="31114" h="63500">
                  <a:moveTo>
                    <a:pt x="2513" y="0"/>
                  </a:moveTo>
                  <a:lnTo>
                    <a:pt x="6734" y="9793"/>
                  </a:lnTo>
                  <a:lnTo>
                    <a:pt x="15000" y="19932"/>
                  </a:lnTo>
                  <a:lnTo>
                    <a:pt x="24076" y="28259"/>
                  </a:lnTo>
                  <a:lnTo>
                    <a:pt x="30729" y="32615"/>
                  </a:lnTo>
                  <a:lnTo>
                    <a:pt x="23750" y="36426"/>
                  </a:lnTo>
                  <a:lnTo>
                    <a:pt x="14038" y="44001"/>
                  </a:lnTo>
                  <a:lnTo>
                    <a:pt x="4989" y="53449"/>
                  </a:lnTo>
                  <a:lnTo>
                    <a:pt x="0" y="62874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20001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20001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56796" y="1402301"/>
            <a:ext cx="1960245" cy="520700"/>
            <a:chOff x="856796" y="1402301"/>
            <a:chExt cx="1960245" cy="520700"/>
          </a:xfrm>
        </p:grpSpPr>
        <p:sp>
          <p:nvSpPr>
            <p:cNvPr id="9" name="object 9"/>
            <p:cNvSpPr/>
            <p:nvPr/>
          </p:nvSpPr>
          <p:spPr>
            <a:xfrm>
              <a:off x="2520001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1635760" cy="66040"/>
            </a:xfrm>
            <a:custGeom>
              <a:avLst/>
              <a:gdLst/>
              <a:ahLst/>
              <a:cxnLst/>
              <a:rect l="l" t="t" r="r" b="b"/>
              <a:pathLst>
                <a:path w="1635760" h="66040">
                  <a:moveTo>
                    <a:pt x="0" y="0"/>
                  </a:moveTo>
                  <a:lnTo>
                    <a:pt x="1635368" y="6542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74530" y="1442549"/>
              <a:ext cx="31115" cy="63500"/>
            </a:xfrm>
            <a:custGeom>
              <a:avLst/>
              <a:gdLst/>
              <a:ahLst/>
              <a:cxnLst/>
              <a:rect l="l" t="t" r="r" b="b"/>
              <a:pathLst>
                <a:path w="31114" h="63500">
                  <a:moveTo>
                    <a:pt x="2513" y="0"/>
                  </a:moveTo>
                  <a:lnTo>
                    <a:pt x="6734" y="9793"/>
                  </a:lnTo>
                  <a:lnTo>
                    <a:pt x="15000" y="19932"/>
                  </a:lnTo>
                  <a:lnTo>
                    <a:pt x="24076" y="28259"/>
                  </a:lnTo>
                  <a:lnTo>
                    <a:pt x="30729" y="32615"/>
                  </a:lnTo>
                  <a:lnTo>
                    <a:pt x="23750" y="36426"/>
                  </a:lnTo>
                  <a:lnTo>
                    <a:pt x="14038" y="44001"/>
                  </a:lnTo>
                  <a:lnTo>
                    <a:pt x="4989" y="53449"/>
                  </a:lnTo>
                  <a:lnTo>
                    <a:pt x="0" y="62874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059992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2990961" y="1543455"/>
            <a:ext cx="366395" cy="379095"/>
            <a:chOff x="2990961" y="1543455"/>
            <a:chExt cx="366395" cy="379095"/>
          </a:xfrm>
        </p:grpSpPr>
        <p:sp>
          <p:nvSpPr>
            <p:cNvPr id="15" name="object 15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998171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599996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1845"/>
              </a:lnSpc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64018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21" name="object 21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597075" y="2758138"/>
            <a:ext cx="79375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Push(e)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585051"/>
            <a:ext cx="4029710" cy="335280"/>
          </a:xfrm>
          <a:custGeom>
            <a:avLst/>
            <a:gdLst/>
            <a:ahLst/>
            <a:cxnLst/>
            <a:rect l="l" t="t" r="r" b="b"/>
            <a:pathLst>
              <a:path w="4029710" h="335280">
                <a:moveTo>
                  <a:pt x="0" y="334899"/>
                </a:moveTo>
                <a:lnTo>
                  <a:pt x="4029151" y="334899"/>
                </a:lnTo>
                <a:lnTo>
                  <a:pt x="4029151" y="0"/>
                </a:lnTo>
                <a:lnTo>
                  <a:pt x="0" y="0"/>
                </a:lnTo>
                <a:lnTo>
                  <a:pt x="0" y="334899"/>
                </a:lnTo>
                <a:close/>
              </a:path>
            </a:pathLst>
          </a:custGeom>
          <a:solidFill>
            <a:srgbClr val="CAD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567290"/>
            <a:ext cx="1894839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65"/>
              <a:t>Balanced</a:t>
            </a:r>
            <a:r>
              <a:rPr dirty="0" sz="2050" spc="65"/>
              <a:t> </a:t>
            </a:r>
            <a:r>
              <a:rPr dirty="0" sz="2050" spc="-125"/>
              <a:t>Brac</a:t>
            </a:r>
            <a:r>
              <a:rPr dirty="0" sz="2050" spc="-180"/>
              <a:t>k</a:t>
            </a:r>
            <a:r>
              <a:rPr dirty="0" sz="2050" spc="-160"/>
              <a:t>ets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420" y="919949"/>
            <a:ext cx="4029710" cy="1703070"/>
          </a:xfrm>
          <a:custGeom>
            <a:avLst/>
            <a:gdLst/>
            <a:ahLst/>
            <a:cxnLst/>
            <a:rect l="l" t="t" r="r" b="b"/>
            <a:pathLst>
              <a:path w="4029710" h="1703070">
                <a:moveTo>
                  <a:pt x="4029151" y="0"/>
                </a:moveTo>
                <a:lnTo>
                  <a:pt x="0" y="0"/>
                </a:lnTo>
                <a:lnTo>
                  <a:pt x="0" y="1702752"/>
                </a:lnTo>
                <a:lnTo>
                  <a:pt x="4029151" y="1702752"/>
                </a:lnTo>
                <a:lnTo>
                  <a:pt x="4029151" y="0"/>
                </a:lnTo>
                <a:close/>
              </a:path>
            </a:pathLst>
          </a:custGeom>
          <a:solidFill>
            <a:srgbClr val="E2E8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0750" y="1068192"/>
            <a:ext cx="53086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55">
                <a:solidFill>
                  <a:srgbClr val="006EB8"/>
                </a:solidFill>
                <a:latin typeface="Arial MT"/>
                <a:cs typeface="Arial MT"/>
              </a:rPr>
              <a:t>Input: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7574" y="1052208"/>
            <a:ext cx="3093720" cy="582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dirty="0" sz="1700" spc="-60">
                <a:latin typeface="Arial MT"/>
                <a:cs typeface="Arial MT"/>
              </a:rPr>
              <a:t>A</a:t>
            </a:r>
            <a:r>
              <a:rPr dirty="0" sz="1700" spc="50">
                <a:latin typeface="Arial MT"/>
                <a:cs typeface="Arial MT"/>
              </a:rPr>
              <a:t> </a:t>
            </a:r>
            <a:r>
              <a:rPr dirty="0" sz="1700" spc="-65">
                <a:latin typeface="Arial MT"/>
                <a:cs typeface="Arial MT"/>
              </a:rPr>
              <a:t>string</a:t>
            </a:r>
            <a:r>
              <a:rPr dirty="0" sz="1700" spc="45">
                <a:latin typeface="Arial MT"/>
                <a:cs typeface="Arial MT"/>
              </a:rPr>
              <a:t> </a:t>
            </a:r>
            <a:r>
              <a:rPr dirty="0" sz="1700" spc="-120" i="1">
                <a:latin typeface="Trebuchet MS"/>
                <a:cs typeface="Trebuchet MS"/>
              </a:rPr>
              <a:t>str</a:t>
            </a:r>
            <a:r>
              <a:rPr dirty="0" sz="1700" spc="195" i="1">
                <a:latin typeface="Trebuchet MS"/>
                <a:cs typeface="Trebuchet MS"/>
              </a:rPr>
              <a:t> </a:t>
            </a:r>
            <a:r>
              <a:rPr dirty="0" sz="1700" spc="-105">
                <a:latin typeface="Arial MT"/>
                <a:cs typeface="Arial MT"/>
              </a:rPr>
              <a:t>consisting</a:t>
            </a:r>
            <a:r>
              <a:rPr dirty="0" sz="1700" spc="50">
                <a:latin typeface="Arial MT"/>
                <a:cs typeface="Arial MT"/>
              </a:rPr>
              <a:t> </a:t>
            </a:r>
            <a:r>
              <a:rPr dirty="0" sz="1700" spc="-60">
                <a:latin typeface="Arial MT"/>
                <a:cs typeface="Arial MT"/>
              </a:rPr>
              <a:t>of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 spc="45">
                <a:latin typeface="Arial MT"/>
                <a:cs typeface="Arial MT"/>
              </a:rPr>
              <a:t>‘(‘,</a:t>
            </a:r>
            <a:r>
              <a:rPr dirty="0" sz="1700" spc="50">
                <a:latin typeface="Arial MT"/>
                <a:cs typeface="Arial MT"/>
              </a:rPr>
              <a:t> </a:t>
            </a:r>
            <a:r>
              <a:rPr dirty="0" sz="1700" spc="45">
                <a:latin typeface="Arial MT"/>
                <a:cs typeface="Arial MT"/>
              </a:rPr>
              <a:t>‘)’,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 spc="25">
                <a:latin typeface="Arial MT"/>
                <a:cs typeface="Arial MT"/>
              </a:rPr>
              <a:t>‘[‘, </a:t>
            </a:r>
            <a:r>
              <a:rPr dirty="0" sz="1700" spc="-459">
                <a:latin typeface="Arial MT"/>
                <a:cs typeface="Arial MT"/>
              </a:rPr>
              <a:t> </a:t>
            </a:r>
            <a:r>
              <a:rPr dirty="0" sz="1700" spc="40">
                <a:latin typeface="Arial MT"/>
                <a:cs typeface="Arial MT"/>
              </a:rPr>
              <a:t>‘]’</a:t>
            </a:r>
            <a:r>
              <a:rPr dirty="0" sz="1700" spc="60">
                <a:latin typeface="Arial MT"/>
                <a:cs typeface="Arial MT"/>
              </a:rPr>
              <a:t> </a:t>
            </a:r>
            <a:r>
              <a:rPr dirty="0" sz="1700" spc="-110">
                <a:latin typeface="Arial MT"/>
                <a:cs typeface="Arial MT"/>
              </a:rPr>
              <a:t>characters.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59485" rIns="0" bIns="0" rtlCol="0" vert="horz">
            <a:spAutoFit/>
          </a:bodyPr>
          <a:lstStyle/>
          <a:p>
            <a:pPr marL="832485" marR="5080" indent="-820419">
              <a:lnSpc>
                <a:spcPct val="107400"/>
              </a:lnSpc>
              <a:spcBef>
                <a:spcPts val="95"/>
              </a:spcBef>
            </a:pPr>
            <a:r>
              <a:rPr dirty="0" spc="-45">
                <a:solidFill>
                  <a:srgbClr val="006EB8"/>
                </a:solidFill>
              </a:rPr>
              <a:t>Output:</a:t>
            </a:r>
            <a:r>
              <a:rPr dirty="0" spc="-40">
                <a:solidFill>
                  <a:srgbClr val="006EB8"/>
                </a:solidFill>
              </a:rPr>
              <a:t> </a:t>
            </a:r>
            <a:r>
              <a:rPr dirty="0" spc="-90"/>
              <a:t>Return</a:t>
            </a:r>
            <a:r>
              <a:rPr dirty="0" spc="-85"/>
              <a:t> </a:t>
            </a:r>
            <a:r>
              <a:rPr dirty="0" spc="-105"/>
              <a:t>whether</a:t>
            </a:r>
            <a:r>
              <a:rPr dirty="0" spc="-100"/>
              <a:t> or</a:t>
            </a:r>
            <a:r>
              <a:rPr dirty="0" spc="-95"/>
              <a:t> </a:t>
            </a:r>
            <a:r>
              <a:rPr dirty="0" spc="-50"/>
              <a:t>not </a:t>
            </a:r>
            <a:r>
              <a:rPr dirty="0" spc="-80"/>
              <a:t>the </a:t>
            </a:r>
            <a:r>
              <a:rPr dirty="0" spc="-70"/>
              <a:t>string’s </a:t>
            </a:r>
            <a:r>
              <a:rPr dirty="0" spc="-65"/>
              <a:t> </a:t>
            </a:r>
            <a:r>
              <a:rPr dirty="0" spc="-150"/>
              <a:t>parentheses</a:t>
            </a:r>
            <a:r>
              <a:rPr dirty="0" spc="60"/>
              <a:t> </a:t>
            </a:r>
            <a:r>
              <a:rPr dirty="0" spc="-135"/>
              <a:t>and</a:t>
            </a:r>
            <a:r>
              <a:rPr dirty="0" spc="65"/>
              <a:t> </a:t>
            </a:r>
            <a:r>
              <a:rPr dirty="0" spc="-155"/>
              <a:t>square</a:t>
            </a:r>
            <a:r>
              <a:rPr dirty="0" spc="65"/>
              <a:t> </a:t>
            </a:r>
            <a:r>
              <a:rPr dirty="0" spc="-120"/>
              <a:t>brackets</a:t>
            </a:r>
            <a:r>
              <a:rPr dirty="0" spc="65"/>
              <a:t> </a:t>
            </a:r>
            <a:r>
              <a:rPr dirty="0" spc="-155"/>
              <a:t>are </a:t>
            </a:r>
            <a:r>
              <a:rPr dirty="0" spc="-455"/>
              <a:t> </a:t>
            </a:r>
            <a:r>
              <a:rPr dirty="0" spc="-125"/>
              <a:t>balanced.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79997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79997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45"/>
              </a:lnSpc>
            </a:pPr>
            <a:r>
              <a:rPr dirty="0" sz="1700" spc="-229">
                <a:latin typeface="Arial MT"/>
                <a:cs typeface="Arial MT"/>
              </a:rPr>
              <a:t>e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20001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56796" y="1402301"/>
            <a:ext cx="1420495" cy="520700"/>
            <a:chOff x="856796" y="1402301"/>
            <a:chExt cx="1420495" cy="520700"/>
          </a:xfrm>
        </p:grpSpPr>
        <p:sp>
          <p:nvSpPr>
            <p:cNvPr id="9" name="object 9"/>
            <p:cNvSpPr/>
            <p:nvPr/>
          </p:nvSpPr>
          <p:spPr>
            <a:xfrm>
              <a:off x="1979997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1095375" cy="62865"/>
            </a:xfrm>
            <a:custGeom>
              <a:avLst/>
              <a:gdLst/>
              <a:ahLst/>
              <a:cxnLst/>
              <a:rect l="l" t="t" r="r" b="b"/>
              <a:pathLst>
                <a:path w="1095375" h="62865">
                  <a:moveTo>
                    <a:pt x="0" y="0"/>
                  </a:moveTo>
                  <a:lnTo>
                    <a:pt x="1095371" y="6259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34014" y="1439341"/>
              <a:ext cx="31750" cy="62865"/>
            </a:xfrm>
            <a:custGeom>
              <a:avLst/>
              <a:gdLst/>
              <a:ahLst/>
              <a:cxnLst/>
              <a:rect l="l" t="t" r="r" b="b"/>
              <a:pathLst>
                <a:path w="31750" h="62865">
                  <a:moveTo>
                    <a:pt x="3588" y="0"/>
                  </a:moveTo>
                  <a:lnTo>
                    <a:pt x="7641" y="9864"/>
                  </a:lnTo>
                  <a:lnTo>
                    <a:pt x="15733" y="20143"/>
                  </a:lnTo>
                  <a:lnTo>
                    <a:pt x="24665" y="28625"/>
                  </a:lnTo>
                  <a:lnTo>
                    <a:pt x="31242" y="33093"/>
                  </a:lnTo>
                  <a:lnTo>
                    <a:pt x="24199" y="36784"/>
                  </a:lnTo>
                  <a:lnTo>
                    <a:pt x="14359" y="44193"/>
                  </a:lnTo>
                  <a:lnTo>
                    <a:pt x="5149" y="53484"/>
                  </a:lnTo>
                  <a:lnTo>
                    <a:pt x="0" y="62823"/>
                  </a:lnTo>
                </a:path>
              </a:pathLst>
            </a:custGeom>
            <a:ln w="11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520001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2450954" y="1543455"/>
            <a:ext cx="366395" cy="379095"/>
            <a:chOff x="2450954" y="1543455"/>
            <a:chExt cx="366395" cy="379095"/>
          </a:xfrm>
        </p:grpSpPr>
        <p:sp>
          <p:nvSpPr>
            <p:cNvPr id="15" name="object 15"/>
            <p:cNvSpPr/>
            <p:nvPr/>
          </p:nvSpPr>
          <p:spPr>
            <a:xfrm>
              <a:off x="2520001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458165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059992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2990961" y="1543455"/>
            <a:ext cx="366395" cy="379095"/>
            <a:chOff x="2990961" y="1543455"/>
            <a:chExt cx="366395" cy="379095"/>
          </a:xfrm>
        </p:grpSpPr>
        <p:sp>
          <p:nvSpPr>
            <p:cNvPr id="20" name="object 20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98171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599996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1845"/>
              </a:lnSpc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24011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64018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6" name="object 26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27" name="object 27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597075" y="2758138"/>
            <a:ext cx="79375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Push(e)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79997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65616" y="1297604"/>
            <a:ext cx="116839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29">
                <a:latin typeface="Arial MT"/>
                <a:cs typeface="Arial MT"/>
              </a:rPr>
              <a:t>e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10793" y="1328309"/>
            <a:ext cx="306705" cy="594995"/>
            <a:chOff x="2510793" y="1328309"/>
            <a:chExt cx="306705" cy="594995"/>
          </a:xfrm>
        </p:grpSpPr>
        <p:sp>
          <p:nvSpPr>
            <p:cNvPr id="8" name="object 8"/>
            <p:cNvSpPr/>
            <p:nvPr/>
          </p:nvSpPr>
          <p:spPr>
            <a:xfrm>
              <a:off x="2520001" y="133751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20001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856796" y="1402301"/>
            <a:ext cx="1420495" cy="520700"/>
            <a:chOff x="856796" y="1402301"/>
            <a:chExt cx="1420495" cy="520700"/>
          </a:xfrm>
        </p:grpSpPr>
        <p:sp>
          <p:nvSpPr>
            <p:cNvPr id="12" name="object 12"/>
            <p:cNvSpPr/>
            <p:nvPr/>
          </p:nvSpPr>
          <p:spPr>
            <a:xfrm>
              <a:off x="1979997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63996" y="1409500"/>
              <a:ext cx="1095375" cy="62865"/>
            </a:xfrm>
            <a:custGeom>
              <a:avLst/>
              <a:gdLst/>
              <a:ahLst/>
              <a:cxnLst/>
              <a:rect l="l" t="t" r="r" b="b"/>
              <a:pathLst>
                <a:path w="1095375" h="62865">
                  <a:moveTo>
                    <a:pt x="0" y="0"/>
                  </a:moveTo>
                  <a:lnTo>
                    <a:pt x="1095371" y="6259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34014" y="1439341"/>
              <a:ext cx="31750" cy="62865"/>
            </a:xfrm>
            <a:custGeom>
              <a:avLst/>
              <a:gdLst/>
              <a:ahLst/>
              <a:cxnLst/>
              <a:rect l="l" t="t" r="r" b="b"/>
              <a:pathLst>
                <a:path w="31750" h="62865">
                  <a:moveTo>
                    <a:pt x="3588" y="0"/>
                  </a:moveTo>
                  <a:lnTo>
                    <a:pt x="7641" y="9864"/>
                  </a:lnTo>
                  <a:lnTo>
                    <a:pt x="15733" y="20143"/>
                  </a:lnTo>
                  <a:lnTo>
                    <a:pt x="24665" y="28625"/>
                  </a:lnTo>
                  <a:lnTo>
                    <a:pt x="31242" y="33093"/>
                  </a:lnTo>
                  <a:lnTo>
                    <a:pt x="24199" y="36784"/>
                  </a:lnTo>
                  <a:lnTo>
                    <a:pt x="14359" y="44193"/>
                  </a:lnTo>
                  <a:lnTo>
                    <a:pt x="5149" y="53484"/>
                  </a:lnTo>
                  <a:lnTo>
                    <a:pt x="0" y="62823"/>
                  </a:lnTo>
                </a:path>
              </a:pathLst>
            </a:custGeom>
            <a:ln w="11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598420" y="1328364"/>
            <a:ext cx="67183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52450" algn="l"/>
              </a:tabLst>
            </a:pPr>
            <a:r>
              <a:rPr dirty="0" sz="1700" spc="-114">
                <a:latin typeface="Arial MT"/>
                <a:cs typeface="Arial MT"/>
              </a:rPr>
              <a:t>d</a:t>
            </a:r>
            <a:r>
              <a:rPr dirty="0" sz="1700" spc="-114">
                <a:latin typeface="Arial MT"/>
                <a:cs typeface="Arial MT"/>
              </a:rPr>
              <a:t>	</a:t>
            </a: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2990961" y="1543455"/>
            <a:ext cx="366395" cy="379095"/>
            <a:chOff x="2990961" y="1543455"/>
            <a:chExt cx="366395" cy="379095"/>
          </a:xfrm>
        </p:grpSpPr>
        <p:sp>
          <p:nvSpPr>
            <p:cNvPr id="18" name="object 18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998171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682022" y="1297604"/>
            <a:ext cx="12446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24011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458165" y="1550665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64018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5" name="object 25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26" name="object 26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79997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79997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45"/>
              </a:lnSpc>
            </a:pPr>
            <a:r>
              <a:rPr dirty="0" sz="1700" spc="-229">
                <a:latin typeface="Arial MT"/>
                <a:cs typeface="Arial MT"/>
              </a:rPr>
              <a:t>e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20001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56796" y="1402301"/>
            <a:ext cx="1420495" cy="520700"/>
            <a:chOff x="856796" y="1402301"/>
            <a:chExt cx="1420495" cy="520700"/>
          </a:xfrm>
        </p:grpSpPr>
        <p:sp>
          <p:nvSpPr>
            <p:cNvPr id="9" name="object 9"/>
            <p:cNvSpPr/>
            <p:nvPr/>
          </p:nvSpPr>
          <p:spPr>
            <a:xfrm>
              <a:off x="1979997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1095375" cy="62865"/>
            </a:xfrm>
            <a:custGeom>
              <a:avLst/>
              <a:gdLst/>
              <a:ahLst/>
              <a:cxnLst/>
              <a:rect l="l" t="t" r="r" b="b"/>
              <a:pathLst>
                <a:path w="1095375" h="62865">
                  <a:moveTo>
                    <a:pt x="0" y="0"/>
                  </a:moveTo>
                  <a:lnTo>
                    <a:pt x="1095371" y="6259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34014" y="1439341"/>
              <a:ext cx="31750" cy="62865"/>
            </a:xfrm>
            <a:custGeom>
              <a:avLst/>
              <a:gdLst/>
              <a:ahLst/>
              <a:cxnLst/>
              <a:rect l="l" t="t" r="r" b="b"/>
              <a:pathLst>
                <a:path w="31750" h="62865">
                  <a:moveTo>
                    <a:pt x="3588" y="0"/>
                  </a:moveTo>
                  <a:lnTo>
                    <a:pt x="7641" y="9864"/>
                  </a:lnTo>
                  <a:lnTo>
                    <a:pt x="15733" y="20143"/>
                  </a:lnTo>
                  <a:lnTo>
                    <a:pt x="24665" y="28625"/>
                  </a:lnTo>
                  <a:lnTo>
                    <a:pt x="31242" y="33093"/>
                  </a:lnTo>
                  <a:lnTo>
                    <a:pt x="24199" y="36784"/>
                  </a:lnTo>
                  <a:lnTo>
                    <a:pt x="14359" y="44193"/>
                  </a:lnTo>
                  <a:lnTo>
                    <a:pt x="5149" y="53484"/>
                  </a:lnTo>
                  <a:lnTo>
                    <a:pt x="0" y="62823"/>
                  </a:lnTo>
                </a:path>
              </a:pathLst>
            </a:custGeom>
            <a:ln w="11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520001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2450954" y="1543455"/>
            <a:ext cx="366395" cy="379095"/>
            <a:chOff x="2450954" y="1543455"/>
            <a:chExt cx="366395" cy="379095"/>
          </a:xfrm>
        </p:grpSpPr>
        <p:sp>
          <p:nvSpPr>
            <p:cNvPr id="15" name="object 15"/>
            <p:cNvSpPr/>
            <p:nvPr/>
          </p:nvSpPr>
          <p:spPr>
            <a:xfrm>
              <a:off x="2520001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458165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059992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2990961" y="1543455"/>
            <a:ext cx="366395" cy="379095"/>
            <a:chOff x="2990961" y="1543455"/>
            <a:chExt cx="366395" cy="379095"/>
          </a:xfrm>
        </p:grpSpPr>
        <p:sp>
          <p:nvSpPr>
            <p:cNvPr id="20" name="object 20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98171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599996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1845"/>
              </a:lnSpc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24011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64018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6" name="object 26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27" name="object 27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686179" y="2758138"/>
            <a:ext cx="79375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Push(f)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9993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39993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700" spc="20">
                <a:latin typeface="Arial MT"/>
                <a:cs typeface="Arial MT"/>
              </a:rPr>
              <a:t>f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79997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56796" y="1402301"/>
            <a:ext cx="880744" cy="520700"/>
            <a:chOff x="856796" y="1402301"/>
            <a:chExt cx="880744" cy="520700"/>
          </a:xfrm>
        </p:grpSpPr>
        <p:sp>
          <p:nvSpPr>
            <p:cNvPr id="9" name="object 9"/>
            <p:cNvSpPr/>
            <p:nvPr/>
          </p:nvSpPr>
          <p:spPr>
            <a:xfrm>
              <a:off x="1439993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555625" cy="55880"/>
            </a:xfrm>
            <a:custGeom>
              <a:avLst/>
              <a:gdLst/>
              <a:ahLst/>
              <a:cxnLst/>
              <a:rect l="l" t="t" r="r" b="b"/>
              <a:pathLst>
                <a:path w="555625" h="55880">
                  <a:moveTo>
                    <a:pt x="0" y="0"/>
                  </a:moveTo>
                  <a:lnTo>
                    <a:pt x="555397" y="5555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92767" y="1431378"/>
              <a:ext cx="33020" cy="62865"/>
            </a:xfrm>
            <a:custGeom>
              <a:avLst/>
              <a:gdLst/>
              <a:ahLst/>
              <a:cxnLst/>
              <a:rect l="l" t="t" r="r" b="b"/>
              <a:pathLst>
                <a:path w="33019" h="62865">
                  <a:moveTo>
                    <a:pt x="6265" y="0"/>
                  </a:moveTo>
                  <a:lnTo>
                    <a:pt x="9896" y="10033"/>
                  </a:lnTo>
                  <a:lnTo>
                    <a:pt x="17546" y="20654"/>
                  </a:lnTo>
                  <a:lnTo>
                    <a:pt x="26114" y="29513"/>
                  </a:lnTo>
                  <a:lnTo>
                    <a:pt x="32498" y="34261"/>
                  </a:lnTo>
                  <a:lnTo>
                    <a:pt x="25301" y="37650"/>
                  </a:lnTo>
                  <a:lnTo>
                    <a:pt x="15148" y="44637"/>
                  </a:lnTo>
                  <a:lnTo>
                    <a:pt x="5546" y="53532"/>
                  </a:lnTo>
                  <a:lnTo>
                    <a:pt x="0" y="62648"/>
                  </a:lnTo>
                </a:path>
              </a:pathLst>
            </a:custGeom>
            <a:ln w="115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979997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45"/>
              </a:lnSpc>
            </a:pPr>
            <a:r>
              <a:rPr dirty="0" sz="1700" spc="-229">
                <a:latin typeface="Arial MT"/>
                <a:cs typeface="Arial MT"/>
              </a:rPr>
              <a:t>e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20001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1910948" y="1543455"/>
            <a:ext cx="366395" cy="379095"/>
            <a:chOff x="1910948" y="1543455"/>
            <a:chExt cx="366395" cy="379095"/>
          </a:xfrm>
        </p:grpSpPr>
        <p:sp>
          <p:nvSpPr>
            <p:cNvPr id="15" name="object 15"/>
            <p:cNvSpPr/>
            <p:nvPr/>
          </p:nvSpPr>
          <p:spPr>
            <a:xfrm>
              <a:off x="1979997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1815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520001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2450954" y="1543455"/>
            <a:ext cx="366395" cy="379095"/>
            <a:chOff x="2450954" y="1543455"/>
            <a:chExt cx="366395" cy="379095"/>
          </a:xfrm>
        </p:grpSpPr>
        <p:sp>
          <p:nvSpPr>
            <p:cNvPr id="20" name="object 20"/>
            <p:cNvSpPr/>
            <p:nvPr/>
          </p:nvSpPr>
          <p:spPr>
            <a:xfrm>
              <a:off x="2520001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458165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059992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4" name="object 24"/>
          <p:cNvGrpSpPr/>
          <p:nvPr/>
        </p:nvGrpSpPr>
        <p:grpSpPr>
          <a:xfrm>
            <a:off x="2990961" y="1543455"/>
            <a:ext cx="366395" cy="379095"/>
            <a:chOff x="2990961" y="1543455"/>
            <a:chExt cx="366395" cy="379095"/>
          </a:xfrm>
        </p:grpSpPr>
        <p:sp>
          <p:nvSpPr>
            <p:cNvPr id="25" name="object 25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98171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3599996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1845"/>
              </a:lnSpc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84004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24011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664018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2" name="object 32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33" name="object 33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686179" y="2758138"/>
            <a:ext cx="79375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Push(f)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9993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39900" y="1328364"/>
            <a:ext cx="8826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20">
                <a:latin typeface="Arial MT"/>
                <a:cs typeface="Arial MT"/>
              </a:rPr>
              <a:t>f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79997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56796" y="1402301"/>
            <a:ext cx="880744" cy="520700"/>
            <a:chOff x="856796" y="1402301"/>
            <a:chExt cx="880744" cy="520700"/>
          </a:xfrm>
        </p:grpSpPr>
        <p:sp>
          <p:nvSpPr>
            <p:cNvPr id="9" name="object 9"/>
            <p:cNvSpPr/>
            <p:nvPr/>
          </p:nvSpPr>
          <p:spPr>
            <a:xfrm>
              <a:off x="1439993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555625" cy="55880"/>
            </a:xfrm>
            <a:custGeom>
              <a:avLst/>
              <a:gdLst/>
              <a:ahLst/>
              <a:cxnLst/>
              <a:rect l="l" t="t" r="r" b="b"/>
              <a:pathLst>
                <a:path w="555625" h="55880">
                  <a:moveTo>
                    <a:pt x="0" y="0"/>
                  </a:moveTo>
                  <a:lnTo>
                    <a:pt x="555397" y="5555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92767" y="1431378"/>
              <a:ext cx="33020" cy="62865"/>
            </a:xfrm>
            <a:custGeom>
              <a:avLst/>
              <a:gdLst/>
              <a:ahLst/>
              <a:cxnLst/>
              <a:rect l="l" t="t" r="r" b="b"/>
              <a:pathLst>
                <a:path w="33019" h="62865">
                  <a:moveTo>
                    <a:pt x="6265" y="0"/>
                  </a:moveTo>
                  <a:lnTo>
                    <a:pt x="9896" y="10033"/>
                  </a:lnTo>
                  <a:lnTo>
                    <a:pt x="17546" y="20654"/>
                  </a:lnTo>
                  <a:lnTo>
                    <a:pt x="26114" y="29513"/>
                  </a:lnTo>
                  <a:lnTo>
                    <a:pt x="32498" y="34261"/>
                  </a:lnTo>
                  <a:lnTo>
                    <a:pt x="25301" y="37650"/>
                  </a:lnTo>
                  <a:lnTo>
                    <a:pt x="15148" y="44637"/>
                  </a:lnTo>
                  <a:lnTo>
                    <a:pt x="5546" y="53532"/>
                  </a:lnTo>
                  <a:lnTo>
                    <a:pt x="0" y="62648"/>
                  </a:lnTo>
                </a:path>
              </a:pathLst>
            </a:custGeom>
            <a:ln w="115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065616" y="1297604"/>
            <a:ext cx="116839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29">
                <a:latin typeface="Arial MT"/>
                <a:cs typeface="Arial MT"/>
              </a:rPr>
              <a:t>e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10793" y="1328309"/>
            <a:ext cx="306705" cy="594995"/>
            <a:chOff x="2510793" y="1328309"/>
            <a:chExt cx="306705" cy="594995"/>
          </a:xfrm>
        </p:grpSpPr>
        <p:sp>
          <p:nvSpPr>
            <p:cNvPr id="14" name="object 14"/>
            <p:cNvSpPr/>
            <p:nvPr/>
          </p:nvSpPr>
          <p:spPr>
            <a:xfrm>
              <a:off x="2520001" y="133751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520001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1910948" y="1543455"/>
            <a:ext cx="366395" cy="379095"/>
            <a:chOff x="1910948" y="1543455"/>
            <a:chExt cx="366395" cy="379095"/>
          </a:xfrm>
        </p:grpSpPr>
        <p:sp>
          <p:nvSpPr>
            <p:cNvPr id="18" name="object 18"/>
            <p:cNvSpPr/>
            <p:nvPr/>
          </p:nvSpPr>
          <p:spPr>
            <a:xfrm>
              <a:off x="1979997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91815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598420" y="1328364"/>
            <a:ext cx="67183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52450" algn="l"/>
              </a:tabLst>
            </a:pPr>
            <a:r>
              <a:rPr dirty="0" sz="1700" spc="-114">
                <a:latin typeface="Arial MT"/>
                <a:cs typeface="Arial MT"/>
              </a:rPr>
              <a:t>d</a:t>
            </a:r>
            <a:r>
              <a:rPr dirty="0" sz="1700" spc="-114">
                <a:latin typeface="Arial MT"/>
                <a:cs typeface="Arial MT"/>
              </a:rPr>
              <a:t>	</a:t>
            </a: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2990961" y="1543455"/>
            <a:ext cx="366395" cy="379095"/>
            <a:chOff x="2990961" y="1543455"/>
            <a:chExt cx="366395" cy="379095"/>
          </a:xfrm>
        </p:grpSpPr>
        <p:sp>
          <p:nvSpPr>
            <p:cNvPr id="23" name="object 23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998171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3682022" y="1297604"/>
            <a:ext cx="12446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84004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24011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58165" y="1550665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664018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1" name="object 31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32" name="object 32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9993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39993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700" spc="20">
                <a:latin typeface="Arial MT"/>
                <a:cs typeface="Arial MT"/>
              </a:rPr>
              <a:t>f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79997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56796" y="1402301"/>
            <a:ext cx="880744" cy="520700"/>
            <a:chOff x="856796" y="1402301"/>
            <a:chExt cx="880744" cy="520700"/>
          </a:xfrm>
        </p:grpSpPr>
        <p:sp>
          <p:nvSpPr>
            <p:cNvPr id="9" name="object 9"/>
            <p:cNvSpPr/>
            <p:nvPr/>
          </p:nvSpPr>
          <p:spPr>
            <a:xfrm>
              <a:off x="1439993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555625" cy="55880"/>
            </a:xfrm>
            <a:custGeom>
              <a:avLst/>
              <a:gdLst/>
              <a:ahLst/>
              <a:cxnLst/>
              <a:rect l="l" t="t" r="r" b="b"/>
              <a:pathLst>
                <a:path w="555625" h="55880">
                  <a:moveTo>
                    <a:pt x="0" y="0"/>
                  </a:moveTo>
                  <a:lnTo>
                    <a:pt x="555397" y="5555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92767" y="1431378"/>
              <a:ext cx="33020" cy="62865"/>
            </a:xfrm>
            <a:custGeom>
              <a:avLst/>
              <a:gdLst/>
              <a:ahLst/>
              <a:cxnLst/>
              <a:rect l="l" t="t" r="r" b="b"/>
              <a:pathLst>
                <a:path w="33019" h="62865">
                  <a:moveTo>
                    <a:pt x="6265" y="0"/>
                  </a:moveTo>
                  <a:lnTo>
                    <a:pt x="9896" y="10033"/>
                  </a:lnTo>
                  <a:lnTo>
                    <a:pt x="17546" y="20654"/>
                  </a:lnTo>
                  <a:lnTo>
                    <a:pt x="26114" y="29513"/>
                  </a:lnTo>
                  <a:lnTo>
                    <a:pt x="32498" y="34261"/>
                  </a:lnTo>
                  <a:lnTo>
                    <a:pt x="25301" y="37650"/>
                  </a:lnTo>
                  <a:lnTo>
                    <a:pt x="15148" y="44637"/>
                  </a:lnTo>
                  <a:lnTo>
                    <a:pt x="5546" y="53532"/>
                  </a:lnTo>
                  <a:lnTo>
                    <a:pt x="0" y="62648"/>
                  </a:lnTo>
                </a:path>
              </a:pathLst>
            </a:custGeom>
            <a:ln w="115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979997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45"/>
              </a:lnSpc>
            </a:pPr>
            <a:r>
              <a:rPr dirty="0" sz="1700" spc="-229">
                <a:latin typeface="Arial MT"/>
                <a:cs typeface="Arial MT"/>
              </a:rPr>
              <a:t>e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20001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1910948" y="1543455"/>
            <a:ext cx="366395" cy="379095"/>
            <a:chOff x="1910948" y="1543455"/>
            <a:chExt cx="366395" cy="379095"/>
          </a:xfrm>
        </p:grpSpPr>
        <p:sp>
          <p:nvSpPr>
            <p:cNvPr id="15" name="object 15"/>
            <p:cNvSpPr/>
            <p:nvPr/>
          </p:nvSpPr>
          <p:spPr>
            <a:xfrm>
              <a:off x="1979997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1815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520001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2450954" y="1543455"/>
            <a:ext cx="366395" cy="379095"/>
            <a:chOff x="2450954" y="1543455"/>
            <a:chExt cx="366395" cy="379095"/>
          </a:xfrm>
        </p:grpSpPr>
        <p:sp>
          <p:nvSpPr>
            <p:cNvPr id="20" name="object 20"/>
            <p:cNvSpPr/>
            <p:nvPr/>
          </p:nvSpPr>
          <p:spPr>
            <a:xfrm>
              <a:off x="2520001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458165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059992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4" name="object 24"/>
          <p:cNvGrpSpPr/>
          <p:nvPr/>
        </p:nvGrpSpPr>
        <p:grpSpPr>
          <a:xfrm>
            <a:off x="2990961" y="1543455"/>
            <a:ext cx="366395" cy="379095"/>
            <a:chOff x="2990961" y="1543455"/>
            <a:chExt cx="366395" cy="379095"/>
          </a:xfrm>
        </p:grpSpPr>
        <p:sp>
          <p:nvSpPr>
            <p:cNvPr id="25" name="object 25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98171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3599996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1845"/>
              </a:lnSpc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84004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24011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664018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2" name="object 32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33" name="object 33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686179" y="2742961"/>
            <a:ext cx="79375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Empty()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9993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39993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700" spc="20">
                <a:latin typeface="Arial MT"/>
                <a:cs typeface="Arial MT"/>
              </a:rPr>
              <a:t>f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79997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56796" y="1402301"/>
            <a:ext cx="880744" cy="520700"/>
            <a:chOff x="856796" y="1402301"/>
            <a:chExt cx="880744" cy="520700"/>
          </a:xfrm>
        </p:grpSpPr>
        <p:sp>
          <p:nvSpPr>
            <p:cNvPr id="9" name="object 9"/>
            <p:cNvSpPr/>
            <p:nvPr/>
          </p:nvSpPr>
          <p:spPr>
            <a:xfrm>
              <a:off x="1439993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555625" cy="55880"/>
            </a:xfrm>
            <a:custGeom>
              <a:avLst/>
              <a:gdLst/>
              <a:ahLst/>
              <a:cxnLst/>
              <a:rect l="l" t="t" r="r" b="b"/>
              <a:pathLst>
                <a:path w="555625" h="55880">
                  <a:moveTo>
                    <a:pt x="0" y="0"/>
                  </a:moveTo>
                  <a:lnTo>
                    <a:pt x="555397" y="5555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92767" y="1431378"/>
              <a:ext cx="33020" cy="62865"/>
            </a:xfrm>
            <a:custGeom>
              <a:avLst/>
              <a:gdLst/>
              <a:ahLst/>
              <a:cxnLst/>
              <a:rect l="l" t="t" r="r" b="b"/>
              <a:pathLst>
                <a:path w="33019" h="62865">
                  <a:moveTo>
                    <a:pt x="6265" y="0"/>
                  </a:moveTo>
                  <a:lnTo>
                    <a:pt x="9896" y="10033"/>
                  </a:lnTo>
                  <a:lnTo>
                    <a:pt x="17546" y="20654"/>
                  </a:lnTo>
                  <a:lnTo>
                    <a:pt x="26114" y="29513"/>
                  </a:lnTo>
                  <a:lnTo>
                    <a:pt x="32498" y="34261"/>
                  </a:lnTo>
                  <a:lnTo>
                    <a:pt x="25301" y="37650"/>
                  </a:lnTo>
                  <a:lnTo>
                    <a:pt x="15148" y="44637"/>
                  </a:lnTo>
                  <a:lnTo>
                    <a:pt x="5546" y="53532"/>
                  </a:lnTo>
                  <a:lnTo>
                    <a:pt x="0" y="62648"/>
                  </a:lnTo>
                </a:path>
              </a:pathLst>
            </a:custGeom>
            <a:ln w="115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979997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45"/>
              </a:lnSpc>
            </a:pPr>
            <a:r>
              <a:rPr dirty="0" sz="1700" spc="-229">
                <a:latin typeface="Arial MT"/>
                <a:cs typeface="Arial MT"/>
              </a:rPr>
              <a:t>e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20001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1910948" y="1543455"/>
            <a:ext cx="366395" cy="379095"/>
            <a:chOff x="1910948" y="1543455"/>
            <a:chExt cx="366395" cy="379095"/>
          </a:xfrm>
        </p:grpSpPr>
        <p:sp>
          <p:nvSpPr>
            <p:cNvPr id="15" name="object 15"/>
            <p:cNvSpPr/>
            <p:nvPr/>
          </p:nvSpPr>
          <p:spPr>
            <a:xfrm>
              <a:off x="1979997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1815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520001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2450954" y="1543455"/>
            <a:ext cx="366395" cy="379095"/>
            <a:chOff x="2450954" y="1543455"/>
            <a:chExt cx="366395" cy="379095"/>
          </a:xfrm>
        </p:grpSpPr>
        <p:sp>
          <p:nvSpPr>
            <p:cNvPr id="20" name="object 20"/>
            <p:cNvSpPr/>
            <p:nvPr/>
          </p:nvSpPr>
          <p:spPr>
            <a:xfrm>
              <a:off x="2520001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458165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059992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4" name="object 24"/>
          <p:cNvGrpSpPr/>
          <p:nvPr/>
        </p:nvGrpSpPr>
        <p:grpSpPr>
          <a:xfrm>
            <a:off x="2990961" y="1543455"/>
            <a:ext cx="366395" cy="379095"/>
            <a:chOff x="2990961" y="1543455"/>
            <a:chExt cx="366395" cy="379095"/>
          </a:xfrm>
        </p:grpSpPr>
        <p:sp>
          <p:nvSpPr>
            <p:cNvPr id="25" name="object 25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98171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3599996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1845"/>
              </a:lnSpc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84004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24011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664018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2" name="object 32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33" name="object 33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247775" y="2742961"/>
            <a:ext cx="1779905" cy="417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Empty()</a:t>
            </a:r>
            <a:r>
              <a:rPr dirty="0" sz="1700" spc="-10">
                <a:latin typeface="SimSun"/>
                <a:cs typeface="SimSun"/>
              </a:rPr>
              <a:t> </a:t>
            </a:r>
            <a:r>
              <a:rPr dirty="0" sz="1700" spc="20" i="1">
                <a:latin typeface="Arial"/>
                <a:cs typeface="Arial"/>
              </a:rPr>
              <a:t>→</a:t>
            </a:r>
            <a:r>
              <a:rPr dirty="0" sz="1700" spc="365" i="1">
                <a:latin typeface="Arial"/>
                <a:cs typeface="Arial"/>
              </a:rPr>
              <a:t> </a:t>
            </a:r>
            <a:r>
              <a:rPr dirty="0" sz="1700" spc="5">
                <a:latin typeface="SimSun"/>
                <a:cs typeface="SimSun"/>
              </a:rPr>
              <a:t>False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9993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39900" y="1328364"/>
            <a:ext cx="8826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20">
                <a:latin typeface="Arial MT"/>
                <a:cs typeface="Arial MT"/>
              </a:rPr>
              <a:t>f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79997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56796" y="1402301"/>
            <a:ext cx="880744" cy="520700"/>
            <a:chOff x="856796" y="1402301"/>
            <a:chExt cx="880744" cy="520700"/>
          </a:xfrm>
        </p:grpSpPr>
        <p:sp>
          <p:nvSpPr>
            <p:cNvPr id="9" name="object 9"/>
            <p:cNvSpPr/>
            <p:nvPr/>
          </p:nvSpPr>
          <p:spPr>
            <a:xfrm>
              <a:off x="1439993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555625" cy="55880"/>
            </a:xfrm>
            <a:custGeom>
              <a:avLst/>
              <a:gdLst/>
              <a:ahLst/>
              <a:cxnLst/>
              <a:rect l="l" t="t" r="r" b="b"/>
              <a:pathLst>
                <a:path w="555625" h="55880">
                  <a:moveTo>
                    <a:pt x="0" y="0"/>
                  </a:moveTo>
                  <a:lnTo>
                    <a:pt x="555397" y="5555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92767" y="1431378"/>
              <a:ext cx="33020" cy="62865"/>
            </a:xfrm>
            <a:custGeom>
              <a:avLst/>
              <a:gdLst/>
              <a:ahLst/>
              <a:cxnLst/>
              <a:rect l="l" t="t" r="r" b="b"/>
              <a:pathLst>
                <a:path w="33019" h="62865">
                  <a:moveTo>
                    <a:pt x="6265" y="0"/>
                  </a:moveTo>
                  <a:lnTo>
                    <a:pt x="9896" y="10033"/>
                  </a:lnTo>
                  <a:lnTo>
                    <a:pt x="17546" y="20654"/>
                  </a:lnTo>
                  <a:lnTo>
                    <a:pt x="26114" y="29513"/>
                  </a:lnTo>
                  <a:lnTo>
                    <a:pt x="32498" y="34261"/>
                  </a:lnTo>
                  <a:lnTo>
                    <a:pt x="25301" y="37650"/>
                  </a:lnTo>
                  <a:lnTo>
                    <a:pt x="15148" y="44637"/>
                  </a:lnTo>
                  <a:lnTo>
                    <a:pt x="5546" y="53532"/>
                  </a:lnTo>
                  <a:lnTo>
                    <a:pt x="0" y="62648"/>
                  </a:lnTo>
                </a:path>
              </a:pathLst>
            </a:custGeom>
            <a:ln w="115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065616" y="1297604"/>
            <a:ext cx="116839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29">
                <a:latin typeface="Arial MT"/>
                <a:cs typeface="Arial MT"/>
              </a:rPr>
              <a:t>e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10793" y="1328309"/>
            <a:ext cx="306705" cy="594995"/>
            <a:chOff x="2510793" y="1328309"/>
            <a:chExt cx="306705" cy="594995"/>
          </a:xfrm>
        </p:grpSpPr>
        <p:sp>
          <p:nvSpPr>
            <p:cNvPr id="14" name="object 14"/>
            <p:cNvSpPr/>
            <p:nvPr/>
          </p:nvSpPr>
          <p:spPr>
            <a:xfrm>
              <a:off x="2520001" y="133751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520001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1910948" y="1543455"/>
            <a:ext cx="366395" cy="379095"/>
            <a:chOff x="1910948" y="1543455"/>
            <a:chExt cx="366395" cy="379095"/>
          </a:xfrm>
        </p:grpSpPr>
        <p:sp>
          <p:nvSpPr>
            <p:cNvPr id="18" name="object 18"/>
            <p:cNvSpPr/>
            <p:nvPr/>
          </p:nvSpPr>
          <p:spPr>
            <a:xfrm>
              <a:off x="1979997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91815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598420" y="1328364"/>
            <a:ext cx="67183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52450" algn="l"/>
              </a:tabLst>
            </a:pPr>
            <a:r>
              <a:rPr dirty="0" sz="1700" spc="-114">
                <a:latin typeface="Arial MT"/>
                <a:cs typeface="Arial MT"/>
              </a:rPr>
              <a:t>d</a:t>
            </a:r>
            <a:r>
              <a:rPr dirty="0" sz="1700" spc="-114">
                <a:latin typeface="Arial MT"/>
                <a:cs typeface="Arial MT"/>
              </a:rPr>
              <a:t>	</a:t>
            </a: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2990961" y="1543455"/>
            <a:ext cx="366395" cy="379095"/>
            <a:chOff x="2990961" y="1543455"/>
            <a:chExt cx="366395" cy="379095"/>
          </a:xfrm>
        </p:grpSpPr>
        <p:sp>
          <p:nvSpPr>
            <p:cNvPr id="23" name="object 23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998171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3682022" y="1297604"/>
            <a:ext cx="12446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84004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24011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58165" y="1550665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664018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1" name="object 31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32" name="object 32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9993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39993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700" spc="20">
                <a:latin typeface="Arial MT"/>
                <a:cs typeface="Arial MT"/>
              </a:rPr>
              <a:t>f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79997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56796" y="1402301"/>
            <a:ext cx="880744" cy="520700"/>
            <a:chOff x="856796" y="1402301"/>
            <a:chExt cx="880744" cy="520700"/>
          </a:xfrm>
        </p:grpSpPr>
        <p:sp>
          <p:nvSpPr>
            <p:cNvPr id="9" name="object 9"/>
            <p:cNvSpPr/>
            <p:nvPr/>
          </p:nvSpPr>
          <p:spPr>
            <a:xfrm>
              <a:off x="1439993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555625" cy="55880"/>
            </a:xfrm>
            <a:custGeom>
              <a:avLst/>
              <a:gdLst/>
              <a:ahLst/>
              <a:cxnLst/>
              <a:rect l="l" t="t" r="r" b="b"/>
              <a:pathLst>
                <a:path w="555625" h="55880">
                  <a:moveTo>
                    <a:pt x="0" y="0"/>
                  </a:moveTo>
                  <a:lnTo>
                    <a:pt x="555397" y="5555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92767" y="1431378"/>
              <a:ext cx="33020" cy="62865"/>
            </a:xfrm>
            <a:custGeom>
              <a:avLst/>
              <a:gdLst/>
              <a:ahLst/>
              <a:cxnLst/>
              <a:rect l="l" t="t" r="r" b="b"/>
              <a:pathLst>
                <a:path w="33019" h="62865">
                  <a:moveTo>
                    <a:pt x="6265" y="0"/>
                  </a:moveTo>
                  <a:lnTo>
                    <a:pt x="9896" y="10033"/>
                  </a:lnTo>
                  <a:lnTo>
                    <a:pt x="17546" y="20654"/>
                  </a:lnTo>
                  <a:lnTo>
                    <a:pt x="26114" y="29513"/>
                  </a:lnTo>
                  <a:lnTo>
                    <a:pt x="32498" y="34261"/>
                  </a:lnTo>
                  <a:lnTo>
                    <a:pt x="25301" y="37650"/>
                  </a:lnTo>
                  <a:lnTo>
                    <a:pt x="15148" y="44637"/>
                  </a:lnTo>
                  <a:lnTo>
                    <a:pt x="5546" y="53532"/>
                  </a:lnTo>
                  <a:lnTo>
                    <a:pt x="0" y="62648"/>
                  </a:lnTo>
                </a:path>
              </a:pathLst>
            </a:custGeom>
            <a:ln w="115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979997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45"/>
              </a:lnSpc>
            </a:pPr>
            <a:r>
              <a:rPr dirty="0" sz="1700" spc="-229">
                <a:latin typeface="Arial MT"/>
                <a:cs typeface="Arial MT"/>
              </a:rPr>
              <a:t>e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20001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1910948" y="1543455"/>
            <a:ext cx="366395" cy="379095"/>
            <a:chOff x="1910948" y="1543455"/>
            <a:chExt cx="366395" cy="379095"/>
          </a:xfrm>
        </p:grpSpPr>
        <p:sp>
          <p:nvSpPr>
            <p:cNvPr id="15" name="object 15"/>
            <p:cNvSpPr/>
            <p:nvPr/>
          </p:nvSpPr>
          <p:spPr>
            <a:xfrm>
              <a:off x="1979997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1815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520001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2450954" y="1543455"/>
            <a:ext cx="366395" cy="379095"/>
            <a:chOff x="2450954" y="1543455"/>
            <a:chExt cx="366395" cy="379095"/>
          </a:xfrm>
        </p:grpSpPr>
        <p:sp>
          <p:nvSpPr>
            <p:cNvPr id="20" name="object 20"/>
            <p:cNvSpPr/>
            <p:nvPr/>
          </p:nvSpPr>
          <p:spPr>
            <a:xfrm>
              <a:off x="2520001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458165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059992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4" name="object 24"/>
          <p:cNvGrpSpPr/>
          <p:nvPr/>
        </p:nvGrpSpPr>
        <p:grpSpPr>
          <a:xfrm>
            <a:off x="2990961" y="1543455"/>
            <a:ext cx="366395" cy="379095"/>
            <a:chOff x="2990961" y="1543455"/>
            <a:chExt cx="366395" cy="379095"/>
          </a:xfrm>
        </p:grpSpPr>
        <p:sp>
          <p:nvSpPr>
            <p:cNvPr id="25" name="object 25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98171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3599996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1845"/>
              </a:lnSpc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84004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24011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664018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2" name="object 32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33" name="object 33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932939" y="2735271"/>
            <a:ext cx="520065" cy="287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5"/>
              </a:lnSpc>
            </a:pPr>
            <a:r>
              <a:rPr dirty="0" sz="1700" spc="-150">
                <a:latin typeface="Arial MT"/>
                <a:cs typeface="Arial MT"/>
              </a:rPr>
              <a:t>P</a:t>
            </a:r>
            <a:r>
              <a:rPr dirty="0" sz="1700" spc="-35">
                <a:latin typeface="Arial MT"/>
                <a:cs typeface="Arial MT"/>
              </a:rPr>
              <a:t>op()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79997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79997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45"/>
              </a:lnSpc>
            </a:pPr>
            <a:r>
              <a:rPr dirty="0" sz="1700" spc="-229">
                <a:latin typeface="Arial MT"/>
                <a:cs typeface="Arial MT"/>
              </a:rPr>
              <a:t>e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20001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56796" y="1402301"/>
            <a:ext cx="1420495" cy="520700"/>
            <a:chOff x="856796" y="1402301"/>
            <a:chExt cx="1420495" cy="520700"/>
          </a:xfrm>
        </p:grpSpPr>
        <p:sp>
          <p:nvSpPr>
            <p:cNvPr id="9" name="object 9"/>
            <p:cNvSpPr/>
            <p:nvPr/>
          </p:nvSpPr>
          <p:spPr>
            <a:xfrm>
              <a:off x="1979997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1095375" cy="62865"/>
            </a:xfrm>
            <a:custGeom>
              <a:avLst/>
              <a:gdLst/>
              <a:ahLst/>
              <a:cxnLst/>
              <a:rect l="l" t="t" r="r" b="b"/>
              <a:pathLst>
                <a:path w="1095375" h="62865">
                  <a:moveTo>
                    <a:pt x="0" y="0"/>
                  </a:moveTo>
                  <a:lnTo>
                    <a:pt x="1095371" y="6259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34014" y="1439341"/>
              <a:ext cx="31750" cy="62865"/>
            </a:xfrm>
            <a:custGeom>
              <a:avLst/>
              <a:gdLst/>
              <a:ahLst/>
              <a:cxnLst/>
              <a:rect l="l" t="t" r="r" b="b"/>
              <a:pathLst>
                <a:path w="31750" h="62865">
                  <a:moveTo>
                    <a:pt x="3588" y="0"/>
                  </a:moveTo>
                  <a:lnTo>
                    <a:pt x="7641" y="9864"/>
                  </a:lnTo>
                  <a:lnTo>
                    <a:pt x="15733" y="20143"/>
                  </a:lnTo>
                  <a:lnTo>
                    <a:pt x="24665" y="28625"/>
                  </a:lnTo>
                  <a:lnTo>
                    <a:pt x="31242" y="33093"/>
                  </a:lnTo>
                  <a:lnTo>
                    <a:pt x="24199" y="36784"/>
                  </a:lnTo>
                  <a:lnTo>
                    <a:pt x="14359" y="44193"/>
                  </a:lnTo>
                  <a:lnTo>
                    <a:pt x="5149" y="53484"/>
                  </a:lnTo>
                  <a:lnTo>
                    <a:pt x="0" y="62823"/>
                  </a:lnTo>
                </a:path>
              </a:pathLst>
            </a:custGeom>
            <a:ln w="11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520001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2450954" y="1543455"/>
            <a:ext cx="366395" cy="379095"/>
            <a:chOff x="2450954" y="1543455"/>
            <a:chExt cx="366395" cy="379095"/>
          </a:xfrm>
        </p:grpSpPr>
        <p:sp>
          <p:nvSpPr>
            <p:cNvPr id="15" name="object 15"/>
            <p:cNvSpPr/>
            <p:nvPr/>
          </p:nvSpPr>
          <p:spPr>
            <a:xfrm>
              <a:off x="2520001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458165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059992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2990961" y="1543455"/>
            <a:ext cx="366395" cy="379095"/>
            <a:chOff x="2990961" y="1543455"/>
            <a:chExt cx="366395" cy="379095"/>
          </a:xfrm>
        </p:grpSpPr>
        <p:sp>
          <p:nvSpPr>
            <p:cNvPr id="20" name="object 20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98171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599996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1845"/>
              </a:lnSpc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24011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64018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6" name="object 26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27" name="object 27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757946" y="2735271"/>
            <a:ext cx="869315" cy="427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5"/>
              </a:lnSpc>
            </a:pPr>
            <a:r>
              <a:rPr dirty="0" sz="1700" spc="-45">
                <a:latin typeface="Arial MT"/>
                <a:cs typeface="Arial MT"/>
              </a:rPr>
              <a:t>Pop()</a:t>
            </a:r>
            <a:r>
              <a:rPr dirty="0" sz="1700" spc="-45" i="1">
                <a:latin typeface="Arial"/>
                <a:cs typeface="Arial"/>
              </a:rPr>
              <a:t>→</a:t>
            </a:r>
            <a:r>
              <a:rPr dirty="0" sz="1700" spc="-5" i="1">
                <a:latin typeface="Arial"/>
                <a:cs typeface="Arial"/>
              </a:rPr>
              <a:t> </a:t>
            </a:r>
            <a:r>
              <a:rPr dirty="0" sz="1700" spc="20">
                <a:latin typeface="Arial MT"/>
                <a:cs typeface="Arial MT"/>
              </a:rPr>
              <a:t>f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471487"/>
            <a:ext cx="4029710" cy="335280"/>
          </a:xfrm>
          <a:custGeom>
            <a:avLst/>
            <a:gdLst/>
            <a:ahLst/>
            <a:cxnLst/>
            <a:rect l="l" t="t" r="r" b="b"/>
            <a:pathLst>
              <a:path w="4029710" h="335280">
                <a:moveTo>
                  <a:pt x="0" y="334886"/>
                </a:moveTo>
                <a:lnTo>
                  <a:pt x="4029151" y="334886"/>
                </a:lnTo>
                <a:lnTo>
                  <a:pt x="4029151" y="0"/>
                </a:lnTo>
                <a:lnTo>
                  <a:pt x="0" y="0"/>
                </a:lnTo>
                <a:lnTo>
                  <a:pt x="0" y="334886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453726"/>
            <a:ext cx="1894839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65">
                <a:solidFill>
                  <a:srgbClr val="007F00"/>
                </a:solidFill>
              </a:rPr>
              <a:t>Balanced</a:t>
            </a:r>
            <a:r>
              <a:rPr dirty="0" sz="2050" spc="65">
                <a:solidFill>
                  <a:srgbClr val="007F00"/>
                </a:solidFill>
              </a:rPr>
              <a:t> </a:t>
            </a:r>
            <a:r>
              <a:rPr dirty="0" sz="2050" spc="-125">
                <a:solidFill>
                  <a:srgbClr val="007F00"/>
                </a:solidFill>
              </a:rPr>
              <a:t>Brac</a:t>
            </a:r>
            <a:r>
              <a:rPr dirty="0" sz="2050" spc="-180">
                <a:solidFill>
                  <a:srgbClr val="007F00"/>
                </a:solidFill>
              </a:rPr>
              <a:t>k</a:t>
            </a:r>
            <a:r>
              <a:rPr dirty="0" sz="2050" spc="-160">
                <a:solidFill>
                  <a:srgbClr val="007F00"/>
                </a:solidFill>
              </a:rPr>
              <a:t>ets</a:t>
            </a:r>
            <a:endParaRPr sz="2050"/>
          </a:p>
        </p:txBody>
      </p:sp>
      <p:grpSp>
        <p:nvGrpSpPr>
          <p:cNvPr id="4" name="object 4"/>
          <p:cNvGrpSpPr/>
          <p:nvPr/>
        </p:nvGrpSpPr>
        <p:grpSpPr>
          <a:xfrm>
            <a:off x="289420" y="806373"/>
            <a:ext cx="4029710" cy="1986914"/>
            <a:chOff x="289420" y="806373"/>
            <a:chExt cx="4029710" cy="1986914"/>
          </a:xfrm>
        </p:grpSpPr>
        <p:sp>
          <p:nvSpPr>
            <p:cNvPr id="5" name="object 5"/>
            <p:cNvSpPr/>
            <p:nvPr/>
          </p:nvSpPr>
          <p:spPr>
            <a:xfrm>
              <a:off x="289420" y="806373"/>
              <a:ext cx="4029710" cy="1986914"/>
            </a:xfrm>
            <a:custGeom>
              <a:avLst/>
              <a:gdLst/>
              <a:ahLst/>
              <a:cxnLst/>
              <a:rect l="l" t="t" r="r" b="b"/>
              <a:pathLst>
                <a:path w="4029710" h="1986914">
                  <a:moveTo>
                    <a:pt x="4029151" y="0"/>
                  </a:moveTo>
                  <a:lnTo>
                    <a:pt x="0" y="0"/>
                  </a:lnTo>
                  <a:lnTo>
                    <a:pt x="0" y="1986673"/>
                  </a:lnTo>
                  <a:lnTo>
                    <a:pt x="4029151" y="198667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66712" y="1306956"/>
              <a:ext cx="94615" cy="1359535"/>
            </a:xfrm>
            <a:custGeom>
              <a:avLst/>
              <a:gdLst/>
              <a:ahLst/>
              <a:cxnLst/>
              <a:rect l="l" t="t" r="r" b="b"/>
              <a:pathLst>
                <a:path w="94615" h="1359535">
                  <a:moveTo>
                    <a:pt x="94094" y="1265250"/>
                  </a:moveTo>
                  <a:lnTo>
                    <a:pt x="0" y="1265250"/>
                  </a:lnTo>
                  <a:lnTo>
                    <a:pt x="0" y="1359344"/>
                  </a:lnTo>
                  <a:lnTo>
                    <a:pt x="94094" y="1359344"/>
                  </a:lnTo>
                  <a:lnTo>
                    <a:pt x="94094" y="1265250"/>
                  </a:lnTo>
                  <a:close/>
                </a:path>
                <a:path w="94615" h="1359535">
                  <a:moveTo>
                    <a:pt x="94094" y="948944"/>
                  </a:moveTo>
                  <a:lnTo>
                    <a:pt x="0" y="948944"/>
                  </a:lnTo>
                  <a:lnTo>
                    <a:pt x="0" y="1043038"/>
                  </a:lnTo>
                  <a:lnTo>
                    <a:pt x="94094" y="1043038"/>
                  </a:lnTo>
                  <a:lnTo>
                    <a:pt x="94094" y="948944"/>
                  </a:lnTo>
                  <a:close/>
                </a:path>
                <a:path w="94615" h="1359535">
                  <a:moveTo>
                    <a:pt x="94094" y="316306"/>
                  </a:moveTo>
                  <a:lnTo>
                    <a:pt x="0" y="316306"/>
                  </a:lnTo>
                  <a:lnTo>
                    <a:pt x="0" y="410400"/>
                  </a:lnTo>
                  <a:lnTo>
                    <a:pt x="94094" y="410400"/>
                  </a:lnTo>
                  <a:lnTo>
                    <a:pt x="94094" y="316306"/>
                  </a:lnTo>
                  <a:close/>
                </a:path>
                <a:path w="94615" h="1359535">
                  <a:moveTo>
                    <a:pt x="94094" y="0"/>
                  </a:moveTo>
                  <a:lnTo>
                    <a:pt x="0" y="0"/>
                  </a:lnTo>
                  <a:lnTo>
                    <a:pt x="0" y="94094"/>
                  </a:lnTo>
                  <a:lnTo>
                    <a:pt x="94094" y="94094"/>
                  </a:lnTo>
                  <a:lnTo>
                    <a:pt x="94094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pc="-120"/>
              <a:t>Balanced:</a:t>
            </a:r>
          </a:p>
          <a:p>
            <a:pPr marL="413384" marR="5080">
              <a:lnSpc>
                <a:spcPct val="122100"/>
              </a:lnSpc>
            </a:pPr>
            <a:r>
              <a:rPr dirty="0" spc="-150">
                <a:latin typeface="SimSun"/>
                <a:cs typeface="SimSun"/>
              </a:rPr>
              <a:t>“([])[]()”, </a:t>
            </a:r>
            <a:r>
              <a:rPr dirty="0" spc="-145">
                <a:latin typeface="SimSun"/>
                <a:cs typeface="SimSun"/>
              </a:rPr>
              <a:t> </a:t>
            </a:r>
            <a:r>
              <a:rPr dirty="0" spc="-100">
                <a:latin typeface="SimSun"/>
                <a:cs typeface="SimSun"/>
              </a:rPr>
              <a:t>“((([([])]))())”</a:t>
            </a: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pc="-125"/>
              <a:t>Unbalanced:</a:t>
            </a:r>
          </a:p>
          <a:p>
            <a:pPr marL="413384" marR="882650">
              <a:lnSpc>
                <a:spcPct val="122100"/>
              </a:lnSpc>
            </a:pPr>
            <a:r>
              <a:rPr dirty="0" spc="-200">
                <a:latin typeface="SimSun"/>
                <a:cs typeface="SimSun"/>
              </a:rPr>
              <a:t>“([]]()”  </a:t>
            </a:r>
            <a:r>
              <a:rPr dirty="0" spc="-420">
                <a:latin typeface="SimSun"/>
                <a:cs typeface="SimSun"/>
              </a:rPr>
              <a:t>“][”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79997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65616" y="1297604"/>
            <a:ext cx="116839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29">
                <a:latin typeface="Arial MT"/>
                <a:cs typeface="Arial MT"/>
              </a:rPr>
              <a:t>e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10793" y="1328309"/>
            <a:ext cx="306705" cy="594995"/>
            <a:chOff x="2510793" y="1328309"/>
            <a:chExt cx="306705" cy="594995"/>
          </a:xfrm>
        </p:grpSpPr>
        <p:sp>
          <p:nvSpPr>
            <p:cNvPr id="8" name="object 8"/>
            <p:cNvSpPr/>
            <p:nvPr/>
          </p:nvSpPr>
          <p:spPr>
            <a:xfrm>
              <a:off x="2520001" y="133751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20001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856796" y="1402301"/>
            <a:ext cx="1420495" cy="520700"/>
            <a:chOff x="856796" y="1402301"/>
            <a:chExt cx="1420495" cy="520700"/>
          </a:xfrm>
        </p:grpSpPr>
        <p:sp>
          <p:nvSpPr>
            <p:cNvPr id="12" name="object 12"/>
            <p:cNvSpPr/>
            <p:nvPr/>
          </p:nvSpPr>
          <p:spPr>
            <a:xfrm>
              <a:off x="1979997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63996" y="1409500"/>
              <a:ext cx="1095375" cy="62865"/>
            </a:xfrm>
            <a:custGeom>
              <a:avLst/>
              <a:gdLst/>
              <a:ahLst/>
              <a:cxnLst/>
              <a:rect l="l" t="t" r="r" b="b"/>
              <a:pathLst>
                <a:path w="1095375" h="62865">
                  <a:moveTo>
                    <a:pt x="0" y="0"/>
                  </a:moveTo>
                  <a:lnTo>
                    <a:pt x="1095371" y="6259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34014" y="1439341"/>
              <a:ext cx="31750" cy="62865"/>
            </a:xfrm>
            <a:custGeom>
              <a:avLst/>
              <a:gdLst/>
              <a:ahLst/>
              <a:cxnLst/>
              <a:rect l="l" t="t" r="r" b="b"/>
              <a:pathLst>
                <a:path w="31750" h="62865">
                  <a:moveTo>
                    <a:pt x="3588" y="0"/>
                  </a:moveTo>
                  <a:lnTo>
                    <a:pt x="7641" y="9864"/>
                  </a:lnTo>
                  <a:lnTo>
                    <a:pt x="15733" y="20143"/>
                  </a:lnTo>
                  <a:lnTo>
                    <a:pt x="24665" y="28625"/>
                  </a:lnTo>
                  <a:lnTo>
                    <a:pt x="31242" y="33093"/>
                  </a:lnTo>
                  <a:lnTo>
                    <a:pt x="24199" y="36784"/>
                  </a:lnTo>
                  <a:lnTo>
                    <a:pt x="14359" y="44193"/>
                  </a:lnTo>
                  <a:lnTo>
                    <a:pt x="5149" y="53484"/>
                  </a:lnTo>
                  <a:lnTo>
                    <a:pt x="0" y="62823"/>
                  </a:lnTo>
                </a:path>
              </a:pathLst>
            </a:custGeom>
            <a:ln w="11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598420" y="1328364"/>
            <a:ext cx="67183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52450" algn="l"/>
              </a:tabLst>
            </a:pPr>
            <a:r>
              <a:rPr dirty="0" sz="1700" spc="-114">
                <a:latin typeface="Arial MT"/>
                <a:cs typeface="Arial MT"/>
              </a:rPr>
              <a:t>d</a:t>
            </a:r>
            <a:r>
              <a:rPr dirty="0" sz="1700" spc="-114">
                <a:latin typeface="Arial MT"/>
                <a:cs typeface="Arial MT"/>
              </a:rPr>
              <a:t>	</a:t>
            </a: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2990961" y="1543455"/>
            <a:ext cx="366395" cy="379095"/>
            <a:chOff x="2990961" y="1543455"/>
            <a:chExt cx="366395" cy="379095"/>
          </a:xfrm>
        </p:grpSpPr>
        <p:sp>
          <p:nvSpPr>
            <p:cNvPr id="18" name="object 18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998171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682022" y="1297604"/>
            <a:ext cx="12446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24011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458165" y="1550665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64018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5" name="object 25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26" name="object 26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79997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79997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45"/>
              </a:lnSpc>
            </a:pPr>
            <a:r>
              <a:rPr dirty="0" sz="1700" spc="-229">
                <a:latin typeface="Arial MT"/>
                <a:cs typeface="Arial MT"/>
              </a:rPr>
              <a:t>e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20001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56796" y="1402301"/>
            <a:ext cx="1420495" cy="520700"/>
            <a:chOff x="856796" y="1402301"/>
            <a:chExt cx="1420495" cy="520700"/>
          </a:xfrm>
        </p:grpSpPr>
        <p:sp>
          <p:nvSpPr>
            <p:cNvPr id="9" name="object 9"/>
            <p:cNvSpPr/>
            <p:nvPr/>
          </p:nvSpPr>
          <p:spPr>
            <a:xfrm>
              <a:off x="1979997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1095375" cy="62865"/>
            </a:xfrm>
            <a:custGeom>
              <a:avLst/>
              <a:gdLst/>
              <a:ahLst/>
              <a:cxnLst/>
              <a:rect l="l" t="t" r="r" b="b"/>
              <a:pathLst>
                <a:path w="1095375" h="62865">
                  <a:moveTo>
                    <a:pt x="0" y="0"/>
                  </a:moveTo>
                  <a:lnTo>
                    <a:pt x="1095371" y="6259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34014" y="1439341"/>
              <a:ext cx="31750" cy="62865"/>
            </a:xfrm>
            <a:custGeom>
              <a:avLst/>
              <a:gdLst/>
              <a:ahLst/>
              <a:cxnLst/>
              <a:rect l="l" t="t" r="r" b="b"/>
              <a:pathLst>
                <a:path w="31750" h="62865">
                  <a:moveTo>
                    <a:pt x="3588" y="0"/>
                  </a:moveTo>
                  <a:lnTo>
                    <a:pt x="7641" y="9864"/>
                  </a:lnTo>
                  <a:lnTo>
                    <a:pt x="15733" y="20143"/>
                  </a:lnTo>
                  <a:lnTo>
                    <a:pt x="24665" y="28625"/>
                  </a:lnTo>
                  <a:lnTo>
                    <a:pt x="31242" y="33093"/>
                  </a:lnTo>
                  <a:lnTo>
                    <a:pt x="24199" y="36784"/>
                  </a:lnTo>
                  <a:lnTo>
                    <a:pt x="14359" y="44193"/>
                  </a:lnTo>
                  <a:lnTo>
                    <a:pt x="5149" y="53484"/>
                  </a:lnTo>
                  <a:lnTo>
                    <a:pt x="0" y="62823"/>
                  </a:lnTo>
                </a:path>
              </a:pathLst>
            </a:custGeom>
            <a:ln w="11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520001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2450954" y="1543455"/>
            <a:ext cx="366395" cy="379095"/>
            <a:chOff x="2450954" y="1543455"/>
            <a:chExt cx="366395" cy="379095"/>
          </a:xfrm>
        </p:grpSpPr>
        <p:sp>
          <p:nvSpPr>
            <p:cNvPr id="15" name="object 15"/>
            <p:cNvSpPr/>
            <p:nvPr/>
          </p:nvSpPr>
          <p:spPr>
            <a:xfrm>
              <a:off x="2520001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458165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059992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2990961" y="1543455"/>
            <a:ext cx="366395" cy="379095"/>
            <a:chOff x="2990961" y="1543455"/>
            <a:chExt cx="366395" cy="379095"/>
          </a:xfrm>
        </p:grpSpPr>
        <p:sp>
          <p:nvSpPr>
            <p:cNvPr id="20" name="object 20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98171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599996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1845"/>
              </a:lnSpc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24011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64018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6" name="object 26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27" name="object 27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884984" y="2742961"/>
            <a:ext cx="57404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Pop()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20001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20001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56796" y="1402301"/>
            <a:ext cx="1960245" cy="520700"/>
            <a:chOff x="856796" y="1402301"/>
            <a:chExt cx="1960245" cy="520700"/>
          </a:xfrm>
        </p:grpSpPr>
        <p:sp>
          <p:nvSpPr>
            <p:cNvPr id="9" name="object 9"/>
            <p:cNvSpPr/>
            <p:nvPr/>
          </p:nvSpPr>
          <p:spPr>
            <a:xfrm>
              <a:off x="2520001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1635760" cy="66040"/>
            </a:xfrm>
            <a:custGeom>
              <a:avLst/>
              <a:gdLst/>
              <a:ahLst/>
              <a:cxnLst/>
              <a:rect l="l" t="t" r="r" b="b"/>
              <a:pathLst>
                <a:path w="1635760" h="66040">
                  <a:moveTo>
                    <a:pt x="0" y="0"/>
                  </a:moveTo>
                  <a:lnTo>
                    <a:pt x="1635368" y="6542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74530" y="1442549"/>
              <a:ext cx="31115" cy="63500"/>
            </a:xfrm>
            <a:custGeom>
              <a:avLst/>
              <a:gdLst/>
              <a:ahLst/>
              <a:cxnLst/>
              <a:rect l="l" t="t" r="r" b="b"/>
              <a:pathLst>
                <a:path w="31114" h="63500">
                  <a:moveTo>
                    <a:pt x="2513" y="0"/>
                  </a:moveTo>
                  <a:lnTo>
                    <a:pt x="6734" y="9793"/>
                  </a:lnTo>
                  <a:lnTo>
                    <a:pt x="15000" y="19932"/>
                  </a:lnTo>
                  <a:lnTo>
                    <a:pt x="24076" y="28259"/>
                  </a:lnTo>
                  <a:lnTo>
                    <a:pt x="30729" y="32615"/>
                  </a:lnTo>
                  <a:lnTo>
                    <a:pt x="23750" y="36426"/>
                  </a:lnTo>
                  <a:lnTo>
                    <a:pt x="14038" y="44001"/>
                  </a:lnTo>
                  <a:lnTo>
                    <a:pt x="4989" y="53449"/>
                  </a:lnTo>
                  <a:lnTo>
                    <a:pt x="0" y="62874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059992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2990961" y="1543455"/>
            <a:ext cx="366395" cy="379095"/>
            <a:chOff x="2990961" y="1543455"/>
            <a:chExt cx="366395" cy="379095"/>
          </a:xfrm>
        </p:grpSpPr>
        <p:sp>
          <p:nvSpPr>
            <p:cNvPr id="15" name="object 15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998171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599996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1845"/>
              </a:lnSpc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64018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21" name="object 21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665973" y="2742961"/>
            <a:ext cx="1012190" cy="417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10">
                <a:latin typeface="SimSun"/>
                <a:cs typeface="SimSun"/>
              </a:rPr>
              <a:t>Pop()</a:t>
            </a:r>
            <a:r>
              <a:rPr dirty="0" sz="1700" spc="10" i="1">
                <a:latin typeface="Arial"/>
                <a:cs typeface="Arial"/>
              </a:rPr>
              <a:t>→</a:t>
            </a:r>
            <a:r>
              <a:rPr dirty="0" sz="1700" spc="310" i="1">
                <a:latin typeface="Arial"/>
                <a:cs typeface="Arial"/>
              </a:rPr>
              <a:t> </a:t>
            </a:r>
            <a:r>
              <a:rPr dirty="0" sz="1700" spc="10">
                <a:latin typeface="SimSun"/>
                <a:cs typeface="SimSun"/>
              </a:rPr>
              <a:t>e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10793" y="1328309"/>
            <a:ext cx="306705" cy="594995"/>
            <a:chOff x="2510793" y="1328309"/>
            <a:chExt cx="306705" cy="594995"/>
          </a:xfrm>
        </p:grpSpPr>
        <p:sp>
          <p:nvSpPr>
            <p:cNvPr id="6" name="object 6"/>
            <p:cNvSpPr/>
            <p:nvPr/>
          </p:nvSpPr>
          <p:spPr>
            <a:xfrm>
              <a:off x="2520001" y="133751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20001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98420" y="1328364"/>
            <a:ext cx="67183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52450" algn="l"/>
              </a:tabLst>
            </a:pPr>
            <a:r>
              <a:rPr dirty="0" sz="1700" spc="-114">
                <a:latin typeface="Arial MT"/>
                <a:cs typeface="Arial MT"/>
              </a:rPr>
              <a:t>d</a:t>
            </a:r>
            <a:r>
              <a:rPr dirty="0" sz="1700" spc="-114">
                <a:latin typeface="Arial MT"/>
                <a:cs typeface="Arial MT"/>
              </a:rPr>
              <a:t>	</a:t>
            </a: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2990961" y="1543455"/>
            <a:ext cx="366395" cy="379095"/>
            <a:chOff x="2990961" y="1543455"/>
            <a:chExt cx="366395" cy="379095"/>
          </a:xfrm>
        </p:grpSpPr>
        <p:sp>
          <p:nvSpPr>
            <p:cNvPr id="12" name="object 12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998171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682022" y="1297604"/>
            <a:ext cx="12446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4018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18" name="object 18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856796" y="1402301"/>
            <a:ext cx="1654810" cy="109220"/>
            <a:chOff x="856796" y="1402301"/>
            <a:chExt cx="1654810" cy="109220"/>
          </a:xfrm>
        </p:grpSpPr>
        <p:sp>
          <p:nvSpPr>
            <p:cNvPr id="22" name="object 22"/>
            <p:cNvSpPr/>
            <p:nvPr/>
          </p:nvSpPr>
          <p:spPr>
            <a:xfrm>
              <a:off x="863996" y="1409500"/>
              <a:ext cx="1635760" cy="66040"/>
            </a:xfrm>
            <a:custGeom>
              <a:avLst/>
              <a:gdLst/>
              <a:ahLst/>
              <a:cxnLst/>
              <a:rect l="l" t="t" r="r" b="b"/>
              <a:pathLst>
                <a:path w="1635760" h="66040">
                  <a:moveTo>
                    <a:pt x="0" y="0"/>
                  </a:moveTo>
                  <a:lnTo>
                    <a:pt x="1635368" y="6542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474530" y="1442549"/>
              <a:ext cx="31115" cy="63500"/>
            </a:xfrm>
            <a:custGeom>
              <a:avLst/>
              <a:gdLst/>
              <a:ahLst/>
              <a:cxnLst/>
              <a:rect l="l" t="t" r="r" b="b"/>
              <a:pathLst>
                <a:path w="31114" h="63500">
                  <a:moveTo>
                    <a:pt x="2513" y="0"/>
                  </a:moveTo>
                  <a:lnTo>
                    <a:pt x="6734" y="9793"/>
                  </a:lnTo>
                  <a:lnTo>
                    <a:pt x="15000" y="19932"/>
                  </a:lnTo>
                  <a:lnTo>
                    <a:pt x="24076" y="28259"/>
                  </a:lnTo>
                  <a:lnTo>
                    <a:pt x="30729" y="32615"/>
                  </a:lnTo>
                  <a:lnTo>
                    <a:pt x="23750" y="36426"/>
                  </a:lnTo>
                  <a:lnTo>
                    <a:pt x="14038" y="44001"/>
                  </a:lnTo>
                  <a:lnTo>
                    <a:pt x="4989" y="53449"/>
                  </a:lnTo>
                  <a:lnTo>
                    <a:pt x="0" y="62874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10793" y="1328309"/>
            <a:ext cx="306705" cy="594995"/>
            <a:chOff x="2510793" y="1328309"/>
            <a:chExt cx="306705" cy="594995"/>
          </a:xfrm>
        </p:grpSpPr>
        <p:sp>
          <p:nvSpPr>
            <p:cNvPr id="6" name="object 6"/>
            <p:cNvSpPr/>
            <p:nvPr/>
          </p:nvSpPr>
          <p:spPr>
            <a:xfrm>
              <a:off x="2520001" y="133751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20001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98420" y="1328364"/>
            <a:ext cx="67183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52450" algn="l"/>
              </a:tabLst>
            </a:pPr>
            <a:r>
              <a:rPr dirty="0" sz="1700" spc="-114">
                <a:latin typeface="Arial MT"/>
                <a:cs typeface="Arial MT"/>
              </a:rPr>
              <a:t>d</a:t>
            </a:r>
            <a:r>
              <a:rPr dirty="0" sz="1700" spc="-114">
                <a:latin typeface="Arial MT"/>
                <a:cs typeface="Arial MT"/>
              </a:rPr>
              <a:t>	</a:t>
            </a: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2990961" y="1543455"/>
            <a:ext cx="366395" cy="379095"/>
            <a:chOff x="2990961" y="1543455"/>
            <a:chExt cx="366395" cy="379095"/>
          </a:xfrm>
        </p:grpSpPr>
        <p:sp>
          <p:nvSpPr>
            <p:cNvPr id="12" name="object 12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998171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682022" y="1297604"/>
            <a:ext cx="12446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4018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18" name="object 18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856796" y="1402301"/>
            <a:ext cx="1654810" cy="109220"/>
            <a:chOff x="856796" y="1402301"/>
            <a:chExt cx="1654810" cy="109220"/>
          </a:xfrm>
        </p:grpSpPr>
        <p:sp>
          <p:nvSpPr>
            <p:cNvPr id="22" name="object 22"/>
            <p:cNvSpPr/>
            <p:nvPr/>
          </p:nvSpPr>
          <p:spPr>
            <a:xfrm>
              <a:off x="863996" y="1409500"/>
              <a:ext cx="1635760" cy="66040"/>
            </a:xfrm>
            <a:custGeom>
              <a:avLst/>
              <a:gdLst/>
              <a:ahLst/>
              <a:cxnLst/>
              <a:rect l="l" t="t" r="r" b="b"/>
              <a:pathLst>
                <a:path w="1635760" h="66040">
                  <a:moveTo>
                    <a:pt x="0" y="0"/>
                  </a:moveTo>
                  <a:lnTo>
                    <a:pt x="1635368" y="6542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474530" y="1442549"/>
              <a:ext cx="31115" cy="63500"/>
            </a:xfrm>
            <a:custGeom>
              <a:avLst/>
              <a:gdLst/>
              <a:ahLst/>
              <a:cxnLst/>
              <a:rect l="l" t="t" r="r" b="b"/>
              <a:pathLst>
                <a:path w="31114" h="63500">
                  <a:moveTo>
                    <a:pt x="2513" y="0"/>
                  </a:moveTo>
                  <a:lnTo>
                    <a:pt x="6734" y="9793"/>
                  </a:lnTo>
                  <a:lnTo>
                    <a:pt x="15000" y="19932"/>
                  </a:lnTo>
                  <a:lnTo>
                    <a:pt x="24076" y="28259"/>
                  </a:lnTo>
                  <a:lnTo>
                    <a:pt x="30729" y="32615"/>
                  </a:lnTo>
                  <a:lnTo>
                    <a:pt x="23750" y="36426"/>
                  </a:lnTo>
                  <a:lnTo>
                    <a:pt x="14038" y="44001"/>
                  </a:lnTo>
                  <a:lnTo>
                    <a:pt x="4989" y="53449"/>
                  </a:lnTo>
                  <a:lnTo>
                    <a:pt x="0" y="62874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884984" y="2742961"/>
            <a:ext cx="57404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Pop()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59992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56796" y="1402301"/>
            <a:ext cx="2500630" cy="520700"/>
            <a:chOff x="856796" y="1402301"/>
            <a:chExt cx="2500630" cy="520700"/>
          </a:xfrm>
        </p:grpSpPr>
        <p:sp>
          <p:nvSpPr>
            <p:cNvPr id="9" name="object 9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2175510" cy="67310"/>
            </a:xfrm>
            <a:custGeom>
              <a:avLst/>
              <a:gdLst/>
              <a:ahLst/>
              <a:cxnLst/>
              <a:rect l="l" t="t" r="r" b="b"/>
              <a:pathLst>
                <a:path w="2175510" h="67309">
                  <a:moveTo>
                    <a:pt x="0" y="0"/>
                  </a:moveTo>
                  <a:lnTo>
                    <a:pt x="2175375" y="6694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14826" y="1444281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80" h="63500">
                  <a:moveTo>
                    <a:pt x="1934" y="0"/>
                  </a:moveTo>
                  <a:lnTo>
                    <a:pt x="6243" y="9750"/>
                  </a:lnTo>
                  <a:lnTo>
                    <a:pt x="14599" y="19810"/>
                  </a:lnTo>
                  <a:lnTo>
                    <a:pt x="23749" y="28051"/>
                  </a:lnTo>
                  <a:lnTo>
                    <a:pt x="30439" y="32343"/>
                  </a:lnTo>
                  <a:lnTo>
                    <a:pt x="23498" y="36217"/>
                  </a:lnTo>
                  <a:lnTo>
                    <a:pt x="13859" y="43879"/>
                  </a:lnTo>
                  <a:lnTo>
                    <a:pt x="4900" y="53406"/>
                  </a:lnTo>
                  <a:lnTo>
                    <a:pt x="0" y="62874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599996" y="133751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1845"/>
              </a:lnSpc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15" name="object 15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665973" y="2742961"/>
            <a:ext cx="1012190" cy="417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10">
                <a:latin typeface="SimSun"/>
                <a:cs typeface="SimSun"/>
              </a:rPr>
              <a:t>Pop()</a:t>
            </a:r>
            <a:r>
              <a:rPr dirty="0" sz="1700" spc="10" i="1">
                <a:latin typeface="Arial"/>
                <a:cs typeface="Arial"/>
              </a:rPr>
              <a:t>→</a:t>
            </a:r>
            <a:r>
              <a:rPr dirty="0" sz="1700" spc="310" i="1">
                <a:latin typeface="Arial"/>
                <a:cs typeface="Arial"/>
              </a:rPr>
              <a:t> </a:t>
            </a:r>
            <a:r>
              <a:rPr dirty="0" sz="1700" spc="10">
                <a:latin typeface="SimSun"/>
                <a:cs typeface="SimSun"/>
              </a:rPr>
              <a:t>d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38423" y="1328364"/>
            <a:ext cx="1314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56796" y="1402301"/>
            <a:ext cx="2500630" cy="520700"/>
            <a:chOff x="856796" y="1402301"/>
            <a:chExt cx="2500630" cy="520700"/>
          </a:xfrm>
        </p:grpSpPr>
        <p:sp>
          <p:nvSpPr>
            <p:cNvPr id="9" name="object 9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2175510" cy="67310"/>
            </a:xfrm>
            <a:custGeom>
              <a:avLst/>
              <a:gdLst/>
              <a:ahLst/>
              <a:cxnLst/>
              <a:rect l="l" t="t" r="r" b="b"/>
              <a:pathLst>
                <a:path w="2175510" h="67309">
                  <a:moveTo>
                    <a:pt x="0" y="0"/>
                  </a:moveTo>
                  <a:lnTo>
                    <a:pt x="2175375" y="6694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14826" y="1444281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80" h="63500">
                  <a:moveTo>
                    <a:pt x="1934" y="0"/>
                  </a:moveTo>
                  <a:lnTo>
                    <a:pt x="6243" y="9750"/>
                  </a:lnTo>
                  <a:lnTo>
                    <a:pt x="14599" y="19810"/>
                  </a:lnTo>
                  <a:lnTo>
                    <a:pt x="23749" y="28051"/>
                  </a:lnTo>
                  <a:lnTo>
                    <a:pt x="30439" y="32343"/>
                  </a:lnTo>
                  <a:lnTo>
                    <a:pt x="23498" y="36217"/>
                  </a:lnTo>
                  <a:lnTo>
                    <a:pt x="13859" y="43879"/>
                  </a:lnTo>
                  <a:lnTo>
                    <a:pt x="4900" y="53406"/>
                  </a:lnTo>
                  <a:lnTo>
                    <a:pt x="0" y="62874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682022" y="1297604"/>
            <a:ext cx="12446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15" name="object 15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9992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38423" y="1328364"/>
            <a:ext cx="1314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14">
                <a:latin typeface="Arial MT"/>
                <a:cs typeface="Arial MT"/>
              </a:rPr>
              <a:t>b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56796" y="1402301"/>
            <a:ext cx="2500630" cy="520700"/>
            <a:chOff x="856796" y="1402301"/>
            <a:chExt cx="2500630" cy="520700"/>
          </a:xfrm>
        </p:grpSpPr>
        <p:sp>
          <p:nvSpPr>
            <p:cNvPr id="9" name="object 9"/>
            <p:cNvSpPr/>
            <p:nvPr/>
          </p:nvSpPr>
          <p:spPr>
            <a:xfrm>
              <a:off x="3059992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2175510" cy="67310"/>
            </a:xfrm>
            <a:custGeom>
              <a:avLst/>
              <a:gdLst/>
              <a:ahLst/>
              <a:cxnLst/>
              <a:rect l="l" t="t" r="r" b="b"/>
              <a:pathLst>
                <a:path w="2175510" h="67309">
                  <a:moveTo>
                    <a:pt x="0" y="0"/>
                  </a:moveTo>
                  <a:lnTo>
                    <a:pt x="2175375" y="6694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14826" y="1444281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80" h="63500">
                  <a:moveTo>
                    <a:pt x="1934" y="0"/>
                  </a:moveTo>
                  <a:lnTo>
                    <a:pt x="6243" y="9750"/>
                  </a:lnTo>
                  <a:lnTo>
                    <a:pt x="14599" y="19810"/>
                  </a:lnTo>
                  <a:lnTo>
                    <a:pt x="23749" y="28051"/>
                  </a:lnTo>
                  <a:lnTo>
                    <a:pt x="30439" y="32343"/>
                  </a:lnTo>
                  <a:lnTo>
                    <a:pt x="23498" y="36217"/>
                  </a:lnTo>
                  <a:lnTo>
                    <a:pt x="13859" y="43879"/>
                  </a:lnTo>
                  <a:lnTo>
                    <a:pt x="4900" y="53406"/>
                  </a:lnTo>
                  <a:lnTo>
                    <a:pt x="0" y="62874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682022" y="1297604"/>
            <a:ext cx="12446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04025" y="1569627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79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3530968" y="1543455"/>
            <a:ext cx="368935" cy="381635"/>
            <a:chOff x="3530968" y="1543455"/>
            <a:chExt cx="368935" cy="381635"/>
          </a:xfrm>
        </p:grpSpPr>
        <p:sp>
          <p:nvSpPr>
            <p:cNvPr id="15" name="object 15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38178" y="1550665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884984" y="2742961"/>
            <a:ext cx="57404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5">
                <a:latin typeface="SimSun"/>
                <a:cs typeface="SimSun"/>
              </a:rPr>
              <a:t>Pop()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82022" y="1297604"/>
            <a:ext cx="12446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56796" y="1402301"/>
            <a:ext cx="3042920" cy="523240"/>
            <a:chOff x="856796" y="1402301"/>
            <a:chExt cx="3042920" cy="523240"/>
          </a:xfrm>
        </p:grpSpPr>
        <p:sp>
          <p:nvSpPr>
            <p:cNvPr id="8" name="object 8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2715895" cy="67945"/>
            </a:xfrm>
            <a:custGeom>
              <a:avLst/>
              <a:gdLst/>
              <a:ahLst/>
              <a:cxnLst/>
              <a:rect l="l" t="t" r="r" b="b"/>
              <a:pathLst>
                <a:path w="2715895" h="67944">
                  <a:moveTo>
                    <a:pt x="0" y="0"/>
                  </a:moveTo>
                  <a:lnTo>
                    <a:pt x="2715379" y="6790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55006" y="1445367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79" h="63500">
                  <a:moveTo>
                    <a:pt x="1570" y="0"/>
                  </a:moveTo>
                  <a:lnTo>
                    <a:pt x="5936" y="9726"/>
                  </a:lnTo>
                  <a:lnTo>
                    <a:pt x="14351" y="19738"/>
                  </a:lnTo>
                  <a:lnTo>
                    <a:pt x="23549" y="27926"/>
                  </a:lnTo>
                  <a:lnTo>
                    <a:pt x="30264" y="32180"/>
                  </a:lnTo>
                  <a:lnTo>
                    <a:pt x="23345" y="36094"/>
                  </a:lnTo>
                  <a:lnTo>
                    <a:pt x="13750" y="43813"/>
                  </a:lnTo>
                  <a:lnTo>
                    <a:pt x="4846" y="53392"/>
                  </a:lnTo>
                  <a:lnTo>
                    <a:pt x="0" y="62889"/>
                  </a:lnTo>
                </a:path>
              </a:pathLst>
            </a:custGeom>
            <a:ln w="11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665973" y="2742961"/>
            <a:ext cx="1012190" cy="417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700" spc="10">
                <a:latin typeface="SimSun"/>
                <a:cs typeface="SimSun"/>
              </a:rPr>
              <a:t>Pop()</a:t>
            </a:r>
            <a:r>
              <a:rPr dirty="0" sz="1700" spc="10" i="1">
                <a:latin typeface="Arial"/>
                <a:cs typeface="Arial"/>
              </a:rPr>
              <a:t>→</a:t>
            </a:r>
            <a:r>
              <a:rPr dirty="0" sz="1700" spc="310" i="1">
                <a:latin typeface="Arial"/>
                <a:cs typeface="Arial"/>
              </a:rPr>
              <a:t> </a:t>
            </a:r>
            <a:r>
              <a:rPr dirty="0" sz="1700" spc="10">
                <a:latin typeface="SimSun"/>
                <a:cs typeface="SimSun"/>
              </a:rPr>
              <a:t>b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975360" marR="5080" indent="-963294">
              <a:lnSpc>
                <a:spcPct val="101699"/>
              </a:lnSpc>
              <a:spcBef>
                <a:spcPts val="75"/>
              </a:spcBef>
            </a:pPr>
            <a:r>
              <a:rPr dirty="0" spc="-175"/>
              <a:t>Stack</a:t>
            </a:r>
            <a:r>
              <a:rPr dirty="0" spc="30"/>
              <a:t> </a:t>
            </a:r>
            <a:r>
              <a:rPr dirty="0" spc="-150"/>
              <a:t>Implementation</a:t>
            </a:r>
            <a:r>
              <a:rPr dirty="0" spc="25"/>
              <a:t> </a:t>
            </a:r>
            <a:r>
              <a:rPr dirty="0" spc="-80"/>
              <a:t>with </a:t>
            </a:r>
            <a:r>
              <a:rPr dirty="0" spc="-665"/>
              <a:t> </a:t>
            </a:r>
            <a:r>
              <a:rPr dirty="0" spc="-185"/>
              <a:t>Linked</a:t>
            </a:r>
            <a:r>
              <a:rPr dirty="0" spc="65"/>
              <a:t> </a:t>
            </a:r>
            <a:r>
              <a:rPr dirty="0" spc="-10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28349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582" y="1508361"/>
            <a:ext cx="4273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96" y="133751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82022" y="1297604"/>
            <a:ext cx="12446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7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56796" y="1402301"/>
            <a:ext cx="3042920" cy="523240"/>
            <a:chOff x="856796" y="1402301"/>
            <a:chExt cx="3042920" cy="523240"/>
          </a:xfrm>
        </p:grpSpPr>
        <p:sp>
          <p:nvSpPr>
            <p:cNvPr id="8" name="object 8"/>
            <p:cNvSpPr/>
            <p:nvPr/>
          </p:nvSpPr>
          <p:spPr>
            <a:xfrm>
              <a:off x="3599996" y="16255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91030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96" y="1409500"/>
              <a:ext cx="2715895" cy="67945"/>
            </a:xfrm>
            <a:custGeom>
              <a:avLst/>
              <a:gdLst/>
              <a:ahLst/>
              <a:cxnLst/>
              <a:rect l="l" t="t" r="r" b="b"/>
              <a:pathLst>
                <a:path w="2715895" h="67944">
                  <a:moveTo>
                    <a:pt x="0" y="0"/>
                  </a:moveTo>
                  <a:lnTo>
                    <a:pt x="2715379" y="6790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55006" y="1445367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79" h="63500">
                  <a:moveTo>
                    <a:pt x="1570" y="0"/>
                  </a:moveTo>
                  <a:lnTo>
                    <a:pt x="5936" y="9726"/>
                  </a:lnTo>
                  <a:lnTo>
                    <a:pt x="14351" y="19738"/>
                  </a:lnTo>
                  <a:lnTo>
                    <a:pt x="23549" y="27926"/>
                  </a:lnTo>
                  <a:lnTo>
                    <a:pt x="30264" y="32180"/>
                  </a:lnTo>
                  <a:lnTo>
                    <a:pt x="23345" y="36094"/>
                  </a:lnTo>
                  <a:lnTo>
                    <a:pt x="13750" y="43813"/>
                  </a:lnTo>
                  <a:lnTo>
                    <a:pt x="4846" y="53392"/>
                  </a:lnTo>
                  <a:lnTo>
                    <a:pt x="0" y="62889"/>
                  </a:lnTo>
                </a:path>
              </a:pathLst>
            </a:custGeom>
            <a:ln w="11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Daniel Kane, Alexander S. Kulikov, Michael Levin, Pavel Pevzner, Neil Rhodes</dc:creator>
  <cp:keywords>data structures, algorithms, programming, software engineering, data science, dynamic programming, sorting, greedy algorithms</cp:keywords>
  <dc:subject>Data Structures and Algorithms</dc:subject>
  <dcterms:created xsi:type="dcterms:W3CDTF">2023-06-06T17:45:57Z</dcterms:created>
  <dcterms:modified xsi:type="dcterms:W3CDTF">2023-06-06T17:45:57Z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2016-03-22T00:00:00Z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2023-06-06T00:00:00Z</vt:filetime>
  </property>
</Properties>
</file>