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1" r:id="rId6"/>
    <p:sldId id="272" r:id="rId7"/>
    <p:sldId id="273" r:id="rId8"/>
    <p:sldId id="274" r:id="rId9"/>
    <p:sldId id="257" r:id="rId10"/>
    <p:sldId id="270" r:id="rId11"/>
    <p:sldId id="262" r:id="rId12"/>
    <p:sldId id="263" r:id="rId13"/>
    <p:sldId id="275" r:id="rId14"/>
    <p:sldId id="265" r:id="rId15"/>
    <p:sldId id="266"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2" d="100"/>
          <a:sy n="62" d="100"/>
        </p:scale>
        <p:origin x="104" y="4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84126984126984E-2"/>
          <c:y val="0.76608187134502925"/>
          <c:w val="1.3227513227513227E-2"/>
          <c:h val="0.2339181286549707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54A-42CC-90F0-6198136A221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54A-42CC-90F0-6198136A221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54A-42CC-90F0-6198136A2214}"/>
            </c:ext>
          </c:extLst>
        </c:ser>
        <c:dLbls>
          <c:dLblPos val="ctr"/>
          <c:showLegendKey val="0"/>
          <c:showVal val="0"/>
          <c:showCatName val="0"/>
          <c:showSerName val="0"/>
          <c:showPercent val="0"/>
          <c:showBubbleSize val="0"/>
        </c:dLbls>
        <c:gapWidth val="79"/>
        <c:axId val="597442544"/>
        <c:axId val="597441760"/>
      </c:barChart>
      <c:catAx>
        <c:axId val="597442544"/>
        <c:scaling>
          <c:orientation val="minMax"/>
        </c:scaling>
        <c:delete val="1"/>
        <c:axPos val="b"/>
        <c:numFmt formatCode="General" sourceLinked="1"/>
        <c:majorTickMark val="none"/>
        <c:minorTickMark val="none"/>
        <c:tickLblPos val="nextTo"/>
        <c:crossAx val="597441760"/>
        <c:crosses val="autoZero"/>
        <c:auto val="1"/>
        <c:lblAlgn val="ctr"/>
        <c:lblOffset val="100"/>
        <c:noMultiLvlLbl val="0"/>
      </c:catAx>
      <c:valAx>
        <c:axId val="597441760"/>
        <c:scaling>
          <c:orientation val="minMax"/>
        </c:scaling>
        <c:delete val="1"/>
        <c:axPos val="l"/>
        <c:numFmt formatCode="General" sourceLinked="1"/>
        <c:majorTickMark val="none"/>
        <c:minorTickMark val="none"/>
        <c:tickLblPos val="nextTo"/>
        <c:crossAx val="59744254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CALL</a:t>
            </a:r>
            <a:r>
              <a:rPr lang="en-IN" baseline="0" dirty="0"/>
              <a:t> LOG</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SPEED INSECONDS</c:v>
                </c:pt>
              </c:strCache>
            </c:strRef>
          </c:tx>
          <c:spPr>
            <a:solidFill>
              <a:schemeClr val="accent1"/>
            </a:solidFill>
            <a:ln>
              <a:noFill/>
            </a:ln>
            <a:effectLst/>
          </c:spPr>
          <c:invertIfNegative val="0"/>
          <c:cat>
            <c:strRef>
              <c:f>Sheet1!$A$2:$A$5</c:f>
              <c:strCache>
                <c:ptCount val="4"/>
                <c:pt idx="0">
                  <c:v>CALL ID A</c:v>
                </c:pt>
                <c:pt idx="1">
                  <c:v>CALL ID B</c:v>
                </c:pt>
                <c:pt idx="2">
                  <c:v>CALL ID C</c:v>
                </c:pt>
                <c:pt idx="3">
                  <c:v>CALL ID D</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5E0-419A-8949-E7A64D989EDF}"/>
            </c:ext>
          </c:extLst>
        </c:ser>
        <c:ser>
          <c:idx val="1"/>
          <c:order val="1"/>
          <c:tx>
            <c:strRef>
              <c:f>Sheet1!$C$1</c:f>
              <c:strCache>
                <c:ptCount val="1"/>
                <c:pt idx="0">
                  <c:v>CALL RECOVERY</c:v>
                </c:pt>
              </c:strCache>
            </c:strRef>
          </c:tx>
          <c:spPr>
            <a:solidFill>
              <a:schemeClr val="accent2"/>
            </a:solidFill>
            <a:ln>
              <a:noFill/>
            </a:ln>
            <a:effectLst/>
          </c:spPr>
          <c:invertIfNegative val="0"/>
          <c:cat>
            <c:strRef>
              <c:f>Sheet1!$A$2:$A$5</c:f>
              <c:strCache>
                <c:ptCount val="4"/>
                <c:pt idx="0">
                  <c:v>CALL ID A</c:v>
                </c:pt>
                <c:pt idx="1">
                  <c:v>CALL ID B</c:v>
                </c:pt>
                <c:pt idx="2">
                  <c:v>CALL ID C</c:v>
                </c:pt>
                <c:pt idx="3">
                  <c:v>CALL ID D</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5E0-419A-8949-E7A64D989EDF}"/>
            </c:ext>
          </c:extLst>
        </c:ser>
        <c:ser>
          <c:idx val="2"/>
          <c:order val="2"/>
          <c:tx>
            <c:strRef>
              <c:f>Sheet1!$D$1</c:f>
              <c:strCache>
                <c:ptCount val="1"/>
                <c:pt idx="0">
                  <c:v>SPEED OF ANSWER</c:v>
                </c:pt>
              </c:strCache>
            </c:strRef>
          </c:tx>
          <c:spPr>
            <a:solidFill>
              <a:schemeClr val="accent3"/>
            </a:solidFill>
            <a:ln>
              <a:noFill/>
            </a:ln>
            <a:effectLst/>
          </c:spPr>
          <c:invertIfNegative val="0"/>
          <c:cat>
            <c:strRef>
              <c:f>Sheet1!$A$2:$A$5</c:f>
              <c:strCache>
                <c:ptCount val="4"/>
                <c:pt idx="0">
                  <c:v>CALL ID A</c:v>
                </c:pt>
                <c:pt idx="1">
                  <c:v>CALL ID B</c:v>
                </c:pt>
                <c:pt idx="2">
                  <c:v>CALL ID C</c:v>
                </c:pt>
                <c:pt idx="3">
                  <c:v>CALL ID D</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5E0-419A-8949-E7A64D989EDF}"/>
            </c:ext>
          </c:extLst>
        </c:ser>
        <c:dLbls>
          <c:showLegendKey val="0"/>
          <c:showVal val="0"/>
          <c:showCatName val="0"/>
          <c:showSerName val="0"/>
          <c:showPercent val="0"/>
          <c:showBubbleSize val="0"/>
        </c:dLbls>
        <c:gapWidth val="219"/>
        <c:overlap val="-27"/>
        <c:axId val="1345784095"/>
        <c:axId val="1212476991"/>
      </c:barChart>
      <c:catAx>
        <c:axId val="1345784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2476991"/>
        <c:crosses val="autoZero"/>
        <c:auto val="1"/>
        <c:lblAlgn val="ctr"/>
        <c:lblOffset val="100"/>
        <c:noMultiLvlLbl val="0"/>
      </c:catAx>
      <c:valAx>
        <c:axId val="12124769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78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10 TO 20 MINS</c:v>
                </c:pt>
              </c:strCache>
            </c:strRef>
          </c:tx>
          <c:spPr>
            <a:solidFill>
              <a:schemeClr val="accent1"/>
            </a:solidFill>
            <a:ln>
              <a:noFill/>
            </a:ln>
            <a:effectLst/>
          </c:spPr>
          <c:invertIfNegative val="0"/>
          <c:cat>
            <c:strRef>
              <c:f>Sheet1!$A$2:$A$5</c:f>
              <c:strCache>
                <c:ptCount val="4"/>
                <c:pt idx="0">
                  <c:v>PERSON A</c:v>
                </c:pt>
                <c:pt idx="1">
                  <c:v>PERSON B</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81B-429B-8DA1-F6EDA78FCF03}"/>
            </c:ext>
          </c:extLst>
        </c:ser>
        <c:ser>
          <c:idx val="1"/>
          <c:order val="1"/>
          <c:tx>
            <c:strRef>
              <c:f>Sheet1!$C$1</c:f>
              <c:strCache>
                <c:ptCount val="1"/>
                <c:pt idx="0">
                  <c:v>20 TO 40 MINS</c:v>
                </c:pt>
              </c:strCache>
            </c:strRef>
          </c:tx>
          <c:spPr>
            <a:solidFill>
              <a:schemeClr val="accent2"/>
            </a:solidFill>
            <a:ln>
              <a:noFill/>
            </a:ln>
            <a:effectLst/>
          </c:spPr>
          <c:invertIfNegative val="0"/>
          <c:cat>
            <c:strRef>
              <c:f>Sheet1!$A$2:$A$5</c:f>
              <c:strCache>
                <c:ptCount val="4"/>
                <c:pt idx="0">
                  <c:v>PERSON A</c:v>
                </c:pt>
                <c:pt idx="1">
                  <c:v>PERSON B</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81B-429B-8DA1-F6EDA78FCF03}"/>
            </c:ext>
          </c:extLst>
        </c:ser>
        <c:ser>
          <c:idx val="2"/>
          <c:order val="2"/>
          <c:tx>
            <c:strRef>
              <c:f>Sheet1!$D$1</c:f>
              <c:strCache>
                <c:ptCount val="1"/>
                <c:pt idx="0">
                  <c:v>50 TO 1HRS AND ABOVE</c:v>
                </c:pt>
              </c:strCache>
            </c:strRef>
          </c:tx>
          <c:spPr>
            <a:solidFill>
              <a:schemeClr val="accent3"/>
            </a:solidFill>
            <a:ln>
              <a:noFill/>
            </a:ln>
            <a:effectLst/>
          </c:spPr>
          <c:invertIfNegative val="0"/>
          <c:cat>
            <c:strRef>
              <c:f>Sheet1!$A$2:$A$5</c:f>
              <c:strCache>
                <c:ptCount val="4"/>
                <c:pt idx="0">
                  <c:v>PERSON A</c:v>
                </c:pt>
                <c:pt idx="1">
                  <c:v>PERSON B</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81B-429B-8DA1-F6EDA78FCF03}"/>
            </c:ext>
          </c:extLst>
        </c:ser>
        <c:dLbls>
          <c:showLegendKey val="0"/>
          <c:showVal val="0"/>
          <c:showCatName val="0"/>
          <c:showSerName val="0"/>
          <c:showPercent val="0"/>
          <c:showBubbleSize val="0"/>
        </c:dLbls>
        <c:gapWidth val="150"/>
        <c:overlap val="100"/>
        <c:axId val="1217128415"/>
        <c:axId val="1349823823"/>
      </c:barChart>
      <c:catAx>
        <c:axId val="1217128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9823823"/>
        <c:crosses val="autoZero"/>
        <c:auto val="1"/>
        <c:lblAlgn val="ctr"/>
        <c:lblOffset val="100"/>
        <c:noMultiLvlLbl val="0"/>
      </c:catAx>
      <c:valAx>
        <c:axId val="1349823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7128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enn1" loCatId="relationship" qsTypeId="urn:microsoft.com/office/officeart/2005/8/quickstyle/simple4" qsCatId="simple" csTypeId="urn:microsoft.com/office/officeart/2005/8/colors/colorful1" csCatId="colorful" phldr="1"/>
      <dgm:spPr/>
      <dgm:t>
        <a:bodyPr/>
        <a:lstStyle/>
        <a:p>
          <a:endParaRPr lang="en-US"/>
        </a:p>
      </dgm:t>
    </dgm:pt>
    <dgm:pt modelId="{477D14C5-CED9-4CFC-B338-DFB0C8090B9F}">
      <dgm:prSet phldrT="[Text]"/>
      <dgm:spPr/>
      <dgm:t>
        <a:bodyPr/>
        <a:lstStyle/>
        <a:p>
          <a:r>
            <a:rPr lang="en-US" dirty="0"/>
            <a:t>Group A</a:t>
          </a:r>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3C67E77D-62FA-499D-B5E6-E79A091C5267}">
      <dgm:prSet phldrT="[Text]"/>
      <dgm:spPr/>
      <dgm:t>
        <a:bodyPr/>
        <a:lstStyle/>
        <a:p>
          <a:r>
            <a:rPr lang="en-US" dirty="0"/>
            <a:t>Group B</a:t>
          </a:r>
        </a:p>
      </dgm: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CC6B7442-0B72-4EF2-9F13-1325B51AFF9F}">
      <dgm:prSet phldrT="[Text]"/>
      <dgm:spPr/>
      <dgm:t>
        <a:bodyPr/>
        <a:lstStyle/>
        <a:p>
          <a:r>
            <a:rPr lang="en-US" dirty="0"/>
            <a:t>Group C</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E16D65B4-494C-45C0-82F5-A63E581063CB}" type="pres">
      <dgm:prSet presAssocID="{90119837-5B71-4D44-BB01-DB0B084933C8}" presName="compositeShape" presStyleCnt="0">
        <dgm:presLayoutVars>
          <dgm:chMax val="7"/>
          <dgm:dir/>
          <dgm:resizeHandles val="exact"/>
        </dgm:presLayoutVars>
      </dgm:prSet>
      <dgm:spPr/>
    </dgm:pt>
    <dgm:pt modelId="{7A12B315-EA92-4E8C-914E-FCF8B923D9BA}" type="pres">
      <dgm:prSet presAssocID="{477D14C5-CED9-4CFC-B338-DFB0C8090B9F}" presName="circ1" presStyleLbl="vennNode1" presStyleIdx="0" presStyleCnt="3"/>
      <dgm:spPr/>
    </dgm:pt>
    <dgm:pt modelId="{1114C5CF-9DB7-4B7A-9D02-B353869E5D38}" type="pres">
      <dgm:prSet presAssocID="{477D14C5-CED9-4CFC-B338-DFB0C8090B9F}" presName="circ1Tx" presStyleLbl="revTx" presStyleIdx="0" presStyleCnt="0">
        <dgm:presLayoutVars>
          <dgm:chMax val="0"/>
          <dgm:chPref val="0"/>
          <dgm:bulletEnabled val="1"/>
        </dgm:presLayoutVars>
      </dgm:prSet>
      <dgm:spPr/>
    </dgm:pt>
    <dgm:pt modelId="{3469E5A2-93C2-49EF-825C-26E5802651A1}" type="pres">
      <dgm:prSet presAssocID="{3C67E77D-62FA-499D-B5E6-E79A091C5267}" presName="circ2" presStyleLbl="vennNode1" presStyleIdx="1" presStyleCnt="3"/>
      <dgm:spPr/>
    </dgm:pt>
    <dgm:pt modelId="{EB02C228-AFBE-4EA8-ADAD-5E115CB980C7}" type="pres">
      <dgm:prSet presAssocID="{3C67E77D-62FA-499D-B5E6-E79A091C5267}" presName="circ2Tx" presStyleLbl="revTx" presStyleIdx="0" presStyleCnt="0">
        <dgm:presLayoutVars>
          <dgm:chMax val="0"/>
          <dgm:chPref val="0"/>
          <dgm:bulletEnabled val="1"/>
        </dgm:presLayoutVars>
      </dgm:prSet>
      <dgm:spPr/>
    </dgm:pt>
    <dgm:pt modelId="{2B11D8EC-23D3-4EEE-B141-81E29A0B04B6}" type="pres">
      <dgm:prSet presAssocID="{CC6B7442-0B72-4EF2-9F13-1325B51AFF9F}" presName="circ3" presStyleLbl="vennNode1" presStyleIdx="2" presStyleCnt="3" custAng="0" custFlipHor="1" custScaleX="13306" custScaleY="19254"/>
      <dgm:spPr/>
    </dgm:pt>
    <dgm:pt modelId="{99560A19-63A4-4F58-BF54-93D1A84B1A1C}" type="pres">
      <dgm:prSet presAssocID="{CC6B7442-0B72-4EF2-9F13-1325B51AFF9F}" presName="circ3Tx" presStyleLbl="revTx" presStyleIdx="0" presStyleCnt="0">
        <dgm:presLayoutVars>
          <dgm:chMax val="0"/>
          <dgm:chPref val="0"/>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25C8D00E-7E96-4A36-A375-D219ADDEF7E1}" type="presOf" srcId="{90119837-5B71-4D44-BB01-DB0B084933C8}" destId="{E16D65B4-494C-45C0-82F5-A63E581063CB}" srcOrd="0" destOrd="0" presId="urn:microsoft.com/office/officeart/2005/8/layout/venn1"/>
    <dgm:cxn modelId="{32AA6160-4426-4C4D-93AE-E2F474E37AD9}" srcId="{90119837-5B71-4D44-BB01-DB0B084933C8}" destId="{3C67E77D-62FA-499D-B5E6-E79A091C5267}" srcOrd="1" destOrd="0" parTransId="{5337D229-E330-4525-B0FA-14EC5A80604A}" sibTransId="{C056AC5D-B04E-4376-A1CB-3EAB7BE5AF5B}"/>
    <dgm:cxn modelId="{6A7A996A-CD4C-4228-8B30-C5D8E8EDF64D}" type="presOf" srcId="{3C67E77D-62FA-499D-B5E6-E79A091C5267}" destId="{EB02C228-AFBE-4EA8-ADAD-5E115CB980C7}" srcOrd="1" destOrd="0" presId="urn:microsoft.com/office/officeart/2005/8/layout/venn1"/>
    <dgm:cxn modelId="{102D6D4D-90C9-40F4-A001-35DCC329B127}" srcId="{90119837-5B71-4D44-BB01-DB0B084933C8}" destId="{CC6B7442-0B72-4EF2-9F13-1325B51AFF9F}" srcOrd="2" destOrd="0" parTransId="{E3D139E0-5DC2-4F8E-9F8F-B3F0EBCD4689}" sibTransId="{FF80E1BA-0D6F-4EE8-9640-892A5897DBCD}"/>
    <dgm:cxn modelId="{8314FB70-092A-47FB-83E3-C595090DBA48}" type="presOf" srcId="{477D14C5-CED9-4CFC-B338-DFB0C8090B9F}" destId="{1114C5CF-9DB7-4B7A-9D02-B353869E5D38}" srcOrd="1" destOrd="0" presId="urn:microsoft.com/office/officeart/2005/8/layout/venn1"/>
    <dgm:cxn modelId="{72EC0D90-B3C0-40C5-979A-2051A1711AC2}" type="presOf" srcId="{477D14C5-CED9-4CFC-B338-DFB0C8090B9F}" destId="{7A12B315-EA92-4E8C-914E-FCF8B923D9BA}" srcOrd="0" destOrd="0" presId="urn:microsoft.com/office/officeart/2005/8/layout/venn1"/>
    <dgm:cxn modelId="{2F29C697-80C6-4535-BD23-A3D8AD090463}" type="presOf" srcId="{3C67E77D-62FA-499D-B5E6-E79A091C5267}" destId="{3469E5A2-93C2-49EF-825C-26E5802651A1}" srcOrd="0" destOrd="0" presId="urn:microsoft.com/office/officeart/2005/8/layout/venn1"/>
    <dgm:cxn modelId="{54CA38E1-8678-4786-A265-770FD25C3115}" type="presOf" srcId="{CC6B7442-0B72-4EF2-9F13-1325B51AFF9F}" destId="{99560A19-63A4-4F58-BF54-93D1A84B1A1C}" srcOrd="1" destOrd="0" presId="urn:microsoft.com/office/officeart/2005/8/layout/venn1"/>
    <dgm:cxn modelId="{98BEF9E1-8D57-4A22-93E0-87299CF8A4AD}" type="presOf" srcId="{CC6B7442-0B72-4EF2-9F13-1325B51AFF9F}" destId="{2B11D8EC-23D3-4EEE-B141-81E29A0B04B6}" srcOrd="0" destOrd="0" presId="urn:microsoft.com/office/officeart/2005/8/layout/venn1"/>
    <dgm:cxn modelId="{44472F79-9B0F-4D76-8B36-0088629008C0}" type="presParOf" srcId="{E16D65B4-494C-45C0-82F5-A63E581063CB}" destId="{7A12B315-EA92-4E8C-914E-FCF8B923D9BA}" srcOrd="0" destOrd="0" presId="urn:microsoft.com/office/officeart/2005/8/layout/venn1"/>
    <dgm:cxn modelId="{EED42847-ACC7-4B5B-B7A1-8F60C94743CB}" type="presParOf" srcId="{E16D65B4-494C-45C0-82F5-A63E581063CB}" destId="{1114C5CF-9DB7-4B7A-9D02-B353869E5D38}" srcOrd="1" destOrd="0" presId="urn:microsoft.com/office/officeart/2005/8/layout/venn1"/>
    <dgm:cxn modelId="{EA084191-AAFD-4120-8E5D-065F61D9C184}" type="presParOf" srcId="{E16D65B4-494C-45C0-82F5-A63E581063CB}" destId="{3469E5A2-93C2-49EF-825C-26E5802651A1}" srcOrd="2" destOrd="0" presId="urn:microsoft.com/office/officeart/2005/8/layout/venn1"/>
    <dgm:cxn modelId="{497995D6-2D56-4D4A-9810-B2A982093C33}" type="presParOf" srcId="{E16D65B4-494C-45C0-82F5-A63E581063CB}" destId="{EB02C228-AFBE-4EA8-ADAD-5E115CB980C7}" srcOrd="3" destOrd="0" presId="urn:microsoft.com/office/officeart/2005/8/layout/venn1"/>
    <dgm:cxn modelId="{B89A92EA-5677-4AE6-8638-A1DFDAED14CE}" type="presParOf" srcId="{E16D65B4-494C-45C0-82F5-A63E581063CB}" destId="{2B11D8EC-23D3-4EEE-B141-81E29A0B04B6}" srcOrd="4" destOrd="0" presId="urn:microsoft.com/office/officeart/2005/8/layout/venn1"/>
    <dgm:cxn modelId="{33E257C4-E013-433E-855E-23803CD553AD}" type="presParOf" srcId="{E16D65B4-494C-45C0-82F5-A63E581063CB}" destId="{99560A19-63A4-4F58-BF54-93D1A84B1A1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2B315-EA92-4E8C-914E-FCF8B923D9BA}">
      <dsp:nvSpPr>
        <dsp:cNvPr id="0" name=""/>
        <dsp:cNvSpPr/>
      </dsp:nvSpPr>
      <dsp:spPr>
        <a:xfrm>
          <a:off x="4790" y="17875"/>
          <a:ext cx="26555" cy="26555"/>
        </a:xfrm>
        <a:prstGeom prst="ellipse">
          <a:avLst/>
        </a:prstGeom>
        <a:gradFill rotWithShape="0">
          <a:gsLst>
            <a:gs pos="0">
              <a:schemeClr val="accent2">
                <a:alpha val="50000"/>
                <a:hueOff val="0"/>
                <a:satOff val="0"/>
                <a:lumOff val="0"/>
                <a:alphaOff val="0"/>
              </a:schemeClr>
            </a:gs>
            <a:gs pos="100000">
              <a:schemeClr val="accent2">
                <a:alpha val="50000"/>
                <a:hueOff val="0"/>
                <a:satOff val="0"/>
                <a:lumOff val="0"/>
                <a:alphaOff val="0"/>
                <a:shade val="48000"/>
                <a:satMod val="180000"/>
                <a:lumMod val="94000"/>
              </a:schemeClr>
            </a:gs>
            <a:gs pos="100000">
              <a:schemeClr val="accent2">
                <a:alpha val="50000"/>
                <a:hueOff val="0"/>
                <a:satOff val="0"/>
                <a:lumOff val="0"/>
                <a:alphaOff val="0"/>
                <a:shade val="48000"/>
                <a:satMod val="180000"/>
                <a:lumMod val="94000"/>
              </a:schemeClr>
            </a:gs>
          </a:gsLst>
          <a:lin ang="4140000" scaled="1"/>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dirty="0"/>
            <a:t>Group A</a:t>
          </a:r>
        </a:p>
      </dsp:txBody>
      <dsp:txXfrm>
        <a:off x="8331" y="22523"/>
        <a:ext cx="19473" cy="11949"/>
      </dsp:txXfrm>
    </dsp:sp>
    <dsp:sp modelId="{3469E5A2-93C2-49EF-825C-26E5802651A1}">
      <dsp:nvSpPr>
        <dsp:cNvPr id="0" name=""/>
        <dsp:cNvSpPr/>
      </dsp:nvSpPr>
      <dsp:spPr>
        <a:xfrm>
          <a:off x="14372" y="34472"/>
          <a:ext cx="26555" cy="26555"/>
        </a:xfrm>
        <a:prstGeom prst="ellipse">
          <a:avLst/>
        </a:prstGeom>
        <a:gradFill rotWithShape="0">
          <a:gsLst>
            <a:gs pos="0">
              <a:schemeClr val="accent3">
                <a:alpha val="50000"/>
                <a:hueOff val="0"/>
                <a:satOff val="0"/>
                <a:lumOff val="0"/>
                <a:alphaOff val="0"/>
              </a:schemeClr>
            </a:gs>
            <a:gs pos="100000">
              <a:schemeClr val="accent3">
                <a:alpha val="50000"/>
                <a:hueOff val="0"/>
                <a:satOff val="0"/>
                <a:lumOff val="0"/>
                <a:alphaOff val="0"/>
                <a:shade val="48000"/>
                <a:satMod val="180000"/>
                <a:lumMod val="94000"/>
              </a:schemeClr>
            </a:gs>
            <a:gs pos="100000">
              <a:schemeClr val="accent3">
                <a:alpha val="50000"/>
                <a:hueOff val="0"/>
                <a:satOff val="0"/>
                <a:lumOff val="0"/>
                <a:alphaOff val="0"/>
                <a:shade val="48000"/>
                <a:satMod val="180000"/>
                <a:lumMod val="94000"/>
              </a:schemeClr>
            </a:gs>
          </a:gsLst>
          <a:lin ang="4140000" scaled="1"/>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dirty="0"/>
            <a:t>Group B</a:t>
          </a:r>
        </a:p>
      </dsp:txBody>
      <dsp:txXfrm>
        <a:off x="22494" y="41332"/>
        <a:ext cx="15933" cy="14605"/>
      </dsp:txXfrm>
    </dsp:sp>
    <dsp:sp modelId="{2B11D8EC-23D3-4EEE-B141-81E29A0B04B6}">
      <dsp:nvSpPr>
        <dsp:cNvPr id="0" name=""/>
        <dsp:cNvSpPr/>
      </dsp:nvSpPr>
      <dsp:spPr>
        <a:xfrm flipH="1">
          <a:off x="6719" y="45194"/>
          <a:ext cx="3533" cy="5112"/>
        </a:xfrm>
        <a:prstGeom prst="ellipse">
          <a:avLst/>
        </a:prstGeom>
        <a:gradFill rotWithShape="0">
          <a:gsLst>
            <a:gs pos="0">
              <a:schemeClr val="accent4">
                <a:alpha val="50000"/>
                <a:hueOff val="0"/>
                <a:satOff val="0"/>
                <a:lumOff val="0"/>
                <a:alphaOff val="0"/>
              </a:schemeClr>
            </a:gs>
            <a:gs pos="100000">
              <a:schemeClr val="accent4">
                <a:alpha val="50000"/>
                <a:hueOff val="0"/>
                <a:satOff val="0"/>
                <a:lumOff val="0"/>
                <a:alphaOff val="0"/>
                <a:shade val="48000"/>
                <a:satMod val="180000"/>
                <a:lumMod val="94000"/>
              </a:schemeClr>
            </a:gs>
            <a:gs pos="100000">
              <a:schemeClr val="accent4">
                <a:alpha val="50000"/>
                <a:hueOff val="0"/>
                <a:satOff val="0"/>
                <a:lumOff val="0"/>
                <a:alphaOff val="0"/>
                <a:shade val="48000"/>
                <a:satMod val="180000"/>
                <a:lumMod val="94000"/>
              </a:schemeClr>
            </a:gs>
          </a:gsLst>
          <a:lin ang="4140000" scaled="1"/>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dirty="0"/>
            <a:t>Group C</a:t>
          </a:r>
        </a:p>
      </dsp:txBody>
      <dsp:txXfrm>
        <a:off x="7052" y="46514"/>
        <a:ext cx="2120" cy="281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2/20/2023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2/20/2023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2/20/2023</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2/20/2023</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REPORT OF DASHBOARD OF CALL CENTER DATASET</a:t>
            </a:r>
          </a:p>
        </p:txBody>
      </p:sp>
      <p:sp>
        <p:nvSpPr>
          <p:cNvPr id="3" name="Subtitle 2"/>
          <p:cNvSpPr>
            <a:spLocks noGrp="1"/>
          </p:cNvSpPr>
          <p:nvPr>
            <p:ph type="subTitle" idx="1"/>
          </p:nvPr>
        </p:nvSpPr>
        <p:spPr/>
        <p:txBody>
          <a:bodyPr>
            <a:normAutofit/>
          </a:bodyPr>
          <a:lstStyle/>
          <a:p>
            <a:r>
              <a:rPr lang="en-US" dirty="0">
                <a:solidFill>
                  <a:srgbClr val="96B86B"/>
                </a:solidFill>
              </a:rPr>
              <a:t>COMPANY:PWC SWITZLAND</a:t>
            </a:r>
          </a:p>
          <a:p>
            <a:endParaRPr lang="en-US" dirty="0">
              <a:solidFill>
                <a:srgbClr val="96B86B"/>
              </a:solidFill>
            </a:endParaRPr>
          </a:p>
          <a:p>
            <a:r>
              <a:rPr lang="en-US" dirty="0">
                <a:solidFill>
                  <a:srgbClr val="96B86B"/>
                </a:solidFill>
              </a:rPr>
              <a:t>SUBMITTED BY :MANIKONDA SAI RATHNA</a:t>
            </a: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 OF THE MODELING</a:t>
            </a:r>
          </a:p>
        </p:txBody>
      </p:sp>
      <p:sp>
        <p:nvSpPr>
          <p:cNvPr id="4" name="Text Placeholder 3"/>
          <p:cNvSpPr>
            <a:spLocks noGrp="1"/>
          </p:cNvSpPr>
          <p:nvPr>
            <p:ph type="body" sz="half" idx="2"/>
          </p:nvPr>
        </p:nvSpPr>
        <p:spPr>
          <a:xfrm>
            <a:off x="1293813" y="4724400"/>
            <a:ext cx="45719" cy="45719"/>
          </a:xfrm>
        </p:spPr>
        <p:txBody>
          <a:bodyPr>
            <a:normAutofit fontScale="25000" lnSpcReduction="20000"/>
          </a:bodyPr>
          <a:lstStyle/>
          <a:p>
            <a:endParaRPr lang="en-US" dirty="0"/>
          </a:p>
        </p:txBody>
      </p:sp>
      <p:pic>
        <p:nvPicPr>
          <p:cNvPr id="6" name="Content Placeholder 5">
            <a:extLst>
              <a:ext uri="{FF2B5EF4-FFF2-40B4-BE49-F238E27FC236}">
                <a16:creationId xmlns:a16="http://schemas.microsoft.com/office/drawing/2014/main" id="{B29E6F9A-E739-4D7A-BE86-9037F87B1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388" y="404664"/>
            <a:ext cx="5760640" cy="6192688"/>
          </a:xfrm>
        </p:spPr>
      </p:pic>
    </p:spTree>
    <p:extLst>
      <p:ext uri="{BB962C8B-B14F-4D97-AF65-F5344CB8AC3E}">
        <p14:creationId xmlns:p14="http://schemas.microsoft.com/office/powerpoint/2010/main" val="124950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93813" y="2133600"/>
            <a:ext cx="3581400" cy="791344"/>
          </a:xfrm>
        </p:spPr>
        <p:txBody>
          <a:bodyPr/>
          <a:lstStyle/>
          <a:p>
            <a:r>
              <a:rPr lang="en-US" sz="4800" dirty="0"/>
              <a:t>THANK YOU</a:t>
            </a:r>
          </a:p>
        </p:txBody>
      </p:sp>
      <p:sp>
        <p:nvSpPr>
          <p:cNvPr id="8" name="Text Placeholder 7"/>
          <p:cNvSpPr>
            <a:spLocks noGrp="1"/>
          </p:cNvSpPr>
          <p:nvPr>
            <p:ph type="body" sz="half" idx="2"/>
          </p:nvPr>
        </p:nvSpPr>
        <p:spPr>
          <a:xfrm flipV="1">
            <a:off x="1293813" y="4509120"/>
            <a:ext cx="120079" cy="215280"/>
          </a:xfrm>
        </p:spPr>
        <p:txBody>
          <a:bodyPr>
            <a:normAutofit fontScale="55000" lnSpcReduction="20000"/>
          </a:bodyPr>
          <a:lstStyle/>
          <a:p>
            <a:endParaRPr lang="en-US" dirty="0"/>
          </a:p>
        </p:txBody>
      </p:sp>
      <p:pic>
        <p:nvPicPr>
          <p:cNvPr id="3" name="Picture Placeholder 2">
            <a:extLst>
              <a:ext uri="{FF2B5EF4-FFF2-40B4-BE49-F238E27FC236}">
                <a16:creationId xmlns:a16="http://schemas.microsoft.com/office/drawing/2014/main" id="{5375313C-D73C-4B07-BAFA-5994B6248E4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06" b="1106"/>
          <a:stretch>
            <a:fillRect/>
          </a:stretch>
        </p:blipFill>
        <p:spPr>
          <a:xfrm>
            <a:off x="6094412" y="505759"/>
            <a:ext cx="5486400" cy="5486400"/>
          </a:xfrm>
        </p:spPr>
      </p:pic>
    </p:spTree>
    <p:extLst>
      <p:ext uri="{BB962C8B-B14F-4D97-AF65-F5344CB8AC3E}">
        <p14:creationId xmlns:p14="http://schemas.microsoft.com/office/powerpoint/2010/main" val="27072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- 6</a:t>
            </a:r>
          </a:p>
        </p:txBody>
      </p:sp>
      <p:sp>
        <p:nvSpPr>
          <p:cNvPr id="4" name="Text Placeholder 3"/>
          <p:cNvSpPr>
            <a:spLocks noGrp="1"/>
          </p:cNvSpPr>
          <p:nvPr>
            <p:ph type="body" sz="half" idx="2"/>
          </p:nvPr>
        </p:nvSpPr>
        <p:spPr/>
        <p:txBody>
          <a:bodyPr/>
          <a:lstStyle/>
          <a:p>
            <a:endParaRPr lang="en-US" dirty="0"/>
          </a:p>
        </p:txBody>
      </p:sp>
      <p:sp>
        <p:nvSpPr>
          <p:cNvPr id="6" name="Picture Placeholder 5"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23559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AGENDA</a:t>
            </a:r>
          </a:p>
        </p:txBody>
      </p:sp>
      <p:sp>
        <p:nvSpPr>
          <p:cNvPr id="14" name="Content Placeholder 13"/>
          <p:cNvSpPr>
            <a:spLocks noGrp="1"/>
          </p:cNvSpPr>
          <p:nvPr>
            <p:ph idx="1"/>
          </p:nvPr>
        </p:nvSpPr>
        <p:spPr>
          <a:xfrm>
            <a:off x="1293814" y="1828800"/>
            <a:ext cx="9601200" cy="4840560"/>
          </a:xfrm>
        </p:spPr>
        <p:txBody>
          <a:bodyPr/>
          <a:lstStyle/>
          <a:p>
            <a:pPr marL="0" indent="0">
              <a:buNone/>
            </a:pPr>
            <a:r>
              <a:rPr lang="en-US" dirty="0"/>
              <a:t> 1.INTRODUCTION</a:t>
            </a:r>
          </a:p>
          <a:p>
            <a:pPr marL="0" indent="0">
              <a:buNone/>
            </a:pPr>
            <a:r>
              <a:rPr lang="en-US" sz="2000" dirty="0"/>
              <a:t>       .Problem statement</a:t>
            </a:r>
          </a:p>
          <a:p>
            <a:pPr marL="0" indent="0">
              <a:buNone/>
            </a:pPr>
            <a:r>
              <a:rPr lang="en-US" sz="2000" dirty="0"/>
              <a:t>       .Goals</a:t>
            </a:r>
          </a:p>
          <a:p>
            <a:pPr marL="0" indent="0">
              <a:buNone/>
            </a:pPr>
            <a:r>
              <a:rPr lang="en-US" sz="2000" dirty="0"/>
              <a:t>       .objective</a:t>
            </a:r>
          </a:p>
          <a:p>
            <a:pPr marL="0" indent="0">
              <a:buNone/>
            </a:pPr>
            <a:r>
              <a:rPr lang="en-US" sz="2000" dirty="0"/>
              <a:t>   2.Over Flow</a:t>
            </a:r>
          </a:p>
          <a:p>
            <a:pPr marL="0" indent="0">
              <a:buNone/>
            </a:pPr>
            <a:r>
              <a:rPr lang="en-US" sz="2000" dirty="0"/>
              <a:t>   3.Insight</a:t>
            </a:r>
          </a:p>
          <a:p>
            <a:pPr marL="0" indent="0">
              <a:buNone/>
            </a:pPr>
            <a:r>
              <a:rPr lang="en-US" sz="2000" dirty="0"/>
              <a:t>   4.Mode Reflection</a:t>
            </a:r>
          </a:p>
          <a:p>
            <a:pPr marL="0" indent="0">
              <a:buNone/>
            </a:pPr>
            <a:r>
              <a:rPr lang="en-US" sz="2000" dirty="0"/>
              <a:t>   5.Conclusion</a:t>
            </a:r>
          </a:p>
          <a:p>
            <a:pPr marL="0" indent="0">
              <a:buNone/>
            </a:pPr>
            <a:r>
              <a:rPr lang="en-US" sz="2000" dirty="0"/>
              <a:t>   6.Business </a:t>
            </a:r>
            <a:r>
              <a:rPr lang="en-US" sz="2000" dirty="0" err="1"/>
              <a:t>Recommendaation</a:t>
            </a:r>
            <a:endParaRPr lang="en-US" sz="2000" dirty="0"/>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0"/>
            <a:ext cx="9601200" cy="7389440"/>
          </a:xfrm>
        </p:spPr>
        <p:txBody>
          <a:bodyPr>
            <a:normAutofit fontScale="90000"/>
          </a:bodyPr>
          <a:lstStyle/>
          <a:p>
            <a:br>
              <a:rPr lang="en-US" dirty="0"/>
            </a:br>
            <a:br>
              <a:rPr lang="en-US" dirty="0"/>
            </a:br>
            <a:r>
              <a:rPr lang="en-US" dirty="0"/>
              <a:t>                 INTRODUCTION</a:t>
            </a:r>
            <a:br>
              <a:rPr lang="en-US" dirty="0"/>
            </a:br>
            <a:r>
              <a:rPr lang="en-US" dirty="0"/>
              <a:t>.</a:t>
            </a:r>
            <a:r>
              <a:rPr lang="en-US" sz="2200" dirty="0"/>
              <a:t>Welcome to the power bi in data analytics</a:t>
            </a:r>
            <a:br>
              <a:rPr lang="en-US" sz="2200" dirty="0"/>
            </a:br>
            <a:r>
              <a:rPr lang="en-US" dirty="0"/>
              <a:t>.</a:t>
            </a:r>
            <a:r>
              <a:rPr lang="en-US" sz="2200" dirty="0"/>
              <a:t> </a:t>
            </a:r>
            <a:r>
              <a:rPr lang="en-IN" sz="2200" dirty="0"/>
              <a:t>PwC Switzerland envisions strategic and coordinated company-wide implementation of new technology that impacts all employees and existing processes. This is a huge challenge. One we enthusiastically embrace. Because we know that digital transformation creates a new standard and motivates organizations to achieve a strong competitive advantage</a:t>
            </a:r>
            <a:r>
              <a:rPr lang="en-US" sz="2200" dirty="0"/>
              <a:t> </a:t>
            </a:r>
            <a:br>
              <a:rPr lang="en-US" sz="2200" dirty="0"/>
            </a:br>
            <a:br>
              <a:rPr lang="en-US" sz="2200" dirty="0"/>
            </a:br>
            <a:r>
              <a:rPr lang="en-US" sz="2200" dirty="0"/>
              <a:t>. </a:t>
            </a:r>
            <a:r>
              <a:rPr lang="en-IN" sz="2200" dirty="0"/>
              <a:t>If you’re into continually learning, and desire to excel and create impact by innovating, then Digital Services at PwC could be your world. You’ll increase your know-how, learn how to embed theoretical knowledge in you daily work, and work with diverse and creative teams to help drive innovative transformation for clients on their own paths to digital transformation</a:t>
            </a:r>
            <a:br>
              <a:rPr lang="en-IN" sz="2200" dirty="0"/>
            </a:br>
            <a:br>
              <a:rPr lang="en-IN" sz="2200" dirty="0"/>
            </a:br>
            <a:r>
              <a:rPr lang="en-IN" sz="2200" dirty="0"/>
              <a:t>GOALS </a:t>
            </a:r>
            <a:br>
              <a:rPr lang="en-IN" sz="2200" dirty="0"/>
            </a:br>
            <a:br>
              <a:rPr lang="en-IN" sz="2200" dirty="0"/>
            </a:br>
            <a:r>
              <a:rPr lang="en-IN" sz="2200" dirty="0"/>
              <a:t>“Work as a part of the analytics team working on the call data base model and its cost  benefit analytics</a:t>
            </a:r>
            <a:br>
              <a:rPr lang="en-IN" sz="2200" dirty="0"/>
            </a:br>
            <a:r>
              <a:rPr lang="en-IN" sz="2200" dirty="0"/>
              <a:t> </a:t>
            </a:r>
            <a:br>
              <a:rPr lang="en-IN" sz="2200" dirty="0"/>
            </a:br>
            <a:r>
              <a:rPr lang="en-IN" sz="2200" dirty="0"/>
              <a:t>in these we create an visualization of data from the excel sheet easily formation </a:t>
            </a:r>
            <a:br>
              <a:rPr lang="en-IN" sz="2200" dirty="0"/>
            </a:br>
            <a:br>
              <a:rPr lang="en-IN" sz="2200" dirty="0"/>
            </a:br>
            <a:br>
              <a:rPr lang="en-IN" sz="2200" dirty="0"/>
            </a:br>
            <a:br>
              <a:rPr lang="en-IN" sz="2200" dirty="0"/>
            </a:br>
            <a:br>
              <a:rPr lang="en-US" sz="2200" dirty="0"/>
            </a:br>
            <a:r>
              <a:rPr lang="en-US" sz="2200" dirty="0"/>
              <a:t>   </a:t>
            </a:r>
            <a:br>
              <a:rPr lang="en-US" sz="2200" dirty="0"/>
            </a:br>
            <a:endParaRPr lang="en-US" sz="2200" dirty="0"/>
          </a:p>
        </p:txBody>
      </p:sp>
      <p:graphicFrame>
        <p:nvGraphicFramePr>
          <p:cNvPr id="7" name="Content Placeholder 6" descr="100% Stacked column chart showing the values of 3 series for 4 categories."/>
          <p:cNvGraphicFramePr>
            <a:graphicFrameLocks noGrp="1"/>
          </p:cNvGraphicFramePr>
          <p:nvPr>
            <p:ph idx="1"/>
            <p:extLst>
              <p:ext uri="{D42A27DB-BD31-4B8C-83A1-F6EECF244321}">
                <p14:modId xmlns:p14="http://schemas.microsoft.com/office/powerpoint/2010/main" val="4285745800"/>
              </p:ext>
            </p:extLst>
          </p:nvPr>
        </p:nvGraphicFramePr>
        <p:xfrm>
          <a:off x="1293813" y="5949280"/>
          <a:ext cx="9601200" cy="222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009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892" y="332656"/>
            <a:ext cx="9468900" cy="1008112"/>
          </a:xfrm>
        </p:spPr>
        <p:txBody>
          <a:bodyPr>
            <a:normAutofit fontScale="90000"/>
          </a:bodyPr>
          <a:lstStyle/>
          <a:p>
            <a:r>
              <a:rPr lang="en-US" dirty="0"/>
              <a:t>                     OBJECTIVE</a:t>
            </a:r>
            <a:br>
              <a:rPr lang="en-US" dirty="0"/>
            </a:br>
            <a:endParaRPr lang="en-US" dirty="0"/>
          </a:p>
        </p:txBody>
      </p:sp>
      <p:sp>
        <p:nvSpPr>
          <p:cNvPr id="5" name="Content Placeholder 4"/>
          <p:cNvSpPr>
            <a:spLocks noGrp="1"/>
          </p:cNvSpPr>
          <p:nvPr>
            <p:ph sz="half" idx="1"/>
          </p:nvPr>
        </p:nvSpPr>
        <p:spPr>
          <a:xfrm>
            <a:off x="2133972" y="1257300"/>
            <a:ext cx="9289032" cy="4343400"/>
          </a:xfrm>
        </p:spPr>
        <p:txBody>
          <a:bodyPr/>
          <a:lstStyle/>
          <a:p>
            <a:r>
              <a:rPr lang="en-IN" dirty="0"/>
              <a:t>Overall customer satisfaction</a:t>
            </a:r>
          </a:p>
          <a:p>
            <a:r>
              <a:rPr lang="en-IN" dirty="0"/>
              <a:t>Overall calls answered/abandoned</a:t>
            </a:r>
          </a:p>
          <a:p>
            <a:r>
              <a:rPr lang="en-IN" dirty="0"/>
              <a:t>Calls by time</a:t>
            </a:r>
          </a:p>
          <a:p>
            <a:r>
              <a:rPr lang="en-IN" dirty="0"/>
              <a:t>Average speed of answer</a:t>
            </a:r>
          </a:p>
          <a:p>
            <a:r>
              <a:rPr lang="en-IN" dirty="0"/>
              <a:t>Agent’s performance quadrant -&gt; average handle time (talk duration) vs calls answered</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4276592173"/>
              </p:ext>
            </p:extLst>
          </p:nvPr>
        </p:nvGraphicFramePr>
        <p:xfrm>
          <a:off x="12188825" y="2697480"/>
          <a:ext cx="624840" cy="69494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1306172">
                <a:tc>
                  <a:txBody>
                    <a:bodyPr/>
                    <a:lstStyle/>
                    <a:p>
                      <a:r>
                        <a:rPr lang="en-US" dirty="0"/>
                        <a:t>Class</a:t>
                      </a:r>
                    </a:p>
                  </a:txBody>
                  <a:tcPr anchor="ctr">
                    <a:solidFill>
                      <a:srgbClr val="3075C9"/>
                    </a:solidFill>
                  </a:tcPr>
                </a:tc>
                <a:tc>
                  <a:txBody>
                    <a:bodyPr/>
                    <a:lstStyle/>
                    <a:p>
                      <a:pPr algn="ctr"/>
                      <a:r>
                        <a:rPr lang="en-US" dirty="0"/>
                        <a:t>Group A</a:t>
                      </a:r>
                    </a:p>
                  </a:txBody>
                  <a:tcPr anchor="ctr">
                    <a:solidFill>
                      <a:srgbClr val="3075C9"/>
                    </a:solidFill>
                  </a:tcPr>
                </a:tc>
                <a:tc>
                  <a:txBody>
                    <a:bodyPr/>
                    <a:lstStyle/>
                    <a:p>
                      <a:pPr algn="ctr"/>
                      <a:r>
                        <a:rPr lang="en-US" dirty="0"/>
                        <a:t>Group B</a:t>
                      </a:r>
                    </a:p>
                  </a:txBody>
                  <a:tcPr anchor="ctr">
                    <a:solidFill>
                      <a:srgbClr val="3075C9"/>
                    </a:solidFill>
                  </a:tcPr>
                </a:tc>
                <a:extLst>
                  <a:ext uri="{0D108BD9-81ED-4DB2-BD59-A6C34878D82A}">
                    <a16:rowId xmlns:a16="http://schemas.microsoft.com/office/drawing/2014/main" val="10000"/>
                  </a:ext>
                </a:extLst>
              </a:tr>
              <a:tr h="1306172">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1306172">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1306172">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81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PROBLEAM STATEMENT</a:t>
            </a:r>
          </a:p>
        </p:txBody>
      </p:sp>
      <p:graphicFrame>
        <p:nvGraphicFramePr>
          <p:cNvPr id="4" name="Content Placeholder 3" descr="Basic venn - Use to show overlapping or interconnected relationships. The first seven lines of Level 1 text correspond with a circle. If there are four or fewer lines of Level 1 text, the text is inside the circles. If there are more than four lines of Level 1 text, the text is outside of the circles. Unused text does not appear, but remains available if you switch layouts."/>
          <p:cNvGraphicFramePr>
            <a:graphicFrameLocks noGrp="1"/>
          </p:cNvGraphicFramePr>
          <p:nvPr>
            <p:ph sz="half" idx="1"/>
            <p:extLst>
              <p:ext uri="{D42A27DB-BD31-4B8C-83A1-F6EECF244321}">
                <p14:modId xmlns:p14="http://schemas.microsoft.com/office/powerpoint/2010/main" val="4247281177"/>
              </p:ext>
            </p:extLst>
          </p:nvPr>
        </p:nvGraphicFramePr>
        <p:xfrm flipH="1">
          <a:off x="72030" y="7533456"/>
          <a:ext cx="45719" cy="78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a:xfrm>
            <a:off x="1293812" y="1844823"/>
            <a:ext cx="9601202" cy="4327377"/>
          </a:xfrm>
        </p:spPr>
        <p:txBody>
          <a:bodyPr/>
          <a:lstStyle/>
          <a:p>
            <a:r>
              <a:rPr lang="en-IN" dirty="0"/>
              <a:t>Customers in the telecom industry are hard-earned: we don’t want to lose them</a:t>
            </a:r>
          </a:p>
          <a:p>
            <a:r>
              <a:rPr lang="en-IN" dirty="0"/>
              <a:t>The retention department is here to get customers back in case of termination</a:t>
            </a:r>
          </a:p>
          <a:p>
            <a:r>
              <a:rPr lang="en-IN" dirty="0"/>
              <a:t> Currently, we get in touch after they have terminated the contract, but this is reactionary: it would be better to know in advance who is at risk </a:t>
            </a:r>
          </a:p>
          <a:p>
            <a:r>
              <a:rPr lang="en-IN" dirty="0"/>
              <a:t>We  have done customer analysis with Excel: it has always ended in a dead-end</a:t>
            </a:r>
            <a:endParaRPr lang="en-US" dirty="0"/>
          </a:p>
        </p:txBody>
      </p:sp>
    </p:spTree>
    <p:extLst>
      <p:ext uri="{BB962C8B-B14F-4D97-AF65-F5344CB8AC3E}">
        <p14:creationId xmlns:p14="http://schemas.microsoft.com/office/powerpoint/2010/main" val="116993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93812" y="1124744"/>
            <a:ext cx="10129194" cy="4176464"/>
          </a:xfrm>
        </p:spPr>
        <p:txBody>
          <a:bodyPr>
            <a:normAutofit/>
          </a:bodyPr>
          <a:lstStyle/>
          <a:p>
            <a:r>
              <a:rPr lang="en-IN" sz="2000" dirty="0"/>
              <a:t>1.In general, a data type overflow error is when the data type used to store data was not large enough to hold the data.</a:t>
            </a:r>
            <a:br>
              <a:rPr lang="en-IN" sz="2000" dirty="0"/>
            </a:br>
            <a:br>
              <a:rPr lang="en-IN" sz="2000" dirty="0"/>
            </a:br>
            <a:r>
              <a:rPr lang="en-IN" sz="2000" dirty="0"/>
              <a:t>2.Furthermore, some data types can only store numbers up to a certain size. An overflow error will be produced, for example,</a:t>
            </a:r>
            <a:br>
              <a:rPr lang="en-IN" sz="2000" dirty="0"/>
            </a:br>
            <a:br>
              <a:rPr lang="en-IN" sz="2000" dirty="0"/>
            </a:br>
            <a:r>
              <a:rPr lang="en-IN" sz="2000" dirty="0"/>
              <a:t>3.if a data type is a single byte and the data to be stored is greater than 256</a:t>
            </a:r>
            <a:br>
              <a:rPr lang="en-IN" sz="2000" dirty="0"/>
            </a:br>
            <a:br>
              <a:rPr lang="en-IN" sz="2000" dirty="0"/>
            </a:br>
            <a:r>
              <a:rPr lang="en-IN" sz="2000" dirty="0"/>
              <a:t>4. a programming error when too much memory is used on the call stack.</a:t>
            </a:r>
            <a:br>
              <a:rPr lang="en-IN" sz="2000" dirty="0"/>
            </a:br>
            <a:br>
              <a:rPr lang="en-IN" sz="2000" dirty="0"/>
            </a:br>
            <a:br>
              <a:rPr lang="en-IN" sz="2000" dirty="0"/>
            </a:br>
            <a:br>
              <a:rPr lang="en-IN" sz="2000" dirty="0"/>
            </a:br>
            <a:br>
              <a:rPr lang="en-IN" sz="2000" dirty="0"/>
            </a:br>
            <a:br>
              <a:rPr lang="en-IN" sz="2000" dirty="0"/>
            </a:br>
            <a:endParaRPr lang="en-US" sz="2000" dirty="0"/>
          </a:p>
        </p:txBody>
      </p:sp>
      <p:sp>
        <p:nvSpPr>
          <p:cNvPr id="3" name="Text Placeholder 2"/>
          <p:cNvSpPr>
            <a:spLocks noGrp="1"/>
          </p:cNvSpPr>
          <p:nvPr>
            <p:ph type="body" idx="1"/>
          </p:nvPr>
        </p:nvSpPr>
        <p:spPr>
          <a:xfrm>
            <a:off x="2422004" y="404664"/>
            <a:ext cx="7543800" cy="1066800"/>
          </a:xfrm>
        </p:spPr>
        <p:txBody>
          <a:bodyPr>
            <a:normAutofit/>
          </a:bodyPr>
          <a:lstStyle/>
          <a:p>
            <a:r>
              <a:rPr lang="en-US" dirty="0"/>
              <a:t>                 </a:t>
            </a:r>
            <a:r>
              <a:rPr lang="en-US" sz="3600" dirty="0"/>
              <a:t>OVER FLOW</a:t>
            </a:r>
          </a:p>
        </p:txBody>
      </p:sp>
      <p:pic>
        <p:nvPicPr>
          <p:cNvPr id="5" name="Picture 4">
            <a:extLst>
              <a:ext uri="{FF2B5EF4-FFF2-40B4-BE49-F238E27FC236}">
                <a16:creationId xmlns:a16="http://schemas.microsoft.com/office/drawing/2014/main" id="{1BACE7AE-64DF-4E0C-88F1-6A5D1110D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4120108"/>
            <a:ext cx="10513168" cy="2362200"/>
          </a:xfrm>
          <a:prstGeom prst="rect">
            <a:avLst/>
          </a:prstGeom>
        </p:spPr>
      </p:pic>
    </p:spTree>
    <p:extLst>
      <p:ext uri="{BB962C8B-B14F-4D97-AF65-F5344CB8AC3E}">
        <p14:creationId xmlns:p14="http://schemas.microsoft.com/office/powerpoint/2010/main" val="2329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REPRESENTATION OF CALL DATA BASE</a:t>
            </a:r>
          </a:p>
        </p:txBody>
      </p:sp>
      <p:sp>
        <p:nvSpPr>
          <p:cNvPr id="3" name="Text Placeholder 2"/>
          <p:cNvSpPr>
            <a:spLocks noGrp="1"/>
          </p:cNvSpPr>
          <p:nvPr>
            <p:ph type="body" idx="1"/>
          </p:nvPr>
        </p:nvSpPr>
        <p:spPr/>
        <p:txBody>
          <a:bodyPr/>
          <a:lstStyle/>
          <a:p>
            <a:r>
              <a:rPr lang="en-US" dirty="0"/>
              <a:t>DATA OF CALL LOG</a:t>
            </a:r>
          </a:p>
        </p:txBody>
      </p:sp>
      <p:graphicFrame>
        <p:nvGraphicFramePr>
          <p:cNvPr id="9" name="Content Placeholder 8">
            <a:extLst>
              <a:ext uri="{FF2B5EF4-FFF2-40B4-BE49-F238E27FC236}">
                <a16:creationId xmlns:a16="http://schemas.microsoft.com/office/drawing/2014/main" id="{97A860AC-F9FA-4FDB-B43D-AE8F5F10DCE5}"/>
              </a:ext>
            </a:extLst>
          </p:cNvPr>
          <p:cNvGraphicFramePr>
            <a:graphicFrameLocks noGrp="1"/>
          </p:cNvGraphicFramePr>
          <p:nvPr>
            <p:ph sz="half" idx="2"/>
            <p:extLst>
              <p:ext uri="{D42A27DB-BD31-4B8C-83A1-F6EECF244321}">
                <p14:modId xmlns:p14="http://schemas.microsoft.com/office/powerpoint/2010/main" val="3300184709"/>
              </p:ext>
            </p:extLst>
          </p:nvPr>
        </p:nvGraphicFramePr>
        <p:xfrm>
          <a:off x="1293813" y="2438400"/>
          <a:ext cx="46482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quarter" idx="3"/>
          </p:nvPr>
        </p:nvSpPr>
        <p:spPr/>
        <p:txBody>
          <a:bodyPr/>
          <a:lstStyle/>
          <a:p>
            <a:r>
              <a:rPr lang="en-US" dirty="0"/>
              <a:t>AVERAGE TALK DURATION</a:t>
            </a:r>
          </a:p>
        </p:txBody>
      </p:sp>
      <p:graphicFrame>
        <p:nvGraphicFramePr>
          <p:cNvPr id="12" name="Content Placeholder 11">
            <a:extLst>
              <a:ext uri="{FF2B5EF4-FFF2-40B4-BE49-F238E27FC236}">
                <a16:creationId xmlns:a16="http://schemas.microsoft.com/office/drawing/2014/main" id="{21BC05E9-A1BB-435D-8FDB-08F46AEDC3CB}"/>
              </a:ext>
            </a:extLst>
          </p:cNvPr>
          <p:cNvGraphicFramePr>
            <a:graphicFrameLocks noGrp="1"/>
          </p:cNvGraphicFramePr>
          <p:nvPr>
            <p:ph sz="quarter" idx="4"/>
            <p:extLst>
              <p:ext uri="{D42A27DB-BD31-4B8C-83A1-F6EECF244321}">
                <p14:modId xmlns:p14="http://schemas.microsoft.com/office/powerpoint/2010/main" val="335136307"/>
              </p:ext>
            </p:extLst>
          </p:nvPr>
        </p:nvGraphicFramePr>
        <p:xfrm>
          <a:off x="6246813" y="2438400"/>
          <a:ext cx="4648200" cy="3733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084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69" y="-675456"/>
            <a:ext cx="9601200" cy="3840088"/>
          </a:xfrm>
        </p:spPr>
        <p:txBody>
          <a:bodyPr/>
          <a:lstStyle/>
          <a:p>
            <a:r>
              <a:rPr lang="en-US" dirty="0"/>
              <a:t>                       INSIGHT</a:t>
            </a:r>
            <a:br>
              <a:rPr lang="en-US" dirty="0"/>
            </a:br>
            <a:r>
              <a:rPr lang="en-US" dirty="0"/>
              <a:t>.</a:t>
            </a:r>
            <a:r>
              <a:rPr lang="en-US" sz="2000" dirty="0"/>
              <a:t>Visual Analysis for the better understanding based on the call log data sets </a:t>
            </a:r>
            <a:br>
              <a:rPr lang="en-US" sz="2000" dirty="0"/>
            </a:br>
            <a:r>
              <a:rPr lang="en-US" sz="2000" dirty="0"/>
              <a:t>.Plot will make you understand call log </a:t>
            </a:r>
            <a:br>
              <a:rPr lang="en-US" sz="2000" dirty="0"/>
            </a:br>
            <a:r>
              <a:rPr lang="en-US" sz="2000" dirty="0"/>
              <a:t>which are issued to the </a:t>
            </a:r>
            <a:r>
              <a:rPr lang="en-US" sz="2000" dirty="0" err="1"/>
              <a:t>traid</a:t>
            </a:r>
            <a:r>
              <a:rPr lang="en-US" sz="2000" dirty="0"/>
              <a:t> </a:t>
            </a:r>
            <a:br>
              <a:rPr lang="en-US" sz="2000" dirty="0"/>
            </a:br>
            <a:br>
              <a:rPr lang="en-US" sz="2000" dirty="0"/>
            </a:br>
            <a:br>
              <a:rPr lang="en-US" dirty="0"/>
            </a:br>
            <a:r>
              <a:rPr lang="en-US" dirty="0"/>
              <a:t> </a:t>
            </a:r>
          </a:p>
        </p:txBody>
      </p:sp>
      <p:pic>
        <p:nvPicPr>
          <p:cNvPr id="4" name="Picture 3">
            <a:extLst>
              <a:ext uri="{FF2B5EF4-FFF2-40B4-BE49-F238E27FC236}">
                <a16:creationId xmlns:a16="http://schemas.microsoft.com/office/drawing/2014/main" id="{618D0612-1C9A-4045-8A5C-AF5B5A074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44" y="2492897"/>
            <a:ext cx="10369152" cy="4176464"/>
          </a:xfrm>
          <a:prstGeom prst="rect">
            <a:avLst/>
          </a:prstGeom>
        </p:spPr>
      </p:pic>
    </p:spTree>
    <p:extLst>
      <p:ext uri="{BB962C8B-B14F-4D97-AF65-F5344CB8AC3E}">
        <p14:creationId xmlns:p14="http://schemas.microsoft.com/office/powerpoint/2010/main" val="3718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24F395-B405-4CA6-990E-14526821C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332656"/>
            <a:ext cx="10945215" cy="6336704"/>
          </a:xfrm>
          <a:prstGeom prst="rect">
            <a:avLst/>
          </a:prstGeom>
        </p:spPr>
      </p:pic>
    </p:spTree>
    <p:extLst>
      <p:ext uri="{BB962C8B-B14F-4D97-AF65-F5344CB8AC3E}">
        <p14:creationId xmlns:p14="http://schemas.microsoft.com/office/powerpoint/2010/main" val="225431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95</TotalTime>
  <Words>538</Words>
  <Application>Microsoft Office PowerPoint</Application>
  <PresentationFormat>Custom</PresentationFormat>
  <Paragraphs>51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vt:lpstr>
      <vt:lpstr>Woodgrain 16x9</vt:lpstr>
      <vt:lpstr>REPORT OF DASHBOARD OF CALL CENTER DATASET</vt:lpstr>
      <vt:lpstr>                       AGENDA</vt:lpstr>
      <vt:lpstr>                   INTRODUCTION .Welcome to the power bi in data analytics . PwC Switzerland envisions strategic and coordinated company-wide implementation of new technology that impacts all employees and existing processes. This is a huge challenge. One we enthusiastically embrace. Because we know that digital transformation creates a new standard and motivates organizations to achieve a strong competitive advantage   . If you’re into continually learning, and desire to excel and create impact by innovating, then Digital Services at PwC could be your world. You’ll increase your know-how, learn how to embed theoretical knowledge in you daily work, and work with diverse and creative teams to help drive innovative transformation for clients on their own paths to digital transformation  GOALS   “Work as a part of the analytics team working on the call data base model and its cost  benefit analytics   in these we create an visualization of data from the excel sheet easily formation          </vt:lpstr>
      <vt:lpstr>                     OBJECTIVE </vt:lpstr>
      <vt:lpstr>PROBLEAM STATEMENT</vt:lpstr>
      <vt:lpstr>1.In general, a data type overflow error is when the data type used to store data was not large enough to hold the data.  2.Furthermore, some data types can only store numbers up to a certain size. An overflow error will be produced, for example,  3.if a data type is a single byte and the data to be stored is greater than 256  4. a programming error when too much memory is used on the call stack.      </vt:lpstr>
      <vt:lpstr>VISUAL REPRESENTATION OF CALL DATA BASE</vt:lpstr>
      <vt:lpstr>                       INSIGHT .Visual Analysis for the better understanding based on the call log data sets  .Plot will make you understand call log  which are issued to the traid     </vt:lpstr>
      <vt:lpstr>PowerPoint Presentation</vt:lpstr>
      <vt:lpstr>FLOW CHART OF THE MODELING</vt:lpstr>
      <vt:lpstr>THANK YOU</vt:lpstr>
      <vt:lpstr>Add a Slide Title - 6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OF DASHBOARD OF CALL CENTER DATASET</dc:title>
  <dc:creator>srinivas</dc:creator>
  <cp:lastModifiedBy>srinivas</cp:lastModifiedBy>
  <cp:revision>2</cp:revision>
  <dcterms:created xsi:type="dcterms:W3CDTF">2023-02-20T16:28:27Z</dcterms:created>
  <dcterms:modified xsi:type="dcterms:W3CDTF">2023-02-20T18:03:44Z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