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5/12/2025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5/12/2025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5/12/2025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5/12/2025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413D-61E4-FCFF-3FC8-F98CA86BF8A4}"/>
              </a:ext>
            </a:extLst>
          </p:cNvPr>
          <p:cNvSpPr>
            <a:spLocks noGrp="1"/>
          </p:cNvSpPr>
          <p:nvPr>
            <p:ph type="ctrTitle"/>
          </p:nvPr>
        </p:nvSpPr>
        <p:spPr/>
        <p:txBody>
          <a:bodyPr/>
          <a:lstStyle/>
          <a:p>
            <a:r>
              <a:rPr lang="en-IN" sz="4800" dirty="0"/>
              <a:t>SMART BASKET – GROCERY(ONLINE SHOPPING)</a:t>
            </a:r>
          </a:p>
        </p:txBody>
      </p:sp>
      <p:sp>
        <p:nvSpPr>
          <p:cNvPr id="3" name="Subtitle 2">
            <a:extLst>
              <a:ext uri="{FF2B5EF4-FFF2-40B4-BE49-F238E27FC236}">
                <a16:creationId xmlns:a16="http://schemas.microsoft.com/office/drawing/2014/main" id="{F184327D-B644-5D64-80D0-83DF1F14EC3C}"/>
              </a:ext>
            </a:extLst>
          </p:cNvPr>
          <p:cNvSpPr>
            <a:spLocks noGrp="1"/>
          </p:cNvSpPr>
          <p:nvPr>
            <p:ph type="subTitle" idx="1"/>
          </p:nvPr>
        </p:nvSpPr>
        <p:spPr/>
        <p:txBody>
          <a:bodyPr>
            <a:normAutofit fontScale="92500" lnSpcReduction="10000"/>
          </a:bodyPr>
          <a:lstStyle/>
          <a:p>
            <a:r>
              <a:rPr lang="en-IN" dirty="0"/>
              <a:t>R.SAI NARAYAN(221801042)</a:t>
            </a:r>
          </a:p>
          <a:p>
            <a:r>
              <a:rPr lang="en-IN" dirty="0"/>
              <a:t>S.SEBRINA CATHRIENE ROSE(221801048)</a:t>
            </a:r>
          </a:p>
          <a:p>
            <a:r>
              <a:rPr lang="en-IN" dirty="0"/>
              <a:t>P.SWETHA(221801054)</a:t>
            </a:r>
          </a:p>
        </p:txBody>
      </p:sp>
    </p:spTree>
    <p:extLst>
      <p:ext uri="{BB962C8B-B14F-4D97-AF65-F5344CB8AC3E}">
        <p14:creationId xmlns:p14="http://schemas.microsoft.com/office/powerpoint/2010/main" val="3952014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85DA84-CB73-4E5E-9864-2460CE280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49185E-361A-421B-8F2D-11C7FFC686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4B85BAA-C37F-44B4-B427-B4F10EBB4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4668"/>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C4EE06-D7B4-4FAC-A561-38A1C3802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18D83B-903C-4782-B1BB-A45164A71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26240" y="6494325"/>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785589A-A5AC-409A-B2A2-24D871B4C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867" y="158782"/>
            <a:ext cx="11870265" cy="65378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DFAFB13D-A3F7-2CF7-2D3D-DADD4DC0CEB0}"/>
              </a:ext>
            </a:extLst>
          </p:cNvPr>
          <p:cNvPicPr>
            <a:picLocks noChangeAspect="1"/>
          </p:cNvPicPr>
          <p:nvPr/>
        </p:nvPicPr>
        <p:blipFill>
          <a:blip r:embed="rId2"/>
          <a:stretch>
            <a:fillRect/>
          </a:stretch>
        </p:blipFill>
        <p:spPr>
          <a:xfrm>
            <a:off x="482600" y="1279541"/>
            <a:ext cx="11226799" cy="4294249"/>
          </a:xfrm>
          <a:prstGeom prst="rect">
            <a:avLst/>
          </a:prstGeom>
        </p:spPr>
      </p:pic>
    </p:spTree>
    <p:extLst>
      <p:ext uri="{BB962C8B-B14F-4D97-AF65-F5344CB8AC3E}">
        <p14:creationId xmlns:p14="http://schemas.microsoft.com/office/powerpoint/2010/main" val="275452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heckout form&#10;&#10;AI-generated content may be incorrect.">
            <a:extLst>
              <a:ext uri="{FF2B5EF4-FFF2-40B4-BE49-F238E27FC236}">
                <a16:creationId xmlns:a16="http://schemas.microsoft.com/office/drawing/2014/main" id="{EC2D7970-AA1C-2B7D-6097-12590560822E}"/>
              </a:ext>
            </a:extLst>
          </p:cNvPr>
          <p:cNvPicPr>
            <a:picLocks noChangeAspect="1"/>
          </p:cNvPicPr>
          <p:nvPr/>
        </p:nvPicPr>
        <p:blipFill>
          <a:blip r:embed="rId2"/>
          <a:stretch>
            <a:fillRect/>
          </a:stretch>
        </p:blipFill>
        <p:spPr>
          <a:xfrm>
            <a:off x="1232809" y="1256997"/>
            <a:ext cx="9726382" cy="4344006"/>
          </a:xfrm>
          <a:prstGeom prst="rect">
            <a:avLst/>
          </a:prstGeom>
        </p:spPr>
      </p:pic>
    </p:spTree>
    <p:extLst>
      <p:ext uri="{BB962C8B-B14F-4D97-AF65-F5344CB8AC3E}">
        <p14:creationId xmlns:p14="http://schemas.microsoft.com/office/powerpoint/2010/main" val="95683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4C57-4A1E-444F-67A7-ABB5373155C2}"/>
              </a:ext>
            </a:extLst>
          </p:cNvPr>
          <p:cNvSpPr>
            <a:spLocks noGrp="1"/>
          </p:cNvSpPr>
          <p:nvPr>
            <p:ph type="title"/>
          </p:nvPr>
        </p:nvSpPr>
        <p:spPr>
          <a:xfrm>
            <a:off x="7860667" y="685800"/>
            <a:ext cx="3656419" cy="1062613"/>
          </a:xfrm>
        </p:spPr>
        <p:txBody>
          <a:bodyPr>
            <a:normAutofit/>
          </a:bodyPr>
          <a:lstStyle/>
          <a:p>
            <a:r>
              <a:rPr lang="en-IN" sz="4100" dirty="0"/>
              <a:t>CONCLUSIONS:</a:t>
            </a:r>
          </a:p>
        </p:txBody>
      </p:sp>
      <p:sp>
        <p:nvSpPr>
          <p:cNvPr id="4106" name="Rectangle 4105">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101" name="Picture 5" descr="Online Shopping Images – Browse 3,313 ...">
            <a:extLst>
              <a:ext uri="{FF2B5EF4-FFF2-40B4-BE49-F238E27FC236}">
                <a16:creationId xmlns:a16="http://schemas.microsoft.com/office/drawing/2014/main" id="{5D83D7A1-EB5B-4A62-2EBA-98E44E0504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1" y="1100574"/>
            <a:ext cx="6517065" cy="43368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6900DD76-5FA2-1156-9453-F0B638546973}"/>
              </a:ext>
            </a:extLst>
          </p:cNvPr>
          <p:cNvSpPr>
            <a:spLocks noGrp="1" noChangeArrowheads="1"/>
          </p:cNvSpPr>
          <p:nvPr>
            <p:ph idx="1"/>
          </p:nvPr>
        </p:nvSpPr>
        <p:spPr bwMode="auto">
          <a:xfrm>
            <a:off x="7860667" y="1748413"/>
            <a:ext cx="3656419" cy="41189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300" b="0" i="0" u="none" strike="noStrike" cap="none" normalizeH="0" baseline="0" dirty="0">
                <a:ln>
                  <a:noFill/>
                </a:ln>
                <a:effectLst/>
                <a:latin typeface="Arial" panose="020B0604020202020204" pitchFamily="34" charset="0"/>
              </a:rPr>
              <a:t>The Smart Basket project successfully integrates AI technologies to optimize the grocery shopping experience. By utilizing Hybrid Filtering, A* Pathfinding, Time Series Forecasting, and SMA, it delivers personalized recommendations, efficient store navigation, timely price predictions, and consumption-based alerts. The system enhances user convenience while promoting smart budgeting and efficient purchasing behavior. Real-time interaction with user data ensures tailored suggestions and increased satisfaction. The modular architecture supports scalability and future updates. Overall, Smart Basket proves to be a robust, intelligent solution for modern retail needs. It sets the stage for future advancements in AI-driven retail systems.</a:t>
            </a:r>
          </a:p>
        </p:txBody>
      </p:sp>
    </p:spTree>
    <p:extLst>
      <p:ext uri="{BB962C8B-B14F-4D97-AF65-F5344CB8AC3E}">
        <p14:creationId xmlns:p14="http://schemas.microsoft.com/office/powerpoint/2010/main" val="323573932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A08D-1786-2218-62EF-98165E1B3453}"/>
              </a:ext>
            </a:extLst>
          </p:cNvPr>
          <p:cNvSpPr>
            <a:spLocks noGrp="1"/>
          </p:cNvSpPr>
          <p:nvPr>
            <p:ph type="title"/>
          </p:nvPr>
        </p:nvSpPr>
        <p:spPr>
          <a:xfrm>
            <a:off x="1371600" y="685800"/>
            <a:ext cx="9601200" cy="1485900"/>
          </a:xfrm>
        </p:spPr>
        <p:txBody>
          <a:bodyPr/>
          <a:lstStyle/>
          <a:p>
            <a:r>
              <a:rPr lang="en-IN" b="1" dirty="0"/>
              <a:t>REFERENCES:</a:t>
            </a:r>
          </a:p>
        </p:txBody>
      </p:sp>
      <p:sp>
        <p:nvSpPr>
          <p:cNvPr id="13" name="Rectangle 7">
            <a:extLst>
              <a:ext uri="{FF2B5EF4-FFF2-40B4-BE49-F238E27FC236}">
                <a16:creationId xmlns:a16="http://schemas.microsoft.com/office/drawing/2014/main" id="{882B88B2-6A1B-69C5-E49B-8321CA0BF9B5}"/>
              </a:ext>
            </a:extLst>
          </p:cNvPr>
          <p:cNvSpPr>
            <a:spLocks noGrp="1" noChangeArrowheads="1"/>
          </p:cNvSpPr>
          <p:nvPr>
            <p:ph idx="1"/>
          </p:nvPr>
        </p:nvSpPr>
        <p:spPr bwMode="auto">
          <a:xfrm>
            <a:off x="1371600" y="2286000"/>
            <a:ext cx="9601200" cy="35814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altLang="en-US" dirty="0"/>
              <a:t>Singh, K., &amp; Bansal, R. (2022). A deep learning-based dynamic price prediction and alert system for retail. Journal of Ambient Intelligence and Humanized Computing, 13(5), 2515–2527.</a:t>
            </a:r>
          </a:p>
          <a:p>
            <a:pPr lvl="0"/>
            <a:r>
              <a:rPr lang="en-US" altLang="en-US" dirty="0" err="1"/>
              <a:t>Elhoseny</a:t>
            </a:r>
            <a:r>
              <a:rPr lang="en-US" altLang="en-US" dirty="0"/>
              <a:t>, M., &amp; Ramírez-González, G. (2021). Toward smart retail systems: A review on recent technologies and future trends. IEEE Access, 9, 89633–89651.</a:t>
            </a:r>
          </a:p>
          <a:p>
            <a:pPr lvl="0"/>
            <a:r>
              <a:rPr lang="en-US" altLang="en-US" dirty="0"/>
              <a:t>Sharma, R., &amp; Thakur, A. (2021). Usage-based reordering system using time-series analysis in smart shopping applications. 2021 12th International Conference on Computing Communication and Networking Technologies (ICCCNT), IEEE, 1–6.</a:t>
            </a:r>
          </a:p>
          <a:p>
            <a:pPr lvl="0"/>
            <a:r>
              <a:rPr lang="en-US" altLang="en-US" dirty="0"/>
              <a:t>Ahmed, S., &amp; Alam, M. (2023). AI-powered smart shopping cart: A review of consumer-centric applications and technologies. ACM Computing Surveys, 55(2), Article 34.</a:t>
            </a:r>
          </a:p>
        </p:txBody>
      </p:sp>
    </p:spTree>
    <p:extLst>
      <p:ext uri="{BB962C8B-B14F-4D97-AF65-F5344CB8AC3E}">
        <p14:creationId xmlns:p14="http://schemas.microsoft.com/office/powerpoint/2010/main" val="210659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FC5BE-44FD-46A9-B86D-FA7851D423C6}"/>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EF9D36DA-B75D-CDA5-0BF9-75BF23D61019}"/>
              </a:ext>
            </a:extLst>
          </p:cNvPr>
          <p:cNvSpPr>
            <a:spLocks noGrp="1"/>
          </p:cNvSpPr>
          <p:nvPr>
            <p:ph idx="1"/>
          </p:nvPr>
        </p:nvSpPr>
        <p:spPr/>
        <p:txBody>
          <a:bodyPr/>
          <a:lstStyle/>
          <a:p>
            <a:pPr marL="0" indent="0">
              <a:buNone/>
            </a:pPr>
            <a:r>
              <a:rPr lang="en-US" i="1" dirty="0"/>
              <a:t>Online grocery shoppers often face challenges like spending excessive time searching for items, forgetting frequently purchased products, and dealing with a lack of personalization. Current systems do not effectively adapt to user preferences or streamline the shopping experience. Additionally, buyers have no clear way to manage spending during the shopping process, often leading to budget overruns. This project aims to develop a Smart Basket system that offers intelligent product suggestions, auto-generates shopping lists, and includes a budget constraint feature to help users shop efficiently within their financial limits.</a:t>
            </a:r>
            <a:endParaRPr lang="en-IN" i="1" dirty="0"/>
          </a:p>
        </p:txBody>
      </p:sp>
    </p:spTree>
    <p:extLst>
      <p:ext uri="{BB962C8B-B14F-4D97-AF65-F5344CB8AC3E}">
        <p14:creationId xmlns:p14="http://schemas.microsoft.com/office/powerpoint/2010/main" val="16973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A220F-36C0-BF6A-074E-99E166950218}"/>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224FD298-0193-80C9-B540-5B6660A0B220}"/>
              </a:ext>
            </a:extLst>
          </p:cNvPr>
          <p:cNvSpPr>
            <a:spLocks noGrp="1"/>
          </p:cNvSpPr>
          <p:nvPr>
            <p:ph idx="1"/>
          </p:nvPr>
        </p:nvSpPr>
        <p:spPr/>
        <p:txBody>
          <a:bodyPr/>
          <a:lstStyle/>
          <a:p>
            <a:pPr marL="0" indent="0">
              <a:buNone/>
            </a:pPr>
            <a:r>
              <a:rPr lang="en-US" i="1" dirty="0" err="1"/>
              <a:t>SmartBasket</a:t>
            </a:r>
            <a:r>
              <a:rPr lang="en-US" i="1" dirty="0"/>
              <a:t> is an AI-driven retail solution designed to enhance in-store shopping by providing intelligent, personalized assistance. It integrates hybrid filtering for product recommendations, A* pathfinding for optimized store navigation, ARIMA/Prophet for dynamic price forecasting, and Simple Moving Average (SMA) for usage-based restocking alerts. The system analyzes individual purchasing behavior and retail data to predict needs and guide customers efficiently. It minimizes shopping time, supports cost-effective decisions, and improves user convenience. Designed with scalability and user adaptability in mind, </a:t>
            </a:r>
            <a:r>
              <a:rPr lang="en-US" i="1" dirty="0" err="1"/>
              <a:t>SmartBasket</a:t>
            </a:r>
            <a:r>
              <a:rPr lang="en-US" i="1" dirty="0"/>
              <a:t> redefines the modern retail experience. This project demonstrates the practical implementation of advanced AI in everyday consumer environments.</a:t>
            </a:r>
            <a:endParaRPr lang="en-IN" i="1" dirty="0"/>
          </a:p>
        </p:txBody>
      </p:sp>
    </p:spTree>
    <p:extLst>
      <p:ext uri="{BB962C8B-B14F-4D97-AF65-F5344CB8AC3E}">
        <p14:creationId xmlns:p14="http://schemas.microsoft.com/office/powerpoint/2010/main" val="368333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4443-3F70-2C5E-5AA7-07CE0B2C8A3F}"/>
              </a:ext>
            </a:extLst>
          </p:cNvPr>
          <p:cNvSpPr>
            <a:spLocks noGrp="1"/>
          </p:cNvSpPr>
          <p:nvPr>
            <p:ph type="title"/>
          </p:nvPr>
        </p:nvSpPr>
        <p:spPr>
          <a:xfrm>
            <a:off x="723900" y="2247899"/>
            <a:ext cx="3855720" cy="1571625"/>
          </a:xfrm>
        </p:spPr>
        <p:txBody>
          <a:bodyPr/>
          <a:lstStyle/>
          <a:p>
            <a:r>
              <a:rPr lang="en-IN" b="1" dirty="0"/>
              <a:t>EXISTING </a:t>
            </a:r>
            <a:br>
              <a:rPr lang="en-IN" b="1" dirty="0"/>
            </a:br>
            <a:r>
              <a:rPr lang="en-IN" b="1" dirty="0"/>
              <a:t>SYSTEM:</a:t>
            </a:r>
          </a:p>
        </p:txBody>
      </p:sp>
      <p:sp>
        <p:nvSpPr>
          <p:cNvPr id="6" name="Text Placeholder 3">
            <a:extLst>
              <a:ext uri="{FF2B5EF4-FFF2-40B4-BE49-F238E27FC236}">
                <a16:creationId xmlns:a16="http://schemas.microsoft.com/office/drawing/2014/main" id="{B75484E2-2497-25BE-F8A7-4A06670F4E1A}"/>
              </a:ext>
            </a:extLst>
          </p:cNvPr>
          <p:cNvSpPr>
            <a:spLocks noGrp="1"/>
          </p:cNvSpPr>
          <p:nvPr>
            <p:ph idx="1"/>
          </p:nvPr>
        </p:nvSpPr>
        <p:spPr>
          <a:xfrm>
            <a:off x="6256338" y="685800"/>
            <a:ext cx="5211762" cy="5175250"/>
          </a:xfrm>
        </p:spPr>
        <p:txBody>
          <a:bodyPr/>
          <a:lstStyle/>
          <a:p>
            <a:r>
              <a:rPr lang="en-US" b="1" dirty="0"/>
              <a:t>Manual Shopping Experience: </a:t>
            </a:r>
            <a:r>
              <a:rPr lang="en-US" i="1" dirty="0"/>
              <a:t>Most retail stores still rely on traditional shopping methods where customers manually search for products without guided navigation or smart assistance</a:t>
            </a:r>
            <a:r>
              <a:rPr lang="en-US" dirty="0"/>
              <a:t>.</a:t>
            </a:r>
          </a:p>
          <a:p>
            <a:r>
              <a:rPr lang="en-US" b="1" dirty="0"/>
              <a:t>Static Recommendations: </a:t>
            </a:r>
            <a:r>
              <a:rPr lang="en-US" i="1" dirty="0"/>
              <a:t>Current recommendation systems, if available, are typically based on basic content filtering without personalized or contextual intelligence like user behavior trends or combined algorithms.</a:t>
            </a:r>
          </a:p>
          <a:p>
            <a:r>
              <a:rPr lang="en-US" b="1" dirty="0"/>
              <a:t>Lack of Predictive Alerts: </a:t>
            </a:r>
            <a:r>
              <a:rPr lang="en-US" i="1" dirty="0"/>
              <a:t>Present systems do not offer dynamic price alerts or restocking suggestions based on consumption patterns, leading to missed savings and inconvenient stockouts.</a:t>
            </a:r>
            <a:endParaRPr lang="en-IN" i="1" dirty="0"/>
          </a:p>
        </p:txBody>
      </p:sp>
    </p:spTree>
    <p:extLst>
      <p:ext uri="{BB962C8B-B14F-4D97-AF65-F5344CB8AC3E}">
        <p14:creationId xmlns:p14="http://schemas.microsoft.com/office/powerpoint/2010/main" val="414469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6268-B46E-0CDA-217F-9094EEE825CA}"/>
              </a:ext>
            </a:extLst>
          </p:cNvPr>
          <p:cNvSpPr>
            <a:spLocks noGrp="1"/>
          </p:cNvSpPr>
          <p:nvPr>
            <p:ph type="title"/>
          </p:nvPr>
        </p:nvSpPr>
        <p:spPr>
          <a:xfrm>
            <a:off x="723900" y="2409824"/>
            <a:ext cx="3855720" cy="1724025"/>
          </a:xfrm>
        </p:spPr>
        <p:txBody>
          <a:bodyPr/>
          <a:lstStyle/>
          <a:p>
            <a:r>
              <a:rPr lang="en-IN" b="1" dirty="0"/>
              <a:t>PROPOSED </a:t>
            </a:r>
            <a:br>
              <a:rPr lang="en-IN" b="1" dirty="0"/>
            </a:br>
            <a:r>
              <a:rPr lang="en-IN" b="1" dirty="0"/>
              <a:t>SYSTEM:</a:t>
            </a:r>
            <a:br>
              <a:rPr lang="en-IN" b="1" dirty="0"/>
            </a:br>
            <a:endParaRPr lang="en-IN" b="1" dirty="0"/>
          </a:p>
        </p:txBody>
      </p:sp>
      <p:sp>
        <p:nvSpPr>
          <p:cNvPr id="5" name="Text Placeholder 3">
            <a:extLst>
              <a:ext uri="{FF2B5EF4-FFF2-40B4-BE49-F238E27FC236}">
                <a16:creationId xmlns:a16="http://schemas.microsoft.com/office/drawing/2014/main" id="{30835024-E924-7B95-83F4-C70C1826435B}"/>
              </a:ext>
            </a:extLst>
          </p:cNvPr>
          <p:cNvSpPr>
            <a:spLocks noGrp="1"/>
          </p:cNvSpPr>
          <p:nvPr>
            <p:ph idx="1"/>
          </p:nvPr>
        </p:nvSpPr>
        <p:spPr>
          <a:xfrm>
            <a:off x="6256338" y="247650"/>
            <a:ext cx="5211762" cy="5613400"/>
          </a:xfrm>
        </p:spPr>
        <p:txBody>
          <a:bodyPr>
            <a:normAutofit lnSpcReduction="10000"/>
          </a:bodyPr>
          <a:lstStyle/>
          <a:p>
            <a:r>
              <a:rPr lang="en-US" b="1" dirty="0"/>
              <a:t>Personalized Product Recommendations</a:t>
            </a:r>
            <a:br>
              <a:rPr lang="en-US" dirty="0"/>
            </a:br>
            <a:r>
              <a:rPr lang="en-US" dirty="0"/>
              <a:t> • </a:t>
            </a:r>
            <a:r>
              <a:rPr lang="en-US" i="1" dirty="0"/>
              <a:t>Uses Hybrid Filtering (Collaborative + Content-Based) for accuracy</a:t>
            </a:r>
            <a:br>
              <a:rPr lang="en-US" i="1" dirty="0"/>
            </a:br>
            <a:r>
              <a:rPr lang="en-US" i="1" dirty="0"/>
              <a:t> • Adapts to individual user preferences over time</a:t>
            </a:r>
          </a:p>
          <a:p>
            <a:r>
              <a:rPr lang="en-US" b="1" dirty="0"/>
              <a:t>Optimized In-Store Navigation</a:t>
            </a:r>
            <a:br>
              <a:rPr lang="en-US" dirty="0"/>
            </a:br>
            <a:r>
              <a:rPr lang="en-US" dirty="0"/>
              <a:t> </a:t>
            </a:r>
            <a:r>
              <a:rPr lang="en-US" i="1" dirty="0"/>
              <a:t>• A* Pathfinding Algorithm finds shortest routes to products</a:t>
            </a:r>
            <a:br>
              <a:rPr lang="en-US" i="1" dirty="0"/>
            </a:br>
            <a:r>
              <a:rPr lang="en-US" i="1" dirty="0"/>
              <a:t> • Reduces customer effort and shopping time</a:t>
            </a:r>
          </a:p>
          <a:p>
            <a:r>
              <a:rPr lang="en-US" b="1" dirty="0"/>
              <a:t>Intelligent Purchase Reminders</a:t>
            </a:r>
            <a:br>
              <a:rPr lang="en-US" dirty="0"/>
            </a:br>
            <a:r>
              <a:rPr lang="en-US" dirty="0"/>
              <a:t> • Simple Moving Average (SMA) tracks product usage cycles Suggests restocking</a:t>
            </a:r>
          </a:p>
          <a:p>
            <a:r>
              <a:rPr lang="en-US" b="1" dirty="0"/>
              <a:t>Dynamic Price Monitoring</a:t>
            </a:r>
            <a:br>
              <a:rPr lang="en-US" dirty="0"/>
            </a:br>
            <a:r>
              <a:rPr lang="en-US" dirty="0"/>
              <a:t> • </a:t>
            </a:r>
            <a:r>
              <a:rPr lang="en-US" i="1" dirty="0"/>
              <a:t>Time Series Forecasting (ARIMA/Prophet) predicts price trends</a:t>
            </a:r>
            <a:br>
              <a:rPr lang="en-US" i="1" dirty="0"/>
            </a:br>
            <a:r>
              <a:rPr lang="en-US" i="1" dirty="0"/>
              <a:t> • Sends alerts for optimal buying times to save costs</a:t>
            </a:r>
            <a:endParaRPr lang="en-IN" i="1" dirty="0"/>
          </a:p>
        </p:txBody>
      </p:sp>
    </p:spTree>
    <p:extLst>
      <p:ext uri="{BB962C8B-B14F-4D97-AF65-F5344CB8AC3E}">
        <p14:creationId xmlns:p14="http://schemas.microsoft.com/office/powerpoint/2010/main" val="288629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IN"/>
            </a:p>
          </p:txBody>
        </p:sp>
        <p:sp>
          <p:nvSpPr>
            <p:cNvPr id="13"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grpSp>
      <p:sp>
        <p:nvSpPr>
          <p:cNvPr id="15" name="Rectangle 14">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D8B342B1-C75C-094A-1281-59EBABC46C96}"/>
              </a:ext>
            </a:extLst>
          </p:cNvPr>
          <p:cNvGraphicFramePr>
            <a:graphicFrameLocks noGrp="1"/>
          </p:cNvGraphicFramePr>
          <p:nvPr>
            <p:extLst>
              <p:ext uri="{D42A27DB-BD31-4B8C-83A1-F6EECF244321}">
                <p14:modId xmlns:p14="http://schemas.microsoft.com/office/powerpoint/2010/main" val="3146869182"/>
              </p:ext>
            </p:extLst>
          </p:nvPr>
        </p:nvGraphicFramePr>
        <p:xfrm>
          <a:off x="1322194" y="1751723"/>
          <a:ext cx="9550583" cy="3319247"/>
        </p:xfrm>
        <a:graphic>
          <a:graphicData uri="http://schemas.openxmlformats.org/drawingml/2006/table">
            <a:tbl>
              <a:tblPr firstRow="1" bandRow="1">
                <a:solidFill>
                  <a:schemeClr val="tx1">
                    <a:lumMod val="65000"/>
                    <a:lumOff val="35000"/>
                  </a:schemeClr>
                </a:solidFill>
              </a:tblPr>
              <a:tblGrid>
                <a:gridCol w="1465889">
                  <a:extLst>
                    <a:ext uri="{9D8B030D-6E8A-4147-A177-3AD203B41FA5}">
                      <a16:colId xmlns:a16="http://schemas.microsoft.com/office/drawing/2014/main" val="685997802"/>
                    </a:ext>
                  </a:extLst>
                </a:gridCol>
                <a:gridCol w="768955">
                  <a:extLst>
                    <a:ext uri="{9D8B030D-6E8A-4147-A177-3AD203B41FA5}">
                      <a16:colId xmlns:a16="http://schemas.microsoft.com/office/drawing/2014/main" val="2869685810"/>
                    </a:ext>
                  </a:extLst>
                </a:gridCol>
                <a:gridCol w="3254583">
                  <a:extLst>
                    <a:ext uri="{9D8B030D-6E8A-4147-A177-3AD203B41FA5}">
                      <a16:colId xmlns:a16="http://schemas.microsoft.com/office/drawing/2014/main" val="1886279609"/>
                    </a:ext>
                  </a:extLst>
                </a:gridCol>
                <a:gridCol w="4061156">
                  <a:extLst>
                    <a:ext uri="{9D8B030D-6E8A-4147-A177-3AD203B41FA5}">
                      <a16:colId xmlns:a16="http://schemas.microsoft.com/office/drawing/2014/main" val="2141912607"/>
                    </a:ext>
                  </a:extLst>
                </a:gridCol>
              </a:tblGrid>
              <a:tr h="319489">
                <a:tc>
                  <a:txBody>
                    <a:bodyPr/>
                    <a:lstStyle/>
                    <a:p>
                      <a:r>
                        <a:rPr lang="en-IN" sz="800" b="1" cap="all" spc="60">
                          <a:solidFill>
                            <a:schemeClr val="tx1"/>
                          </a:solidFill>
                        </a:rPr>
                        <a:t>Author(s)</a:t>
                      </a:r>
                    </a:p>
                  </a:txBody>
                  <a:tcPr marL="88747" marR="88747" marT="88747" marB="88747" anchor="ctr">
                    <a:lnL w="12700" cmpd="sng">
                      <a:noFill/>
                    </a:lnL>
                    <a:lnR w="12700" cmpd="sng">
                      <a:noFill/>
                    </a:lnR>
                    <a:lnT w="12700" cmpd="sng">
                      <a:noFill/>
                    </a:lnT>
                    <a:lnB w="38100" cmpd="sng">
                      <a:noFill/>
                    </a:lnB>
                    <a:noFill/>
                  </a:tcPr>
                </a:tc>
                <a:tc>
                  <a:txBody>
                    <a:bodyPr/>
                    <a:lstStyle/>
                    <a:p>
                      <a:r>
                        <a:rPr lang="en-IN" sz="800" b="1" cap="all" spc="60">
                          <a:solidFill>
                            <a:schemeClr val="tx1"/>
                          </a:solidFill>
                        </a:rPr>
                        <a:t>Year</a:t>
                      </a:r>
                    </a:p>
                  </a:txBody>
                  <a:tcPr marL="88747" marR="88747" marT="88747" marB="88747" anchor="ctr">
                    <a:lnL w="12700" cmpd="sng">
                      <a:noFill/>
                    </a:lnL>
                    <a:lnR w="12700" cmpd="sng">
                      <a:noFill/>
                    </a:lnR>
                    <a:lnT w="12700" cmpd="sng">
                      <a:noFill/>
                    </a:lnT>
                    <a:lnB w="38100" cmpd="sng">
                      <a:noFill/>
                    </a:lnB>
                    <a:noFill/>
                  </a:tcPr>
                </a:tc>
                <a:tc>
                  <a:txBody>
                    <a:bodyPr/>
                    <a:lstStyle/>
                    <a:p>
                      <a:r>
                        <a:rPr lang="en-IN" sz="800" b="1" cap="all" spc="60">
                          <a:solidFill>
                            <a:schemeClr val="tx1"/>
                          </a:solidFill>
                        </a:rPr>
                        <a:t>Paper Title</a:t>
                      </a:r>
                    </a:p>
                  </a:txBody>
                  <a:tcPr marL="88747" marR="88747" marT="88747" marB="88747" anchor="ctr">
                    <a:lnL w="12700" cmpd="sng">
                      <a:noFill/>
                    </a:lnL>
                    <a:lnR w="12700" cmpd="sng">
                      <a:noFill/>
                    </a:lnR>
                    <a:lnT w="12700" cmpd="sng">
                      <a:noFill/>
                    </a:lnT>
                    <a:lnB w="38100" cmpd="sng">
                      <a:noFill/>
                    </a:lnB>
                    <a:noFill/>
                  </a:tcPr>
                </a:tc>
                <a:tc>
                  <a:txBody>
                    <a:bodyPr/>
                    <a:lstStyle/>
                    <a:p>
                      <a:r>
                        <a:rPr lang="en-IN" sz="800" b="1" cap="all" spc="60">
                          <a:solidFill>
                            <a:schemeClr val="tx1"/>
                          </a:solidFill>
                        </a:rPr>
                        <a:t>Description</a:t>
                      </a:r>
                    </a:p>
                  </a:txBody>
                  <a:tcPr marL="88747" marR="88747" marT="88747" marB="88747" anchor="ctr">
                    <a:lnL w="12700" cmpd="sng">
                      <a:noFill/>
                    </a:lnL>
                    <a:lnR w="12700" cmpd="sng">
                      <a:noFill/>
                    </a:lnR>
                    <a:lnT w="12700" cmpd="sng">
                      <a:noFill/>
                    </a:lnT>
                    <a:lnB w="38100" cmpd="sng">
                      <a:noFill/>
                    </a:lnB>
                    <a:noFill/>
                  </a:tcPr>
                </a:tc>
                <a:extLst>
                  <a:ext uri="{0D108BD9-81ED-4DB2-BD59-A6C34878D82A}">
                    <a16:rowId xmlns:a16="http://schemas.microsoft.com/office/drawing/2014/main" val="3921585165"/>
                  </a:ext>
                </a:extLst>
              </a:tr>
              <a:tr h="405998">
                <a:tc>
                  <a:txBody>
                    <a:bodyPr/>
                    <a:lstStyle/>
                    <a:p>
                      <a:r>
                        <a:rPr lang="en-IN" sz="1000" cap="none" spc="0">
                          <a:solidFill>
                            <a:schemeClr val="bg1"/>
                          </a:solidFill>
                        </a:rPr>
                        <a:t>Chen et al.</a:t>
                      </a:r>
                    </a:p>
                  </a:txBody>
                  <a:tcPr marL="15245" marR="15245" marT="7623" marB="5916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r>
                        <a:rPr lang="en-IN" sz="1000" cap="none" spc="0">
                          <a:solidFill>
                            <a:schemeClr val="bg1"/>
                          </a:solidFill>
                        </a:rPr>
                        <a:t>2021</a:t>
                      </a:r>
                    </a:p>
                  </a:txBody>
                  <a:tcPr marL="15245" marR="15245" marT="7623" marB="5916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r>
                        <a:rPr lang="en-US" sz="1000" cap="none" spc="0">
                          <a:solidFill>
                            <a:schemeClr val="bg1"/>
                          </a:solidFill>
                        </a:rPr>
                        <a:t>Personalized Product Recommender Using Hybrid Filtering</a:t>
                      </a:r>
                    </a:p>
                  </a:txBody>
                  <a:tcPr marL="15245" marR="15245" marT="7623" marB="5916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tc>
                  <a:txBody>
                    <a:bodyPr/>
                    <a:lstStyle/>
                    <a:p>
                      <a:r>
                        <a:rPr lang="en-US" sz="1000" cap="none" spc="0">
                          <a:solidFill>
                            <a:schemeClr val="bg1"/>
                          </a:solidFill>
                        </a:rPr>
                        <a:t>Introduced a hybrid filtering system combining collaborative and content-based methods to improve accuracy in product suggestion.</a:t>
                      </a:r>
                    </a:p>
                  </a:txBody>
                  <a:tcPr marL="15245" marR="15245" marT="7623" marB="59165" anchor="ctr">
                    <a:lnL w="12700" cmpd="sng">
                      <a:noFill/>
                      <a:prstDash val="solid"/>
                    </a:lnL>
                    <a:lnR w="12700" cmpd="sng">
                      <a:noFill/>
                      <a:prstDash val="solid"/>
                    </a:lnR>
                    <a:lnT w="38100" cmpd="sng">
                      <a:noFill/>
                    </a:lnT>
                    <a:lnB w="12700" cmpd="sng">
                      <a:noFill/>
                      <a:prstDash val="solid"/>
                    </a:lnB>
                    <a:solidFill>
                      <a:schemeClr val="tx1">
                        <a:lumMod val="65000"/>
                        <a:lumOff val="35000"/>
                      </a:schemeClr>
                    </a:solidFill>
                  </a:tcPr>
                </a:tc>
                <a:extLst>
                  <a:ext uri="{0D108BD9-81ED-4DB2-BD59-A6C34878D82A}">
                    <a16:rowId xmlns:a16="http://schemas.microsoft.com/office/drawing/2014/main" val="3142369585"/>
                  </a:ext>
                </a:extLst>
              </a:tr>
              <a:tr h="405998">
                <a:tc>
                  <a:txBody>
                    <a:bodyPr/>
                    <a:lstStyle/>
                    <a:p>
                      <a:r>
                        <a:rPr lang="en-IN" sz="1000" cap="none" spc="0">
                          <a:solidFill>
                            <a:schemeClr val="bg1"/>
                          </a:solidFill>
                        </a:rPr>
                        <a:t>Rahman &amp; Gupta</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IN" sz="1000" cap="none" spc="0">
                          <a:solidFill>
                            <a:schemeClr val="bg1"/>
                          </a:solidFill>
                        </a:rPr>
                        <a:t>2022</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Indoor Navigation Using A* Pathfinding in Smart Retail</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Applied A* pathfinding in indoor store layouts to guide users efficiently to products, reducing shopping time.</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554055457"/>
                  </a:ext>
                </a:extLst>
              </a:tr>
              <a:tr h="405998">
                <a:tc>
                  <a:txBody>
                    <a:bodyPr/>
                    <a:lstStyle/>
                    <a:p>
                      <a:r>
                        <a:rPr lang="en-IN" sz="1000" cap="none" spc="0">
                          <a:solidFill>
                            <a:schemeClr val="bg1"/>
                          </a:solidFill>
                        </a:rPr>
                        <a:t>Zhang et al.</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IN" sz="1000" cap="none" spc="0">
                          <a:solidFill>
                            <a:schemeClr val="bg1"/>
                          </a:solidFill>
                        </a:rPr>
                        <a:t>2022</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Time Series Forecasting for Retail Price Optimization</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Used Facebook Prophet to forecast product price trends and notify customers of favorable purchase windows.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836731250"/>
                  </a:ext>
                </a:extLst>
              </a:tr>
              <a:tr h="405998">
                <a:tc>
                  <a:txBody>
                    <a:bodyPr/>
                    <a:lstStyle/>
                    <a:p>
                      <a:r>
                        <a:rPr lang="en-IN" sz="1000" cap="none" spc="0">
                          <a:solidFill>
                            <a:schemeClr val="bg1"/>
                          </a:solidFill>
                        </a:rPr>
                        <a:t>Banerjee &amp; Nair</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IN" sz="1000" cap="none" spc="0">
                          <a:solidFill>
                            <a:schemeClr val="bg1"/>
                          </a:solidFill>
                        </a:rPr>
                        <a:t>2023</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Smart Restocking Alerts Using SMA in Retail Applications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Proposed usage-based prediction using SMA to recommend timely restocking of frequently bought items.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3785843441"/>
                  </a:ext>
                </a:extLst>
              </a:tr>
              <a:tr h="405998">
                <a:tc>
                  <a:txBody>
                    <a:bodyPr/>
                    <a:lstStyle/>
                    <a:p>
                      <a:r>
                        <a:rPr lang="en-IN" sz="1000" cap="none" spc="0">
                          <a:solidFill>
                            <a:schemeClr val="bg1"/>
                          </a:solidFill>
                        </a:rPr>
                        <a:t>Lee &amp; Thomas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IN" sz="1000" cap="none" spc="0">
                          <a:solidFill>
                            <a:schemeClr val="bg1"/>
                          </a:solidFill>
                        </a:rPr>
                        <a:t>2023</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Context-Aware Retail Recommender System Using Hybrid AI Models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Developed a recommender that integrates user context, purchase history, and hybrid filtering for enhanced personalization.</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2803369133"/>
                  </a:ext>
                </a:extLst>
              </a:tr>
              <a:tr h="405998">
                <a:tc>
                  <a:txBody>
                    <a:bodyPr/>
                    <a:lstStyle/>
                    <a:p>
                      <a:r>
                        <a:rPr lang="en-IN" sz="1000" cap="none" spc="0">
                          <a:solidFill>
                            <a:schemeClr val="bg1"/>
                          </a:solidFill>
                        </a:rPr>
                        <a:t>Oliveira et al.</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IN" sz="1000" cap="none" spc="0">
                          <a:solidFill>
                            <a:schemeClr val="bg1"/>
                          </a:solidFill>
                        </a:rPr>
                        <a:t>2023</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Smart Shopping Carts Using Pathfinding and Purchase Prediction</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tc>
                  <a:txBody>
                    <a:bodyPr/>
                    <a:lstStyle/>
                    <a:p>
                      <a:r>
                        <a:rPr lang="en-US" sz="1000" cap="none" spc="0">
                          <a:solidFill>
                            <a:schemeClr val="bg1"/>
                          </a:solidFill>
                        </a:rPr>
                        <a:t>Integrated A* pathfinding with purchase prediction models to optimize item collection paths and suggest additional items.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rgbClr val="262626"/>
                    </a:solidFill>
                  </a:tcPr>
                </a:tc>
                <a:extLst>
                  <a:ext uri="{0D108BD9-81ED-4DB2-BD59-A6C34878D82A}">
                    <a16:rowId xmlns:a16="http://schemas.microsoft.com/office/drawing/2014/main" val="1491658768"/>
                  </a:ext>
                </a:extLst>
              </a:tr>
              <a:tr h="563770">
                <a:tc>
                  <a:txBody>
                    <a:bodyPr/>
                    <a:lstStyle/>
                    <a:p>
                      <a:r>
                        <a:rPr lang="en-IN" sz="1000" cap="none" spc="0">
                          <a:solidFill>
                            <a:schemeClr val="bg1"/>
                          </a:solidFill>
                        </a:rPr>
                        <a:t>Kim &amp; Ahuja</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IN" sz="1000" cap="none" spc="0">
                          <a:solidFill>
                            <a:schemeClr val="bg1"/>
                          </a:solidFill>
                        </a:rPr>
                        <a:t>2024</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AI-Driven Personalized Retail Systems with Real-Time Analytics</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tc>
                  <a:txBody>
                    <a:bodyPr/>
                    <a:lstStyle/>
                    <a:p>
                      <a:r>
                        <a:rPr lang="en-US" sz="1000" cap="none" spc="0">
                          <a:solidFill>
                            <a:schemeClr val="bg1"/>
                          </a:solidFill>
                        </a:rPr>
                        <a:t>Demonstrated a multi-model AI system using SMA, hybrid filtering, and pathfinding to optimize both product recommendations and navigation.</a:t>
                      </a:r>
                    </a:p>
                  </a:txBody>
                  <a:tcPr marL="15245" marR="15245" marT="7623" marB="59165" anchor="ctr">
                    <a:lnL w="12700" cmpd="sng">
                      <a:noFill/>
                      <a:prstDash val="solid"/>
                    </a:lnL>
                    <a:lnR w="12700" cmpd="sng">
                      <a:noFill/>
                      <a:prstDash val="solid"/>
                    </a:lnR>
                    <a:lnT w="12700" cmpd="sng">
                      <a:noFill/>
                      <a:prstDash val="solid"/>
                    </a:lnT>
                    <a:lnB w="12700" cmpd="sng">
                      <a:noFill/>
                      <a:prstDash val="solid"/>
                    </a:lnB>
                    <a:solidFill>
                      <a:schemeClr val="tx1">
                        <a:lumMod val="65000"/>
                        <a:lumOff val="35000"/>
                      </a:schemeClr>
                    </a:solidFill>
                  </a:tcPr>
                </a:tc>
                <a:extLst>
                  <a:ext uri="{0D108BD9-81ED-4DB2-BD59-A6C34878D82A}">
                    <a16:rowId xmlns:a16="http://schemas.microsoft.com/office/drawing/2014/main" val="176256583"/>
                  </a:ext>
                </a:extLst>
              </a:tr>
            </a:tbl>
          </a:graphicData>
        </a:graphic>
      </p:graphicFrame>
    </p:spTree>
    <p:extLst>
      <p:ext uri="{BB962C8B-B14F-4D97-AF65-F5344CB8AC3E}">
        <p14:creationId xmlns:p14="http://schemas.microsoft.com/office/powerpoint/2010/main" val="314012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A944260-0410-C0C6-E221-AF5E523A1DC4}"/>
              </a:ext>
            </a:extLst>
          </p:cNvPr>
          <p:cNvSpPr>
            <a:spLocks noGrp="1"/>
          </p:cNvSpPr>
          <p:nvPr>
            <p:ph type="title"/>
          </p:nvPr>
        </p:nvSpPr>
        <p:spPr>
          <a:xfrm>
            <a:off x="640081" y="791570"/>
            <a:ext cx="4018839" cy="5609230"/>
          </a:xfrm>
        </p:spPr>
        <p:txBody>
          <a:bodyPr vert="horz" lIns="91440" tIns="45720" rIns="91440" bIns="45720" rtlCol="0" anchor="ctr">
            <a:normAutofit/>
          </a:bodyPr>
          <a:lstStyle/>
          <a:p>
            <a:pPr algn="ctr">
              <a:lnSpc>
                <a:spcPct val="89000"/>
              </a:lnSpc>
            </a:pPr>
            <a:r>
              <a:rPr lang="en-US" sz="4400" dirty="0">
                <a:solidFill>
                  <a:schemeClr val="bg2"/>
                </a:solidFill>
              </a:rPr>
              <a:t>SYSTEM </a:t>
            </a:r>
            <a:br>
              <a:rPr lang="en-US" sz="4400" dirty="0">
                <a:solidFill>
                  <a:schemeClr val="bg2"/>
                </a:solidFill>
              </a:rPr>
            </a:br>
            <a:r>
              <a:rPr lang="en-US" sz="4400" dirty="0">
                <a:solidFill>
                  <a:schemeClr val="bg2"/>
                </a:solidFill>
              </a:rPr>
              <a:t>ARCHITECTURE:</a:t>
            </a:r>
            <a:br>
              <a:rPr lang="en-US" sz="4400" dirty="0">
                <a:solidFill>
                  <a:schemeClr val="bg2"/>
                </a:solidFill>
              </a:rPr>
            </a:br>
            <a:endParaRPr lang="en-US" sz="4400" dirty="0">
              <a:solidFill>
                <a:schemeClr val="bg2"/>
              </a:solidFill>
            </a:endParaRPr>
          </a:p>
        </p:txBody>
      </p:sp>
      <p:sp>
        <p:nvSpPr>
          <p:cNvPr id="13" name="Rectangle 12">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Text Placeholder 3">
            <a:extLst>
              <a:ext uri="{FF2B5EF4-FFF2-40B4-BE49-F238E27FC236}">
                <a16:creationId xmlns:a16="http://schemas.microsoft.com/office/drawing/2014/main" id="{23C9DD82-14B2-8DD1-09DB-EEEF2CAC0259}"/>
              </a:ext>
            </a:extLst>
          </p:cNvPr>
          <p:cNvSpPr>
            <a:spLocks noGrp="1"/>
          </p:cNvSpPr>
          <p:nvPr>
            <p:ph type="body" sz="half" idx="2"/>
          </p:nvPr>
        </p:nvSpPr>
        <p:spPr>
          <a:xfrm>
            <a:off x="6176720" y="791570"/>
            <a:ext cx="4892308" cy="5262390"/>
          </a:xfrm>
        </p:spPr>
        <p:txBody>
          <a:bodyPr vert="horz" lIns="91440" tIns="45720" rIns="91440" bIns="45720" rtlCol="0" anchor="ctr">
            <a:normAutofit/>
          </a:bodyPr>
          <a:lstStyle/>
          <a:p>
            <a:pPr indent="-384048">
              <a:lnSpc>
                <a:spcPct val="94000"/>
              </a:lnSpc>
              <a:spcAft>
                <a:spcPts val="200"/>
              </a:spcAft>
            </a:pPr>
            <a:endParaRPr lang="en-US" sz="1800" dirty="0"/>
          </a:p>
        </p:txBody>
      </p:sp>
      <p:pic>
        <p:nvPicPr>
          <p:cNvPr id="6" name="Picture 5" descr="A diagram of a computer system&#10;&#10;AI-generated content may be incorrect.">
            <a:extLst>
              <a:ext uri="{FF2B5EF4-FFF2-40B4-BE49-F238E27FC236}">
                <a16:creationId xmlns:a16="http://schemas.microsoft.com/office/drawing/2014/main" id="{1EDDBD99-593F-9F84-72E2-CD5622D4BDFF}"/>
              </a:ext>
            </a:extLst>
          </p:cNvPr>
          <p:cNvPicPr>
            <a:picLocks noChangeAspect="1"/>
          </p:cNvPicPr>
          <p:nvPr/>
        </p:nvPicPr>
        <p:blipFill>
          <a:blip r:embed="rId2"/>
          <a:stretch>
            <a:fillRect/>
          </a:stretch>
        </p:blipFill>
        <p:spPr>
          <a:xfrm>
            <a:off x="5781615" y="273967"/>
            <a:ext cx="6196019" cy="6310442"/>
          </a:xfrm>
          <a:prstGeom prst="rect">
            <a:avLst/>
          </a:prstGeom>
        </p:spPr>
      </p:pic>
    </p:spTree>
    <p:extLst>
      <p:ext uri="{BB962C8B-B14F-4D97-AF65-F5344CB8AC3E}">
        <p14:creationId xmlns:p14="http://schemas.microsoft.com/office/powerpoint/2010/main" val="324547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13" name="Rectangle 12">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flowchart&#10;&#10;AI-generated content may be incorrect.">
            <a:extLst>
              <a:ext uri="{FF2B5EF4-FFF2-40B4-BE49-F238E27FC236}">
                <a16:creationId xmlns:a16="http://schemas.microsoft.com/office/drawing/2014/main" id="{AA11D036-CEFB-7803-AF16-FEBA5A65AF90}"/>
              </a:ext>
            </a:extLst>
          </p:cNvPr>
          <p:cNvPicPr>
            <a:picLocks noGrp="1" noChangeAspect="1"/>
          </p:cNvPicPr>
          <p:nvPr>
            <p:ph sz="half" idx="2"/>
          </p:nvPr>
        </p:nvPicPr>
        <p:blipFill>
          <a:blip r:embed="rId2"/>
          <a:stretch>
            <a:fillRect/>
          </a:stretch>
        </p:blipFill>
        <p:spPr>
          <a:xfrm>
            <a:off x="2260879" y="231111"/>
            <a:ext cx="3999244" cy="6491235"/>
          </a:xfrm>
          <a:prstGeom prst="rect">
            <a:avLst/>
          </a:prstGeom>
        </p:spPr>
      </p:pic>
      <p:sp>
        <p:nvSpPr>
          <p:cNvPr id="3" name="Content Placeholder 2">
            <a:extLst>
              <a:ext uri="{FF2B5EF4-FFF2-40B4-BE49-F238E27FC236}">
                <a16:creationId xmlns:a16="http://schemas.microsoft.com/office/drawing/2014/main" id="{AC3D1A2A-7395-CC9F-8A4B-0C737E4CED81}"/>
              </a:ext>
            </a:extLst>
          </p:cNvPr>
          <p:cNvSpPr>
            <a:spLocks noGrp="1"/>
          </p:cNvSpPr>
          <p:nvPr>
            <p:ph sz="half" idx="1"/>
          </p:nvPr>
        </p:nvSpPr>
        <p:spPr>
          <a:xfrm>
            <a:off x="8471423" y="2286000"/>
            <a:ext cx="3053039" cy="3931920"/>
          </a:xfrm>
        </p:spPr>
        <p:txBody>
          <a:bodyPr vert="horz" lIns="91440" tIns="45720" rIns="91440" bIns="45720" rtlCol="0">
            <a:normAutofit/>
          </a:bodyPr>
          <a:lstStyle/>
          <a:p>
            <a:r>
              <a:rPr lang="en-US" sz="1600" b="1"/>
              <a:t>DATA FLOW DIAGRAM:</a:t>
            </a:r>
            <a:endParaRPr lang="en-US" sz="1600" b="1" dirty="0"/>
          </a:p>
        </p:txBody>
      </p:sp>
      <p:sp>
        <p:nvSpPr>
          <p:cNvPr id="15"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IN"/>
          </a:p>
        </p:txBody>
      </p:sp>
    </p:spTree>
    <p:extLst>
      <p:ext uri="{BB962C8B-B14F-4D97-AF65-F5344CB8AC3E}">
        <p14:creationId xmlns:p14="http://schemas.microsoft.com/office/powerpoint/2010/main" val="22455447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08F8A-D637-319D-7F6D-15BAB0B9AFB7}"/>
              </a:ext>
            </a:extLst>
          </p:cNvPr>
          <p:cNvSpPr>
            <a:spLocks noGrp="1"/>
          </p:cNvSpPr>
          <p:nvPr>
            <p:ph sz="half" idx="1"/>
          </p:nvPr>
        </p:nvSpPr>
        <p:spPr>
          <a:xfrm>
            <a:off x="1371600" y="247651"/>
            <a:ext cx="4447786" cy="5619750"/>
          </a:xfrm>
        </p:spPr>
        <p:txBody>
          <a:bodyPr/>
          <a:lstStyle/>
          <a:p>
            <a:r>
              <a:rPr lang="en-IN" dirty="0"/>
              <a:t>OUTPUT:</a:t>
            </a:r>
          </a:p>
          <a:p>
            <a:endParaRPr lang="en-IN" dirty="0"/>
          </a:p>
        </p:txBody>
      </p:sp>
      <p:pic>
        <p:nvPicPr>
          <p:cNvPr id="6" name="Content Placeholder 5" descr="A screenshot of a login screen&#10;&#10;AI-generated content may be incorrect.">
            <a:extLst>
              <a:ext uri="{FF2B5EF4-FFF2-40B4-BE49-F238E27FC236}">
                <a16:creationId xmlns:a16="http://schemas.microsoft.com/office/drawing/2014/main" id="{CA4793F7-F04A-A4C7-5C16-23F3A0357E40}"/>
              </a:ext>
            </a:extLst>
          </p:cNvPr>
          <p:cNvPicPr>
            <a:picLocks noGrp="1" noChangeAspect="1"/>
          </p:cNvPicPr>
          <p:nvPr>
            <p:ph sz="half" idx="2"/>
          </p:nvPr>
        </p:nvPicPr>
        <p:blipFill>
          <a:blip r:embed="rId2"/>
          <a:stretch>
            <a:fillRect/>
          </a:stretch>
        </p:blipFill>
        <p:spPr>
          <a:xfrm>
            <a:off x="1371601" y="990599"/>
            <a:ext cx="9601200" cy="4485753"/>
          </a:xfrm>
        </p:spPr>
      </p:pic>
    </p:spTree>
    <p:extLst>
      <p:ext uri="{BB962C8B-B14F-4D97-AF65-F5344CB8AC3E}">
        <p14:creationId xmlns:p14="http://schemas.microsoft.com/office/powerpoint/2010/main" val="265322662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{18AD667D-2475-437C-8EA0-F081B3C67967}tf10001105</Template>
  <TotalTime>50</TotalTime>
  <Words>923</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Franklin Gothic Book</vt:lpstr>
      <vt:lpstr>Crop</vt:lpstr>
      <vt:lpstr>SMART BASKET – GROCERY(ONLINE SHOPPING)</vt:lpstr>
      <vt:lpstr>PROBLEM STATEMENT:</vt:lpstr>
      <vt:lpstr>ABSTRACT:</vt:lpstr>
      <vt:lpstr>EXISTING  SYSTEM:</vt:lpstr>
      <vt:lpstr>PROPOSED  SYSTEM: </vt:lpstr>
      <vt:lpstr>PowerPoint Presentation</vt:lpstr>
      <vt:lpstr>SYSTEM  ARCHITECTURE: </vt:lpstr>
      <vt:lpstr>PowerPoint Presentation</vt:lpstr>
      <vt:lpstr>PowerPoint Presentation</vt:lpstr>
      <vt:lpstr>PowerPoint Presentation</vt:lpstr>
      <vt:lpstr>PowerPoint Presentation</vt:lpstr>
      <vt:lpstr>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Swetha Prabu</dc:creator>
  <cp:lastModifiedBy>Swetha Prabu</cp:lastModifiedBy>
  <cp:revision>1</cp:revision>
  <dcterms:created xsi:type="dcterms:W3CDTF">2025-05-12T12:20:12Z</dcterms:created>
  <dcterms:modified xsi:type="dcterms:W3CDTF">2025-05-12T13:10:50Z</dcterms:modified>
</cp:coreProperties>
</file>