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318" r:id="rId7"/>
    <p:sldId id="261" r:id="rId8"/>
    <p:sldId id="269" r:id="rId9"/>
    <p:sldId id="262" r:id="rId10"/>
    <p:sldId id="263" r:id="rId11"/>
    <p:sldId id="264" r:id="rId12"/>
    <p:sldId id="265" r:id="rId13"/>
    <p:sldId id="266" r:id="rId14"/>
    <p:sldId id="288" r:id="rId15"/>
    <p:sldId id="272" r:id="rId16"/>
    <p:sldId id="271" r:id="rId17"/>
    <p:sldId id="291" r:id="rId18"/>
    <p:sldId id="290" r:id="rId19"/>
    <p:sldId id="275" r:id="rId20"/>
    <p:sldId id="274" r:id="rId21"/>
    <p:sldId id="307" r:id="rId22"/>
    <p:sldId id="280" r:id="rId23"/>
    <p:sldId id="281" r:id="rId24"/>
    <p:sldId id="282" r:id="rId25"/>
    <p:sldId id="283" r:id="rId26"/>
    <p:sldId id="284" r:id="rId27"/>
    <p:sldId id="285" r:id="rId28"/>
    <p:sldId id="286" r:id="rId29"/>
    <p:sldId id="287" r:id="rId30"/>
    <p:sldId id="308" r:id="rId31"/>
    <p:sldId id="311" r:id="rId32"/>
    <p:sldId id="309" r:id="rId33"/>
    <p:sldId id="312" r:id="rId34"/>
    <p:sldId id="310" r:id="rId35"/>
    <p:sldId id="313" r:id="rId36"/>
    <p:sldId id="314" r:id="rId37"/>
    <p:sldId id="315" r:id="rId38"/>
    <p:sldId id="316" r:id="rId39"/>
    <p:sldId id="317" r:id="rId40"/>
    <p:sldId id="277" r:id="rId41"/>
    <p:sldId id="267" r:id="rId42"/>
    <p:sldId id="268" r:id="rId43"/>
  </p:sldIdLst>
  <p:sldSz cx="12192000" cy="6858000"/>
  <p:notesSz cx="6858000" cy="9144000"/>
  <p:embeddedFontLst>
    <p:embeddedFont>
      <p:font typeface="Noto Sans Symbols" panose="020B0604020202020204" charset="0"/>
      <p:regular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2FF338-1DB5-4ABB-9B90-3885836F0C89}"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showGuides="1">
      <p:cViewPr varScale="1">
        <p:scale>
          <a:sx n="110" d="100"/>
          <a:sy n="110" d="100"/>
        </p:scale>
        <p:origin x="42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3d73dc994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3d73dc994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DCA3298E-D83D-42F7-9901-805CD5A28A83}"/>
            </a:ext>
          </a:extLst>
        </p:cNvPr>
        <p:cNvGrpSpPr/>
        <p:nvPr/>
      </p:nvGrpSpPr>
      <p:grpSpPr>
        <a:xfrm>
          <a:off x="0" y="0"/>
          <a:ext cx="0" cy="0"/>
          <a:chOff x="0" y="0"/>
          <a:chExt cx="0" cy="0"/>
        </a:xfrm>
      </p:grpSpPr>
      <p:sp>
        <p:nvSpPr>
          <p:cNvPr id="126" name="Google Shape;126;p5:notes">
            <a:extLst>
              <a:ext uri="{FF2B5EF4-FFF2-40B4-BE49-F238E27FC236}">
                <a16:creationId xmlns:a16="http://schemas.microsoft.com/office/drawing/2014/main" id="{C6E914A0-018E-D5FB-F5A7-A19D1BE393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a:extLst>
              <a:ext uri="{FF2B5EF4-FFF2-40B4-BE49-F238E27FC236}">
                <a16:creationId xmlns:a16="http://schemas.microsoft.com/office/drawing/2014/main" id="{F91BEDC7-E70C-4EE4-5B14-6D8E585640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29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708912" y="2950243"/>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700"/>
              <a:buFont typeface="Verdana" panose="020B0604030504040204"/>
              <a:buNone/>
            </a:pPr>
            <a:r>
              <a:rPr lang="en-US" sz="3200" b="1">
                <a:solidFill>
                  <a:srgbClr val="7030A0"/>
                </a:solidFill>
                <a:latin typeface="Verdana" panose="020B0604030504040204"/>
                <a:ea typeface="Verdana" panose="020B0604030504040204"/>
                <a:cs typeface="Verdana" panose="020B0604030504040204"/>
                <a:sym typeface="Verdana" panose="020B0604030504040204"/>
              </a:rPr>
              <a:t>SmartSpace: Transforming Retail Shelves with Market Basket Analysis</a:t>
            </a:r>
            <a:endParaRPr sz="27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486626" y="5183900"/>
            <a:ext cx="389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Supervisor</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Dr.V.Saravanakumar</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213550" y="5183900"/>
            <a:ext cx="6018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SAI NARAYAN R (221801042)</a:t>
            </a:r>
            <a:endParaRPr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SANJAY B (221801045)</a:t>
            </a:r>
            <a:endParaRPr sz="20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3" sy="100003" flip="none" algn="tl"/>
        </a:blipFill>
        <a:effectLst/>
      </p:bgPr>
    </p:bg>
    <p:spTree>
      <p:nvGrpSpPr>
        <p:cNvPr id="1" name="Shape 155"/>
        <p:cNvGrpSpPr/>
        <p:nvPr/>
      </p:nvGrpSpPr>
      <p:grpSpPr>
        <a:xfrm>
          <a:off x="0" y="0"/>
          <a:ext cx="0" cy="0"/>
          <a:chOff x="0" y="0"/>
          <a:chExt cx="0" cy="0"/>
        </a:xfrm>
      </p:grpSpPr>
      <p:sp>
        <p:nvSpPr>
          <p:cNvPr id="156" name="Google Shape;156;g2f3d73dc994_0_34"/>
          <p:cNvSpPr txBox="1">
            <a:spLocks noGrp="1"/>
          </p:cNvSpPr>
          <p:nvPr>
            <p:ph type="body" idx="1"/>
          </p:nvPr>
        </p:nvSpPr>
        <p:spPr>
          <a:xfrm>
            <a:off x="545826" y="1785388"/>
            <a:ext cx="10668000" cy="4267200"/>
          </a:xfrm>
          <a:prstGeom prst="rect">
            <a:avLst/>
          </a:prstGeom>
          <a:noFill/>
          <a:ln>
            <a:noFill/>
          </a:ln>
        </p:spPr>
        <p:txBody>
          <a:bodyPr spcFirstLastPara="1" wrap="square" lIns="91425" tIns="45700" rIns="91425" bIns="45700" anchor="t" anchorCtr="0">
            <a:noAutofit/>
          </a:bodyPr>
          <a:lstStyle/>
          <a:p>
            <a:pPr marL="469900" lvl="0" indent="-558800" algn="just" rtl="0">
              <a:lnSpc>
                <a:spcPct val="115000"/>
              </a:lnSpc>
              <a:spcBef>
                <a:spcPts val="0"/>
              </a:spcBef>
              <a:spcAft>
                <a:spcPts val="0"/>
              </a:spcAft>
              <a:buClr>
                <a:srgbClr val="CC0000"/>
              </a:buClr>
              <a:buSzPts val="3200"/>
              <a:buChar char="□"/>
            </a:pPr>
            <a:r>
              <a:rPr lang="en-US" sz="2400"/>
              <a:t>Depending on people to track and restock shelves leads to </a:t>
            </a:r>
            <a:endParaRPr sz="2400"/>
          </a:p>
          <a:p>
            <a:pPr marL="469900" lvl="0" indent="0" algn="just" rtl="0">
              <a:lnSpc>
                <a:spcPct val="115000"/>
              </a:lnSpc>
              <a:spcBef>
                <a:spcPts val="0"/>
              </a:spcBef>
              <a:spcAft>
                <a:spcPts val="0"/>
              </a:spcAft>
              <a:buNone/>
            </a:pPr>
            <a:r>
              <a:rPr lang="en-US" sz="2400"/>
              <a:t>mistakes and slow updates.</a:t>
            </a:r>
            <a:endParaRPr sz="2400"/>
          </a:p>
          <a:p>
            <a:pPr marL="469900" lvl="0" indent="-558800" algn="just" rtl="0">
              <a:lnSpc>
                <a:spcPct val="115000"/>
              </a:lnSpc>
              <a:spcBef>
                <a:spcPts val="0"/>
              </a:spcBef>
              <a:spcAft>
                <a:spcPts val="0"/>
              </a:spcAft>
              <a:buClr>
                <a:srgbClr val="CC0000"/>
              </a:buClr>
              <a:buSzPts val="3200"/>
              <a:buChar char="□"/>
            </a:pPr>
            <a:r>
              <a:rPr lang="en-US" sz="2400"/>
              <a:t>Products are placed in the same spots without using sales data </a:t>
            </a:r>
            <a:endParaRPr sz="2400"/>
          </a:p>
          <a:p>
            <a:pPr marL="469900" lvl="0" indent="0" algn="just" rtl="0">
              <a:lnSpc>
                <a:spcPct val="115000"/>
              </a:lnSpc>
              <a:spcBef>
                <a:spcPts val="0"/>
              </a:spcBef>
              <a:spcAft>
                <a:spcPts val="0"/>
              </a:spcAft>
              <a:buNone/>
            </a:pPr>
            <a:r>
              <a:rPr lang="en-US" sz="2400"/>
              <a:t>or how customers shop.</a:t>
            </a:r>
            <a:endParaRPr sz="2400"/>
          </a:p>
          <a:p>
            <a:pPr marL="469900" lvl="0" indent="-558800" algn="just" rtl="0">
              <a:lnSpc>
                <a:spcPct val="115000"/>
              </a:lnSpc>
              <a:spcBef>
                <a:spcPts val="0"/>
              </a:spcBef>
              <a:spcAft>
                <a:spcPts val="0"/>
              </a:spcAft>
              <a:buClr>
                <a:srgbClr val="CC0000"/>
              </a:buClr>
              <a:buSzPts val="3200"/>
              <a:buChar char="□"/>
            </a:pPr>
            <a:r>
              <a:rPr lang="en-US" sz="2400"/>
              <a:t>Not using shelf space in the best way to sell more products.</a:t>
            </a:r>
            <a:endParaRPr sz="2400"/>
          </a:p>
          <a:p>
            <a:pPr marL="469900" lvl="0" indent="-558800" algn="just" rtl="0">
              <a:lnSpc>
                <a:spcPct val="115000"/>
              </a:lnSpc>
              <a:spcBef>
                <a:spcPts val="0"/>
              </a:spcBef>
              <a:spcAft>
                <a:spcPts val="0"/>
              </a:spcAft>
              <a:buSzPts val="3200"/>
              <a:buChar char="□"/>
            </a:pPr>
            <a:r>
              <a:rPr lang="en-US" sz="2400"/>
              <a:t>Difficulty in quickly adjusting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57" name="Google Shape;157;g2f3d73dc994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8" name="Google Shape;158;g2f3d73dc994_0_34"/>
          <p:cNvSpPr txBox="1">
            <a:spLocks noGrp="1"/>
          </p:cNvSpPr>
          <p:nvPr>
            <p:ph type="ftr" idx="11"/>
          </p:nvPr>
        </p:nvSpPr>
        <p:spPr>
          <a:xfrm>
            <a:off x="3667432" y="6245225"/>
            <a:ext cx="4358868"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9" name="Google Shape;159;g2f3d73dc994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160" name="Google Shape;160;g2f3d73dc994_0_34"/>
          <p:cNvSpPr txBox="1"/>
          <p:nvPr/>
        </p:nvSpPr>
        <p:spPr>
          <a:xfrm>
            <a:off x="676975" y="915650"/>
            <a:ext cx="781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Verdana" panose="020B0604030504040204"/>
                <a:ea typeface="Verdana" panose="020B0604030504040204"/>
                <a:cs typeface="Verdana" panose="020B0604030504040204"/>
                <a:sym typeface="Verdana" panose="020B0604030504040204"/>
              </a:rPr>
              <a:t>Drawback of Existing System</a:t>
            </a:r>
            <a:endParaRPr sz="3200" b="1">
              <a:solidFill>
                <a:srgbClr val="FF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3200" b="1" dirty="0">
              <a:solidFill>
                <a:srgbClr val="FF0000"/>
              </a:solidFill>
            </a:endParaRPr>
          </a:p>
        </p:txBody>
      </p:sp>
      <p:sp>
        <p:nvSpPr>
          <p:cNvPr id="166" name="Google Shape;166;p9"/>
          <p:cNvSpPr txBox="1">
            <a:spLocks noGrp="1"/>
          </p:cNvSpPr>
          <p:nvPr>
            <p:ph type="body" idx="1"/>
          </p:nvPr>
        </p:nvSpPr>
        <p:spPr>
          <a:xfrm>
            <a:off x="762000" y="1648646"/>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sz="2400" dirty="0"/>
              <a:t>The proposed system uses the </a:t>
            </a:r>
            <a:r>
              <a:rPr lang="en-US" sz="2400" dirty="0" err="1"/>
              <a:t>Apriori</a:t>
            </a:r>
            <a:r>
              <a:rPr lang="en-US" sz="2400" dirty="0"/>
              <a:t> algorithm to optimize product placement in a grocery chain. By analyzing sales and customer behavior data, it identifies which products are frequently bought </a:t>
            </a:r>
            <a:r>
              <a:rPr lang="en-US" sz="2400" dirty="0" err="1"/>
              <a:t>together,This</a:t>
            </a:r>
            <a:r>
              <a:rPr lang="en-US" sz="2400" dirty="0"/>
              <a:t> approach ensures better use of shelf space and boosts sales by positioning high-demand items where they are most accessible. The system also reduces errors and ensuring popular products are always available. Continuous monitoring allows the system to adapt to changing shopping patterns, making shelf space more efficient and responsive to customer needs.</a:t>
            </a:r>
            <a:endParaRPr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18271" y="6245225"/>
            <a:ext cx="440812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3200" b="1">
              <a:solidFill>
                <a:srgbClr val="FF0000"/>
              </a:solidFill>
            </a:endParaRPr>
          </a:p>
        </p:txBody>
      </p:sp>
      <p:sp>
        <p:nvSpPr>
          <p:cNvPr id="175" name="Google Shape;175;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r>
              <a:rPr lang="en-US"/>
              <a:t> </a:t>
            </a:r>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77" name="Google Shape;177;p10"/>
          <p:cNvSpPr txBox="1">
            <a:spLocks noGrp="1"/>
          </p:cNvSpPr>
          <p:nvPr>
            <p:ph type="ftr" idx="11"/>
          </p:nvPr>
        </p:nvSpPr>
        <p:spPr>
          <a:xfrm>
            <a:off x="3677265" y="6245225"/>
            <a:ext cx="4349035"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lang="en-US"/>
          </a:p>
        </p:txBody>
      </p:sp>
      <p:pic>
        <p:nvPicPr>
          <p:cNvPr id="4" name="Picture 3"/>
          <p:cNvPicPr>
            <a:picLocks noChangeAspect="1"/>
          </p:cNvPicPr>
          <p:nvPr/>
        </p:nvPicPr>
        <p:blipFill>
          <a:blip r:embed="rId3"/>
          <a:srcRect/>
          <a:stretch>
            <a:fillRect/>
          </a:stretch>
        </p:blipFill>
        <p:spPr>
          <a:xfrm>
            <a:off x="812801" y="2053892"/>
            <a:ext cx="10740501" cy="36842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467" y="1655304"/>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endParaRPr sz="1600" dirty="0"/>
          </a:p>
          <a:p>
            <a:pPr marL="469900" lvl="0" indent="-279400" algn="l" rtl="0">
              <a:spcBef>
                <a:spcPts val="0"/>
              </a:spcBef>
              <a:spcAft>
                <a:spcPts val="0"/>
              </a:spcAft>
              <a:buSzPts val="1100"/>
              <a:buNone/>
            </a:pPr>
            <a:r>
              <a:rPr lang="en-US" sz="2100" b="1" dirty="0"/>
              <a:t>Data Management Module</a:t>
            </a:r>
            <a:r>
              <a:rPr lang="en-US" sz="2100" dirty="0"/>
              <a:t>: Collect, integrate, clean, and preprocess sales, customer, and inventory data.</a:t>
            </a:r>
            <a:endParaRPr sz="2100" dirty="0"/>
          </a:p>
          <a:p>
            <a:pPr marL="469900" lvl="0" indent="-279400" algn="l" rtl="0">
              <a:spcBef>
                <a:spcPts val="0"/>
              </a:spcBef>
              <a:spcAft>
                <a:spcPts val="0"/>
              </a:spcAft>
              <a:buSzPts val="1100"/>
              <a:buNone/>
            </a:pPr>
            <a:r>
              <a:rPr lang="en-US" sz="2100" b="1" dirty="0"/>
              <a:t>Association Rule Mining Module </a:t>
            </a:r>
            <a:r>
              <a:rPr lang="en-US" sz="2100" dirty="0"/>
              <a:t>: Use the </a:t>
            </a:r>
            <a:r>
              <a:rPr lang="en-US" sz="2100" dirty="0" err="1"/>
              <a:t>Apriori</a:t>
            </a:r>
            <a:r>
              <a:rPr lang="en-US" sz="2100" dirty="0"/>
              <a:t> algorithm to identify items and optimize product placement and restocking.</a:t>
            </a:r>
            <a:endParaRPr sz="2100" dirty="0"/>
          </a:p>
          <a:p>
            <a:pPr marL="469900" lvl="0" indent="-279400" algn="l" rtl="0">
              <a:spcBef>
                <a:spcPts val="0"/>
              </a:spcBef>
              <a:spcAft>
                <a:spcPts val="0"/>
              </a:spcAft>
              <a:buSzPts val="1100"/>
              <a:buNone/>
            </a:pPr>
            <a:r>
              <a:rPr lang="en-US" sz="2100" b="1" dirty="0"/>
              <a:t>Visualization and Reporting Module</a:t>
            </a:r>
            <a:r>
              <a:rPr lang="en-US" sz="2100" dirty="0"/>
              <a:t>: Create visualizations and reports for product placement and inventory insights.</a:t>
            </a:r>
            <a:endParaRPr sz="2100" dirty="0"/>
          </a:p>
          <a:p>
            <a:pPr marL="469900" lvl="0" indent="-279400" algn="l" rtl="0">
              <a:spcBef>
                <a:spcPts val="0"/>
              </a:spcBef>
              <a:spcAft>
                <a:spcPts val="0"/>
              </a:spcAft>
              <a:buSzPts val="1100"/>
              <a:buNone/>
            </a:pPr>
            <a:r>
              <a:rPr lang="en-US" sz="2100" b="1" dirty="0"/>
              <a:t>Monitoring and Adaptation Module</a:t>
            </a:r>
            <a:r>
              <a:rPr lang="en-US" sz="2100" dirty="0"/>
              <a:t>: Continuously adjust recommendations based on real-time data and changing patterns.</a:t>
            </a:r>
            <a:endParaRPr sz="2100" dirty="0"/>
          </a:p>
          <a:p>
            <a:pPr marL="469900" lvl="0" indent="-279400" algn="l" rtl="0">
              <a:spcBef>
                <a:spcPts val="0"/>
              </a:spcBef>
              <a:spcAft>
                <a:spcPts val="0"/>
              </a:spcAft>
              <a:buSzPts val="1100"/>
              <a:buNone/>
            </a:pPr>
            <a:r>
              <a:rPr lang="en-US" sz="2100" b="1" dirty="0"/>
              <a:t>User Interface</a:t>
            </a:r>
            <a:r>
              <a:rPr lang="en-US" sz="2100" dirty="0"/>
              <a:t>: Develop an interface, integrate with existing systems, and deploy the solution.</a:t>
            </a:r>
            <a:endParaRPr sz="2100" dirty="0"/>
          </a:p>
          <a:p>
            <a:pPr marL="469900" lvl="0" indent="-279400" algn="l" rtl="0">
              <a:spcBef>
                <a:spcPts val="0"/>
              </a:spcBef>
              <a:spcAft>
                <a:spcPts val="0"/>
              </a:spcAft>
              <a:buSzPts val="1100"/>
              <a:buNone/>
            </a:pPr>
            <a:r>
              <a:rPr lang="en-US" sz="2100" b="1" dirty="0"/>
              <a:t>Testing and Evaluation Module</a:t>
            </a:r>
            <a:r>
              <a:rPr lang="en-US" sz="2100" dirty="0"/>
              <a:t>: Test performance, gather feedback, and refine the system as needed.</a:t>
            </a:r>
            <a:endParaRPr sz="2100" dirty="0"/>
          </a:p>
          <a:p>
            <a:pPr marL="469900" lvl="0" indent="-279400" algn="l" rtl="0">
              <a:spcBef>
                <a:spcPts val="0"/>
              </a:spcBef>
              <a:spcAft>
                <a:spcPts val="0"/>
              </a:spcAft>
              <a:buClr>
                <a:schemeClr val="dk1"/>
              </a:buClr>
              <a:buSzPts val="1100"/>
              <a:buFont typeface="Arial" panose="020B0604020202020204"/>
              <a:buNone/>
            </a:pPr>
            <a:endParaRPr sz="1700" b="1" dirty="0"/>
          </a:p>
          <a:p>
            <a:pPr marL="469900" lvl="0" indent="-279400" algn="l" rtl="0">
              <a:spcBef>
                <a:spcPts val="0"/>
              </a:spcBef>
              <a:spcAft>
                <a:spcPts val="0"/>
              </a:spcAft>
              <a:buSzPts val="3000"/>
              <a:buNone/>
            </a:pPr>
            <a:endParaRPr sz="24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35459"/>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Load the Data</a:t>
            </a:r>
          </a:p>
          <a:p>
            <a:pPr marL="114300" indent="0">
              <a:buNone/>
            </a:pPr>
            <a:r>
              <a:rPr lang="en-US" sz="1800" dirty="0"/>
              <a:t>    The first step involves loading the dataset, specifically "grocery_sales_data.csv".</a:t>
            </a:r>
            <a:endParaRPr lang="en-US" sz="1800" b="1" dirty="0"/>
          </a:p>
          <a:p>
            <a:pPr>
              <a:buFont typeface="Wingdings" panose="05000000000000000000" pitchFamily="2" charset="2"/>
              <a:buChar char="§"/>
            </a:pPr>
            <a:r>
              <a:rPr lang="en-US" sz="1800" b="1" dirty="0"/>
              <a:t>Step 2: Clean and preprocess the data</a:t>
            </a:r>
          </a:p>
          <a:p>
            <a:r>
              <a:rPr lang="en-US" sz="1800" dirty="0"/>
              <a:t>This crucial step includes:</a:t>
            </a:r>
          </a:p>
          <a:p>
            <a:pPr>
              <a:buFont typeface="Arial" panose="020B0604020202020204" pitchFamily="34" charset="0"/>
              <a:buChar char="•"/>
            </a:pPr>
            <a:r>
              <a:rPr lang="en-US" sz="1800" dirty="0"/>
              <a:t>Removing inconsistencies in the data.</a:t>
            </a:r>
          </a:p>
          <a:p>
            <a:pPr>
              <a:buFont typeface="Arial" panose="020B0604020202020204" pitchFamily="34" charset="0"/>
              <a:buChar char="•"/>
            </a:pPr>
            <a:r>
              <a:rPr lang="en-US" sz="1800" dirty="0"/>
              <a:t>Handling missing values.</a:t>
            </a:r>
          </a:p>
          <a:p>
            <a:pPr>
              <a:buFont typeface="Arial" panose="020B0604020202020204" pitchFamily="34" charset="0"/>
              <a:buChar char="•"/>
            </a:pPr>
            <a:r>
              <a:rPr lang="en-US" sz="1800" dirty="0"/>
              <a:t>Structuring the data for analysis.</a:t>
            </a:r>
            <a:endParaRPr lang="en-US" sz="1800" b="1" dirty="0"/>
          </a:p>
          <a:p>
            <a:pPr>
              <a:buFont typeface="Wingdings" panose="05000000000000000000" pitchFamily="2" charset="2"/>
              <a:buChar char="§"/>
            </a:pPr>
            <a:r>
              <a:rPr lang="en-US" sz="1800" b="1" dirty="0"/>
              <a:t>Step 3: Cleaned and Structured Data</a:t>
            </a:r>
          </a:p>
          <a:p>
            <a:pPr marL="114300" indent="0">
              <a:buNone/>
            </a:pPr>
            <a:r>
              <a:rPr lang="en-US" sz="1800" dirty="0"/>
              <a:t>    After preprocessing, the data is cleaned and structured, making it ready for                    </a:t>
            </a:r>
          </a:p>
          <a:p>
            <a:pPr marL="114300" indent="0">
              <a:buNone/>
            </a:pPr>
            <a:r>
              <a:rPr lang="en-US" sz="1800" dirty="0"/>
              <a:t>    association rule mining.</a:t>
            </a:r>
            <a:endParaRPr lang="en-US" sz="1800" b="1" dirty="0"/>
          </a:p>
          <a:p>
            <a:pPr>
              <a:buFont typeface="Wingdings" panose="05000000000000000000" pitchFamily="2" charset="2"/>
              <a:buChar char="§"/>
            </a:pPr>
            <a:r>
              <a:rPr lang="en-US" sz="1800" b="1" dirty="0"/>
              <a:t>Step 4: Send Data to Next Module</a:t>
            </a:r>
          </a:p>
          <a:p>
            <a:pPr marL="114300" indent="0">
              <a:buNone/>
            </a:pPr>
            <a:r>
              <a:rPr lang="en-IN" sz="1800" dirty="0"/>
              <a:t>    </a:t>
            </a:r>
            <a:r>
              <a:rPr lang="en-US" sz="1800" dirty="0"/>
              <a:t>The final step is to send the cleaned and structured data to the next module for further processing or analysis.</a:t>
            </a:r>
            <a:endParaRPr lang="en-IN" sz="1800" dirty="0"/>
          </a:p>
          <a:p>
            <a:pPr marL="0" lvl="0" indent="0" algn="l" rtl="0">
              <a:lnSpc>
                <a:spcPct val="115000"/>
              </a:lnSpc>
              <a:spcBef>
                <a:spcPts val="1200"/>
              </a:spcBef>
              <a:spcAft>
                <a:spcPts val="1200"/>
              </a:spcAft>
              <a:buNone/>
            </a:pPr>
            <a:endParaRPr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5" name="Picture 6"/>
          <p:cNvPicPr>
            <a:picLocks noChangeAspect="1"/>
          </p:cNvPicPr>
          <p:nvPr/>
        </p:nvPicPr>
        <p:blipFill>
          <a:blip r:embed="rId2"/>
          <a:stretch>
            <a:fillRect/>
          </a:stretch>
        </p:blipFill>
        <p:spPr>
          <a:xfrm>
            <a:off x="4053205" y="1767205"/>
            <a:ext cx="3463925" cy="4304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7" name="TextBox 6"/>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72697" y="624522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Picture 1"/>
          <p:cNvPicPr>
            <a:picLocks noChangeAspect="1"/>
          </p:cNvPicPr>
          <p:nvPr/>
        </p:nvPicPr>
        <p:blipFill>
          <a:blip r:embed="rId2"/>
          <a:stretch>
            <a:fillRect/>
          </a:stretch>
        </p:blipFill>
        <p:spPr>
          <a:xfrm>
            <a:off x="2498090" y="2485390"/>
            <a:ext cx="6370955" cy="22885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766233" y="1925690"/>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Preprocessed Data</a:t>
            </a:r>
          </a:p>
          <a:p>
            <a:pPr marL="114300" indent="0">
              <a:buNone/>
            </a:pPr>
            <a:r>
              <a:rPr lang="en-US" sz="1100" dirty="0"/>
              <a:t>       </a:t>
            </a:r>
            <a:r>
              <a:rPr lang="en-US" sz="1800" dirty="0"/>
              <a:t>Start with data that has been cleaned and formatted for analysis.</a:t>
            </a:r>
            <a:endParaRPr lang="en-US" sz="1800" b="1" dirty="0"/>
          </a:p>
          <a:p>
            <a:pPr>
              <a:buFont typeface="Wingdings" panose="05000000000000000000" pitchFamily="2" charset="2"/>
              <a:buChar char="§"/>
            </a:pPr>
            <a:r>
              <a:rPr lang="en-US" sz="1800" b="1" dirty="0"/>
              <a:t>Step 2: Association Rule Mining</a:t>
            </a:r>
          </a:p>
          <a:p>
            <a:pPr marL="114300" indent="0">
              <a:buNone/>
            </a:pPr>
            <a:r>
              <a:rPr lang="en-US" sz="1800" dirty="0"/>
              <a:t>    Feed this preprocessed data into the association rule mining module.</a:t>
            </a:r>
          </a:p>
          <a:p>
            <a:pPr>
              <a:buFont typeface="Wingdings" panose="05000000000000000000" pitchFamily="2" charset="2"/>
              <a:buChar char="§"/>
            </a:pPr>
            <a:r>
              <a:rPr lang="en-US" sz="1800" b="1" dirty="0"/>
              <a:t>Step 3: </a:t>
            </a:r>
            <a:r>
              <a:rPr lang="en-US" sz="1800" b="1" dirty="0" err="1"/>
              <a:t>Apriori</a:t>
            </a:r>
            <a:r>
              <a:rPr lang="en-US" sz="1800" b="1" dirty="0"/>
              <a:t> Algorithm</a:t>
            </a:r>
            <a:endParaRPr lang="en-IN" sz="1800" b="1" dirty="0"/>
          </a:p>
          <a:p>
            <a:pPr marL="114300" indent="0">
              <a:buNone/>
            </a:pPr>
            <a:r>
              <a:rPr lang="en-IN" sz="1800" b="1" dirty="0"/>
              <a:t>    </a:t>
            </a:r>
            <a:r>
              <a:rPr lang="en-US" sz="1800" dirty="0"/>
              <a:t>Within this module, the </a:t>
            </a:r>
            <a:r>
              <a:rPr lang="en-US" sz="1800" dirty="0" err="1"/>
              <a:t>Apriori</a:t>
            </a:r>
            <a:r>
              <a:rPr lang="en-US" sz="1800" dirty="0"/>
              <a:t> algorithm is utilized to identify frequent </a:t>
            </a:r>
            <a:r>
              <a:rPr lang="en-US" sz="1800" dirty="0" err="1"/>
              <a:t>itemsets</a:t>
            </a:r>
            <a:r>
              <a:rPr lang="en-US" sz="1800" dirty="0"/>
              <a:t> and  </a:t>
            </a:r>
          </a:p>
          <a:p>
            <a:pPr marL="114300" indent="0">
              <a:buNone/>
            </a:pPr>
            <a:r>
              <a:rPr lang="en-US" sz="1800" dirty="0"/>
              <a:t>    generate rules from the sales data.</a:t>
            </a:r>
            <a:endParaRPr lang="en-IN" sz="1800" b="1" dirty="0"/>
          </a:p>
          <a:p>
            <a:pPr>
              <a:buFont typeface="Wingdings" panose="05000000000000000000" pitchFamily="2" charset="2"/>
              <a:buChar char="§"/>
            </a:pPr>
            <a:r>
              <a:rPr lang="en-US" sz="1800" b="1" dirty="0"/>
              <a:t>Step 4: Actionable Insights</a:t>
            </a:r>
            <a:endParaRPr lang="en-IN" sz="1800" b="1" dirty="0"/>
          </a:p>
          <a:p>
            <a:pPr marL="114300" indent="0">
              <a:buNone/>
            </a:pPr>
            <a:r>
              <a:rPr lang="en-US" sz="1800" dirty="0"/>
              <a:t>    The output from the </a:t>
            </a:r>
            <a:r>
              <a:rPr lang="en-US" sz="1800" dirty="0" err="1"/>
              <a:t>Apriori</a:t>
            </a:r>
            <a:r>
              <a:rPr lang="en-US" sz="1800" dirty="0"/>
              <a:t> algorithm provides several actionable insights, such as:</a:t>
            </a:r>
          </a:p>
          <a:p>
            <a:pPr marL="114300" indent="0">
              <a:buNone/>
            </a:pPr>
            <a:r>
              <a:rPr lang="en-US" sz="1800" dirty="0"/>
              <a:t>    -  Frequent Product Pairs.</a:t>
            </a:r>
          </a:p>
          <a:p>
            <a:pPr marL="114300" indent="0">
              <a:buNone/>
            </a:pPr>
            <a:r>
              <a:rPr lang="en-US" sz="1800" dirty="0"/>
              <a:t>    -  Analysis of customer purchasing behavior.</a:t>
            </a:r>
          </a:p>
          <a:p>
            <a:pPr marL="114300" indent="0">
              <a:buNone/>
            </a:pPr>
            <a:r>
              <a:rPr lang="en-US" sz="1800" dirty="0"/>
              <a:t>    -  Strategies for shelf placement.</a:t>
            </a:r>
          </a:p>
          <a:p>
            <a:pPr marL="114300" indent="0">
              <a:buNone/>
            </a:pPr>
            <a:r>
              <a:rPr lang="en-US" sz="1800" dirty="0"/>
              <a:t>    </a:t>
            </a:r>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539613" y="6264889"/>
            <a:ext cx="500461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8128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Informed Decisions on Shelf Placement &amp; Sales</a:t>
            </a:r>
          </a:p>
          <a:p>
            <a:pPr marL="114300" indent="0">
              <a:buNone/>
            </a:pPr>
            <a:r>
              <a:rPr lang="en-US" sz="1800" dirty="0"/>
              <a:t>    Use these insights to make well-informed decisions about how products are placed on </a:t>
            </a:r>
          </a:p>
          <a:p>
            <a:pPr marL="114300" indent="0">
              <a:buNone/>
            </a:pPr>
            <a:r>
              <a:rPr lang="en-US" sz="1800" dirty="0"/>
              <a:t>    shelves and overall sales strategies.</a:t>
            </a:r>
            <a:endParaRPr lang="en-IN" sz="1800" b="1"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77847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400" dirty="0"/>
              <a:t> </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3041651" y="6276199"/>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1" name="Picture 7"/>
          <p:cNvPicPr>
            <a:picLocks noChangeAspect="1"/>
          </p:cNvPicPr>
          <p:nvPr/>
        </p:nvPicPr>
        <p:blipFill>
          <a:blip r:embed="rId2"/>
          <a:stretch>
            <a:fillRect/>
          </a:stretch>
        </p:blipFill>
        <p:spPr>
          <a:xfrm>
            <a:off x="4661535" y="1714500"/>
            <a:ext cx="3354070" cy="437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82620" y="1877244"/>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2300" dirty="0"/>
              <a:t>A grocery chain wants to optimize shelf space utilization by analyzing sales data and customer shopping patterns. They aim to improve product placement and inventory management.</a:t>
            </a:r>
            <a:endParaRPr sz="2300" dirty="0"/>
          </a:p>
          <a:p>
            <a:pPr marL="12700" lvl="0" indent="0" algn="l" rtl="0">
              <a:lnSpc>
                <a:spcPct val="115000"/>
              </a:lnSpc>
              <a:spcBef>
                <a:spcPts val="600"/>
              </a:spcBef>
              <a:spcAft>
                <a:spcPts val="0"/>
              </a:spcAft>
              <a:buClr>
                <a:schemeClr val="dk1"/>
              </a:buClr>
              <a:buSzPts val="1100"/>
              <a:buFont typeface="Arial" panose="020B0604020202020204"/>
              <a:buNone/>
            </a:pPr>
            <a:r>
              <a:rPr lang="en-US" sz="2300" dirty="0">
                <a:solidFill>
                  <a:srgbClr val="CC0000"/>
                </a:solidFill>
                <a:latin typeface="Noto Sans Symbols"/>
                <a:ea typeface="Noto Sans Symbols"/>
                <a:cs typeface="Noto Sans Symbols"/>
                <a:sym typeface="Noto Sans Symbols"/>
              </a:rPr>
              <a:t>□ </a:t>
            </a:r>
            <a:r>
              <a:rPr lang="en-US" sz="2300" dirty="0"/>
              <a:t>By organizing shelves better, stores can sell more of what customers want, making more money.</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Using sales info and shopper behavior helps stores decide which products to stock and where to put them.</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Organizing shelves efficiently saves time and effort in restocking and managing inventory.</a:t>
            </a:r>
            <a:endParaRPr sz="2300" dirty="0"/>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04" name="Google Shape;104;p2"/>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Picture 2"/>
          <p:cNvPicPr>
            <a:picLocks noChangeAspect="1"/>
          </p:cNvPicPr>
          <p:nvPr/>
        </p:nvPicPr>
        <p:blipFill>
          <a:blip r:embed="rId2"/>
          <a:srcRect t="42212"/>
          <a:stretch/>
        </p:blipFill>
        <p:spPr>
          <a:xfrm>
            <a:off x="1700899" y="2458064"/>
            <a:ext cx="8560435" cy="2194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5" name="Picture 4"/>
          <p:cNvPicPr/>
          <p:nvPr/>
        </p:nvPicPr>
        <p:blipFill>
          <a:blip r:embed="rId2"/>
        </p:blipFill>
        <p:spPr>
          <a:xfrm>
            <a:off x="2892425" y="2075180"/>
            <a:ext cx="6129020" cy="30302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Preprocessed Data</a:t>
            </a:r>
          </a:p>
          <a:p>
            <a:pPr marL="114300" indent="0">
              <a:buNone/>
            </a:pPr>
            <a:r>
              <a:rPr lang="en-US" sz="1800" b="1" dirty="0"/>
              <a:t>     </a:t>
            </a:r>
            <a:r>
              <a:rPr lang="en-US" sz="1800" dirty="0"/>
              <a:t>Begin with cleaned and formatted data, ready for analysis.</a:t>
            </a:r>
            <a:endParaRPr lang="en-US" sz="1800" b="1" dirty="0"/>
          </a:p>
          <a:p>
            <a:pPr>
              <a:buFont typeface="Wingdings" panose="05000000000000000000" pitchFamily="2" charset="2"/>
              <a:buChar char="§"/>
            </a:pPr>
            <a:r>
              <a:rPr lang="en-US" sz="1800" b="1" dirty="0"/>
              <a:t>Step 2: Association Rule Mining </a:t>
            </a:r>
          </a:p>
          <a:p>
            <a:pPr marL="114300" indent="0">
              <a:buNone/>
            </a:pPr>
            <a:r>
              <a:rPr lang="en-US" sz="1800" b="1" dirty="0"/>
              <a:t>     </a:t>
            </a:r>
            <a:r>
              <a:rPr lang="en-US" sz="1800" dirty="0"/>
              <a:t>Feed the preprocessed data into this module.</a:t>
            </a:r>
            <a:endParaRPr lang="en-US" sz="1800" b="1" dirty="0"/>
          </a:p>
          <a:p>
            <a:pPr>
              <a:buFont typeface="Wingdings" panose="05000000000000000000" pitchFamily="2" charset="2"/>
              <a:buChar char="§"/>
            </a:pPr>
            <a:r>
              <a:rPr lang="en-US" sz="1800" b="1" dirty="0"/>
              <a:t>Step 3: </a:t>
            </a:r>
            <a:r>
              <a:rPr lang="en-US" sz="1800" b="1" dirty="0" err="1"/>
              <a:t>Apriori</a:t>
            </a:r>
            <a:r>
              <a:rPr lang="en-US" sz="1800" b="1" dirty="0"/>
              <a:t> Algorithm</a:t>
            </a:r>
          </a:p>
          <a:p>
            <a:pPr marL="114300" indent="0">
              <a:buNone/>
            </a:pPr>
            <a:r>
              <a:rPr lang="en-US" sz="1800" b="1" dirty="0"/>
              <a:t>     </a:t>
            </a:r>
            <a:r>
              <a:rPr lang="en-US" sz="1800" dirty="0"/>
              <a:t>Within the module, the </a:t>
            </a:r>
            <a:r>
              <a:rPr lang="en-US" sz="1800" dirty="0" err="1"/>
              <a:t>Apriori</a:t>
            </a:r>
            <a:r>
              <a:rPr lang="en-US" sz="1800" dirty="0"/>
              <a:t> algorithm is employed to identify frequent </a:t>
            </a:r>
            <a:r>
              <a:rPr lang="en-US" sz="1800" dirty="0" err="1"/>
              <a:t>itemsets</a:t>
            </a:r>
            <a:r>
              <a:rPr lang="en-US" sz="1800" dirty="0"/>
              <a:t>  </a:t>
            </a:r>
          </a:p>
          <a:p>
            <a:pPr marL="114300" indent="0">
              <a:buNone/>
            </a:pPr>
            <a:r>
              <a:rPr lang="en-US" sz="1800" dirty="0"/>
              <a:t>     and generate rules from the sales data.</a:t>
            </a:r>
            <a:endParaRPr lang="en-IN" sz="1800" b="1" dirty="0"/>
          </a:p>
          <a:p>
            <a:pPr>
              <a:buFont typeface="Wingdings" panose="05000000000000000000" pitchFamily="2" charset="2"/>
              <a:buChar char="§"/>
            </a:pPr>
            <a:r>
              <a:rPr lang="en-US" sz="1800" b="1" dirty="0"/>
              <a:t>Step 4: Actionable Insights</a:t>
            </a:r>
            <a:endParaRPr lang="en-IN" sz="1800" b="1" dirty="0"/>
          </a:p>
          <a:p>
            <a:pPr marL="114300" indent="0">
              <a:buNone/>
            </a:pPr>
            <a:r>
              <a:rPr lang="en-US" sz="1800" dirty="0"/>
              <a:t>     The output from the </a:t>
            </a:r>
            <a:r>
              <a:rPr lang="en-US" sz="1800" dirty="0" err="1"/>
              <a:t>Apriori</a:t>
            </a:r>
            <a:r>
              <a:rPr lang="en-US" sz="1800" dirty="0"/>
              <a:t> algorithm offers several actionable insights, including:</a:t>
            </a:r>
          </a:p>
          <a:p>
            <a:pPr marL="114300" indent="0">
              <a:buNone/>
            </a:pPr>
            <a:r>
              <a:rPr lang="en-US" sz="1800" dirty="0"/>
              <a:t>     -  Frequent product pairs</a:t>
            </a:r>
          </a:p>
          <a:p>
            <a:pPr marL="114300" indent="0">
              <a:buNone/>
            </a:pPr>
            <a:r>
              <a:rPr lang="en-US" sz="1800" dirty="0"/>
              <a:t>     -  Analysis of customer purchasing behavior</a:t>
            </a:r>
          </a:p>
          <a:p>
            <a:pPr marL="114300" indent="0">
              <a:buNone/>
            </a:pPr>
            <a:r>
              <a:rPr lang="en-US" sz="1800" dirty="0"/>
              <a:t>     -  Strategies for shelf placement</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2185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Visualization &amp; Reporting Module</a:t>
            </a:r>
          </a:p>
          <a:p>
            <a:pPr marL="114300" indent="0">
              <a:buNone/>
            </a:pPr>
            <a:r>
              <a:rPr lang="en-US" sz="1100" dirty="0"/>
              <a:t>       </a:t>
            </a:r>
            <a:r>
              <a:rPr lang="en-US" sz="1800" dirty="0"/>
              <a:t>These insights are then visualized and reported through various charts and graphs,   </a:t>
            </a:r>
          </a:p>
          <a:p>
            <a:pPr marL="114300" indent="0">
              <a:buNone/>
            </a:pPr>
            <a:r>
              <a:rPr lang="en-US" sz="1800" dirty="0"/>
              <a:t>    displaying product performance patterns and providing insights for store managers     </a:t>
            </a:r>
          </a:p>
          <a:p>
            <a:pPr marL="114300" indent="0">
              <a:buNone/>
            </a:pPr>
            <a:r>
              <a:rPr lang="en-US" sz="1800" dirty="0"/>
              <a:t>    and analysts.</a:t>
            </a:r>
            <a:endParaRPr lang="en-US" sz="1800" b="1" dirty="0"/>
          </a:p>
          <a:p>
            <a:pPr>
              <a:buFont typeface="Wingdings" panose="05000000000000000000" pitchFamily="2" charset="2"/>
              <a:buChar char="§"/>
            </a:pPr>
            <a:r>
              <a:rPr lang="en-US" sz="1800" b="1" dirty="0"/>
              <a:t>Step 6 : Informed Decisions on Shelf Placement &amp; Sales</a:t>
            </a:r>
          </a:p>
          <a:p>
            <a:pPr marL="114300" indent="0">
              <a:buNone/>
            </a:pPr>
            <a:r>
              <a:rPr lang="en-US" sz="1800" b="1" dirty="0"/>
              <a:t>    </a:t>
            </a:r>
            <a:r>
              <a:rPr lang="en-US" sz="1800" dirty="0"/>
              <a:t>Finally, these visualizations and reports aid in making well-informed decisions    </a:t>
            </a:r>
          </a:p>
          <a:p>
            <a:pPr marL="114300" indent="0">
              <a:buNone/>
            </a:pPr>
            <a:r>
              <a:rPr lang="en-US" sz="1800" dirty="0"/>
              <a:t>    regarding how products are placed on shelves and overall sales strategies.</a:t>
            </a:r>
            <a:endParaRPr lang="en-US" sz="1800" b="1" dirty="0"/>
          </a:p>
        </p:txBody>
      </p:sp>
      <p:sp>
        <p:nvSpPr>
          <p:cNvPr id="5" name="TextBox 4"/>
          <p:cNvSpPr txBox="1"/>
          <p:nvPr/>
        </p:nvSpPr>
        <p:spPr>
          <a:xfrm>
            <a:off x="766233"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10" name="TextBox 9"/>
          <p:cNvSpPr txBox="1"/>
          <p:nvPr/>
        </p:nvSpPr>
        <p:spPr>
          <a:xfrm>
            <a:off x="2979174" y="621464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100" dirty="0"/>
              <a:t> </a:t>
            </a:r>
            <a:endParaRPr lang="en-IN"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5" name="Picture 11"/>
          <p:cNvPicPr>
            <a:picLocks noChangeAspect="1"/>
          </p:cNvPicPr>
          <p:nvPr/>
        </p:nvPicPr>
        <p:blipFill>
          <a:blip r:embed="rId2"/>
          <a:stretch>
            <a:fillRect/>
          </a:stretch>
        </p:blipFill>
        <p:spPr>
          <a:xfrm>
            <a:off x="4086860" y="1752600"/>
            <a:ext cx="4034790" cy="43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a:xfrm>
            <a:off x="755651" y="1752600"/>
            <a:ext cx="10668000" cy="4267200"/>
          </a:xfrm>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7" name="TextBox 6"/>
          <p:cNvSpPr txBox="1"/>
          <p:nvPr/>
        </p:nvSpPr>
        <p:spPr>
          <a:xfrm>
            <a:off x="755651"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9" name="TextBox 8"/>
          <p:cNvSpPr txBox="1"/>
          <p:nvPr/>
        </p:nvSpPr>
        <p:spPr>
          <a:xfrm>
            <a:off x="2854164"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5" name="Picture 4"/>
          <p:cNvPicPr/>
          <p:nvPr/>
        </p:nvPicPr>
        <p:blipFill>
          <a:blip r:embed="rId2"/>
        </p:blipFill>
        <p:spPr>
          <a:xfrm>
            <a:off x="3336038" y="1712996"/>
            <a:ext cx="5102568" cy="44194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t>
            </a:r>
            <a:r>
              <a:rPr lang="en-US" sz="3200" b="1" dirty="0" err="1">
                <a:solidFill>
                  <a:srgbClr val="FF0000"/>
                </a:solidFill>
              </a:rPr>
              <a:t>Adaptaion</a:t>
            </a:r>
            <a:r>
              <a:rPr lang="en-US" sz="3200" b="1" dirty="0">
                <a:solidFill>
                  <a:srgbClr val="FF0000"/>
                </a:solidFill>
              </a:rPr>
              <a:t>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Preprocessed Data</a:t>
            </a:r>
          </a:p>
          <a:p>
            <a:pPr marL="114300" indent="0">
              <a:buNone/>
            </a:pPr>
            <a:r>
              <a:rPr lang="en-US" sz="1800" b="1" dirty="0"/>
              <a:t>    </a:t>
            </a:r>
            <a:r>
              <a:rPr lang="en-US" sz="1800" dirty="0"/>
              <a:t>The process starts with preprocessed data.</a:t>
            </a:r>
            <a:endParaRPr lang="en-US" sz="1800" b="1" dirty="0"/>
          </a:p>
          <a:p>
            <a:pPr>
              <a:buFont typeface="Wingdings" panose="05000000000000000000" pitchFamily="2" charset="2"/>
              <a:buChar char="§"/>
            </a:pPr>
            <a:r>
              <a:rPr lang="en-US" sz="1800" b="1" dirty="0"/>
              <a:t>Step 2: Association Rule Mining</a:t>
            </a:r>
          </a:p>
          <a:p>
            <a:pPr marL="114300" indent="0">
              <a:buNone/>
            </a:pPr>
            <a:r>
              <a:rPr lang="en-US" sz="1800" b="1" dirty="0"/>
              <a:t>    </a:t>
            </a:r>
            <a:r>
              <a:rPr lang="en-US" sz="1800" dirty="0"/>
              <a:t>The preprocessed data is fed into the association rule mining module.</a:t>
            </a:r>
            <a:endParaRPr lang="en-US" sz="1800" b="1" dirty="0"/>
          </a:p>
          <a:p>
            <a:pPr>
              <a:buFont typeface="Wingdings" panose="05000000000000000000" pitchFamily="2" charset="2"/>
              <a:buChar char="§"/>
            </a:pPr>
            <a:r>
              <a:rPr lang="en-US" sz="1800" b="1" dirty="0"/>
              <a:t>Step 3: </a:t>
            </a:r>
            <a:r>
              <a:rPr lang="en-US" sz="1800" b="1" dirty="0" err="1"/>
              <a:t>Apriori</a:t>
            </a:r>
            <a:r>
              <a:rPr lang="en-US" sz="1800" b="1" dirty="0"/>
              <a:t> Algorithm</a:t>
            </a:r>
            <a:endParaRPr lang="en-IN" sz="1800" b="1" dirty="0"/>
          </a:p>
          <a:p>
            <a:pPr marL="114300" indent="0">
              <a:buNone/>
            </a:pPr>
            <a:r>
              <a:rPr lang="en-US" sz="1800" b="1" dirty="0"/>
              <a:t>    </a:t>
            </a:r>
            <a:r>
              <a:rPr lang="en-US" sz="1800" dirty="0"/>
              <a:t>Within the association rule mining module, the </a:t>
            </a:r>
            <a:r>
              <a:rPr lang="en-US" sz="1800" dirty="0" err="1"/>
              <a:t>Apriori</a:t>
            </a:r>
            <a:r>
              <a:rPr lang="en-US" sz="1800" dirty="0"/>
              <a:t> algorithm is used to identify   </a:t>
            </a:r>
          </a:p>
          <a:p>
            <a:pPr marL="114300" indent="0">
              <a:buNone/>
            </a:pPr>
            <a:r>
              <a:rPr lang="en-US" sz="1800" dirty="0"/>
              <a:t>    frequent </a:t>
            </a:r>
            <a:r>
              <a:rPr lang="en-US" sz="1800" dirty="0" err="1"/>
              <a:t>itemsets</a:t>
            </a:r>
            <a:r>
              <a:rPr lang="en-US" sz="1800" dirty="0"/>
              <a:t> and rules from the sales data.</a:t>
            </a:r>
            <a:endParaRPr lang="en-US" sz="1800" b="1" dirty="0"/>
          </a:p>
          <a:p>
            <a:pPr>
              <a:buFont typeface="Wingdings" panose="05000000000000000000" pitchFamily="2" charset="2"/>
              <a:buChar char="§"/>
            </a:pPr>
            <a:r>
              <a:rPr lang="en-US" sz="1800" b="1" dirty="0"/>
              <a:t>Step 4: Actionable Insights </a:t>
            </a:r>
          </a:p>
          <a:p>
            <a:pPr marL="114300" indent="0">
              <a:buNone/>
            </a:pPr>
            <a:r>
              <a:rPr lang="en-IN" sz="1800" dirty="0"/>
              <a:t>    </a:t>
            </a:r>
            <a:r>
              <a:rPr lang="en-US" sz="1800" dirty="0"/>
              <a:t>The output from the </a:t>
            </a:r>
            <a:r>
              <a:rPr lang="en-US" sz="1800" dirty="0" err="1"/>
              <a:t>Apriori</a:t>
            </a:r>
            <a:r>
              <a:rPr lang="en-US" sz="1800" dirty="0"/>
              <a:t> algorithm provides actionable insights, including:</a:t>
            </a:r>
          </a:p>
          <a:p>
            <a:pPr marL="114300" indent="0">
              <a:buNone/>
            </a:pPr>
            <a:r>
              <a:rPr lang="en-IN" sz="1800" dirty="0"/>
              <a:t>     </a:t>
            </a:r>
            <a:r>
              <a:rPr lang="en-US" sz="1800" dirty="0"/>
              <a:t>-  Frequent product pairs</a:t>
            </a:r>
          </a:p>
          <a:p>
            <a:pPr marL="114300" indent="0">
              <a:buNone/>
            </a:pPr>
            <a:r>
              <a:rPr lang="en-US" sz="1800" dirty="0"/>
              <a:t>     -  Analysis of customer purchasing behavior</a:t>
            </a:r>
          </a:p>
          <a:p>
            <a:pPr marL="114300" indent="0">
              <a:buNone/>
            </a:pPr>
            <a:r>
              <a:rPr lang="en-US" sz="1800" dirty="0"/>
              <a:t>     -  Strategies for shelf placement</a:t>
            </a:r>
            <a:endParaRPr lang="en-IN" sz="1800" dirty="0"/>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TextBox 5"/>
          <p:cNvSpPr txBox="1"/>
          <p:nvPr/>
        </p:nvSpPr>
        <p:spPr>
          <a:xfrm>
            <a:off x="762000"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p>
        </p:txBody>
      </p:sp>
      <p:sp>
        <p:nvSpPr>
          <p:cNvPr id="8" name="TextBox 7"/>
          <p:cNvSpPr txBox="1"/>
          <p:nvPr/>
        </p:nvSpPr>
        <p:spPr>
          <a:xfrm>
            <a:off x="2979174" y="623003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Adaptation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6 : Informed Decisions on Shelf Placement &amp; Sales</a:t>
            </a:r>
          </a:p>
          <a:p>
            <a:pPr marL="114300" indent="0">
              <a:buNone/>
            </a:pPr>
            <a:r>
              <a:rPr lang="en-US" sz="1800" b="1" dirty="0"/>
              <a:t>    </a:t>
            </a:r>
            <a:r>
              <a:rPr lang="en-US" sz="1800" dirty="0"/>
              <a:t>Thus actionable insights are used to make informed decision regarding shelf </a:t>
            </a:r>
          </a:p>
          <a:p>
            <a:pPr marL="114300" indent="0">
              <a:buNone/>
            </a:pPr>
            <a:r>
              <a:rPr lang="en-US" sz="1800" dirty="0"/>
              <a:t>    placement and sales.</a:t>
            </a:r>
            <a:endParaRPr lang="en-US" sz="1800" b="1" dirty="0"/>
          </a:p>
          <a:p>
            <a:pPr>
              <a:buFont typeface="Wingdings" panose="05000000000000000000" pitchFamily="2" charset="2"/>
              <a:buChar char="§"/>
            </a:pPr>
            <a:r>
              <a:rPr lang="en-US" sz="1800" b="1" dirty="0"/>
              <a:t>Step 6 : Monitoring and Adaptation</a:t>
            </a:r>
          </a:p>
          <a:p>
            <a:pPr marL="114300" indent="0">
              <a:buNone/>
            </a:pPr>
            <a:r>
              <a:rPr lang="en-US" sz="1800" b="1" dirty="0"/>
              <a:t>    </a:t>
            </a:r>
            <a:r>
              <a:rPr lang="en-US" sz="1800" dirty="0"/>
              <a:t>The system's performance is observed in real-time, and adjustments are made based    </a:t>
            </a:r>
          </a:p>
          <a:p>
            <a:pPr marL="114300" indent="0">
              <a:buNone/>
            </a:pPr>
            <a:r>
              <a:rPr lang="en-US" sz="1800" dirty="0"/>
              <a:t>    on new data. This module adapts to seasonal trends and consumer behavior.</a:t>
            </a:r>
            <a:endParaRPr lang="en-US" sz="1800" b="1" dirty="0"/>
          </a:p>
        </p:txBody>
      </p:sp>
      <p:sp>
        <p:nvSpPr>
          <p:cNvPr id="3"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6" name="TextBox 5"/>
          <p:cNvSpPr txBox="1"/>
          <p:nvPr/>
        </p:nvSpPr>
        <p:spPr>
          <a:xfrm>
            <a:off x="3048000"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3048001" y="625157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6" name="Picture 1"/>
          <p:cNvPicPr>
            <a:picLocks noChangeAspect="1"/>
          </p:cNvPicPr>
          <p:nvPr/>
        </p:nvPicPr>
        <p:blipFill>
          <a:blip r:embed="rId2"/>
          <a:stretch>
            <a:fillRect/>
          </a:stretch>
        </p:blipFill>
        <p:spPr>
          <a:xfrm>
            <a:off x="4215130" y="1689735"/>
            <a:ext cx="3747770" cy="4405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946B5EBE-BDAE-864C-489A-BA19AFE798E1}"/>
              </a:ext>
            </a:extLst>
          </p:cNvPr>
          <p:cNvPicPr>
            <a:picLocks noChangeAspect="1"/>
          </p:cNvPicPr>
          <p:nvPr/>
        </p:nvPicPr>
        <p:blipFill>
          <a:blip r:embed="rId2"/>
          <a:stretch>
            <a:fillRect/>
          </a:stretch>
        </p:blipFill>
        <p:spPr>
          <a:xfrm>
            <a:off x="2586446" y="2104839"/>
            <a:ext cx="6557554" cy="27806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0" y="1903445"/>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t>The objective is to optimize shelf space utilization in the grocery chain by leveraging sales data and customer shopping patterns. This will involve analyzing product performance and consumer behavior to enhance product placement strategies, ensuring that high-demand items are easily accessible and well-stocked. The goal is to maximize sales, improve inventory management, and  increase customer satisfaction.</a:t>
            </a:r>
            <a:endParaRPr sz="2400" dirty="0"/>
          </a:p>
          <a:p>
            <a:pPr marL="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13" name="Google Shape;113;p3"/>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
        <p:nvSpPr>
          <p:cNvPr id="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DC214-6905-B036-2915-419D7A440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721D0-DCD8-7095-9885-3D3AF77B0113}"/>
              </a:ext>
            </a:extLst>
          </p:cNvPr>
          <p:cNvSpPr>
            <a:spLocks noGrp="1"/>
          </p:cNvSpPr>
          <p:nvPr>
            <p:ph type="title"/>
          </p:nvPr>
        </p:nvSpPr>
        <p:spPr/>
        <p:txBody>
          <a:bodyPr/>
          <a:lstStyle/>
          <a:p>
            <a:r>
              <a:rPr lang="en-US" sz="3200" b="1" dirty="0">
                <a:solidFill>
                  <a:srgbClr val="FF0000"/>
                </a:solidFill>
              </a:rPr>
              <a:t>Support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3698D556-E3D3-898A-0969-D71818574239}"/>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support</a:t>
            </a:r>
            <a:r>
              <a:rPr lang="en-US" sz="2000" dirty="0">
                <a:latin typeface="Times New Roman" panose="02020603050405020304" pitchFamily="18" charset="0"/>
                <a:cs typeface="Times New Roman" panose="02020603050405020304" pitchFamily="18" charset="0"/>
              </a:rPr>
              <a:t> measures how often an item or itemset appears in the dataset as a percentage of all transactions.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2000" dirty="0">
                <a:effectLst/>
                <a:latin typeface="Times New Roman" panose="02020603050405020304" pitchFamily="18" charset="0"/>
                <a:ea typeface="Times New Roman" panose="02020603050405020304" pitchFamily="18" charset="0"/>
              </a:rPr>
              <a:t>Support helps identify which </a:t>
            </a:r>
            <a:r>
              <a:rPr lang="en-US" sz="2000" dirty="0" err="1">
                <a:effectLst/>
                <a:latin typeface="Times New Roman" panose="02020603050405020304" pitchFamily="18" charset="0"/>
                <a:ea typeface="Times New Roman" panose="02020603050405020304" pitchFamily="18" charset="0"/>
              </a:rPr>
              <a:t>itemsets</a:t>
            </a:r>
            <a:r>
              <a:rPr lang="en-US" sz="2000" dirty="0">
                <a:effectLst/>
                <a:latin typeface="Times New Roman" panose="02020603050405020304" pitchFamily="18" charset="0"/>
                <a:ea typeface="Times New Roman" panose="02020603050405020304" pitchFamily="18" charset="0"/>
              </a:rPr>
              <a:t> are common enough to consider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rule generation. A higher support value means the itemset appears frequently 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transactions.</a:t>
            </a:r>
            <a:r>
              <a:rPr lang="en-US" sz="1200" dirty="0"/>
              <a:t> </a:t>
            </a:r>
            <a:r>
              <a:rPr lang="en-US" sz="2000" dirty="0">
                <a:latin typeface="Times New Roman" panose="02020603050405020304" pitchFamily="18" charset="0"/>
                <a:cs typeface="Times New Roman" panose="02020603050405020304" pitchFamily="18" charset="0"/>
              </a:rPr>
              <a:t>It helps identify frequent </a:t>
            </a:r>
            <a:r>
              <a:rPr lang="en-US" sz="2000" dirty="0" err="1">
                <a:latin typeface="Times New Roman" panose="02020603050405020304" pitchFamily="18" charset="0"/>
                <a:cs typeface="Times New Roman" panose="02020603050405020304" pitchFamily="18" charset="0"/>
              </a:rPr>
              <a:t>itemsets</a:t>
            </a:r>
            <a:r>
              <a:rPr lang="en-US" sz="2000" dirty="0">
                <a:latin typeface="Times New Roman" panose="02020603050405020304" pitchFamily="18" charset="0"/>
                <a:cs typeface="Times New Roman" panose="02020603050405020304" pitchFamily="18" charset="0"/>
              </a:rPr>
              <a:t> by filtering out items that appear too rarely to be useful.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IN" sz="1800" dirty="0"/>
          </a:p>
        </p:txBody>
      </p:sp>
      <p:sp>
        <p:nvSpPr>
          <p:cNvPr id="4" name="Slide Number Placeholder 3">
            <a:extLst>
              <a:ext uri="{FF2B5EF4-FFF2-40B4-BE49-F238E27FC236}">
                <a16:creationId xmlns:a16="http://schemas.microsoft.com/office/drawing/2014/main" id="{99D60332-C965-7874-06DF-91FD141847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Google Shape;112;p3">
            <a:extLst>
              <a:ext uri="{FF2B5EF4-FFF2-40B4-BE49-F238E27FC236}">
                <a16:creationId xmlns:a16="http://schemas.microsoft.com/office/drawing/2014/main" id="{009B5D54-7522-9141-A2C5-2CFEBD0C812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E447B0BC-A4B2-AFE7-28D5-07F46A58B3C1}"/>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10" name="image6.png">
            <a:extLst>
              <a:ext uri="{FF2B5EF4-FFF2-40B4-BE49-F238E27FC236}">
                <a16:creationId xmlns:a16="http://schemas.microsoft.com/office/drawing/2014/main" id="{39619A65-0936-0213-4C70-3CE2732F231B}"/>
              </a:ext>
            </a:extLst>
          </p:cNvPr>
          <p:cNvPicPr>
            <a:picLocks noChangeAspect="1"/>
          </p:cNvPicPr>
          <p:nvPr/>
        </p:nvPicPr>
        <p:blipFill>
          <a:blip r:embed="rId2" cstate="print"/>
          <a:stretch>
            <a:fillRect/>
          </a:stretch>
        </p:blipFill>
        <p:spPr>
          <a:xfrm>
            <a:off x="3133795" y="3132569"/>
            <a:ext cx="5924411" cy="592862"/>
          </a:xfrm>
          <a:prstGeom prst="rect">
            <a:avLst/>
          </a:prstGeom>
        </p:spPr>
      </p:pic>
    </p:spTree>
    <p:extLst>
      <p:ext uri="{BB962C8B-B14F-4D97-AF65-F5344CB8AC3E}">
        <p14:creationId xmlns:p14="http://schemas.microsoft.com/office/powerpoint/2010/main" val="2879617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5F1A6-1C25-A549-F2DA-625E415FA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3F127-C08C-A131-69AE-BEF4BEEB4D45}"/>
              </a:ext>
            </a:extLst>
          </p:cNvPr>
          <p:cNvSpPr>
            <a:spLocks noGrp="1"/>
          </p:cNvSpPr>
          <p:nvPr>
            <p:ph type="title"/>
          </p:nvPr>
        </p:nvSpPr>
        <p:spPr/>
        <p:txBody>
          <a:bodyPr/>
          <a:lstStyle/>
          <a:p>
            <a:r>
              <a:rPr lang="en-US" sz="3200" b="1" dirty="0">
                <a:solidFill>
                  <a:srgbClr val="FF0000"/>
                </a:solidFill>
              </a:rPr>
              <a:t>Example for Support</a:t>
            </a:r>
            <a:endParaRPr lang="en-IN" sz="3200" b="1" dirty="0">
              <a:solidFill>
                <a:srgbClr val="FF0000"/>
              </a:solidFill>
            </a:endParaRPr>
          </a:p>
        </p:txBody>
      </p:sp>
      <p:sp>
        <p:nvSpPr>
          <p:cNvPr id="3" name="Text Placeholder 2">
            <a:extLst>
              <a:ext uri="{FF2B5EF4-FFF2-40B4-BE49-F238E27FC236}">
                <a16:creationId xmlns:a16="http://schemas.microsoft.com/office/drawing/2014/main" id="{830A732B-6A43-B515-6618-9E58621867BF}"/>
              </a:ext>
            </a:extLst>
          </p:cNvPr>
          <p:cNvSpPr>
            <a:spLocks noGrp="1"/>
          </p:cNvSpPr>
          <p:nvPr>
            <p:ph type="body" idx="1"/>
          </p:nvPr>
        </p:nvSpPr>
        <p:spPr/>
        <p:txBody>
          <a:bodyPr/>
          <a:lstStyle/>
          <a:p>
            <a:pPr marL="114300" indent="0">
              <a:buNone/>
            </a:pPr>
            <a:endParaRPr lang="en-IN" sz="1800" dirty="0"/>
          </a:p>
        </p:txBody>
      </p:sp>
      <p:sp>
        <p:nvSpPr>
          <p:cNvPr id="4" name="Slide Number Placeholder 3">
            <a:extLst>
              <a:ext uri="{FF2B5EF4-FFF2-40B4-BE49-F238E27FC236}">
                <a16:creationId xmlns:a16="http://schemas.microsoft.com/office/drawing/2014/main" id="{8F202093-7673-CE0C-9452-E06C4D2D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Google Shape;112;p3">
            <a:extLst>
              <a:ext uri="{FF2B5EF4-FFF2-40B4-BE49-F238E27FC236}">
                <a16:creationId xmlns:a16="http://schemas.microsoft.com/office/drawing/2014/main" id="{826C8DAE-AF08-883B-AC20-A18089E77CE7}"/>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10C27BA6-1978-CC64-9AE1-7859F1EC324F}"/>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7" name="Picture 6">
            <a:extLst>
              <a:ext uri="{FF2B5EF4-FFF2-40B4-BE49-F238E27FC236}">
                <a16:creationId xmlns:a16="http://schemas.microsoft.com/office/drawing/2014/main" id="{E7DA1619-B1A6-3F62-529E-F448B72CF985}"/>
              </a:ext>
            </a:extLst>
          </p:cNvPr>
          <p:cNvPicPr>
            <a:picLocks noChangeAspect="1"/>
          </p:cNvPicPr>
          <p:nvPr/>
        </p:nvPicPr>
        <p:blipFill>
          <a:blip r:embed="rId2"/>
          <a:stretch>
            <a:fillRect/>
          </a:stretch>
        </p:blipFill>
        <p:spPr>
          <a:xfrm>
            <a:off x="755652" y="1746251"/>
            <a:ext cx="10678582" cy="4267200"/>
          </a:xfrm>
          <a:prstGeom prst="rect">
            <a:avLst/>
          </a:prstGeom>
        </p:spPr>
      </p:pic>
    </p:spTree>
    <p:extLst>
      <p:ext uri="{BB962C8B-B14F-4D97-AF65-F5344CB8AC3E}">
        <p14:creationId xmlns:p14="http://schemas.microsoft.com/office/powerpoint/2010/main" val="383789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D8BCB-383F-E2C4-0557-8A379E176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8DA58-1502-049E-7B08-C32AB6706135}"/>
              </a:ext>
            </a:extLst>
          </p:cNvPr>
          <p:cNvSpPr>
            <a:spLocks noGrp="1"/>
          </p:cNvSpPr>
          <p:nvPr>
            <p:ph type="title"/>
          </p:nvPr>
        </p:nvSpPr>
        <p:spPr/>
        <p:txBody>
          <a:bodyPr/>
          <a:lstStyle/>
          <a:p>
            <a:r>
              <a:rPr lang="en-US" sz="3200" b="1" dirty="0">
                <a:solidFill>
                  <a:srgbClr val="FF0000"/>
                </a:solidFill>
              </a:rPr>
              <a:t>Confidence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236CE064-B3D5-7B6B-9AC9-BA26A01C55D9}"/>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confidence</a:t>
            </a:r>
            <a:r>
              <a:rPr lang="en-US" sz="2000" dirty="0">
                <a:latin typeface="Times New Roman" panose="02020603050405020304" pitchFamily="18" charset="0"/>
                <a:cs typeface="Times New Roman" panose="02020603050405020304" pitchFamily="18" charset="0"/>
              </a:rPr>
              <a:t> measures how often items in a rule are bought together. It is the likelihood that a transaction containing one itemset (the antecedent) also contains another itemset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2000" dirty="0">
                <a:latin typeface="Times New Roman" panose="02020603050405020304" pitchFamily="18" charset="0"/>
                <a:cs typeface="Times New Roman" panose="02020603050405020304" pitchFamily="18" charset="0"/>
              </a:rPr>
              <a:t>Confidence evaluates the strength of an association rule, helping to find strong relationships between items. High confidence means that the rule is likely to be valid.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06CF3D-7D75-6A7B-8ADA-9DCE58162B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Google Shape;112;p3">
            <a:extLst>
              <a:ext uri="{FF2B5EF4-FFF2-40B4-BE49-F238E27FC236}">
                <a16:creationId xmlns:a16="http://schemas.microsoft.com/office/drawing/2014/main" id="{391801D9-C252-BB15-53C5-28BABDE0A920}"/>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5117D3F9-7F34-A23B-B194-4E4A5C2A7162}"/>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6" name="image7.png">
            <a:extLst>
              <a:ext uri="{FF2B5EF4-FFF2-40B4-BE49-F238E27FC236}">
                <a16:creationId xmlns:a16="http://schemas.microsoft.com/office/drawing/2014/main" id="{F40FA10E-7B00-7212-1EA0-DE8DF43D0561}"/>
              </a:ext>
            </a:extLst>
          </p:cNvPr>
          <p:cNvPicPr>
            <a:picLocks noChangeAspect="1"/>
          </p:cNvPicPr>
          <p:nvPr/>
        </p:nvPicPr>
        <p:blipFill>
          <a:blip r:embed="rId2" cstate="print"/>
          <a:stretch>
            <a:fillRect/>
          </a:stretch>
        </p:blipFill>
        <p:spPr>
          <a:xfrm>
            <a:off x="3632279" y="3520320"/>
            <a:ext cx="4774705" cy="731760"/>
          </a:xfrm>
          <a:prstGeom prst="rect">
            <a:avLst/>
          </a:prstGeom>
        </p:spPr>
      </p:pic>
    </p:spTree>
    <p:extLst>
      <p:ext uri="{BB962C8B-B14F-4D97-AF65-F5344CB8AC3E}">
        <p14:creationId xmlns:p14="http://schemas.microsoft.com/office/powerpoint/2010/main" val="1055209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D4F6A-337F-FF5E-8CC2-C69875644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D78AE-B6D9-218D-0CA2-7A1AB9DEFEF2}"/>
              </a:ext>
            </a:extLst>
          </p:cNvPr>
          <p:cNvSpPr>
            <a:spLocks noGrp="1"/>
          </p:cNvSpPr>
          <p:nvPr>
            <p:ph type="title"/>
          </p:nvPr>
        </p:nvSpPr>
        <p:spPr/>
        <p:txBody>
          <a:bodyPr/>
          <a:lstStyle/>
          <a:p>
            <a:r>
              <a:rPr lang="en-US" sz="3200" b="1" dirty="0">
                <a:solidFill>
                  <a:srgbClr val="FF0000"/>
                </a:solidFill>
              </a:rPr>
              <a:t>Example for Confidence</a:t>
            </a:r>
            <a:endParaRPr lang="en-IN" sz="3200" b="1" dirty="0">
              <a:solidFill>
                <a:srgbClr val="FF0000"/>
              </a:solidFill>
            </a:endParaRPr>
          </a:p>
        </p:txBody>
      </p:sp>
      <p:sp>
        <p:nvSpPr>
          <p:cNvPr id="3" name="Text Placeholder 2">
            <a:extLst>
              <a:ext uri="{FF2B5EF4-FFF2-40B4-BE49-F238E27FC236}">
                <a16:creationId xmlns:a16="http://schemas.microsoft.com/office/drawing/2014/main" id="{39EAF75F-9808-2242-5220-723CA8682C9A}"/>
              </a:ext>
            </a:extLst>
          </p:cNvPr>
          <p:cNvSpPr>
            <a:spLocks noGrp="1"/>
          </p:cNvSpPr>
          <p:nvPr>
            <p:ph type="body" idx="1"/>
          </p:nvPr>
        </p:nvSpPr>
        <p:spPr/>
        <p:txBody>
          <a:bodyPr/>
          <a:lstStyle/>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60506C-BB10-DC6E-72DE-5387C0265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Google Shape;112;p3">
            <a:extLst>
              <a:ext uri="{FF2B5EF4-FFF2-40B4-BE49-F238E27FC236}">
                <a16:creationId xmlns:a16="http://schemas.microsoft.com/office/drawing/2014/main" id="{02241685-DC53-9BBF-1231-134B678C17EA}"/>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D2C2C96D-9F8C-96FF-610A-1E26A2B75BE5}"/>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E0C80A71-B63C-AD26-6873-4B898E70D6BB}"/>
              </a:ext>
            </a:extLst>
          </p:cNvPr>
          <p:cNvPicPr>
            <a:picLocks noChangeAspect="1"/>
          </p:cNvPicPr>
          <p:nvPr/>
        </p:nvPicPr>
        <p:blipFill>
          <a:blip r:embed="rId2"/>
          <a:stretch>
            <a:fillRect/>
          </a:stretch>
        </p:blipFill>
        <p:spPr>
          <a:xfrm>
            <a:off x="755651" y="1746251"/>
            <a:ext cx="10678581" cy="4299723"/>
          </a:xfrm>
          <a:prstGeom prst="rect">
            <a:avLst/>
          </a:prstGeom>
        </p:spPr>
      </p:pic>
    </p:spTree>
    <p:extLst>
      <p:ext uri="{BB962C8B-B14F-4D97-AF65-F5344CB8AC3E}">
        <p14:creationId xmlns:p14="http://schemas.microsoft.com/office/powerpoint/2010/main" val="4200962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17062-8086-E394-F131-6D3D564BB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95302-32EB-E2A8-5374-1B8E65608D64}"/>
              </a:ext>
            </a:extLst>
          </p:cNvPr>
          <p:cNvSpPr>
            <a:spLocks noGrp="1"/>
          </p:cNvSpPr>
          <p:nvPr>
            <p:ph type="title"/>
          </p:nvPr>
        </p:nvSpPr>
        <p:spPr/>
        <p:txBody>
          <a:bodyPr/>
          <a:lstStyle/>
          <a:p>
            <a:r>
              <a:rPr lang="en-US" sz="3200" b="1" dirty="0">
                <a:solidFill>
                  <a:srgbClr val="FF0000"/>
                </a:solidFill>
              </a:rPr>
              <a:t>Lift Formula</a:t>
            </a:r>
            <a:endParaRPr lang="en-IN" sz="3200" b="1" dirty="0">
              <a:solidFill>
                <a:srgbClr val="FF0000"/>
              </a:solidFill>
            </a:endParaRPr>
          </a:p>
        </p:txBody>
      </p:sp>
      <p:sp>
        <p:nvSpPr>
          <p:cNvPr id="3" name="Text Placeholder 2">
            <a:extLst>
              <a:ext uri="{FF2B5EF4-FFF2-40B4-BE49-F238E27FC236}">
                <a16:creationId xmlns:a16="http://schemas.microsoft.com/office/drawing/2014/main" id="{BF7F4C96-CA9D-9A8A-0D7C-4D290C91DCAC}"/>
              </a:ext>
            </a:extLst>
          </p:cNvPr>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lift</a:t>
            </a:r>
            <a:r>
              <a:rPr lang="en-US" sz="2000" dirty="0">
                <a:latin typeface="Times New Roman" panose="02020603050405020304" pitchFamily="18" charset="0"/>
                <a:cs typeface="Times New Roman" panose="02020603050405020304" pitchFamily="18" charset="0"/>
              </a:rPr>
              <a:t> measures the strength of an association rule compared to the expected co-occurrence of items if they were independent. It tells us how much more likely the items in the rule are to appear together than by random chance.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p>
          <a:p>
            <a:pPr marL="114300" indent="0">
              <a:buNone/>
            </a:pPr>
            <a:r>
              <a:rPr lang="en-US" sz="1800" dirty="0">
                <a:effectLst/>
                <a:latin typeface="Times New Roman" panose="02020603050405020304" pitchFamily="18" charset="0"/>
                <a:ea typeface="Times New Roman" panose="02020603050405020304" pitchFamily="18" charset="0"/>
              </a:rPr>
              <a:t>Lift</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presence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likelihood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p>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DC22E6C-5980-ACB5-313C-2F529F40A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Google Shape;112;p3">
            <a:extLst>
              <a:ext uri="{FF2B5EF4-FFF2-40B4-BE49-F238E27FC236}">
                <a16:creationId xmlns:a16="http://schemas.microsoft.com/office/drawing/2014/main" id="{E1B57BB0-5F76-2E71-AAAF-01B6C0CB957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B30E65CB-B64A-EC94-0B0D-C95928B4F8D5}"/>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7" name="image8.png">
            <a:extLst>
              <a:ext uri="{FF2B5EF4-FFF2-40B4-BE49-F238E27FC236}">
                <a16:creationId xmlns:a16="http://schemas.microsoft.com/office/drawing/2014/main" id="{3B6F6490-BAAA-2DB4-78D0-87AF7E66AEDD}"/>
              </a:ext>
            </a:extLst>
          </p:cNvPr>
          <p:cNvPicPr>
            <a:picLocks noChangeAspect="1"/>
          </p:cNvPicPr>
          <p:nvPr/>
        </p:nvPicPr>
        <p:blipFill>
          <a:blip r:embed="rId2" cstate="print"/>
          <a:stretch>
            <a:fillRect/>
          </a:stretch>
        </p:blipFill>
        <p:spPr>
          <a:xfrm>
            <a:off x="4297699" y="3640182"/>
            <a:ext cx="3208929" cy="735875"/>
          </a:xfrm>
          <a:prstGeom prst="rect">
            <a:avLst/>
          </a:prstGeom>
        </p:spPr>
      </p:pic>
    </p:spTree>
    <p:extLst>
      <p:ext uri="{BB962C8B-B14F-4D97-AF65-F5344CB8AC3E}">
        <p14:creationId xmlns:p14="http://schemas.microsoft.com/office/powerpoint/2010/main" val="3546347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3B42-6754-98E2-A5E6-75F1C805F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D74A5-BD15-29FC-3B62-08BD4FB91C00}"/>
              </a:ext>
            </a:extLst>
          </p:cNvPr>
          <p:cNvSpPr>
            <a:spLocks noGrp="1"/>
          </p:cNvSpPr>
          <p:nvPr>
            <p:ph type="title"/>
          </p:nvPr>
        </p:nvSpPr>
        <p:spPr/>
        <p:txBody>
          <a:bodyPr/>
          <a:lstStyle/>
          <a:p>
            <a:r>
              <a:rPr lang="en-US" sz="3200" b="1" dirty="0">
                <a:solidFill>
                  <a:srgbClr val="FF0000"/>
                </a:solidFill>
              </a:rPr>
              <a:t>Example for Lift</a:t>
            </a:r>
            <a:endParaRPr lang="en-IN" sz="3200" b="1" dirty="0">
              <a:solidFill>
                <a:srgbClr val="FF0000"/>
              </a:solidFill>
            </a:endParaRPr>
          </a:p>
        </p:txBody>
      </p:sp>
      <p:sp>
        <p:nvSpPr>
          <p:cNvPr id="3" name="Text Placeholder 2">
            <a:extLst>
              <a:ext uri="{FF2B5EF4-FFF2-40B4-BE49-F238E27FC236}">
                <a16:creationId xmlns:a16="http://schemas.microsoft.com/office/drawing/2014/main" id="{5C73D398-60B2-C59C-C78D-FA3AC580CEF4}"/>
              </a:ext>
            </a:extLst>
          </p:cNvPr>
          <p:cNvSpPr>
            <a:spLocks noGrp="1"/>
          </p:cNvSpPr>
          <p:nvPr>
            <p:ph type="body" idx="1"/>
          </p:nvPr>
        </p:nvSpPr>
        <p:spPr/>
        <p:txBody>
          <a:bodyPr/>
          <a:lstStyle/>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D9EF13D-E207-F7D0-5223-340DEEBA65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Google Shape;112;p3">
            <a:extLst>
              <a:ext uri="{FF2B5EF4-FFF2-40B4-BE49-F238E27FC236}">
                <a16:creationId xmlns:a16="http://schemas.microsoft.com/office/drawing/2014/main" id="{6C9C5CEC-A869-3B97-B7E5-BB20BC022EE7}"/>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2D4B4C29-242C-2E9B-B748-AA7EA4B62B3C}"/>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D5B236A8-D632-A93A-3D67-85E029DF162A}"/>
              </a:ext>
            </a:extLst>
          </p:cNvPr>
          <p:cNvPicPr>
            <a:picLocks noChangeAspect="1"/>
          </p:cNvPicPr>
          <p:nvPr/>
        </p:nvPicPr>
        <p:blipFill>
          <a:blip r:embed="rId2"/>
          <a:stretch>
            <a:fillRect/>
          </a:stretch>
        </p:blipFill>
        <p:spPr>
          <a:xfrm>
            <a:off x="755651" y="1746250"/>
            <a:ext cx="10668000" cy="4267200"/>
          </a:xfrm>
          <a:prstGeom prst="rect">
            <a:avLst/>
          </a:prstGeom>
        </p:spPr>
      </p:pic>
    </p:spTree>
    <p:extLst>
      <p:ext uri="{BB962C8B-B14F-4D97-AF65-F5344CB8AC3E}">
        <p14:creationId xmlns:p14="http://schemas.microsoft.com/office/powerpoint/2010/main" val="3235404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C921C-F80C-7B9D-A70F-A24AE924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C4C09-C4A2-B84C-C3F7-800B89731EC2}"/>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6CEBFFE6-660C-BC58-7447-4F7A726C3E51}"/>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40F7D9EB-5B07-3793-80F2-E4CEB3ACFD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Google Shape;112;p3">
            <a:extLst>
              <a:ext uri="{FF2B5EF4-FFF2-40B4-BE49-F238E27FC236}">
                <a16:creationId xmlns:a16="http://schemas.microsoft.com/office/drawing/2014/main" id="{901987F6-4E87-3878-F36D-83189CBC859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6878DD8F-0F46-1A4E-CA0C-784DD81DD828}"/>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FDDA7E66-48AB-F248-8550-536BCA097A90}"/>
              </a:ext>
            </a:extLst>
          </p:cNvPr>
          <p:cNvPicPr>
            <a:picLocks noChangeAspect="1"/>
          </p:cNvPicPr>
          <p:nvPr/>
        </p:nvPicPr>
        <p:blipFill>
          <a:blip r:embed="rId2"/>
          <a:srcRect/>
          <a:stretch/>
        </p:blipFill>
        <p:spPr>
          <a:xfrm>
            <a:off x="3762386" y="1986116"/>
            <a:ext cx="4654530" cy="4033684"/>
          </a:xfrm>
          <a:prstGeom prst="rect">
            <a:avLst/>
          </a:prstGeom>
        </p:spPr>
      </p:pic>
    </p:spTree>
    <p:extLst>
      <p:ext uri="{BB962C8B-B14F-4D97-AF65-F5344CB8AC3E}">
        <p14:creationId xmlns:p14="http://schemas.microsoft.com/office/powerpoint/2010/main" val="1462286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AF1F9-B3BC-C7C2-32E4-7E67F054F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EC737-9584-D9AB-3A7A-235D3EBDE706}"/>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B33BDE02-9F38-ACFF-1115-1D0E3B6B5C6D}"/>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749AA12B-16E6-81E0-1703-8DB2B2987E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5" name="Google Shape;112;p3">
            <a:extLst>
              <a:ext uri="{FF2B5EF4-FFF2-40B4-BE49-F238E27FC236}">
                <a16:creationId xmlns:a16="http://schemas.microsoft.com/office/drawing/2014/main" id="{C5FD39AB-0735-12C1-DFF6-CBAE9CFD12E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57122DE4-F23C-AA89-6ED2-C0C465DA1FD9}"/>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E702D16F-AD12-EA8B-63C8-254EC14CFFAE}"/>
              </a:ext>
            </a:extLst>
          </p:cNvPr>
          <p:cNvPicPr>
            <a:picLocks noChangeAspect="1"/>
          </p:cNvPicPr>
          <p:nvPr/>
        </p:nvPicPr>
        <p:blipFill>
          <a:blip r:embed="rId2"/>
          <a:srcRect/>
          <a:stretch/>
        </p:blipFill>
        <p:spPr>
          <a:xfrm>
            <a:off x="812800" y="2300749"/>
            <a:ext cx="10094130" cy="2684206"/>
          </a:xfrm>
          <a:prstGeom prst="rect">
            <a:avLst/>
          </a:prstGeom>
        </p:spPr>
      </p:pic>
    </p:spTree>
    <p:extLst>
      <p:ext uri="{BB962C8B-B14F-4D97-AF65-F5344CB8AC3E}">
        <p14:creationId xmlns:p14="http://schemas.microsoft.com/office/powerpoint/2010/main" val="575930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5C774-B86F-BD88-5077-9B1D770B3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8E55F-5BC8-FA36-B3A5-7EDBAA668797}"/>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155B759B-631B-AD38-E839-B12694D67697}"/>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0A246B33-6A9E-B536-2E1E-0A730AE546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Google Shape;112;p3">
            <a:extLst>
              <a:ext uri="{FF2B5EF4-FFF2-40B4-BE49-F238E27FC236}">
                <a16:creationId xmlns:a16="http://schemas.microsoft.com/office/drawing/2014/main" id="{275C90A7-D7BF-93C6-9563-C81C741287A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83B8C552-3F89-CACC-A168-8CB41D75987A}"/>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46F1AEB3-EF9F-93F7-9B41-B2493E0F3C0A}"/>
              </a:ext>
            </a:extLst>
          </p:cNvPr>
          <p:cNvPicPr>
            <a:picLocks noChangeAspect="1"/>
          </p:cNvPicPr>
          <p:nvPr/>
        </p:nvPicPr>
        <p:blipFill>
          <a:blip r:embed="rId2"/>
          <a:srcRect/>
          <a:stretch/>
        </p:blipFill>
        <p:spPr>
          <a:xfrm>
            <a:off x="930166" y="2644878"/>
            <a:ext cx="10449034" cy="1892345"/>
          </a:xfrm>
          <a:prstGeom prst="rect">
            <a:avLst/>
          </a:prstGeom>
        </p:spPr>
      </p:pic>
    </p:spTree>
    <p:extLst>
      <p:ext uri="{BB962C8B-B14F-4D97-AF65-F5344CB8AC3E}">
        <p14:creationId xmlns:p14="http://schemas.microsoft.com/office/powerpoint/2010/main" val="283706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D032-F04B-92A6-578A-930F6C8B6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F0242-A82F-D321-AE1A-01FD3FE64CF5}"/>
              </a:ext>
            </a:extLst>
          </p:cNvPr>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a:extLst>
              <a:ext uri="{FF2B5EF4-FFF2-40B4-BE49-F238E27FC236}">
                <a16:creationId xmlns:a16="http://schemas.microsoft.com/office/drawing/2014/main" id="{ED909E23-00F6-1BB1-E625-83F2B941261C}"/>
              </a:ext>
            </a:extLst>
          </p:cNvPr>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p>
        </p:txBody>
      </p:sp>
      <p:sp>
        <p:nvSpPr>
          <p:cNvPr id="4" name="Slide Number Placeholder 3">
            <a:extLst>
              <a:ext uri="{FF2B5EF4-FFF2-40B4-BE49-F238E27FC236}">
                <a16:creationId xmlns:a16="http://schemas.microsoft.com/office/drawing/2014/main" id="{D530A64F-7CB6-268F-C5A4-ACD3EC55B2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Google Shape;112;p3">
            <a:extLst>
              <a:ext uri="{FF2B5EF4-FFF2-40B4-BE49-F238E27FC236}">
                <a16:creationId xmlns:a16="http://schemas.microsoft.com/office/drawing/2014/main" id="{7C648E16-3E2D-BDCE-780D-9FA0220595FB}"/>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a:extLst>
              <a:ext uri="{FF2B5EF4-FFF2-40B4-BE49-F238E27FC236}">
                <a16:creationId xmlns:a16="http://schemas.microsoft.com/office/drawing/2014/main" id="{0515F40B-D674-D4A9-46AB-848DCCF92318}"/>
              </a:ext>
            </a:extLst>
          </p:cNvPr>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pic>
        <p:nvPicPr>
          <p:cNvPr id="9" name="Picture 8">
            <a:extLst>
              <a:ext uri="{FF2B5EF4-FFF2-40B4-BE49-F238E27FC236}">
                <a16:creationId xmlns:a16="http://schemas.microsoft.com/office/drawing/2014/main" id="{4A33B3F1-BD8A-0230-8264-AC72E80218F3}"/>
              </a:ext>
            </a:extLst>
          </p:cNvPr>
          <p:cNvPicPr>
            <a:picLocks noChangeAspect="1"/>
          </p:cNvPicPr>
          <p:nvPr/>
        </p:nvPicPr>
        <p:blipFill>
          <a:blip r:embed="rId2"/>
          <a:srcRect/>
          <a:stretch/>
        </p:blipFill>
        <p:spPr>
          <a:xfrm>
            <a:off x="1022555" y="2169381"/>
            <a:ext cx="9982506" cy="3267858"/>
          </a:xfrm>
          <a:prstGeom prst="rect">
            <a:avLst/>
          </a:prstGeom>
        </p:spPr>
      </p:pic>
    </p:spTree>
    <p:extLst>
      <p:ext uri="{BB962C8B-B14F-4D97-AF65-F5344CB8AC3E}">
        <p14:creationId xmlns:p14="http://schemas.microsoft.com/office/powerpoint/2010/main" val="190707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03962" y="1418303"/>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2400" dirty="0">
              <a:solidFill>
                <a:srgbClr val="000000"/>
              </a:solidFill>
            </a:endParaRPr>
          </a:p>
          <a:p>
            <a:pPr marL="0" marR="0" lvl="0" indent="0" algn="l" rtl="0">
              <a:lnSpc>
                <a:spcPct val="100000"/>
              </a:lnSpc>
              <a:spcBef>
                <a:spcPts val="0"/>
              </a:spcBef>
              <a:spcAft>
                <a:spcPts val="0"/>
              </a:spcAft>
              <a:buNone/>
            </a:pPr>
            <a:r>
              <a:rPr lang="en-US" sz="2400" dirty="0">
                <a:solidFill>
                  <a:srgbClr val="000000"/>
                </a:solidFill>
              </a:rPr>
              <a:t>Optimizing shelf space utilization in a grocery chain requires a strategic approach grounded in the analysis of sales data and customer shopping patterns. aims to enhance product placement by leveraging insights from product performance and consumer personas. the goal is to improve the accessibility and availability of high-demand items, increase sales, reduce stockouts, and ensure efficient inventory turnover. The outcomes of this analysis will offer actionable strategies for more effective analysis and inventory practices within the grocery chain.</a:t>
            </a: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23" name="Google Shape;123;p4"/>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400" dirty="0"/>
              <a:t>By analyzing sales data and customer shopping patterns, the grocery chain can optimize shelf space utilization to enhance product placement and improve inventory management. Strategic positioning of high-demand items can increase visibility and drive sales, while efficient inventory management minimizes stockouts and reduces overstock. These actions lead to better customer satisfaction, reduced waste, and increased profitability, providing a competitive advantage in the retail market.</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7" name="TextBox 6"/>
          <p:cNvSpPr txBox="1"/>
          <p:nvPr/>
        </p:nvSpPr>
        <p:spPr>
          <a:xfrm>
            <a:off x="3156155"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3200" b="1">
              <a:solidFill>
                <a:srgbClr val="FF0000"/>
              </a:solidFill>
            </a:endParaRPr>
          </a:p>
        </p:txBody>
      </p:sp>
      <p:sp>
        <p:nvSpPr>
          <p:cNvPr id="194" name="Google Shape;19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S. P. Parikh, S. S. </a:t>
            </a:r>
            <a:r>
              <a:rPr lang="en-US" sz="1900" dirty="0" err="1"/>
              <a:t>Dedhia</a:t>
            </a:r>
            <a:r>
              <a:rPr lang="en-US" sz="1900" dirty="0"/>
              <a:t>, and K. V. </a:t>
            </a:r>
            <a:r>
              <a:rPr lang="en-US" sz="1900" dirty="0" err="1"/>
              <a:t>Padole</a:t>
            </a:r>
            <a:r>
              <a:rPr lang="en-US" sz="1900" dirty="0"/>
              <a:t>, "Market Basket Analysis Using Association Rule Mining," </a:t>
            </a:r>
            <a:r>
              <a:rPr lang="en-US" sz="1900" i="1" dirty="0"/>
              <a:t>International Journal of Computer Science and Information Technologies</a:t>
            </a:r>
            <a:r>
              <a:rPr lang="en-US" sz="1900" dirty="0"/>
              <a:t>, vol. 6, no. 2, pp. 1958-1961, 2015.</a:t>
            </a:r>
            <a:endParaRPr sz="1900" dirty="0"/>
          </a:p>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V. Venkatesan and K. V. N. Sunitha, "Market Basket Analysis for a Supermarket based on Frequent Itemset Mining," in </a:t>
            </a:r>
            <a:r>
              <a:rPr lang="en-US" sz="1900" i="1" dirty="0"/>
              <a:t>Proceedings of the International Conference on Data Science and Engineering (ICDSE)</a:t>
            </a:r>
            <a:r>
              <a:rPr lang="en-US" sz="1900" dirty="0"/>
              <a:t>, Cochin, India, 2012, pp. 14-17.</a:t>
            </a:r>
            <a:endParaRPr sz="1900" dirty="0"/>
          </a:p>
          <a:p>
            <a:pPr marL="457200" lvl="0" indent="-349250" algn="l" rtl="0">
              <a:lnSpc>
                <a:spcPct val="115000"/>
              </a:lnSpc>
              <a:spcBef>
                <a:spcPts val="0"/>
              </a:spcBef>
              <a:spcAft>
                <a:spcPts val="0"/>
              </a:spcAft>
              <a:buSzPts val="1900"/>
              <a:buChar char="□"/>
            </a:pPr>
            <a:r>
              <a:rPr lang="en-US" sz="1900" dirty="0"/>
              <a:t>S.-H. Huang, C.-Y. Tsai, and C.-C. Lo, "A Multi-Data Mining Approach for Shelf Space Optimization Considering Customer </a:t>
            </a:r>
            <a:r>
              <a:rPr lang="en-US" sz="1900" dirty="0" err="1"/>
              <a:t>Behaviour</a:t>
            </a:r>
            <a:r>
              <a:rPr lang="en-US" sz="1900" dirty="0"/>
              <a:t>," </a:t>
            </a:r>
            <a:r>
              <a:rPr lang="en-US" sz="1900" i="1" dirty="0"/>
              <a:t>International Conference on Data Science and Advanced Analytics (DSAA)</a:t>
            </a:r>
            <a:r>
              <a:rPr lang="en-US" sz="1900" dirty="0"/>
              <a:t>, 2014, pp. 1-8.</a:t>
            </a:r>
            <a:endParaRPr sz="1900" dirty="0"/>
          </a:p>
          <a:p>
            <a:pPr marL="457200" lvl="0" indent="-349250" algn="l" rtl="0">
              <a:lnSpc>
                <a:spcPct val="115000"/>
              </a:lnSpc>
              <a:spcBef>
                <a:spcPts val="0"/>
              </a:spcBef>
              <a:spcAft>
                <a:spcPts val="0"/>
              </a:spcAft>
              <a:buSzPts val="1900"/>
              <a:buChar char="□"/>
            </a:pPr>
            <a:r>
              <a:rPr lang="en-US" sz="1900" dirty="0"/>
              <a:t>Thomas, J. A., &amp; George, S. "Application of </a:t>
            </a:r>
            <a:r>
              <a:rPr lang="en-US" sz="1900" dirty="0" err="1"/>
              <a:t>Apriori</a:t>
            </a:r>
            <a:r>
              <a:rPr lang="en-US" sz="1900" dirty="0"/>
              <a:t> Algorithm in Supermarket Shelf Space Optimization." </a:t>
            </a:r>
            <a:r>
              <a:rPr lang="en-US" sz="1900" i="1" dirty="0"/>
              <a:t>Proc. IEEE International Conference on Intelligent Computing and Control (I2C2)</a:t>
            </a:r>
            <a:r>
              <a:rPr lang="en-US" sz="1900" dirty="0"/>
              <a:t>, 2017.</a:t>
            </a:r>
            <a:endParaRPr sz="1900" dirty="0"/>
          </a:p>
          <a:p>
            <a:pPr marL="469900" lvl="0" indent="-279400" algn="l" rtl="0">
              <a:spcBef>
                <a:spcPts val="0"/>
              </a:spcBef>
              <a:spcAft>
                <a:spcPts val="0"/>
              </a:spcAft>
              <a:buSzPts val="3000"/>
              <a:buNone/>
            </a:pPr>
            <a:endParaRPr dirty="0"/>
          </a:p>
        </p:txBody>
      </p:sp>
      <p:sp>
        <p:nvSpPr>
          <p:cNvPr id="195" name="Google Shape;195;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96" name="Google Shape;196;p12"/>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97" name="Google Shape;19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03" name="Google Shape;203;p13"/>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204" name="Google Shape;204;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lang="en-US"/>
          </a:p>
        </p:txBody>
      </p:sp>
      <p:sp>
        <p:nvSpPr>
          <p:cNvPr id="205" name="Google Shape;20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Introduction and Overview of the Project</a:t>
            </a:r>
            <a:endParaRPr sz="3200" b="1" dirty="0">
              <a:solidFill>
                <a:srgbClr val="FF0000"/>
              </a:solidFill>
            </a:endParaRPr>
          </a:p>
        </p:txBody>
      </p:sp>
      <p:sp>
        <p:nvSpPr>
          <p:cNvPr id="130" name="Google Shape;130;p5"/>
          <p:cNvSpPr txBox="1">
            <a:spLocks noGrp="1"/>
          </p:cNvSpPr>
          <p:nvPr>
            <p:ph type="body" idx="1"/>
          </p:nvPr>
        </p:nvSpPr>
        <p:spPr>
          <a:xfrm>
            <a:off x="569533" y="1398639"/>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57200" lvl="0" indent="-381000" algn="l" rtl="0">
              <a:lnSpc>
                <a:spcPct val="115000"/>
              </a:lnSpc>
              <a:spcBef>
                <a:spcPts val="0"/>
              </a:spcBef>
              <a:spcAft>
                <a:spcPts val="0"/>
              </a:spcAft>
              <a:buSzPts val="2400"/>
              <a:buChar char="□"/>
            </a:pPr>
            <a:r>
              <a:rPr lang="en-US" sz="2400" dirty="0"/>
              <a:t>Customer Behavior Analysis for Efficient Shelf Space Management is crucial for optimizing retail environments.</a:t>
            </a:r>
            <a:endParaRPr sz="2400" dirty="0"/>
          </a:p>
          <a:p>
            <a:pPr marL="457200" lvl="0" indent="-381000" algn="l" rtl="0">
              <a:lnSpc>
                <a:spcPct val="115000"/>
              </a:lnSpc>
              <a:spcBef>
                <a:spcPts val="0"/>
              </a:spcBef>
              <a:spcAft>
                <a:spcPts val="0"/>
              </a:spcAft>
              <a:buSzPts val="2400"/>
              <a:buChar char="□"/>
            </a:pPr>
            <a:r>
              <a:rPr lang="en-US" sz="2400" dirty="0"/>
              <a:t>Current methods often suffer from inaccurate data and inefficient analysis tools.</a:t>
            </a:r>
            <a:endParaRPr sz="2400" dirty="0"/>
          </a:p>
          <a:p>
            <a:pPr marL="457200" lvl="0" indent="-381000" algn="l" rtl="0">
              <a:lnSpc>
                <a:spcPct val="115000"/>
              </a:lnSpc>
              <a:spcBef>
                <a:spcPts val="0"/>
              </a:spcBef>
              <a:spcAft>
                <a:spcPts val="0"/>
              </a:spcAft>
              <a:buSzPts val="2400"/>
              <a:buChar char="□"/>
            </a:pPr>
            <a:r>
              <a:rPr lang="en-US" sz="2400" dirty="0"/>
              <a:t>Implement a system with advanced analytics and automated data collection and enable adjustments based on real-time customer behavior, maximizing sales potential.</a:t>
            </a:r>
            <a:endParaRPr sz="2400" dirty="0"/>
          </a:p>
          <a:p>
            <a:pPr marL="469900" lvl="0" indent="-279400" algn="l" rtl="0">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805E43F5-7A13-8CF4-E169-FC398058BC94}"/>
            </a:ext>
          </a:extLst>
        </p:cNvPr>
        <p:cNvGrpSpPr/>
        <p:nvPr/>
      </p:nvGrpSpPr>
      <p:grpSpPr>
        <a:xfrm>
          <a:off x="0" y="0"/>
          <a:ext cx="0" cy="0"/>
          <a:chOff x="0" y="0"/>
          <a:chExt cx="0" cy="0"/>
        </a:xfrm>
      </p:grpSpPr>
      <p:sp>
        <p:nvSpPr>
          <p:cNvPr id="129" name="Google Shape;129;p5">
            <a:extLst>
              <a:ext uri="{FF2B5EF4-FFF2-40B4-BE49-F238E27FC236}">
                <a16:creationId xmlns:a16="http://schemas.microsoft.com/office/drawing/2014/main" id="{5D8AC746-FD66-4EA7-C10D-EB3B08AE3037}"/>
              </a:ext>
            </a:extLst>
          </p:cNvPr>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Literature Survey</a:t>
            </a:r>
            <a:endParaRPr sz="3200" b="1" dirty="0">
              <a:solidFill>
                <a:srgbClr val="FF0000"/>
              </a:solidFill>
            </a:endParaRPr>
          </a:p>
        </p:txBody>
      </p:sp>
      <p:sp>
        <p:nvSpPr>
          <p:cNvPr id="130" name="Google Shape;130;p5">
            <a:extLst>
              <a:ext uri="{FF2B5EF4-FFF2-40B4-BE49-F238E27FC236}">
                <a16:creationId xmlns:a16="http://schemas.microsoft.com/office/drawing/2014/main" id="{59185B8C-8E2B-9D55-F75B-5BC9F085EBA9}"/>
              </a:ext>
            </a:extLst>
          </p:cNvPr>
          <p:cNvSpPr txBox="1">
            <a:spLocks noGrp="1"/>
          </p:cNvSpPr>
          <p:nvPr>
            <p:ph type="body" idx="1"/>
          </p:nvPr>
        </p:nvSpPr>
        <p:spPr>
          <a:xfrm>
            <a:off x="498167" y="1605117"/>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69900" indent="-279400" algn="just">
              <a:spcBef>
                <a:spcPts val="0"/>
              </a:spcBef>
              <a:buSzPts val="3000"/>
              <a:buNone/>
            </a:pPr>
            <a:r>
              <a:rPr lang="en-US" sz="2300" dirty="0"/>
              <a:t>  </a:t>
            </a:r>
            <a:r>
              <a:rPr lang="en-US" sz="2200" dirty="0"/>
              <a:t>Grocery shelf optimization has been extensively studied to enhance profitability and customer satisfaction. Huang et al. [1] and Tsai and Huang [2] utilized data mining techniques to optimize shelf space by analyzing customer behavior and movement patterns. </a:t>
            </a:r>
            <a:r>
              <a:rPr lang="en-US" sz="2200" dirty="0" err="1"/>
              <a:t>Heikal</a:t>
            </a:r>
            <a:r>
              <a:rPr lang="en-US" sz="2200" dirty="0"/>
              <a:t> and Gandhi [3] applied market basket analysis to develop strategies for diverse consumer needs, while Agarwal et al. [4] and </a:t>
            </a:r>
            <a:r>
              <a:rPr lang="en-US" sz="2200" dirty="0" err="1"/>
              <a:t>Mulkan</a:t>
            </a:r>
            <a:r>
              <a:rPr lang="en-US" sz="2200" dirty="0"/>
              <a:t> [5] leveraged the </a:t>
            </a:r>
            <a:r>
              <a:rPr lang="en-US" sz="2200" dirty="0" err="1"/>
              <a:t>Apriori</a:t>
            </a:r>
            <a:r>
              <a:rPr lang="en-US" sz="2200" dirty="0"/>
              <a:t> algorithm to improve store layouts and product placement. David [6] further demonstrated its use in enhancing in-store experiences through shopping pattern analysis.</a:t>
            </a:r>
          </a:p>
          <a:p>
            <a:pPr marL="469900" lvl="0" indent="-279400" algn="l" rtl="0">
              <a:spcBef>
                <a:spcPts val="0"/>
              </a:spcBef>
              <a:spcAft>
                <a:spcPts val="0"/>
              </a:spcAft>
              <a:buSzPts val="3000"/>
              <a:buNone/>
            </a:pPr>
            <a:endParaRPr sz="2300" dirty="0"/>
          </a:p>
        </p:txBody>
      </p:sp>
      <p:sp>
        <p:nvSpPr>
          <p:cNvPr id="131" name="Google Shape;131;p5">
            <a:extLst>
              <a:ext uri="{FF2B5EF4-FFF2-40B4-BE49-F238E27FC236}">
                <a16:creationId xmlns:a16="http://schemas.microsoft.com/office/drawing/2014/main" id="{8B66F995-7DDF-6A6C-9CAA-A9D2AE6851C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a:extLst>
              <a:ext uri="{FF2B5EF4-FFF2-40B4-BE49-F238E27FC236}">
                <a16:creationId xmlns:a16="http://schemas.microsoft.com/office/drawing/2014/main" id="{ECE5F04D-078A-FF51-5404-46056837F0E4}"/>
              </a:ext>
            </a:extLst>
          </p:cNvPr>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a:extLst>
              <a:ext uri="{FF2B5EF4-FFF2-40B4-BE49-F238E27FC236}">
                <a16:creationId xmlns:a16="http://schemas.microsoft.com/office/drawing/2014/main" id="{4431E3A4-49FE-E98A-697F-E26D781319C1}"/>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346778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2008" y="344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a:t>
            </a:r>
            <a:endParaRPr sz="3200" b="1" dirty="0">
              <a:solidFill>
                <a:srgbClr val="FF0000"/>
              </a:solidFill>
            </a:endParaRPr>
          </a:p>
        </p:txBody>
      </p:sp>
      <p:graphicFrame>
        <p:nvGraphicFramePr>
          <p:cNvPr id="139" name="Google Shape;139;p6"/>
          <p:cNvGraphicFramePr/>
          <p:nvPr>
            <p:extLst>
              <p:ext uri="{D42A27DB-BD31-4B8C-83A1-F6EECF244321}">
                <p14:modId xmlns:p14="http://schemas.microsoft.com/office/powerpoint/2010/main" val="1866536485"/>
              </p:ext>
            </p:extLst>
          </p:nvPr>
        </p:nvGraphicFramePr>
        <p:xfrm>
          <a:off x="462117" y="344151"/>
          <a:ext cx="11071121" cy="5466714"/>
        </p:xfrm>
        <a:graphic>
          <a:graphicData uri="http://schemas.openxmlformats.org/drawingml/2006/table">
            <a:tbl>
              <a:tblPr firstRow="1" bandRow="1">
                <a:noFill/>
                <a:tableStyleId>{E82FF338-1DB5-4ABB-9B90-3885836F0C89}</a:tableStyleId>
              </a:tblPr>
              <a:tblGrid>
                <a:gridCol w="1003124">
                  <a:extLst>
                    <a:ext uri="{9D8B030D-6E8A-4147-A177-3AD203B41FA5}">
                      <a16:colId xmlns:a16="http://schemas.microsoft.com/office/drawing/2014/main" val="20000"/>
                    </a:ext>
                  </a:extLst>
                </a:gridCol>
                <a:gridCol w="2180394">
                  <a:extLst>
                    <a:ext uri="{9D8B030D-6E8A-4147-A177-3AD203B41FA5}">
                      <a16:colId xmlns:a16="http://schemas.microsoft.com/office/drawing/2014/main" val="20001"/>
                    </a:ext>
                  </a:extLst>
                </a:gridCol>
                <a:gridCol w="2256375">
                  <a:extLst>
                    <a:ext uri="{9D8B030D-6E8A-4147-A177-3AD203B41FA5}">
                      <a16:colId xmlns:a16="http://schemas.microsoft.com/office/drawing/2014/main" val="20002"/>
                    </a:ext>
                  </a:extLst>
                </a:gridCol>
                <a:gridCol w="1828089">
                  <a:extLst>
                    <a:ext uri="{9D8B030D-6E8A-4147-A177-3AD203B41FA5}">
                      <a16:colId xmlns:a16="http://schemas.microsoft.com/office/drawing/2014/main" val="20003"/>
                    </a:ext>
                  </a:extLst>
                </a:gridCol>
                <a:gridCol w="1816995">
                  <a:extLst>
                    <a:ext uri="{9D8B030D-6E8A-4147-A177-3AD203B41FA5}">
                      <a16:colId xmlns:a16="http://schemas.microsoft.com/office/drawing/2014/main" val="20004"/>
                    </a:ext>
                  </a:extLst>
                </a:gridCol>
                <a:gridCol w="1986144">
                  <a:extLst>
                    <a:ext uri="{9D8B030D-6E8A-4147-A177-3AD203B41FA5}">
                      <a16:colId xmlns:a16="http://schemas.microsoft.com/office/drawing/2014/main" val="20005"/>
                    </a:ext>
                  </a:extLst>
                </a:gridCol>
              </a:tblGrid>
              <a:tr h="65978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err="1"/>
                        <a:t>S.No</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Volume/</a:t>
                      </a:r>
                      <a:endParaRPr sz="1800" u="none" strike="noStrike" cap="none" dirty="0"/>
                    </a:p>
                    <a:p>
                      <a:pPr marL="0" marR="0" lvl="0" indent="0" algn="l" rtl="0">
                        <a:spcBef>
                          <a:spcPts val="0"/>
                        </a:spcBef>
                        <a:spcAft>
                          <a:spcPts val="0"/>
                        </a:spcAft>
                        <a:buClr>
                          <a:schemeClr val="dk1"/>
                        </a:buClr>
                        <a:buSzPts val="1800"/>
                        <a:buFont typeface="Verdana" panose="020B0604030504040204"/>
                        <a:buNone/>
                      </a:pPr>
                      <a:r>
                        <a:rPr lang="en-US" sz="1800" u="none" strike="noStrike" cap="none" dirty="0"/>
                        <a:t>Year</a:t>
                      </a:r>
                      <a:endParaRPr sz="1800" u="none" strike="noStrike" cap="none" dirty="0"/>
                    </a:p>
                  </a:txBody>
                  <a:tcPr marL="91450" marR="91450" marT="45725" marB="45725"/>
                </a:tc>
                <a:extLst>
                  <a:ext uri="{0D108BD9-81ED-4DB2-BD59-A6C34878D82A}">
                    <a16:rowId xmlns:a16="http://schemas.microsoft.com/office/drawing/2014/main" val="10000"/>
                  </a:ext>
                </a:extLst>
              </a:tr>
              <a:tr h="1790817">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1</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Sheng-Hsiang Huang, </a:t>
                      </a:r>
                    </a:p>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Tsai,</a:t>
                      </a:r>
                    </a:p>
                    <a:p>
                      <a:pPr marL="0" marR="0" lvl="0" indent="0" algn="l" rtl="0">
                        <a:spcBef>
                          <a:spcPts val="0"/>
                        </a:spcBef>
                        <a:spcAft>
                          <a:spcPts val="0"/>
                        </a:spcAft>
                        <a:buClr>
                          <a:schemeClr val="dk1"/>
                        </a:buClr>
                        <a:buSzPts val="1800"/>
                        <a:buFont typeface="Verdana" panose="020B0604030504040204"/>
                        <a:buNone/>
                      </a:pPr>
                      <a:r>
                        <a:rPr lang="en-IN" sz="1200" dirty="0" err="1"/>
                        <a:t>Chih</a:t>
                      </a:r>
                      <a:r>
                        <a:rPr lang="en-IN" sz="1200" dirty="0"/>
                        <a:t>-Chung Lo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Multi-Data Mining Approach for Shelf Space Optimization Considering Customer </a:t>
                      </a:r>
                      <a:r>
                        <a:rPr lang="en-US" sz="1200" dirty="0" err="1"/>
                        <a:t>Behaviour</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focuses on utility mining to enhance product profitability and solve the product-to-shelf assignment problem using consumer behavior data.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i="0" u="none" strike="noStrike" cap="none" dirty="0">
                          <a:solidFill>
                            <a:schemeClr val="dk1"/>
                          </a:solidFill>
                          <a:effectLst/>
                          <a:latin typeface="Verdana" panose="020B0604030504040204"/>
                          <a:ea typeface="Verdana" panose="020B0604030504040204"/>
                          <a:cs typeface="Verdana" panose="020B0604030504040204"/>
                          <a:sym typeface="Arial" panose="020B0604020202020204"/>
                        </a:rPr>
                        <a:t>11th International Conference on e-Business (ICE-B-2014)</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2014</a:t>
                      </a:r>
                      <a:endParaRPr sz="1400" u="none" strike="noStrike" cap="none" dirty="0"/>
                    </a:p>
                  </a:txBody>
                  <a:tcPr marL="91450" marR="91450" marT="45725" marB="45725"/>
                </a:tc>
                <a:extLst>
                  <a:ext uri="{0D108BD9-81ED-4DB2-BD59-A6C34878D82A}">
                    <a16:rowId xmlns:a16="http://schemas.microsoft.com/office/drawing/2014/main" val="10001"/>
                  </a:ext>
                </a:extLst>
              </a:tr>
              <a:tr h="160231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2</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a:t>
                      </a:r>
                      <a:r>
                        <a:rPr lang="en-IN" sz="1200" dirty="0" err="1"/>
                        <a:t>Tsaiab</a:t>
                      </a:r>
                      <a:r>
                        <a:rPr lang="en-IN" sz="1200" dirty="0"/>
                        <a:t>, Sheng-Hsiang Huang</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data mining approach to optimize shelf space allocation in considering customer purchase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proposes a three-stage data mining method to optimize retail shelf space by analyzing customer purchase and movement patterns.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Expert Systems with Applications (2013)</a:t>
                      </a:r>
                      <a:endParaRPr sz="1200" i="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2015</a:t>
                      </a:r>
                      <a:endParaRPr sz="1400" u="none" strike="noStrike" cap="none" dirty="0"/>
                    </a:p>
                  </a:txBody>
                  <a:tcPr marL="91450" marR="91450" marT="45725" marB="45725"/>
                </a:tc>
                <a:extLst>
                  <a:ext uri="{0D108BD9-81ED-4DB2-BD59-A6C34878D82A}">
                    <a16:rowId xmlns:a16="http://schemas.microsoft.com/office/drawing/2014/main" val="10002"/>
                  </a:ext>
                </a:extLst>
              </a:tr>
              <a:tr h="141380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3</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Jerry </a:t>
                      </a:r>
                      <a:r>
                        <a:rPr lang="en-IN" sz="1200" dirty="0" err="1"/>
                        <a:t>Heikal</a:t>
                      </a:r>
                      <a:r>
                        <a:rPr lang="en-IN" sz="1200" dirty="0"/>
                        <a:t>,</a:t>
                      </a:r>
                    </a:p>
                    <a:p>
                      <a:pPr marL="0" marR="0" lvl="0" indent="0" algn="l" rtl="0">
                        <a:spcBef>
                          <a:spcPts val="0"/>
                        </a:spcBef>
                        <a:spcAft>
                          <a:spcPts val="0"/>
                        </a:spcAft>
                        <a:buClr>
                          <a:schemeClr val="dk1"/>
                        </a:buClr>
                        <a:buSzPts val="1800"/>
                        <a:buFont typeface="Verdana" panose="020B0604030504040204"/>
                        <a:buNone/>
                      </a:pPr>
                      <a:r>
                        <a:rPr lang="en-IN" sz="1200" dirty="0"/>
                        <a:t>Ayu Gandhi</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Enhancing Retail Supermarket Financial Performance Through Market Basket Analytics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This paper explores the application of Market Basket Analysis to identify product strategies to diverse consumer personas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Business and Retail Management Research </a:t>
                      </a:r>
                      <a:r>
                        <a:rPr lang="en-US" sz="1200" dirty="0"/>
                        <a:t>(2021)</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2024</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47768" y="6245225"/>
            <a:ext cx="4378632"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317523" y="914422"/>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Survey</a:t>
            </a:r>
            <a:endParaRPr sz="3200" b="1">
              <a:solidFill>
                <a:srgbClr val="FF0000"/>
              </a:solidFill>
            </a:endParaRPr>
          </a:p>
        </p:txBody>
      </p:sp>
      <p:graphicFrame>
        <p:nvGraphicFramePr>
          <p:cNvPr id="139" name="Google Shape;139;p6"/>
          <p:cNvGraphicFramePr/>
          <p:nvPr>
            <p:extLst>
              <p:ext uri="{D42A27DB-BD31-4B8C-83A1-F6EECF244321}">
                <p14:modId xmlns:p14="http://schemas.microsoft.com/office/powerpoint/2010/main" val="3070259532"/>
              </p:ext>
            </p:extLst>
          </p:nvPr>
        </p:nvGraphicFramePr>
        <p:xfrm>
          <a:off x="412955" y="314632"/>
          <a:ext cx="11084232" cy="5628945"/>
        </p:xfrm>
        <a:graphic>
          <a:graphicData uri="http://schemas.openxmlformats.org/drawingml/2006/table">
            <a:tbl>
              <a:tblPr firstRow="1" bandRow="1">
                <a:noFill/>
                <a:tableStyleId>{E82FF338-1DB5-4ABB-9B90-3885836F0C89}</a:tableStyleId>
              </a:tblPr>
              <a:tblGrid>
                <a:gridCol w="1143397">
                  <a:extLst>
                    <a:ext uri="{9D8B030D-6E8A-4147-A177-3AD203B41FA5}">
                      <a16:colId xmlns:a16="http://schemas.microsoft.com/office/drawing/2014/main" val="20000"/>
                    </a:ext>
                  </a:extLst>
                </a:gridCol>
                <a:gridCol w="2229627">
                  <a:extLst>
                    <a:ext uri="{9D8B030D-6E8A-4147-A177-3AD203B41FA5}">
                      <a16:colId xmlns:a16="http://schemas.microsoft.com/office/drawing/2014/main" val="20001"/>
                    </a:ext>
                  </a:extLst>
                </a:gridCol>
                <a:gridCol w="1886606">
                  <a:extLst>
                    <a:ext uri="{9D8B030D-6E8A-4147-A177-3AD203B41FA5}">
                      <a16:colId xmlns:a16="http://schemas.microsoft.com/office/drawing/2014/main" val="20002"/>
                    </a:ext>
                  </a:extLst>
                </a:gridCol>
                <a:gridCol w="2037938">
                  <a:extLst>
                    <a:ext uri="{9D8B030D-6E8A-4147-A177-3AD203B41FA5}">
                      <a16:colId xmlns:a16="http://schemas.microsoft.com/office/drawing/2014/main" val="20003"/>
                    </a:ext>
                  </a:extLst>
                </a:gridCol>
                <a:gridCol w="1824392">
                  <a:extLst>
                    <a:ext uri="{9D8B030D-6E8A-4147-A177-3AD203B41FA5}">
                      <a16:colId xmlns:a16="http://schemas.microsoft.com/office/drawing/2014/main" val="20004"/>
                    </a:ext>
                  </a:extLst>
                </a:gridCol>
                <a:gridCol w="1962272">
                  <a:extLst>
                    <a:ext uri="{9D8B030D-6E8A-4147-A177-3AD203B41FA5}">
                      <a16:colId xmlns:a16="http://schemas.microsoft.com/office/drawing/2014/main" val="20005"/>
                    </a:ext>
                  </a:extLst>
                </a:gridCol>
              </a:tblGrid>
              <a:tr h="73938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Paper Title</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465143">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4</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Pragya Agarwal,</a:t>
                      </a:r>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Madan Lal Yadav,</a:t>
                      </a:r>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Nupur Anand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Study on </a:t>
                      </a:r>
                      <a:r>
                        <a:rPr lang="en-US" sz="1200" dirty="0" err="1"/>
                        <a:t>Apriori</a:t>
                      </a:r>
                      <a:r>
                        <a:rPr lang="en-US" sz="1200" dirty="0"/>
                        <a:t> Algorithm and its Application in Grocery Store </a:t>
                      </a:r>
                      <a:endParaRPr sz="1200" u="none" strike="noStrike" cap="none" dirty="0"/>
                    </a:p>
                  </a:txBody>
                  <a:tcPr marL="91450" marR="91450" marT="45725" marB="45725"/>
                </a:tc>
                <a:tc>
                  <a:txBody>
                    <a:bodyPr/>
                    <a:lstStyle/>
                    <a:p>
                      <a:r>
                        <a:rPr lang="en-US" sz="1200" dirty="0"/>
                        <a:t>The paper discusses the </a:t>
                      </a:r>
                      <a:r>
                        <a:rPr lang="en-US" sz="1200" dirty="0" err="1"/>
                        <a:t>Apriori</a:t>
                      </a:r>
                      <a:r>
                        <a:rPr lang="en-US" sz="1200" dirty="0"/>
                        <a:t> algorithm  and examines improvements to enhance grocery store data analysis.</a:t>
                      </a:r>
                    </a:p>
                    <a:p>
                      <a:pPr marL="0" marR="0" lvl="0" indent="0" algn="l" rtl="0">
                        <a:spcBef>
                          <a:spcPts val="0"/>
                        </a:spcBef>
                        <a:spcAft>
                          <a:spcPts val="0"/>
                        </a:spcAft>
                        <a:buClr>
                          <a:schemeClr val="dk1"/>
                        </a:buClr>
                        <a:buSzPts val="1800"/>
                        <a:buFont typeface="Verdana" panose="020B0604030504040204"/>
                        <a:buNone/>
                      </a:pP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dirty="0"/>
                        <a:t>International Journal of Computer Applications</a:t>
                      </a:r>
                      <a:br>
                        <a:rPr lang="en-US" sz="1200" dirty="0"/>
                      </a:br>
                      <a:r>
                        <a:rPr lang="en-US" sz="1200" dirty="0"/>
                        <a:t>Volume 74, No.14, July 2013</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2013</a:t>
                      </a:r>
                      <a:endParaRPr sz="1400" u="none" strike="noStrike" cap="none" dirty="0"/>
                    </a:p>
                  </a:txBody>
                  <a:tcPr marL="91450" marR="91450" marT="45725" marB="45725"/>
                </a:tc>
                <a:extLst>
                  <a:ext uri="{0D108BD9-81ED-4DB2-BD59-A6C34878D82A}">
                    <a16:rowId xmlns:a16="http://schemas.microsoft.com/office/drawing/2014/main" val="10001"/>
                  </a:ext>
                </a:extLst>
              </a:tr>
              <a:tr h="166049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5</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Balya</a:t>
                      </a:r>
                      <a:r>
                        <a:rPr lang="en-IN" sz="1200" dirty="0"/>
                        <a:t> Ibnu </a:t>
                      </a:r>
                      <a:r>
                        <a:rPr lang="en-IN" sz="1200" dirty="0" err="1"/>
                        <a:t>Mulkan</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An approach to improve layout store and product placement using  </a:t>
                      </a:r>
                      <a:r>
                        <a:rPr lang="en-US" sz="1200" dirty="0" err="1"/>
                        <a:t>Apriori</a:t>
                      </a:r>
                      <a:r>
                        <a:rPr lang="en-US" sz="1200" dirty="0"/>
                        <a:t> algorithm </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discusses improving store layout and product placement using a combination of the </a:t>
                      </a:r>
                      <a:r>
                        <a:rPr lang="en-US" sz="1200" dirty="0" err="1"/>
                        <a:t>Apriori</a:t>
                      </a:r>
                      <a:r>
                        <a:rPr lang="en-US" sz="1200" dirty="0"/>
                        <a:t> algorithm and Profited Sequential Pattern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International Program, Department of Industrial Engineering, Universitas Islam Indonesia, in 2018.</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2018</a:t>
                      </a:r>
                      <a:endParaRPr sz="1400" u="none" strike="noStrike" cap="none" dirty="0"/>
                    </a:p>
                  </a:txBody>
                  <a:tcPr marL="91450" marR="91450" marT="45725" marB="45725"/>
                </a:tc>
                <a:extLst>
                  <a:ext uri="{0D108BD9-81ED-4DB2-BD59-A6C34878D82A}">
                    <a16:rowId xmlns:a16="http://schemas.microsoft.com/office/drawing/2014/main" val="10002"/>
                  </a:ext>
                </a:extLst>
              </a:tr>
              <a:tr h="1763922">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6</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Ioana David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Improving the Customers’ In-Store Experience using </a:t>
                      </a:r>
                      <a:r>
                        <a:rPr lang="en-US" sz="1200" dirty="0" err="1"/>
                        <a:t>Apriori</a:t>
                      </a:r>
                      <a:r>
                        <a:rPr lang="en-US" sz="1200" dirty="0"/>
                        <a:t> Algorithm</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The paper discusses</a:t>
                      </a:r>
                    </a:p>
                    <a:p>
                      <a:pPr marL="0" marR="0" lvl="0" indent="0" algn="l" rtl="0">
                        <a:spcBef>
                          <a:spcPts val="0"/>
                        </a:spcBef>
                        <a:spcAft>
                          <a:spcPts val="0"/>
                        </a:spcAft>
                        <a:buClr>
                          <a:schemeClr val="dk1"/>
                        </a:buClr>
                        <a:buSzPts val="1800"/>
                        <a:buFont typeface="Verdana" panose="020B0604030504040204"/>
                        <a:buNone/>
                      </a:pPr>
                      <a:r>
                        <a:rPr lang="en-US" sz="1200" u="none" strike="noStrike" cap="none" dirty="0"/>
                        <a:t>About improving the customers experience through </a:t>
                      </a:r>
                      <a:r>
                        <a:rPr lang="en-US" sz="1200" u="none" strike="noStrike" cap="none" dirty="0" err="1"/>
                        <a:t>apriori</a:t>
                      </a:r>
                      <a:r>
                        <a:rPr lang="en-US" sz="1200" u="none" strike="noStrike" cap="none" dirty="0"/>
                        <a:t> algorithm and keeps monitoring on the shopping patterns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Department of Economic Informatics and Cybernetics</a:t>
                      </a:r>
                    </a:p>
                    <a:p>
                      <a:pPr marL="0" marR="0" lvl="0" indent="0" algn="l" rtl="0">
                        <a:spcBef>
                          <a:spcPts val="0"/>
                        </a:spcBef>
                        <a:spcAft>
                          <a:spcPts val="0"/>
                        </a:spcAft>
                        <a:buClr>
                          <a:schemeClr val="dk1"/>
                        </a:buClr>
                        <a:buSzPts val="1800"/>
                        <a:buFont typeface="Verdana" panose="020B0604030504040204"/>
                        <a:buNone/>
                      </a:pPr>
                      <a:r>
                        <a:rPr lang="da-DK" sz="1200" dirty="0"/>
                        <a:t>Database Systems Journal, vol. X/2019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2019</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77265" y="6245225"/>
            <a:ext cx="434913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112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Existing System</a:t>
            </a:r>
            <a:endParaRPr sz="3200" b="1">
              <a:solidFill>
                <a:srgbClr val="FF0000"/>
              </a:solidFill>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58800" algn="l" rtl="0">
              <a:lnSpc>
                <a:spcPct val="115000"/>
              </a:lnSpc>
              <a:spcBef>
                <a:spcPts val="0"/>
              </a:spcBef>
              <a:spcAft>
                <a:spcPts val="0"/>
              </a:spcAft>
              <a:buClr>
                <a:srgbClr val="CC0000"/>
              </a:buClr>
              <a:buSzPts val="3200"/>
              <a:buChar char="□"/>
            </a:pPr>
            <a:r>
              <a:rPr lang="en-US" sz="2400"/>
              <a:t>Currently, stores rely on employees observing customer behavior and making decisions based on their observations.</a:t>
            </a:r>
            <a:endParaRPr sz="2400"/>
          </a:p>
          <a:p>
            <a:pPr marL="469900" lvl="0" indent="-558800" algn="l" rtl="0">
              <a:lnSpc>
                <a:spcPct val="115000"/>
              </a:lnSpc>
              <a:spcBef>
                <a:spcPts val="0"/>
              </a:spcBef>
              <a:spcAft>
                <a:spcPts val="0"/>
              </a:spcAft>
              <a:buClr>
                <a:srgbClr val="CC0000"/>
              </a:buClr>
              <a:buSzPts val="3200"/>
              <a:buChar char="□"/>
            </a:pPr>
            <a:r>
              <a:rPr lang="en-US" sz="2400"/>
              <a:t>Use of traditional methods like paper records or basic spreadsheets for tracking sales and inventory.</a:t>
            </a:r>
            <a:endParaRPr sz="2400"/>
          </a:p>
          <a:p>
            <a:pPr marL="469900" lvl="0" indent="-558800" algn="l" rtl="0">
              <a:lnSpc>
                <a:spcPct val="115000"/>
              </a:lnSpc>
              <a:spcBef>
                <a:spcPts val="0"/>
              </a:spcBef>
              <a:spcAft>
                <a:spcPts val="0"/>
              </a:spcAft>
              <a:buClr>
                <a:srgbClr val="CC0000"/>
              </a:buClr>
              <a:buSzPts val="3200"/>
              <a:buChar char="□"/>
            </a:pPr>
            <a:r>
              <a:rPr lang="en-US" sz="2400"/>
              <a:t>Inability to quickly adjust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0" name="Google Shape;150;p7"/>
          <p:cNvSpPr txBox="1">
            <a:spLocks noGrp="1"/>
          </p:cNvSpPr>
          <p:nvPr>
            <p:ph type="ftr" idx="11"/>
          </p:nvPr>
        </p:nvSpPr>
        <p:spPr>
          <a:xfrm>
            <a:off x="3687097" y="6245225"/>
            <a:ext cx="4339303"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2648</Words>
  <Application>Microsoft Office PowerPoint</Application>
  <PresentationFormat>Widescreen</PresentationFormat>
  <Paragraphs>372</Paragraphs>
  <Slides>42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Noto Sans Symbols</vt:lpstr>
      <vt:lpstr>Verdana</vt:lpstr>
      <vt:lpstr>Times New Roman</vt:lpstr>
      <vt:lpstr>Wingdings</vt:lpstr>
      <vt:lpstr>Profile</vt:lpstr>
      <vt:lpstr>PowerPoint Presentation</vt:lpstr>
      <vt:lpstr>Problem Statement and Motivation</vt:lpstr>
      <vt:lpstr>Objectives</vt:lpstr>
      <vt:lpstr>Abstract</vt:lpstr>
      <vt:lpstr> Introduction and Overview of the Project</vt:lpstr>
      <vt:lpstr> Literature Survey</vt:lpstr>
      <vt:lpstr>  </vt:lpstr>
      <vt:lpstr>Literature Survey</vt:lpstr>
      <vt:lpstr>Existing System</vt:lpstr>
      <vt:lpstr>PowerPoint Presentation</vt:lpstr>
      <vt:lpstr>Proposed System</vt:lpstr>
      <vt:lpstr>System Architecture</vt:lpstr>
      <vt:lpstr>List of modules</vt:lpstr>
      <vt:lpstr>Module 1 : Data Management Module</vt:lpstr>
      <vt:lpstr>Data Flow Diagram</vt:lpstr>
      <vt:lpstr>Output Screenshot</vt:lpstr>
      <vt:lpstr>Module 2 : Associate Rule Mining Module</vt:lpstr>
      <vt:lpstr>Module 2 : Associate Rule Mining Module</vt:lpstr>
      <vt:lpstr>Data Flow Diagram</vt:lpstr>
      <vt:lpstr>Output Screenshot</vt:lpstr>
      <vt:lpstr>Output Screenshot</vt:lpstr>
      <vt:lpstr>Module 3 : Visualization Module</vt:lpstr>
      <vt:lpstr>Module 3 : Visualization Module</vt:lpstr>
      <vt:lpstr>Data Flow Diagram</vt:lpstr>
      <vt:lpstr>Output Screenshot</vt:lpstr>
      <vt:lpstr>Module 4 : Monitoring and Adaptaion Module</vt:lpstr>
      <vt:lpstr>Module 4 : Monitoring and Adaptation Module</vt:lpstr>
      <vt:lpstr>Data Flow Diagram</vt:lpstr>
      <vt:lpstr>Output Screenshot</vt:lpstr>
      <vt:lpstr>Support Formula</vt:lpstr>
      <vt:lpstr>Example for Support</vt:lpstr>
      <vt:lpstr>Confidence Formula</vt:lpstr>
      <vt:lpstr>Example for Confidence</vt:lpstr>
      <vt:lpstr>Lift Formula</vt:lpstr>
      <vt:lpstr>Example for Lift</vt:lpstr>
      <vt:lpstr>Formula – Excel Sheet</vt:lpstr>
      <vt:lpstr>Formula – Excel Sheet</vt:lpstr>
      <vt:lpstr>Formula – Excel Sheet</vt:lpstr>
      <vt:lpstr>Formula – Excel Sheet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B Santhosh</cp:lastModifiedBy>
  <cp:revision>8</cp:revision>
  <dcterms:created xsi:type="dcterms:W3CDTF">2023-08-03T04:32:00Z</dcterms:created>
  <dcterms:modified xsi:type="dcterms:W3CDTF">2024-11-22T16:38:42Z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1033-12.2.0.17545</vt:lpwstr>
  </property>
</Properties>
</file>