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318" r:id="rId7"/>
    <p:sldId id="261" r:id="rId8"/>
    <p:sldId id="269" r:id="rId9"/>
    <p:sldId id="262" r:id="rId10"/>
    <p:sldId id="263" r:id="rId11"/>
    <p:sldId id="264" r:id="rId12"/>
    <p:sldId id="265" r:id="rId13"/>
    <p:sldId id="266" r:id="rId14"/>
    <p:sldId id="288" r:id="rId15"/>
    <p:sldId id="289" r:id="rId16"/>
    <p:sldId id="272" r:id="rId17"/>
    <p:sldId id="271" r:id="rId18"/>
    <p:sldId id="291" r:id="rId19"/>
    <p:sldId id="290" r:id="rId20"/>
    <p:sldId id="275" r:id="rId21"/>
    <p:sldId id="274" r:id="rId22"/>
    <p:sldId id="307" r:id="rId23"/>
    <p:sldId id="280" r:id="rId24"/>
    <p:sldId id="281" r:id="rId25"/>
    <p:sldId id="282" r:id="rId26"/>
    <p:sldId id="283" r:id="rId27"/>
    <p:sldId id="284" r:id="rId28"/>
    <p:sldId id="285" r:id="rId29"/>
    <p:sldId id="286" r:id="rId30"/>
    <p:sldId id="287" r:id="rId31"/>
    <p:sldId id="308" r:id="rId32"/>
    <p:sldId id="311" r:id="rId33"/>
    <p:sldId id="309" r:id="rId34"/>
    <p:sldId id="312" r:id="rId35"/>
    <p:sldId id="310" r:id="rId36"/>
    <p:sldId id="313" r:id="rId37"/>
    <p:sldId id="314" r:id="rId38"/>
    <p:sldId id="315" r:id="rId39"/>
    <p:sldId id="316" r:id="rId40"/>
    <p:sldId id="317" r:id="rId41"/>
    <p:sldId id="277" r:id="rId42"/>
    <p:sldId id="267" r:id="rId43"/>
    <p:sldId id="268" r:id="rId44"/>
  </p:sldIdLst>
  <p:sldSz cx="12192000" cy="6858000"/>
  <p:notesSz cx="6858000" cy="9144000"/>
  <p:embeddedFontLst>
    <p:embeddedFont>
      <p:font typeface="Noto Sans Symbols" panose="020B0604020202020204" charset="0"/>
      <p:regular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2FF338-1DB5-4ABB-9B90-3885836F0C89}"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showGuides="1">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f3d73dc994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f3d73dc994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DCA3298E-D83D-42F7-9901-805CD5A28A83}"/>
            </a:ext>
          </a:extLst>
        </p:cNvPr>
        <p:cNvGrpSpPr/>
        <p:nvPr/>
      </p:nvGrpSpPr>
      <p:grpSpPr>
        <a:xfrm>
          <a:off x="0" y="0"/>
          <a:ext cx="0" cy="0"/>
          <a:chOff x="0" y="0"/>
          <a:chExt cx="0" cy="0"/>
        </a:xfrm>
      </p:grpSpPr>
      <p:sp>
        <p:nvSpPr>
          <p:cNvPr id="126" name="Google Shape;126;p5:notes">
            <a:extLst>
              <a:ext uri="{FF2B5EF4-FFF2-40B4-BE49-F238E27FC236}">
                <a16:creationId xmlns:a16="http://schemas.microsoft.com/office/drawing/2014/main" id="{C6E914A0-018E-D5FB-F5A7-A19D1BE393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F91BEDC7-E70C-4EE4-5B14-6D8E585640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29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708912" y="2950243"/>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3700"/>
              <a:buFont typeface="Verdana" panose="020B0604030504040204"/>
              <a:buNone/>
            </a:pPr>
            <a:r>
              <a:rPr lang="en-US" sz="3200" b="1">
                <a:solidFill>
                  <a:srgbClr val="7030A0"/>
                </a:solidFill>
                <a:latin typeface="Verdana" panose="020B0604030504040204"/>
                <a:ea typeface="Verdana" panose="020B0604030504040204"/>
                <a:cs typeface="Verdana" panose="020B0604030504040204"/>
                <a:sym typeface="Verdana" panose="020B0604030504040204"/>
              </a:rPr>
              <a:t>SmartSpace: Transforming Retail Shelves with Market Basket Analysis</a:t>
            </a:r>
            <a:endParaRPr sz="2700" b="1">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486626" y="5183900"/>
            <a:ext cx="3892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Supervisor</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Dr.V.Saravanakumar</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7213550" y="5183900"/>
            <a:ext cx="6018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SAI NARAYAN R (221801042)</a:t>
            </a:r>
            <a:endParaRPr sz="20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SANJAY B (221801045)</a:t>
            </a:r>
            <a:endParaRPr sz="20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3" sy="100003" flip="none" algn="tl"/>
        </a:blipFill>
        <a:effectLst/>
      </p:bgPr>
    </p:bg>
    <p:spTree>
      <p:nvGrpSpPr>
        <p:cNvPr id="1" name="Shape 155"/>
        <p:cNvGrpSpPr/>
        <p:nvPr/>
      </p:nvGrpSpPr>
      <p:grpSpPr>
        <a:xfrm>
          <a:off x="0" y="0"/>
          <a:ext cx="0" cy="0"/>
          <a:chOff x="0" y="0"/>
          <a:chExt cx="0" cy="0"/>
        </a:xfrm>
      </p:grpSpPr>
      <p:sp>
        <p:nvSpPr>
          <p:cNvPr id="156" name="Google Shape;156;g2f3d73dc994_0_34"/>
          <p:cNvSpPr txBox="1">
            <a:spLocks noGrp="1"/>
          </p:cNvSpPr>
          <p:nvPr>
            <p:ph type="body" idx="1"/>
          </p:nvPr>
        </p:nvSpPr>
        <p:spPr>
          <a:xfrm>
            <a:off x="545826" y="1785388"/>
            <a:ext cx="10668000" cy="4267200"/>
          </a:xfrm>
          <a:prstGeom prst="rect">
            <a:avLst/>
          </a:prstGeom>
          <a:noFill/>
          <a:ln>
            <a:noFill/>
          </a:ln>
        </p:spPr>
        <p:txBody>
          <a:bodyPr spcFirstLastPara="1" wrap="square" lIns="91425" tIns="45700" rIns="91425" bIns="45700" anchor="t" anchorCtr="0">
            <a:noAutofit/>
          </a:bodyPr>
          <a:lstStyle/>
          <a:p>
            <a:pPr marL="469900" lvl="0" indent="-558800" algn="just" rtl="0">
              <a:lnSpc>
                <a:spcPct val="115000"/>
              </a:lnSpc>
              <a:spcBef>
                <a:spcPts val="0"/>
              </a:spcBef>
              <a:spcAft>
                <a:spcPts val="0"/>
              </a:spcAft>
              <a:buClr>
                <a:srgbClr val="CC0000"/>
              </a:buClr>
              <a:buSzPts val="3200"/>
              <a:buChar char="□"/>
            </a:pPr>
            <a:r>
              <a:rPr lang="en-US" sz="2400"/>
              <a:t>Depending on people to track and restock shelves leads to </a:t>
            </a:r>
            <a:endParaRPr sz="2400"/>
          </a:p>
          <a:p>
            <a:pPr marL="469900" lvl="0" indent="0" algn="just" rtl="0">
              <a:lnSpc>
                <a:spcPct val="115000"/>
              </a:lnSpc>
              <a:spcBef>
                <a:spcPts val="0"/>
              </a:spcBef>
              <a:spcAft>
                <a:spcPts val="0"/>
              </a:spcAft>
              <a:buNone/>
            </a:pPr>
            <a:r>
              <a:rPr lang="en-US" sz="2400"/>
              <a:t>mistakes and slow updates.</a:t>
            </a:r>
            <a:endParaRPr sz="2400"/>
          </a:p>
          <a:p>
            <a:pPr marL="469900" lvl="0" indent="-558800" algn="just" rtl="0">
              <a:lnSpc>
                <a:spcPct val="115000"/>
              </a:lnSpc>
              <a:spcBef>
                <a:spcPts val="0"/>
              </a:spcBef>
              <a:spcAft>
                <a:spcPts val="0"/>
              </a:spcAft>
              <a:buClr>
                <a:srgbClr val="CC0000"/>
              </a:buClr>
              <a:buSzPts val="3200"/>
              <a:buChar char="□"/>
            </a:pPr>
            <a:r>
              <a:rPr lang="en-US" sz="2400"/>
              <a:t>Products are placed in the same spots without using sales data </a:t>
            </a:r>
            <a:endParaRPr sz="2400"/>
          </a:p>
          <a:p>
            <a:pPr marL="469900" lvl="0" indent="0" algn="just" rtl="0">
              <a:lnSpc>
                <a:spcPct val="115000"/>
              </a:lnSpc>
              <a:spcBef>
                <a:spcPts val="0"/>
              </a:spcBef>
              <a:spcAft>
                <a:spcPts val="0"/>
              </a:spcAft>
              <a:buNone/>
            </a:pPr>
            <a:r>
              <a:rPr lang="en-US" sz="2400"/>
              <a:t>or how customers shop.</a:t>
            </a:r>
            <a:endParaRPr sz="2400"/>
          </a:p>
          <a:p>
            <a:pPr marL="469900" lvl="0" indent="-558800" algn="just" rtl="0">
              <a:lnSpc>
                <a:spcPct val="115000"/>
              </a:lnSpc>
              <a:spcBef>
                <a:spcPts val="0"/>
              </a:spcBef>
              <a:spcAft>
                <a:spcPts val="0"/>
              </a:spcAft>
              <a:buClr>
                <a:srgbClr val="CC0000"/>
              </a:buClr>
              <a:buSzPts val="3200"/>
              <a:buChar char="□"/>
            </a:pPr>
            <a:r>
              <a:rPr lang="en-US" sz="2400"/>
              <a:t>Not using shelf space in the best way to sell more products.</a:t>
            </a:r>
            <a:endParaRPr sz="2400"/>
          </a:p>
          <a:p>
            <a:pPr marL="469900" lvl="0" indent="-558800" algn="just" rtl="0">
              <a:lnSpc>
                <a:spcPct val="115000"/>
              </a:lnSpc>
              <a:spcBef>
                <a:spcPts val="0"/>
              </a:spcBef>
              <a:spcAft>
                <a:spcPts val="0"/>
              </a:spcAft>
              <a:buSzPts val="3200"/>
              <a:buChar char="□"/>
            </a:pPr>
            <a:r>
              <a:rPr lang="en-US" sz="2400"/>
              <a:t>Difficulty in quickly adjusting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57" name="Google Shape;157;g2f3d73dc994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8" name="Google Shape;158;g2f3d73dc994_0_34"/>
          <p:cNvSpPr txBox="1">
            <a:spLocks noGrp="1"/>
          </p:cNvSpPr>
          <p:nvPr>
            <p:ph type="ftr" idx="11"/>
          </p:nvPr>
        </p:nvSpPr>
        <p:spPr>
          <a:xfrm>
            <a:off x="3667432" y="6245225"/>
            <a:ext cx="4358868"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9" name="Google Shape;159;g2f3d73dc994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160" name="Google Shape;160;g2f3d73dc994_0_34"/>
          <p:cNvSpPr txBox="1"/>
          <p:nvPr/>
        </p:nvSpPr>
        <p:spPr>
          <a:xfrm>
            <a:off x="676975" y="915650"/>
            <a:ext cx="7816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Verdana" panose="020B0604030504040204"/>
                <a:ea typeface="Verdana" panose="020B0604030504040204"/>
                <a:cs typeface="Verdana" panose="020B0604030504040204"/>
                <a:sym typeface="Verdana" panose="020B0604030504040204"/>
              </a:rPr>
              <a:t>Drawback of Existing System</a:t>
            </a:r>
            <a:endParaRPr sz="3200" b="1">
              <a:solidFill>
                <a:srgbClr val="FF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3200" b="1" dirty="0">
              <a:solidFill>
                <a:srgbClr val="FF0000"/>
              </a:solidFill>
            </a:endParaRPr>
          </a:p>
        </p:txBody>
      </p:sp>
      <p:sp>
        <p:nvSpPr>
          <p:cNvPr id="166" name="Google Shape;166;p9"/>
          <p:cNvSpPr txBox="1">
            <a:spLocks noGrp="1"/>
          </p:cNvSpPr>
          <p:nvPr>
            <p:ph type="body" idx="1"/>
          </p:nvPr>
        </p:nvSpPr>
        <p:spPr>
          <a:xfrm>
            <a:off x="762000" y="1648646"/>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US" sz="2400" dirty="0"/>
              <a:t>The proposed system uses the </a:t>
            </a:r>
            <a:r>
              <a:rPr lang="en-US" sz="2400" dirty="0" err="1"/>
              <a:t>Apriori</a:t>
            </a:r>
            <a:r>
              <a:rPr lang="en-US" sz="2400" dirty="0"/>
              <a:t> algorithm to optimize product placement in a grocery chain. By analyzing sales and customer behavior data, it identifies which products are frequently bought </a:t>
            </a:r>
            <a:r>
              <a:rPr lang="en-US" sz="2400" dirty="0" err="1"/>
              <a:t>together,This</a:t>
            </a:r>
            <a:r>
              <a:rPr lang="en-US" sz="2400" dirty="0"/>
              <a:t> approach ensures better use of shelf space and boosts sales by positioning high-demand items where they are most accessible. The system also reduces errors and ensuring popular products are always available. Continuous monitoring allows the system to adapt to changing shopping patterns, making shelf space more efficient and responsive to customer needs.</a:t>
            </a:r>
            <a:endParaRPr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18271" y="6245225"/>
            <a:ext cx="440812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3200" b="1">
              <a:solidFill>
                <a:srgbClr val="FF0000"/>
              </a:solidFill>
            </a:endParaRPr>
          </a:p>
        </p:txBody>
      </p:sp>
      <p:sp>
        <p:nvSpPr>
          <p:cNvPr id="175" name="Google Shape;175;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SzPts val="3000"/>
              <a:buNone/>
            </a:pPr>
            <a:r>
              <a:rPr lang="en-US"/>
              <a:t> </a:t>
            </a:r>
          </a:p>
        </p:txBody>
      </p:sp>
      <p:sp>
        <p:nvSpPr>
          <p:cNvPr id="176" name="Google Shape;176;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77" name="Google Shape;177;p10"/>
          <p:cNvSpPr txBox="1">
            <a:spLocks noGrp="1"/>
          </p:cNvSpPr>
          <p:nvPr>
            <p:ph type="ftr" idx="11"/>
          </p:nvPr>
        </p:nvSpPr>
        <p:spPr>
          <a:xfrm>
            <a:off x="3677265" y="6245225"/>
            <a:ext cx="4349035"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78" name="Google Shape;178;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lang="en-US"/>
          </a:p>
        </p:txBody>
      </p:sp>
      <p:pic>
        <p:nvPicPr>
          <p:cNvPr id="4" name="Picture 3"/>
          <p:cNvPicPr>
            <a:picLocks noChangeAspect="1"/>
          </p:cNvPicPr>
          <p:nvPr/>
        </p:nvPicPr>
        <p:blipFill>
          <a:blip r:embed="rId3"/>
          <a:srcRect/>
          <a:stretch>
            <a:fillRect/>
          </a:stretch>
        </p:blipFill>
        <p:spPr>
          <a:xfrm>
            <a:off x="812801" y="2053892"/>
            <a:ext cx="10740501" cy="36842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467" y="1655304"/>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endParaRPr sz="1600" dirty="0"/>
          </a:p>
          <a:p>
            <a:pPr marL="469900" lvl="0" indent="-279400" algn="l" rtl="0">
              <a:spcBef>
                <a:spcPts val="0"/>
              </a:spcBef>
              <a:spcAft>
                <a:spcPts val="0"/>
              </a:spcAft>
              <a:buSzPts val="1100"/>
              <a:buNone/>
            </a:pPr>
            <a:r>
              <a:rPr lang="en-US" sz="2100" b="1" dirty="0"/>
              <a:t>Data Management Module</a:t>
            </a:r>
            <a:r>
              <a:rPr lang="en-US" sz="2100" dirty="0"/>
              <a:t>: Collect, integrate, clean, and preprocess sales, customer, and inventory data.</a:t>
            </a:r>
            <a:endParaRPr sz="2100" dirty="0"/>
          </a:p>
          <a:p>
            <a:pPr marL="469900" lvl="0" indent="-279400" algn="l" rtl="0">
              <a:spcBef>
                <a:spcPts val="0"/>
              </a:spcBef>
              <a:spcAft>
                <a:spcPts val="0"/>
              </a:spcAft>
              <a:buSzPts val="1100"/>
              <a:buNone/>
            </a:pPr>
            <a:r>
              <a:rPr lang="en-US" sz="2100" b="1" dirty="0"/>
              <a:t>Association Rule Mining Module </a:t>
            </a:r>
            <a:r>
              <a:rPr lang="en-US" sz="2100" dirty="0"/>
              <a:t>: Use the </a:t>
            </a:r>
            <a:r>
              <a:rPr lang="en-US" sz="2100" dirty="0" err="1"/>
              <a:t>Apriori</a:t>
            </a:r>
            <a:r>
              <a:rPr lang="en-US" sz="2100" dirty="0"/>
              <a:t> algorithm to identify items and optimize product placement and restocking.</a:t>
            </a:r>
            <a:endParaRPr sz="2100" dirty="0"/>
          </a:p>
          <a:p>
            <a:pPr marL="469900" lvl="0" indent="-279400" algn="l" rtl="0">
              <a:spcBef>
                <a:spcPts val="0"/>
              </a:spcBef>
              <a:spcAft>
                <a:spcPts val="0"/>
              </a:spcAft>
              <a:buSzPts val="1100"/>
              <a:buNone/>
            </a:pPr>
            <a:r>
              <a:rPr lang="en-US" sz="2100" b="1" dirty="0"/>
              <a:t>Visualization and Reporting Module</a:t>
            </a:r>
            <a:r>
              <a:rPr lang="en-US" sz="2100" dirty="0"/>
              <a:t>: Create visualizations and reports for product placement and inventory insights.</a:t>
            </a:r>
            <a:endParaRPr sz="2100" dirty="0"/>
          </a:p>
          <a:p>
            <a:pPr marL="469900" lvl="0" indent="-279400" algn="l" rtl="0">
              <a:spcBef>
                <a:spcPts val="0"/>
              </a:spcBef>
              <a:spcAft>
                <a:spcPts val="0"/>
              </a:spcAft>
              <a:buSzPts val="1100"/>
              <a:buNone/>
            </a:pPr>
            <a:r>
              <a:rPr lang="en-US" sz="2100" b="1" dirty="0"/>
              <a:t>Monitoring and Adaptation Module</a:t>
            </a:r>
            <a:r>
              <a:rPr lang="en-US" sz="2100" dirty="0"/>
              <a:t>: Continuously adjust recommendations based on real-time data and changing patterns.</a:t>
            </a:r>
            <a:endParaRPr sz="2100" dirty="0"/>
          </a:p>
          <a:p>
            <a:pPr marL="469900" lvl="0" indent="-279400" algn="l" rtl="0">
              <a:spcBef>
                <a:spcPts val="0"/>
              </a:spcBef>
              <a:spcAft>
                <a:spcPts val="0"/>
              </a:spcAft>
              <a:buSzPts val="1100"/>
              <a:buNone/>
            </a:pPr>
            <a:r>
              <a:rPr lang="en-US" sz="2100" b="1" dirty="0"/>
              <a:t>User Interface</a:t>
            </a:r>
            <a:r>
              <a:rPr lang="en-US" sz="2100" dirty="0"/>
              <a:t>: Develop an interface, integrate with existing systems, and deploy the solution.</a:t>
            </a:r>
            <a:endParaRPr sz="2100" dirty="0"/>
          </a:p>
          <a:p>
            <a:pPr marL="469900" lvl="0" indent="-279400" algn="l" rtl="0">
              <a:spcBef>
                <a:spcPts val="0"/>
              </a:spcBef>
              <a:spcAft>
                <a:spcPts val="0"/>
              </a:spcAft>
              <a:buSzPts val="1100"/>
              <a:buNone/>
            </a:pPr>
            <a:r>
              <a:rPr lang="en-US" sz="2100" b="1" dirty="0"/>
              <a:t>Testing and Evaluation Module</a:t>
            </a:r>
            <a:r>
              <a:rPr lang="en-US" sz="2100" dirty="0"/>
              <a:t>: Test performance, gather feedback, and refine the system as needed.</a:t>
            </a:r>
            <a:endParaRPr sz="2100" dirty="0"/>
          </a:p>
          <a:p>
            <a:pPr marL="469900" lvl="0" indent="-279400" algn="l" rtl="0">
              <a:spcBef>
                <a:spcPts val="0"/>
              </a:spcBef>
              <a:spcAft>
                <a:spcPts val="0"/>
              </a:spcAft>
              <a:buClr>
                <a:schemeClr val="dk1"/>
              </a:buClr>
              <a:buSzPts val="1100"/>
              <a:buFont typeface="Arial" panose="020B0604020202020204"/>
              <a:buNone/>
            </a:pPr>
            <a:endParaRPr sz="1700" b="1" dirty="0"/>
          </a:p>
          <a:p>
            <a:pPr marL="469900" lvl="0" indent="-279400" algn="l" rtl="0">
              <a:spcBef>
                <a:spcPts val="0"/>
              </a:spcBef>
              <a:spcAft>
                <a:spcPts val="0"/>
              </a:spcAft>
              <a:buSzPts val="3000"/>
              <a:buNone/>
            </a:pPr>
            <a:endParaRPr sz="24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1 : Data Management Module</a:t>
            </a:r>
            <a:endParaRPr sz="3200" b="1" dirty="0">
              <a:solidFill>
                <a:srgbClr val="FF0000"/>
              </a:solidFill>
            </a:endParaRPr>
          </a:p>
        </p:txBody>
      </p:sp>
      <p:sp>
        <p:nvSpPr>
          <p:cNvPr id="166" name="Google Shape;166;p9"/>
          <p:cNvSpPr txBox="1">
            <a:spLocks noGrp="1"/>
          </p:cNvSpPr>
          <p:nvPr>
            <p:ph type="body" idx="1"/>
          </p:nvPr>
        </p:nvSpPr>
        <p:spPr>
          <a:xfrm>
            <a:off x="762000" y="1835459"/>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Collect customer behavior, sales, and inventory data</a:t>
            </a:r>
          </a:p>
          <a:p>
            <a:pPr marL="114300" indent="0">
              <a:buNone/>
            </a:pPr>
            <a:r>
              <a:rPr lang="en-US" sz="1800" dirty="0"/>
              <a:t>Gather transaction history, preferences, in-store movement, and demographics. Collect sales performance and stock levels across products, promotions, and locations.</a:t>
            </a:r>
          </a:p>
          <a:p>
            <a:pPr>
              <a:buFont typeface="Wingdings" panose="05000000000000000000" pitchFamily="2" charset="2"/>
              <a:buChar char="§"/>
            </a:pPr>
            <a:r>
              <a:rPr lang="en-US" sz="1800" b="1" dirty="0"/>
              <a:t>Step 2: Clean and preprocess the data</a:t>
            </a:r>
          </a:p>
          <a:p>
            <a:pPr marL="114300" indent="0">
              <a:buNone/>
            </a:pPr>
            <a:r>
              <a:rPr lang="en-US" sz="1800" dirty="0"/>
              <a:t>Remove duplicates, handle missing data, and normalize formats across datasets. Ensure data quality by addressing inconsistencies in sources such as sales, inventory, and customer records.</a:t>
            </a:r>
          </a:p>
          <a:p>
            <a:pPr>
              <a:buFont typeface="Wingdings" panose="05000000000000000000" pitchFamily="2" charset="2"/>
              <a:buChar char="§"/>
            </a:pPr>
            <a:r>
              <a:rPr lang="en-US" sz="1800" b="1" dirty="0"/>
              <a:t>Step 3: Integrate datasets</a:t>
            </a:r>
          </a:p>
          <a:p>
            <a:pPr marL="114300" indent="0">
              <a:buNone/>
            </a:pPr>
            <a:r>
              <a:rPr lang="en-US" sz="1800" dirty="0"/>
              <a:t>Merge customer behavior, sales, and inventory data into a unified system. This will allow cross-analysis between customer behavior patterns and stock movement.</a:t>
            </a:r>
          </a:p>
          <a:p>
            <a:pPr>
              <a:buFont typeface="Wingdings" panose="05000000000000000000" pitchFamily="2" charset="2"/>
              <a:buChar char="§"/>
            </a:pPr>
            <a:r>
              <a:rPr lang="en-US" sz="1800" b="1" dirty="0"/>
              <a:t>Step 4: Segment customers and products</a:t>
            </a:r>
          </a:p>
          <a:p>
            <a:pPr marL="114300" indent="0">
              <a:buNone/>
            </a:pPr>
            <a:r>
              <a:rPr lang="en-US" sz="1800" dirty="0"/>
              <a:t>Group customers based on buying patterns, demographics, and preferences. Similarly, categorize products by sales frequency, seasonality, and profitability.</a:t>
            </a:r>
          </a:p>
          <a:p>
            <a:pPr marL="114300" indent="0">
              <a:buNone/>
            </a:pPr>
            <a:endParaRPr lang="en-IN" sz="1800" dirty="0"/>
          </a:p>
          <a:p>
            <a:pPr marL="0" lvl="0" indent="0" algn="l" rtl="0">
              <a:lnSpc>
                <a:spcPct val="115000"/>
              </a:lnSpc>
              <a:spcBef>
                <a:spcPts val="1200"/>
              </a:spcBef>
              <a:spcAft>
                <a:spcPts val="1200"/>
              </a:spcAft>
              <a:buNone/>
            </a:pPr>
            <a:endParaRPr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1 : Data Management Module</a:t>
            </a:r>
            <a:endParaRPr sz="3200" b="1" dirty="0">
              <a:solidFill>
                <a:srgbClr val="FF0000"/>
              </a:solidFill>
            </a:endParaRPr>
          </a:p>
        </p:txBody>
      </p:sp>
      <p:sp>
        <p:nvSpPr>
          <p:cNvPr id="166" name="Google Shape;166;p9"/>
          <p:cNvSpPr txBox="1">
            <a:spLocks noGrp="1"/>
          </p:cNvSpPr>
          <p:nvPr>
            <p:ph type="body" idx="1"/>
          </p:nvPr>
        </p:nvSpPr>
        <p:spPr>
          <a:xfrm>
            <a:off x="762000" y="1855123"/>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5: Analyze demand and customer behavior</a:t>
            </a:r>
          </a:p>
          <a:p>
            <a:pPr marL="114300" indent="0">
              <a:buNone/>
            </a:pPr>
            <a:r>
              <a:rPr lang="en-US" sz="1800" dirty="0"/>
              <a:t>Use statistical or machine learning techniques to analyze demand trends. Predict future customer buying behavior and product demand based on historical patterns.</a:t>
            </a:r>
          </a:p>
          <a:p>
            <a:pPr>
              <a:buFont typeface="Wingdings" panose="05000000000000000000" pitchFamily="2" charset="2"/>
              <a:buChar char="§"/>
            </a:pPr>
            <a:r>
              <a:rPr lang="en-US" sz="1800" b="1" dirty="0"/>
              <a:t>Step 6: Forecast inventory needs</a:t>
            </a:r>
          </a:p>
          <a:p>
            <a:pPr marL="114300" indent="0">
              <a:buNone/>
            </a:pPr>
            <a:r>
              <a:rPr lang="en-US" sz="1800" dirty="0"/>
              <a:t>Leverage demand analysis to predict future inventory requirements. Ensure optimal stock levels by aligning reordering with forecasted sales and demand.</a:t>
            </a:r>
          </a:p>
          <a:p>
            <a:pPr>
              <a:buFont typeface="Wingdings" panose="05000000000000000000" pitchFamily="2" charset="2"/>
              <a:buChar char="§"/>
            </a:pPr>
            <a:r>
              <a:rPr lang="en-US" sz="1800" b="1" dirty="0"/>
              <a:t>Step 7: Optimize shelf space allocation</a:t>
            </a:r>
          </a:p>
          <a:p>
            <a:pPr marL="114300" indent="0">
              <a:buNone/>
            </a:pPr>
            <a:r>
              <a:rPr lang="en-US" sz="1800" dirty="0"/>
              <a:t>Allocate shelf space based on sales performance, demand trends, and customer preferences. Prioritize high-demand or high-margin products in prime locations.</a:t>
            </a:r>
          </a:p>
          <a:p>
            <a:pPr>
              <a:buFont typeface="Wingdings" panose="05000000000000000000" pitchFamily="2" charset="2"/>
              <a:buChar char="§"/>
            </a:pPr>
            <a:r>
              <a:rPr lang="en-US" sz="1800" b="1" dirty="0"/>
              <a:t>Step 8: Test, iterate, and monitor</a:t>
            </a:r>
          </a:p>
          <a:p>
            <a:pPr marL="114300" indent="0">
              <a:buNone/>
            </a:pPr>
            <a:r>
              <a:rPr lang="en-US" sz="1800" dirty="0"/>
              <a:t>Run in-store experiments like A/B testing to validate layout strategies. Continuously monitor real-time sales and inventory data to adjust and refine the layout.</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5" name="Picture 6"/>
          <p:cNvPicPr>
            <a:picLocks noChangeAspect="1"/>
          </p:cNvPicPr>
          <p:nvPr/>
        </p:nvPicPr>
        <p:blipFill>
          <a:blip r:embed="rId2"/>
          <a:stretch>
            <a:fillRect/>
          </a:stretch>
        </p:blipFill>
        <p:spPr>
          <a:xfrm>
            <a:off x="4053205" y="1767205"/>
            <a:ext cx="3463925" cy="43040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7" name="TextBox 6"/>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772697" y="624522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Picture 1"/>
          <p:cNvPicPr>
            <a:picLocks noChangeAspect="1"/>
          </p:cNvPicPr>
          <p:nvPr/>
        </p:nvPicPr>
        <p:blipFill>
          <a:blip r:embed="rId2"/>
          <a:stretch>
            <a:fillRect/>
          </a:stretch>
        </p:blipFill>
        <p:spPr>
          <a:xfrm>
            <a:off x="2498090" y="2485390"/>
            <a:ext cx="6370955" cy="22885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766233" y="1925690"/>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Input</a:t>
            </a:r>
          </a:p>
          <a:p>
            <a:pPr marL="114300" indent="0">
              <a:buNone/>
            </a:pPr>
            <a:r>
              <a:rPr lang="en-US" sz="1800" dirty="0"/>
              <a:t>Gather the transaction dataset containing customer purchases.</a:t>
            </a:r>
            <a:endParaRPr lang="en-US" sz="1800" b="1" dirty="0"/>
          </a:p>
          <a:p>
            <a:pPr>
              <a:buFont typeface="Wingdings" panose="05000000000000000000" pitchFamily="2" charset="2"/>
              <a:buChar char="§"/>
            </a:pPr>
            <a:r>
              <a:rPr lang="en-US" sz="1800" b="1" dirty="0"/>
              <a:t>Step 2: Set Parameters</a:t>
            </a:r>
          </a:p>
          <a:p>
            <a:pPr marL="114300" indent="0">
              <a:buNone/>
            </a:pPr>
            <a:r>
              <a:rPr lang="en-US" sz="1800" dirty="0"/>
              <a:t>Define the minimum support and confidence thresholds to filter results.</a:t>
            </a:r>
          </a:p>
          <a:p>
            <a:pPr>
              <a:buFont typeface="Wingdings" panose="05000000000000000000" pitchFamily="2" charset="2"/>
              <a:buChar char="§"/>
            </a:pPr>
            <a:r>
              <a:rPr lang="en-US" sz="1800" b="1" dirty="0"/>
              <a:t>Step 3: </a:t>
            </a:r>
            <a:r>
              <a:rPr lang="en-IN" sz="1800" b="1" dirty="0"/>
              <a:t>Generate Frequent Item sets (1-itemsets)</a:t>
            </a:r>
          </a:p>
          <a:p>
            <a:pPr marL="114300" indent="0">
              <a:buNone/>
            </a:pPr>
            <a:r>
              <a:rPr lang="en-US" sz="1800" dirty="0"/>
              <a:t>Count the occurrences of each item to create a list of frequent 1-itemsets based on the support threshold.</a:t>
            </a:r>
          </a:p>
          <a:p>
            <a:pPr>
              <a:buFont typeface="Wingdings" panose="05000000000000000000" pitchFamily="2" charset="2"/>
              <a:buChar char="§"/>
            </a:pPr>
            <a:r>
              <a:rPr lang="en-US" sz="1800" b="1" dirty="0"/>
              <a:t>Step 4: </a:t>
            </a:r>
            <a:r>
              <a:rPr lang="en-IN" sz="1800" b="1" dirty="0"/>
              <a:t>Generate Candidate Item sets</a:t>
            </a:r>
          </a:p>
          <a:p>
            <a:pPr marL="114300" indent="0">
              <a:buNone/>
            </a:pPr>
            <a:r>
              <a:rPr lang="en-US" sz="1800" dirty="0"/>
              <a:t>Use frequent 1-itemsets to create candidate 2-itemsets by combining items from the frequent itemset list. For each combination of frequent items, generate pairs (or larger sets) of items to form candidate item sets. </a:t>
            </a:r>
          </a:p>
          <a:p>
            <a:pPr marL="114300" indent="0">
              <a:buNone/>
            </a:pPr>
            <a:endParaRPr lang="en-US"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539613" y="6264889"/>
            <a:ext cx="500461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812800" y="1855123"/>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5: Count Support for Candidate Item sets</a:t>
            </a:r>
            <a:endParaRPr lang="en-US" sz="1800" dirty="0"/>
          </a:p>
          <a:p>
            <a:pPr marL="114300" indent="0">
              <a:buNone/>
            </a:pPr>
            <a:r>
              <a:rPr lang="en-US" sz="1800" dirty="0"/>
              <a:t>Scan the transaction dataset to count support for each candidate itemset and retain those meeting the support threshold</a:t>
            </a:r>
            <a:r>
              <a:rPr lang="en-US" sz="1100" dirty="0"/>
              <a:t>.</a:t>
            </a:r>
            <a:endParaRPr lang="en-US" sz="1800" b="1" dirty="0"/>
          </a:p>
          <a:p>
            <a:pPr>
              <a:buFont typeface="Wingdings" panose="05000000000000000000" pitchFamily="2" charset="2"/>
              <a:buChar char="§"/>
            </a:pPr>
            <a:r>
              <a:rPr lang="en-US" sz="1800" b="1" dirty="0"/>
              <a:t>Step 6 : </a:t>
            </a:r>
            <a:r>
              <a:rPr lang="en-IN" sz="1800" b="1" dirty="0"/>
              <a:t>Repeat for Higher-Order Item sets</a:t>
            </a:r>
            <a:r>
              <a:rPr lang="en-US" sz="1800" b="1" dirty="0"/>
              <a:t> </a:t>
            </a:r>
          </a:p>
          <a:p>
            <a:pPr marL="114300" indent="0">
              <a:buNone/>
            </a:pPr>
            <a:r>
              <a:rPr lang="en-US" sz="1800" dirty="0"/>
              <a:t>Continue generating and counting support for candidate k-item sets until no more frequent item sets can be formed.</a:t>
            </a:r>
          </a:p>
          <a:p>
            <a:pPr>
              <a:buFont typeface="Wingdings" panose="05000000000000000000" pitchFamily="2" charset="2"/>
              <a:buChar char="§"/>
            </a:pPr>
            <a:r>
              <a:rPr lang="en-US" sz="1800" b="1" dirty="0"/>
              <a:t>Step 7 : </a:t>
            </a:r>
            <a:r>
              <a:rPr lang="en-IN" sz="1800" b="1" dirty="0"/>
              <a:t>Generate Association Rules</a:t>
            </a:r>
          </a:p>
          <a:p>
            <a:pPr marL="114300" indent="0">
              <a:buNone/>
            </a:pPr>
            <a:r>
              <a:rPr lang="en-US" sz="1800" dirty="0"/>
              <a:t>For each frequent itemset, generate all possible rules and calculate their confidence</a:t>
            </a:r>
          </a:p>
          <a:p>
            <a:pPr>
              <a:buFont typeface="Wingdings" panose="05000000000000000000" pitchFamily="2" charset="2"/>
              <a:buChar char="§"/>
            </a:pPr>
            <a:r>
              <a:rPr lang="en-US" sz="1800" b="1" dirty="0"/>
              <a:t>Step 8 : </a:t>
            </a:r>
            <a:r>
              <a:rPr lang="en-IN" sz="1800" b="1" dirty="0"/>
              <a:t>Output</a:t>
            </a:r>
          </a:p>
          <a:p>
            <a:pPr marL="114300" indent="0">
              <a:buNone/>
            </a:pPr>
            <a:r>
              <a:rPr lang="en-US" sz="1800" dirty="0"/>
              <a:t>Compile a list of strong association rules that meet the confidence threshold, including their support and confidence values.</a:t>
            </a:r>
          </a:p>
          <a:p>
            <a:pPr marL="114300" indent="0">
              <a:buNone/>
            </a:pPr>
            <a:endParaRPr lang="en-IN" sz="1800" b="1"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67432" y="6245225"/>
            <a:ext cx="477847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82620" y="1877244"/>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2300" dirty="0"/>
              <a:t>A grocery chain wants to optimize shelf space utilization by analyzing sales data and customer shopping patterns. They aim to improve product placement and inventory management.</a:t>
            </a:r>
            <a:endParaRPr sz="2300" dirty="0"/>
          </a:p>
          <a:p>
            <a:pPr marL="12700" lvl="0" indent="0" algn="l" rtl="0">
              <a:lnSpc>
                <a:spcPct val="115000"/>
              </a:lnSpc>
              <a:spcBef>
                <a:spcPts val="600"/>
              </a:spcBef>
              <a:spcAft>
                <a:spcPts val="0"/>
              </a:spcAft>
              <a:buClr>
                <a:schemeClr val="dk1"/>
              </a:buClr>
              <a:buSzPts val="1100"/>
              <a:buFont typeface="Arial" panose="020B0604020202020204"/>
              <a:buNone/>
            </a:pPr>
            <a:r>
              <a:rPr lang="en-US" sz="2300" dirty="0">
                <a:solidFill>
                  <a:srgbClr val="CC0000"/>
                </a:solidFill>
                <a:latin typeface="Noto Sans Symbols"/>
                <a:ea typeface="Noto Sans Symbols"/>
                <a:cs typeface="Noto Sans Symbols"/>
                <a:sym typeface="Noto Sans Symbols"/>
              </a:rPr>
              <a:t>□ </a:t>
            </a:r>
            <a:r>
              <a:rPr lang="en-US" sz="2300" dirty="0"/>
              <a:t>By organizing shelves better, stores can sell more of what customers want, making more money.</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Using sales info and shopper behavior helps stores decide which products to stock and where to put them.</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Organizing shelves efficiently saves time and effort in restocking and managing inventory.</a:t>
            </a:r>
            <a:endParaRPr sz="2300" dirty="0"/>
          </a:p>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04" name="Google Shape;104;p2"/>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400" dirty="0"/>
              <a:t> </a:t>
            </a: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3041651" y="6276199"/>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1" name="Picture 7"/>
          <p:cNvPicPr>
            <a:picLocks noChangeAspect="1"/>
          </p:cNvPicPr>
          <p:nvPr/>
        </p:nvPicPr>
        <p:blipFill>
          <a:blip r:embed="rId2"/>
          <a:stretch>
            <a:fillRect/>
          </a:stretch>
        </p:blipFill>
        <p:spPr>
          <a:xfrm>
            <a:off x="4661535" y="1714500"/>
            <a:ext cx="3354070" cy="43732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Picture 2"/>
          <p:cNvPicPr>
            <a:picLocks noChangeAspect="1"/>
          </p:cNvPicPr>
          <p:nvPr/>
        </p:nvPicPr>
        <p:blipFill>
          <a:blip r:embed="rId2"/>
          <a:srcRect t="42212"/>
          <a:stretch/>
        </p:blipFill>
        <p:spPr>
          <a:xfrm>
            <a:off x="1700899" y="2458064"/>
            <a:ext cx="8560435" cy="2194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5" name="Picture 4"/>
          <p:cNvPicPr/>
          <p:nvPr/>
        </p:nvPicPr>
        <p:blipFill>
          <a:blip r:embed="rId2"/>
        </p:blipFill>
        <p:spPr>
          <a:xfrm>
            <a:off x="2892425" y="2075180"/>
            <a:ext cx="6129020" cy="3030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Input</a:t>
            </a:r>
          </a:p>
          <a:p>
            <a:pPr marL="114300" indent="0">
              <a:buNone/>
            </a:pPr>
            <a:r>
              <a:rPr lang="en-US" sz="1800" dirty="0"/>
              <a:t>Collect sales data (e.g., product sales, revenue) and customer shopping patterns (e.g., most bought items, time spent in sections).</a:t>
            </a:r>
          </a:p>
          <a:p>
            <a:pPr>
              <a:buFont typeface="Wingdings" panose="05000000000000000000" pitchFamily="2" charset="2"/>
              <a:buChar char="§"/>
            </a:pPr>
            <a:r>
              <a:rPr lang="en-US" sz="1800" b="1" dirty="0"/>
              <a:t>Step 2: Set Visualization Objectives</a:t>
            </a:r>
          </a:p>
          <a:p>
            <a:pPr marL="114300" indent="0">
              <a:buNone/>
            </a:pPr>
            <a:r>
              <a:rPr lang="en-US" sz="1800" dirty="0"/>
              <a:t>Define the key goals, such as identifying top-selling products, underperforming items, and customer movement patterns to optimize product placement and shelf space.</a:t>
            </a:r>
          </a:p>
          <a:p>
            <a:pPr>
              <a:buFont typeface="Wingdings" panose="05000000000000000000" pitchFamily="2" charset="2"/>
              <a:buChar char="§"/>
            </a:pPr>
            <a:r>
              <a:rPr lang="en-US" sz="1800" b="1" dirty="0"/>
              <a:t>Step 3: </a:t>
            </a:r>
            <a:r>
              <a:rPr lang="en-IN" sz="1800" b="1" dirty="0"/>
              <a:t>Choose Visualization Types</a:t>
            </a:r>
          </a:p>
          <a:p>
            <a:pPr marL="114300" indent="0">
              <a:buNone/>
            </a:pPr>
            <a:r>
              <a:rPr lang="en-US" sz="1800" dirty="0"/>
              <a:t>Select appropriate visualizations like bar charts for top-selling products, line charts for sales trends.</a:t>
            </a:r>
          </a:p>
          <a:p>
            <a:pPr>
              <a:buFont typeface="Wingdings" panose="05000000000000000000" pitchFamily="2" charset="2"/>
              <a:buChar char="§"/>
            </a:pPr>
            <a:r>
              <a:rPr lang="en-US" sz="1800" b="1" dirty="0"/>
              <a:t>Step 4: </a:t>
            </a:r>
            <a:r>
              <a:rPr lang="en-IN" sz="1800" b="1" dirty="0"/>
              <a:t>Prepare Data for Visualization</a:t>
            </a:r>
          </a:p>
          <a:p>
            <a:pPr marL="114300" indent="0">
              <a:buNone/>
            </a:pPr>
            <a:r>
              <a:rPr lang="en-US" sz="1800" dirty="0"/>
              <a:t>Group products by categories, sales performance, and customer movement frequency. Summarize the data by sales volume, profit margin, and customer flow.</a:t>
            </a:r>
            <a:endParaRPr lang="en-US" sz="1100" dirty="0"/>
          </a:p>
          <a:p>
            <a:pPr marL="114300" indent="0">
              <a:buNone/>
            </a:pPr>
            <a:endParaRPr lang="en-US" sz="1800" dirty="0"/>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82185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5: Create Initial Visualization</a:t>
            </a:r>
            <a:endParaRPr lang="en-US" sz="1800" dirty="0"/>
          </a:p>
          <a:p>
            <a:pPr marL="114300" indent="0">
              <a:buNone/>
            </a:pPr>
            <a:r>
              <a:rPr lang="en-US" sz="1800" dirty="0"/>
              <a:t>Plot sales trends by day, week, or month using line graphs. Use bar charts to display top-selling products and heatmaps to visualize customer movement patterns in-store. </a:t>
            </a:r>
          </a:p>
          <a:p>
            <a:pPr>
              <a:buFont typeface="Wingdings" panose="05000000000000000000" pitchFamily="2" charset="2"/>
              <a:buChar char="§"/>
            </a:pPr>
            <a:r>
              <a:rPr lang="en-US" sz="1800" b="1" dirty="0"/>
              <a:t>Step 6 : Customize Visualizations</a:t>
            </a:r>
          </a:p>
          <a:p>
            <a:pPr marL="114300" indent="0">
              <a:buNone/>
            </a:pPr>
            <a:r>
              <a:rPr lang="en-US" sz="1800" dirty="0"/>
              <a:t>Add clear labels for products, sales figures, and sections. Use different colors to highlight high-selling and low-selling items, adjusting layouts for easier interpretation. </a:t>
            </a:r>
          </a:p>
          <a:p>
            <a:pPr>
              <a:buFont typeface="Wingdings" panose="05000000000000000000" pitchFamily="2" charset="2"/>
              <a:buChar char="§"/>
            </a:pPr>
            <a:r>
              <a:rPr lang="en-US" sz="1800" b="1" dirty="0"/>
              <a:t>Step 7 : </a:t>
            </a:r>
            <a:r>
              <a:rPr lang="en-IN" sz="1800" b="1" dirty="0"/>
              <a:t>Validate Insights</a:t>
            </a:r>
          </a:p>
          <a:p>
            <a:pPr marL="114300" indent="0">
              <a:buNone/>
            </a:pPr>
            <a:r>
              <a:rPr lang="en-US" sz="1800" dirty="0"/>
              <a:t>Check if high-performing items are optimally placed. Identify products with low visibility or poor sales that might need re-positioning. </a:t>
            </a:r>
          </a:p>
          <a:p>
            <a:pPr>
              <a:buFont typeface="Wingdings" panose="05000000000000000000" pitchFamily="2" charset="2"/>
              <a:buChar char="§"/>
            </a:pPr>
            <a:r>
              <a:rPr lang="en-US" sz="1800" b="1" dirty="0"/>
              <a:t>Step 8 : </a:t>
            </a:r>
            <a:r>
              <a:rPr lang="en-IN" sz="1800" b="1" dirty="0"/>
              <a:t>Output</a:t>
            </a:r>
          </a:p>
          <a:p>
            <a:pPr marL="114300" indent="0">
              <a:buNone/>
            </a:pPr>
            <a:r>
              <a:rPr lang="en-US" sz="1800" dirty="0"/>
              <a:t>Finalize and export visualizations (e.g., PDFs for reports or interactive dashboards) to present to stakeholders, offering insights into optimizing shelf space and product placement.</a:t>
            </a:r>
            <a:endParaRPr lang="en-IN" sz="1800" b="1" dirty="0"/>
          </a:p>
        </p:txBody>
      </p:sp>
      <p:sp>
        <p:nvSpPr>
          <p:cNvPr id="5" name="TextBox 4"/>
          <p:cNvSpPr txBox="1"/>
          <p:nvPr/>
        </p:nvSpPr>
        <p:spPr>
          <a:xfrm>
            <a:off x="766233"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10" name="TextBox 9"/>
          <p:cNvSpPr txBox="1"/>
          <p:nvPr/>
        </p:nvSpPr>
        <p:spPr>
          <a:xfrm>
            <a:off x="2979174" y="621464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100" dirty="0"/>
              <a:t> </a:t>
            </a:r>
            <a:endParaRPr lang="en-IN"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5" name="Picture 11"/>
          <p:cNvPicPr>
            <a:picLocks noChangeAspect="1"/>
          </p:cNvPicPr>
          <p:nvPr/>
        </p:nvPicPr>
        <p:blipFill>
          <a:blip r:embed="rId2"/>
          <a:stretch>
            <a:fillRect/>
          </a:stretch>
        </p:blipFill>
        <p:spPr>
          <a:xfrm>
            <a:off x="4086860" y="1752600"/>
            <a:ext cx="4034790" cy="4324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a:xfrm>
            <a:off x="755651" y="1752600"/>
            <a:ext cx="10668000" cy="4267200"/>
          </a:xfrm>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7" name="TextBox 6"/>
          <p:cNvSpPr txBox="1"/>
          <p:nvPr/>
        </p:nvSpPr>
        <p:spPr>
          <a:xfrm>
            <a:off x="755651"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854164"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Picture 5"/>
          <p:cNvPicPr/>
          <p:nvPr/>
        </p:nvPicPr>
        <p:blipFill>
          <a:blip r:embed="rId2"/>
        </p:blipFill>
        <p:spPr>
          <a:xfrm>
            <a:off x="3064077" y="2007475"/>
            <a:ext cx="5673523" cy="32090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t>
            </a:r>
            <a:r>
              <a:rPr lang="en-US" sz="3200" b="1" dirty="0" err="1">
                <a:solidFill>
                  <a:srgbClr val="FF0000"/>
                </a:solidFill>
              </a:rPr>
              <a:t>Adaptaion</a:t>
            </a:r>
            <a:r>
              <a:rPr lang="en-US" sz="3200" b="1" dirty="0">
                <a:solidFill>
                  <a:srgbClr val="FF0000"/>
                </a:solidFill>
              </a:rPr>
              <a:t>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Input</a:t>
            </a:r>
          </a:p>
          <a:p>
            <a:pPr marL="114300" indent="0">
              <a:buNone/>
            </a:pPr>
            <a:r>
              <a:rPr lang="en-US" sz="1800" dirty="0"/>
              <a:t>Continuously collect updated sales data, inventory levels, and customer shopping patterns in real-time (e.g., daily sales, changes in customer behavior). </a:t>
            </a:r>
          </a:p>
          <a:p>
            <a:pPr>
              <a:buFont typeface="Wingdings" panose="05000000000000000000" pitchFamily="2" charset="2"/>
              <a:buChar char="§"/>
            </a:pPr>
            <a:r>
              <a:rPr lang="en-US" sz="1800" b="1" dirty="0"/>
              <a:t>Step 2: Set Monitoring Objectives</a:t>
            </a:r>
          </a:p>
          <a:p>
            <a:pPr marL="114300" indent="0">
              <a:buNone/>
            </a:pPr>
            <a:r>
              <a:rPr lang="en-US" sz="1800" dirty="0"/>
              <a:t>Define what needs to be tracked over time, such as product stockouts, changes in top-selling products, customer traffic flow, and seasonal shifts in buying patterns. </a:t>
            </a:r>
          </a:p>
          <a:p>
            <a:pPr>
              <a:buFont typeface="Wingdings" panose="05000000000000000000" pitchFamily="2" charset="2"/>
              <a:buChar char="§"/>
            </a:pPr>
            <a:r>
              <a:rPr lang="en-US" sz="1800" b="1" dirty="0"/>
              <a:t>Step 3: </a:t>
            </a:r>
            <a:r>
              <a:rPr lang="en-IN" sz="1800" b="1" dirty="0"/>
              <a:t>Set up Automated Alerts and KPIs</a:t>
            </a:r>
          </a:p>
          <a:p>
            <a:pPr marL="114300" indent="0">
              <a:buNone/>
            </a:pPr>
            <a:r>
              <a:rPr lang="en-US" sz="1800" dirty="0"/>
              <a:t>Establish KPIs (e.g., stock turnover rate, sales growth, foot traffic) and set up automated alerts for low stock, high-performing products, or significant drops in sales. </a:t>
            </a:r>
          </a:p>
          <a:p>
            <a:pPr>
              <a:buFont typeface="Wingdings" panose="05000000000000000000" pitchFamily="2" charset="2"/>
              <a:buChar char="§"/>
            </a:pPr>
            <a:r>
              <a:rPr lang="en-US" sz="1800" b="1" dirty="0"/>
              <a:t>Step 4: </a:t>
            </a:r>
            <a:r>
              <a:rPr lang="en-IN" sz="1800" b="1" dirty="0"/>
              <a:t>Develop Real-Time Dashboards</a:t>
            </a:r>
          </a:p>
          <a:p>
            <a:pPr marL="114300" indent="0">
              <a:buNone/>
            </a:pPr>
            <a:r>
              <a:rPr lang="en-US" sz="1800" dirty="0"/>
              <a:t>Create real-time dashboards to monitor key metrics, such as sales performance, inventory status, and customer traffic, using visualizations like time-series graphs and gauges.</a:t>
            </a:r>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6" name="TextBox 5"/>
          <p:cNvSpPr txBox="1"/>
          <p:nvPr/>
        </p:nvSpPr>
        <p:spPr>
          <a:xfrm>
            <a:off x="762000"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979174" y="623003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Adaptation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5: Identify Trends and Anomalies</a:t>
            </a:r>
          </a:p>
          <a:p>
            <a:pPr marL="114300" indent="0">
              <a:buNone/>
            </a:pPr>
            <a:r>
              <a:rPr lang="en-US" sz="1800" dirty="0"/>
              <a:t>Regularly review data to identify trends, patterns, and outliers. Look for seasonal shifts in demand, changes in shopping behavior, or sudden drops in performance. </a:t>
            </a:r>
          </a:p>
          <a:p>
            <a:pPr>
              <a:buFont typeface="Wingdings" panose="05000000000000000000" pitchFamily="2" charset="2"/>
              <a:buChar char="§"/>
            </a:pPr>
            <a:r>
              <a:rPr lang="en-US" sz="1800" b="1" dirty="0"/>
              <a:t>Step 6 : Adapt Shelf Space and Inventory in Real-Time</a:t>
            </a:r>
          </a:p>
          <a:p>
            <a:pPr marL="114300" indent="0">
              <a:buNone/>
            </a:pPr>
            <a:r>
              <a:rPr lang="en-US" sz="1800" dirty="0"/>
              <a:t>Reallocate shelf space or reposition products based on real-time data (e.g., moving high-demand items to prime locations, restocking fast-selling products). </a:t>
            </a:r>
          </a:p>
          <a:p>
            <a:pPr>
              <a:buFont typeface="Wingdings" panose="05000000000000000000" pitchFamily="2" charset="2"/>
              <a:buChar char="§"/>
            </a:pPr>
            <a:r>
              <a:rPr lang="en-US" sz="1800" b="1" dirty="0"/>
              <a:t>Step 7 : </a:t>
            </a:r>
            <a:r>
              <a:rPr lang="en-IN" sz="1800" b="1" dirty="0"/>
              <a:t>Test and Implement Adjustments</a:t>
            </a:r>
          </a:p>
          <a:p>
            <a:pPr marL="114300" indent="0">
              <a:buNone/>
            </a:pPr>
            <a:r>
              <a:rPr lang="en-US" sz="1800" dirty="0"/>
              <a:t>Test different product placements or marketing strategies and monitor their effects on sales and customer behavior. Implement successful changes chain-wide</a:t>
            </a:r>
            <a:r>
              <a:rPr lang="en-US" sz="1100" dirty="0"/>
              <a:t>. </a:t>
            </a:r>
          </a:p>
          <a:p>
            <a:pPr>
              <a:buFont typeface="Wingdings" panose="05000000000000000000" pitchFamily="2" charset="2"/>
              <a:buChar char="§"/>
            </a:pPr>
            <a:r>
              <a:rPr lang="en-US" sz="1800" b="1" dirty="0"/>
              <a:t>Step 8 : </a:t>
            </a:r>
            <a:r>
              <a:rPr lang="en-IN" sz="1800" b="1" dirty="0"/>
              <a:t>Feedback Loop for Continuous Improvement</a:t>
            </a:r>
          </a:p>
          <a:p>
            <a:pPr marL="114300" indent="0">
              <a:buNone/>
            </a:pPr>
            <a:r>
              <a:rPr lang="en-US" sz="1800" dirty="0"/>
              <a:t>Hold regular performance reviews, using the monitoring data to make further refinements in product placement and inventory management.</a:t>
            </a:r>
            <a:endParaRPr lang="en-IN" sz="1800" b="1" dirty="0"/>
          </a:p>
        </p:txBody>
      </p:sp>
      <p:sp>
        <p:nvSpPr>
          <p:cNvPr id="3"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6" name="TextBox 5"/>
          <p:cNvSpPr txBox="1"/>
          <p:nvPr/>
        </p:nvSpPr>
        <p:spPr>
          <a:xfrm>
            <a:off x="3048000"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3048001" y="625157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6" name="Picture 1"/>
          <p:cNvPicPr>
            <a:picLocks noChangeAspect="1"/>
          </p:cNvPicPr>
          <p:nvPr/>
        </p:nvPicPr>
        <p:blipFill>
          <a:blip r:embed="rId2"/>
          <a:stretch>
            <a:fillRect/>
          </a:stretch>
        </p:blipFill>
        <p:spPr>
          <a:xfrm>
            <a:off x="4215130" y="1689735"/>
            <a:ext cx="3747770" cy="44056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62000" y="1903445"/>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t>The objective is to optimize shelf space utilization in the grocery chain by leveraging sales data and customer shopping patterns. This will involve analyzing product performance and consumer behavior to enhance product placement strategies, ensuring that high-demand items are easily accessible and well-stocked. The goal is to maximize sales, improve inventory management, and  increase customer satisfaction.</a:t>
            </a:r>
            <a:endParaRPr sz="2400" dirty="0"/>
          </a:p>
          <a:p>
            <a:pPr marL="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13" name="Google Shape;113;p3"/>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lang="en-US"/>
          </a:p>
        </p:txBody>
      </p:sp>
      <p:sp>
        <p:nvSpPr>
          <p:cNvPr id="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7" name="Picture 6"/>
          <p:cNvPicPr/>
          <p:nvPr/>
        </p:nvPicPr>
        <p:blipFill>
          <a:blip r:embed="rId2"/>
        </p:blipFill>
        <p:spPr>
          <a:xfrm>
            <a:off x="2854325" y="1882775"/>
            <a:ext cx="6384925" cy="37655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DC214-6905-B036-2915-419D7A440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721D0-DCD8-7095-9885-3D3AF77B0113}"/>
              </a:ext>
            </a:extLst>
          </p:cNvPr>
          <p:cNvSpPr>
            <a:spLocks noGrp="1"/>
          </p:cNvSpPr>
          <p:nvPr>
            <p:ph type="title"/>
          </p:nvPr>
        </p:nvSpPr>
        <p:spPr/>
        <p:txBody>
          <a:bodyPr/>
          <a:lstStyle/>
          <a:p>
            <a:r>
              <a:rPr lang="en-US" sz="3200" b="1" dirty="0">
                <a:solidFill>
                  <a:srgbClr val="FF0000"/>
                </a:solidFill>
              </a:rPr>
              <a:t>Support Formula</a:t>
            </a:r>
            <a:endParaRPr lang="en-IN" sz="3200" b="1" dirty="0">
              <a:solidFill>
                <a:srgbClr val="FF0000"/>
              </a:solidFill>
            </a:endParaRPr>
          </a:p>
        </p:txBody>
      </p:sp>
      <p:sp>
        <p:nvSpPr>
          <p:cNvPr id="3" name="Text Placeholder 2">
            <a:extLst>
              <a:ext uri="{FF2B5EF4-FFF2-40B4-BE49-F238E27FC236}">
                <a16:creationId xmlns:a16="http://schemas.microsoft.com/office/drawing/2014/main" id="{3698D556-E3D3-898A-0969-D71818574239}"/>
              </a:ext>
            </a:extLst>
          </p:cNvPr>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support</a:t>
            </a:r>
            <a:r>
              <a:rPr lang="en-US" sz="2000" dirty="0">
                <a:latin typeface="Times New Roman" panose="02020603050405020304" pitchFamily="18" charset="0"/>
                <a:cs typeface="Times New Roman" panose="02020603050405020304" pitchFamily="18" charset="0"/>
              </a:rPr>
              <a:t> measures how often an item or itemset appears in the dataset as a percentage of all transactions.</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p>
          <a:p>
            <a:pPr marL="114300" indent="0">
              <a:buNone/>
            </a:pPr>
            <a:r>
              <a:rPr lang="en-US" sz="2000" dirty="0">
                <a:effectLst/>
                <a:latin typeface="Times New Roman" panose="02020603050405020304" pitchFamily="18" charset="0"/>
                <a:ea typeface="Times New Roman" panose="02020603050405020304" pitchFamily="18" charset="0"/>
              </a:rPr>
              <a:t>Support helps identify which </a:t>
            </a:r>
            <a:r>
              <a:rPr lang="en-US" sz="2000" dirty="0" err="1">
                <a:effectLst/>
                <a:latin typeface="Times New Roman" panose="02020603050405020304" pitchFamily="18" charset="0"/>
                <a:ea typeface="Times New Roman" panose="02020603050405020304" pitchFamily="18" charset="0"/>
              </a:rPr>
              <a:t>itemsets</a:t>
            </a:r>
            <a:r>
              <a:rPr lang="en-US" sz="2000" dirty="0">
                <a:effectLst/>
                <a:latin typeface="Times New Roman" panose="02020603050405020304" pitchFamily="18" charset="0"/>
                <a:ea typeface="Times New Roman" panose="02020603050405020304" pitchFamily="18" charset="0"/>
              </a:rPr>
              <a:t> are common enough to consider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rule generation. A higher support value means the itemset appears frequently 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transactions.</a:t>
            </a:r>
            <a:r>
              <a:rPr lang="en-US" sz="1200" dirty="0"/>
              <a:t> </a:t>
            </a:r>
            <a:r>
              <a:rPr lang="en-US" sz="2000" dirty="0">
                <a:latin typeface="Times New Roman" panose="02020603050405020304" pitchFamily="18" charset="0"/>
                <a:cs typeface="Times New Roman" panose="02020603050405020304" pitchFamily="18" charset="0"/>
              </a:rPr>
              <a:t>It helps identify frequent </a:t>
            </a:r>
            <a:r>
              <a:rPr lang="en-US" sz="2000" dirty="0" err="1">
                <a:latin typeface="Times New Roman" panose="02020603050405020304" pitchFamily="18" charset="0"/>
                <a:cs typeface="Times New Roman" panose="02020603050405020304" pitchFamily="18" charset="0"/>
              </a:rPr>
              <a:t>itemsets</a:t>
            </a:r>
            <a:r>
              <a:rPr lang="en-US" sz="2000" dirty="0">
                <a:latin typeface="Times New Roman" panose="02020603050405020304" pitchFamily="18" charset="0"/>
                <a:cs typeface="Times New Roman" panose="02020603050405020304" pitchFamily="18" charset="0"/>
              </a:rPr>
              <a:t> by filtering out items that appear too rarely to be useful.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IN" sz="1800" dirty="0"/>
          </a:p>
        </p:txBody>
      </p:sp>
      <p:sp>
        <p:nvSpPr>
          <p:cNvPr id="4" name="Slide Number Placeholder 3">
            <a:extLst>
              <a:ext uri="{FF2B5EF4-FFF2-40B4-BE49-F238E27FC236}">
                <a16:creationId xmlns:a16="http://schemas.microsoft.com/office/drawing/2014/main" id="{99D60332-C965-7874-06DF-91FD141847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Google Shape;112;p3">
            <a:extLst>
              <a:ext uri="{FF2B5EF4-FFF2-40B4-BE49-F238E27FC236}">
                <a16:creationId xmlns:a16="http://schemas.microsoft.com/office/drawing/2014/main" id="{009B5D54-7522-9141-A2C5-2CFEBD0C8123}"/>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E447B0BC-A4B2-AFE7-28D5-07F46A58B3C1}"/>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0" name="image6.png">
            <a:extLst>
              <a:ext uri="{FF2B5EF4-FFF2-40B4-BE49-F238E27FC236}">
                <a16:creationId xmlns:a16="http://schemas.microsoft.com/office/drawing/2014/main" id="{39619A65-0936-0213-4C70-3CE2732F231B}"/>
              </a:ext>
            </a:extLst>
          </p:cNvPr>
          <p:cNvPicPr>
            <a:picLocks noChangeAspect="1"/>
          </p:cNvPicPr>
          <p:nvPr/>
        </p:nvPicPr>
        <p:blipFill>
          <a:blip r:embed="rId2" cstate="print"/>
          <a:stretch>
            <a:fillRect/>
          </a:stretch>
        </p:blipFill>
        <p:spPr>
          <a:xfrm>
            <a:off x="3133795" y="3132569"/>
            <a:ext cx="5924411" cy="592862"/>
          </a:xfrm>
          <a:prstGeom prst="rect">
            <a:avLst/>
          </a:prstGeom>
        </p:spPr>
      </p:pic>
    </p:spTree>
    <p:extLst>
      <p:ext uri="{BB962C8B-B14F-4D97-AF65-F5344CB8AC3E}">
        <p14:creationId xmlns:p14="http://schemas.microsoft.com/office/powerpoint/2010/main" val="2879617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5F1A6-1C25-A549-F2DA-625E415FA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3F127-C08C-A131-69AE-BEF4BEEB4D45}"/>
              </a:ext>
            </a:extLst>
          </p:cNvPr>
          <p:cNvSpPr>
            <a:spLocks noGrp="1"/>
          </p:cNvSpPr>
          <p:nvPr>
            <p:ph type="title"/>
          </p:nvPr>
        </p:nvSpPr>
        <p:spPr/>
        <p:txBody>
          <a:bodyPr/>
          <a:lstStyle/>
          <a:p>
            <a:r>
              <a:rPr lang="en-US" sz="3200" b="1" dirty="0">
                <a:solidFill>
                  <a:srgbClr val="FF0000"/>
                </a:solidFill>
              </a:rPr>
              <a:t>Example for Support</a:t>
            </a:r>
            <a:endParaRPr lang="en-IN" sz="3200" b="1" dirty="0">
              <a:solidFill>
                <a:srgbClr val="FF0000"/>
              </a:solidFill>
            </a:endParaRPr>
          </a:p>
        </p:txBody>
      </p:sp>
      <p:sp>
        <p:nvSpPr>
          <p:cNvPr id="3" name="Text Placeholder 2">
            <a:extLst>
              <a:ext uri="{FF2B5EF4-FFF2-40B4-BE49-F238E27FC236}">
                <a16:creationId xmlns:a16="http://schemas.microsoft.com/office/drawing/2014/main" id="{830A732B-6A43-B515-6618-9E58621867BF}"/>
              </a:ext>
            </a:extLst>
          </p:cNvPr>
          <p:cNvSpPr>
            <a:spLocks noGrp="1"/>
          </p:cNvSpPr>
          <p:nvPr>
            <p:ph type="body" idx="1"/>
          </p:nvPr>
        </p:nvSpPr>
        <p:spPr/>
        <p:txBody>
          <a:bodyPr/>
          <a:lstStyle/>
          <a:p>
            <a:pPr marL="114300" indent="0">
              <a:buNone/>
            </a:pPr>
            <a:endParaRPr lang="en-IN" sz="1800" dirty="0"/>
          </a:p>
        </p:txBody>
      </p:sp>
      <p:sp>
        <p:nvSpPr>
          <p:cNvPr id="4" name="Slide Number Placeholder 3">
            <a:extLst>
              <a:ext uri="{FF2B5EF4-FFF2-40B4-BE49-F238E27FC236}">
                <a16:creationId xmlns:a16="http://schemas.microsoft.com/office/drawing/2014/main" id="{8F202093-7673-CE0C-9452-E06C4D2D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Google Shape;112;p3">
            <a:extLst>
              <a:ext uri="{FF2B5EF4-FFF2-40B4-BE49-F238E27FC236}">
                <a16:creationId xmlns:a16="http://schemas.microsoft.com/office/drawing/2014/main" id="{826C8DAE-AF08-883B-AC20-A18089E77CE7}"/>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10C27BA6-1978-CC64-9AE1-7859F1EC324F}"/>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7" name="Picture 6">
            <a:extLst>
              <a:ext uri="{FF2B5EF4-FFF2-40B4-BE49-F238E27FC236}">
                <a16:creationId xmlns:a16="http://schemas.microsoft.com/office/drawing/2014/main" id="{E7DA1619-B1A6-3F62-529E-F448B72CF985}"/>
              </a:ext>
            </a:extLst>
          </p:cNvPr>
          <p:cNvPicPr>
            <a:picLocks noChangeAspect="1"/>
          </p:cNvPicPr>
          <p:nvPr/>
        </p:nvPicPr>
        <p:blipFill>
          <a:blip r:embed="rId2"/>
          <a:stretch>
            <a:fillRect/>
          </a:stretch>
        </p:blipFill>
        <p:spPr>
          <a:xfrm>
            <a:off x="755652" y="1746251"/>
            <a:ext cx="10678582" cy="4267200"/>
          </a:xfrm>
          <a:prstGeom prst="rect">
            <a:avLst/>
          </a:prstGeom>
        </p:spPr>
      </p:pic>
    </p:spTree>
    <p:extLst>
      <p:ext uri="{BB962C8B-B14F-4D97-AF65-F5344CB8AC3E}">
        <p14:creationId xmlns:p14="http://schemas.microsoft.com/office/powerpoint/2010/main" val="383789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D8BCB-383F-E2C4-0557-8A379E176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8DA58-1502-049E-7B08-C32AB6706135}"/>
              </a:ext>
            </a:extLst>
          </p:cNvPr>
          <p:cNvSpPr>
            <a:spLocks noGrp="1"/>
          </p:cNvSpPr>
          <p:nvPr>
            <p:ph type="title"/>
          </p:nvPr>
        </p:nvSpPr>
        <p:spPr/>
        <p:txBody>
          <a:bodyPr/>
          <a:lstStyle/>
          <a:p>
            <a:r>
              <a:rPr lang="en-US" sz="3200" b="1" dirty="0">
                <a:solidFill>
                  <a:srgbClr val="FF0000"/>
                </a:solidFill>
              </a:rPr>
              <a:t>Confidence Formula</a:t>
            </a:r>
            <a:endParaRPr lang="en-IN" sz="3200" b="1" dirty="0">
              <a:solidFill>
                <a:srgbClr val="FF0000"/>
              </a:solidFill>
            </a:endParaRPr>
          </a:p>
        </p:txBody>
      </p:sp>
      <p:sp>
        <p:nvSpPr>
          <p:cNvPr id="3" name="Text Placeholder 2">
            <a:extLst>
              <a:ext uri="{FF2B5EF4-FFF2-40B4-BE49-F238E27FC236}">
                <a16:creationId xmlns:a16="http://schemas.microsoft.com/office/drawing/2014/main" id="{236CE064-B3D5-7B6B-9AC9-BA26A01C55D9}"/>
              </a:ext>
            </a:extLst>
          </p:cNvPr>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confidence</a:t>
            </a:r>
            <a:r>
              <a:rPr lang="en-US" sz="2000" dirty="0">
                <a:latin typeface="Times New Roman" panose="02020603050405020304" pitchFamily="18" charset="0"/>
                <a:cs typeface="Times New Roman" panose="02020603050405020304" pitchFamily="18" charset="0"/>
              </a:rPr>
              <a:t> measures how often items in a rule are bought together. It is the likelihood that a transaction containing one itemset (the antecedent) also contains another itemset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p>
          <a:p>
            <a:pPr marL="114300" indent="0">
              <a:buNone/>
            </a:pPr>
            <a:r>
              <a:rPr lang="en-US" sz="2000" dirty="0">
                <a:latin typeface="Times New Roman" panose="02020603050405020304" pitchFamily="18" charset="0"/>
                <a:cs typeface="Times New Roman" panose="02020603050405020304" pitchFamily="18" charset="0"/>
              </a:rPr>
              <a:t>Confidence evaluates the strength of an association rule, helping to find strong relationships between items. High confidence means that the rule is likely to be valid.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06CF3D-7D75-6A7B-8ADA-9DCE58162B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Google Shape;112;p3">
            <a:extLst>
              <a:ext uri="{FF2B5EF4-FFF2-40B4-BE49-F238E27FC236}">
                <a16:creationId xmlns:a16="http://schemas.microsoft.com/office/drawing/2014/main" id="{391801D9-C252-BB15-53C5-28BABDE0A920}"/>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5117D3F9-7F34-A23B-B194-4E4A5C2A7162}"/>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image7.png">
            <a:extLst>
              <a:ext uri="{FF2B5EF4-FFF2-40B4-BE49-F238E27FC236}">
                <a16:creationId xmlns:a16="http://schemas.microsoft.com/office/drawing/2014/main" id="{F40FA10E-7B00-7212-1EA0-DE8DF43D0561}"/>
              </a:ext>
            </a:extLst>
          </p:cNvPr>
          <p:cNvPicPr>
            <a:picLocks noChangeAspect="1"/>
          </p:cNvPicPr>
          <p:nvPr/>
        </p:nvPicPr>
        <p:blipFill>
          <a:blip r:embed="rId2" cstate="print"/>
          <a:stretch>
            <a:fillRect/>
          </a:stretch>
        </p:blipFill>
        <p:spPr>
          <a:xfrm>
            <a:off x="3632279" y="3520320"/>
            <a:ext cx="4774705" cy="731760"/>
          </a:xfrm>
          <a:prstGeom prst="rect">
            <a:avLst/>
          </a:prstGeom>
        </p:spPr>
      </p:pic>
    </p:spTree>
    <p:extLst>
      <p:ext uri="{BB962C8B-B14F-4D97-AF65-F5344CB8AC3E}">
        <p14:creationId xmlns:p14="http://schemas.microsoft.com/office/powerpoint/2010/main" val="1055209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D4F6A-337F-FF5E-8CC2-C69875644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D78AE-B6D9-218D-0CA2-7A1AB9DEFEF2}"/>
              </a:ext>
            </a:extLst>
          </p:cNvPr>
          <p:cNvSpPr>
            <a:spLocks noGrp="1"/>
          </p:cNvSpPr>
          <p:nvPr>
            <p:ph type="title"/>
          </p:nvPr>
        </p:nvSpPr>
        <p:spPr/>
        <p:txBody>
          <a:bodyPr/>
          <a:lstStyle/>
          <a:p>
            <a:r>
              <a:rPr lang="en-US" sz="3200" b="1" dirty="0">
                <a:solidFill>
                  <a:srgbClr val="FF0000"/>
                </a:solidFill>
              </a:rPr>
              <a:t>Example for Confidence</a:t>
            </a:r>
            <a:endParaRPr lang="en-IN" sz="3200" b="1" dirty="0">
              <a:solidFill>
                <a:srgbClr val="FF0000"/>
              </a:solidFill>
            </a:endParaRPr>
          </a:p>
        </p:txBody>
      </p:sp>
      <p:sp>
        <p:nvSpPr>
          <p:cNvPr id="3" name="Text Placeholder 2">
            <a:extLst>
              <a:ext uri="{FF2B5EF4-FFF2-40B4-BE49-F238E27FC236}">
                <a16:creationId xmlns:a16="http://schemas.microsoft.com/office/drawing/2014/main" id="{39EAF75F-9808-2242-5220-723CA8682C9A}"/>
              </a:ext>
            </a:extLst>
          </p:cNvPr>
          <p:cNvSpPr>
            <a:spLocks noGrp="1"/>
          </p:cNvSpPr>
          <p:nvPr>
            <p:ph type="body" idx="1"/>
          </p:nvPr>
        </p:nvSpPr>
        <p:spPr/>
        <p:txBody>
          <a:bodyPr/>
          <a:lstStyle/>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60506C-BB10-DC6E-72DE-5387C0265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Google Shape;112;p3">
            <a:extLst>
              <a:ext uri="{FF2B5EF4-FFF2-40B4-BE49-F238E27FC236}">
                <a16:creationId xmlns:a16="http://schemas.microsoft.com/office/drawing/2014/main" id="{02241685-DC53-9BBF-1231-134B678C17EA}"/>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D2C2C96D-9F8C-96FF-610A-1E26A2B75BE5}"/>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E0C80A71-B63C-AD26-6873-4B898E70D6BB}"/>
              </a:ext>
            </a:extLst>
          </p:cNvPr>
          <p:cNvPicPr>
            <a:picLocks noChangeAspect="1"/>
          </p:cNvPicPr>
          <p:nvPr/>
        </p:nvPicPr>
        <p:blipFill>
          <a:blip r:embed="rId2"/>
          <a:stretch>
            <a:fillRect/>
          </a:stretch>
        </p:blipFill>
        <p:spPr>
          <a:xfrm>
            <a:off x="755651" y="1746251"/>
            <a:ext cx="10678581" cy="4299723"/>
          </a:xfrm>
          <a:prstGeom prst="rect">
            <a:avLst/>
          </a:prstGeom>
        </p:spPr>
      </p:pic>
    </p:spTree>
    <p:extLst>
      <p:ext uri="{BB962C8B-B14F-4D97-AF65-F5344CB8AC3E}">
        <p14:creationId xmlns:p14="http://schemas.microsoft.com/office/powerpoint/2010/main" val="4200962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17062-8086-E394-F131-6D3D564BB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95302-32EB-E2A8-5374-1B8E65608D64}"/>
              </a:ext>
            </a:extLst>
          </p:cNvPr>
          <p:cNvSpPr>
            <a:spLocks noGrp="1"/>
          </p:cNvSpPr>
          <p:nvPr>
            <p:ph type="title"/>
          </p:nvPr>
        </p:nvSpPr>
        <p:spPr/>
        <p:txBody>
          <a:bodyPr/>
          <a:lstStyle/>
          <a:p>
            <a:r>
              <a:rPr lang="en-US" sz="3200" b="1" dirty="0">
                <a:solidFill>
                  <a:srgbClr val="FF0000"/>
                </a:solidFill>
              </a:rPr>
              <a:t>Lift Formula</a:t>
            </a:r>
            <a:endParaRPr lang="en-IN" sz="3200" b="1" dirty="0">
              <a:solidFill>
                <a:srgbClr val="FF0000"/>
              </a:solidFill>
            </a:endParaRPr>
          </a:p>
        </p:txBody>
      </p:sp>
      <p:sp>
        <p:nvSpPr>
          <p:cNvPr id="3" name="Text Placeholder 2">
            <a:extLst>
              <a:ext uri="{FF2B5EF4-FFF2-40B4-BE49-F238E27FC236}">
                <a16:creationId xmlns:a16="http://schemas.microsoft.com/office/drawing/2014/main" id="{BF7F4C96-CA9D-9A8A-0D7C-4D290C91DCAC}"/>
              </a:ext>
            </a:extLst>
          </p:cNvPr>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lift</a:t>
            </a:r>
            <a:r>
              <a:rPr lang="en-US" sz="2000" dirty="0">
                <a:latin typeface="Times New Roman" panose="02020603050405020304" pitchFamily="18" charset="0"/>
                <a:cs typeface="Times New Roman" panose="02020603050405020304" pitchFamily="18" charset="0"/>
              </a:rPr>
              <a:t> measures the strength of an association rule compared to the expected co-occurrence of items if they were independent. It tells us how much more likely the items in the rule are to appear together than by random chance.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114300" indent="0">
              <a:buNone/>
            </a:pP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p>
          <a:p>
            <a:pPr marL="114300" indent="0">
              <a:buNone/>
            </a:pPr>
            <a:r>
              <a:rPr lang="en-US" sz="1800" dirty="0">
                <a:effectLst/>
                <a:latin typeface="Times New Roman" panose="02020603050405020304" pitchFamily="18" charset="0"/>
                <a:ea typeface="Times New Roman" panose="02020603050405020304" pitchFamily="18" charset="0"/>
              </a:rPr>
              <a:t>Lift</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presence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likelihood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t>
            </a:r>
          </a:p>
          <a:p>
            <a:pPr marL="114300" indent="0">
              <a:buNone/>
            </a:pP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DC22E6C-5980-ACB5-313C-2F529F40A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Google Shape;112;p3">
            <a:extLst>
              <a:ext uri="{FF2B5EF4-FFF2-40B4-BE49-F238E27FC236}">
                <a16:creationId xmlns:a16="http://schemas.microsoft.com/office/drawing/2014/main" id="{E1B57BB0-5F76-2E71-AAAF-01B6C0CB957F}"/>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B30E65CB-B64A-EC94-0B0D-C95928B4F8D5}"/>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7" name="image8.png">
            <a:extLst>
              <a:ext uri="{FF2B5EF4-FFF2-40B4-BE49-F238E27FC236}">
                <a16:creationId xmlns:a16="http://schemas.microsoft.com/office/drawing/2014/main" id="{3B6F6490-BAAA-2DB4-78D0-87AF7E66AEDD}"/>
              </a:ext>
            </a:extLst>
          </p:cNvPr>
          <p:cNvPicPr>
            <a:picLocks noChangeAspect="1"/>
          </p:cNvPicPr>
          <p:nvPr/>
        </p:nvPicPr>
        <p:blipFill>
          <a:blip r:embed="rId2" cstate="print"/>
          <a:stretch>
            <a:fillRect/>
          </a:stretch>
        </p:blipFill>
        <p:spPr>
          <a:xfrm>
            <a:off x="4297699" y="3640182"/>
            <a:ext cx="3208929" cy="735875"/>
          </a:xfrm>
          <a:prstGeom prst="rect">
            <a:avLst/>
          </a:prstGeom>
        </p:spPr>
      </p:pic>
    </p:spTree>
    <p:extLst>
      <p:ext uri="{BB962C8B-B14F-4D97-AF65-F5344CB8AC3E}">
        <p14:creationId xmlns:p14="http://schemas.microsoft.com/office/powerpoint/2010/main" val="354634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53B42-6754-98E2-A5E6-75F1C805F3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1D74A5-BD15-29FC-3B62-08BD4FB91C00}"/>
              </a:ext>
            </a:extLst>
          </p:cNvPr>
          <p:cNvSpPr>
            <a:spLocks noGrp="1"/>
          </p:cNvSpPr>
          <p:nvPr>
            <p:ph type="title"/>
          </p:nvPr>
        </p:nvSpPr>
        <p:spPr/>
        <p:txBody>
          <a:bodyPr/>
          <a:lstStyle/>
          <a:p>
            <a:r>
              <a:rPr lang="en-US" sz="3200" b="1" dirty="0">
                <a:solidFill>
                  <a:srgbClr val="FF0000"/>
                </a:solidFill>
              </a:rPr>
              <a:t>Example for Lift</a:t>
            </a:r>
            <a:endParaRPr lang="en-IN" sz="3200" b="1" dirty="0">
              <a:solidFill>
                <a:srgbClr val="FF0000"/>
              </a:solidFill>
            </a:endParaRPr>
          </a:p>
        </p:txBody>
      </p:sp>
      <p:sp>
        <p:nvSpPr>
          <p:cNvPr id="3" name="Text Placeholder 2">
            <a:extLst>
              <a:ext uri="{FF2B5EF4-FFF2-40B4-BE49-F238E27FC236}">
                <a16:creationId xmlns:a16="http://schemas.microsoft.com/office/drawing/2014/main" id="{5C73D398-60B2-C59C-C78D-FA3AC580CEF4}"/>
              </a:ext>
            </a:extLst>
          </p:cNvPr>
          <p:cNvSpPr>
            <a:spLocks noGrp="1"/>
          </p:cNvSpPr>
          <p:nvPr>
            <p:ph type="body" idx="1"/>
          </p:nvPr>
        </p:nvSpPr>
        <p:spPr/>
        <p:txBody>
          <a:bodyPr/>
          <a:lstStyle/>
          <a:p>
            <a:pPr marL="114300" indent="0">
              <a:buNone/>
            </a:pP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D9EF13D-E207-F7D0-5223-340DEEBA65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5" name="Google Shape;112;p3">
            <a:extLst>
              <a:ext uri="{FF2B5EF4-FFF2-40B4-BE49-F238E27FC236}">
                <a16:creationId xmlns:a16="http://schemas.microsoft.com/office/drawing/2014/main" id="{6C9C5CEC-A869-3B97-B7E5-BB20BC022EE7}"/>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2D4B4C29-242C-2E9B-B748-AA7EA4B62B3C}"/>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D5B236A8-D632-A93A-3D67-85E029DF162A}"/>
              </a:ext>
            </a:extLst>
          </p:cNvPr>
          <p:cNvPicPr>
            <a:picLocks noChangeAspect="1"/>
          </p:cNvPicPr>
          <p:nvPr/>
        </p:nvPicPr>
        <p:blipFill>
          <a:blip r:embed="rId2"/>
          <a:stretch>
            <a:fillRect/>
          </a:stretch>
        </p:blipFill>
        <p:spPr>
          <a:xfrm>
            <a:off x="755651" y="1746250"/>
            <a:ext cx="10668000" cy="4267200"/>
          </a:xfrm>
          <a:prstGeom prst="rect">
            <a:avLst/>
          </a:prstGeom>
        </p:spPr>
      </p:pic>
    </p:spTree>
    <p:extLst>
      <p:ext uri="{BB962C8B-B14F-4D97-AF65-F5344CB8AC3E}">
        <p14:creationId xmlns:p14="http://schemas.microsoft.com/office/powerpoint/2010/main" val="323540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C921C-F80C-7B9D-A70F-A24AE924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C4C09-C4A2-B84C-C3F7-800B89731EC2}"/>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6CEBFFE6-660C-BC58-7447-4F7A726C3E51}"/>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40F7D9EB-5B07-3793-80F2-E4CEB3ACFD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5" name="Google Shape;112;p3">
            <a:extLst>
              <a:ext uri="{FF2B5EF4-FFF2-40B4-BE49-F238E27FC236}">
                <a16:creationId xmlns:a16="http://schemas.microsoft.com/office/drawing/2014/main" id="{901987F6-4E87-3878-F36D-83189CBC8599}"/>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6878DD8F-0F46-1A4E-CA0C-784DD81DD828}"/>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FDDA7E66-48AB-F248-8550-536BCA097A90}"/>
              </a:ext>
            </a:extLst>
          </p:cNvPr>
          <p:cNvPicPr>
            <a:picLocks noChangeAspect="1"/>
          </p:cNvPicPr>
          <p:nvPr/>
        </p:nvPicPr>
        <p:blipFill>
          <a:blip r:embed="rId2"/>
          <a:srcRect/>
          <a:stretch/>
        </p:blipFill>
        <p:spPr>
          <a:xfrm>
            <a:off x="3762386" y="1986116"/>
            <a:ext cx="4654530" cy="4033684"/>
          </a:xfrm>
          <a:prstGeom prst="rect">
            <a:avLst/>
          </a:prstGeom>
        </p:spPr>
      </p:pic>
    </p:spTree>
    <p:extLst>
      <p:ext uri="{BB962C8B-B14F-4D97-AF65-F5344CB8AC3E}">
        <p14:creationId xmlns:p14="http://schemas.microsoft.com/office/powerpoint/2010/main" val="1462286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AF1F9-B3BC-C7C2-32E4-7E67F054F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EC737-9584-D9AB-3A7A-235D3EBDE706}"/>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B33BDE02-9F38-ACFF-1115-1D0E3B6B5C6D}"/>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749AA12B-16E6-81E0-1703-8DB2B2987E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Google Shape;112;p3">
            <a:extLst>
              <a:ext uri="{FF2B5EF4-FFF2-40B4-BE49-F238E27FC236}">
                <a16:creationId xmlns:a16="http://schemas.microsoft.com/office/drawing/2014/main" id="{C5FD39AB-0735-12C1-DFF6-CBAE9CFD12EF}"/>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57122DE4-F23C-AA89-6ED2-C0C465DA1FD9}"/>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E702D16F-AD12-EA8B-63C8-254EC14CFFAE}"/>
              </a:ext>
            </a:extLst>
          </p:cNvPr>
          <p:cNvPicPr>
            <a:picLocks noChangeAspect="1"/>
          </p:cNvPicPr>
          <p:nvPr/>
        </p:nvPicPr>
        <p:blipFill>
          <a:blip r:embed="rId2"/>
          <a:srcRect/>
          <a:stretch/>
        </p:blipFill>
        <p:spPr>
          <a:xfrm>
            <a:off x="812800" y="2300749"/>
            <a:ext cx="10094130" cy="2684206"/>
          </a:xfrm>
          <a:prstGeom prst="rect">
            <a:avLst/>
          </a:prstGeom>
        </p:spPr>
      </p:pic>
    </p:spTree>
    <p:extLst>
      <p:ext uri="{BB962C8B-B14F-4D97-AF65-F5344CB8AC3E}">
        <p14:creationId xmlns:p14="http://schemas.microsoft.com/office/powerpoint/2010/main" val="57593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5C774-B86F-BD88-5077-9B1D770B3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8E55F-5BC8-FA36-B3A5-7EDBAA668797}"/>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155B759B-631B-AD38-E839-B12694D67697}"/>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0A246B33-6A9E-B536-2E1E-0A730AE546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5" name="Google Shape;112;p3">
            <a:extLst>
              <a:ext uri="{FF2B5EF4-FFF2-40B4-BE49-F238E27FC236}">
                <a16:creationId xmlns:a16="http://schemas.microsoft.com/office/drawing/2014/main" id="{275C90A7-D7BF-93C6-9563-C81C741287A3}"/>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83B8C552-3F89-CACC-A168-8CB41D75987A}"/>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46F1AEB3-EF9F-93F7-9B41-B2493E0F3C0A}"/>
              </a:ext>
            </a:extLst>
          </p:cNvPr>
          <p:cNvPicPr>
            <a:picLocks noChangeAspect="1"/>
          </p:cNvPicPr>
          <p:nvPr/>
        </p:nvPicPr>
        <p:blipFill>
          <a:blip r:embed="rId2"/>
          <a:srcRect/>
          <a:stretch/>
        </p:blipFill>
        <p:spPr>
          <a:xfrm>
            <a:off x="930166" y="2644878"/>
            <a:ext cx="10449034" cy="1892345"/>
          </a:xfrm>
          <a:prstGeom prst="rect">
            <a:avLst/>
          </a:prstGeom>
        </p:spPr>
      </p:pic>
    </p:spTree>
    <p:extLst>
      <p:ext uri="{BB962C8B-B14F-4D97-AF65-F5344CB8AC3E}">
        <p14:creationId xmlns:p14="http://schemas.microsoft.com/office/powerpoint/2010/main" val="283706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21" name="Google Shape;121;p4"/>
          <p:cNvSpPr txBox="1">
            <a:spLocks noGrp="1"/>
          </p:cNvSpPr>
          <p:nvPr>
            <p:ph type="body" idx="1"/>
          </p:nvPr>
        </p:nvSpPr>
        <p:spPr>
          <a:xfrm>
            <a:off x="703962" y="1418303"/>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US" sz="2400" dirty="0">
              <a:solidFill>
                <a:srgbClr val="000000"/>
              </a:solidFill>
            </a:endParaRPr>
          </a:p>
          <a:p>
            <a:pPr marL="0" marR="0" lvl="0" indent="0" algn="l" rtl="0">
              <a:lnSpc>
                <a:spcPct val="100000"/>
              </a:lnSpc>
              <a:spcBef>
                <a:spcPts val="0"/>
              </a:spcBef>
              <a:spcAft>
                <a:spcPts val="0"/>
              </a:spcAft>
              <a:buNone/>
            </a:pPr>
            <a:r>
              <a:rPr lang="en-US" sz="2400" dirty="0">
                <a:solidFill>
                  <a:srgbClr val="000000"/>
                </a:solidFill>
              </a:rPr>
              <a:t>Optimizing shelf space utilization in a grocery chain requires a strategic approach grounded in the analysis of sales data and customer shopping patterns. aims to enhance product placement by leveraging insights from product performance and consumer personas. the goal is to improve the accessibility and availability of high-demand items, increase sales, reduce stockouts, and ensure efficient inventory turnover. The outcomes of this analysis will offer actionable strategies for more effective analysis and inventory practices within the grocery chain.</a:t>
            </a: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23" name="Google Shape;123;p4"/>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5D032-F04B-92A6-578A-930F6C8B6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F0242-A82F-D321-AE1A-01FD3FE64CF5}"/>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ED909E23-00F6-1BB1-E625-83F2B941261C}"/>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D530A64F-7CB6-268F-C5A4-ACD3EC55B2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5" name="Google Shape;112;p3">
            <a:extLst>
              <a:ext uri="{FF2B5EF4-FFF2-40B4-BE49-F238E27FC236}">
                <a16:creationId xmlns:a16="http://schemas.microsoft.com/office/drawing/2014/main" id="{7C648E16-3E2D-BDCE-780D-9FA0220595FB}"/>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0515F40B-D674-D4A9-46AB-848DCCF92318}"/>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4A33B3F1-BD8A-0230-8264-AC72E80218F3}"/>
              </a:ext>
            </a:extLst>
          </p:cNvPr>
          <p:cNvPicPr>
            <a:picLocks noChangeAspect="1"/>
          </p:cNvPicPr>
          <p:nvPr/>
        </p:nvPicPr>
        <p:blipFill>
          <a:blip r:embed="rId2"/>
          <a:srcRect/>
          <a:stretch/>
        </p:blipFill>
        <p:spPr>
          <a:xfrm>
            <a:off x="1022555" y="2169381"/>
            <a:ext cx="9982506" cy="3267858"/>
          </a:xfrm>
          <a:prstGeom prst="rect">
            <a:avLst/>
          </a:prstGeom>
        </p:spPr>
      </p:pic>
    </p:spTree>
    <p:extLst>
      <p:ext uri="{BB962C8B-B14F-4D97-AF65-F5344CB8AC3E}">
        <p14:creationId xmlns:p14="http://schemas.microsoft.com/office/powerpoint/2010/main" val="1907078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Conclusion</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400" dirty="0"/>
              <a:t>By analyzing sales data and customer shopping patterns, the grocery chain can optimize shelf space utilization to enhance product placement and improve inventory management. Strategic positioning of high-demand items can increase visibility and drive sales, while efficient inventory management minimizes stockouts and reduces overstock. These actions lead to better customer satisfaction, reduced waste, and increased profitability, providing a competitive advantage in the retail market.</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7" name="TextBox 6"/>
          <p:cNvSpPr txBox="1"/>
          <p:nvPr/>
        </p:nvSpPr>
        <p:spPr>
          <a:xfrm>
            <a:off x="3156155"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3200" b="1">
              <a:solidFill>
                <a:srgbClr val="FF0000"/>
              </a:solidFill>
            </a:endParaRPr>
          </a:p>
        </p:txBody>
      </p:sp>
      <p:sp>
        <p:nvSpPr>
          <p:cNvPr id="194" name="Google Shape;19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S. P. Parikh, S. S. </a:t>
            </a:r>
            <a:r>
              <a:rPr lang="en-US" sz="1900" dirty="0" err="1"/>
              <a:t>Dedhia</a:t>
            </a:r>
            <a:r>
              <a:rPr lang="en-US" sz="1900" dirty="0"/>
              <a:t>, and K. V. </a:t>
            </a:r>
            <a:r>
              <a:rPr lang="en-US" sz="1900" dirty="0" err="1"/>
              <a:t>Padole</a:t>
            </a:r>
            <a:r>
              <a:rPr lang="en-US" sz="1900" dirty="0"/>
              <a:t>, "Market Basket Analysis Using Association Rule Mining," </a:t>
            </a:r>
            <a:r>
              <a:rPr lang="en-US" sz="1900" i="1" dirty="0"/>
              <a:t>International Journal of Computer Science and Information Technologies</a:t>
            </a:r>
            <a:r>
              <a:rPr lang="en-US" sz="1900" dirty="0"/>
              <a:t>, vol. 6, no. 2, pp. 1958-1961, 2015.</a:t>
            </a:r>
            <a:endParaRPr sz="1900" dirty="0"/>
          </a:p>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V. Venkatesan and K. V. N. Sunitha, "Market Basket Analysis for a Supermarket based on Frequent Itemset Mining," in </a:t>
            </a:r>
            <a:r>
              <a:rPr lang="en-US" sz="1900" i="1" dirty="0"/>
              <a:t>Proceedings of the International Conference on Data Science and Engineering (ICDSE)</a:t>
            </a:r>
            <a:r>
              <a:rPr lang="en-US" sz="1900" dirty="0"/>
              <a:t>, Cochin, India, 2012, pp. 14-17.</a:t>
            </a:r>
            <a:endParaRPr sz="1900" dirty="0"/>
          </a:p>
          <a:p>
            <a:pPr marL="457200" lvl="0" indent="-349250" algn="l" rtl="0">
              <a:lnSpc>
                <a:spcPct val="115000"/>
              </a:lnSpc>
              <a:spcBef>
                <a:spcPts val="0"/>
              </a:spcBef>
              <a:spcAft>
                <a:spcPts val="0"/>
              </a:spcAft>
              <a:buSzPts val="1900"/>
              <a:buChar char="□"/>
            </a:pPr>
            <a:r>
              <a:rPr lang="en-US" sz="1900" dirty="0"/>
              <a:t>S.-H. Huang, C.-Y. Tsai, and C.-C. Lo, "A Multi-Data Mining Approach for Shelf Space Optimization Considering Customer </a:t>
            </a:r>
            <a:r>
              <a:rPr lang="en-US" sz="1900" dirty="0" err="1"/>
              <a:t>Behaviour</a:t>
            </a:r>
            <a:r>
              <a:rPr lang="en-US" sz="1900" dirty="0"/>
              <a:t>," </a:t>
            </a:r>
            <a:r>
              <a:rPr lang="en-US" sz="1900" i="1" dirty="0"/>
              <a:t>International Conference on Data Science and Advanced Analytics (DSAA)</a:t>
            </a:r>
            <a:r>
              <a:rPr lang="en-US" sz="1900" dirty="0"/>
              <a:t>, 2014, pp. 1-8.</a:t>
            </a:r>
            <a:endParaRPr sz="1900" dirty="0"/>
          </a:p>
          <a:p>
            <a:pPr marL="457200" lvl="0" indent="-349250" algn="l" rtl="0">
              <a:lnSpc>
                <a:spcPct val="115000"/>
              </a:lnSpc>
              <a:spcBef>
                <a:spcPts val="0"/>
              </a:spcBef>
              <a:spcAft>
                <a:spcPts val="0"/>
              </a:spcAft>
              <a:buSzPts val="1900"/>
              <a:buChar char="□"/>
            </a:pPr>
            <a:r>
              <a:rPr lang="en-US" sz="1900" dirty="0"/>
              <a:t>Thomas, J. A., &amp; George, S. "Application of </a:t>
            </a:r>
            <a:r>
              <a:rPr lang="en-US" sz="1900" dirty="0" err="1"/>
              <a:t>Apriori</a:t>
            </a:r>
            <a:r>
              <a:rPr lang="en-US" sz="1900" dirty="0"/>
              <a:t> Algorithm in Supermarket Shelf Space Optimization." </a:t>
            </a:r>
            <a:r>
              <a:rPr lang="en-US" sz="1900" i="1" dirty="0"/>
              <a:t>Proc. IEEE International Conference on Intelligent Computing and Control (I2C2)</a:t>
            </a:r>
            <a:r>
              <a:rPr lang="en-US" sz="1900" dirty="0"/>
              <a:t>, 2017.</a:t>
            </a:r>
            <a:endParaRPr sz="1900" dirty="0"/>
          </a:p>
          <a:p>
            <a:pPr marL="469900" lvl="0" indent="-279400" algn="l" rtl="0">
              <a:spcBef>
                <a:spcPts val="0"/>
              </a:spcBef>
              <a:spcAft>
                <a:spcPts val="0"/>
              </a:spcAft>
              <a:buSzPts val="3000"/>
              <a:buNone/>
            </a:pPr>
            <a:endParaRPr dirty="0"/>
          </a:p>
        </p:txBody>
      </p:sp>
      <p:sp>
        <p:nvSpPr>
          <p:cNvPr id="195" name="Google Shape;195;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96" name="Google Shape;196;p12"/>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97" name="Google Shape;197;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p>
        </p:txBody>
      </p:sp>
      <p:sp>
        <p:nvSpPr>
          <p:cNvPr id="203" name="Google Shape;203;p13"/>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204" name="Google Shape;204;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lang="en-US"/>
          </a:p>
        </p:txBody>
      </p:sp>
      <p:sp>
        <p:nvSpPr>
          <p:cNvPr id="205" name="Google Shape;20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3200" b="1" dirty="0">
                <a:solidFill>
                  <a:srgbClr val="FF0000"/>
                </a:solidFill>
              </a:rPr>
              <a:t>Introduction and Overview of the Project</a:t>
            </a:r>
            <a:endParaRPr sz="3200" b="1" dirty="0">
              <a:solidFill>
                <a:srgbClr val="FF0000"/>
              </a:solidFill>
            </a:endParaRPr>
          </a:p>
        </p:txBody>
      </p:sp>
      <p:sp>
        <p:nvSpPr>
          <p:cNvPr id="130" name="Google Shape;130;p5"/>
          <p:cNvSpPr txBox="1">
            <a:spLocks noGrp="1"/>
          </p:cNvSpPr>
          <p:nvPr>
            <p:ph type="body" idx="1"/>
          </p:nvPr>
        </p:nvSpPr>
        <p:spPr>
          <a:xfrm>
            <a:off x="569533" y="1398639"/>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57200" lvl="0" indent="-381000" algn="l" rtl="0">
              <a:lnSpc>
                <a:spcPct val="115000"/>
              </a:lnSpc>
              <a:spcBef>
                <a:spcPts val="0"/>
              </a:spcBef>
              <a:spcAft>
                <a:spcPts val="0"/>
              </a:spcAft>
              <a:buSzPts val="2400"/>
              <a:buChar char="□"/>
            </a:pPr>
            <a:r>
              <a:rPr lang="en-US" sz="2400" dirty="0"/>
              <a:t>Customer Behavior Analysis for Efficient Shelf Space Management is crucial for optimizing retail environments.</a:t>
            </a:r>
            <a:endParaRPr sz="2400" dirty="0"/>
          </a:p>
          <a:p>
            <a:pPr marL="457200" lvl="0" indent="-381000" algn="l" rtl="0">
              <a:lnSpc>
                <a:spcPct val="115000"/>
              </a:lnSpc>
              <a:spcBef>
                <a:spcPts val="0"/>
              </a:spcBef>
              <a:spcAft>
                <a:spcPts val="0"/>
              </a:spcAft>
              <a:buSzPts val="2400"/>
              <a:buChar char="□"/>
            </a:pPr>
            <a:r>
              <a:rPr lang="en-US" sz="2400" dirty="0"/>
              <a:t>Current methods often suffer from inaccurate data and inefficient analysis tools.</a:t>
            </a:r>
            <a:endParaRPr sz="2400" dirty="0"/>
          </a:p>
          <a:p>
            <a:pPr marL="457200" lvl="0" indent="-381000" algn="l" rtl="0">
              <a:lnSpc>
                <a:spcPct val="115000"/>
              </a:lnSpc>
              <a:spcBef>
                <a:spcPts val="0"/>
              </a:spcBef>
              <a:spcAft>
                <a:spcPts val="0"/>
              </a:spcAft>
              <a:buSzPts val="2400"/>
              <a:buChar char="□"/>
            </a:pPr>
            <a:r>
              <a:rPr lang="en-US" sz="2400" dirty="0"/>
              <a:t>Implement a system with advanced analytics and automated data collection and enable adjustments based on real-time customer behavior, maximizing sales potential.</a:t>
            </a:r>
            <a:endParaRPr sz="2400" dirty="0"/>
          </a:p>
          <a:p>
            <a:pPr marL="469900" lvl="0" indent="-279400" algn="l" rtl="0">
              <a:spcBef>
                <a:spcPts val="0"/>
              </a:spcBef>
              <a:spcAft>
                <a:spcPts val="0"/>
              </a:spcAft>
              <a:buSzPts val="3000"/>
              <a:buNone/>
            </a:pPr>
            <a:endParaRPr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805E43F5-7A13-8CF4-E169-FC398058BC94}"/>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5D8AC746-FD66-4EA7-C10D-EB3B08AE3037}"/>
              </a:ext>
            </a:extLst>
          </p:cNvPr>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3200" b="1" dirty="0">
                <a:solidFill>
                  <a:srgbClr val="FF0000"/>
                </a:solidFill>
              </a:rPr>
              <a:t>Literature Survey</a:t>
            </a:r>
            <a:endParaRPr sz="3200" b="1" dirty="0">
              <a:solidFill>
                <a:srgbClr val="FF0000"/>
              </a:solidFill>
            </a:endParaRPr>
          </a:p>
        </p:txBody>
      </p:sp>
      <p:sp>
        <p:nvSpPr>
          <p:cNvPr id="130" name="Google Shape;130;p5">
            <a:extLst>
              <a:ext uri="{FF2B5EF4-FFF2-40B4-BE49-F238E27FC236}">
                <a16:creationId xmlns:a16="http://schemas.microsoft.com/office/drawing/2014/main" id="{59185B8C-8E2B-9D55-F75B-5BC9F085EBA9}"/>
              </a:ext>
            </a:extLst>
          </p:cNvPr>
          <p:cNvSpPr txBox="1">
            <a:spLocks noGrp="1"/>
          </p:cNvSpPr>
          <p:nvPr>
            <p:ph type="body" idx="1"/>
          </p:nvPr>
        </p:nvSpPr>
        <p:spPr>
          <a:xfrm>
            <a:off x="498167" y="1605117"/>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69900" indent="-279400" algn="just">
              <a:spcBef>
                <a:spcPts val="0"/>
              </a:spcBef>
              <a:buSzPts val="3000"/>
              <a:buNone/>
            </a:pPr>
            <a:r>
              <a:rPr lang="en-US" sz="2300" dirty="0"/>
              <a:t>  </a:t>
            </a:r>
            <a:r>
              <a:rPr lang="en-US" sz="2200" dirty="0"/>
              <a:t>Grocery shelf optimization has been extensively studied to enhance profitability and customer satisfaction. Huang et al. [1] and Tsai and Huang [2] utilized data mining techniques to optimize shelf space by analyzing customer behavior and movement patterns. </a:t>
            </a:r>
            <a:r>
              <a:rPr lang="en-US" sz="2200" dirty="0" err="1"/>
              <a:t>Heikal</a:t>
            </a:r>
            <a:r>
              <a:rPr lang="en-US" sz="2200" dirty="0"/>
              <a:t> and Gandhi [3] applied market basket analysis to develop strategies for diverse consumer needs, while Agarwal et al. [4] and </a:t>
            </a:r>
            <a:r>
              <a:rPr lang="en-US" sz="2200" dirty="0" err="1"/>
              <a:t>Mulkan</a:t>
            </a:r>
            <a:r>
              <a:rPr lang="en-US" sz="2200" dirty="0"/>
              <a:t> [5] leveraged the </a:t>
            </a:r>
            <a:r>
              <a:rPr lang="en-US" sz="2200" dirty="0" err="1"/>
              <a:t>Apriori</a:t>
            </a:r>
            <a:r>
              <a:rPr lang="en-US" sz="2200" dirty="0"/>
              <a:t> algorithm to improve store layouts and product placement. David [6] further demonstrated its use in enhancing in-store experiences through shopping pattern analysis.</a:t>
            </a:r>
          </a:p>
          <a:p>
            <a:pPr marL="469900" lvl="0" indent="-279400" algn="l" rtl="0">
              <a:spcBef>
                <a:spcPts val="0"/>
              </a:spcBef>
              <a:spcAft>
                <a:spcPts val="0"/>
              </a:spcAft>
              <a:buSzPts val="3000"/>
              <a:buNone/>
            </a:pPr>
            <a:endParaRPr sz="2300" dirty="0"/>
          </a:p>
        </p:txBody>
      </p:sp>
      <p:sp>
        <p:nvSpPr>
          <p:cNvPr id="131" name="Google Shape;131;p5">
            <a:extLst>
              <a:ext uri="{FF2B5EF4-FFF2-40B4-BE49-F238E27FC236}">
                <a16:creationId xmlns:a16="http://schemas.microsoft.com/office/drawing/2014/main" id="{8B66F995-7DDF-6A6C-9CAA-A9D2AE6851C9}"/>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a:extLst>
              <a:ext uri="{FF2B5EF4-FFF2-40B4-BE49-F238E27FC236}">
                <a16:creationId xmlns:a16="http://schemas.microsoft.com/office/drawing/2014/main" id="{ECE5F04D-078A-FF51-5404-46056837F0E4}"/>
              </a:ext>
            </a:extLst>
          </p:cNvPr>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a:extLst>
              <a:ext uri="{FF2B5EF4-FFF2-40B4-BE49-F238E27FC236}">
                <a16:creationId xmlns:a16="http://schemas.microsoft.com/office/drawing/2014/main" id="{4431E3A4-49FE-E98A-697F-E26D781319C1}"/>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346778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62008" y="344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a:t>
            </a:r>
            <a:endParaRPr sz="3200" b="1" dirty="0">
              <a:solidFill>
                <a:srgbClr val="FF0000"/>
              </a:solidFill>
            </a:endParaRPr>
          </a:p>
        </p:txBody>
      </p:sp>
      <p:graphicFrame>
        <p:nvGraphicFramePr>
          <p:cNvPr id="139" name="Google Shape;139;p6"/>
          <p:cNvGraphicFramePr/>
          <p:nvPr>
            <p:extLst>
              <p:ext uri="{D42A27DB-BD31-4B8C-83A1-F6EECF244321}">
                <p14:modId xmlns:p14="http://schemas.microsoft.com/office/powerpoint/2010/main" val="1866536485"/>
              </p:ext>
            </p:extLst>
          </p:nvPr>
        </p:nvGraphicFramePr>
        <p:xfrm>
          <a:off x="462117" y="344151"/>
          <a:ext cx="11071121" cy="5466714"/>
        </p:xfrm>
        <a:graphic>
          <a:graphicData uri="http://schemas.openxmlformats.org/drawingml/2006/table">
            <a:tbl>
              <a:tblPr firstRow="1" bandRow="1">
                <a:noFill/>
                <a:tableStyleId>{E82FF338-1DB5-4ABB-9B90-3885836F0C89}</a:tableStyleId>
              </a:tblPr>
              <a:tblGrid>
                <a:gridCol w="1003124">
                  <a:extLst>
                    <a:ext uri="{9D8B030D-6E8A-4147-A177-3AD203B41FA5}">
                      <a16:colId xmlns:a16="http://schemas.microsoft.com/office/drawing/2014/main" val="20000"/>
                    </a:ext>
                  </a:extLst>
                </a:gridCol>
                <a:gridCol w="2180394">
                  <a:extLst>
                    <a:ext uri="{9D8B030D-6E8A-4147-A177-3AD203B41FA5}">
                      <a16:colId xmlns:a16="http://schemas.microsoft.com/office/drawing/2014/main" val="20001"/>
                    </a:ext>
                  </a:extLst>
                </a:gridCol>
                <a:gridCol w="2256375">
                  <a:extLst>
                    <a:ext uri="{9D8B030D-6E8A-4147-A177-3AD203B41FA5}">
                      <a16:colId xmlns:a16="http://schemas.microsoft.com/office/drawing/2014/main" val="20002"/>
                    </a:ext>
                  </a:extLst>
                </a:gridCol>
                <a:gridCol w="1828089">
                  <a:extLst>
                    <a:ext uri="{9D8B030D-6E8A-4147-A177-3AD203B41FA5}">
                      <a16:colId xmlns:a16="http://schemas.microsoft.com/office/drawing/2014/main" val="20003"/>
                    </a:ext>
                  </a:extLst>
                </a:gridCol>
                <a:gridCol w="1816995">
                  <a:extLst>
                    <a:ext uri="{9D8B030D-6E8A-4147-A177-3AD203B41FA5}">
                      <a16:colId xmlns:a16="http://schemas.microsoft.com/office/drawing/2014/main" val="20004"/>
                    </a:ext>
                  </a:extLst>
                </a:gridCol>
                <a:gridCol w="1986144">
                  <a:extLst>
                    <a:ext uri="{9D8B030D-6E8A-4147-A177-3AD203B41FA5}">
                      <a16:colId xmlns:a16="http://schemas.microsoft.com/office/drawing/2014/main" val="20005"/>
                    </a:ext>
                  </a:extLst>
                </a:gridCol>
              </a:tblGrid>
              <a:tr h="65978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err="1"/>
                        <a:t>S.No</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Volume/</a:t>
                      </a:r>
                      <a:endParaRPr sz="1800" u="none" strike="noStrike" cap="none" dirty="0"/>
                    </a:p>
                    <a:p>
                      <a:pPr marL="0" marR="0" lvl="0" indent="0" algn="l" rtl="0">
                        <a:spcBef>
                          <a:spcPts val="0"/>
                        </a:spcBef>
                        <a:spcAft>
                          <a:spcPts val="0"/>
                        </a:spcAft>
                        <a:buClr>
                          <a:schemeClr val="dk1"/>
                        </a:buClr>
                        <a:buSzPts val="1800"/>
                        <a:buFont typeface="Verdana" panose="020B0604030504040204"/>
                        <a:buNone/>
                      </a:pPr>
                      <a:r>
                        <a:rPr lang="en-US" sz="1800" u="none" strike="noStrike" cap="none" dirty="0"/>
                        <a:t>Year</a:t>
                      </a:r>
                      <a:endParaRPr sz="1800" u="none" strike="noStrike" cap="none" dirty="0"/>
                    </a:p>
                  </a:txBody>
                  <a:tcPr marL="91450" marR="91450" marT="45725" marB="45725"/>
                </a:tc>
                <a:extLst>
                  <a:ext uri="{0D108BD9-81ED-4DB2-BD59-A6C34878D82A}">
                    <a16:rowId xmlns:a16="http://schemas.microsoft.com/office/drawing/2014/main" val="10000"/>
                  </a:ext>
                </a:extLst>
              </a:tr>
              <a:tr h="1790817">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1</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Sheng-Hsiang Huang, </a:t>
                      </a:r>
                    </a:p>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Tsai,</a:t>
                      </a:r>
                    </a:p>
                    <a:p>
                      <a:pPr marL="0" marR="0" lvl="0" indent="0" algn="l" rtl="0">
                        <a:spcBef>
                          <a:spcPts val="0"/>
                        </a:spcBef>
                        <a:spcAft>
                          <a:spcPts val="0"/>
                        </a:spcAft>
                        <a:buClr>
                          <a:schemeClr val="dk1"/>
                        </a:buClr>
                        <a:buSzPts val="1800"/>
                        <a:buFont typeface="Verdana" panose="020B0604030504040204"/>
                        <a:buNone/>
                      </a:pPr>
                      <a:r>
                        <a:rPr lang="en-IN" sz="1200" dirty="0" err="1"/>
                        <a:t>Chih</a:t>
                      </a:r>
                      <a:r>
                        <a:rPr lang="en-IN" sz="1200" dirty="0"/>
                        <a:t>-Chung Lo</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Multi-Data Mining Approach for Shelf Space Optimization Considering Customer </a:t>
                      </a:r>
                      <a:r>
                        <a:rPr lang="en-US" sz="1200" dirty="0" err="1"/>
                        <a:t>Behaviour</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focuses on utility mining to enhance product profitability and solve the product-to-shelf assignment problem using consumer behavior data.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i="0" u="none" strike="noStrike" cap="none" dirty="0">
                          <a:solidFill>
                            <a:schemeClr val="dk1"/>
                          </a:solidFill>
                          <a:effectLst/>
                          <a:latin typeface="Verdana" panose="020B0604030504040204"/>
                          <a:ea typeface="Verdana" panose="020B0604030504040204"/>
                          <a:cs typeface="Verdana" panose="020B0604030504040204"/>
                          <a:sym typeface="Arial" panose="020B0604020202020204"/>
                        </a:rPr>
                        <a:t>11th International Conference on e-Business (ICE-B-2014)</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2014</a:t>
                      </a:r>
                      <a:endParaRPr sz="1400" u="none" strike="noStrike" cap="none" dirty="0"/>
                    </a:p>
                  </a:txBody>
                  <a:tcPr marL="91450" marR="91450" marT="45725" marB="45725"/>
                </a:tc>
                <a:extLst>
                  <a:ext uri="{0D108BD9-81ED-4DB2-BD59-A6C34878D82A}">
                    <a16:rowId xmlns:a16="http://schemas.microsoft.com/office/drawing/2014/main" val="10001"/>
                  </a:ext>
                </a:extLst>
              </a:tr>
              <a:tr h="160231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2</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a:t>
                      </a:r>
                      <a:r>
                        <a:rPr lang="en-IN" sz="1200" dirty="0" err="1"/>
                        <a:t>Tsaiab</a:t>
                      </a:r>
                      <a:r>
                        <a:rPr lang="en-IN" sz="1200" dirty="0"/>
                        <a:t>, Sheng-Hsiang Huang</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data mining approach to optimize shelf space allocation in considering customer purchase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proposes a three-stage data mining method to optimize retail shelf space by analyzing customer purchase and movement patterns.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Expert Systems with Applications (2013)</a:t>
                      </a:r>
                      <a:endParaRPr sz="1200" i="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2015</a:t>
                      </a:r>
                      <a:endParaRPr sz="1400" u="none" strike="noStrike" cap="none" dirty="0"/>
                    </a:p>
                  </a:txBody>
                  <a:tcPr marL="91450" marR="91450" marT="45725" marB="45725"/>
                </a:tc>
                <a:extLst>
                  <a:ext uri="{0D108BD9-81ED-4DB2-BD59-A6C34878D82A}">
                    <a16:rowId xmlns:a16="http://schemas.microsoft.com/office/drawing/2014/main" val="10002"/>
                  </a:ext>
                </a:extLst>
              </a:tr>
              <a:tr h="141380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3</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Jerry </a:t>
                      </a:r>
                      <a:r>
                        <a:rPr lang="en-IN" sz="1200" dirty="0" err="1"/>
                        <a:t>Heikal</a:t>
                      </a:r>
                      <a:r>
                        <a:rPr lang="en-IN" sz="1200" dirty="0"/>
                        <a:t>,</a:t>
                      </a:r>
                    </a:p>
                    <a:p>
                      <a:pPr marL="0" marR="0" lvl="0" indent="0" algn="l" rtl="0">
                        <a:spcBef>
                          <a:spcPts val="0"/>
                        </a:spcBef>
                        <a:spcAft>
                          <a:spcPts val="0"/>
                        </a:spcAft>
                        <a:buClr>
                          <a:schemeClr val="dk1"/>
                        </a:buClr>
                        <a:buSzPts val="1800"/>
                        <a:buFont typeface="Verdana" panose="020B0604030504040204"/>
                        <a:buNone/>
                      </a:pPr>
                      <a:r>
                        <a:rPr lang="en-IN" sz="1200" dirty="0"/>
                        <a:t>Ayu Gandhi</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Enhancing Retail Supermarket Financial Performance Through Market Basket Analytics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This paper explores the application of Market Basket Analysis to identify product strategies to diverse consumer personas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Business and Retail Management Research </a:t>
                      </a:r>
                      <a:r>
                        <a:rPr lang="en-US" sz="1200" dirty="0"/>
                        <a:t>(2021)</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2024</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41" name="Google Shape;141;p6"/>
          <p:cNvSpPr txBox="1">
            <a:spLocks noGrp="1"/>
          </p:cNvSpPr>
          <p:nvPr>
            <p:ph type="ftr" idx="11"/>
          </p:nvPr>
        </p:nvSpPr>
        <p:spPr>
          <a:xfrm>
            <a:off x="3647768" y="6245225"/>
            <a:ext cx="4378632"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317523" y="914422"/>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Literature Survey</a:t>
            </a:r>
            <a:endParaRPr sz="3200" b="1">
              <a:solidFill>
                <a:srgbClr val="FF0000"/>
              </a:solidFill>
            </a:endParaRPr>
          </a:p>
        </p:txBody>
      </p:sp>
      <p:graphicFrame>
        <p:nvGraphicFramePr>
          <p:cNvPr id="139" name="Google Shape;139;p6"/>
          <p:cNvGraphicFramePr/>
          <p:nvPr>
            <p:extLst>
              <p:ext uri="{D42A27DB-BD31-4B8C-83A1-F6EECF244321}">
                <p14:modId xmlns:p14="http://schemas.microsoft.com/office/powerpoint/2010/main" val="3070259532"/>
              </p:ext>
            </p:extLst>
          </p:nvPr>
        </p:nvGraphicFramePr>
        <p:xfrm>
          <a:off x="412955" y="314632"/>
          <a:ext cx="11084232" cy="5628945"/>
        </p:xfrm>
        <a:graphic>
          <a:graphicData uri="http://schemas.openxmlformats.org/drawingml/2006/table">
            <a:tbl>
              <a:tblPr firstRow="1" bandRow="1">
                <a:noFill/>
                <a:tableStyleId>{E82FF338-1DB5-4ABB-9B90-3885836F0C89}</a:tableStyleId>
              </a:tblPr>
              <a:tblGrid>
                <a:gridCol w="1143397">
                  <a:extLst>
                    <a:ext uri="{9D8B030D-6E8A-4147-A177-3AD203B41FA5}">
                      <a16:colId xmlns:a16="http://schemas.microsoft.com/office/drawing/2014/main" val="20000"/>
                    </a:ext>
                  </a:extLst>
                </a:gridCol>
                <a:gridCol w="2229627">
                  <a:extLst>
                    <a:ext uri="{9D8B030D-6E8A-4147-A177-3AD203B41FA5}">
                      <a16:colId xmlns:a16="http://schemas.microsoft.com/office/drawing/2014/main" val="20001"/>
                    </a:ext>
                  </a:extLst>
                </a:gridCol>
                <a:gridCol w="1886606">
                  <a:extLst>
                    <a:ext uri="{9D8B030D-6E8A-4147-A177-3AD203B41FA5}">
                      <a16:colId xmlns:a16="http://schemas.microsoft.com/office/drawing/2014/main" val="20002"/>
                    </a:ext>
                  </a:extLst>
                </a:gridCol>
                <a:gridCol w="2037938">
                  <a:extLst>
                    <a:ext uri="{9D8B030D-6E8A-4147-A177-3AD203B41FA5}">
                      <a16:colId xmlns:a16="http://schemas.microsoft.com/office/drawing/2014/main" val="20003"/>
                    </a:ext>
                  </a:extLst>
                </a:gridCol>
                <a:gridCol w="1824392">
                  <a:extLst>
                    <a:ext uri="{9D8B030D-6E8A-4147-A177-3AD203B41FA5}">
                      <a16:colId xmlns:a16="http://schemas.microsoft.com/office/drawing/2014/main" val="20004"/>
                    </a:ext>
                  </a:extLst>
                </a:gridCol>
                <a:gridCol w="1962272">
                  <a:extLst>
                    <a:ext uri="{9D8B030D-6E8A-4147-A177-3AD203B41FA5}">
                      <a16:colId xmlns:a16="http://schemas.microsoft.com/office/drawing/2014/main" val="20005"/>
                    </a:ext>
                  </a:extLst>
                </a:gridCol>
              </a:tblGrid>
              <a:tr h="73938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Paper Title</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465143">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4</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Pragya Agarwal,</a:t>
                      </a:r>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Madan Lal Yadav,</a:t>
                      </a:r>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Nupur Anand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Study on </a:t>
                      </a:r>
                      <a:r>
                        <a:rPr lang="en-US" sz="1200" dirty="0" err="1"/>
                        <a:t>Apriori</a:t>
                      </a:r>
                      <a:r>
                        <a:rPr lang="en-US" sz="1200" dirty="0"/>
                        <a:t> Algorithm and its Application in Grocery Store </a:t>
                      </a:r>
                      <a:endParaRPr sz="1200" u="none" strike="noStrike" cap="none" dirty="0"/>
                    </a:p>
                  </a:txBody>
                  <a:tcPr marL="91450" marR="91450" marT="45725" marB="45725"/>
                </a:tc>
                <a:tc>
                  <a:txBody>
                    <a:bodyPr/>
                    <a:lstStyle/>
                    <a:p>
                      <a:r>
                        <a:rPr lang="en-US" sz="1200" dirty="0"/>
                        <a:t>The paper discusses the </a:t>
                      </a:r>
                      <a:r>
                        <a:rPr lang="en-US" sz="1200" dirty="0" err="1"/>
                        <a:t>Apriori</a:t>
                      </a:r>
                      <a:r>
                        <a:rPr lang="en-US" sz="1200" dirty="0"/>
                        <a:t> algorithm  and examines improvements to enhance grocery store data analysis.</a:t>
                      </a:r>
                    </a:p>
                    <a:p>
                      <a:pPr marL="0" marR="0" lvl="0" indent="0" algn="l" rtl="0">
                        <a:spcBef>
                          <a:spcPts val="0"/>
                        </a:spcBef>
                        <a:spcAft>
                          <a:spcPts val="0"/>
                        </a:spcAft>
                        <a:buClr>
                          <a:schemeClr val="dk1"/>
                        </a:buClr>
                        <a:buSzPts val="1800"/>
                        <a:buFont typeface="Verdana" panose="020B0604030504040204"/>
                        <a:buNone/>
                      </a:pP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dirty="0"/>
                        <a:t>International Journal of Computer Applications</a:t>
                      </a:r>
                      <a:br>
                        <a:rPr lang="en-US" sz="1200" dirty="0"/>
                      </a:br>
                      <a:r>
                        <a:rPr lang="en-US" sz="1200" dirty="0"/>
                        <a:t>Volume 74, No.14, July 2013</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2013</a:t>
                      </a:r>
                      <a:endParaRPr sz="1400" u="none" strike="noStrike" cap="none" dirty="0"/>
                    </a:p>
                  </a:txBody>
                  <a:tcPr marL="91450" marR="91450" marT="45725" marB="45725"/>
                </a:tc>
                <a:extLst>
                  <a:ext uri="{0D108BD9-81ED-4DB2-BD59-A6C34878D82A}">
                    <a16:rowId xmlns:a16="http://schemas.microsoft.com/office/drawing/2014/main" val="10001"/>
                  </a:ext>
                </a:extLst>
              </a:tr>
              <a:tr h="166049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5</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Balya</a:t>
                      </a:r>
                      <a:r>
                        <a:rPr lang="en-IN" sz="1200" dirty="0"/>
                        <a:t> Ibnu </a:t>
                      </a:r>
                      <a:r>
                        <a:rPr lang="en-IN" sz="1200" dirty="0" err="1"/>
                        <a:t>Mulkan</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An approach to improve layout store and product placement using  </a:t>
                      </a:r>
                      <a:r>
                        <a:rPr lang="en-US" sz="1200" dirty="0" err="1"/>
                        <a:t>Apriori</a:t>
                      </a:r>
                      <a:r>
                        <a:rPr lang="en-US" sz="1200" dirty="0"/>
                        <a:t> algorithm </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discusses improving store layout and product placement using a combination of the </a:t>
                      </a:r>
                      <a:r>
                        <a:rPr lang="en-US" sz="1200" dirty="0" err="1"/>
                        <a:t>Apriori</a:t>
                      </a:r>
                      <a:r>
                        <a:rPr lang="en-US" sz="1200" dirty="0"/>
                        <a:t> algorithm and Profited Sequential Pattern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International Program, Department of Industrial Engineering, Universitas Islam Indonesia, in 2018.</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2018</a:t>
                      </a:r>
                      <a:endParaRPr sz="1400" u="none" strike="noStrike" cap="none" dirty="0"/>
                    </a:p>
                  </a:txBody>
                  <a:tcPr marL="91450" marR="91450" marT="45725" marB="45725"/>
                </a:tc>
                <a:extLst>
                  <a:ext uri="{0D108BD9-81ED-4DB2-BD59-A6C34878D82A}">
                    <a16:rowId xmlns:a16="http://schemas.microsoft.com/office/drawing/2014/main" val="10002"/>
                  </a:ext>
                </a:extLst>
              </a:tr>
              <a:tr h="1763922">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6</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Ioana David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Improving the Customers’ In-Store Experience using </a:t>
                      </a:r>
                      <a:r>
                        <a:rPr lang="en-US" sz="1200" dirty="0" err="1"/>
                        <a:t>Apriori</a:t>
                      </a:r>
                      <a:r>
                        <a:rPr lang="en-US" sz="1200" dirty="0"/>
                        <a:t> Algorithm</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The paper discusses</a:t>
                      </a:r>
                    </a:p>
                    <a:p>
                      <a:pPr marL="0" marR="0" lvl="0" indent="0" algn="l" rtl="0">
                        <a:spcBef>
                          <a:spcPts val="0"/>
                        </a:spcBef>
                        <a:spcAft>
                          <a:spcPts val="0"/>
                        </a:spcAft>
                        <a:buClr>
                          <a:schemeClr val="dk1"/>
                        </a:buClr>
                        <a:buSzPts val="1800"/>
                        <a:buFont typeface="Verdana" panose="020B0604030504040204"/>
                        <a:buNone/>
                      </a:pPr>
                      <a:r>
                        <a:rPr lang="en-US" sz="1200" u="none" strike="noStrike" cap="none" dirty="0"/>
                        <a:t>About improving the customers experience through </a:t>
                      </a:r>
                      <a:r>
                        <a:rPr lang="en-US" sz="1200" u="none" strike="noStrike" cap="none" dirty="0" err="1"/>
                        <a:t>apriori</a:t>
                      </a:r>
                      <a:r>
                        <a:rPr lang="en-US" sz="1200" u="none" strike="noStrike" cap="none" dirty="0"/>
                        <a:t> algorithm and keeps monitoring on the shopping patterns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Department of Economic Informatics and Cybernetics</a:t>
                      </a:r>
                    </a:p>
                    <a:p>
                      <a:pPr marL="0" marR="0" lvl="0" indent="0" algn="l" rtl="0">
                        <a:spcBef>
                          <a:spcPts val="0"/>
                        </a:spcBef>
                        <a:spcAft>
                          <a:spcPts val="0"/>
                        </a:spcAft>
                        <a:buClr>
                          <a:schemeClr val="dk1"/>
                        </a:buClr>
                        <a:buSzPts val="1800"/>
                        <a:buFont typeface="Verdana" panose="020B0604030504040204"/>
                        <a:buNone/>
                      </a:pPr>
                      <a:r>
                        <a:rPr lang="da-DK" sz="1200" dirty="0"/>
                        <a:t>Database Systems Journal, vol. X/2019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2019</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41" name="Google Shape;141;p6"/>
          <p:cNvSpPr txBox="1">
            <a:spLocks noGrp="1"/>
          </p:cNvSpPr>
          <p:nvPr>
            <p:ph type="ftr" idx="11"/>
          </p:nvPr>
        </p:nvSpPr>
        <p:spPr>
          <a:xfrm>
            <a:off x="3677265" y="6245225"/>
            <a:ext cx="434913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112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Existing System</a:t>
            </a:r>
            <a:endParaRPr sz="3200" b="1">
              <a:solidFill>
                <a:srgbClr val="FF0000"/>
              </a:solidFill>
            </a:endParaRPr>
          </a:p>
        </p:txBody>
      </p:sp>
      <p:sp>
        <p:nvSpPr>
          <p:cNvPr id="148" name="Google Shape;14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58800" algn="l" rtl="0">
              <a:lnSpc>
                <a:spcPct val="115000"/>
              </a:lnSpc>
              <a:spcBef>
                <a:spcPts val="0"/>
              </a:spcBef>
              <a:spcAft>
                <a:spcPts val="0"/>
              </a:spcAft>
              <a:buClr>
                <a:srgbClr val="CC0000"/>
              </a:buClr>
              <a:buSzPts val="3200"/>
              <a:buChar char="□"/>
            </a:pPr>
            <a:r>
              <a:rPr lang="en-US" sz="2400"/>
              <a:t>Currently, stores rely on employees observing customer behavior and making decisions based on their observations.</a:t>
            </a:r>
            <a:endParaRPr sz="2400"/>
          </a:p>
          <a:p>
            <a:pPr marL="469900" lvl="0" indent="-558800" algn="l" rtl="0">
              <a:lnSpc>
                <a:spcPct val="115000"/>
              </a:lnSpc>
              <a:spcBef>
                <a:spcPts val="0"/>
              </a:spcBef>
              <a:spcAft>
                <a:spcPts val="0"/>
              </a:spcAft>
              <a:buClr>
                <a:srgbClr val="CC0000"/>
              </a:buClr>
              <a:buSzPts val="3200"/>
              <a:buChar char="□"/>
            </a:pPr>
            <a:r>
              <a:rPr lang="en-US" sz="2400"/>
              <a:t>Use of traditional methods like paper records or basic spreadsheets for tracking sales and inventory.</a:t>
            </a:r>
            <a:endParaRPr sz="2400"/>
          </a:p>
          <a:p>
            <a:pPr marL="469900" lvl="0" indent="-558800" algn="l" rtl="0">
              <a:lnSpc>
                <a:spcPct val="115000"/>
              </a:lnSpc>
              <a:spcBef>
                <a:spcPts val="0"/>
              </a:spcBef>
              <a:spcAft>
                <a:spcPts val="0"/>
              </a:spcAft>
              <a:buClr>
                <a:srgbClr val="CC0000"/>
              </a:buClr>
              <a:buSzPts val="3200"/>
              <a:buChar char="□"/>
            </a:pPr>
            <a:r>
              <a:rPr lang="en-US" sz="2400"/>
              <a:t>Inability to quickly adjust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0" name="Google Shape;150;p7"/>
          <p:cNvSpPr txBox="1">
            <a:spLocks noGrp="1"/>
          </p:cNvSpPr>
          <p:nvPr>
            <p:ph type="ftr" idx="11"/>
          </p:nvPr>
        </p:nvSpPr>
        <p:spPr>
          <a:xfrm>
            <a:off x="3687097" y="6245225"/>
            <a:ext cx="4339303"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3084</Words>
  <Application>Microsoft Office PowerPoint</Application>
  <PresentationFormat>Widescreen</PresentationFormat>
  <Paragraphs>375</Paragraphs>
  <Slides>43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Verdana</vt:lpstr>
      <vt:lpstr>Noto Sans Symbols</vt:lpstr>
      <vt:lpstr>Arial</vt:lpstr>
      <vt:lpstr>Calibri</vt:lpstr>
      <vt:lpstr>Wingdings</vt:lpstr>
      <vt:lpstr>Times New Roman</vt:lpstr>
      <vt:lpstr>Profile</vt:lpstr>
      <vt:lpstr>PowerPoint Presentation</vt:lpstr>
      <vt:lpstr>Problem Statement and Motivation</vt:lpstr>
      <vt:lpstr>Objectives</vt:lpstr>
      <vt:lpstr>Abstract</vt:lpstr>
      <vt:lpstr> Introduction and Overview of the Project</vt:lpstr>
      <vt:lpstr> Literature Survey</vt:lpstr>
      <vt:lpstr>  </vt:lpstr>
      <vt:lpstr>Literature Survey</vt:lpstr>
      <vt:lpstr>Existing System</vt:lpstr>
      <vt:lpstr>PowerPoint Presentation</vt:lpstr>
      <vt:lpstr>Proposed System</vt:lpstr>
      <vt:lpstr>System Architecture</vt:lpstr>
      <vt:lpstr>List of modules</vt:lpstr>
      <vt:lpstr>Module 1 : Data Management Module</vt:lpstr>
      <vt:lpstr>Module 1 : Data Management Module</vt:lpstr>
      <vt:lpstr>Data Flow Diagram</vt:lpstr>
      <vt:lpstr>Output Screenshot</vt:lpstr>
      <vt:lpstr>Module 2 : Associate Rule Mining Module</vt:lpstr>
      <vt:lpstr>Module 2 : Associate Rule Mining Module</vt:lpstr>
      <vt:lpstr>Data Flow Diagram</vt:lpstr>
      <vt:lpstr>Output Screenshot</vt:lpstr>
      <vt:lpstr>Output Screenshot</vt:lpstr>
      <vt:lpstr>Module 3 : Visualization Module</vt:lpstr>
      <vt:lpstr>Module 3 : Visualization Module</vt:lpstr>
      <vt:lpstr>Data Flow Diagram</vt:lpstr>
      <vt:lpstr>Output Screenshot</vt:lpstr>
      <vt:lpstr>Module 4 : Monitoring and Adaptaion Module</vt:lpstr>
      <vt:lpstr>Module 4 : Monitoring and Adaptation Module</vt:lpstr>
      <vt:lpstr>Data Flow Diagram</vt:lpstr>
      <vt:lpstr>Output Screenshot</vt:lpstr>
      <vt:lpstr>Support Formula</vt:lpstr>
      <vt:lpstr>Example for Support</vt:lpstr>
      <vt:lpstr>Confidence Formula</vt:lpstr>
      <vt:lpstr>Example for Confidence</vt:lpstr>
      <vt:lpstr>Lift Formula</vt:lpstr>
      <vt:lpstr>Example for Lift</vt:lpstr>
      <vt:lpstr>Formula – Excel Sheet</vt:lpstr>
      <vt:lpstr>Formula – Excel Sheet</vt:lpstr>
      <vt:lpstr>Formula – Excel Sheet</vt:lpstr>
      <vt:lpstr>Formula – Excel Sheet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RAMESHKUMAR RAJAGOPALAN</cp:lastModifiedBy>
  <cp:revision>7</cp:revision>
  <dcterms:created xsi:type="dcterms:W3CDTF">2023-08-03T04:32:00Z</dcterms:created>
  <dcterms:modified xsi:type="dcterms:W3CDTF">2024-11-22T14:01:28Z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1033-12.2.0.17545</vt:lpwstr>
  </property>
</Properties>
</file>