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9" r:id="rId10"/>
    <p:sldId id="262" r:id="rId11"/>
    <p:sldId id="263" r:id="rId12"/>
    <p:sldId id="264" r:id="rId13"/>
    <p:sldId id="265" r:id="rId14"/>
    <p:sldId id="266" r:id="rId15"/>
    <p:sldId id="288" r:id="rId16"/>
    <p:sldId id="289" r:id="rId17"/>
    <p:sldId id="272" r:id="rId18"/>
    <p:sldId id="271" r:id="rId19"/>
    <p:sldId id="291" r:id="rId20"/>
    <p:sldId id="290" r:id="rId21"/>
    <p:sldId id="275" r:id="rId22"/>
    <p:sldId id="274" r:id="rId23"/>
    <p:sldId id="307" r:id="rId24"/>
    <p:sldId id="280" r:id="rId25"/>
    <p:sldId id="281" r:id="rId26"/>
    <p:sldId id="282" r:id="rId27"/>
    <p:sldId id="283" r:id="rId28"/>
    <p:sldId id="284" r:id="rId29"/>
    <p:sldId id="285" r:id="rId30"/>
    <p:sldId id="286" r:id="rId31"/>
    <p:sldId id="287" r:id="rId32"/>
    <p:sldId id="277" r:id="rId33"/>
    <p:sldId id="267" r:id="rId34"/>
    <p:sldId id="268" r:id="rId35"/>
  </p:sldIdLst>
  <p:sldSz cx="12192000" cy="6858000"/>
  <p:notesSz cx="6858000" cy="9144000"/>
  <p:embeddedFontLst>
    <p:embeddedFont>
      <p:font typeface="Verdana" panose="020B0604030504040204"/>
      <p:regular r:id="rId39"/>
      <p:bold r:id="rId40"/>
      <p:italic r:id="rId41"/>
      <p:boldItalic r:id="rId42"/>
    </p:embeddedFont>
    <p:embeddedFont>
      <p:font typeface="Noto Sans Symbols"/>
      <p:regular r:id="rId43"/>
    </p:embeddedFont>
    <p:embeddedFont>
      <p:font typeface="Calibri" panose="020F0502020204030204"/>
      <p:regular r:id="rId44"/>
      <p:bold r:id="rId45"/>
      <p:italic r:id="rId46"/>
      <p:boldItalic r:id="rId47"/>
    </p:embeddedFont>
    <p:embeddedFont>
      <p:font typeface="Verdana" panose="020B060403050404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2FF338-1DB5-4ABB-9B90-3885836F0C89}"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chemeClr val="lt1"/>
      </a:tcTxStyle>
      <a:tcStyle>
        <a:tcBdr/>
        <a:fill>
          <a:solidFill>
            <a:schemeClr val="accent4"/>
          </a:solidFill>
        </a:fill>
      </a:tcStyle>
    </a:lastCol>
    <a:firstCol>
      <a:tcTxStyle b="on">
        <a:font>
          <a:latin typeface="Verdana"/>
          <a:ea typeface="Verdana"/>
          <a:cs typeface="Verdana"/>
        </a:font>
        <a:schemeClr val="lt1"/>
      </a:tcTxStyle>
      <a:tcStyle>
        <a:tcBdr/>
        <a:fill>
          <a:solidFill>
            <a:schemeClr val="accent4"/>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Verdana"/>
          <a:ea typeface="Verdana"/>
          <a:cs typeface="Verdana"/>
        </a:font>
        <a:schemeClr val="dk1"/>
      </a:tcTxStyle>
      <a:tcStyle>
        <a:tcBdr/>
      </a:tcStyle>
    </a:seCell>
    <a:swCell>
      <a:tcTxStyle b="on">
        <a:font>
          <a:latin typeface="Verdana"/>
          <a:ea typeface="Verdana"/>
          <a:cs typeface="Verdana"/>
        </a:font>
        <a:schemeClr val="dk1"/>
      </a:tcTxStyle>
      <a:tcStyle>
        <a:tcBdr/>
      </a:tcStyle>
    </a:swCell>
    <a:firstRow>
      <a:tcTxStyle b="on">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showGuides="1">
      <p:cViewPr varScale="1">
        <p:scale>
          <a:sx n="78" d="100"/>
          <a:sy n="78" d="100"/>
        </p:scale>
        <p:origin x="71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font" Target="fonts/font13.fntdata"/><Relationship Id="rId50" Type="http://schemas.openxmlformats.org/officeDocument/2006/relationships/font" Target="fonts/font12.fntdata"/><Relationship Id="rId5" Type="http://schemas.openxmlformats.org/officeDocument/2006/relationships/slide" Target="slides/slide2.xml"/><Relationship Id="rId49" Type="http://schemas.openxmlformats.org/officeDocument/2006/relationships/font" Target="fonts/font11.fntdata"/><Relationship Id="rId48" Type="http://schemas.openxmlformats.org/officeDocument/2006/relationships/font" Target="fonts/font10.fntdata"/><Relationship Id="rId47" Type="http://schemas.openxmlformats.org/officeDocument/2006/relationships/font" Target="fonts/font9.fntdata"/><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g2f3d73dc994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g2f3d73dc994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2"/>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3"/>
          <a:srcRect/>
          <a:stretch>
            <a:fillRect/>
          </a:stretch>
        </p:blipFill>
        <p:spPr>
          <a:xfrm>
            <a:off x="11111491" y="64077"/>
            <a:ext cx="1000125" cy="1143000"/>
          </a:xfrm>
          <a:prstGeom prst="rect">
            <a:avLst/>
          </a:prstGeom>
          <a:noFill/>
          <a:ln>
            <a:noFill/>
          </a:ln>
        </p:spPr>
      </p:pic>
      <p:sp>
        <p:nvSpPr>
          <p:cNvPr id="93" name="Google Shape;93;p1"/>
          <p:cNvSpPr txBox="1"/>
          <p:nvPr/>
        </p:nvSpPr>
        <p:spPr>
          <a:xfrm>
            <a:off x="708912" y="2950243"/>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030A0"/>
              </a:buClr>
              <a:buSzPts val="3700"/>
              <a:buFont typeface="Verdana" panose="020B0604030504040204"/>
              <a:buNone/>
            </a:pPr>
            <a:r>
              <a:rPr lang="en-US" sz="3200" b="1">
                <a:solidFill>
                  <a:srgbClr val="7030A0"/>
                </a:solidFill>
                <a:latin typeface="Verdana" panose="020B0604030504040204"/>
                <a:ea typeface="Verdana" panose="020B0604030504040204"/>
                <a:cs typeface="Verdana" panose="020B0604030504040204"/>
                <a:sym typeface="Verdana" panose="020B0604030504040204"/>
              </a:rPr>
              <a:t>SmartSpace: Transforming Retail Shelves with Market Basket Analysis</a:t>
            </a:r>
            <a:endParaRPr sz="2700" b="1">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486626" y="5183900"/>
            <a:ext cx="3892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Supervisor</a:t>
            </a:r>
            <a:endParaRPr sz="24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Dr.V.Saravanakumar</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7213550" y="5183900"/>
            <a:ext cx="60186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000" b="1">
                <a:solidFill>
                  <a:srgbClr val="FF0000"/>
                </a:solidFill>
                <a:latin typeface="Verdana" panose="020B0604030504040204"/>
                <a:ea typeface="Verdana" panose="020B0604030504040204"/>
                <a:cs typeface="Verdana" panose="020B0604030504040204"/>
                <a:sym typeface="Verdana" panose="020B0604030504040204"/>
              </a:rPr>
              <a:t>SAI NARAYAN R (221801042)</a:t>
            </a:r>
            <a:endParaRPr sz="20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000" b="1">
                <a:solidFill>
                  <a:srgbClr val="FF0000"/>
                </a:solidFill>
                <a:latin typeface="Verdana" panose="020B0604030504040204"/>
                <a:ea typeface="Verdana" panose="020B0604030504040204"/>
                <a:cs typeface="Verdana" panose="020B0604030504040204"/>
                <a:sym typeface="Verdana" panose="020B0604030504040204"/>
              </a:rPr>
              <a:t>SANJAY B (221801045)</a:t>
            </a:r>
            <a:endParaRPr sz="20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panose="020B0604030504040204"/>
              <a:buNone/>
            </a:pPr>
            <a:r>
              <a:rPr lang="en-US" sz="2600" b="1">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600" b="1">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Proposed System</a:t>
            </a:r>
            <a:endParaRPr sz="3200" b="1" dirty="0">
              <a:solidFill>
                <a:srgbClr val="FF0000"/>
              </a:solidFill>
            </a:endParaRPr>
          </a:p>
        </p:txBody>
      </p:sp>
      <p:sp>
        <p:nvSpPr>
          <p:cNvPr id="166" name="Google Shape;166;p9"/>
          <p:cNvSpPr txBox="1">
            <a:spLocks noGrp="1"/>
          </p:cNvSpPr>
          <p:nvPr>
            <p:ph type="body" idx="1"/>
          </p:nvPr>
        </p:nvSpPr>
        <p:spPr>
          <a:xfrm>
            <a:off x="762000" y="1648646"/>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r>
              <a:rPr lang="en-US" sz="2400" dirty="0"/>
              <a:t>The proposed system uses the </a:t>
            </a:r>
            <a:r>
              <a:rPr lang="en-US" sz="2400" dirty="0" err="1"/>
              <a:t>Apriori</a:t>
            </a:r>
            <a:r>
              <a:rPr lang="en-US" sz="2400" dirty="0"/>
              <a:t> algorithm to optimize product placement in a grocery chain. By analyzing sales and customer behavior data, it identifies which products are frequently bought </a:t>
            </a:r>
            <a:r>
              <a:rPr lang="en-US" sz="2400" dirty="0" err="1"/>
              <a:t>together,This</a:t>
            </a:r>
            <a:r>
              <a:rPr lang="en-US" sz="2400" dirty="0"/>
              <a:t> approach ensures better use of shelf space and boosts sales by positioning high-demand items where they are most accessible. The system also reduces errors and ensuring popular products are always available. Continuous monitoring allows the system to adapt to changing shopping patterns, making shelf space more efficient and responsive to customer needs.</a:t>
            </a:r>
            <a:endParaRPr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68" name="Google Shape;168;p9"/>
          <p:cNvSpPr txBox="1">
            <a:spLocks noGrp="1"/>
          </p:cNvSpPr>
          <p:nvPr>
            <p:ph type="ftr" idx="11"/>
          </p:nvPr>
        </p:nvSpPr>
        <p:spPr>
          <a:xfrm>
            <a:off x="3618271" y="6245225"/>
            <a:ext cx="440812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3200" b="1">
              <a:solidFill>
                <a:srgbClr val="FF0000"/>
              </a:solidFill>
            </a:endParaRPr>
          </a:p>
        </p:txBody>
      </p:sp>
      <p:sp>
        <p:nvSpPr>
          <p:cNvPr id="175" name="Google Shape;175;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SzPts val="3000"/>
              <a:buNone/>
            </a:pPr>
            <a:r>
              <a:rPr lang="en-US"/>
              <a:t> </a:t>
            </a:r>
            <a:endParaRPr lang="en-US"/>
          </a:p>
        </p:txBody>
      </p:sp>
      <p:sp>
        <p:nvSpPr>
          <p:cNvPr id="176" name="Google Shape;176;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77" name="Google Shape;177;p10"/>
          <p:cNvSpPr txBox="1">
            <a:spLocks noGrp="1"/>
          </p:cNvSpPr>
          <p:nvPr>
            <p:ph type="ftr" idx="11"/>
          </p:nvPr>
        </p:nvSpPr>
        <p:spPr>
          <a:xfrm>
            <a:off x="3677265" y="6245225"/>
            <a:ext cx="4349035"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78" name="Google Shape;178;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rcRect/>
          <a:stretch>
            <a:fillRect/>
          </a:stretch>
        </p:blipFill>
        <p:spPr>
          <a:xfrm>
            <a:off x="812801" y="2053892"/>
            <a:ext cx="10740501" cy="36842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467" y="1655304"/>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endParaRPr sz="1600" dirty="0"/>
          </a:p>
          <a:p>
            <a:pPr marL="469900" lvl="0" indent="-279400" algn="l" rtl="0">
              <a:spcBef>
                <a:spcPts val="0"/>
              </a:spcBef>
              <a:spcAft>
                <a:spcPts val="0"/>
              </a:spcAft>
              <a:buSzPts val="1100"/>
              <a:buNone/>
            </a:pPr>
            <a:r>
              <a:rPr lang="en-US" sz="2100" b="1" dirty="0"/>
              <a:t>Data Management Module</a:t>
            </a:r>
            <a:r>
              <a:rPr lang="en-US" sz="2100" dirty="0"/>
              <a:t>: Collect, integrate, clean, and preprocess sales, customer, and inventory data.</a:t>
            </a:r>
            <a:endParaRPr sz="2100" dirty="0"/>
          </a:p>
          <a:p>
            <a:pPr marL="469900" lvl="0" indent="-279400" algn="l" rtl="0">
              <a:spcBef>
                <a:spcPts val="0"/>
              </a:spcBef>
              <a:spcAft>
                <a:spcPts val="0"/>
              </a:spcAft>
              <a:buSzPts val="1100"/>
              <a:buNone/>
            </a:pPr>
            <a:r>
              <a:rPr lang="en-US" sz="2100" b="1" dirty="0"/>
              <a:t>Association Rule Mining Module </a:t>
            </a:r>
            <a:r>
              <a:rPr lang="en-US" sz="2100" dirty="0"/>
              <a:t>: Use the </a:t>
            </a:r>
            <a:r>
              <a:rPr lang="en-US" sz="2100" dirty="0" err="1"/>
              <a:t>Apriori</a:t>
            </a:r>
            <a:r>
              <a:rPr lang="en-US" sz="2100" dirty="0"/>
              <a:t> algorithm to identify items and optimize product placement and restocking.</a:t>
            </a:r>
            <a:endParaRPr sz="2100" dirty="0"/>
          </a:p>
          <a:p>
            <a:pPr marL="469900" lvl="0" indent="-279400" algn="l" rtl="0">
              <a:spcBef>
                <a:spcPts val="0"/>
              </a:spcBef>
              <a:spcAft>
                <a:spcPts val="0"/>
              </a:spcAft>
              <a:buSzPts val="1100"/>
              <a:buNone/>
            </a:pPr>
            <a:r>
              <a:rPr lang="en-US" sz="2100" b="1" dirty="0"/>
              <a:t>Visualization and Reporting Module</a:t>
            </a:r>
            <a:r>
              <a:rPr lang="en-US" sz="2100" dirty="0"/>
              <a:t>: Create visualizations and reports for product placement and inventory insights.</a:t>
            </a:r>
            <a:endParaRPr sz="2100" dirty="0"/>
          </a:p>
          <a:p>
            <a:pPr marL="469900" lvl="0" indent="-279400" algn="l" rtl="0">
              <a:spcBef>
                <a:spcPts val="0"/>
              </a:spcBef>
              <a:spcAft>
                <a:spcPts val="0"/>
              </a:spcAft>
              <a:buSzPts val="1100"/>
              <a:buNone/>
            </a:pPr>
            <a:r>
              <a:rPr lang="en-US" sz="2100" b="1" dirty="0"/>
              <a:t>Monitoring and Adaptation Module</a:t>
            </a:r>
            <a:r>
              <a:rPr lang="en-US" sz="2100" dirty="0"/>
              <a:t>: Continuously adjust recommendations based on real-time data and changing patterns.</a:t>
            </a:r>
            <a:endParaRPr sz="2100" dirty="0"/>
          </a:p>
          <a:p>
            <a:pPr marL="469900" lvl="0" indent="-279400" algn="l" rtl="0">
              <a:spcBef>
                <a:spcPts val="0"/>
              </a:spcBef>
              <a:spcAft>
                <a:spcPts val="0"/>
              </a:spcAft>
              <a:buSzPts val="1100"/>
              <a:buNone/>
            </a:pPr>
            <a:r>
              <a:rPr lang="en-US" sz="2100" b="1" dirty="0"/>
              <a:t>User Interface</a:t>
            </a:r>
            <a:r>
              <a:rPr lang="en-US" sz="2100" dirty="0"/>
              <a:t>: Develop an interface, integrate with existing systems, and deploy the solution.</a:t>
            </a:r>
            <a:endParaRPr sz="2100" dirty="0"/>
          </a:p>
          <a:p>
            <a:pPr marL="469900" lvl="0" indent="-279400" algn="l" rtl="0">
              <a:spcBef>
                <a:spcPts val="0"/>
              </a:spcBef>
              <a:spcAft>
                <a:spcPts val="0"/>
              </a:spcAft>
              <a:buSzPts val="1100"/>
              <a:buNone/>
            </a:pPr>
            <a:r>
              <a:rPr lang="en-US" sz="2100" b="1" dirty="0"/>
              <a:t>Testing and Evaluation Module</a:t>
            </a:r>
            <a:r>
              <a:rPr lang="en-US" sz="2100" dirty="0"/>
              <a:t>: Test performance, gather feedback, and refine the system as needed.</a:t>
            </a:r>
            <a:endParaRPr sz="2100" dirty="0"/>
          </a:p>
          <a:p>
            <a:pPr marL="469900" lvl="0" indent="-279400" algn="l" rtl="0">
              <a:spcBef>
                <a:spcPts val="0"/>
              </a:spcBef>
              <a:spcAft>
                <a:spcPts val="0"/>
              </a:spcAft>
              <a:buClr>
                <a:schemeClr val="dk1"/>
              </a:buClr>
              <a:buSzPts val="1100"/>
              <a:buFont typeface="Arial" panose="020B0604020202020204"/>
              <a:buNone/>
            </a:pPr>
            <a:endParaRPr sz="1700" b="1" dirty="0"/>
          </a:p>
          <a:p>
            <a:pPr marL="469900" lvl="0" indent="-279400" algn="l" rtl="0">
              <a:spcBef>
                <a:spcPts val="0"/>
              </a:spcBef>
              <a:spcAft>
                <a:spcPts val="0"/>
              </a:spcAft>
              <a:buSzPts val="3000"/>
              <a:buNone/>
            </a:pPr>
            <a:endParaRPr sz="2400" dirty="0"/>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1 : Data Management Module</a:t>
            </a:r>
            <a:endParaRPr sz="3200" b="1" dirty="0">
              <a:solidFill>
                <a:srgbClr val="FF0000"/>
              </a:solidFill>
            </a:endParaRPr>
          </a:p>
        </p:txBody>
      </p:sp>
      <p:sp>
        <p:nvSpPr>
          <p:cNvPr id="166" name="Google Shape;166;p9"/>
          <p:cNvSpPr txBox="1">
            <a:spLocks noGrp="1"/>
          </p:cNvSpPr>
          <p:nvPr>
            <p:ph type="body" idx="1"/>
          </p:nvPr>
        </p:nvSpPr>
        <p:spPr>
          <a:xfrm>
            <a:off x="762000" y="1835459"/>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1: Collect customer behavior, sales, and inventory data</a:t>
            </a:r>
            <a:endParaRPr lang="en-US" sz="1800" b="1" dirty="0"/>
          </a:p>
          <a:p>
            <a:pPr marL="114300" indent="0">
              <a:buNone/>
            </a:pPr>
            <a:r>
              <a:rPr lang="en-US" sz="1800" dirty="0"/>
              <a:t>Gather transaction history, preferences, in-store movement, and demographics. Collect sales performance and stock levels across products, promotions, and locations.</a:t>
            </a:r>
            <a:endParaRPr lang="en-US" sz="1800" dirty="0"/>
          </a:p>
          <a:p>
            <a:pPr>
              <a:buFont typeface="Wingdings" panose="05000000000000000000" pitchFamily="2" charset="2"/>
              <a:buChar char="§"/>
            </a:pPr>
            <a:r>
              <a:rPr lang="en-US" sz="1800" b="1" dirty="0"/>
              <a:t>Step 2: Clean and preprocess the data</a:t>
            </a:r>
            <a:endParaRPr lang="en-US" sz="1800" b="1" dirty="0"/>
          </a:p>
          <a:p>
            <a:pPr marL="114300" indent="0">
              <a:buNone/>
            </a:pPr>
            <a:r>
              <a:rPr lang="en-US" sz="1800" dirty="0"/>
              <a:t>Remove duplicates, handle missing data, and normalize formats across datasets. Ensure data quality by addressing inconsistencies in sources such as sales, inventory, and customer records.</a:t>
            </a:r>
            <a:endParaRPr lang="en-US" sz="1800" dirty="0"/>
          </a:p>
          <a:p>
            <a:pPr>
              <a:buFont typeface="Wingdings" panose="05000000000000000000" pitchFamily="2" charset="2"/>
              <a:buChar char="§"/>
            </a:pPr>
            <a:r>
              <a:rPr lang="en-US" sz="1800" b="1" dirty="0"/>
              <a:t>Step 3: Integrate datasets</a:t>
            </a:r>
            <a:endParaRPr lang="en-US" sz="1800" b="1" dirty="0"/>
          </a:p>
          <a:p>
            <a:pPr marL="114300" indent="0">
              <a:buNone/>
            </a:pPr>
            <a:r>
              <a:rPr lang="en-US" sz="1800" dirty="0"/>
              <a:t>Merge customer behavior, sales, and inventory data into a unified system. This will allow cross-analysis between customer behavior patterns and stock movement.</a:t>
            </a:r>
            <a:endParaRPr lang="en-US" sz="1800" dirty="0"/>
          </a:p>
          <a:p>
            <a:pPr>
              <a:buFont typeface="Wingdings" panose="05000000000000000000" pitchFamily="2" charset="2"/>
              <a:buChar char="§"/>
            </a:pPr>
            <a:r>
              <a:rPr lang="en-US" sz="1800" b="1" dirty="0"/>
              <a:t>Step 4: Segment customers and products</a:t>
            </a:r>
            <a:endParaRPr lang="en-US" sz="1800" b="1" dirty="0"/>
          </a:p>
          <a:p>
            <a:pPr marL="114300" indent="0">
              <a:buNone/>
            </a:pPr>
            <a:r>
              <a:rPr lang="en-US" sz="1800" dirty="0"/>
              <a:t>Group customers based on buying patterns, demographics, and preferences. Similarly, categorize products by sales frequency, seasonality, and profitability.</a:t>
            </a:r>
            <a:endParaRPr lang="en-US" sz="1800" dirty="0"/>
          </a:p>
          <a:p>
            <a:pPr marL="114300" indent="0">
              <a:buNone/>
            </a:pPr>
            <a:endParaRPr lang="en-IN" sz="1800" dirty="0"/>
          </a:p>
          <a:p>
            <a:pPr marL="0" lvl="0" indent="0" algn="l" rtl="0">
              <a:lnSpc>
                <a:spcPct val="115000"/>
              </a:lnSpc>
              <a:spcBef>
                <a:spcPts val="1200"/>
              </a:spcBef>
              <a:spcAft>
                <a:spcPts val="1200"/>
              </a:spcAft>
              <a:buNone/>
            </a:pPr>
            <a:endParaRPr sz="1800"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68" name="Google Shape;168;p9"/>
          <p:cNvSpPr txBox="1">
            <a:spLocks noGrp="1"/>
          </p:cNvSpPr>
          <p:nvPr>
            <p:ph type="ftr" idx="11"/>
          </p:nvPr>
        </p:nvSpPr>
        <p:spPr>
          <a:xfrm>
            <a:off x="3667432" y="6245225"/>
            <a:ext cx="435896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1 : Data Management Module</a:t>
            </a:r>
            <a:endParaRPr sz="3200" b="1" dirty="0">
              <a:solidFill>
                <a:srgbClr val="FF0000"/>
              </a:solidFill>
            </a:endParaRPr>
          </a:p>
        </p:txBody>
      </p:sp>
      <p:sp>
        <p:nvSpPr>
          <p:cNvPr id="166" name="Google Shape;166;p9"/>
          <p:cNvSpPr txBox="1">
            <a:spLocks noGrp="1"/>
          </p:cNvSpPr>
          <p:nvPr>
            <p:ph type="body" idx="1"/>
          </p:nvPr>
        </p:nvSpPr>
        <p:spPr>
          <a:xfrm>
            <a:off x="762000" y="1855123"/>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5: Analyze demand and customer behavior</a:t>
            </a:r>
            <a:endParaRPr lang="en-US" sz="1800" b="1" dirty="0"/>
          </a:p>
          <a:p>
            <a:pPr marL="114300" indent="0">
              <a:buNone/>
            </a:pPr>
            <a:r>
              <a:rPr lang="en-US" sz="1800" dirty="0"/>
              <a:t>Use statistical or machine learning techniques to analyze demand trends. Predict future customer buying behavior and product demand based on historical patterns.</a:t>
            </a:r>
            <a:endParaRPr lang="en-US" sz="1800" dirty="0"/>
          </a:p>
          <a:p>
            <a:pPr>
              <a:buFont typeface="Wingdings" panose="05000000000000000000" pitchFamily="2" charset="2"/>
              <a:buChar char="§"/>
            </a:pPr>
            <a:r>
              <a:rPr lang="en-US" sz="1800" b="1" dirty="0"/>
              <a:t>Step 6: Forecast inventory needs</a:t>
            </a:r>
            <a:endParaRPr lang="en-US" sz="1800" b="1" dirty="0"/>
          </a:p>
          <a:p>
            <a:pPr marL="114300" indent="0">
              <a:buNone/>
            </a:pPr>
            <a:r>
              <a:rPr lang="en-US" sz="1800" dirty="0"/>
              <a:t>Leverage demand analysis to predict future inventory requirements. Ensure optimal stock levels by aligning reordering with forecasted sales and demand.</a:t>
            </a:r>
            <a:endParaRPr lang="en-US" sz="1800" dirty="0"/>
          </a:p>
          <a:p>
            <a:pPr>
              <a:buFont typeface="Wingdings" panose="05000000000000000000" pitchFamily="2" charset="2"/>
              <a:buChar char="§"/>
            </a:pPr>
            <a:r>
              <a:rPr lang="en-US" sz="1800" b="1" dirty="0"/>
              <a:t>Step 7: Optimize shelf space allocation</a:t>
            </a:r>
            <a:endParaRPr lang="en-US" sz="1800" b="1" dirty="0"/>
          </a:p>
          <a:p>
            <a:pPr marL="114300" indent="0">
              <a:buNone/>
            </a:pPr>
            <a:r>
              <a:rPr lang="en-US" sz="1800" dirty="0"/>
              <a:t>Allocate shelf space based on sales performance, demand trends, and customer preferences. Prioritize high-demand or high-margin products in prime locations.</a:t>
            </a:r>
            <a:endParaRPr lang="en-US" sz="1800" dirty="0"/>
          </a:p>
          <a:p>
            <a:pPr>
              <a:buFont typeface="Wingdings" panose="05000000000000000000" pitchFamily="2" charset="2"/>
              <a:buChar char="§"/>
            </a:pPr>
            <a:r>
              <a:rPr lang="en-US" sz="1800" b="1" dirty="0"/>
              <a:t>Step 8: Test, iterate, and monitor</a:t>
            </a:r>
            <a:endParaRPr lang="en-US" sz="1800" b="1" dirty="0"/>
          </a:p>
          <a:p>
            <a:pPr marL="114300" indent="0">
              <a:buNone/>
            </a:pPr>
            <a:r>
              <a:rPr lang="en-US" sz="1800" dirty="0"/>
              <a:t>Run in-store experiments like A/B testing to validate layout strategies. Continuously monitor real-time sales and inventory data to adjust and refine the layout.</a:t>
            </a:r>
            <a:endParaRPr lang="en-US" sz="1800"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68" name="Google Shape;168;p9"/>
          <p:cNvSpPr txBox="1">
            <a:spLocks noGrp="1"/>
          </p:cNvSpPr>
          <p:nvPr>
            <p:ph type="ftr" idx="11"/>
          </p:nvPr>
        </p:nvSpPr>
        <p:spPr>
          <a:xfrm>
            <a:off x="3657600" y="6245225"/>
            <a:ext cx="4368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Third Review</a:t>
            </a:r>
            <a:endParaRPr lang="en-US" sz="1200" dirty="0">
              <a:latin typeface="Verdana" panose="020B0604030504040204" pitchFamily="34" charset="0"/>
              <a:ea typeface="Verdana" panose="020B0604030504040204" pitchFamily="34" charset="0"/>
            </a:endParaRPr>
          </a:p>
        </p:txBody>
      </p:sp>
      <p:sp>
        <p:nvSpPr>
          <p:cNvPr id="8" name="TextBox 7"/>
          <p:cNvSpPr txBox="1"/>
          <p:nvPr/>
        </p:nvSpPr>
        <p:spPr>
          <a:xfrm>
            <a:off x="289068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5" name="Picture 6"/>
          <p:cNvPicPr>
            <a:picLocks noChangeAspect="1"/>
          </p:cNvPicPr>
          <p:nvPr/>
        </p:nvPicPr>
        <p:blipFill>
          <a:blip r:embed="rId1"/>
          <a:stretch>
            <a:fillRect/>
          </a:stretch>
        </p:blipFill>
        <p:spPr>
          <a:xfrm>
            <a:off x="4053205" y="1767205"/>
            <a:ext cx="3463925" cy="43040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Box 6"/>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Third Review</a:t>
            </a:r>
            <a:endParaRPr lang="en-US" sz="1200" dirty="0">
              <a:latin typeface="Verdana" panose="020B0604030504040204" pitchFamily="34" charset="0"/>
              <a:ea typeface="Verdana" panose="020B0604030504040204" pitchFamily="34" charset="0"/>
            </a:endParaRPr>
          </a:p>
        </p:txBody>
      </p:sp>
      <p:sp>
        <p:nvSpPr>
          <p:cNvPr id="9" name="TextBox 8"/>
          <p:cNvSpPr txBox="1"/>
          <p:nvPr/>
        </p:nvSpPr>
        <p:spPr>
          <a:xfrm>
            <a:off x="2772697" y="624522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6" name="Picture 1"/>
          <p:cNvPicPr>
            <a:picLocks noChangeAspect="1"/>
          </p:cNvPicPr>
          <p:nvPr/>
        </p:nvPicPr>
        <p:blipFill>
          <a:blip r:embed="rId1"/>
          <a:stretch>
            <a:fillRect/>
          </a:stretch>
        </p:blipFill>
        <p:spPr>
          <a:xfrm>
            <a:off x="2498090" y="2485390"/>
            <a:ext cx="6370955" cy="22885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2 : Associate Rule Mining Module</a:t>
            </a:r>
            <a:endParaRPr sz="3200" b="1" dirty="0">
              <a:solidFill>
                <a:srgbClr val="FF0000"/>
              </a:solidFill>
            </a:endParaRPr>
          </a:p>
        </p:txBody>
      </p:sp>
      <p:sp>
        <p:nvSpPr>
          <p:cNvPr id="166" name="Google Shape;166;p9"/>
          <p:cNvSpPr txBox="1">
            <a:spLocks noGrp="1"/>
          </p:cNvSpPr>
          <p:nvPr>
            <p:ph type="body" idx="1"/>
          </p:nvPr>
        </p:nvSpPr>
        <p:spPr>
          <a:xfrm>
            <a:off x="766233" y="1925690"/>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1: Input</a:t>
            </a:r>
            <a:endParaRPr lang="en-US" sz="1800" b="1" dirty="0"/>
          </a:p>
          <a:p>
            <a:pPr marL="114300" indent="0">
              <a:buNone/>
            </a:pPr>
            <a:r>
              <a:rPr lang="en-US" sz="1800" dirty="0"/>
              <a:t>Gather the transaction dataset containing customer purchases.</a:t>
            </a:r>
            <a:endParaRPr lang="en-US" sz="1800" b="1" dirty="0"/>
          </a:p>
          <a:p>
            <a:pPr>
              <a:buFont typeface="Wingdings" panose="05000000000000000000" pitchFamily="2" charset="2"/>
              <a:buChar char="§"/>
            </a:pPr>
            <a:r>
              <a:rPr lang="en-US" sz="1800" b="1" dirty="0"/>
              <a:t>Step 2: Set Parameters</a:t>
            </a:r>
            <a:endParaRPr lang="en-US" sz="1800" b="1" dirty="0"/>
          </a:p>
          <a:p>
            <a:pPr marL="114300" indent="0">
              <a:buNone/>
            </a:pPr>
            <a:r>
              <a:rPr lang="en-US" sz="1800" dirty="0"/>
              <a:t>Define the minimum support and confidence thresholds to filter results.</a:t>
            </a:r>
            <a:endParaRPr lang="en-US" sz="1800" dirty="0"/>
          </a:p>
          <a:p>
            <a:pPr>
              <a:buFont typeface="Wingdings" panose="05000000000000000000" pitchFamily="2" charset="2"/>
              <a:buChar char="§"/>
            </a:pPr>
            <a:r>
              <a:rPr lang="en-US" sz="1800" b="1" dirty="0"/>
              <a:t>Step 3: </a:t>
            </a:r>
            <a:r>
              <a:rPr lang="en-IN" sz="1800" b="1" dirty="0"/>
              <a:t>Generate Frequent Item sets (1-itemsets)</a:t>
            </a:r>
            <a:endParaRPr lang="en-IN" sz="1800" b="1" dirty="0"/>
          </a:p>
          <a:p>
            <a:pPr marL="114300" indent="0">
              <a:buNone/>
            </a:pPr>
            <a:r>
              <a:rPr lang="en-US" sz="1800" dirty="0"/>
              <a:t>Count the occurrences of each item to create a list of frequent 1-itemsets based on the support threshold.</a:t>
            </a:r>
            <a:endParaRPr lang="en-US" sz="1800" dirty="0"/>
          </a:p>
          <a:p>
            <a:pPr>
              <a:buFont typeface="Wingdings" panose="05000000000000000000" pitchFamily="2" charset="2"/>
              <a:buChar char="§"/>
            </a:pPr>
            <a:r>
              <a:rPr lang="en-US" sz="1800" b="1" dirty="0"/>
              <a:t>Step 4: </a:t>
            </a:r>
            <a:r>
              <a:rPr lang="en-IN" sz="1800" b="1" dirty="0"/>
              <a:t>Generate Candidate Item sets</a:t>
            </a:r>
            <a:endParaRPr lang="en-IN" sz="1800" b="1" dirty="0"/>
          </a:p>
          <a:p>
            <a:pPr marL="114300" indent="0">
              <a:buNone/>
            </a:pPr>
            <a:r>
              <a:rPr lang="en-US" sz="1800" dirty="0"/>
              <a:t>Use frequent 1-itemsets to create candidate 2-itemsets by combining items from the frequent itemset list. For each combination of frequent items, generate pairs (or larger sets) of items to form candidate item sets. </a:t>
            </a:r>
            <a:endParaRPr lang="en-US" sz="1800" dirty="0"/>
          </a:p>
          <a:p>
            <a:pPr marL="114300" indent="0">
              <a:buNone/>
            </a:pPr>
            <a:endParaRPr lang="en-US" sz="1800"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68" name="Google Shape;168;p9"/>
          <p:cNvSpPr txBox="1">
            <a:spLocks noGrp="1"/>
          </p:cNvSpPr>
          <p:nvPr>
            <p:ph type="ftr" idx="11"/>
          </p:nvPr>
        </p:nvSpPr>
        <p:spPr>
          <a:xfrm>
            <a:off x="3539613" y="6264889"/>
            <a:ext cx="500461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2 : Associate Rule Mining Module</a:t>
            </a:r>
            <a:endParaRPr sz="3200" b="1" dirty="0">
              <a:solidFill>
                <a:srgbClr val="FF0000"/>
              </a:solidFill>
            </a:endParaRPr>
          </a:p>
        </p:txBody>
      </p:sp>
      <p:sp>
        <p:nvSpPr>
          <p:cNvPr id="166" name="Google Shape;166;p9"/>
          <p:cNvSpPr txBox="1">
            <a:spLocks noGrp="1"/>
          </p:cNvSpPr>
          <p:nvPr>
            <p:ph type="body" idx="1"/>
          </p:nvPr>
        </p:nvSpPr>
        <p:spPr>
          <a:xfrm>
            <a:off x="812800" y="1855123"/>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5: Count Support for Candidate Item sets</a:t>
            </a:r>
            <a:endParaRPr lang="en-US" sz="1800" dirty="0"/>
          </a:p>
          <a:p>
            <a:pPr marL="114300" indent="0">
              <a:buNone/>
            </a:pPr>
            <a:r>
              <a:rPr lang="en-US" sz="1800" dirty="0"/>
              <a:t>Scan the transaction dataset to count support for each candidate itemset and retain those meeting the support threshold</a:t>
            </a:r>
            <a:r>
              <a:rPr lang="en-US" sz="1100" dirty="0"/>
              <a:t>.</a:t>
            </a:r>
            <a:endParaRPr lang="en-US" sz="1800" b="1" dirty="0"/>
          </a:p>
          <a:p>
            <a:pPr>
              <a:buFont typeface="Wingdings" panose="05000000000000000000" pitchFamily="2" charset="2"/>
              <a:buChar char="§"/>
            </a:pPr>
            <a:r>
              <a:rPr lang="en-US" sz="1800" b="1" dirty="0"/>
              <a:t>Step 6 : </a:t>
            </a:r>
            <a:r>
              <a:rPr lang="en-IN" sz="1800" b="1" dirty="0"/>
              <a:t>Repeat for Higher-Order Item sets</a:t>
            </a:r>
            <a:r>
              <a:rPr lang="en-US" sz="1800" b="1" dirty="0"/>
              <a:t> </a:t>
            </a:r>
            <a:endParaRPr lang="en-US" sz="1800" b="1" dirty="0"/>
          </a:p>
          <a:p>
            <a:pPr marL="114300" indent="0">
              <a:buNone/>
            </a:pPr>
            <a:r>
              <a:rPr lang="en-US" sz="1800" dirty="0"/>
              <a:t>Continue generating and counting support for candidate k-item sets until no more frequent item sets can be formed.</a:t>
            </a:r>
            <a:endParaRPr lang="en-US" sz="1800" dirty="0"/>
          </a:p>
          <a:p>
            <a:pPr>
              <a:buFont typeface="Wingdings" panose="05000000000000000000" pitchFamily="2" charset="2"/>
              <a:buChar char="§"/>
            </a:pPr>
            <a:r>
              <a:rPr lang="en-US" sz="1800" b="1" dirty="0"/>
              <a:t>Step 7 : </a:t>
            </a:r>
            <a:r>
              <a:rPr lang="en-IN" sz="1800" b="1" dirty="0"/>
              <a:t>Generate Association Rules</a:t>
            </a:r>
            <a:endParaRPr lang="en-IN" sz="1800" b="1" dirty="0"/>
          </a:p>
          <a:p>
            <a:pPr marL="114300" indent="0">
              <a:buNone/>
            </a:pPr>
            <a:r>
              <a:rPr lang="en-US" sz="1800" dirty="0"/>
              <a:t>For each frequent itemset, generate all possible rules and calculate their confidence</a:t>
            </a:r>
            <a:endParaRPr lang="en-US" sz="1800" dirty="0"/>
          </a:p>
          <a:p>
            <a:pPr>
              <a:buFont typeface="Wingdings" panose="05000000000000000000" pitchFamily="2" charset="2"/>
              <a:buChar char="§"/>
            </a:pPr>
            <a:r>
              <a:rPr lang="en-US" sz="1800" b="1" dirty="0"/>
              <a:t>Step 8 : </a:t>
            </a:r>
            <a:r>
              <a:rPr lang="en-IN" sz="1800" b="1" dirty="0"/>
              <a:t>Output</a:t>
            </a:r>
            <a:endParaRPr lang="en-IN" sz="1800" b="1" dirty="0"/>
          </a:p>
          <a:p>
            <a:pPr marL="114300" indent="0">
              <a:buNone/>
            </a:pPr>
            <a:r>
              <a:rPr lang="en-US" sz="1800" dirty="0"/>
              <a:t>Compile a list of strong association rules that meet the confidence threshold, including their support and confidence values.</a:t>
            </a:r>
            <a:endParaRPr lang="en-US" sz="1800" dirty="0"/>
          </a:p>
          <a:p>
            <a:pPr marL="114300" indent="0">
              <a:buNone/>
            </a:pPr>
            <a:endParaRPr lang="en-IN" sz="1800" b="1"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68" name="Google Shape;168;p9"/>
          <p:cNvSpPr txBox="1">
            <a:spLocks noGrp="1"/>
          </p:cNvSpPr>
          <p:nvPr>
            <p:ph type="ftr" idx="11"/>
          </p:nvPr>
        </p:nvSpPr>
        <p:spPr>
          <a:xfrm>
            <a:off x="3667432" y="6245225"/>
            <a:ext cx="477847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400" dirty="0"/>
              <a:t> </a:t>
            </a:r>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755651" y="6276200"/>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Third Review</a:t>
            </a:r>
            <a:endParaRPr lang="en-US" sz="1200" dirty="0">
              <a:latin typeface="Verdana" panose="020B0604030504040204" pitchFamily="34" charset="0"/>
              <a:ea typeface="Verdana" panose="020B0604030504040204" pitchFamily="34" charset="0"/>
            </a:endParaRPr>
          </a:p>
        </p:txBody>
      </p:sp>
      <p:sp>
        <p:nvSpPr>
          <p:cNvPr id="8" name="TextBox 7"/>
          <p:cNvSpPr txBox="1"/>
          <p:nvPr/>
        </p:nvSpPr>
        <p:spPr>
          <a:xfrm>
            <a:off x="3041651" y="6276199"/>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11" name="Picture 7"/>
          <p:cNvPicPr>
            <a:picLocks noChangeAspect="1"/>
          </p:cNvPicPr>
          <p:nvPr/>
        </p:nvPicPr>
        <p:blipFill>
          <a:blip r:embed="rId1"/>
          <a:stretch>
            <a:fillRect/>
          </a:stretch>
        </p:blipFill>
        <p:spPr>
          <a:xfrm>
            <a:off x="4661535" y="1714500"/>
            <a:ext cx="3354070" cy="43732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 and Motivation</a:t>
            </a:r>
            <a:endParaRPr sz="2800"/>
          </a:p>
        </p:txBody>
      </p:sp>
      <p:sp>
        <p:nvSpPr>
          <p:cNvPr id="102" name="Google Shape;102;p2"/>
          <p:cNvSpPr txBox="1">
            <a:spLocks noGrp="1"/>
          </p:cNvSpPr>
          <p:nvPr>
            <p:ph type="body" idx="1"/>
          </p:nvPr>
        </p:nvSpPr>
        <p:spPr>
          <a:xfrm>
            <a:off x="782620" y="1877244"/>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2300" dirty="0"/>
              <a:t>A grocery chain wants to optimize shelf space utilization by analyzing sales data and customer shopping patterns. They aim to improve product placement and inventory management.</a:t>
            </a:r>
            <a:endParaRPr sz="2300" dirty="0"/>
          </a:p>
          <a:p>
            <a:pPr marL="12700" lvl="0" indent="0" algn="l" rtl="0">
              <a:lnSpc>
                <a:spcPct val="115000"/>
              </a:lnSpc>
              <a:spcBef>
                <a:spcPts val="600"/>
              </a:spcBef>
              <a:spcAft>
                <a:spcPts val="0"/>
              </a:spcAft>
              <a:buClr>
                <a:schemeClr val="dk1"/>
              </a:buClr>
              <a:buSzPts val="1100"/>
              <a:buFont typeface="Arial" panose="020B0604020202020204"/>
              <a:buNone/>
            </a:pPr>
            <a:r>
              <a:rPr lang="en-US" sz="2300" dirty="0">
                <a:solidFill>
                  <a:srgbClr val="CC0000"/>
                </a:solidFill>
                <a:latin typeface="Noto Sans Symbols"/>
                <a:ea typeface="Noto Sans Symbols"/>
                <a:cs typeface="Noto Sans Symbols"/>
                <a:sym typeface="Noto Sans Symbols"/>
              </a:rPr>
              <a:t>□ </a:t>
            </a:r>
            <a:r>
              <a:rPr lang="en-US" sz="2300" dirty="0"/>
              <a:t>By organizing shelves better, stores can sell more of what customers want, making more money.</a:t>
            </a:r>
            <a:endParaRPr sz="2300" dirty="0"/>
          </a:p>
          <a:p>
            <a:pPr marL="12700" lvl="0" indent="0" algn="l" rtl="0">
              <a:lnSpc>
                <a:spcPct val="115000"/>
              </a:lnSpc>
              <a:spcBef>
                <a:spcPts val="0"/>
              </a:spcBef>
              <a:spcAft>
                <a:spcPts val="0"/>
              </a:spcAft>
              <a:buClr>
                <a:schemeClr val="dk1"/>
              </a:buClr>
              <a:buSzPts val="1100"/>
              <a:buFont typeface="Arial" panose="020B0604020202020204"/>
              <a:buNone/>
            </a:pPr>
            <a:r>
              <a:rPr lang="en-US" sz="2300" dirty="0">
                <a:solidFill>
                  <a:srgbClr val="CC0000"/>
                </a:solidFill>
              </a:rPr>
              <a:t>□ </a:t>
            </a:r>
            <a:r>
              <a:rPr lang="en-US" sz="2300" dirty="0"/>
              <a:t>Using sales info and shopper behavior helps stores decide which products to stock and where to put them.</a:t>
            </a:r>
            <a:endParaRPr sz="2300" dirty="0"/>
          </a:p>
          <a:p>
            <a:pPr marL="12700" lvl="0" indent="0" algn="l" rtl="0">
              <a:lnSpc>
                <a:spcPct val="115000"/>
              </a:lnSpc>
              <a:spcBef>
                <a:spcPts val="0"/>
              </a:spcBef>
              <a:spcAft>
                <a:spcPts val="0"/>
              </a:spcAft>
              <a:buClr>
                <a:schemeClr val="dk1"/>
              </a:buClr>
              <a:buSzPts val="1100"/>
              <a:buFont typeface="Arial" panose="020B0604020202020204"/>
              <a:buNone/>
            </a:pPr>
            <a:r>
              <a:rPr lang="en-US" sz="2300" dirty="0">
                <a:solidFill>
                  <a:srgbClr val="CC0000"/>
                </a:solidFill>
              </a:rPr>
              <a:t>□ </a:t>
            </a:r>
            <a:r>
              <a:rPr lang="en-US" sz="2300" dirty="0"/>
              <a:t>Organizing shelves efficiently saves time and effort in restocking and managing inventory.</a:t>
            </a:r>
            <a:endParaRPr sz="2300" dirty="0"/>
          </a:p>
          <a:p>
            <a:pPr marL="469900" marR="0" lvl="0" indent="0" algn="l" rtl="0">
              <a:lnSpc>
                <a:spcPct val="100000"/>
              </a:lnSpc>
              <a:spcBef>
                <a:spcPts val="0"/>
              </a:spcBef>
              <a:spcAft>
                <a:spcPts val="0"/>
              </a:spcAft>
              <a:buNone/>
            </a:pP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04" name="Google Shape;104;p2"/>
          <p:cNvSpPr txBox="1">
            <a:spLocks noGrp="1"/>
          </p:cNvSpPr>
          <p:nvPr>
            <p:ph type="ftr" idx="11"/>
          </p:nvPr>
        </p:nvSpPr>
        <p:spPr>
          <a:xfrm>
            <a:off x="3667432" y="6245225"/>
            <a:ext cx="435896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Box 6"/>
          <p:cNvSpPr txBox="1"/>
          <p:nvPr/>
        </p:nvSpPr>
        <p:spPr>
          <a:xfrm>
            <a:off x="766233"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Third Review</a:t>
            </a:r>
            <a:endParaRPr lang="en-US" sz="1200" dirty="0">
              <a:latin typeface="Verdana" panose="020B0604030504040204" pitchFamily="34" charset="0"/>
              <a:ea typeface="Verdana" panose="020B0604030504040204" pitchFamily="34" charset="0"/>
            </a:endParaRPr>
          </a:p>
        </p:txBody>
      </p:sp>
      <p:sp>
        <p:nvSpPr>
          <p:cNvPr id="9" name="TextBox 8"/>
          <p:cNvSpPr txBox="1"/>
          <p:nvPr/>
        </p:nvSpPr>
        <p:spPr>
          <a:xfrm>
            <a:off x="273336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6" name="Picture 2"/>
          <p:cNvPicPr>
            <a:picLocks noChangeAspect="1"/>
          </p:cNvPicPr>
          <p:nvPr/>
        </p:nvPicPr>
        <p:blipFill>
          <a:blip r:embed="rId1"/>
          <a:stretch>
            <a:fillRect/>
          </a:stretch>
        </p:blipFill>
        <p:spPr>
          <a:xfrm>
            <a:off x="1750060" y="1253490"/>
            <a:ext cx="8560435" cy="380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Box 6"/>
          <p:cNvSpPr txBox="1"/>
          <p:nvPr/>
        </p:nvSpPr>
        <p:spPr>
          <a:xfrm>
            <a:off x="766233"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Third Review</a:t>
            </a:r>
            <a:endParaRPr lang="en-US" sz="1200" dirty="0">
              <a:latin typeface="Verdana" panose="020B0604030504040204" pitchFamily="34" charset="0"/>
              <a:ea typeface="Verdana" panose="020B0604030504040204" pitchFamily="34" charset="0"/>
            </a:endParaRPr>
          </a:p>
        </p:txBody>
      </p:sp>
      <p:sp>
        <p:nvSpPr>
          <p:cNvPr id="9" name="TextBox 8"/>
          <p:cNvSpPr txBox="1"/>
          <p:nvPr/>
        </p:nvSpPr>
        <p:spPr>
          <a:xfrm>
            <a:off x="273336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5" name="Picture 4"/>
          <p:cNvPicPr/>
          <p:nvPr/>
        </p:nvPicPr>
        <p:blipFill>
          <a:blip r:embed="rId1"/>
        </p:blipFill>
        <p:spPr>
          <a:xfrm>
            <a:off x="2892425" y="2075180"/>
            <a:ext cx="6129020" cy="30302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3 : Visualization Module</a:t>
            </a:r>
            <a:endParaRPr lang="en-IN" sz="3200" b="1" dirty="0">
              <a:solidFill>
                <a:srgbClr val="FF0000"/>
              </a:solidFill>
            </a:endParaRPr>
          </a:p>
        </p:txBody>
      </p:sp>
      <p:sp>
        <p:nvSpPr>
          <p:cNvPr id="3" name="Text Placeholder 2"/>
          <p:cNvSpPr>
            <a:spLocks noGrp="1"/>
          </p:cNvSpPr>
          <p:nvPr>
            <p:ph type="body" idx="1"/>
          </p:nvPr>
        </p:nvSpPr>
        <p:spPr>
          <a:xfrm>
            <a:off x="762000" y="1860755"/>
            <a:ext cx="10668000" cy="4267200"/>
          </a:xfrm>
        </p:spPr>
        <p:txBody>
          <a:bodyPr/>
          <a:lstStyle/>
          <a:p>
            <a:pPr>
              <a:buFont typeface="Wingdings" panose="05000000000000000000" pitchFamily="2" charset="2"/>
              <a:buChar char="§"/>
            </a:pPr>
            <a:r>
              <a:rPr lang="en-US" sz="1800" b="1" dirty="0"/>
              <a:t>Step 1: Input</a:t>
            </a:r>
            <a:endParaRPr lang="en-US" sz="1800" b="1" dirty="0"/>
          </a:p>
          <a:p>
            <a:pPr marL="114300" indent="0">
              <a:buNone/>
            </a:pPr>
            <a:r>
              <a:rPr lang="en-US" sz="1800" dirty="0"/>
              <a:t>Collect sales data (e.g., product sales, revenue) and customer shopping patterns (e.g., most bought items, time spent in sections).</a:t>
            </a:r>
            <a:endParaRPr lang="en-US" sz="1800" dirty="0"/>
          </a:p>
          <a:p>
            <a:pPr>
              <a:buFont typeface="Wingdings" panose="05000000000000000000" pitchFamily="2" charset="2"/>
              <a:buChar char="§"/>
            </a:pPr>
            <a:r>
              <a:rPr lang="en-US" sz="1800" b="1" dirty="0"/>
              <a:t>Step 2: Set Visualization Objectives</a:t>
            </a:r>
            <a:endParaRPr lang="en-US" sz="1800" b="1" dirty="0"/>
          </a:p>
          <a:p>
            <a:pPr marL="114300" indent="0">
              <a:buNone/>
            </a:pPr>
            <a:r>
              <a:rPr lang="en-US" sz="1800" dirty="0"/>
              <a:t>Define the key goals, such as identifying top-selling products, underperforming items, and customer movement patterns to optimize product placement and shelf space.</a:t>
            </a:r>
            <a:endParaRPr lang="en-US" sz="1800" dirty="0"/>
          </a:p>
          <a:p>
            <a:pPr>
              <a:buFont typeface="Wingdings" panose="05000000000000000000" pitchFamily="2" charset="2"/>
              <a:buChar char="§"/>
            </a:pPr>
            <a:r>
              <a:rPr lang="en-US" sz="1800" b="1" dirty="0"/>
              <a:t>Step 3: </a:t>
            </a:r>
            <a:r>
              <a:rPr lang="en-IN" sz="1800" b="1" dirty="0"/>
              <a:t>Choose Visualization Types</a:t>
            </a:r>
            <a:endParaRPr lang="en-IN" sz="1800" b="1" dirty="0"/>
          </a:p>
          <a:p>
            <a:pPr marL="114300" indent="0">
              <a:buNone/>
            </a:pPr>
            <a:r>
              <a:rPr lang="en-US" sz="1800" dirty="0"/>
              <a:t>Select appropriate visualizations like bar charts for top-selling products, line charts for sales trends.</a:t>
            </a:r>
            <a:endParaRPr lang="en-US" sz="1800" dirty="0"/>
          </a:p>
          <a:p>
            <a:pPr>
              <a:buFont typeface="Wingdings" panose="05000000000000000000" pitchFamily="2" charset="2"/>
              <a:buChar char="§"/>
            </a:pPr>
            <a:r>
              <a:rPr lang="en-US" sz="1800" b="1" dirty="0"/>
              <a:t>Step 4: </a:t>
            </a:r>
            <a:r>
              <a:rPr lang="en-IN" sz="1800" b="1" dirty="0"/>
              <a:t>Prepare Data for Visualization</a:t>
            </a:r>
            <a:endParaRPr lang="en-IN" sz="1800" b="1" dirty="0"/>
          </a:p>
          <a:p>
            <a:pPr marL="114300" indent="0">
              <a:buNone/>
            </a:pPr>
            <a:r>
              <a:rPr lang="en-US" sz="1800" dirty="0"/>
              <a:t>Group products by categories, sales performance, and customer movement frequency. Summarize the data by sales volume, profit margin, and customer flow.</a:t>
            </a:r>
            <a:endParaRPr lang="en-US" sz="1100" dirty="0"/>
          </a:p>
          <a:p>
            <a:pPr marL="114300" indent="0">
              <a:buNone/>
            </a:pPr>
            <a:endParaRPr lang="en-US" sz="1800" dirty="0"/>
          </a:p>
          <a:p>
            <a:pPr marL="1143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Third Review</a:t>
            </a:r>
            <a:endParaRPr lang="en-US" sz="1200" dirty="0">
              <a:latin typeface="Verdana" panose="020B0604030504040204" pitchFamily="34" charset="0"/>
              <a:ea typeface="Verdana" panose="020B0604030504040204" pitchFamily="34" charset="0"/>
            </a:endParaRPr>
          </a:p>
        </p:txBody>
      </p:sp>
      <p:sp>
        <p:nvSpPr>
          <p:cNvPr id="8" name="TextBox 7"/>
          <p:cNvSpPr txBox="1"/>
          <p:nvPr/>
        </p:nvSpPr>
        <p:spPr>
          <a:xfrm>
            <a:off x="282185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3 : Visualization Module</a:t>
            </a:r>
            <a:endParaRPr lang="en-IN" sz="3200" b="1"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 Placeholder 6"/>
          <p:cNvSpPr>
            <a:spLocks noGrp="1"/>
          </p:cNvSpPr>
          <p:nvPr>
            <p:ph type="body" idx="1"/>
          </p:nvPr>
        </p:nvSpPr>
        <p:spPr>
          <a:xfrm>
            <a:off x="766233" y="1870588"/>
            <a:ext cx="10668000" cy="4267200"/>
          </a:xfrm>
        </p:spPr>
        <p:txBody>
          <a:bodyPr/>
          <a:lstStyle/>
          <a:p>
            <a:pPr>
              <a:buFont typeface="Wingdings" panose="05000000000000000000" pitchFamily="2" charset="2"/>
              <a:buChar char="§"/>
            </a:pPr>
            <a:r>
              <a:rPr lang="en-US" sz="1800" b="1" dirty="0"/>
              <a:t>Step 5: Create Initial Visualization</a:t>
            </a:r>
            <a:endParaRPr lang="en-US" sz="1800" dirty="0"/>
          </a:p>
          <a:p>
            <a:pPr marL="114300" indent="0">
              <a:buNone/>
            </a:pPr>
            <a:r>
              <a:rPr lang="en-US" sz="1800" dirty="0"/>
              <a:t>Plot sales trends by day, week, or month using line graphs. Use bar charts to display top-selling products and heatmaps to visualize customer movement patterns in-store. </a:t>
            </a:r>
            <a:endParaRPr lang="en-US" sz="1800" dirty="0"/>
          </a:p>
          <a:p>
            <a:pPr>
              <a:buFont typeface="Wingdings" panose="05000000000000000000" pitchFamily="2" charset="2"/>
              <a:buChar char="§"/>
            </a:pPr>
            <a:r>
              <a:rPr lang="en-US" sz="1800" b="1" dirty="0"/>
              <a:t>Step 6 : Customize Visualizations</a:t>
            </a:r>
            <a:endParaRPr lang="en-US" sz="1800" b="1" dirty="0"/>
          </a:p>
          <a:p>
            <a:pPr marL="114300" indent="0">
              <a:buNone/>
            </a:pPr>
            <a:r>
              <a:rPr lang="en-US" sz="1800" dirty="0"/>
              <a:t>Add clear labels for products, sales figures, and sections. Use different colors to highlight high-selling and low-selling items, adjusting layouts for easier interpretation. </a:t>
            </a:r>
            <a:endParaRPr lang="en-US" sz="1800" dirty="0"/>
          </a:p>
          <a:p>
            <a:pPr>
              <a:buFont typeface="Wingdings" panose="05000000000000000000" pitchFamily="2" charset="2"/>
              <a:buChar char="§"/>
            </a:pPr>
            <a:r>
              <a:rPr lang="en-US" sz="1800" b="1" dirty="0"/>
              <a:t>Step 7 : </a:t>
            </a:r>
            <a:r>
              <a:rPr lang="en-IN" sz="1800" b="1" dirty="0"/>
              <a:t>Validate Insights</a:t>
            </a:r>
            <a:endParaRPr lang="en-IN" sz="1800" b="1" dirty="0"/>
          </a:p>
          <a:p>
            <a:pPr marL="114300" indent="0">
              <a:buNone/>
            </a:pPr>
            <a:r>
              <a:rPr lang="en-US" sz="1800" dirty="0"/>
              <a:t>Check if high-performing items are optimally placed. Identify products with low visibility or poor sales that might need re-positioning. </a:t>
            </a:r>
            <a:endParaRPr lang="en-US" sz="1800" dirty="0"/>
          </a:p>
          <a:p>
            <a:pPr>
              <a:buFont typeface="Wingdings" panose="05000000000000000000" pitchFamily="2" charset="2"/>
              <a:buChar char="§"/>
            </a:pPr>
            <a:r>
              <a:rPr lang="en-US" sz="1800" b="1" dirty="0"/>
              <a:t>Step 8 : </a:t>
            </a:r>
            <a:r>
              <a:rPr lang="en-IN" sz="1800" b="1" dirty="0"/>
              <a:t>Output</a:t>
            </a:r>
            <a:endParaRPr lang="en-IN" sz="1800" b="1" dirty="0"/>
          </a:p>
          <a:p>
            <a:pPr marL="114300" indent="0">
              <a:buNone/>
            </a:pPr>
            <a:r>
              <a:rPr lang="en-US" sz="1800" dirty="0"/>
              <a:t>Finalize and export visualizations (e.g., PDFs for reports or interactive dashboards) to present to stakeholders, offering insights into optimizing shelf space and product placement.</a:t>
            </a:r>
            <a:endParaRPr lang="en-IN" sz="1800" b="1" dirty="0"/>
          </a:p>
        </p:txBody>
      </p:sp>
      <p:sp>
        <p:nvSpPr>
          <p:cNvPr id="5" name="TextBox 4"/>
          <p:cNvSpPr txBox="1"/>
          <p:nvPr/>
        </p:nvSpPr>
        <p:spPr>
          <a:xfrm>
            <a:off x="766233"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Third Review</a:t>
            </a:r>
            <a:endParaRPr lang="en-US" sz="1200" dirty="0">
              <a:latin typeface="Verdana" panose="020B0604030504040204" pitchFamily="34" charset="0"/>
              <a:ea typeface="Verdana" panose="020B0604030504040204" pitchFamily="34" charset="0"/>
            </a:endParaRPr>
          </a:p>
        </p:txBody>
      </p:sp>
      <p:sp>
        <p:nvSpPr>
          <p:cNvPr id="10" name="TextBox 9"/>
          <p:cNvSpPr txBox="1"/>
          <p:nvPr/>
        </p:nvSpPr>
        <p:spPr>
          <a:xfrm>
            <a:off x="2979174" y="621464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100" dirty="0"/>
              <a:t> </a:t>
            </a:r>
            <a:endParaRPr lang="en-IN" sz="11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755651" y="6276200"/>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Third Review</a:t>
            </a:r>
            <a:endParaRPr lang="en-US" sz="1200" dirty="0">
              <a:latin typeface="Verdana" panose="020B0604030504040204" pitchFamily="34" charset="0"/>
              <a:ea typeface="Verdana" panose="020B0604030504040204" pitchFamily="34" charset="0"/>
            </a:endParaRPr>
          </a:p>
        </p:txBody>
      </p:sp>
      <p:sp>
        <p:nvSpPr>
          <p:cNvPr id="8" name="TextBox 7"/>
          <p:cNvSpPr txBox="1"/>
          <p:nvPr/>
        </p:nvSpPr>
        <p:spPr>
          <a:xfrm>
            <a:off x="289068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15" name="Picture 11"/>
          <p:cNvPicPr>
            <a:picLocks noChangeAspect="1"/>
          </p:cNvPicPr>
          <p:nvPr/>
        </p:nvPicPr>
        <p:blipFill>
          <a:blip r:embed="rId1"/>
          <a:stretch>
            <a:fillRect/>
          </a:stretch>
        </p:blipFill>
        <p:spPr>
          <a:xfrm>
            <a:off x="4086860" y="1752600"/>
            <a:ext cx="4034790" cy="432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a:xfrm>
            <a:off x="755651" y="1752600"/>
            <a:ext cx="10668000" cy="4267200"/>
          </a:xfrm>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Box 6"/>
          <p:cNvSpPr txBox="1"/>
          <p:nvPr/>
        </p:nvSpPr>
        <p:spPr>
          <a:xfrm>
            <a:off x="755651"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Third Review</a:t>
            </a:r>
            <a:endParaRPr lang="en-US" sz="1200" dirty="0">
              <a:latin typeface="Verdana" panose="020B0604030504040204" pitchFamily="34" charset="0"/>
              <a:ea typeface="Verdana" panose="020B0604030504040204" pitchFamily="34" charset="0"/>
            </a:endParaRPr>
          </a:p>
        </p:txBody>
      </p:sp>
      <p:sp>
        <p:nvSpPr>
          <p:cNvPr id="9" name="TextBox 8"/>
          <p:cNvSpPr txBox="1"/>
          <p:nvPr/>
        </p:nvSpPr>
        <p:spPr>
          <a:xfrm>
            <a:off x="2854164" y="624542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6" name="Picture 5"/>
          <p:cNvPicPr/>
          <p:nvPr/>
        </p:nvPicPr>
        <p:blipFill>
          <a:blip r:embed="rId1"/>
        </p:blipFill>
        <p:spPr>
          <a:xfrm>
            <a:off x="1856740" y="1833245"/>
            <a:ext cx="8713470" cy="38938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4 : Monitoring and </a:t>
            </a:r>
            <a:r>
              <a:rPr lang="en-US" sz="3200" b="1" dirty="0" err="1">
                <a:solidFill>
                  <a:srgbClr val="FF0000"/>
                </a:solidFill>
              </a:rPr>
              <a:t>Adaptaion</a:t>
            </a:r>
            <a:r>
              <a:rPr lang="en-US" sz="3200" b="1" dirty="0">
                <a:solidFill>
                  <a:srgbClr val="FF0000"/>
                </a:solidFill>
              </a:rPr>
              <a:t> Module</a:t>
            </a:r>
            <a:endParaRPr lang="en-IN" sz="3200" b="1" dirty="0">
              <a:solidFill>
                <a:srgbClr val="FF0000"/>
              </a:solidFill>
            </a:endParaRPr>
          </a:p>
        </p:txBody>
      </p:sp>
      <p:sp>
        <p:nvSpPr>
          <p:cNvPr id="3" name="Text Placeholder 2"/>
          <p:cNvSpPr>
            <a:spLocks noGrp="1"/>
          </p:cNvSpPr>
          <p:nvPr>
            <p:ph type="body" idx="1"/>
          </p:nvPr>
        </p:nvSpPr>
        <p:spPr>
          <a:xfrm>
            <a:off x="762000" y="1860755"/>
            <a:ext cx="10668000" cy="4267200"/>
          </a:xfrm>
        </p:spPr>
        <p:txBody>
          <a:bodyPr/>
          <a:lstStyle/>
          <a:p>
            <a:pPr>
              <a:buFont typeface="Wingdings" panose="05000000000000000000" pitchFamily="2" charset="2"/>
              <a:buChar char="§"/>
            </a:pPr>
            <a:r>
              <a:rPr lang="en-US" sz="1800" b="1" dirty="0"/>
              <a:t>Step 1: Input</a:t>
            </a:r>
            <a:endParaRPr lang="en-US" sz="1800" b="1" dirty="0"/>
          </a:p>
          <a:p>
            <a:pPr marL="114300" indent="0">
              <a:buNone/>
            </a:pPr>
            <a:r>
              <a:rPr lang="en-US" sz="1800" dirty="0"/>
              <a:t>Continuously collect updated sales data, inventory levels, and customer shopping patterns in real-time (e.g., daily sales, changes in customer behavior). </a:t>
            </a:r>
            <a:endParaRPr lang="en-US" sz="1800" dirty="0"/>
          </a:p>
          <a:p>
            <a:pPr>
              <a:buFont typeface="Wingdings" panose="05000000000000000000" pitchFamily="2" charset="2"/>
              <a:buChar char="§"/>
            </a:pPr>
            <a:r>
              <a:rPr lang="en-US" sz="1800" b="1" dirty="0"/>
              <a:t>Step 2: Set Monitoring Objectives</a:t>
            </a:r>
            <a:endParaRPr lang="en-US" sz="1800" b="1" dirty="0"/>
          </a:p>
          <a:p>
            <a:pPr marL="114300" indent="0">
              <a:buNone/>
            </a:pPr>
            <a:r>
              <a:rPr lang="en-US" sz="1800" dirty="0"/>
              <a:t>Define what needs to be tracked over time, such as product stockouts, changes in top-selling products, customer traffic flow, and seasonal shifts in buying patterns. </a:t>
            </a:r>
            <a:endParaRPr lang="en-US" sz="1800" dirty="0"/>
          </a:p>
          <a:p>
            <a:pPr>
              <a:buFont typeface="Wingdings" panose="05000000000000000000" pitchFamily="2" charset="2"/>
              <a:buChar char="§"/>
            </a:pPr>
            <a:r>
              <a:rPr lang="en-US" sz="1800" b="1" dirty="0"/>
              <a:t>Step 3: </a:t>
            </a:r>
            <a:r>
              <a:rPr lang="en-IN" sz="1800" b="1" dirty="0"/>
              <a:t>Set up Automated Alerts and KPIs</a:t>
            </a:r>
            <a:endParaRPr lang="en-IN" sz="1800" b="1" dirty="0"/>
          </a:p>
          <a:p>
            <a:pPr marL="114300" indent="0">
              <a:buNone/>
            </a:pPr>
            <a:r>
              <a:rPr lang="en-US" sz="1800" dirty="0"/>
              <a:t>Establish KPIs (e.g., stock turnover rate, sales growth, foot traffic) and set up automated alerts for low stock, high-performing products, or significant drops in sales. </a:t>
            </a:r>
            <a:endParaRPr lang="en-US" sz="1800" dirty="0"/>
          </a:p>
          <a:p>
            <a:pPr>
              <a:buFont typeface="Wingdings" panose="05000000000000000000" pitchFamily="2" charset="2"/>
              <a:buChar char="§"/>
            </a:pPr>
            <a:r>
              <a:rPr lang="en-US" sz="1800" b="1" dirty="0"/>
              <a:t>Step 4: </a:t>
            </a:r>
            <a:r>
              <a:rPr lang="en-IN" sz="1800" b="1" dirty="0"/>
              <a:t>Develop Real-Time Dashboards</a:t>
            </a:r>
            <a:endParaRPr lang="en-IN" sz="1800" b="1" dirty="0"/>
          </a:p>
          <a:p>
            <a:pPr marL="114300" indent="0">
              <a:buNone/>
            </a:pPr>
            <a:r>
              <a:rPr lang="en-US" sz="1800" dirty="0"/>
              <a:t>Create real-time dashboards to monitor key metrics, such as sales performance, inventory status, and customer traffic, using visualizations like time-series graphs and gauges.</a:t>
            </a:r>
            <a:endParaRPr lang="en-US" sz="1800" dirty="0"/>
          </a:p>
          <a:p>
            <a:pPr marL="1143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762000"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Third Review</a:t>
            </a:r>
            <a:endParaRPr lang="en-US" sz="1200" dirty="0">
              <a:latin typeface="Verdana" panose="020B0604030504040204" pitchFamily="34" charset="0"/>
              <a:ea typeface="Verdana" panose="020B0604030504040204" pitchFamily="34" charset="0"/>
            </a:endParaRPr>
          </a:p>
        </p:txBody>
      </p:sp>
      <p:sp>
        <p:nvSpPr>
          <p:cNvPr id="8" name="TextBox 7"/>
          <p:cNvSpPr txBox="1"/>
          <p:nvPr/>
        </p:nvSpPr>
        <p:spPr>
          <a:xfrm>
            <a:off x="2979174" y="623003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4 : Monitoring and Adaptation Module</a:t>
            </a:r>
            <a:endParaRPr lang="en-IN" sz="3200" b="1"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 Placeholder 6"/>
          <p:cNvSpPr>
            <a:spLocks noGrp="1"/>
          </p:cNvSpPr>
          <p:nvPr>
            <p:ph type="body" idx="1"/>
          </p:nvPr>
        </p:nvSpPr>
        <p:spPr>
          <a:xfrm>
            <a:off x="766233" y="1870588"/>
            <a:ext cx="10668000" cy="4267200"/>
          </a:xfrm>
        </p:spPr>
        <p:txBody>
          <a:bodyPr/>
          <a:lstStyle/>
          <a:p>
            <a:pPr>
              <a:buFont typeface="Wingdings" panose="05000000000000000000" pitchFamily="2" charset="2"/>
              <a:buChar char="§"/>
            </a:pPr>
            <a:r>
              <a:rPr lang="en-US" sz="1800" b="1" dirty="0"/>
              <a:t>Step 5: Identify Trends and Anomalies</a:t>
            </a:r>
            <a:endParaRPr lang="en-US" sz="1800" b="1" dirty="0"/>
          </a:p>
          <a:p>
            <a:pPr marL="114300" indent="0">
              <a:buNone/>
            </a:pPr>
            <a:r>
              <a:rPr lang="en-US" sz="1800" dirty="0"/>
              <a:t>Regularly review data to identify trends, patterns, and outliers. Look for seasonal shifts in demand, changes in shopping behavior, or sudden drops in performance. </a:t>
            </a:r>
            <a:endParaRPr lang="en-US" sz="1800" dirty="0"/>
          </a:p>
          <a:p>
            <a:pPr>
              <a:buFont typeface="Wingdings" panose="05000000000000000000" pitchFamily="2" charset="2"/>
              <a:buChar char="§"/>
            </a:pPr>
            <a:r>
              <a:rPr lang="en-US" sz="1800" b="1" dirty="0"/>
              <a:t>Step 6 : Adapt Shelf Space and Inventory in Real-Time</a:t>
            </a:r>
            <a:endParaRPr lang="en-US" sz="1800" b="1" dirty="0"/>
          </a:p>
          <a:p>
            <a:pPr marL="114300" indent="0">
              <a:buNone/>
            </a:pPr>
            <a:r>
              <a:rPr lang="en-US" sz="1800" dirty="0"/>
              <a:t>Reallocate shelf space or reposition products based on real-time data (e.g., moving high-demand items to prime locations, restocking fast-selling products). </a:t>
            </a:r>
            <a:endParaRPr lang="en-US" sz="1800" dirty="0"/>
          </a:p>
          <a:p>
            <a:pPr>
              <a:buFont typeface="Wingdings" panose="05000000000000000000" pitchFamily="2" charset="2"/>
              <a:buChar char="§"/>
            </a:pPr>
            <a:r>
              <a:rPr lang="en-US" sz="1800" b="1" dirty="0"/>
              <a:t>Step 7 : </a:t>
            </a:r>
            <a:r>
              <a:rPr lang="en-IN" sz="1800" b="1" dirty="0"/>
              <a:t>Test and Implement Adjustments</a:t>
            </a:r>
            <a:endParaRPr lang="en-IN" sz="1800" b="1" dirty="0"/>
          </a:p>
          <a:p>
            <a:pPr marL="114300" indent="0">
              <a:buNone/>
            </a:pPr>
            <a:r>
              <a:rPr lang="en-US" sz="1800" dirty="0"/>
              <a:t>Test different product placements or marketing strategies and monitor their effects on sales and customer behavior. Implement successful changes chain-wide</a:t>
            </a:r>
            <a:r>
              <a:rPr lang="en-US" sz="1100" dirty="0"/>
              <a:t>. </a:t>
            </a:r>
            <a:endParaRPr lang="en-US" sz="1100" dirty="0"/>
          </a:p>
          <a:p>
            <a:pPr>
              <a:buFont typeface="Wingdings" panose="05000000000000000000" pitchFamily="2" charset="2"/>
              <a:buChar char="§"/>
            </a:pPr>
            <a:r>
              <a:rPr lang="en-US" sz="1800" b="1" dirty="0"/>
              <a:t>Step 8 : </a:t>
            </a:r>
            <a:r>
              <a:rPr lang="en-IN" sz="1800" b="1" dirty="0"/>
              <a:t>Feedback Loop for Continuous Improvement</a:t>
            </a:r>
            <a:endParaRPr lang="en-IN" sz="1800" b="1" dirty="0"/>
          </a:p>
          <a:p>
            <a:pPr marL="114300" indent="0">
              <a:buNone/>
            </a:pPr>
            <a:r>
              <a:rPr lang="en-US" sz="1800" dirty="0"/>
              <a:t>Hold regular performance reviews, using the monitoring data to make further refinements in product placement and inventory management.</a:t>
            </a:r>
            <a:endParaRPr lang="en-IN" sz="1800" b="1" dirty="0"/>
          </a:p>
        </p:txBody>
      </p:sp>
      <p:sp>
        <p:nvSpPr>
          <p:cNvPr id="3"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6" name="TextBox 5"/>
          <p:cNvSpPr txBox="1"/>
          <p:nvPr/>
        </p:nvSpPr>
        <p:spPr>
          <a:xfrm>
            <a:off x="3048000"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8" name="TextBox 7"/>
          <p:cNvSpPr txBox="1"/>
          <p:nvPr/>
        </p:nvSpPr>
        <p:spPr>
          <a:xfrm>
            <a:off x="3048001" y="625157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16" name="Picture 1"/>
          <p:cNvPicPr>
            <a:picLocks noChangeAspect="1"/>
          </p:cNvPicPr>
          <p:nvPr/>
        </p:nvPicPr>
        <p:blipFill>
          <a:blip r:embed="rId1"/>
          <a:stretch>
            <a:fillRect/>
          </a:stretch>
        </p:blipFill>
        <p:spPr>
          <a:xfrm>
            <a:off x="4215130" y="1689735"/>
            <a:ext cx="3747770" cy="44056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7" name="Picture 6"/>
          <p:cNvPicPr/>
          <p:nvPr/>
        </p:nvPicPr>
        <p:blipFill>
          <a:blip r:embed="rId1"/>
        </p:blipFill>
        <p:spPr>
          <a:xfrm>
            <a:off x="2854325" y="1882775"/>
            <a:ext cx="6384925" cy="3765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62000" y="1903445"/>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dirty="0"/>
              <a:t>The objective is to optimize shelf space utilization in the grocery chain by leveraging sales data and customer shopping patterns. This will involve analyzing product performance and consumer behavior to enhance product placement strategies, ensuring that high-demand items are easily accessible and well-stocked. The goal is to maximize sales, improve inventory management, and  increase customer satisfaction.</a:t>
            </a:r>
            <a:endParaRPr sz="2400" dirty="0"/>
          </a:p>
          <a:p>
            <a:pPr marL="0" marR="0" lvl="0" indent="0" algn="l" rtl="0">
              <a:lnSpc>
                <a:spcPct val="100000"/>
              </a:lnSpc>
              <a:spcBef>
                <a:spcPts val="0"/>
              </a:spcBef>
              <a:spcAft>
                <a:spcPts val="0"/>
              </a:spcAft>
              <a:buNone/>
            </a:pP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13" name="Google Shape;113;p3"/>
          <p:cNvSpPr txBox="1">
            <a:spLocks noGrp="1"/>
          </p:cNvSpPr>
          <p:nvPr>
            <p:ph type="ftr" idx="11"/>
          </p:nvPr>
        </p:nvSpPr>
        <p:spPr>
          <a:xfrm>
            <a:off x="3706761" y="6245225"/>
            <a:ext cx="431963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Conclusion</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400" dirty="0"/>
              <a:t>By analyzing sales data and customer shopping patterns, the grocery chain can optimize shelf space utilization to enhance product placement and improve inventory management. Strategic positioning of high-demand items can increase visibility and drive sales, while efficient inventory management minimizes stockouts and reduces overstock. These actions lead to better customer satisfaction, reduced waste, and increased profitability, providing a competitive advantage in the retail market.</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7" name="TextBox 6"/>
          <p:cNvSpPr txBox="1"/>
          <p:nvPr/>
        </p:nvSpPr>
        <p:spPr>
          <a:xfrm>
            <a:off x="3156155" y="624542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3200" b="1">
              <a:solidFill>
                <a:srgbClr val="FF0000"/>
              </a:solidFill>
            </a:endParaRPr>
          </a:p>
        </p:txBody>
      </p:sp>
      <p:sp>
        <p:nvSpPr>
          <p:cNvPr id="194" name="Google Shape;194;p1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9250" algn="l" rtl="0">
              <a:lnSpc>
                <a:spcPct val="115000"/>
              </a:lnSpc>
              <a:spcBef>
                <a:spcPts val="0"/>
              </a:spcBef>
              <a:spcAft>
                <a:spcPts val="0"/>
              </a:spcAft>
              <a:buSzPts val="1900"/>
              <a:buChar char="□"/>
            </a:pPr>
            <a:r>
              <a:rPr lang="en-US" sz="1900" dirty="0">
                <a:solidFill>
                  <a:srgbClr val="CC0000"/>
                </a:solidFill>
              </a:rPr>
              <a:t> </a:t>
            </a:r>
            <a:r>
              <a:rPr lang="en-US" sz="1900" dirty="0"/>
              <a:t>S. P. Parikh, S. S. </a:t>
            </a:r>
            <a:r>
              <a:rPr lang="en-US" sz="1900" dirty="0" err="1"/>
              <a:t>Dedhia</a:t>
            </a:r>
            <a:r>
              <a:rPr lang="en-US" sz="1900" dirty="0"/>
              <a:t>, and K. V. </a:t>
            </a:r>
            <a:r>
              <a:rPr lang="en-US" sz="1900" dirty="0" err="1"/>
              <a:t>Padole</a:t>
            </a:r>
            <a:r>
              <a:rPr lang="en-US" sz="1900" dirty="0"/>
              <a:t>, "Market Basket Analysis Using Association Rule Mining," </a:t>
            </a:r>
            <a:r>
              <a:rPr lang="en-US" sz="1900" i="1" dirty="0"/>
              <a:t>International Journal of Computer Science and Information Technologies</a:t>
            </a:r>
            <a:r>
              <a:rPr lang="en-US" sz="1900" dirty="0"/>
              <a:t>, vol. 6, no. 2, pp. 1958-1961, 2015.</a:t>
            </a:r>
            <a:endParaRPr sz="1900" dirty="0"/>
          </a:p>
          <a:p>
            <a:pPr marL="457200" lvl="0" indent="-349250" algn="l" rtl="0">
              <a:lnSpc>
                <a:spcPct val="115000"/>
              </a:lnSpc>
              <a:spcBef>
                <a:spcPts val="0"/>
              </a:spcBef>
              <a:spcAft>
                <a:spcPts val="0"/>
              </a:spcAft>
              <a:buSzPts val="1900"/>
              <a:buChar char="□"/>
            </a:pPr>
            <a:r>
              <a:rPr lang="en-US" sz="1900" dirty="0">
                <a:solidFill>
                  <a:srgbClr val="CC0000"/>
                </a:solidFill>
              </a:rPr>
              <a:t> </a:t>
            </a:r>
            <a:r>
              <a:rPr lang="en-US" sz="1900" dirty="0"/>
              <a:t>V. Venkatesan and K. V. N. Sunitha, "Market Basket Analysis for a Supermarket based on Frequent Itemset Mining," in </a:t>
            </a:r>
            <a:r>
              <a:rPr lang="en-US" sz="1900" i="1" dirty="0"/>
              <a:t>Proceedings of the International Conference on Data Science and Engineering (ICDSE)</a:t>
            </a:r>
            <a:r>
              <a:rPr lang="en-US" sz="1900" dirty="0"/>
              <a:t>, Cochin, India, 2012, pp. 14-17.</a:t>
            </a:r>
            <a:endParaRPr sz="1900" dirty="0"/>
          </a:p>
          <a:p>
            <a:pPr marL="457200" lvl="0" indent="-349250" algn="l" rtl="0">
              <a:lnSpc>
                <a:spcPct val="115000"/>
              </a:lnSpc>
              <a:spcBef>
                <a:spcPts val="0"/>
              </a:spcBef>
              <a:spcAft>
                <a:spcPts val="0"/>
              </a:spcAft>
              <a:buSzPts val="1900"/>
              <a:buChar char="□"/>
            </a:pPr>
            <a:r>
              <a:rPr lang="en-US" sz="1900" dirty="0"/>
              <a:t>S.-H. Huang, C.-Y. Tsai, and C.-C. Lo, "A Multi-Data Mining Approach for Shelf Space Optimization Considering Customer </a:t>
            </a:r>
            <a:r>
              <a:rPr lang="en-US" sz="1900" dirty="0" err="1"/>
              <a:t>Behaviour</a:t>
            </a:r>
            <a:r>
              <a:rPr lang="en-US" sz="1900" dirty="0"/>
              <a:t>," </a:t>
            </a:r>
            <a:r>
              <a:rPr lang="en-US" sz="1900" i="1" dirty="0"/>
              <a:t>International Conference on Data Science and Advanced Analytics (DSAA)</a:t>
            </a:r>
            <a:r>
              <a:rPr lang="en-US" sz="1900" dirty="0"/>
              <a:t>, 2014, pp. 1-8.</a:t>
            </a:r>
            <a:endParaRPr sz="1900" dirty="0"/>
          </a:p>
          <a:p>
            <a:pPr marL="457200" lvl="0" indent="-349250" algn="l" rtl="0">
              <a:lnSpc>
                <a:spcPct val="115000"/>
              </a:lnSpc>
              <a:spcBef>
                <a:spcPts val="0"/>
              </a:spcBef>
              <a:spcAft>
                <a:spcPts val="0"/>
              </a:spcAft>
              <a:buSzPts val="1900"/>
              <a:buChar char="□"/>
            </a:pPr>
            <a:r>
              <a:rPr lang="en-US" sz="1900" dirty="0"/>
              <a:t>Thomas, J. A., &amp; George, S. "Application of </a:t>
            </a:r>
            <a:r>
              <a:rPr lang="en-US" sz="1900" dirty="0" err="1"/>
              <a:t>Apriori</a:t>
            </a:r>
            <a:r>
              <a:rPr lang="en-US" sz="1900" dirty="0"/>
              <a:t> Algorithm in Supermarket Shelf Space Optimization." </a:t>
            </a:r>
            <a:r>
              <a:rPr lang="en-US" sz="1900" i="1" dirty="0"/>
              <a:t>Proc. IEEE International Conference on Intelligent Computing and Control (I2C2)</a:t>
            </a:r>
            <a:r>
              <a:rPr lang="en-US" sz="1900" dirty="0"/>
              <a:t>, 2017.</a:t>
            </a:r>
            <a:endParaRPr sz="1900" dirty="0"/>
          </a:p>
          <a:p>
            <a:pPr marL="469900" lvl="0" indent="-279400" algn="l" rtl="0">
              <a:spcBef>
                <a:spcPts val="0"/>
              </a:spcBef>
              <a:spcAft>
                <a:spcPts val="0"/>
              </a:spcAft>
              <a:buSzPts val="3000"/>
              <a:buNone/>
            </a:pPr>
            <a:endParaRPr dirty="0"/>
          </a:p>
        </p:txBody>
      </p:sp>
      <p:sp>
        <p:nvSpPr>
          <p:cNvPr id="195" name="Google Shape;195;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96" name="Google Shape;196;p12"/>
          <p:cNvSpPr txBox="1">
            <a:spLocks noGrp="1"/>
          </p:cNvSpPr>
          <p:nvPr>
            <p:ph type="ftr" idx="11"/>
          </p:nvPr>
        </p:nvSpPr>
        <p:spPr>
          <a:xfrm>
            <a:off x="3454400" y="6245225"/>
            <a:ext cx="45719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97" name="Google Shape;197;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lang="en-US" sz="4000" b="1">
              <a:solidFill>
                <a:srgbClr val="FF0000"/>
              </a:solidFill>
            </a:endParaRPr>
          </a:p>
        </p:txBody>
      </p:sp>
      <p:sp>
        <p:nvSpPr>
          <p:cNvPr id="203" name="Google Shape;203;p13"/>
          <p:cNvSpPr txBox="1">
            <a:spLocks noGrp="1"/>
          </p:cNvSpPr>
          <p:nvPr>
            <p:ph type="ftr" idx="11"/>
          </p:nvPr>
        </p:nvSpPr>
        <p:spPr>
          <a:xfrm>
            <a:off x="3454400" y="6245225"/>
            <a:ext cx="45719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204" name="Google Shape;204;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5" name="Google Shape;205;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Abstract</a:t>
            </a:r>
            <a:endParaRPr sz="2800" dirty="0"/>
          </a:p>
        </p:txBody>
      </p:sp>
      <p:sp>
        <p:nvSpPr>
          <p:cNvPr id="121" name="Google Shape;121;p4"/>
          <p:cNvSpPr txBox="1">
            <a:spLocks noGrp="1"/>
          </p:cNvSpPr>
          <p:nvPr>
            <p:ph type="body" idx="1"/>
          </p:nvPr>
        </p:nvSpPr>
        <p:spPr>
          <a:xfrm>
            <a:off x="703962" y="1418303"/>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US" sz="2400" dirty="0">
              <a:solidFill>
                <a:srgbClr val="000000"/>
              </a:solidFill>
            </a:endParaRPr>
          </a:p>
          <a:p>
            <a:pPr marL="0" marR="0" lvl="0" indent="0" algn="l" rtl="0">
              <a:lnSpc>
                <a:spcPct val="100000"/>
              </a:lnSpc>
              <a:spcBef>
                <a:spcPts val="0"/>
              </a:spcBef>
              <a:spcAft>
                <a:spcPts val="0"/>
              </a:spcAft>
              <a:buNone/>
            </a:pPr>
            <a:r>
              <a:rPr lang="en-US" sz="2400" dirty="0">
                <a:solidFill>
                  <a:srgbClr val="000000"/>
                </a:solidFill>
              </a:rPr>
              <a:t>Optimizing shelf space utilization in a grocery chain requires a strategic approach grounded in the analysis of sales data and customer shopping patterns. aims to enhance product placement by leveraging insights from product performance and consumer personas. the goal is to improve the accessibility and availability of high-demand items, increase sales, reduce stockouts, and ensure efficient inventory turnover. The outcomes of this analysis will offer actionable strategies for more effective analysis and inventory practices within the grocery chain.</a:t>
            </a: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23" name="Google Shape;123;p4"/>
          <p:cNvSpPr txBox="1">
            <a:spLocks noGrp="1"/>
          </p:cNvSpPr>
          <p:nvPr>
            <p:ph type="ftr" idx="11"/>
          </p:nvPr>
        </p:nvSpPr>
        <p:spPr>
          <a:xfrm>
            <a:off x="3706761" y="6245225"/>
            <a:ext cx="431963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69533"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 </a:t>
            </a:r>
            <a:r>
              <a:rPr lang="en-US" sz="3200" b="1">
                <a:solidFill>
                  <a:srgbClr val="FF0000"/>
                </a:solidFill>
              </a:rPr>
              <a:t>Introduction and Overview of the Project.</a:t>
            </a:r>
            <a:endParaRPr sz="3200" b="1">
              <a:solidFill>
                <a:srgbClr val="FF0000"/>
              </a:solidFill>
            </a:endParaRPr>
          </a:p>
        </p:txBody>
      </p:sp>
      <p:sp>
        <p:nvSpPr>
          <p:cNvPr id="130" name="Google Shape;130;p5"/>
          <p:cNvSpPr txBox="1">
            <a:spLocks noGrp="1"/>
          </p:cNvSpPr>
          <p:nvPr>
            <p:ph type="body" idx="1"/>
          </p:nvPr>
        </p:nvSpPr>
        <p:spPr>
          <a:xfrm>
            <a:off x="569533" y="1398639"/>
            <a:ext cx="10668000" cy="4267200"/>
          </a:xfrm>
          <a:prstGeom prst="rect">
            <a:avLst/>
          </a:prstGeom>
          <a:noFill/>
          <a:ln>
            <a:noFill/>
          </a:ln>
        </p:spPr>
        <p:txBody>
          <a:bodyPr spcFirstLastPara="1" wrap="square" lIns="91425" tIns="45700" rIns="91425" bIns="45700" anchor="t" anchorCtr="0">
            <a:noAutofit/>
          </a:bodyPr>
          <a:lstStyle/>
          <a:p>
            <a:pPr marL="12700" lvl="0" indent="0" algn="l" rtl="0">
              <a:lnSpc>
                <a:spcPct val="115000"/>
              </a:lnSpc>
              <a:spcBef>
                <a:spcPts val="0"/>
              </a:spcBef>
              <a:spcAft>
                <a:spcPts val="0"/>
              </a:spcAft>
              <a:buSzPts val="1100"/>
              <a:buNone/>
            </a:pPr>
            <a:endParaRPr sz="2400" dirty="0">
              <a:solidFill>
                <a:srgbClr val="CC0000"/>
              </a:solidFill>
              <a:latin typeface="Noto Sans Symbols"/>
              <a:ea typeface="Noto Sans Symbols"/>
              <a:cs typeface="Noto Sans Symbols"/>
              <a:sym typeface="Noto Sans Symbols"/>
            </a:endParaRPr>
          </a:p>
          <a:p>
            <a:pPr marL="457200" lvl="0" indent="-381000" algn="l" rtl="0">
              <a:lnSpc>
                <a:spcPct val="115000"/>
              </a:lnSpc>
              <a:spcBef>
                <a:spcPts val="0"/>
              </a:spcBef>
              <a:spcAft>
                <a:spcPts val="0"/>
              </a:spcAft>
              <a:buSzPts val="2400"/>
              <a:buChar char="□"/>
            </a:pPr>
            <a:r>
              <a:rPr lang="en-US" sz="2400" dirty="0"/>
              <a:t>Customer Behavior Analysis for Efficient Shelf Space Management is crucial for optimizing retail environments.</a:t>
            </a:r>
            <a:endParaRPr sz="2400" dirty="0"/>
          </a:p>
          <a:p>
            <a:pPr marL="457200" lvl="0" indent="-381000" algn="l" rtl="0">
              <a:lnSpc>
                <a:spcPct val="115000"/>
              </a:lnSpc>
              <a:spcBef>
                <a:spcPts val="0"/>
              </a:spcBef>
              <a:spcAft>
                <a:spcPts val="0"/>
              </a:spcAft>
              <a:buSzPts val="2400"/>
              <a:buChar char="□"/>
            </a:pPr>
            <a:r>
              <a:rPr lang="en-US" sz="2400" dirty="0">
                <a:solidFill>
                  <a:srgbClr val="CC0000"/>
                </a:solidFill>
              </a:rPr>
              <a:t> </a:t>
            </a:r>
            <a:r>
              <a:rPr lang="en-US" sz="2400" dirty="0"/>
              <a:t>Current methods often suffer from inaccurate data and inefficient analysis tools.</a:t>
            </a:r>
            <a:endParaRPr sz="2400" dirty="0"/>
          </a:p>
          <a:p>
            <a:pPr marL="457200" lvl="0" indent="-381000" algn="l" rtl="0">
              <a:lnSpc>
                <a:spcPct val="115000"/>
              </a:lnSpc>
              <a:spcBef>
                <a:spcPts val="0"/>
              </a:spcBef>
              <a:spcAft>
                <a:spcPts val="0"/>
              </a:spcAft>
              <a:buSzPts val="2400"/>
              <a:buChar char="□"/>
            </a:pPr>
            <a:r>
              <a:rPr lang="en-US" sz="2400" dirty="0">
                <a:solidFill>
                  <a:srgbClr val="CC0000"/>
                </a:solidFill>
              </a:rPr>
              <a:t> </a:t>
            </a:r>
            <a:r>
              <a:rPr lang="en-US" sz="2400" dirty="0"/>
              <a:t>Implement a system with advanced analytics and automated data collection and enable adjustments based on real-time customer behavior, maximizing sales potential.</a:t>
            </a:r>
            <a:endParaRPr sz="2400" dirty="0"/>
          </a:p>
          <a:p>
            <a:pPr marL="469900" lvl="0" indent="-279400" algn="l" rtl="0">
              <a:spcBef>
                <a:spcPts val="0"/>
              </a:spcBef>
              <a:spcAft>
                <a:spcPts val="0"/>
              </a:spcAft>
              <a:buSzPts val="3000"/>
              <a:buNone/>
            </a:pPr>
            <a:endParaRPr dirty="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32" name="Google Shape;132;p5"/>
          <p:cNvSpPr txBox="1">
            <a:spLocks noGrp="1"/>
          </p:cNvSpPr>
          <p:nvPr>
            <p:ph type="ftr" idx="11"/>
          </p:nvPr>
        </p:nvSpPr>
        <p:spPr>
          <a:xfrm>
            <a:off x="3637935" y="6245225"/>
            <a:ext cx="438846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62008" y="344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Literature Survey</a:t>
            </a:r>
            <a:endParaRPr sz="3200" b="1">
              <a:solidFill>
                <a:srgbClr val="FF0000"/>
              </a:solidFill>
            </a:endParaRPr>
          </a:p>
        </p:txBody>
      </p:sp>
      <p:graphicFrame>
        <p:nvGraphicFramePr>
          <p:cNvPr id="139" name="Google Shape;139;p6"/>
          <p:cNvGraphicFramePr/>
          <p:nvPr/>
        </p:nvGraphicFramePr>
        <p:xfrm>
          <a:off x="699721" y="344151"/>
          <a:ext cx="10833518" cy="5535602"/>
        </p:xfrm>
        <a:graphic>
          <a:graphicData uri="http://schemas.openxmlformats.org/drawingml/2006/table">
            <a:tbl>
              <a:tblPr firstRow="1" bandRow="1">
                <a:noFill/>
                <a:tableStyleId>{E82FF338-1DB5-4ABB-9B90-3885836F0C89}</a:tableStyleId>
              </a:tblPr>
              <a:tblGrid>
                <a:gridCol w="981595"/>
                <a:gridCol w="2133600"/>
                <a:gridCol w="2207950"/>
                <a:gridCol w="1788855"/>
                <a:gridCol w="1778000"/>
                <a:gridCol w="1943518"/>
              </a:tblGrid>
              <a:tr h="604866">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err="1"/>
                        <a:t>S.No</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Journal</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Volume/</a:t>
                      </a:r>
                      <a:endParaRPr sz="1800" u="none" strike="noStrike" cap="none" dirty="0"/>
                    </a:p>
                    <a:p>
                      <a:pPr marL="0" marR="0" lvl="0" indent="0" algn="l" rtl="0">
                        <a:spcBef>
                          <a:spcPts val="0"/>
                        </a:spcBef>
                        <a:spcAft>
                          <a:spcPts val="0"/>
                        </a:spcAft>
                        <a:buClr>
                          <a:schemeClr val="dk1"/>
                        </a:buClr>
                        <a:buSzPts val="1800"/>
                        <a:buFont typeface="Verdana" panose="020B0604030504040204"/>
                        <a:buNone/>
                      </a:pPr>
                      <a:r>
                        <a:rPr lang="en-US" sz="1800" u="none" strike="noStrike" cap="none" dirty="0"/>
                        <a:t>Year</a:t>
                      </a:r>
                      <a:endParaRPr sz="1800" u="none" strike="noStrike" cap="none" dirty="0"/>
                    </a:p>
                  </a:txBody>
                  <a:tcPr marL="91450" marR="91450" marT="45725" marB="45725"/>
                </a:tc>
              </a:tr>
              <a:tr h="1641764">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1</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Sheng-Hsiang Huang, </a:t>
                      </a:r>
                      <a:endParaRPr lang="en-IN" sz="1200" dirty="0"/>
                    </a:p>
                    <a:p>
                      <a:pPr marL="0" marR="0" lvl="0" indent="0" algn="l" rtl="0">
                        <a:spcBef>
                          <a:spcPts val="0"/>
                        </a:spcBef>
                        <a:spcAft>
                          <a:spcPts val="0"/>
                        </a:spcAft>
                        <a:buClr>
                          <a:schemeClr val="dk1"/>
                        </a:buClr>
                        <a:buSzPts val="1800"/>
                        <a:buFont typeface="Verdana" panose="020B0604030504040204"/>
                        <a:buNone/>
                      </a:pPr>
                      <a:r>
                        <a:rPr lang="en-IN" sz="1200" dirty="0" err="1"/>
                        <a:t>Chieh</a:t>
                      </a:r>
                      <a:r>
                        <a:rPr lang="en-IN" sz="1200" dirty="0"/>
                        <a:t>-Yuan Tsai,</a:t>
                      </a:r>
                      <a:endParaRPr lang="en-IN" sz="1200" dirty="0"/>
                    </a:p>
                    <a:p>
                      <a:pPr marL="0" marR="0" lvl="0" indent="0" algn="l" rtl="0">
                        <a:spcBef>
                          <a:spcPts val="0"/>
                        </a:spcBef>
                        <a:spcAft>
                          <a:spcPts val="0"/>
                        </a:spcAft>
                        <a:buClr>
                          <a:schemeClr val="dk1"/>
                        </a:buClr>
                        <a:buSzPts val="1800"/>
                        <a:buFont typeface="Verdana" panose="020B0604030504040204"/>
                        <a:buNone/>
                      </a:pPr>
                      <a:r>
                        <a:rPr lang="en-IN" sz="1200" dirty="0" err="1"/>
                        <a:t>Chih</a:t>
                      </a:r>
                      <a:r>
                        <a:rPr lang="en-IN" sz="1200" dirty="0"/>
                        <a:t>-Chung Lo</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 Multi-Data Mining Approach for Shelf Space Optimization Considering Customer </a:t>
                      </a:r>
                      <a:r>
                        <a:rPr lang="en-US" sz="1200" dirty="0" err="1"/>
                        <a:t>Behaviour</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focuses on utility mining to enhance product profitability and solve the product-to-shelf assignment problem using consumer behavior data.</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b="0" i="0" u="none" strike="noStrike" cap="none" dirty="0">
                          <a:solidFill>
                            <a:schemeClr val="dk1"/>
                          </a:solidFill>
                          <a:effectLst/>
                          <a:latin typeface="Verdana" panose="020B0604030504040204"/>
                          <a:ea typeface="Verdana" panose="020B0604030504040204"/>
                          <a:cs typeface="Verdana" panose="020B0604030504040204"/>
                          <a:sym typeface="Arial" panose="020B0604020202020204"/>
                        </a:rPr>
                        <a:t>11th International Conference on e-Business (ICE-B-2014)</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2014</a:t>
                      </a:r>
                      <a:endParaRPr sz="1400" u="none" strike="noStrike" cap="none" dirty="0"/>
                    </a:p>
                  </a:txBody>
                  <a:tcPr marL="91450" marR="91450" marT="45725" marB="45725"/>
                </a:tc>
              </a:tr>
              <a:tr h="1468948">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2</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err="1"/>
                        <a:t>Chieh</a:t>
                      </a:r>
                      <a:r>
                        <a:rPr lang="en-IN" sz="1200" dirty="0"/>
                        <a:t>-Yuan </a:t>
                      </a:r>
                      <a:r>
                        <a:rPr lang="en-IN" sz="1200" dirty="0" err="1"/>
                        <a:t>Tsaiab</a:t>
                      </a:r>
                      <a:r>
                        <a:rPr lang="en-IN" sz="1200" dirty="0"/>
                        <a:t>, Sheng-Hsiang Huang</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 data mining approach to optimize shelf space allocation in considering customer purchase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proposes a three-stage data mining method to optimize retail shelf space by analyzing customer purchase and movement patterns.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i="0" dirty="0"/>
                        <a:t>Expert Systems with Applications (2013)</a:t>
                      </a:r>
                      <a:endParaRPr sz="1200" i="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2015</a:t>
                      </a:r>
                      <a:endParaRPr sz="1400" u="none" strike="noStrike" cap="none" dirty="0"/>
                    </a:p>
                  </a:txBody>
                  <a:tcPr marL="91450" marR="91450" marT="45725" marB="45725"/>
                </a:tc>
              </a:tr>
              <a:tr h="1603652">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3</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Jerry </a:t>
                      </a:r>
                      <a:r>
                        <a:rPr lang="en-IN" sz="1200" dirty="0" err="1"/>
                        <a:t>Heikal</a:t>
                      </a:r>
                      <a:r>
                        <a:rPr lang="en-IN" sz="1200" dirty="0"/>
                        <a:t>,</a:t>
                      </a:r>
                      <a:endParaRPr lang="en-IN" sz="1200" dirty="0"/>
                    </a:p>
                    <a:p>
                      <a:pPr marL="0" marR="0" lvl="0" indent="0" algn="l" rtl="0">
                        <a:spcBef>
                          <a:spcPts val="0"/>
                        </a:spcBef>
                        <a:spcAft>
                          <a:spcPts val="0"/>
                        </a:spcAft>
                        <a:buClr>
                          <a:schemeClr val="dk1"/>
                        </a:buClr>
                        <a:buSzPts val="1800"/>
                        <a:buFont typeface="Verdana" panose="020B0604030504040204"/>
                        <a:buNone/>
                      </a:pPr>
                      <a:r>
                        <a:rPr lang="en-IN" sz="1200" dirty="0"/>
                        <a:t>Ayu Gandhi</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Enhancing Retail Supermarket Financial Performance Through Market Basket Analytics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This paper explores the application of Market Basket Analysis to identify product strategies to diverse consumer personas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i="0" dirty="0"/>
                        <a:t>Business and Retail Management Research </a:t>
                      </a:r>
                      <a:r>
                        <a:rPr lang="en-US" sz="1200" dirty="0"/>
                        <a:t>(2021)</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2024</a:t>
                      </a:r>
                      <a:endParaRPr sz="1400" u="none" strike="noStrike" cap="none" dirty="0"/>
                    </a:p>
                  </a:txBody>
                  <a:tcPr marL="91450" marR="91450" marT="45725" marB="45725"/>
                </a:tc>
              </a:tr>
            </a:tbl>
          </a:graphicData>
        </a:graphic>
      </p:graphicFrame>
      <p:sp>
        <p:nvSpPr>
          <p:cNvPr id="140" name="Google Shape;140;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41" name="Google Shape;141;p6"/>
          <p:cNvSpPr txBox="1">
            <a:spLocks noGrp="1"/>
          </p:cNvSpPr>
          <p:nvPr>
            <p:ph type="ftr" idx="11"/>
          </p:nvPr>
        </p:nvSpPr>
        <p:spPr>
          <a:xfrm>
            <a:off x="3647768" y="6245225"/>
            <a:ext cx="4378632"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42" name="Google Shape;142;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317523" y="914422"/>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Literature Survey</a:t>
            </a:r>
            <a:endParaRPr sz="3200" b="1">
              <a:solidFill>
                <a:srgbClr val="FF0000"/>
              </a:solidFill>
            </a:endParaRPr>
          </a:p>
        </p:txBody>
      </p:sp>
      <p:graphicFrame>
        <p:nvGraphicFramePr>
          <p:cNvPr id="139" name="Google Shape;139;p6"/>
          <p:cNvGraphicFramePr/>
          <p:nvPr/>
        </p:nvGraphicFramePr>
        <p:xfrm>
          <a:off x="694813" y="439972"/>
          <a:ext cx="10802374" cy="5503606"/>
        </p:xfrm>
        <a:graphic>
          <a:graphicData uri="http://schemas.openxmlformats.org/drawingml/2006/table">
            <a:tbl>
              <a:tblPr firstRow="1" bandRow="1">
                <a:noFill/>
                <a:tableStyleId>{E82FF338-1DB5-4ABB-9B90-3885836F0C89}</a:tableStyleId>
              </a:tblPr>
              <a:tblGrid>
                <a:gridCol w="1114322"/>
                <a:gridCol w="2172930"/>
                <a:gridCol w="1838632"/>
                <a:gridCol w="1986116"/>
                <a:gridCol w="1778000"/>
                <a:gridCol w="1912374"/>
              </a:tblGrid>
              <a:tr h="722921">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Paper Title</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Journal</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tr>
              <a:tr h="1432519">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4</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Pragya Agarwal,</a:t>
                      </a:r>
                      <a:endParaRPr lang="en-IN" sz="1200" dirty="0"/>
                    </a:p>
                    <a:p>
                      <a:pPr marL="0" marR="0" lvl="0" indent="0" algn="l" rtl="0">
                        <a:spcBef>
                          <a:spcPts val="0"/>
                        </a:spcBef>
                        <a:spcAft>
                          <a:spcPts val="0"/>
                        </a:spcAft>
                        <a:buClr>
                          <a:schemeClr val="dk1"/>
                        </a:buClr>
                        <a:buSzPts val="1800"/>
                        <a:buFont typeface="Verdana" panose="020B0604030504040204"/>
                        <a:buNone/>
                      </a:pPr>
                      <a:r>
                        <a:rPr lang="en-IN" sz="1200" u="none" strike="noStrike" cap="none" dirty="0"/>
                        <a:t>Madan Lal Yadav,</a:t>
                      </a:r>
                      <a:endParaRPr lang="en-IN" sz="1200" u="none" strike="noStrike" cap="none" dirty="0"/>
                    </a:p>
                    <a:p>
                      <a:pPr marL="0" marR="0" lvl="0" indent="0" algn="l" rtl="0">
                        <a:spcBef>
                          <a:spcPts val="0"/>
                        </a:spcBef>
                        <a:spcAft>
                          <a:spcPts val="0"/>
                        </a:spcAft>
                        <a:buClr>
                          <a:schemeClr val="dk1"/>
                        </a:buClr>
                        <a:buSzPts val="1800"/>
                        <a:buFont typeface="Verdana" panose="020B0604030504040204"/>
                        <a:buNone/>
                      </a:pPr>
                      <a:r>
                        <a:rPr lang="en-IN" sz="1200" u="none" strike="noStrike" cap="none" dirty="0"/>
                        <a:t>Nupur Anand</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Study on </a:t>
                      </a:r>
                      <a:r>
                        <a:rPr lang="en-US" sz="1200" dirty="0" err="1"/>
                        <a:t>Apriori</a:t>
                      </a:r>
                      <a:r>
                        <a:rPr lang="en-US" sz="1200" dirty="0"/>
                        <a:t> Algorithm and its Application in Grocery Store </a:t>
                      </a:r>
                      <a:endParaRPr sz="1200" u="none" strike="noStrike" cap="none" dirty="0"/>
                    </a:p>
                  </a:txBody>
                  <a:tcPr marL="91450" marR="91450" marT="45725" marB="45725"/>
                </a:tc>
                <a:tc>
                  <a:txBody>
                    <a:bodyPr/>
                    <a:lstStyle/>
                    <a:p>
                      <a:r>
                        <a:rPr lang="en-US" sz="1200" dirty="0"/>
                        <a:t>The paper discusses the </a:t>
                      </a:r>
                      <a:r>
                        <a:rPr lang="en-US" sz="1200" dirty="0" err="1"/>
                        <a:t>Apriori</a:t>
                      </a:r>
                      <a:r>
                        <a:rPr lang="en-US" sz="1200" dirty="0"/>
                        <a:t> algorithm  and examines improvements to enhance grocery store data analysis.</a:t>
                      </a:r>
                      <a:endParaRPr lang="en-US" sz="1200" dirty="0"/>
                    </a:p>
                    <a:p>
                      <a:pPr marL="0" marR="0" lvl="0" indent="0" algn="l" rtl="0">
                        <a:spcBef>
                          <a:spcPts val="0"/>
                        </a:spcBef>
                        <a:spcAft>
                          <a:spcPts val="0"/>
                        </a:spcAft>
                        <a:buClr>
                          <a:schemeClr val="dk1"/>
                        </a:buClr>
                        <a:buSzPts val="1800"/>
                        <a:buFont typeface="Verdana" panose="020B0604030504040204"/>
                        <a:buNone/>
                      </a:pP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b="0" dirty="0"/>
                        <a:t>International Journal of Computer Applications</a:t>
                      </a:r>
                      <a:br>
                        <a:rPr lang="en-US" sz="1200" dirty="0"/>
                      </a:br>
                      <a:r>
                        <a:rPr lang="en-US" sz="1200" dirty="0"/>
                        <a:t>Volume 74, No.14, July 2013</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2013</a:t>
                      </a:r>
                      <a:endParaRPr sz="1400" u="none" strike="noStrike" cap="none" dirty="0"/>
                    </a:p>
                  </a:txBody>
                  <a:tcPr marL="91450" marR="91450" marT="45725" marB="45725"/>
                </a:tc>
              </a:tr>
              <a:tr h="1623521">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5</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err="1"/>
                        <a:t>Balya</a:t>
                      </a:r>
                      <a:r>
                        <a:rPr lang="en-IN" sz="1200" dirty="0"/>
                        <a:t> Ibnu </a:t>
                      </a:r>
                      <a:r>
                        <a:rPr lang="en-IN" sz="1200" dirty="0" err="1"/>
                        <a:t>Mulkan</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An approach to improve layout store and product placement using  </a:t>
                      </a:r>
                      <a:r>
                        <a:rPr lang="en-US" sz="1200" dirty="0" err="1"/>
                        <a:t>Apriori</a:t>
                      </a:r>
                      <a:r>
                        <a:rPr lang="en-US" sz="1200" dirty="0"/>
                        <a:t> algorithm </a:t>
                      </a:r>
                      <a:endParaRPr 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discusses improving store layout and product placement using a combination of the </a:t>
                      </a:r>
                      <a:r>
                        <a:rPr lang="en-US" sz="1200" dirty="0" err="1"/>
                        <a:t>Apriori</a:t>
                      </a:r>
                      <a:r>
                        <a:rPr lang="en-US" sz="1200" dirty="0"/>
                        <a:t> algorithm and Profited Sequential Pattern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International Program, Department of Industrial Engineering, Universitas Islam Indonesia, in 2018.</a:t>
                      </a:r>
                      <a:endParaRPr 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2018</a:t>
                      </a:r>
                      <a:endParaRPr sz="1400" u="none" strike="noStrike" cap="none" dirty="0"/>
                    </a:p>
                  </a:txBody>
                  <a:tcPr marL="91450" marR="91450" marT="45725" marB="45725"/>
                </a:tc>
              </a:tr>
              <a:tr h="1724645">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6</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u="none" strike="noStrike" cap="none" dirty="0"/>
                        <a:t>Ioana David</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Improving the Customers’ In-Store Experience using </a:t>
                      </a:r>
                      <a:r>
                        <a:rPr lang="en-US" sz="1200" dirty="0" err="1"/>
                        <a:t>Apriori</a:t>
                      </a:r>
                      <a:r>
                        <a:rPr lang="en-US" sz="1200" dirty="0"/>
                        <a:t> Algorithm</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u="none" strike="noStrike" cap="none" dirty="0"/>
                        <a:t>The paper discusses</a:t>
                      </a:r>
                      <a:endParaRPr lang="en-US" sz="1200" u="none" strike="noStrike" cap="none" dirty="0"/>
                    </a:p>
                    <a:p>
                      <a:pPr marL="0" marR="0" lvl="0" indent="0" algn="l" rtl="0">
                        <a:spcBef>
                          <a:spcPts val="0"/>
                        </a:spcBef>
                        <a:spcAft>
                          <a:spcPts val="0"/>
                        </a:spcAft>
                        <a:buClr>
                          <a:schemeClr val="dk1"/>
                        </a:buClr>
                        <a:buSzPts val="1800"/>
                        <a:buFont typeface="Verdana" panose="020B0604030504040204"/>
                        <a:buNone/>
                      </a:pPr>
                      <a:r>
                        <a:rPr lang="en-US" sz="1200" u="none" strike="noStrike" cap="none" dirty="0"/>
                        <a:t>About improving the customers experience through </a:t>
                      </a:r>
                      <a:r>
                        <a:rPr lang="en-US" sz="1200" u="none" strike="noStrike" cap="none" dirty="0" err="1"/>
                        <a:t>apriori</a:t>
                      </a:r>
                      <a:r>
                        <a:rPr lang="en-US" sz="1200" u="none" strike="noStrike" cap="none" dirty="0"/>
                        <a:t> algorithm and keeps monitoring on the shopping patterns</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Department of Economic Informatics and Cybernetics</a:t>
                      </a:r>
                      <a:endParaRPr lang="en-US" sz="1200" dirty="0"/>
                    </a:p>
                    <a:p>
                      <a:pPr marL="0" marR="0" lvl="0" indent="0" algn="l" rtl="0">
                        <a:spcBef>
                          <a:spcPts val="0"/>
                        </a:spcBef>
                        <a:spcAft>
                          <a:spcPts val="0"/>
                        </a:spcAft>
                        <a:buClr>
                          <a:schemeClr val="dk1"/>
                        </a:buClr>
                        <a:buSzPts val="1800"/>
                        <a:buFont typeface="Verdana" panose="020B0604030504040204"/>
                        <a:buNone/>
                      </a:pPr>
                      <a:r>
                        <a:rPr lang="da-DK" sz="1200" dirty="0"/>
                        <a:t>Database Systems Journal, vol. X/2019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2019</a:t>
                      </a:r>
                      <a:endParaRPr sz="1400" u="none" strike="noStrike" cap="none" dirty="0"/>
                    </a:p>
                  </a:txBody>
                  <a:tcPr marL="91450" marR="91450" marT="45725" marB="45725"/>
                </a:tc>
              </a:tr>
            </a:tbl>
          </a:graphicData>
        </a:graphic>
      </p:graphicFrame>
      <p:sp>
        <p:nvSpPr>
          <p:cNvPr id="140" name="Google Shape;140;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41" name="Google Shape;141;p6"/>
          <p:cNvSpPr txBox="1">
            <a:spLocks noGrp="1"/>
          </p:cNvSpPr>
          <p:nvPr>
            <p:ph type="ftr" idx="11"/>
          </p:nvPr>
        </p:nvSpPr>
        <p:spPr>
          <a:xfrm>
            <a:off x="3677265" y="6245225"/>
            <a:ext cx="434913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42" name="Google Shape;142;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711208"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Existing System</a:t>
            </a:r>
            <a:endParaRPr sz="3200" b="1">
              <a:solidFill>
                <a:srgbClr val="FF0000"/>
              </a:solidFill>
            </a:endParaRPr>
          </a:p>
        </p:txBody>
      </p:sp>
      <p:sp>
        <p:nvSpPr>
          <p:cNvPr id="148" name="Google Shape;148;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558800" algn="l" rtl="0">
              <a:lnSpc>
                <a:spcPct val="115000"/>
              </a:lnSpc>
              <a:spcBef>
                <a:spcPts val="0"/>
              </a:spcBef>
              <a:spcAft>
                <a:spcPts val="0"/>
              </a:spcAft>
              <a:buClr>
                <a:srgbClr val="CC0000"/>
              </a:buClr>
              <a:buSzPts val="3200"/>
              <a:buChar char="□"/>
            </a:pPr>
            <a:r>
              <a:rPr lang="en-US" sz="2400"/>
              <a:t>Currently, stores rely on employees observing customer behavior and making decisions based on their observations.</a:t>
            </a:r>
            <a:endParaRPr sz="2400"/>
          </a:p>
          <a:p>
            <a:pPr marL="469900" lvl="0" indent="-558800" algn="l" rtl="0">
              <a:lnSpc>
                <a:spcPct val="115000"/>
              </a:lnSpc>
              <a:spcBef>
                <a:spcPts val="0"/>
              </a:spcBef>
              <a:spcAft>
                <a:spcPts val="0"/>
              </a:spcAft>
              <a:buClr>
                <a:srgbClr val="CC0000"/>
              </a:buClr>
              <a:buSzPts val="3200"/>
              <a:buChar char="□"/>
            </a:pPr>
            <a:r>
              <a:rPr lang="en-US" sz="2400"/>
              <a:t>Use of traditional methods like paper records or basic spreadsheets for tracking sales and inventory.</a:t>
            </a:r>
            <a:endParaRPr sz="2400"/>
          </a:p>
          <a:p>
            <a:pPr marL="469900" lvl="0" indent="-558800" algn="l" rtl="0">
              <a:lnSpc>
                <a:spcPct val="115000"/>
              </a:lnSpc>
              <a:spcBef>
                <a:spcPts val="0"/>
              </a:spcBef>
              <a:spcAft>
                <a:spcPts val="0"/>
              </a:spcAft>
              <a:buClr>
                <a:srgbClr val="CC0000"/>
              </a:buClr>
              <a:buSzPts val="3200"/>
              <a:buChar char="□"/>
            </a:pPr>
            <a:r>
              <a:rPr lang="en-US" sz="2400"/>
              <a:t>Inability to quickly adjust product placement or inventory levels in response to changing customer preferences or market conditions.</a:t>
            </a:r>
            <a:endParaRPr sz="2400"/>
          </a:p>
          <a:p>
            <a:pPr marL="469900" lvl="0" indent="0" algn="l" rtl="0">
              <a:lnSpc>
                <a:spcPct val="115000"/>
              </a:lnSpc>
              <a:spcBef>
                <a:spcPts val="0"/>
              </a:spcBef>
              <a:spcAft>
                <a:spcPts val="0"/>
              </a:spcAft>
              <a:buNone/>
            </a:pPr>
            <a:br>
              <a:rPr lang="en-US" sz="2800" b="0" i="0" u="none" strike="noStrike" cap="none">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p>
        </p:txBody>
      </p:sp>
      <p:sp>
        <p:nvSpPr>
          <p:cNvPr id="149" name="Google Shape;149;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50" name="Google Shape;150;p7"/>
          <p:cNvSpPr txBox="1">
            <a:spLocks noGrp="1"/>
          </p:cNvSpPr>
          <p:nvPr>
            <p:ph type="ftr" idx="11"/>
          </p:nvPr>
        </p:nvSpPr>
        <p:spPr>
          <a:xfrm>
            <a:off x="3687097" y="6245225"/>
            <a:ext cx="4339303"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51" name="Google Shape;151;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3" sy="100003" flip="none" algn="tl"/>
        </a:blipFill>
        <a:effectLst/>
      </p:bgPr>
    </p:bg>
    <p:spTree>
      <p:nvGrpSpPr>
        <p:cNvPr id="1" name="Shape 155"/>
        <p:cNvGrpSpPr/>
        <p:nvPr/>
      </p:nvGrpSpPr>
      <p:grpSpPr>
        <a:xfrm>
          <a:off x="0" y="0"/>
          <a:ext cx="0" cy="0"/>
          <a:chOff x="0" y="0"/>
          <a:chExt cx="0" cy="0"/>
        </a:xfrm>
      </p:grpSpPr>
      <p:sp>
        <p:nvSpPr>
          <p:cNvPr id="156" name="Google Shape;156;g2f3d73dc994_0_34"/>
          <p:cNvSpPr txBox="1">
            <a:spLocks noGrp="1"/>
          </p:cNvSpPr>
          <p:nvPr>
            <p:ph type="body" idx="1"/>
          </p:nvPr>
        </p:nvSpPr>
        <p:spPr>
          <a:xfrm>
            <a:off x="545826" y="1785388"/>
            <a:ext cx="10668000" cy="4267200"/>
          </a:xfrm>
          <a:prstGeom prst="rect">
            <a:avLst/>
          </a:prstGeom>
          <a:noFill/>
          <a:ln>
            <a:noFill/>
          </a:ln>
        </p:spPr>
        <p:txBody>
          <a:bodyPr spcFirstLastPara="1" wrap="square" lIns="91425" tIns="45700" rIns="91425" bIns="45700" anchor="t" anchorCtr="0">
            <a:noAutofit/>
          </a:bodyPr>
          <a:lstStyle/>
          <a:p>
            <a:pPr marL="469900" lvl="0" indent="-558800" algn="just" rtl="0">
              <a:lnSpc>
                <a:spcPct val="115000"/>
              </a:lnSpc>
              <a:spcBef>
                <a:spcPts val="0"/>
              </a:spcBef>
              <a:spcAft>
                <a:spcPts val="0"/>
              </a:spcAft>
              <a:buClr>
                <a:srgbClr val="CC0000"/>
              </a:buClr>
              <a:buSzPts val="3200"/>
              <a:buChar char="□"/>
            </a:pPr>
            <a:r>
              <a:rPr lang="en-US" sz="2400"/>
              <a:t>Depending on people to track and restock shelves leads to </a:t>
            </a:r>
            <a:endParaRPr sz="2400"/>
          </a:p>
          <a:p>
            <a:pPr marL="469900" lvl="0" indent="0" algn="just" rtl="0">
              <a:lnSpc>
                <a:spcPct val="115000"/>
              </a:lnSpc>
              <a:spcBef>
                <a:spcPts val="0"/>
              </a:spcBef>
              <a:spcAft>
                <a:spcPts val="0"/>
              </a:spcAft>
              <a:buNone/>
            </a:pPr>
            <a:r>
              <a:rPr lang="en-US" sz="2400"/>
              <a:t>mistakes and slow updates.</a:t>
            </a:r>
            <a:endParaRPr sz="2400"/>
          </a:p>
          <a:p>
            <a:pPr marL="469900" lvl="0" indent="-558800" algn="just" rtl="0">
              <a:lnSpc>
                <a:spcPct val="115000"/>
              </a:lnSpc>
              <a:spcBef>
                <a:spcPts val="0"/>
              </a:spcBef>
              <a:spcAft>
                <a:spcPts val="0"/>
              </a:spcAft>
              <a:buClr>
                <a:srgbClr val="CC0000"/>
              </a:buClr>
              <a:buSzPts val="3200"/>
              <a:buChar char="□"/>
            </a:pPr>
            <a:r>
              <a:rPr lang="en-US" sz="2400"/>
              <a:t>Products are placed in the same spots without using sales data </a:t>
            </a:r>
            <a:endParaRPr sz="2400"/>
          </a:p>
          <a:p>
            <a:pPr marL="469900" lvl="0" indent="0" algn="just" rtl="0">
              <a:lnSpc>
                <a:spcPct val="115000"/>
              </a:lnSpc>
              <a:spcBef>
                <a:spcPts val="0"/>
              </a:spcBef>
              <a:spcAft>
                <a:spcPts val="0"/>
              </a:spcAft>
              <a:buNone/>
            </a:pPr>
            <a:r>
              <a:rPr lang="en-US" sz="2400"/>
              <a:t>or how customers shop.</a:t>
            </a:r>
            <a:endParaRPr sz="2400"/>
          </a:p>
          <a:p>
            <a:pPr marL="469900" lvl="0" indent="-558800" algn="just" rtl="0">
              <a:lnSpc>
                <a:spcPct val="115000"/>
              </a:lnSpc>
              <a:spcBef>
                <a:spcPts val="0"/>
              </a:spcBef>
              <a:spcAft>
                <a:spcPts val="0"/>
              </a:spcAft>
              <a:buClr>
                <a:srgbClr val="CC0000"/>
              </a:buClr>
              <a:buSzPts val="3200"/>
              <a:buChar char="□"/>
            </a:pPr>
            <a:r>
              <a:rPr lang="en-US" sz="2400"/>
              <a:t>Not using shelf space in the best way to sell more products.</a:t>
            </a:r>
            <a:endParaRPr sz="2400"/>
          </a:p>
          <a:p>
            <a:pPr marL="469900" lvl="0" indent="-558800" algn="just" rtl="0">
              <a:lnSpc>
                <a:spcPct val="115000"/>
              </a:lnSpc>
              <a:spcBef>
                <a:spcPts val="0"/>
              </a:spcBef>
              <a:spcAft>
                <a:spcPts val="0"/>
              </a:spcAft>
              <a:buSzPts val="3200"/>
              <a:buChar char="□"/>
            </a:pPr>
            <a:r>
              <a:rPr lang="en-US" sz="2400"/>
              <a:t>Difficulty in quickly adjusting product placement or inventory levels in response to changing customer preferences or market conditions.</a:t>
            </a:r>
            <a:endParaRPr sz="2400"/>
          </a:p>
          <a:p>
            <a:pPr marL="469900" lvl="0" indent="0" algn="l" rtl="0">
              <a:lnSpc>
                <a:spcPct val="115000"/>
              </a:lnSpc>
              <a:spcBef>
                <a:spcPts val="0"/>
              </a:spcBef>
              <a:spcAft>
                <a:spcPts val="0"/>
              </a:spcAft>
              <a:buNone/>
            </a:pPr>
            <a:br>
              <a:rPr lang="en-US" sz="2800" b="0" i="0" u="none" strike="noStrike" cap="none">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p>
        </p:txBody>
      </p:sp>
      <p:sp>
        <p:nvSpPr>
          <p:cNvPr id="157" name="Google Shape;157;g2f3d73dc994_0_3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Third Review</a:t>
            </a:r>
            <a:endParaRPr dirty="0"/>
          </a:p>
        </p:txBody>
      </p:sp>
      <p:sp>
        <p:nvSpPr>
          <p:cNvPr id="158" name="Google Shape;158;g2f3d73dc994_0_34"/>
          <p:cNvSpPr txBox="1">
            <a:spLocks noGrp="1"/>
          </p:cNvSpPr>
          <p:nvPr>
            <p:ph type="ftr" idx="11"/>
          </p:nvPr>
        </p:nvSpPr>
        <p:spPr>
          <a:xfrm>
            <a:off x="3667432" y="6245225"/>
            <a:ext cx="4358868"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59" name="Google Shape;159;g2f3d73dc994_0_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0" name="Google Shape;160;g2f3d73dc994_0_34"/>
          <p:cNvSpPr txBox="1"/>
          <p:nvPr/>
        </p:nvSpPr>
        <p:spPr>
          <a:xfrm>
            <a:off x="676975" y="915650"/>
            <a:ext cx="7816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FF0000"/>
                </a:solidFill>
                <a:latin typeface="Verdana" panose="020B0604030504040204"/>
                <a:ea typeface="Verdana" panose="020B0604030504040204"/>
                <a:cs typeface="Verdana" panose="020B0604030504040204"/>
                <a:sym typeface="Verdana" panose="020B0604030504040204"/>
              </a:rPr>
              <a:t>Drawback of Existing System</a:t>
            </a:r>
            <a:endParaRPr sz="3200" b="1">
              <a:solidFill>
                <a:srgbClr val="FF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15800</Words>
  <Application>WPS Presentation</Application>
  <PresentationFormat>Widescreen</PresentationFormat>
  <Paragraphs>516</Paragraphs>
  <Slides>32</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SimSun</vt:lpstr>
      <vt:lpstr>Wingdings</vt:lpstr>
      <vt:lpstr>Arial</vt:lpstr>
      <vt:lpstr>Verdana</vt:lpstr>
      <vt:lpstr>Noto Sans Symbols</vt:lpstr>
      <vt:lpstr>Calibri</vt:lpstr>
      <vt:lpstr>Microsoft YaHei</vt:lpstr>
      <vt:lpstr>Arial Unicode MS</vt:lpstr>
      <vt:lpstr>Verdana</vt:lpstr>
      <vt:lpstr>Profile</vt:lpstr>
      <vt:lpstr>PowerPoint 演示文稿</vt:lpstr>
      <vt:lpstr>Problem Statement and Motivation</vt:lpstr>
      <vt:lpstr>Objectives</vt:lpstr>
      <vt:lpstr>Abstract</vt:lpstr>
      <vt:lpstr> Introduction and Overview of the Project.</vt:lpstr>
      <vt:lpstr>Literature Survey</vt:lpstr>
      <vt:lpstr>Literature Survey</vt:lpstr>
      <vt:lpstr>Existing System</vt:lpstr>
      <vt:lpstr>PowerPoint 演示文稿</vt:lpstr>
      <vt:lpstr>Proposed System</vt:lpstr>
      <vt:lpstr>System Architecture</vt:lpstr>
      <vt:lpstr>List of modules</vt:lpstr>
      <vt:lpstr>Module 1 : Data Management Module</vt:lpstr>
      <vt:lpstr>Module 1 : Data Management Module</vt:lpstr>
      <vt:lpstr>Data Flow Diagram</vt:lpstr>
      <vt:lpstr>Output Screenshot</vt:lpstr>
      <vt:lpstr>Module 2 : Associate Rule Mining Module</vt:lpstr>
      <vt:lpstr>Module 2 : Associate Rule Mining Module</vt:lpstr>
      <vt:lpstr>Data Flow Diagram</vt:lpstr>
      <vt:lpstr>Output Screenshot</vt:lpstr>
      <vt:lpstr>Output Screenshot</vt:lpstr>
      <vt:lpstr>Module 3 : Visualization Module</vt:lpstr>
      <vt:lpstr>Module 3 : Visualization Module</vt:lpstr>
      <vt:lpstr>Data Flow Diagram</vt:lpstr>
      <vt:lpstr>Output Screenshot</vt:lpstr>
      <vt:lpstr>Module 4 : Monitoring and Adaptaion Module</vt:lpstr>
      <vt:lpstr>Module 4 : Monitoring and Adaptation Module</vt:lpstr>
      <vt:lpstr>Data Flow Diagram</vt:lpstr>
      <vt:lpstr>Output Screenshot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SOORYA B 221801051</cp:lastModifiedBy>
  <cp:revision>5</cp:revision>
  <dcterms:created xsi:type="dcterms:W3CDTF">2023-08-03T04:32:00Z</dcterms:created>
  <dcterms:modified xsi:type="dcterms:W3CDTF">2024-11-13T14:09:42Z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D84E037DBD5F4DA592CAAB3CA6345014_13</vt:lpwstr>
  </property>
  <property fmtid="{D5CDD505-2E9C-101B-9397-08002B2CF9AE}" pid="3" name="KSOProductBuildVer">
    <vt:lpwstr>1033-12.2.0.17545</vt:lpwstr>
  </property>
</Properties>
</file>