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73" r:id="rId4"/>
    <p:sldId id="282" r:id="rId5"/>
    <p:sldId id="283" r:id="rId6"/>
    <p:sldId id="295" r:id="rId7"/>
    <p:sldId id="284" r:id="rId8"/>
    <p:sldId id="285" r:id="rId9"/>
    <p:sldId id="287" r:id="rId10"/>
    <p:sldId id="298" r:id="rId11"/>
    <p:sldId id="288" r:id="rId12"/>
    <p:sldId id="289" r:id="rId13"/>
    <p:sldId id="290" r:id="rId14"/>
    <p:sldId id="291" r:id="rId15"/>
    <p:sldId id="292" r:id="rId16"/>
    <p:sldId id="293" r:id="rId17"/>
    <p:sldId id="279"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IN" altLang="en-US" sz="1600" b="0" cap="small" baseline="0" dirty="0">
                <a:solidFill>
                  <a:schemeClr val="bg1"/>
                </a:solidFill>
                <a:latin typeface="Times New Roman" panose="02020603050405020304" pitchFamily="18" charset="0"/>
                <a:cs typeface="Times New Roman" panose="02020603050405020304" pitchFamily="18" charset="0"/>
              </a:rPr>
              <a:t>14</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 </a:t>
            </a:r>
            <a:r>
              <a:rPr lang="en-US" altLang="zh-CN" sz="2600" b="0" dirty="0">
                <a:effectLst>
                  <a:outerShdw blurRad="38100" dist="38100" dir="2700000" algn="tl">
                    <a:srgbClr val="000000">
                      <a:alpha val="43137"/>
                    </a:srgbClr>
                  </a:outerShdw>
                </a:effectLst>
              </a:rPr>
              <a:t>SAI REDDY</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altLang="zh-CN" sz="1200" b="0" dirty="0"/>
              <a:t>214G1A3292</a:t>
            </a:r>
            <a:endParaRPr lang="en-IN"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normAutofit lnSpcReduction="10000"/>
          </a:bodyPr>
          <a:p>
            <a:r>
              <a:rPr lang="en-IN" altLang="en-US" b="1">
                <a:sym typeface="+mn-ea"/>
              </a:rPr>
              <a:t>Health Care</a:t>
            </a:r>
            <a:r>
              <a:rPr lang="en-IN" altLang="en-US">
                <a:sym typeface="+mn-ea"/>
              </a:rPr>
              <a:t>:</a:t>
            </a:r>
            <a:endParaRPr lang="en-IN" altLang="en-US"/>
          </a:p>
          <a:p>
            <a:pPr marL="0" indent="0">
              <a:lnSpc>
                <a:spcPct val="120000"/>
              </a:lnSpc>
              <a:spcBef>
                <a:spcPts val="1000"/>
              </a:spcBef>
              <a:spcAft>
                <a:spcPts val="0"/>
              </a:spcAft>
              <a:buNone/>
            </a:pPr>
            <a:r>
              <a:rPr lang="en-IN" altLang="en-US" sz="2400">
                <a:sym typeface="+mn-ea"/>
              </a:rPr>
              <a:t>                </a:t>
            </a:r>
            <a:r>
              <a:rPr lang="en-IN" altLang="en-US" sz="2400">
                <a:sym typeface="+mn-ea"/>
              </a:rPr>
              <a:t>  Process mining is like a guide for healthcare organizations to navigate the complexities of patient care in a world where data is growing rapidly. It helps them see the big picture, find patterns, and make informed decisions to provide effective and high-quality care for both individual patients and the overall population.</a:t>
            </a:r>
            <a:endParaRPr lang="en-IN" altLang="en-US" sz="2400"/>
          </a:p>
          <a:p>
            <a:pPr>
              <a:buFont typeface="Wingdings" panose="05000000000000000000" charset="0"/>
              <a:buChar char="Ø"/>
            </a:pPr>
            <a:r>
              <a:rPr lang="en-IN" altLang="en-US" b="1">
                <a:sym typeface="+mn-ea"/>
              </a:rPr>
              <a:t>Telecommunication</a:t>
            </a:r>
            <a:r>
              <a:rPr lang="en-IN" altLang="en-US">
                <a:sym typeface="+mn-ea"/>
              </a:rPr>
              <a:t>:</a:t>
            </a:r>
            <a:endParaRPr lang="en-IN" altLang="en-US"/>
          </a:p>
          <a:p>
            <a:pPr marL="0" indent="0" fontAlgn="auto">
              <a:lnSpc>
                <a:spcPct val="120000"/>
              </a:lnSpc>
              <a:spcBef>
                <a:spcPts val="1000"/>
              </a:spcBef>
              <a:spcAft>
                <a:spcPts val="0"/>
              </a:spcAft>
              <a:buNone/>
            </a:pPr>
            <a:r>
              <a:rPr lang="en-IN" altLang="en-US">
                <a:sym typeface="+mn-ea"/>
              </a:rPr>
              <a:t>                  </a:t>
            </a:r>
            <a:r>
              <a:rPr lang="en-IN" altLang="en-US" sz="2400">
                <a:sym typeface="+mn-ea"/>
              </a:rPr>
              <a:t> Process mining is like a detective tool that telecom companies can use to uncover problems in their activation processes caused by the combination of a growing number of subscribers and increased automation. By analyzing the steps from order to activation, process mining helps companies find and fix issues, prevent customer dissatisfaction, and save money in the long run.</a:t>
            </a:r>
            <a:endParaRPr lang="en-IN" altLang="en-US" sz="2400"/>
          </a:p>
          <a:p>
            <a:pPr>
              <a:lnSpc>
                <a:spcPct val="120000"/>
              </a:lnSpc>
              <a:spcBef>
                <a:spcPts val="1000"/>
              </a:spcBef>
              <a:spcAft>
                <a:spcPts val="0"/>
              </a:spcAft>
            </a:pPr>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Autofit/>
          </a:bodyPr>
          <a:p>
            <a:pPr algn="just">
              <a:lnSpc>
                <a:spcPct val="120000"/>
              </a:lnSpc>
              <a:spcBef>
                <a:spcPts val="1000"/>
              </a:spcBef>
              <a:spcAft>
                <a:spcPts val="0"/>
              </a:spcAft>
            </a:pPr>
            <a:r>
              <a:rPr lang="en-US" b="1">
                <a:sym typeface="+mn-ea"/>
              </a:rPr>
              <a:t>Data Extraction: </a:t>
            </a:r>
            <a:r>
              <a:rPr lang="en-US" sz="2300">
                <a:sym typeface="+mn-ea"/>
              </a:rPr>
              <a:t>This is the first step in process mining. Data is collected from various sources, such as IT systems, databases, and logs. This data includes information about the activities, timestamps, users, and other relevant details of the process being analyzed.</a:t>
            </a:r>
            <a:endParaRPr lang="en-US" sz="2300"/>
          </a:p>
          <a:p>
            <a:pPr>
              <a:lnSpc>
                <a:spcPct val="120000"/>
              </a:lnSpc>
              <a:spcBef>
                <a:spcPts val="1000"/>
              </a:spcBef>
              <a:spcAft>
                <a:spcPts val="0"/>
              </a:spcAft>
            </a:pPr>
            <a:r>
              <a:rPr lang="en-US" b="1">
                <a:sym typeface="+mn-ea"/>
              </a:rPr>
              <a:t>Preprocessing and Data Transformation</a:t>
            </a:r>
            <a:r>
              <a:rPr lang="en-US">
                <a:sym typeface="+mn-ea"/>
              </a:rPr>
              <a:t>:</a:t>
            </a:r>
            <a:r>
              <a:rPr lang="en-US" sz="2300">
                <a:sym typeface="+mn-ea"/>
              </a:rPr>
              <a:t> Raw data is often messy and complex. In this module, the data is cleaned, organized, and transformed into a suitable format for analysis. Irrelevant or incomplete data is removed, and the remaining data is structured to prepare it for further processing.</a:t>
            </a:r>
            <a:endParaRPr lang="en-US" sz="2300"/>
          </a:p>
          <a:p>
            <a:pPr>
              <a:lnSpc>
                <a:spcPct val="120000"/>
              </a:lnSpc>
              <a:spcBef>
                <a:spcPts val="1000"/>
              </a:spcBef>
              <a:spcAft>
                <a:spcPts val="0"/>
              </a:spcAft>
            </a:pPr>
            <a:r>
              <a:rPr lang="en-US" b="1">
                <a:sym typeface="+mn-ea"/>
              </a:rPr>
              <a:t>Process Discovery:</a:t>
            </a:r>
            <a:r>
              <a:rPr lang="en-US" sz="2300">
                <a:sym typeface="+mn-ea"/>
              </a:rPr>
              <a:t> This module is the heart of process mining. It involves creating a visual representation of the process flow based on the collected data. This representation is often in the form of process maps, flowcharts, or graphs that show how different activities are connected and the sequence in which they occur.</a:t>
            </a:r>
            <a:endParaRPr lang="en-US" sz="2300">
              <a:sym typeface="+mn-ea"/>
            </a:endParaRPr>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IN" altLang="en-US" b="1">
                <a:sym typeface="+mn-ea"/>
              </a:rPr>
              <a:t>Conformation Checking</a:t>
            </a:r>
            <a:r>
              <a:rPr lang="en-US" b="1">
                <a:sym typeface="+mn-ea"/>
              </a:rPr>
              <a:t>:</a:t>
            </a:r>
            <a:endParaRPr lang="en-US" b="1">
              <a:sym typeface="+mn-ea"/>
            </a:endParaRPr>
          </a:p>
          <a:p>
            <a:pPr marL="0" indent="0">
              <a:lnSpc>
                <a:spcPct val="120000"/>
              </a:lnSpc>
              <a:spcBef>
                <a:spcPts val="1000"/>
              </a:spcBef>
              <a:spcAft>
                <a:spcPts val="0"/>
              </a:spcAft>
              <a:buNone/>
            </a:pPr>
            <a:r>
              <a:rPr lang="en-IN" altLang="en-US" b="1">
                <a:sym typeface="+mn-ea"/>
              </a:rPr>
              <a:t>                           </a:t>
            </a:r>
            <a:r>
              <a:rPr lang="en-US" b="1">
                <a:sym typeface="+mn-ea"/>
              </a:rPr>
              <a:t> </a:t>
            </a:r>
            <a:r>
              <a:rPr lang="en-US" sz="2400">
                <a:sym typeface="+mn-ea"/>
              </a:rPr>
              <a:t>After the process is discovered, this module compares the actual process as recorded in the data with the expected or ideal process. Anydeviations, anomalies, or non-compliance with predefined rules or benchmarksare highlighted. This helps organizations identify areas where the process isn't</a:t>
            </a:r>
            <a:r>
              <a:rPr lang="en-IN" altLang="en-US" sz="2400">
                <a:sym typeface="+mn-ea"/>
              </a:rPr>
              <a:t> </a:t>
            </a:r>
            <a:r>
              <a:rPr lang="en-US" sz="2400">
                <a:sym typeface="+mn-ea"/>
              </a:rPr>
              <a:t>being followed correctly.</a:t>
            </a:r>
            <a:endParaRPr lang="en-US" sz="2400">
              <a:sym typeface="+mn-ea"/>
            </a:endParaRPr>
          </a:p>
          <a:p>
            <a:pPr marL="0" indent="0">
              <a:lnSpc>
                <a:spcPct val="120000"/>
              </a:lnSpc>
              <a:spcBef>
                <a:spcPts val="1000"/>
              </a:spcBef>
              <a:spcAft>
                <a:spcPts val="0"/>
              </a:spcAft>
              <a:buNone/>
            </a:pPr>
            <a:endParaRPr lang="en-US"/>
          </a:p>
          <a:p>
            <a:pPr>
              <a:lnSpc>
                <a:spcPct val="120000"/>
              </a:lnSpc>
              <a:spcBef>
                <a:spcPts val="1000"/>
              </a:spcBef>
              <a:spcAft>
                <a:spcPts val="0"/>
              </a:spcAft>
            </a:pPr>
            <a:r>
              <a:rPr lang="en-US" b="1">
                <a:sym typeface="+mn-ea"/>
              </a:rPr>
              <a:t>P</a:t>
            </a:r>
            <a:r>
              <a:rPr lang="en-IN" altLang="en-US" b="1">
                <a:sym typeface="+mn-ea"/>
              </a:rPr>
              <a:t>erformance</a:t>
            </a:r>
            <a:r>
              <a:rPr lang="en-US" b="1">
                <a:sym typeface="+mn-ea"/>
              </a:rPr>
              <a:t> A</a:t>
            </a:r>
            <a:r>
              <a:rPr lang="en-IN" altLang="en-US" b="1">
                <a:sym typeface="+mn-ea"/>
              </a:rPr>
              <a:t>nalysis</a:t>
            </a:r>
            <a:r>
              <a:rPr lang="en-US">
                <a:sym typeface="+mn-ea"/>
              </a:rPr>
              <a:t>: </a:t>
            </a:r>
            <a:endParaRPr lang="en-US">
              <a:sym typeface="+mn-ea"/>
            </a:endParaRPr>
          </a:p>
          <a:p>
            <a:pPr marL="0" indent="0">
              <a:lnSpc>
                <a:spcPct val="120000"/>
              </a:lnSpc>
              <a:spcBef>
                <a:spcPts val="1000"/>
              </a:spcBef>
              <a:spcAft>
                <a:spcPts val="0"/>
              </a:spcAft>
              <a:buNone/>
            </a:pPr>
            <a:r>
              <a:rPr lang="en-IN" altLang="en-US">
                <a:sym typeface="+mn-ea"/>
              </a:rPr>
              <a:t>                       </a:t>
            </a:r>
            <a:r>
              <a:rPr lang="en-US" sz="2400">
                <a:sym typeface="+mn-ea"/>
              </a:rPr>
              <a:t>Here, the focus is on</a:t>
            </a:r>
            <a:r>
              <a:rPr lang="en-IN" altLang="en-US" sz="2400">
                <a:sym typeface="+mn-ea"/>
              </a:rPr>
              <a:t> </a:t>
            </a:r>
            <a:r>
              <a:rPr lang="en-US" sz="2400">
                <a:sym typeface="+mn-ea"/>
              </a:rPr>
              <a:t>understanding how efficiently theprocess is working. Metrics such as cycle time,  and resource utilization are analyzed to assessthe process's performance.</a:t>
            </a:r>
            <a:r>
              <a:rPr lang="en-US">
                <a:sym typeface="+mn-ea"/>
              </a:rPr>
              <a:t> </a:t>
            </a:r>
            <a:endParaRPr lang="en-US"/>
          </a:p>
          <a:p>
            <a:endParaRPr lang="en-US"/>
          </a:p>
          <a:p>
            <a:pPr>
              <a:lnSpc>
                <a:spcPct val="100000"/>
              </a:lnSpc>
            </a:pPr>
            <a:endParaRPr lang="en-US"/>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Time Applications</a:t>
            </a:r>
            <a:endParaRPr lang="en-IN" altLang="en-US"/>
          </a:p>
        </p:txBody>
      </p:sp>
      <p:sp>
        <p:nvSpPr>
          <p:cNvPr id="3" name="Content Placeholder 2"/>
          <p:cNvSpPr>
            <a:spLocks noGrp="1"/>
          </p:cNvSpPr>
          <p:nvPr>
            <p:ph idx="1"/>
          </p:nvPr>
        </p:nvSpPr>
        <p:spPr/>
        <p:txBody>
          <a:bodyPr>
            <a:normAutofit lnSpcReduction="20000"/>
          </a:bodyPr>
          <a:p>
            <a:pPr marL="0" indent="0">
              <a:lnSpc>
                <a:spcPct val="120000"/>
              </a:lnSpc>
              <a:spcBef>
                <a:spcPts val="1000"/>
              </a:spcBef>
              <a:spcAft>
                <a:spcPts val="0"/>
              </a:spcAft>
              <a:buNone/>
            </a:pPr>
            <a:r>
              <a:rPr lang="en-US" b="1">
                <a:sym typeface="+mn-ea"/>
              </a:rPr>
              <a:t>Supply Chain Managemen</a:t>
            </a:r>
            <a:r>
              <a:rPr lang="en-IN" altLang="en-US" b="1">
                <a:sym typeface="+mn-ea"/>
              </a:rPr>
              <a:t>t</a:t>
            </a:r>
            <a:r>
              <a:rPr lang="en-US">
                <a:sym typeface="+mn-ea"/>
              </a:rPr>
              <a:t>: </a:t>
            </a:r>
            <a:r>
              <a:rPr lang="en-US" sz="2400">
                <a:sym typeface="+mn-ea"/>
              </a:rPr>
              <a:t>In logistics and manufacturing, process mining can track the movement of goods in real time, helping identify delays, optimize routes, and ensure timely deliveries.</a:t>
            </a:r>
            <a:endParaRPr lang="en-US" sz="2400"/>
          </a:p>
          <a:p>
            <a:pPr marL="0" indent="0">
              <a:lnSpc>
                <a:spcPct val="120000"/>
              </a:lnSpc>
              <a:spcBef>
                <a:spcPts val="1000"/>
              </a:spcBef>
              <a:spcAft>
                <a:spcPts val="0"/>
              </a:spcAft>
              <a:buNone/>
            </a:pPr>
            <a:endParaRPr lang="en-US"/>
          </a:p>
          <a:p>
            <a:pPr marL="0" indent="0">
              <a:lnSpc>
                <a:spcPct val="120000"/>
              </a:lnSpc>
              <a:spcBef>
                <a:spcPts val="1000"/>
              </a:spcBef>
              <a:spcAft>
                <a:spcPts val="0"/>
              </a:spcAft>
              <a:buNone/>
            </a:pPr>
            <a:r>
              <a:rPr lang="en-US" b="1">
                <a:sym typeface="+mn-ea"/>
              </a:rPr>
              <a:t>Healthcare Workflow Optimization</a:t>
            </a:r>
            <a:r>
              <a:rPr lang="en-US">
                <a:sym typeface="+mn-ea"/>
              </a:rPr>
              <a:t>: </a:t>
            </a:r>
            <a:r>
              <a:rPr lang="en-US" sz="2400">
                <a:sym typeface="+mn-ea"/>
              </a:rPr>
              <a:t>Process mining can be used to monitor patient flows in hospitals, clinics, and healthcare systems. It helps identify bottlenecks, streamline patient care, and ensure efficient resource allocation.</a:t>
            </a:r>
            <a:endParaRPr lang="en-US" sz="2400"/>
          </a:p>
          <a:p>
            <a:pPr marL="0" indent="0">
              <a:lnSpc>
                <a:spcPct val="120000"/>
              </a:lnSpc>
              <a:spcBef>
                <a:spcPts val="1000"/>
              </a:spcBef>
              <a:spcAft>
                <a:spcPts val="0"/>
              </a:spcAft>
              <a:buNone/>
            </a:pPr>
            <a:endParaRPr lang="en-US" sz="2400"/>
          </a:p>
          <a:p>
            <a:pPr marL="0" indent="0">
              <a:lnSpc>
                <a:spcPct val="120000"/>
              </a:lnSpc>
              <a:spcBef>
                <a:spcPts val="1000"/>
              </a:spcBef>
              <a:spcAft>
                <a:spcPts val="0"/>
              </a:spcAft>
              <a:buNone/>
            </a:pPr>
            <a:r>
              <a:rPr lang="en-US" b="1">
                <a:sym typeface="+mn-ea"/>
              </a:rPr>
              <a:t>IT Incident Management</a:t>
            </a:r>
            <a:r>
              <a:rPr lang="en-US">
                <a:sym typeface="+mn-ea"/>
              </a:rPr>
              <a:t>:</a:t>
            </a:r>
            <a:r>
              <a:rPr lang="en-US" sz="2400">
                <a:sym typeface="+mn-ea"/>
              </a:rPr>
              <a:t> In the IT sector, process mining can analyze real-time data from systems and applications to quickly detect and resolve incidents, reducing downtime and maintaining smooth operations.</a:t>
            </a:r>
            <a:endParaRPr lang="en-US" sz="2400"/>
          </a:p>
          <a:p>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Fraud Detection and Prevention</a:t>
            </a:r>
            <a:r>
              <a:rPr lang="en-US">
                <a:sym typeface="+mn-ea"/>
              </a:rPr>
              <a:t>: </a:t>
            </a:r>
            <a:r>
              <a:rPr lang="en-US" sz="2400">
                <a:sym typeface="+mn-ea"/>
              </a:rPr>
              <a:t>Financial institutions can use process mining to monitor transactions in real time, flagging unusual patterns or behaviors that might indicate fraudulent activities.</a:t>
            </a:r>
            <a:endParaRPr lang="en-US"/>
          </a:p>
          <a:p>
            <a:endParaRPr lang="en-US"/>
          </a:p>
        </p:txBody>
      </p:sp>
      <p:pic>
        <p:nvPicPr>
          <p:cNvPr id="4" name="Picture 3"/>
          <p:cNvPicPr>
            <a:picLocks noChangeAspect="1"/>
          </p:cNvPicPr>
          <p:nvPr/>
        </p:nvPicPr>
        <p:blipFill>
          <a:blip r:embed="rId1"/>
          <a:stretch>
            <a:fillRect/>
          </a:stretch>
        </p:blipFill>
        <p:spPr>
          <a:xfrm>
            <a:off x="3497580" y="2636520"/>
            <a:ext cx="4407535" cy="3489960"/>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Interpret process visualizations and leverage analyses to identify process inefficiencies.</a:t>
            </a:r>
            <a:endParaRPr lang="en-US" sz="2400"/>
          </a:p>
          <a:p>
            <a:pPr>
              <a:lnSpc>
                <a:spcPct val="120000"/>
              </a:lnSpc>
              <a:spcBef>
                <a:spcPts val="1000"/>
              </a:spcBef>
              <a:spcAft>
                <a:spcPts val="0"/>
              </a:spcAft>
            </a:pPr>
            <a:r>
              <a:rPr lang="en-US" sz="2400">
                <a:sym typeface="+mn-ea"/>
              </a:rPr>
              <a:t>Conceptualize your process in terms of activities and cases.</a:t>
            </a:r>
            <a:endParaRPr lang="en-US" sz="2400"/>
          </a:p>
          <a:p>
            <a:pPr>
              <a:lnSpc>
                <a:spcPct val="120000"/>
              </a:lnSpc>
              <a:spcBef>
                <a:spcPts val="1000"/>
              </a:spcBef>
              <a:spcAft>
                <a:spcPts val="0"/>
              </a:spcAft>
            </a:pPr>
            <a:r>
              <a:rPr lang="en-US" sz="2400">
                <a:sym typeface="+mn-ea"/>
              </a:rPr>
              <a:t>Save an analysis selection for future reference and share it with your team; export visualizations and process data.</a:t>
            </a:r>
            <a:endParaRPr lang="en-US" sz="2400"/>
          </a:p>
          <a:p>
            <a:pPr>
              <a:lnSpc>
                <a:spcPct val="120000"/>
              </a:lnSpc>
              <a:spcBef>
                <a:spcPts val="1000"/>
              </a:spcBef>
              <a:spcAft>
                <a:spcPts val="0"/>
              </a:spcAft>
            </a:pPr>
            <a:r>
              <a:rPr lang="en-US" sz="2400">
                <a:sym typeface="+mn-ea"/>
              </a:rPr>
              <a:t>Perform the basic tasks necessary to build Celonis analyses.</a:t>
            </a:r>
            <a:endParaRPr lang="en-US" sz="2400"/>
          </a:p>
          <a:p>
            <a:pPr>
              <a:lnSpc>
                <a:spcPct val="120000"/>
              </a:lnSpc>
              <a:spcBef>
                <a:spcPts val="1000"/>
              </a:spcBef>
              <a:spcAft>
                <a:spcPts val="0"/>
              </a:spcAft>
            </a:pPr>
            <a:r>
              <a:rPr lang="en-US" sz="2400">
                <a:sym typeface="+mn-ea"/>
              </a:rPr>
              <a:t>Become familiar with Analysis Settings and Permissions.</a:t>
            </a:r>
            <a:endParaRPr lang="en-US" sz="2400"/>
          </a:p>
          <a:p>
            <a:pPr>
              <a:lnSpc>
                <a:spcPct val="120000"/>
              </a:lnSpc>
              <a:spcBef>
                <a:spcPts val="1000"/>
              </a:spcBef>
              <a:spcAft>
                <a:spcPts val="0"/>
              </a:spcAft>
            </a:pPr>
            <a:r>
              <a:rPr lang="en-US" sz="2400">
                <a:sym typeface="+mn-ea"/>
              </a:rPr>
              <a:t>Publish analyses using best practices in version control.</a:t>
            </a:r>
            <a:endParaRPr lang="en-US" sz="2400"/>
          </a:p>
          <a:p>
            <a:pPr>
              <a:lnSpc>
                <a:spcPct val="120000"/>
              </a:lnSpc>
              <a:spcBef>
                <a:spcPts val="1000"/>
              </a:spcBef>
              <a:spcAft>
                <a:spcPts val="0"/>
              </a:spcAft>
            </a:pPr>
            <a:r>
              <a:rPr lang="en-US" sz="2400">
                <a:sym typeface="+mn-ea"/>
              </a:rPr>
              <a:t>Put your knowledge about the theoretical foundations of Process Mining into practice.</a:t>
            </a:r>
            <a:endParaRPr lang="en-US" sz="2400"/>
          </a:p>
          <a:p>
            <a:endParaRPr lang="en-US" sz="2400"/>
          </a:p>
        </p:txBody>
      </p:sp>
      <p:sp>
        <p:nvSpPr>
          <p:cNvPr id="4" name="Text Box 3"/>
          <p:cNvSpPr txBox="1"/>
          <p:nvPr userDrawn="1"/>
        </p:nvSpPr>
        <p:spPr>
          <a:xfrm>
            <a:off x="1483179" y="6754586"/>
            <a:ext cx="309880" cy="368300"/>
          </a:xfrm>
          <a:prstGeom prst="rect">
            <a:avLst/>
          </a:prstGeom>
        </p:spPr>
        <p:txBody>
          <a:bodyPr wrap="none" rtlCol="0">
            <a:spAutoFit/>
          </a:bodyPr>
          <a:p>
            <a:endParaRPr lang="en-US"/>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pic>
        <p:nvPicPr>
          <p:cNvPr id="3" name="Content Placeholder 2"/>
          <p:cNvPicPr>
            <a:picLocks noGrp="1"/>
          </p:cNvPicPr>
          <p:nvPr>
            <p:ph idx="1"/>
          </p:nvPr>
        </p:nvPicPr>
        <p:blipFill>
          <a:blip r:embed="rId1"/>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endParaRPr lang="en-US" dirty="0"/>
          </a:p>
          <a:p>
            <a:pPr marL="457200" indent="-457200"/>
            <a:r>
              <a:rPr lang="en-US" dirty="0"/>
              <a:t>Under that include document, presentation and Certificate(Pdf).</a:t>
            </a: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Course objective</a:t>
            </a:r>
            <a:endParaRPr lang="en-IN" altLang="en-US"/>
          </a:p>
        </p:txBody>
      </p:sp>
      <p:sp>
        <p:nvSpPr>
          <p:cNvPr id="3" name="Content Placeholder 2"/>
          <p:cNvSpPr>
            <a:spLocks noGrp="1"/>
          </p:cNvSpPr>
          <p:nvPr>
            <p:ph idx="1"/>
          </p:nvPr>
        </p:nvSpPr>
        <p:spPr>
          <a:xfrm>
            <a:off x="206563" y="1144823"/>
            <a:ext cx="11779135" cy="5394960"/>
          </a:xfrm>
        </p:spPr>
        <p:txBody>
          <a:bodyPr/>
          <a:p>
            <a:pPr marL="457200" indent="-457200">
              <a:lnSpc>
                <a:spcPct val="120000"/>
              </a:lnSpc>
              <a:spcBef>
                <a:spcPts val="1000"/>
              </a:spcBef>
              <a:spcAft>
                <a:spcPts val="0"/>
              </a:spcAft>
            </a:pPr>
            <a:r>
              <a:rPr lang="en-US" sz="2400" dirty="0">
                <a:sym typeface="+mn-ea"/>
              </a:rPr>
              <a:t>Participants will gain a comprehensive understanding of process mining's versatile applications across industries.</a:t>
            </a:r>
            <a:endParaRPr lang="en-US" sz="2400" dirty="0">
              <a:sym typeface="+mn-ea"/>
            </a:endParaRPr>
          </a:p>
          <a:p>
            <a:pPr marL="0" indent="0">
              <a:lnSpc>
                <a:spcPct val="120000"/>
              </a:lnSpc>
              <a:spcBef>
                <a:spcPts val="1000"/>
              </a:spcBef>
              <a:spcAft>
                <a:spcPts val="0"/>
              </a:spcAft>
              <a:buNone/>
            </a:pPr>
            <a:endParaRPr lang="en-US" sz="2400" dirty="0">
              <a:sym typeface="+mn-ea"/>
            </a:endParaRPr>
          </a:p>
          <a:p>
            <a:pPr marL="457200" indent="-457200">
              <a:lnSpc>
                <a:spcPct val="120000"/>
              </a:lnSpc>
              <a:spcBef>
                <a:spcPts val="1000"/>
              </a:spcBef>
              <a:spcAft>
                <a:spcPts val="0"/>
              </a:spcAft>
            </a:pPr>
            <a:r>
              <a:rPr lang="en-US" sz="2400" dirty="0">
                <a:sym typeface="+mn-ea"/>
              </a:rPr>
              <a:t> They will learn how process mining extracts insights from event data, optimizing workflows. Real-world examples will highlight its role in boosting efficiency, compliance, and decision-making in organizations.</a:t>
            </a:r>
            <a:endParaRPr lang="en-US" sz="2400" dirty="0"/>
          </a:p>
          <a:p>
            <a:pPr marL="457200" indent="-457200">
              <a:lnSpc>
                <a:spcPct val="120000"/>
              </a:lnSpc>
              <a:spcBef>
                <a:spcPts val="1000"/>
              </a:spcBef>
              <a:spcAft>
                <a:spcPts val="0"/>
              </a:spcAft>
            </a:pPr>
            <a:endParaRPr lang="en-US" sz="2400" dirty="0"/>
          </a:p>
          <a:p>
            <a:pPr marL="457200" indent="-457200">
              <a:lnSpc>
                <a:spcPct val="120000"/>
              </a:lnSpc>
              <a:spcBef>
                <a:spcPts val="1000"/>
              </a:spcBef>
              <a:spcAft>
                <a:spcPts val="0"/>
              </a:spcAft>
            </a:pPr>
            <a:r>
              <a:rPr lang="en-US" sz="2400" dirty="0">
                <a:sym typeface="+mn-ea"/>
              </a:rPr>
              <a:t>The course introduces core process mining concepts - event logs, process models, and data quality. Participants gain practical experience using industry-standard tools, enhancing their ability to analyze real data and bridge theory with practice.</a:t>
            </a:r>
            <a:endParaRPr lang="en-US" sz="2400" dirty="0"/>
          </a:p>
          <a:p>
            <a:pPr marL="457200" indent="-457200">
              <a:lnSpc>
                <a:spcPct val="120000"/>
              </a:lnSpc>
              <a:spcBef>
                <a:spcPts val="1000"/>
              </a:spcBef>
              <a:spcAft>
                <a:spcPts val="0"/>
              </a:spcAft>
            </a:pPr>
            <a:endParaRPr lang="en-US" sz="2400" dirty="0"/>
          </a:p>
          <a:p>
            <a:pPr marL="457200" indent="-457200"/>
            <a:endParaRPr lang="en-US" sz="2400" b="1" dirty="0"/>
          </a:p>
          <a:p>
            <a:pPr marL="457200" indent="-457200"/>
            <a:endParaRPr lang="en-US" b="1" dirty="0"/>
          </a:p>
          <a:p>
            <a:endParaRPr lang="en-US"/>
          </a:p>
        </p:txBody>
      </p:sp>
      <p:sp>
        <p:nvSpPr>
          <p:cNvPr id="7" name="Text Box 6"/>
          <p:cNvSpPr txBox="1"/>
          <p:nvPr userDrawn="1"/>
        </p:nvSpPr>
        <p:spPr>
          <a:xfrm>
            <a:off x="1356324" y="6708119"/>
            <a:ext cx="309880" cy="368300"/>
          </a:xfrm>
          <a:prstGeom prst="rect">
            <a:avLst/>
          </a:prstGeom>
        </p:spPr>
        <p:txBody>
          <a:bodyPr wrap="none" rtlCol="0">
            <a:spAutoFit/>
          </a:bodyPr>
          <a:p>
            <a:endParaRPr lang="en-US"/>
          </a:p>
        </p:txBody>
      </p:sp>
      <p:sp>
        <p:nvSpPr>
          <p:cNvPr id="8" name="Text Box 7"/>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US" sz="2400">
                <a:sym typeface="+mn-ea"/>
              </a:rPr>
              <a:t>This program is the accelerator for this incredible mission to empower the youth of India with the right resources to excel in their career. Through this program, the aim is to provide 5 Lakh internships in various employable courses designed and developed by global corporates.</a:t>
            </a:r>
            <a:endParaRPr lang="en-US" sz="2400">
              <a:sym typeface="+mn-ea"/>
            </a:endParaRPr>
          </a:p>
          <a:p>
            <a:pPr marL="0" indent="0">
              <a:lnSpc>
                <a:spcPct val="120000"/>
              </a:lnSpc>
              <a:spcBef>
                <a:spcPts val="1000"/>
              </a:spcBef>
              <a:spcAft>
                <a:spcPts val="0"/>
              </a:spcAft>
              <a:buNone/>
            </a:pPr>
            <a:endParaRPr lang="en-US" sz="2400"/>
          </a:p>
          <a:p>
            <a:pPr>
              <a:lnSpc>
                <a:spcPct val="120000"/>
              </a:lnSpc>
              <a:spcBef>
                <a:spcPts val="1000"/>
              </a:spcBef>
              <a:spcAft>
                <a:spcPts val="0"/>
              </a:spcAft>
            </a:pPr>
            <a:r>
              <a:rPr lang="en-IN" altLang="en-US" sz="2400">
                <a:sym typeface="+mn-ea"/>
              </a:rPr>
              <a:t>I did Process Mining Virtual internship from July 2022 to September 2022,through EduSkills-AICTE virtual internship oppurtunity.</a:t>
            </a:r>
            <a:endParaRPr lang="en-IN" altLang="en-US" sz="2400"/>
          </a:p>
          <a:p>
            <a:pPr marL="0" indent="0">
              <a:lnSpc>
                <a:spcPct val="120000"/>
              </a:lnSpc>
              <a:spcBef>
                <a:spcPts val="1000"/>
              </a:spcBef>
              <a:spcAft>
                <a:spcPts val="0"/>
              </a:spcAft>
              <a:buNone/>
            </a:pPr>
            <a:endParaRPr lang="en-IN" altLang="en-US" sz="2400"/>
          </a:p>
          <a:p>
            <a:pPr>
              <a:lnSpc>
                <a:spcPct val="120000"/>
              </a:lnSpc>
              <a:spcBef>
                <a:spcPts val="1000"/>
              </a:spcBef>
              <a:spcAft>
                <a:spcPts val="0"/>
              </a:spcAft>
            </a:pPr>
            <a:r>
              <a:rPr lang="en-IN" altLang="en-US" sz="2400">
                <a:sym typeface="+mn-ea"/>
              </a:rPr>
              <a:t>Process mining consists of two important aspects. An event refers to a case or, an activity and Logs are additional information about events. Process Discovery identifies the business processes, maps and analyzes an organization’s existing business processes, uncovers the process steps that they are not aware of, and realizes process deviations.</a:t>
            </a:r>
            <a:endParaRPr lang="en-IN" altLang="en-US" sz="2400"/>
          </a:p>
          <a:p>
            <a:pPr>
              <a:lnSpc>
                <a:spcPct val="120000"/>
              </a:lnSpc>
              <a:spcBef>
                <a:spcPts val="1000"/>
              </a:spcBef>
              <a:spcAft>
                <a:spcPts val="0"/>
              </a:spcAft>
            </a:pPr>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IN" altLang="en-US" sz="2400">
                <a:sym typeface="+mn-ea"/>
              </a:rPr>
              <a:t> Process Discovery identifies the business processes, maps and analyzes an organization’s existing business processes, uncovers the process steps that they are not aware of, and realizes process deviations.</a:t>
            </a:r>
            <a:endParaRPr lang="en-US" sz="2400"/>
          </a:p>
        </p:txBody>
      </p:sp>
      <p:pic>
        <p:nvPicPr>
          <p:cNvPr id="5" name="Picture 4"/>
          <p:cNvPicPr>
            <a:picLocks noChangeAspect="1"/>
          </p:cNvPicPr>
          <p:nvPr/>
        </p:nvPicPr>
        <p:blipFill>
          <a:blip r:embed="rId1"/>
          <a:stretch>
            <a:fillRect/>
          </a:stretch>
        </p:blipFill>
        <p:spPr>
          <a:xfrm>
            <a:off x="2973705" y="2589530"/>
            <a:ext cx="5379720" cy="3695700"/>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sym typeface="+mn-ea"/>
              </a:rPr>
              <a:t>Process mining is a data science technique that involves using data mining and process analytics to uncover, validate, and enhance workflows within organizations</a:t>
            </a:r>
            <a:endParaRPr lang="en-US" sz="2400"/>
          </a:p>
          <a:p>
            <a:pPr>
              <a:lnSpc>
                <a:spcPct val="120000"/>
              </a:lnSpc>
              <a:spcBef>
                <a:spcPts val="1000"/>
              </a:spcBef>
              <a:spcAft>
                <a:spcPts val="0"/>
              </a:spcAft>
            </a:pPr>
            <a:r>
              <a:rPr lang="en-US" sz="2400">
                <a:sym typeface="+mn-ea"/>
              </a:rPr>
              <a:t>Process mining is a technique to analyze and </a:t>
            </a:r>
            <a:endParaRPr lang="en-US" sz="2400">
              <a:sym typeface="+mn-ea"/>
            </a:endParaRPr>
          </a:p>
          <a:p>
            <a:pPr marL="0" indent="0">
              <a:lnSpc>
                <a:spcPct val="120000"/>
              </a:lnSpc>
              <a:spcBef>
                <a:spcPts val="1000"/>
              </a:spcBef>
              <a:spcAft>
                <a:spcPts val="0"/>
              </a:spcAft>
              <a:buNone/>
            </a:pPr>
            <a:r>
              <a:rPr lang="en-US" sz="2400">
                <a:sym typeface="+mn-ea"/>
              </a:rPr>
              <a:t>track processes.</a:t>
            </a:r>
            <a:endParaRPr lang="en-US" sz="2400">
              <a:sym typeface="+mn-ea"/>
            </a:endParaRPr>
          </a:p>
          <a:p>
            <a:pPr>
              <a:lnSpc>
                <a:spcPct val="120000"/>
              </a:lnSpc>
              <a:spcBef>
                <a:spcPts val="1000"/>
              </a:spcBef>
              <a:spcAft>
                <a:spcPts val="0"/>
              </a:spcAft>
            </a:pPr>
            <a:r>
              <a:rPr lang="en-US" sz="2400">
                <a:sym typeface="+mn-ea"/>
              </a:rPr>
              <a:t> In traditional business process management,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it is done with process workshops and </a:t>
            </a:r>
            <a:endParaRPr lang="en-US" sz="2400">
              <a:sym typeface="+mn-ea"/>
            </a:endParaRPr>
          </a:p>
          <a:p>
            <a:pPr marL="0" indent="0">
              <a:lnSpc>
                <a:spcPct val="120000"/>
              </a:lnSpc>
              <a:spcBef>
                <a:spcPts val="1000"/>
              </a:spcBef>
              <a:spcAft>
                <a:spcPts val="0"/>
              </a:spcAft>
              <a:buNone/>
            </a:pPr>
            <a:r>
              <a:rPr lang="en-IN" altLang="en-US" sz="2400">
                <a:sym typeface="+mn-ea"/>
              </a:rPr>
              <a:t>     </a:t>
            </a:r>
            <a:r>
              <a:rPr lang="en-US" sz="2400">
                <a:sym typeface="+mn-ea"/>
              </a:rPr>
              <a:t>interviews, which results in an idealized </a:t>
            </a:r>
            <a:endParaRPr lang="en-US" sz="2400">
              <a:sym typeface="+mn-ea"/>
            </a:endParaRPr>
          </a:p>
          <a:p>
            <a:pPr marL="0" indent="0">
              <a:lnSpc>
                <a:spcPct val="120000"/>
              </a:lnSpc>
              <a:spcBef>
                <a:spcPts val="1000"/>
              </a:spcBef>
              <a:spcAft>
                <a:spcPts val="0"/>
              </a:spcAft>
              <a:buNone/>
            </a:pPr>
            <a:r>
              <a:rPr lang="en-US" sz="2400">
                <a:sym typeface="+mn-ea"/>
              </a:rPr>
              <a:t> </a:t>
            </a:r>
            <a:r>
              <a:rPr lang="en-IN" altLang="en-US" sz="2400">
                <a:sym typeface="+mn-ea"/>
              </a:rPr>
              <a:t>    </a:t>
            </a:r>
            <a:r>
              <a:rPr lang="en-US" sz="2400">
                <a:sym typeface="+mn-ea"/>
              </a:rPr>
              <a:t>picture of a process.</a:t>
            </a:r>
            <a:endParaRPr lang="en-US" sz="2400"/>
          </a:p>
          <a:p>
            <a:pPr>
              <a:lnSpc>
                <a:spcPct val="120000"/>
              </a:lnSpc>
              <a:spcBef>
                <a:spcPts val="1000"/>
              </a:spcBef>
              <a:spcAft>
                <a:spcPts val="0"/>
              </a:spcAft>
            </a:pPr>
            <a:endParaRPr lang="en-US" sz="2400"/>
          </a:p>
        </p:txBody>
      </p:sp>
      <p:pic>
        <p:nvPicPr>
          <p:cNvPr id="4" name="Picture 3"/>
          <p:cNvPicPr>
            <a:picLocks noChangeAspect="1"/>
          </p:cNvPicPr>
          <p:nvPr/>
        </p:nvPicPr>
        <p:blipFill>
          <a:blip r:embed="rId1"/>
          <a:stretch>
            <a:fillRect/>
          </a:stretch>
        </p:blipFill>
        <p:spPr>
          <a:xfrm>
            <a:off x="6894830" y="2920365"/>
            <a:ext cx="5008880" cy="2683510"/>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a:t>
            </a:r>
            <a:endParaRPr lang="en-IN" altLang="en-US"/>
          </a:p>
        </p:txBody>
      </p:sp>
      <p:sp>
        <p:nvSpPr>
          <p:cNvPr id="3" name="Content Placeholder 2"/>
          <p:cNvSpPr>
            <a:spLocks noGrp="1"/>
          </p:cNvSpPr>
          <p:nvPr>
            <p:ph idx="1"/>
          </p:nvPr>
        </p:nvSpPr>
        <p:spPr/>
        <p:txBody>
          <a:bodyPr>
            <a:normAutofit lnSpcReduction="10000"/>
          </a:bodyPr>
          <a:p>
            <a:pPr fontAlgn="auto">
              <a:lnSpc>
                <a:spcPct val="120000"/>
              </a:lnSpc>
              <a:spcBef>
                <a:spcPts val="1000"/>
              </a:spcBef>
              <a:spcAft>
                <a:spcPts val="0"/>
              </a:spcAft>
            </a:pPr>
            <a:r>
              <a:rPr lang="en-IN" altLang="en-US" sz="2400">
                <a:sym typeface="+mn-ea"/>
              </a:rPr>
              <a:t>(</a:t>
            </a:r>
            <a:r>
              <a:rPr lang="en-US" sz="2400">
                <a:sym typeface="+mn-ea"/>
              </a:rPr>
              <a:t>Automated) Process discovery is a primary technique and implies extracting and visualizing process models from an event</a:t>
            </a:r>
            <a:r>
              <a:rPr lang="en-IN" altLang="en-US" sz="2400">
                <a:sym typeface="+mn-ea"/>
              </a:rPr>
              <a:t>.</a:t>
            </a:r>
            <a:endParaRPr lang="en-IN" altLang="en-US" sz="2400">
              <a:sym typeface="+mn-ea"/>
            </a:endParaRPr>
          </a:p>
          <a:p>
            <a:pPr fontAlgn="auto">
              <a:lnSpc>
                <a:spcPct val="120000"/>
              </a:lnSpc>
              <a:spcBef>
                <a:spcPts val="1000"/>
              </a:spcBef>
              <a:spcAft>
                <a:spcPts val="0"/>
              </a:spcAft>
            </a:pPr>
            <a:r>
              <a:rPr lang="en-US" sz="2400">
                <a:sym typeface="+mn-ea"/>
              </a:rPr>
              <a:t>Conformance checking compares the actual process with a predefined model to discover deviations. So, it’s used to check if the reality conforms to an existing pattern.</a:t>
            </a:r>
            <a:endParaRPr lang="en-IN" altLang="en-US" sz="2400">
              <a:sym typeface="+mn-ea"/>
            </a:endParaRPr>
          </a:p>
          <a:p>
            <a:pPr fontAlgn="auto">
              <a:lnSpc>
                <a:spcPct val="120000"/>
              </a:lnSpc>
              <a:spcBef>
                <a:spcPts val="1000"/>
              </a:spcBef>
              <a:spcAft>
                <a:spcPts val="0"/>
              </a:spcAft>
            </a:pPr>
            <a:r>
              <a:rPr lang="en-IN" altLang="en-US" sz="2400">
                <a:sym typeface="+mn-ea"/>
              </a:rPr>
              <a:t>Enhancement goes beyond measuring and comparing. It’s focused on extending the model with additional information, such as location data, costs, timing, etc. Enhancing the model with such attributes helps improve its performance and conduct more advanced analysis.</a:t>
            </a:r>
            <a:endParaRPr lang="en-IN" altLang="en-US" sz="2400">
              <a:sym typeface="+mn-ea"/>
            </a:endParaRPr>
          </a:p>
          <a:p>
            <a:pPr fontAlgn="auto">
              <a:lnSpc>
                <a:spcPct val="120000"/>
              </a:lnSpc>
              <a:spcBef>
                <a:spcPts val="1000"/>
              </a:spcBef>
              <a:spcAft>
                <a:spcPts val="0"/>
              </a:spcAft>
            </a:pPr>
            <a:endParaRPr lang="en-IN" altLang="en-US" sz="2400">
              <a:sym typeface="+mn-ea"/>
            </a:endParaRPr>
          </a:p>
          <a:p>
            <a:pPr fontAlgn="auto">
              <a:lnSpc>
                <a:spcPct val="130000"/>
              </a:lnSpc>
            </a:pPr>
            <a:endParaRPr lang="en-US" sz="24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Applications</a:t>
            </a:r>
            <a:endParaRPr lang="en-IN" altLang="en-US"/>
          </a:p>
        </p:txBody>
      </p:sp>
      <p:sp>
        <p:nvSpPr>
          <p:cNvPr id="3" name="Content Placeholder 2"/>
          <p:cNvSpPr>
            <a:spLocks noGrp="1"/>
          </p:cNvSpPr>
          <p:nvPr>
            <p:ph idx="1"/>
          </p:nvPr>
        </p:nvSpPr>
        <p:spPr/>
        <p:txBody>
          <a:bodyPr>
            <a:normAutofit fontScale="25000"/>
          </a:bodyPr>
          <a:p>
            <a:r>
              <a:rPr lang="en-US" sz="11200" b="1">
                <a:sym typeface="+mn-ea"/>
              </a:rPr>
              <a:t>P</a:t>
            </a:r>
            <a:r>
              <a:rPr lang="en-IN" altLang="en-US" sz="11200" b="1">
                <a:sym typeface="+mn-ea"/>
              </a:rPr>
              <a:t>rocess Discovery for Automation</a:t>
            </a:r>
            <a:r>
              <a:rPr lang="en-US" sz="11200" b="1">
                <a:sym typeface="+mn-ea"/>
              </a:rPr>
              <a:t>:</a:t>
            </a:r>
            <a:endParaRPr lang="en-US" sz="11200" b="1"/>
          </a:p>
          <a:p>
            <a:pPr marL="0" indent="0">
              <a:lnSpc>
                <a:spcPct val="120000"/>
              </a:lnSpc>
              <a:spcBef>
                <a:spcPts val="1000"/>
              </a:spcBef>
              <a:spcAft>
                <a:spcPts val="0"/>
              </a:spcAft>
              <a:buNone/>
            </a:pPr>
            <a:r>
              <a:rPr lang="en-IN" altLang="en-US" sz="2400">
                <a:sym typeface="+mn-ea"/>
              </a:rPr>
              <a:t>                    </a:t>
            </a:r>
            <a:r>
              <a:rPr lang="en-IN" altLang="en-US" sz="9600">
                <a:sym typeface="+mn-ea"/>
              </a:rPr>
              <a:t>    </a:t>
            </a:r>
            <a:r>
              <a:rPr lang="en-IN" altLang="en-US" sz="9600">
                <a:sym typeface="+mn-ea"/>
              </a:rPr>
              <a:t>  </a:t>
            </a:r>
            <a:r>
              <a:rPr lang="en-US" sz="9600">
                <a:sym typeface="+mn-ea"/>
              </a:rPr>
              <a:t> Automation provides faster and lower-cost solutions. However, companies need to examine their business processes to use automation tools, such as robotic process automation (RPA) efficiently. Process mining vendors claim that their technology can reduce automation implementation time by 50%.</a:t>
            </a:r>
            <a:endParaRPr lang="en-US" sz="9600"/>
          </a:p>
          <a:p>
            <a:pPr marL="0" indent="0">
              <a:lnSpc>
                <a:spcPct val="150000"/>
              </a:lnSpc>
              <a:buNone/>
            </a:pPr>
            <a:endParaRPr lang="en-IN" altLang="en-US" sz="6000"/>
          </a:p>
          <a:p>
            <a:pPr algn="just">
              <a:lnSpc>
                <a:spcPct val="100000"/>
              </a:lnSpc>
            </a:pPr>
            <a:r>
              <a:rPr lang="en-IN" altLang="en-US" sz="11200" b="1">
                <a:sym typeface="+mn-ea"/>
              </a:rPr>
              <a:t>Financial Services:</a:t>
            </a:r>
            <a:endParaRPr lang="en-IN" altLang="en-US" sz="11200" b="1"/>
          </a:p>
          <a:p>
            <a:pPr marL="0" indent="0" algn="just">
              <a:lnSpc>
                <a:spcPct val="120000"/>
              </a:lnSpc>
              <a:spcBef>
                <a:spcPts val="1000"/>
              </a:spcBef>
              <a:spcAft>
                <a:spcPct val="0"/>
              </a:spcAft>
              <a:buNone/>
            </a:pPr>
            <a:r>
              <a:rPr lang="en-IN" altLang="en-US" sz="2400">
                <a:sym typeface="+mn-ea"/>
              </a:rPr>
              <a:t>               </a:t>
            </a:r>
            <a:r>
              <a:rPr lang="en-IN" altLang="en-US" sz="8000">
                <a:sym typeface="+mn-ea"/>
              </a:rPr>
              <a:t>   </a:t>
            </a:r>
            <a:r>
              <a:rPr lang="en-IN" altLang="en-US" sz="9600">
                <a:sym typeface="+mn-ea"/>
              </a:rPr>
              <a:t>  I</a:t>
            </a:r>
            <a:r>
              <a:rPr lang="en-US" sz="9600">
                <a:sym typeface="+mn-ea"/>
              </a:rPr>
              <a:t>n the world of finance and business,where aton of transactions are happening online, process mining is likehaving a super detective that makes sure everything is goingsmoothlyand follows the rules. This is really helpful because rulesand regulations are getting more strict, and companies need to show that they're playing by the rules.</a:t>
            </a:r>
            <a:endParaRPr lang="en-US" sz="9600"/>
          </a:p>
          <a:p>
            <a:pPr algn="just">
              <a:lnSpc>
                <a:spcPct val="120000"/>
              </a:lnSpc>
              <a:spcBef>
                <a:spcPts val="1000"/>
              </a:spcBef>
              <a:spcAft>
                <a:spcPct val="0"/>
              </a:spcAft>
            </a:pPr>
            <a:endParaRPr lang="en-US" sz="9600"/>
          </a:p>
          <a:p>
            <a:endParaRPr lang="en-US" sz="9600"/>
          </a:p>
        </p:txBody>
      </p:sp>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Applications</a:t>
            </a:r>
            <a:endParaRPr 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IT Systems Analysis</a:t>
            </a:r>
            <a:r>
              <a:rPr lang="en-US">
                <a:sym typeface="+mn-ea"/>
              </a:rPr>
              <a:t>: </a:t>
            </a:r>
            <a:endParaRPr lang="en-US">
              <a:sym typeface="+mn-ea"/>
            </a:endParaRPr>
          </a:p>
          <a:p>
            <a:pPr marL="0" indent="0">
              <a:lnSpc>
                <a:spcPct val="120000"/>
              </a:lnSpc>
              <a:spcBef>
                <a:spcPts val="1000"/>
              </a:spcBef>
              <a:spcAft>
                <a:spcPts val="0"/>
              </a:spcAft>
              <a:buNone/>
            </a:pPr>
            <a:r>
              <a:rPr lang="en-IN" altLang="en-US">
                <a:sym typeface="+mn-ea"/>
              </a:rPr>
              <a:t>        </a:t>
            </a:r>
            <a:r>
              <a:rPr lang="en-US">
                <a:sym typeface="+mn-ea"/>
              </a:rPr>
              <a:t>Process mining can be used</a:t>
            </a:r>
            <a:endParaRPr lang="en-US">
              <a:sym typeface="+mn-ea"/>
            </a:endParaRPr>
          </a:p>
          <a:p>
            <a:pPr marL="0" indent="0">
              <a:lnSpc>
                <a:spcPct val="120000"/>
              </a:lnSpc>
              <a:spcBef>
                <a:spcPts val="1000"/>
              </a:spcBef>
              <a:spcAft>
                <a:spcPts val="0"/>
              </a:spcAft>
              <a:buNone/>
            </a:pPr>
            <a:r>
              <a:rPr lang="en-US">
                <a:sym typeface="+mn-ea"/>
              </a:rPr>
              <a:t> to understand how different software </a:t>
            </a:r>
            <a:endParaRPr lang="en-US">
              <a:sym typeface="+mn-ea"/>
            </a:endParaRPr>
          </a:p>
          <a:p>
            <a:pPr marL="0" indent="0">
              <a:lnSpc>
                <a:spcPct val="120000"/>
              </a:lnSpc>
              <a:spcBef>
                <a:spcPts val="1000"/>
              </a:spcBef>
              <a:spcAft>
                <a:spcPts val="0"/>
              </a:spcAft>
              <a:buNone/>
            </a:pPr>
            <a:r>
              <a:rPr lang="en-US">
                <a:sym typeface="+mn-ea"/>
              </a:rPr>
              <a:t>applications are interacting within a </a:t>
            </a:r>
            <a:endParaRPr lang="en-US">
              <a:sym typeface="+mn-ea"/>
            </a:endParaRPr>
          </a:p>
          <a:p>
            <a:pPr marL="0" indent="0">
              <a:lnSpc>
                <a:spcPct val="120000"/>
              </a:lnSpc>
              <a:spcBef>
                <a:spcPts val="1000"/>
              </a:spcBef>
              <a:spcAft>
                <a:spcPts val="0"/>
              </a:spcAft>
              <a:buNone/>
            </a:pPr>
            <a:r>
              <a:rPr lang="en-US">
                <a:sym typeface="+mn-ea"/>
              </a:rPr>
              <a:t>company's IT system. This can help</a:t>
            </a:r>
            <a:endParaRPr lang="en-US">
              <a:sym typeface="+mn-ea"/>
            </a:endParaRPr>
          </a:p>
          <a:p>
            <a:pPr marL="0" indent="0">
              <a:lnSpc>
                <a:spcPct val="120000"/>
              </a:lnSpc>
              <a:spcBef>
                <a:spcPts val="1000"/>
              </a:spcBef>
              <a:spcAft>
                <a:spcPts val="0"/>
              </a:spcAft>
              <a:buNone/>
            </a:pPr>
            <a:r>
              <a:rPr lang="en-US">
                <a:sym typeface="+mn-ea"/>
              </a:rPr>
              <a:t> in troubleshooting and optimizing IT </a:t>
            </a:r>
            <a:endParaRPr lang="en-US">
              <a:sym typeface="+mn-ea"/>
            </a:endParaRPr>
          </a:p>
          <a:p>
            <a:pPr marL="0" indent="0">
              <a:lnSpc>
                <a:spcPct val="120000"/>
              </a:lnSpc>
              <a:spcBef>
                <a:spcPts val="1000"/>
              </a:spcBef>
              <a:spcAft>
                <a:spcPts val="0"/>
              </a:spcAft>
              <a:buNone/>
            </a:pPr>
            <a:r>
              <a:rPr lang="en-US">
                <a:sym typeface="+mn-ea"/>
              </a:rPr>
              <a:t>processes.</a:t>
            </a:r>
            <a:endParaRPr lang="en-US"/>
          </a:p>
          <a:p>
            <a:pPr>
              <a:lnSpc>
                <a:spcPct val="120000"/>
              </a:lnSpc>
              <a:spcBef>
                <a:spcPts val="1000"/>
              </a:spcBef>
              <a:spcAft>
                <a:spcPts val="0"/>
              </a:spcAft>
            </a:pPr>
            <a:endParaRPr lang="en-US"/>
          </a:p>
          <a:p>
            <a:endParaRPr lang="en-US"/>
          </a:p>
        </p:txBody>
      </p:sp>
      <p:pic>
        <p:nvPicPr>
          <p:cNvPr id="5" name="Picture 4"/>
          <p:cNvPicPr>
            <a:picLocks noChangeAspect="1"/>
          </p:cNvPicPr>
          <p:nvPr/>
        </p:nvPicPr>
        <p:blipFill>
          <a:blip r:embed="rId1"/>
          <a:stretch>
            <a:fillRect/>
          </a:stretch>
        </p:blipFill>
        <p:spPr>
          <a:xfrm>
            <a:off x="6402070" y="2150745"/>
            <a:ext cx="4884420" cy="4026535"/>
          </a:xfrm>
          <a:prstGeom prst="rect">
            <a:avLst/>
          </a:prstGeom>
        </p:spPr>
      </p:pic>
      <p:sp>
        <p:nvSpPr>
          <p:cNvPr id="7" name="Text Box 6"/>
          <p:cNvSpPr txBox="1"/>
          <p:nvPr userDrawn="1"/>
        </p:nvSpPr>
        <p:spPr>
          <a:xfrm>
            <a:off x="0" y="6643051"/>
            <a:ext cx="1533697" cy="215006"/>
          </a:xfrm>
          <a:prstGeom prst="rect">
            <a:avLst/>
          </a:prstGeom>
          <a:solidFill>
            <a:srgbClr val="C55A11">
              <a:alpha val="100000"/>
            </a:srgbClr>
          </a:solidFill>
        </p:spPr>
        <p:txBody>
          <a:bodyPr wrap="square" rtlCol="0" anchor="ctr">
            <a:noAutofit/>
          </a:bodyPr>
          <a:p>
            <a:pPr algn="r" rtl="1"/>
            <a:r>
              <a:rPr lang="en-US" altLang="zh-CN">
                <a:solidFill>
                  <a:srgbClr val="FFFFFF"/>
                </a:solidFill>
              </a:rPr>
              <a:t>214G1A3292</a:t>
            </a:r>
            <a:endParaRPr lang="en-US">
              <a:solidFill>
                <a:srgbClr val="FFFFFF"/>
              </a:solidFill>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7943</Words>
  <Application>WPS Office WWO_wpscloud_20230707210828-148622b8ac</Application>
  <PresentationFormat>Widescreen</PresentationFormat>
  <Paragraphs>182</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Times New Roman</vt:lpstr>
      <vt:lpstr>Kingsoft Confetti</vt:lpstr>
      <vt:lpstr>Courier New</vt:lpstr>
      <vt:lpstr>Calibri</vt:lpstr>
      <vt:lpstr>Wingdings</vt:lpstr>
      <vt:lpstr>Times New Roman</vt:lpstr>
      <vt:lpstr>汉仪书宋二KW</vt:lpstr>
      <vt:lpstr>+mn-ea</vt:lpstr>
      <vt:lpstr>+mn-cs</vt:lpstr>
      <vt:lpstr>Custom Design</vt:lpstr>
      <vt:lpstr>PowerPoint 演示文稿</vt:lpstr>
      <vt:lpstr>Contents</vt:lpstr>
      <vt:lpstr>Course objective</vt:lpstr>
      <vt:lpstr>Introduction</vt:lpstr>
      <vt:lpstr>Introduction</vt:lpstr>
      <vt:lpstr>Technology</vt:lpstr>
      <vt:lpstr>Technology</vt:lpstr>
      <vt:lpstr>Applications</vt:lpstr>
      <vt:lpstr>Applications</vt:lpstr>
      <vt:lpstr>Applications</vt:lpstr>
      <vt:lpstr>Modules</vt:lpstr>
      <vt:lpstr>Modules</vt:lpstr>
      <vt:lpstr>Real Time Applications</vt:lpstr>
      <vt:lpstr>PowerPoint 演示文稿</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cinma</cp:lastModifiedBy>
  <dcterms:created xsi:type="dcterms:W3CDTF">2023-08-29T14:12:17Z</dcterms:created>
  <dcterms:modified xsi:type="dcterms:W3CDTF">2023-08-29T14:12:17Z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D866818F3D954DDFA783911C4E5BACC5_12</vt:lpwstr>
  </property>
  <property fmtid="{D5CDD505-2E9C-101B-9397-08002B2CF9AE}" pid="3" name="KSOProductBuildVer">
    <vt:lpwstr>1033-0.0.0.0</vt:lpwstr>
  </property>
</Properties>
</file>