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445250"/>
  <p:notesSz cx="11430000" cy="6445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3737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3737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404143"/>
            <a:ext cx="9969500" cy="1308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2926714"/>
            <a:ext cx="5658484" cy="138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37373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4298950" marR="5080">
              <a:lnSpc>
                <a:spcPts val="4430"/>
              </a:lnSpc>
              <a:spcBef>
                <a:spcPts val="15"/>
              </a:spcBef>
            </a:pPr>
            <a:r>
              <a:rPr dirty="0"/>
              <a:t>Topic</a:t>
            </a:r>
            <a:r>
              <a:rPr dirty="0" spc="-100"/>
              <a:t> </a:t>
            </a:r>
            <a:r>
              <a:rPr dirty="0"/>
              <a:t>Modeling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70"/>
              <a:t> </a:t>
            </a:r>
            <a:r>
              <a:rPr dirty="0" spc="-110"/>
              <a:t>LDA: </a:t>
            </a:r>
            <a:r>
              <a:rPr dirty="0" spc="-50"/>
              <a:t>A </a:t>
            </a:r>
            <a:r>
              <a:rPr dirty="0"/>
              <a:t>Practical</a:t>
            </a:r>
            <a:r>
              <a:rPr dirty="0" spc="75"/>
              <a:t> </a:t>
            </a:r>
            <a:r>
              <a:rPr dirty="0" spc="-10"/>
              <a:t>Guide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40"/>
              </a:spcBef>
            </a:pPr>
            <a:r>
              <a:rPr dirty="0" spc="-75"/>
              <a:t>In</a:t>
            </a:r>
            <a:r>
              <a:rPr dirty="0" spc="-65"/>
              <a:t> </a:t>
            </a:r>
            <a:r>
              <a:rPr dirty="0" spc="-30"/>
              <a:t>this</a:t>
            </a:r>
            <a:r>
              <a:rPr dirty="0" spc="-60"/>
              <a:t> </a:t>
            </a:r>
            <a:r>
              <a:rPr dirty="0" spc="-40"/>
              <a:t>presentation,</a:t>
            </a:r>
            <a:r>
              <a:rPr dirty="0" spc="-65"/>
              <a:t> </a:t>
            </a:r>
            <a:r>
              <a:rPr dirty="0"/>
              <a:t>we</a:t>
            </a:r>
            <a:r>
              <a:rPr dirty="0" spc="-60"/>
              <a:t> </a:t>
            </a:r>
            <a:r>
              <a:rPr dirty="0" spc="-75"/>
              <a:t>will</a:t>
            </a:r>
            <a:r>
              <a:rPr dirty="0" spc="-60"/>
              <a:t> </a:t>
            </a:r>
            <a:r>
              <a:rPr dirty="0" spc="-55"/>
              <a:t>explore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process</a:t>
            </a:r>
            <a:r>
              <a:rPr dirty="0" spc="-65"/>
              <a:t> </a:t>
            </a:r>
            <a:r>
              <a:rPr dirty="0" spc="-35"/>
              <a:t>of</a:t>
            </a:r>
            <a:r>
              <a:rPr dirty="0" spc="-60"/>
              <a:t> </a:t>
            </a:r>
            <a:r>
              <a:rPr dirty="0"/>
              <a:t>topic</a:t>
            </a:r>
            <a:r>
              <a:rPr dirty="0" spc="-60"/>
              <a:t> </a:t>
            </a:r>
            <a:r>
              <a:rPr dirty="0" spc="-50"/>
              <a:t>modeling</a:t>
            </a:r>
            <a:r>
              <a:rPr dirty="0" spc="-65"/>
              <a:t> </a:t>
            </a:r>
            <a:r>
              <a:rPr dirty="0" spc="-20"/>
              <a:t>with </a:t>
            </a:r>
            <a:r>
              <a:rPr dirty="0" spc="-10"/>
              <a:t>Latent</a:t>
            </a:r>
            <a:r>
              <a:rPr dirty="0" spc="-45"/>
              <a:t> </a:t>
            </a:r>
            <a:r>
              <a:rPr dirty="0" spc="-40"/>
              <a:t>Dirichlet</a:t>
            </a:r>
            <a:r>
              <a:rPr dirty="0" spc="-45"/>
              <a:t> </a:t>
            </a:r>
            <a:r>
              <a:rPr dirty="0" spc="-40"/>
              <a:t>Allocation</a:t>
            </a:r>
            <a:r>
              <a:rPr dirty="0" spc="-45"/>
              <a:t> </a:t>
            </a:r>
            <a:r>
              <a:rPr dirty="0" spc="-60"/>
              <a:t>(LDA).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 spc="-75"/>
              <a:t>will</a:t>
            </a:r>
            <a:r>
              <a:rPr dirty="0" spc="-45"/>
              <a:t> </a:t>
            </a:r>
            <a:r>
              <a:rPr dirty="0" spc="-10"/>
              <a:t>cover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50"/>
              <a:t>key</a:t>
            </a:r>
            <a:r>
              <a:rPr dirty="0" spc="-45"/>
              <a:t> </a:t>
            </a:r>
            <a:r>
              <a:rPr dirty="0" spc="-10"/>
              <a:t>steps</a:t>
            </a:r>
            <a:r>
              <a:rPr dirty="0" spc="-45"/>
              <a:t> </a:t>
            </a:r>
            <a:r>
              <a:rPr dirty="0" spc="-10"/>
              <a:t>involved, </a:t>
            </a:r>
            <a:r>
              <a:rPr dirty="0" spc="-50"/>
              <a:t>including</a:t>
            </a:r>
            <a:r>
              <a:rPr dirty="0" spc="-35"/>
              <a:t> </a:t>
            </a:r>
            <a:r>
              <a:rPr dirty="0" spc="-10"/>
              <a:t>data</a:t>
            </a:r>
            <a:r>
              <a:rPr dirty="0" spc="-35"/>
              <a:t> </a:t>
            </a:r>
            <a:r>
              <a:rPr dirty="0" spc="-45"/>
              <a:t>preparation,</a:t>
            </a:r>
            <a:r>
              <a:rPr dirty="0" spc="-30"/>
              <a:t> </a:t>
            </a:r>
            <a:r>
              <a:rPr dirty="0" spc="-35"/>
              <a:t>model </a:t>
            </a:r>
            <a:r>
              <a:rPr dirty="0" spc="-70"/>
              <a:t>training,</a:t>
            </a:r>
            <a:r>
              <a:rPr dirty="0" spc="-30"/>
              <a:t> </a:t>
            </a:r>
            <a:r>
              <a:rPr dirty="0" spc="-40"/>
              <a:t>and</a:t>
            </a:r>
            <a:r>
              <a:rPr dirty="0" spc="-35"/>
              <a:t> </a:t>
            </a:r>
            <a:r>
              <a:rPr dirty="0" spc="-65"/>
              <a:t>visualization.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 spc="-20"/>
              <a:t>will </a:t>
            </a:r>
            <a:r>
              <a:rPr dirty="0" spc="-45"/>
              <a:t>illustrate</a:t>
            </a:r>
            <a:r>
              <a:rPr dirty="0" spc="-55"/>
              <a:t> </a:t>
            </a:r>
            <a:r>
              <a:rPr dirty="0"/>
              <a:t>these</a:t>
            </a:r>
            <a:r>
              <a:rPr dirty="0" spc="-50"/>
              <a:t> </a:t>
            </a:r>
            <a:r>
              <a:rPr dirty="0"/>
              <a:t>concepts</a:t>
            </a:r>
            <a:r>
              <a:rPr dirty="0" spc="-50"/>
              <a:t> </a:t>
            </a:r>
            <a:r>
              <a:rPr dirty="0" spc="-60"/>
              <a:t>using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45"/>
              <a:t>real-</a:t>
            </a:r>
            <a:r>
              <a:rPr dirty="0" spc="-60"/>
              <a:t>world</a:t>
            </a:r>
            <a:r>
              <a:rPr dirty="0" spc="-50"/>
              <a:t> </a:t>
            </a:r>
            <a:r>
              <a:rPr dirty="0" spc="-10"/>
              <a:t>dataset</a:t>
            </a:r>
            <a:r>
              <a:rPr dirty="0" spc="-50"/>
              <a:t> </a:t>
            </a:r>
            <a:r>
              <a:rPr dirty="0" spc="-40"/>
              <a:t>and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Python</a:t>
            </a:r>
            <a:r>
              <a:rPr dirty="0" spc="-50"/>
              <a:t> </a:t>
            </a:r>
            <a:r>
              <a:rPr dirty="0" spc="-20"/>
              <a:t>code </a:t>
            </a:r>
            <a:r>
              <a:rPr dirty="0" spc="-10"/>
              <a:t>example.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246340" y="4549902"/>
            <a:ext cx="1452245" cy="2794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650" b="1">
                <a:solidFill>
                  <a:srgbClr val="373737"/>
                </a:solidFill>
                <a:latin typeface="Tahoma"/>
                <a:cs typeface="Tahoma"/>
              </a:rPr>
              <a:t>by</a:t>
            </a:r>
            <a:r>
              <a:rPr dirty="0" sz="1650" spc="-60" b="1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dirty="0" sz="1650" spc="-30" b="1">
                <a:solidFill>
                  <a:srgbClr val="373737"/>
                </a:solidFill>
                <a:latin typeface="Tahoma"/>
                <a:cs typeface="Tahoma"/>
              </a:rPr>
              <a:t>Sai</a:t>
            </a:r>
            <a:r>
              <a:rPr dirty="0" sz="1650" spc="-60" b="1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dirty="0" sz="1650" spc="-50" b="1">
                <a:solidFill>
                  <a:srgbClr val="373737"/>
                </a:solidFill>
                <a:latin typeface="Tahoma"/>
                <a:cs typeface="Tahoma"/>
              </a:rPr>
              <a:t>Rikwith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768756" y="4552950"/>
            <a:ext cx="2174875" cy="421005"/>
            <a:chOff x="4768756" y="4552950"/>
            <a:chExt cx="2174875" cy="42100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6325" y="4552950"/>
              <a:ext cx="276225" cy="2762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775200" y="4561253"/>
              <a:ext cx="2162175" cy="406400"/>
            </a:xfrm>
            <a:custGeom>
              <a:avLst/>
              <a:gdLst/>
              <a:ahLst/>
              <a:cxnLst/>
              <a:rect l="l" t="t" r="r" b="b"/>
              <a:pathLst>
                <a:path w="2162175" h="406400">
                  <a:moveTo>
                    <a:pt x="2161953" y="0"/>
                  </a:moveTo>
                  <a:lnTo>
                    <a:pt x="0" y="0"/>
                  </a:lnTo>
                  <a:lnTo>
                    <a:pt x="0" y="405970"/>
                  </a:lnTo>
                  <a:lnTo>
                    <a:pt x="2161953" y="405970"/>
                  </a:lnTo>
                  <a:lnTo>
                    <a:pt x="2161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75200" y="4561253"/>
              <a:ext cx="2162175" cy="406400"/>
            </a:xfrm>
            <a:custGeom>
              <a:avLst/>
              <a:gdLst/>
              <a:ahLst/>
              <a:cxnLst/>
              <a:rect l="l" t="t" r="r" b="b"/>
              <a:pathLst>
                <a:path w="2162175" h="406400">
                  <a:moveTo>
                    <a:pt x="0" y="405970"/>
                  </a:moveTo>
                  <a:lnTo>
                    <a:pt x="2161953" y="405970"/>
                  </a:lnTo>
                  <a:lnTo>
                    <a:pt x="2161953" y="0"/>
                  </a:lnTo>
                  <a:lnTo>
                    <a:pt x="0" y="0"/>
                  </a:lnTo>
                  <a:lnTo>
                    <a:pt x="0" y="405970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9480456" y="5926073"/>
            <a:ext cx="1854835" cy="419100"/>
            <a:chOff x="9480456" y="5926073"/>
            <a:chExt cx="1854835" cy="41910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486900" y="5952373"/>
              <a:ext cx="1816100" cy="374015"/>
            </a:xfrm>
            <a:custGeom>
              <a:avLst/>
              <a:gdLst/>
              <a:ahLst/>
              <a:cxnLst/>
              <a:rect l="l" t="t" r="r" b="b"/>
              <a:pathLst>
                <a:path w="1816100" h="374014">
                  <a:moveTo>
                    <a:pt x="1815589" y="0"/>
                  </a:moveTo>
                  <a:lnTo>
                    <a:pt x="0" y="0"/>
                  </a:lnTo>
                  <a:lnTo>
                    <a:pt x="0" y="373750"/>
                  </a:lnTo>
                  <a:lnTo>
                    <a:pt x="1815589" y="373750"/>
                  </a:lnTo>
                  <a:lnTo>
                    <a:pt x="1815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486900" y="5952373"/>
              <a:ext cx="1816100" cy="374015"/>
            </a:xfrm>
            <a:custGeom>
              <a:avLst/>
              <a:gdLst/>
              <a:ahLst/>
              <a:cxnLst/>
              <a:rect l="l" t="t" r="r" b="b"/>
              <a:pathLst>
                <a:path w="1816100" h="374014">
                  <a:moveTo>
                    <a:pt x="0" y="373750"/>
                  </a:moveTo>
                  <a:lnTo>
                    <a:pt x="1815589" y="373750"/>
                  </a:lnTo>
                  <a:lnTo>
                    <a:pt x="1815589" y="0"/>
                  </a:lnTo>
                  <a:lnTo>
                    <a:pt x="0" y="0"/>
                  </a:lnTo>
                  <a:lnTo>
                    <a:pt x="0" y="373750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902200" y="4687823"/>
            <a:ext cx="22771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Sai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Rikwith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Daggu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92856" y="253"/>
            <a:ext cx="4344035" cy="6447155"/>
            <a:chOff x="7092856" y="253"/>
            <a:chExt cx="4344035" cy="64471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99300" y="5963193"/>
              <a:ext cx="4330700" cy="477520"/>
            </a:xfrm>
            <a:custGeom>
              <a:avLst/>
              <a:gdLst/>
              <a:ahLst/>
              <a:cxnLst/>
              <a:rect l="l" t="t" r="r" b="b"/>
              <a:pathLst>
                <a:path w="4330700" h="477520">
                  <a:moveTo>
                    <a:pt x="4330700" y="0"/>
                  </a:moveTo>
                  <a:lnTo>
                    <a:pt x="0" y="0"/>
                  </a:lnTo>
                  <a:lnTo>
                    <a:pt x="0" y="477230"/>
                  </a:lnTo>
                  <a:lnTo>
                    <a:pt x="4330700" y="47723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99300" y="5963193"/>
              <a:ext cx="4330700" cy="477520"/>
            </a:xfrm>
            <a:custGeom>
              <a:avLst/>
              <a:gdLst/>
              <a:ahLst/>
              <a:cxnLst/>
              <a:rect l="l" t="t" r="r" b="b"/>
              <a:pathLst>
                <a:path w="4330700" h="477520">
                  <a:moveTo>
                    <a:pt x="4330700" y="0"/>
                  </a:moveTo>
                  <a:lnTo>
                    <a:pt x="0" y="0"/>
                  </a:lnTo>
                  <a:lnTo>
                    <a:pt x="0" y="477230"/>
                  </a:lnTo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5" y="2661443"/>
            <a:ext cx="3285490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Any</a:t>
            </a:r>
            <a:r>
              <a:rPr dirty="0" spc="100"/>
              <a:t> </a:t>
            </a:r>
            <a:r>
              <a:rPr dirty="0"/>
              <a:t>Questions</a:t>
            </a:r>
            <a:r>
              <a:rPr dirty="0" spc="110"/>
              <a:t> </a:t>
            </a:r>
            <a:r>
              <a:rPr dirty="0" spc="-60"/>
              <a:t>?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87375" y="3502025"/>
            <a:ext cx="451866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Open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questions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discussion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about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modeling.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8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Understanding</a:t>
            </a:r>
            <a:r>
              <a:rPr dirty="0" spc="-155"/>
              <a:t> </a:t>
            </a:r>
            <a:r>
              <a:rPr dirty="0"/>
              <a:t>Topic</a:t>
            </a:r>
            <a:r>
              <a:rPr dirty="0" spc="-155"/>
              <a:t> </a:t>
            </a:r>
            <a:r>
              <a:rPr dirty="0" spc="-10"/>
              <a:t>Modeling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2848419"/>
            <a:ext cx="4922520" cy="1532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010101"/>
                </a:solidFill>
                <a:latin typeface="Georgia"/>
                <a:cs typeface="Georgia"/>
              </a:rPr>
              <a:t>What</a:t>
            </a:r>
            <a:r>
              <a:rPr dirty="0" sz="1750" spc="-5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dirty="0" sz="1750">
                <a:solidFill>
                  <a:srgbClr val="010101"/>
                </a:solidFill>
                <a:latin typeface="Georgia"/>
                <a:cs typeface="Georgia"/>
              </a:rPr>
              <a:t>is</a:t>
            </a:r>
            <a:r>
              <a:rPr dirty="0" sz="1750" spc="-5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dirty="0" sz="1750">
                <a:solidFill>
                  <a:srgbClr val="010101"/>
                </a:solidFill>
                <a:latin typeface="Georgia"/>
                <a:cs typeface="Georgia"/>
              </a:rPr>
              <a:t>Topic</a:t>
            </a:r>
            <a:r>
              <a:rPr dirty="0" sz="1750" spc="-5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010101"/>
                </a:solidFill>
                <a:latin typeface="Georgia"/>
                <a:cs typeface="Georgia"/>
              </a:rPr>
              <a:t>Modeling?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modeling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statistical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method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used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identify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hidden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semantic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structures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or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within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collection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of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documents.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It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helps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us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understand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underlying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themes</a:t>
            </a:r>
            <a:r>
              <a:rPr dirty="0" sz="1350" spc="50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patterns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in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text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20930" y="2848419"/>
            <a:ext cx="4718050" cy="12566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10">
                <a:solidFill>
                  <a:srgbClr val="010101"/>
                </a:solidFill>
                <a:latin typeface="Georgia"/>
                <a:cs typeface="Georgia"/>
              </a:rPr>
              <a:t>Applications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Topic modeling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has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numerous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applications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in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various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fields,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including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text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analysis,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document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classification,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recommendation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systems,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sentiment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analysis.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493156" y="5921764"/>
            <a:ext cx="1852930" cy="423545"/>
            <a:chOff x="9493156" y="5921764"/>
            <a:chExt cx="1852930" cy="42354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499600" y="5928208"/>
              <a:ext cx="1840230" cy="398145"/>
            </a:xfrm>
            <a:custGeom>
              <a:avLst/>
              <a:gdLst/>
              <a:ahLst/>
              <a:cxnLst/>
              <a:rect l="l" t="t" r="r" b="b"/>
              <a:pathLst>
                <a:path w="1840229" h="398145">
                  <a:moveTo>
                    <a:pt x="1839754" y="0"/>
                  </a:moveTo>
                  <a:lnTo>
                    <a:pt x="0" y="0"/>
                  </a:lnTo>
                  <a:lnTo>
                    <a:pt x="0" y="397915"/>
                  </a:lnTo>
                  <a:lnTo>
                    <a:pt x="1839754" y="397915"/>
                  </a:lnTo>
                  <a:lnTo>
                    <a:pt x="1839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499600" y="5928208"/>
              <a:ext cx="1840230" cy="398145"/>
            </a:xfrm>
            <a:custGeom>
              <a:avLst/>
              <a:gdLst/>
              <a:ahLst/>
              <a:cxnLst/>
              <a:rect l="l" t="t" r="r" b="b"/>
              <a:pathLst>
                <a:path w="1840229" h="398145">
                  <a:moveTo>
                    <a:pt x="0" y="397915"/>
                  </a:moveTo>
                  <a:lnTo>
                    <a:pt x="1839754" y="397915"/>
                  </a:lnTo>
                  <a:lnTo>
                    <a:pt x="1839754" y="0"/>
                  </a:lnTo>
                  <a:lnTo>
                    <a:pt x="0" y="0"/>
                  </a:lnTo>
                  <a:lnTo>
                    <a:pt x="0" y="397915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4298950" marR="5080">
              <a:lnSpc>
                <a:spcPts val="4430"/>
              </a:lnSpc>
              <a:spcBef>
                <a:spcPts val="15"/>
              </a:spcBef>
            </a:pPr>
            <a:r>
              <a:rPr dirty="0"/>
              <a:t>Introducing</a:t>
            </a:r>
            <a:r>
              <a:rPr dirty="0" spc="-95"/>
              <a:t> </a:t>
            </a:r>
            <a:r>
              <a:rPr dirty="0"/>
              <a:t>Latent</a:t>
            </a:r>
            <a:r>
              <a:rPr dirty="0" spc="-95"/>
              <a:t> </a:t>
            </a:r>
            <a:r>
              <a:rPr dirty="0" spc="-10"/>
              <a:t>Dirichlet </a:t>
            </a:r>
            <a:r>
              <a:rPr dirty="0"/>
              <a:t>Allocation</a:t>
            </a:r>
            <a:r>
              <a:rPr dirty="0" spc="320"/>
              <a:t> </a:t>
            </a:r>
            <a:r>
              <a:rPr dirty="0" spc="-10"/>
              <a:t>(LDA)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886325" y="29908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994478" y="2993866"/>
            <a:ext cx="169545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75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30842" y="2972244"/>
            <a:ext cx="2336800" cy="146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85">
                <a:solidFill>
                  <a:srgbClr val="373737"/>
                </a:solidFill>
                <a:latin typeface="Georgia"/>
                <a:cs typeface="Georgia"/>
              </a:rPr>
              <a:t>LDA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 Explained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dirty="0" sz="1350" spc="-80">
                <a:solidFill>
                  <a:srgbClr val="373737"/>
                </a:solidFill>
                <a:latin typeface="Lucida Sans Unicode"/>
                <a:cs typeface="Lucida Sans Unicode"/>
              </a:rPr>
              <a:t>LDA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probabilistic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generative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model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that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assumes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each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document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a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mixture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multiple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topics.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943850" y="29908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52003" y="2993866"/>
            <a:ext cx="169545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-5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88367" y="2972244"/>
            <a:ext cx="2330450" cy="200913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20">
                <a:solidFill>
                  <a:srgbClr val="373737"/>
                </a:solidFill>
                <a:latin typeface="Georgia"/>
                <a:cs typeface="Georgia"/>
              </a:rPr>
              <a:t>Key</a:t>
            </a:r>
            <a:r>
              <a:rPr dirty="0" sz="1750" spc="-7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Components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3300"/>
              </a:lnSpc>
              <a:spcBef>
                <a:spcPts val="535"/>
              </a:spcBef>
            </a:pP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It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models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of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words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within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350" spc="-9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and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documents.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This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allows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us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to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identify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present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in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dataset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assign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documents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those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topics.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543956" y="5882724"/>
            <a:ext cx="1804670" cy="475615"/>
            <a:chOff x="9543956" y="5882724"/>
            <a:chExt cx="1804670" cy="47561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550400" y="5889168"/>
              <a:ext cx="1791970" cy="462915"/>
            </a:xfrm>
            <a:custGeom>
              <a:avLst/>
              <a:gdLst/>
              <a:ahLst/>
              <a:cxnLst/>
              <a:rect l="l" t="t" r="r" b="b"/>
              <a:pathLst>
                <a:path w="1791970" h="462914">
                  <a:moveTo>
                    <a:pt x="1791424" y="0"/>
                  </a:moveTo>
                  <a:lnTo>
                    <a:pt x="0" y="0"/>
                  </a:lnTo>
                  <a:lnTo>
                    <a:pt x="0" y="462355"/>
                  </a:lnTo>
                  <a:lnTo>
                    <a:pt x="1791424" y="462355"/>
                  </a:lnTo>
                  <a:lnTo>
                    <a:pt x="1791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50400" y="5889168"/>
              <a:ext cx="1791970" cy="462915"/>
            </a:xfrm>
            <a:custGeom>
              <a:avLst/>
              <a:gdLst/>
              <a:ahLst/>
              <a:cxnLst/>
              <a:rect l="l" t="t" r="r" b="b"/>
              <a:pathLst>
                <a:path w="1791970" h="462914">
                  <a:moveTo>
                    <a:pt x="0" y="462355"/>
                  </a:moveTo>
                  <a:lnTo>
                    <a:pt x="1791424" y="462355"/>
                  </a:lnTo>
                  <a:lnTo>
                    <a:pt x="1791424" y="0"/>
                  </a:lnTo>
                  <a:lnTo>
                    <a:pt x="0" y="0"/>
                  </a:lnTo>
                  <a:lnTo>
                    <a:pt x="0" y="462355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8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Dataset </a:t>
            </a:r>
            <a:r>
              <a:rPr dirty="0" spc="530"/>
              <a:t>&amp;</a:t>
            </a:r>
            <a:r>
              <a:rPr dirty="0"/>
              <a:t> </a:t>
            </a:r>
            <a:r>
              <a:rPr dirty="0" spc="-10"/>
              <a:t>Preprocessing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2848419"/>
            <a:ext cx="4676140" cy="12566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010101"/>
                </a:solidFill>
                <a:latin typeface="Georgia"/>
                <a:cs typeface="Georgia"/>
              </a:rPr>
              <a:t>Dataset</a:t>
            </a:r>
            <a:r>
              <a:rPr dirty="0" sz="1750" spc="65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010101"/>
                </a:solidFill>
                <a:latin typeface="Georgia"/>
                <a:cs typeface="Georgia"/>
              </a:rPr>
              <a:t>Selection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will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use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20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Newsgroups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dataset,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collection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of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approximately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20,000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newsgroup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documents,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categorized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into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20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distinct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topics.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20930" y="2848419"/>
            <a:ext cx="4501515" cy="1532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010101"/>
                </a:solidFill>
                <a:latin typeface="Georgia"/>
                <a:cs typeface="Georgia"/>
              </a:rPr>
              <a:t>Text</a:t>
            </a:r>
            <a:r>
              <a:rPr dirty="0" sz="1750" spc="-40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010101"/>
                </a:solidFill>
                <a:latin typeface="Georgia"/>
                <a:cs typeface="Georgia"/>
              </a:rPr>
              <a:t>Cleaning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Before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applying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10">
                <a:solidFill>
                  <a:srgbClr val="373737"/>
                </a:solidFill>
                <a:latin typeface="Lucida Sans Unicode"/>
                <a:cs typeface="Lucida Sans Unicode"/>
              </a:rPr>
              <a:t>LDA,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preprocess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text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by </a:t>
            </a:r>
            <a:r>
              <a:rPr dirty="0" sz="1350" spc="-85">
                <a:solidFill>
                  <a:srgbClr val="373737"/>
                </a:solidFill>
                <a:latin typeface="Lucida Sans Unicode"/>
                <a:cs typeface="Lucida Sans Unicode"/>
              </a:rPr>
              <a:t>tokenizing,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removing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stop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words,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performing 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stemming/lemmatization.</a:t>
            </a:r>
            <a:r>
              <a:rPr dirty="0" sz="1350" spc="-1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This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ensures</a:t>
            </a:r>
            <a:r>
              <a:rPr dirty="0" sz="1350" spc="-1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cleaner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1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more consistent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input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for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modeling.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556656" y="5926073"/>
            <a:ext cx="1778635" cy="419100"/>
            <a:chOff x="9556656" y="5926073"/>
            <a:chExt cx="1778635" cy="4191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563100" y="5968483"/>
              <a:ext cx="1743710" cy="358140"/>
            </a:xfrm>
            <a:custGeom>
              <a:avLst/>
              <a:gdLst/>
              <a:ahLst/>
              <a:cxnLst/>
              <a:rect l="l" t="t" r="r" b="b"/>
              <a:pathLst>
                <a:path w="1743709" h="358139">
                  <a:moveTo>
                    <a:pt x="1743095" y="0"/>
                  </a:moveTo>
                  <a:lnTo>
                    <a:pt x="0" y="0"/>
                  </a:lnTo>
                  <a:lnTo>
                    <a:pt x="0" y="357640"/>
                  </a:lnTo>
                  <a:lnTo>
                    <a:pt x="1743095" y="357640"/>
                  </a:lnTo>
                  <a:lnTo>
                    <a:pt x="1743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563100" y="5968483"/>
              <a:ext cx="1743710" cy="358140"/>
            </a:xfrm>
            <a:custGeom>
              <a:avLst/>
              <a:gdLst/>
              <a:ahLst/>
              <a:cxnLst/>
              <a:rect l="l" t="t" r="r" b="b"/>
              <a:pathLst>
                <a:path w="1743709" h="358139">
                  <a:moveTo>
                    <a:pt x="0" y="357640"/>
                  </a:moveTo>
                  <a:lnTo>
                    <a:pt x="1743095" y="357640"/>
                  </a:lnTo>
                  <a:lnTo>
                    <a:pt x="1743095" y="0"/>
                  </a:lnTo>
                  <a:lnTo>
                    <a:pt x="0" y="0"/>
                  </a:lnTo>
                  <a:lnTo>
                    <a:pt x="0" y="357640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85180" cy="6436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4406" y="438939"/>
            <a:ext cx="4205605" cy="5403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/>
              <a:t>The</a:t>
            </a:r>
            <a:r>
              <a:rPr dirty="0" sz="3350" spc="55"/>
              <a:t> </a:t>
            </a:r>
            <a:r>
              <a:rPr dirty="0" sz="3350"/>
              <a:t>Modeling</a:t>
            </a:r>
            <a:r>
              <a:rPr dirty="0" sz="3350" spc="70"/>
              <a:t> </a:t>
            </a:r>
            <a:r>
              <a:rPr dirty="0" sz="3350" spc="-10"/>
              <a:t>Process</a:t>
            </a:r>
            <a:endParaRPr sz="3350"/>
          </a:p>
        </p:txBody>
      </p:sp>
      <p:grpSp>
        <p:nvGrpSpPr>
          <p:cNvPr id="4" name="object 4" descr=""/>
          <p:cNvGrpSpPr/>
          <p:nvPr/>
        </p:nvGrpSpPr>
        <p:grpSpPr>
          <a:xfrm>
            <a:off x="4718389" y="1234632"/>
            <a:ext cx="926465" cy="4757420"/>
            <a:chOff x="4718389" y="1234632"/>
            <a:chExt cx="926465" cy="4757420"/>
          </a:xfrm>
        </p:grpSpPr>
        <p:sp>
          <p:nvSpPr>
            <p:cNvPr id="5" name="object 5" descr=""/>
            <p:cNvSpPr/>
            <p:nvPr/>
          </p:nvSpPr>
          <p:spPr>
            <a:xfrm>
              <a:off x="4893132" y="1234642"/>
              <a:ext cx="751840" cy="4757420"/>
            </a:xfrm>
            <a:custGeom>
              <a:avLst/>
              <a:gdLst/>
              <a:ahLst/>
              <a:cxnLst/>
              <a:rect l="l" t="t" r="r" b="b"/>
              <a:pathLst>
                <a:path w="751839" h="4757420">
                  <a:moveTo>
                    <a:pt x="18161" y="6565"/>
                  </a:moveTo>
                  <a:lnTo>
                    <a:pt x="17272" y="4419"/>
                  </a:lnTo>
                  <a:lnTo>
                    <a:pt x="13728" y="876"/>
                  </a:lnTo>
                  <a:lnTo>
                    <a:pt x="11582" y="0"/>
                  </a:lnTo>
                  <a:lnTo>
                    <a:pt x="6578" y="0"/>
                  </a:lnTo>
                  <a:lnTo>
                    <a:pt x="4432" y="876"/>
                  </a:lnTo>
                  <a:lnTo>
                    <a:pt x="889" y="4419"/>
                  </a:lnTo>
                  <a:lnTo>
                    <a:pt x="0" y="6565"/>
                  </a:lnTo>
                  <a:lnTo>
                    <a:pt x="0" y="4747882"/>
                  </a:lnTo>
                  <a:lnTo>
                    <a:pt x="0" y="4750384"/>
                  </a:lnTo>
                  <a:lnTo>
                    <a:pt x="889" y="4752530"/>
                  </a:lnTo>
                  <a:lnTo>
                    <a:pt x="4432" y="4756074"/>
                  </a:lnTo>
                  <a:lnTo>
                    <a:pt x="6578" y="4756963"/>
                  </a:lnTo>
                  <a:lnTo>
                    <a:pt x="11582" y="4756963"/>
                  </a:lnTo>
                  <a:lnTo>
                    <a:pt x="13728" y="4756074"/>
                  </a:lnTo>
                  <a:lnTo>
                    <a:pt x="17272" y="4752530"/>
                  </a:lnTo>
                  <a:lnTo>
                    <a:pt x="18161" y="4750384"/>
                  </a:lnTo>
                  <a:lnTo>
                    <a:pt x="18161" y="6565"/>
                  </a:lnTo>
                  <a:close/>
                </a:path>
                <a:path w="751839" h="4757420">
                  <a:moveTo>
                    <a:pt x="751230" y="360616"/>
                  </a:moveTo>
                  <a:lnTo>
                    <a:pt x="750328" y="358470"/>
                  </a:lnTo>
                  <a:lnTo>
                    <a:pt x="746785" y="354926"/>
                  </a:lnTo>
                  <a:lnTo>
                    <a:pt x="744651" y="354050"/>
                  </a:lnTo>
                  <a:lnTo>
                    <a:pt x="185864" y="354050"/>
                  </a:lnTo>
                  <a:lnTo>
                    <a:pt x="183730" y="354926"/>
                  </a:lnTo>
                  <a:lnTo>
                    <a:pt x="180187" y="358470"/>
                  </a:lnTo>
                  <a:lnTo>
                    <a:pt x="179298" y="360616"/>
                  </a:lnTo>
                  <a:lnTo>
                    <a:pt x="179298" y="363118"/>
                  </a:lnTo>
                  <a:lnTo>
                    <a:pt x="179298" y="365633"/>
                  </a:lnTo>
                  <a:lnTo>
                    <a:pt x="180187" y="367766"/>
                  </a:lnTo>
                  <a:lnTo>
                    <a:pt x="183730" y="371322"/>
                  </a:lnTo>
                  <a:lnTo>
                    <a:pt x="185864" y="372198"/>
                  </a:lnTo>
                  <a:lnTo>
                    <a:pt x="744651" y="372198"/>
                  </a:lnTo>
                  <a:lnTo>
                    <a:pt x="746785" y="371322"/>
                  </a:lnTo>
                  <a:lnTo>
                    <a:pt x="750328" y="367766"/>
                  </a:lnTo>
                  <a:lnTo>
                    <a:pt x="751230" y="365633"/>
                  </a:lnTo>
                  <a:lnTo>
                    <a:pt x="751230" y="360616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18389" y="1416196"/>
              <a:ext cx="372745" cy="363220"/>
            </a:xfrm>
            <a:custGeom>
              <a:avLst/>
              <a:gdLst/>
              <a:ahLst/>
              <a:cxnLst/>
              <a:rect l="l" t="t" r="r" b="b"/>
              <a:pathLst>
                <a:path w="372745" h="363219">
                  <a:moveTo>
                    <a:pt x="354484" y="0"/>
                  </a:moveTo>
                  <a:lnTo>
                    <a:pt x="17708" y="0"/>
                  </a:lnTo>
                  <a:lnTo>
                    <a:pt x="15106" y="520"/>
                  </a:lnTo>
                  <a:lnTo>
                    <a:pt x="0" y="17720"/>
                  </a:lnTo>
                  <a:lnTo>
                    <a:pt x="0" y="342695"/>
                  </a:lnTo>
                  <a:lnTo>
                    <a:pt x="0" y="345406"/>
                  </a:lnTo>
                  <a:lnTo>
                    <a:pt x="17708" y="363127"/>
                  </a:lnTo>
                  <a:lnTo>
                    <a:pt x="354484" y="363127"/>
                  </a:lnTo>
                  <a:lnTo>
                    <a:pt x="372205" y="345406"/>
                  </a:lnTo>
                  <a:lnTo>
                    <a:pt x="372205" y="17720"/>
                  </a:lnTo>
                  <a:lnTo>
                    <a:pt x="357087" y="520"/>
                  </a:lnTo>
                  <a:lnTo>
                    <a:pt x="354484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820861" y="1418475"/>
            <a:ext cx="1631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65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88255" y="1379711"/>
            <a:ext cx="4379595" cy="1125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373737"/>
                </a:solidFill>
                <a:latin typeface="Georgia"/>
                <a:cs typeface="Georgia"/>
              </a:rPr>
              <a:t>Vectorization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5800"/>
              </a:lnSpc>
              <a:spcBef>
                <a:spcPts val="530"/>
              </a:spcBef>
            </a:pPr>
            <a:r>
              <a:rPr dirty="0" sz="1250" spc="55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convert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text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data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0">
                <a:solidFill>
                  <a:srgbClr val="373737"/>
                </a:solidFill>
                <a:latin typeface="Lucida Sans Unicode"/>
                <a:cs typeface="Lucida Sans Unicode"/>
              </a:rPr>
              <a:t>into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numerical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representation 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using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0">
                <a:solidFill>
                  <a:srgbClr val="373737"/>
                </a:solidFill>
                <a:latin typeface="Lucida Sans Unicode"/>
                <a:cs typeface="Lucida Sans Unicode"/>
              </a:rPr>
              <a:t>bag-of-words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approach,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where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each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document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5">
                <a:solidFill>
                  <a:srgbClr val="373737"/>
                </a:solidFill>
                <a:latin typeface="Lucida Sans Unicode"/>
                <a:cs typeface="Lucida Sans Unicode"/>
              </a:rPr>
              <a:t>is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represented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as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a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vector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of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word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counts.</a:t>
            </a:r>
            <a:endParaRPr sz="125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718389" y="3059346"/>
            <a:ext cx="926465" cy="363220"/>
            <a:chOff x="4718389" y="3059346"/>
            <a:chExt cx="926465" cy="363220"/>
          </a:xfrm>
        </p:grpSpPr>
        <p:sp>
          <p:nvSpPr>
            <p:cNvPr id="10" name="object 10" descr=""/>
            <p:cNvSpPr/>
            <p:nvPr/>
          </p:nvSpPr>
          <p:spPr>
            <a:xfrm>
              <a:off x="5072438" y="3231832"/>
              <a:ext cx="572135" cy="18415"/>
            </a:xfrm>
            <a:custGeom>
              <a:avLst/>
              <a:gdLst/>
              <a:ahLst/>
              <a:cxnLst/>
              <a:rect l="l" t="t" r="r" b="b"/>
              <a:pathLst>
                <a:path w="572135" h="18414">
                  <a:moveTo>
                    <a:pt x="565352" y="0"/>
                  </a:moveTo>
                  <a:lnTo>
                    <a:pt x="6560" y="0"/>
                  </a:lnTo>
                  <a:lnTo>
                    <a:pt x="4430" y="883"/>
                  </a:lnTo>
                  <a:lnTo>
                    <a:pt x="883" y="4430"/>
                  </a:lnTo>
                  <a:lnTo>
                    <a:pt x="0" y="6572"/>
                  </a:lnTo>
                  <a:lnTo>
                    <a:pt x="0" y="9078"/>
                  </a:lnTo>
                  <a:lnTo>
                    <a:pt x="0" y="11583"/>
                  </a:lnTo>
                  <a:lnTo>
                    <a:pt x="883" y="13726"/>
                  </a:lnTo>
                  <a:lnTo>
                    <a:pt x="4430" y="17272"/>
                  </a:lnTo>
                  <a:lnTo>
                    <a:pt x="6560" y="18156"/>
                  </a:lnTo>
                  <a:lnTo>
                    <a:pt x="565352" y="18156"/>
                  </a:lnTo>
                  <a:lnTo>
                    <a:pt x="567483" y="17272"/>
                  </a:lnTo>
                  <a:lnTo>
                    <a:pt x="571029" y="13726"/>
                  </a:lnTo>
                  <a:lnTo>
                    <a:pt x="571925" y="11583"/>
                  </a:lnTo>
                  <a:lnTo>
                    <a:pt x="571925" y="6572"/>
                  </a:lnTo>
                  <a:lnTo>
                    <a:pt x="571029" y="4430"/>
                  </a:lnTo>
                  <a:lnTo>
                    <a:pt x="567483" y="883"/>
                  </a:lnTo>
                  <a:lnTo>
                    <a:pt x="565352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18389" y="3059346"/>
              <a:ext cx="372745" cy="363220"/>
            </a:xfrm>
            <a:custGeom>
              <a:avLst/>
              <a:gdLst/>
              <a:ahLst/>
              <a:cxnLst/>
              <a:rect l="l" t="t" r="r" b="b"/>
              <a:pathLst>
                <a:path w="372745" h="363220">
                  <a:moveTo>
                    <a:pt x="354484" y="0"/>
                  </a:moveTo>
                  <a:lnTo>
                    <a:pt x="17708" y="0"/>
                  </a:lnTo>
                  <a:lnTo>
                    <a:pt x="15106" y="520"/>
                  </a:lnTo>
                  <a:lnTo>
                    <a:pt x="0" y="17720"/>
                  </a:lnTo>
                  <a:lnTo>
                    <a:pt x="0" y="342695"/>
                  </a:lnTo>
                  <a:lnTo>
                    <a:pt x="0" y="345406"/>
                  </a:lnTo>
                  <a:lnTo>
                    <a:pt x="17708" y="363127"/>
                  </a:lnTo>
                  <a:lnTo>
                    <a:pt x="354484" y="363127"/>
                  </a:lnTo>
                  <a:lnTo>
                    <a:pt x="372205" y="345406"/>
                  </a:lnTo>
                  <a:lnTo>
                    <a:pt x="372205" y="17720"/>
                  </a:lnTo>
                  <a:lnTo>
                    <a:pt x="357087" y="520"/>
                  </a:lnTo>
                  <a:lnTo>
                    <a:pt x="354484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820861" y="3061625"/>
            <a:ext cx="1631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88255" y="3013783"/>
            <a:ext cx="4418330" cy="1135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70">
                <a:solidFill>
                  <a:srgbClr val="373737"/>
                </a:solidFill>
                <a:latin typeface="Georgia"/>
                <a:cs typeface="Georgia"/>
              </a:rPr>
              <a:t>LDA</a:t>
            </a:r>
            <a:r>
              <a:rPr dirty="0" sz="1650" spc="-1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650" spc="-10">
                <a:solidFill>
                  <a:srgbClr val="373737"/>
                </a:solidFill>
                <a:latin typeface="Georgia"/>
                <a:cs typeface="Georgia"/>
              </a:rPr>
              <a:t>Training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5800"/>
              </a:lnSpc>
              <a:spcBef>
                <a:spcPts val="600"/>
              </a:spcBef>
            </a:pPr>
            <a:r>
              <a:rPr dirty="0" sz="1250" spc="55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2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train</a:t>
            </a:r>
            <a:r>
              <a:rPr dirty="0" sz="12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LDA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model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on</a:t>
            </a:r>
            <a:r>
              <a:rPr dirty="0" sz="12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vectorized</a:t>
            </a:r>
            <a:r>
              <a:rPr dirty="0" sz="12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0">
                <a:solidFill>
                  <a:srgbClr val="373737"/>
                </a:solidFill>
                <a:latin typeface="Lucida Sans Unicode"/>
                <a:cs typeface="Lucida Sans Unicode"/>
              </a:rPr>
              <a:t>data,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specifying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number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of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extract</a:t>
            </a:r>
            <a:r>
              <a:rPr dirty="0" sz="12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2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other hyperparameters.</a:t>
            </a:r>
            <a:endParaRPr sz="125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718389" y="4693418"/>
            <a:ext cx="926465" cy="372745"/>
            <a:chOff x="4718389" y="4693418"/>
            <a:chExt cx="926465" cy="372745"/>
          </a:xfrm>
        </p:grpSpPr>
        <p:sp>
          <p:nvSpPr>
            <p:cNvPr id="15" name="object 15" descr=""/>
            <p:cNvSpPr/>
            <p:nvPr/>
          </p:nvSpPr>
          <p:spPr>
            <a:xfrm>
              <a:off x="5072438" y="4874982"/>
              <a:ext cx="572135" cy="18415"/>
            </a:xfrm>
            <a:custGeom>
              <a:avLst/>
              <a:gdLst/>
              <a:ahLst/>
              <a:cxnLst/>
              <a:rect l="l" t="t" r="r" b="b"/>
              <a:pathLst>
                <a:path w="572135" h="18414">
                  <a:moveTo>
                    <a:pt x="565352" y="0"/>
                  </a:moveTo>
                  <a:lnTo>
                    <a:pt x="6560" y="0"/>
                  </a:lnTo>
                  <a:lnTo>
                    <a:pt x="4430" y="883"/>
                  </a:lnTo>
                  <a:lnTo>
                    <a:pt x="883" y="4430"/>
                  </a:lnTo>
                  <a:lnTo>
                    <a:pt x="0" y="6572"/>
                  </a:lnTo>
                  <a:lnTo>
                    <a:pt x="0" y="9078"/>
                  </a:lnTo>
                  <a:lnTo>
                    <a:pt x="0" y="11583"/>
                  </a:lnTo>
                  <a:lnTo>
                    <a:pt x="883" y="13726"/>
                  </a:lnTo>
                  <a:lnTo>
                    <a:pt x="4430" y="17272"/>
                  </a:lnTo>
                  <a:lnTo>
                    <a:pt x="6560" y="18156"/>
                  </a:lnTo>
                  <a:lnTo>
                    <a:pt x="565352" y="18156"/>
                  </a:lnTo>
                  <a:lnTo>
                    <a:pt x="567483" y="17272"/>
                  </a:lnTo>
                  <a:lnTo>
                    <a:pt x="571029" y="13726"/>
                  </a:lnTo>
                  <a:lnTo>
                    <a:pt x="571925" y="11583"/>
                  </a:lnTo>
                  <a:lnTo>
                    <a:pt x="571925" y="6572"/>
                  </a:lnTo>
                  <a:lnTo>
                    <a:pt x="571029" y="4430"/>
                  </a:lnTo>
                  <a:lnTo>
                    <a:pt x="567483" y="883"/>
                  </a:lnTo>
                  <a:lnTo>
                    <a:pt x="565352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18389" y="4693418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>
                  <a:moveTo>
                    <a:pt x="354484" y="0"/>
                  </a:moveTo>
                  <a:lnTo>
                    <a:pt x="17708" y="0"/>
                  </a:lnTo>
                  <a:lnTo>
                    <a:pt x="15106" y="520"/>
                  </a:lnTo>
                  <a:lnTo>
                    <a:pt x="0" y="17720"/>
                  </a:lnTo>
                  <a:lnTo>
                    <a:pt x="0" y="351773"/>
                  </a:lnTo>
                  <a:lnTo>
                    <a:pt x="0" y="354484"/>
                  </a:lnTo>
                  <a:lnTo>
                    <a:pt x="17708" y="372205"/>
                  </a:lnTo>
                  <a:lnTo>
                    <a:pt x="354484" y="372205"/>
                  </a:lnTo>
                  <a:lnTo>
                    <a:pt x="372205" y="354484"/>
                  </a:lnTo>
                  <a:lnTo>
                    <a:pt x="372205" y="17720"/>
                  </a:lnTo>
                  <a:lnTo>
                    <a:pt x="357087" y="520"/>
                  </a:lnTo>
                  <a:lnTo>
                    <a:pt x="354484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820861" y="4695697"/>
            <a:ext cx="1631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88255" y="4656934"/>
            <a:ext cx="4483100" cy="1135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373737"/>
                </a:solidFill>
                <a:latin typeface="Georgia"/>
                <a:cs typeface="Georgia"/>
              </a:rPr>
              <a:t>Topic</a:t>
            </a:r>
            <a:r>
              <a:rPr dirty="0" sz="1650" spc="-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650" spc="-10">
                <a:solidFill>
                  <a:srgbClr val="373737"/>
                </a:solidFill>
                <a:latin typeface="Georgia"/>
                <a:cs typeface="Georgia"/>
              </a:rPr>
              <a:t>Extraction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8200"/>
              </a:lnSpc>
              <a:spcBef>
                <a:spcPts val="495"/>
              </a:spcBef>
            </a:pP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LDA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0">
                <a:solidFill>
                  <a:srgbClr val="373737"/>
                </a:solidFill>
                <a:latin typeface="Lucida Sans Unicode"/>
                <a:cs typeface="Lucida Sans Unicode"/>
              </a:rPr>
              <a:t>assigns</a:t>
            </a:r>
            <a:r>
              <a:rPr dirty="0" sz="12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words</a:t>
            </a:r>
            <a:r>
              <a:rPr dirty="0" sz="12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2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2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based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on</a:t>
            </a:r>
            <a:r>
              <a:rPr dirty="0" sz="12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their</a:t>
            </a:r>
            <a:r>
              <a:rPr dirty="0" sz="12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co-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occurrence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patterns</a:t>
            </a:r>
            <a:r>
              <a:rPr dirty="0" sz="12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5">
                <a:solidFill>
                  <a:srgbClr val="373737"/>
                </a:solidFill>
                <a:latin typeface="Lucida Sans Unicode"/>
                <a:cs typeface="Lucida Sans Unicode"/>
              </a:rPr>
              <a:t>probabilities.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55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can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then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interpret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these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based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on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most</a:t>
            </a:r>
            <a:r>
              <a:rPr dirty="0" sz="12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>
                <a:solidFill>
                  <a:srgbClr val="373737"/>
                </a:solidFill>
                <a:latin typeface="Lucida Sans Unicode"/>
                <a:cs typeface="Lucida Sans Unicode"/>
              </a:rPr>
              <a:t>representative</a:t>
            </a:r>
            <a:r>
              <a:rPr dirty="0" sz="12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3737"/>
                </a:solidFill>
                <a:latin typeface="Lucida Sans Unicode"/>
                <a:cs typeface="Lucida Sans Unicode"/>
              </a:rPr>
              <a:t>words.</a:t>
            </a:r>
            <a:endParaRPr sz="125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084142" y="5950202"/>
            <a:ext cx="1758314" cy="412115"/>
            <a:chOff x="9084142" y="5950202"/>
            <a:chExt cx="1758314" cy="412115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0833" y="5950202"/>
              <a:ext cx="1672200" cy="39943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9090284" y="5984122"/>
              <a:ext cx="1746250" cy="372110"/>
            </a:xfrm>
            <a:custGeom>
              <a:avLst/>
              <a:gdLst/>
              <a:ahLst/>
              <a:cxnLst/>
              <a:rect l="l" t="t" r="r" b="b"/>
              <a:pathLst>
                <a:path w="1746250" h="372110">
                  <a:moveTo>
                    <a:pt x="1745774" y="0"/>
                  </a:moveTo>
                  <a:lnTo>
                    <a:pt x="0" y="0"/>
                  </a:lnTo>
                  <a:lnTo>
                    <a:pt x="0" y="371571"/>
                  </a:lnTo>
                  <a:lnTo>
                    <a:pt x="1745774" y="371571"/>
                  </a:lnTo>
                  <a:lnTo>
                    <a:pt x="1745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090284" y="5984122"/>
              <a:ext cx="1746250" cy="372110"/>
            </a:xfrm>
            <a:custGeom>
              <a:avLst/>
              <a:gdLst/>
              <a:ahLst/>
              <a:cxnLst/>
              <a:rect l="l" t="t" r="r" b="b"/>
              <a:pathLst>
                <a:path w="1746250" h="372110">
                  <a:moveTo>
                    <a:pt x="0" y="371571"/>
                  </a:moveTo>
                  <a:lnTo>
                    <a:pt x="1745774" y="371571"/>
                  </a:lnTo>
                  <a:lnTo>
                    <a:pt x="1745774" y="0"/>
                  </a:lnTo>
                  <a:lnTo>
                    <a:pt x="0" y="0"/>
                  </a:lnTo>
                  <a:lnTo>
                    <a:pt x="0" y="371571"/>
                  </a:lnTo>
                  <a:close/>
                </a:path>
              </a:pathLst>
            </a:custGeom>
            <a:ln w="122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823368"/>
            <a:ext cx="4610735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Visualizing</a:t>
            </a:r>
            <a:r>
              <a:rPr dirty="0" spc="175"/>
              <a:t> </a:t>
            </a:r>
            <a:r>
              <a:rPr dirty="0" spc="50"/>
              <a:t>the</a:t>
            </a:r>
            <a:r>
              <a:rPr dirty="0" spc="170"/>
              <a:t> </a:t>
            </a:r>
            <a:r>
              <a:rPr dirty="0" spc="-10"/>
              <a:t>Results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16743" y="3681412"/>
            <a:ext cx="395605" cy="382270"/>
          </a:xfrm>
          <a:custGeom>
            <a:avLst/>
            <a:gdLst/>
            <a:ahLst/>
            <a:cxnLst/>
            <a:rect l="l" t="t" r="r" b="b"/>
            <a:pathLst>
              <a:path w="395605" h="382270">
                <a:moveTo>
                  <a:pt x="204415" y="0"/>
                </a:moveTo>
                <a:lnTo>
                  <a:pt x="190723" y="0"/>
                </a:lnTo>
                <a:lnTo>
                  <a:pt x="184472" y="3873"/>
                </a:lnTo>
                <a:lnTo>
                  <a:pt x="181495" y="10045"/>
                </a:lnTo>
                <a:lnTo>
                  <a:pt x="130448" y="115189"/>
                </a:lnTo>
                <a:lnTo>
                  <a:pt x="9748" y="133057"/>
                </a:lnTo>
                <a:lnTo>
                  <a:pt x="4166" y="137744"/>
                </a:lnTo>
                <a:lnTo>
                  <a:pt x="44" y="150545"/>
                </a:lnTo>
                <a:lnTo>
                  <a:pt x="0" y="150685"/>
                </a:lnTo>
                <a:lnTo>
                  <a:pt x="1711" y="157683"/>
                </a:lnTo>
                <a:lnTo>
                  <a:pt x="89147" y="244373"/>
                </a:lnTo>
                <a:lnTo>
                  <a:pt x="68535" y="366788"/>
                </a:lnTo>
                <a:lnTo>
                  <a:pt x="71288" y="373557"/>
                </a:lnTo>
                <a:lnTo>
                  <a:pt x="82450" y="381596"/>
                </a:lnTo>
                <a:lnTo>
                  <a:pt x="89743" y="382041"/>
                </a:lnTo>
                <a:lnTo>
                  <a:pt x="145683" y="352132"/>
                </a:lnTo>
                <a:lnTo>
                  <a:pt x="95101" y="352132"/>
                </a:lnTo>
                <a:lnTo>
                  <a:pt x="112588" y="248323"/>
                </a:lnTo>
                <a:lnTo>
                  <a:pt x="113852" y="240652"/>
                </a:lnTo>
                <a:lnTo>
                  <a:pt x="111398" y="232918"/>
                </a:lnTo>
                <a:lnTo>
                  <a:pt x="31700" y="153885"/>
                </a:lnTo>
                <a:lnTo>
                  <a:pt x="141225" y="137744"/>
                </a:lnTo>
                <a:lnTo>
                  <a:pt x="141656" y="137744"/>
                </a:lnTo>
                <a:lnTo>
                  <a:pt x="148456" y="132676"/>
                </a:lnTo>
                <a:lnTo>
                  <a:pt x="197568" y="31483"/>
                </a:lnTo>
                <a:lnTo>
                  <a:pt x="224051" y="31483"/>
                </a:lnTo>
                <a:lnTo>
                  <a:pt x="213643" y="10045"/>
                </a:lnTo>
                <a:lnTo>
                  <a:pt x="210666" y="3873"/>
                </a:lnTo>
                <a:lnTo>
                  <a:pt x="204415" y="0"/>
                </a:lnTo>
                <a:close/>
              </a:path>
              <a:path w="395605" h="382270">
                <a:moveTo>
                  <a:pt x="248042" y="324370"/>
                </a:moveTo>
                <a:lnTo>
                  <a:pt x="197643" y="324370"/>
                </a:lnTo>
                <a:lnTo>
                  <a:pt x="305580" y="382041"/>
                </a:lnTo>
                <a:lnTo>
                  <a:pt x="312836" y="381596"/>
                </a:lnTo>
                <a:lnTo>
                  <a:pt x="323850" y="373557"/>
                </a:lnTo>
                <a:lnTo>
                  <a:pt x="326678" y="366788"/>
                </a:lnTo>
                <a:lnTo>
                  <a:pt x="324215" y="352132"/>
                </a:lnTo>
                <a:lnTo>
                  <a:pt x="299962" y="352132"/>
                </a:lnTo>
                <a:lnTo>
                  <a:pt x="248042" y="324370"/>
                </a:lnTo>
                <a:close/>
              </a:path>
              <a:path w="395605" h="382270">
                <a:moveTo>
                  <a:pt x="201810" y="299669"/>
                </a:moveTo>
                <a:lnTo>
                  <a:pt x="193401" y="299669"/>
                </a:lnTo>
                <a:lnTo>
                  <a:pt x="95101" y="352132"/>
                </a:lnTo>
                <a:lnTo>
                  <a:pt x="145683" y="352132"/>
                </a:lnTo>
                <a:lnTo>
                  <a:pt x="197643" y="324370"/>
                </a:lnTo>
                <a:lnTo>
                  <a:pt x="248042" y="324370"/>
                </a:lnTo>
                <a:lnTo>
                  <a:pt x="201810" y="299669"/>
                </a:lnTo>
                <a:close/>
              </a:path>
              <a:path w="395605" h="382270">
                <a:moveTo>
                  <a:pt x="224051" y="31483"/>
                </a:moveTo>
                <a:lnTo>
                  <a:pt x="197568" y="31483"/>
                </a:lnTo>
                <a:lnTo>
                  <a:pt x="246682" y="132676"/>
                </a:lnTo>
                <a:lnTo>
                  <a:pt x="253587" y="137744"/>
                </a:lnTo>
                <a:lnTo>
                  <a:pt x="254377" y="137744"/>
                </a:lnTo>
                <a:lnTo>
                  <a:pt x="363438" y="153885"/>
                </a:lnTo>
                <a:lnTo>
                  <a:pt x="283641" y="232918"/>
                </a:lnTo>
                <a:lnTo>
                  <a:pt x="281136" y="240652"/>
                </a:lnTo>
                <a:lnTo>
                  <a:pt x="282475" y="248323"/>
                </a:lnTo>
                <a:lnTo>
                  <a:pt x="299962" y="352132"/>
                </a:lnTo>
                <a:lnTo>
                  <a:pt x="324215" y="352132"/>
                </a:lnTo>
                <a:lnTo>
                  <a:pt x="305991" y="244373"/>
                </a:lnTo>
                <a:lnTo>
                  <a:pt x="393498" y="157683"/>
                </a:lnTo>
                <a:lnTo>
                  <a:pt x="394438" y="153885"/>
                </a:lnTo>
                <a:lnTo>
                  <a:pt x="395180" y="150685"/>
                </a:lnTo>
                <a:lnTo>
                  <a:pt x="395212" y="150545"/>
                </a:lnTo>
                <a:lnTo>
                  <a:pt x="391045" y="137744"/>
                </a:lnTo>
                <a:lnTo>
                  <a:pt x="385465" y="133057"/>
                </a:lnTo>
                <a:lnTo>
                  <a:pt x="264690" y="115189"/>
                </a:lnTo>
                <a:lnTo>
                  <a:pt x="224051" y="31483"/>
                </a:lnTo>
                <a:close/>
              </a:path>
            </a:pathLst>
          </a:custGeom>
          <a:solidFill>
            <a:srgbClr val="E0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87375" y="4239069"/>
            <a:ext cx="4776470" cy="1189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45">
                <a:solidFill>
                  <a:srgbClr val="373737"/>
                </a:solidFill>
                <a:latin typeface="Georgia"/>
                <a:cs typeface="Georgia"/>
              </a:rPr>
              <a:t>Word</a:t>
            </a:r>
            <a:r>
              <a:rPr dirty="0" sz="1750" spc="-3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Clouds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35"/>
              </a:spcBef>
            </a:pP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create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word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clouds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for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each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visualize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most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prominent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words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associated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with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that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topic.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This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provides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a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visual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representation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topic's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content.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875134" y="368438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200926" y="0"/>
                </a:moveTo>
                <a:lnTo>
                  <a:pt x="174129" y="0"/>
                </a:lnTo>
                <a:lnTo>
                  <a:pt x="158491" y="3160"/>
                </a:lnTo>
                <a:lnTo>
                  <a:pt x="145718" y="11777"/>
                </a:lnTo>
                <a:lnTo>
                  <a:pt x="137105" y="24554"/>
                </a:lnTo>
                <a:lnTo>
                  <a:pt x="133946" y="40195"/>
                </a:lnTo>
                <a:lnTo>
                  <a:pt x="133946" y="334873"/>
                </a:lnTo>
                <a:lnTo>
                  <a:pt x="137105" y="350512"/>
                </a:lnTo>
                <a:lnTo>
                  <a:pt x="145718" y="363285"/>
                </a:lnTo>
                <a:lnTo>
                  <a:pt x="158491" y="371897"/>
                </a:lnTo>
                <a:lnTo>
                  <a:pt x="174129" y="375056"/>
                </a:lnTo>
                <a:lnTo>
                  <a:pt x="200926" y="375056"/>
                </a:lnTo>
                <a:lnTo>
                  <a:pt x="216565" y="371897"/>
                </a:lnTo>
                <a:lnTo>
                  <a:pt x="229338" y="363285"/>
                </a:lnTo>
                <a:lnTo>
                  <a:pt x="237950" y="350512"/>
                </a:lnTo>
                <a:lnTo>
                  <a:pt x="238405" y="348259"/>
                </a:lnTo>
                <a:lnTo>
                  <a:pt x="166763" y="348259"/>
                </a:lnTo>
                <a:lnTo>
                  <a:pt x="160743" y="342239"/>
                </a:lnTo>
                <a:lnTo>
                  <a:pt x="160743" y="32816"/>
                </a:lnTo>
                <a:lnTo>
                  <a:pt x="166763" y="26797"/>
                </a:lnTo>
                <a:lnTo>
                  <a:pt x="238403" y="26797"/>
                </a:lnTo>
                <a:lnTo>
                  <a:pt x="237950" y="24554"/>
                </a:lnTo>
                <a:lnTo>
                  <a:pt x="229338" y="11777"/>
                </a:lnTo>
                <a:lnTo>
                  <a:pt x="216565" y="3160"/>
                </a:lnTo>
                <a:lnTo>
                  <a:pt x="200926" y="0"/>
                </a:lnTo>
                <a:close/>
              </a:path>
              <a:path w="375285" h="375285">
                <a:moveTo>
                  <a:pt x="238403" y="26797"/>
                </a:moveTo>
                <a:lnTo>
                  <a:pt x="208292" y="26797"/>
                </a:lnTo>
                <a:lnTo>
                  <a:pt x="214312" y="32816"/>
                </a:lnTo>
                <a:lnTo>
                  <a:pt x="214312" y="342239"/>
                </a:lnTo>
                <a:lnTo>
                  <a:pt x="208292" y="348259"/>
                </a:lnTo>
                <a:lnTo>
                  <a:pt x="238405" y="348259"/>
                </a:lnTo>
                <a:lnTo>
                  <a:pt x="241109" y="334873"/>
                </a:lnTo>
                <a:lnTo>
                  <a:pt x="241109" y="40195"/>
                </a:lnTo>
                <a:lnTo>
                  <a:pt x="238403" y="26797"/>
                </a:lnTo>
                <a:close/>
              </a:path>
              <a:path w="375285" h="375285">
                <a:moveTo>
                  <a:pt x="66979" y="160743"/>
                </a:moveTo>
                <a:lnTo>
                  <a:pt x="40182" y="160743"/>
                </a:lnTo>
                <a:lnTo>
                  <a:pt x="24549" y="163902"/>
                </a:lnTo>
                <a:lnTo>
                  <a:pt x="11776" y="172515"/>
                </a:lnTo>
                <a:lnTo>
                  <a:pt x="3160" y="185288"/>
                </a:lnTo>
                <a:lnTo>
                  <a:pt x="0" y="200926"/>
                </a:lnTo>
                <a:lnTo>
                  <a:pt x="0" y="334873"/>
                </a:lnTo>
                <a:lnTo>
                  <a:pt x="3160" y="350512"/>
                </a:lnTo>
                <a:lnTo>
                  <a:pt x="11776" y="363285"/>
                </a:lnTo>
                <a:lnTo>
                  <a:pt x="24549" y="371897"/>
                </a:lnTo>
                <a:lnTo>
                  <a:pt x="40182" y="375056"/>
                </a:lnTo>
                <a:lnTo>
                  <a:pt x="66979" y="375056"/>
                </a:lnTo>
                <a:lnTo>
                  <a:pt x="82618" y="371897"/>
                </a:lnTo>
                <a:lnTo>
                  <a:pt x="95391" y="363285"/>
                </a:lnTo>
                <a:lnTo>
                  <a:pt x="104004" y="350512"/>
                </a:lnTo>
                <a:lnTo>
                  <a:pt x="104459" y="348259"/>
                </a:lnTo>
                <a:lnTo>
                  <a:pt x="32816" y="348259"/>
                </a:lnTo>
                <a:lnTo>
                  <a:pt x="26797" y="342239"/>
                </a:lnTo>
                <a:lnTo>
                  <a:pt x="26797" y="193560"/>
                </a:lnTo>
                <a:lnTo>
                  <a:pt x="32816" y="187528"/>
                </a:lnTo>
                <a:lnTo>
                  <a:pt x="104456" y="187528"/>
                </a:lnTo>
                <a:lnTo>
                  <a:pt x="104004" y="185288"/>
                </a:lnTo>
                <a:lnTo>
                  <a:pt x="95391" y="172515"/>
                </a:lnTo>
                <a:lnTo>
                  <a:pt x="82618" y="163902"/>
                </a:lnTo>
                <a:lnTo>
                  <a:pt x="66979" y="160743"/>
                </a:lnTo>
                <a:close/>
              </a:path>
              <a:path w="375285" h="375285">
                <a:moveTo>
                  <a:pt x="104456" y="187528"/>
                </a:moveTo>
                <a:lnTo>
                  <a:pt x="74345" y="187528"/>
                </a:lnTo>
                <a:lnTo>
                  <a:pt x="80378" y="193560"/>
                </a:lnTo>
                <a:lnTo>
                  <a:pt x="80378" y="342239"/>
                </a:lnTo>
                <a:lnTo>
                  <a:pt x="74345" y="348259"/>
                </a:lnTo>
                <a:lnTo>
                  <a:pt x="104459" y="348259"/>
                </a:lnTo>
                <a:lnTo>
                  <a:pt x="107162" y="334873"/>
                </a:lnTo>
                <a:lnTo>
                  <a:pt x="107162" y="200926"/>
                </a:lnTo>
                <a:lnTo>
                  <a:pt x="104456" y="187528"/>
                </a:lnTo>
                <a:close/>
              </a:path>
              <a:path w="375285" h="375285">
                <a:moveTo>
                  <a:pt x="334873" y="53581"/>
                </a:moveTo>
                <a:lnTo>
                  <a:pt x="308076" y="53581"/>
                </a:lnTo>
                <a:lnTo>
                  <a:pt x="292437" y="56739"/>
                </a:lnTo>
                <a:lnTo>
                  <a:pt x="279665" y="65352"/>
                </a:lnTo>
                <a:lnTo>
                  <a:pt x="271052" y="78125"/>
                </a:lnTo>
                <a:lnTo>
                  <a:pt x="267893" y="93764"/>
                </a:lnTo>
                <a:lnTo>
                  <a:pt x="267893" y="334873"/>
                </a:lnTo>
                <a:lnTo>
                  <a:pt x="271052" y="350512"/>
                </a:lnTo>
                <a:lnTo>
                  <a:pt x="279665" y="363285"/>
                </a:lnTo>
                <a:lnTo>
                  <a:pt x="292437" y="371897"/>
                </a:lnTo>
                <a:lnTo>
                  <a:pt x="308076" y="375056"/>
                </a:lnTo>
                <a:lnTo>
                  <a:pt x="334873" y="375056"/>
                </a:lnTo>
                <a:lnTo>
                  <a:pt x="350506" y="371897"/>
                </a:lnTo>
                <a:lnTo>
                  <a:pt x="363280" y="363285"/>
                </a:lnTo>
                <a:lnTo>
                  <a:pt x="371896" y="350512"/>
                </a:lnTo>
                <a:lnTo>
                  <a:pt x="372351" y="348259"/>
                </a:lnTo>
                <a:lnTo>
                  <a:pt x="300710" y="348259"/>
                </a:lnTo>
                <a:lnTo>
                  <a:pt x="294690" y="342239"/>
                </a:lnTo>
                <a:lnTo>
                  <a:pt x="294690" y="86398"/>
                </a:lnTo>
                <a:lnTo>
                  <a:pt x="300710" y="80378"/>
                </a:lnTo>
                <a:lnTo>
                  <a:pt x="372351" y="80378"/>
                </a:lnTo>
                <a:lnTo>
                  <a:pt x="371896" y="78125"/>
                </a:lnTo>
                <a:lnTo>
                  <a:pt x="363280" y="65352"/>
                </a:lnTo>
                <a:lnTo>
                  <a:pt x="350506" y="56739"/>
                </a:lnTo>
                <a:lnTo>
                  <a:pt x="334873" y="53581"/>
                </a:lnTo>
                <a:close/>
              </a:path>
              <a:path w="375285" h="375285">
                <a:moveTo>
                  <a:pt x="372351" y="80378"/>
                </a:moveTo>
                <a:lnTo>
                  <a:pt x="342239" y="80378"/>
                </a:lnTo>
                <a:lnTo>
                  <a:pt x="348259" y="86398"/>
                </a:lnTo>
                <a:lnTo>
                  <a:pt x="348259" y="342239"/>
                </a:lnTo>
                <a:lnTo>
                  <a:pt x="342239" y="348259"/>
                </a:lnTo>
                <a:lnTo>
                  <a:pt x="372351" y="348259"/>
                </a:lnTo>
                <a:lnTo>
                  <a:pt x="375056" y="334873"/>
                </a:lnTo>
                <a:lnTo>
                  <a:pt x="375056" y="93764"/>
                </a:lnTo>
                <a:lnTo>
                  <a:pt x="372351" y="80378"/>
                </a:lnTo>
                <a:close/>
              </a:path>
            </a:pathLst>
          </a:custGeom>
          <a:solidFill>
            <a:srgbClr val="E04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830887" y="4239069"/>
            <a:ext cx="4807585" cy="146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Interactive</a:t>
            </a:r>
            <a:r>
              <a:rPr dirty="0" sz="1750" spc="1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Visualization</a:t>
            </a:r>
            <a:endParaRPr sz="1750">
              <a:latin typeface="Georgia"/>
              <a:cs typeface="Georgia"/>
            </a:endParaRPr>
          </a:p>
          <a:p>
            <a:pPr algn="just" marL="12700" marR="5080">
              <a:lnSpc>
                <a:spcPct val="132700"/>
              </a:lnSpc>
              <a:spcBef>
                <a:spcPts val="620"/>
              </a:spcBef>
            </a:pP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Using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pyLDAvis,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generate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an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interactive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that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allows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us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explore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relationship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between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topics,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words,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documents.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This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 provides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deeper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insights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into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topic structure.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518556" y="5910299"/>
            <a:ext cx="1837055" cy="434975"/>
            <a:chOff x="9518556" y="5910299"/>
            <a:chExt cx="1837055" cy="4349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525000" y="5916743"/>
              <a:ext cx="1823720" cy="422275"/>
            </a:xfrm>
            <a:custGeom>
              <a:avLst/>
              <a:gdLst/>
              <a:ahLst/>
              <a:cxnLst/>
              <a:rect l="l" t="t" r="r" b="b"/>
              <a:pathLst>
                <a:path w="1823720" h="422275">
                  <a:moveTo>
                    <a:pt x="1823644" y="0"/>
                  </a:moveTo>
                  <a:lnTo>
                    <a:pt x="0" y="0"/>
                  </a:lnTo>
                  <a:lnTo>
                    <a:pt x="0" y="422080"/>
                  </a:lnTo>
                  <a:lnTo>
                    <a:pt x="1823644" y="422080"/>
                  </a:lnTo>
                  <a:lnTo>
                    <a:pt x="1823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25000" y="5916743"/>
              <a:ext cx="1823720" cy="422275"/>
            </a:xfrm>
            <a:custGeom>
              <a:avLst/>
              <a:gdLst/>
              <a:ahLst/>
              <a:cxnLst/>
              <a:rect l="l" t="t" r="r" b="b"/>
              <a:pathLst>
                <a:path w="1823720" h="422275">
                  <a:moveTo>
                    <a:pt x="0" y="422080"/>
                  </a:moveTo>
                  <a:lnTo>
                    <a:pt x="1823644" y="422080"/>
                  </a:lnTo>
                  <a:lnTo>
                    <a:pt x="1823644" y="0"/>
                  </a:lnTo>
                  <a:lnTo>
                    <a:pt x="0" y="0"/>
                  </a:lnTo>
                  <a:lnTo>
                    <a:pt x="0" y="422080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832643"/>
            <a:ext cx="4648200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Interpreting </a:t>
            </a:r>
            <a:r>
              <a:rPr dirty="0" spc="50"/>
              <a:t>the</a:t>
            </a:r>
            <a:r>
              <a:rPr dirty="0"/>
              <a:t> </a:t>
            </a:r>
            <a:r>
              <a:rPr dirty="0" spc="-10"/>
              <a:t>Topics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314575" y="1752599"/>
            <a:ext cx="1688464" cy="1001394"/>
          </a:xfrm>
          <a:custGeom>
            <a:avLst/>
            <a:gdLst/>
            <a:ahLst/>
            <a:cxnLst/>
            <a:rect l="l" t="t" r="r" b="b"/>
            <a:pathLst>
              <a:path w="1688464" h="1001394">
                <a:moveTo>
                  <a:pt x="843927" y="0"/>
                </a:moveTo>
                <a:lnTo>
                  <a:pt x="0" y="1001318"/>
                </a:lnTo>
                <a:lnTo>
                  <a:pt x="1687855" y="1001318"/>
                </a:lnTo>
                <a:lnTo>
                  <a:pt x="84392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87535" y="2230437"/>
            <a:ext cx="1397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35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60139" y="1905444"/>
            <a:ext cx="7493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Topic</a:t>
            </a:r>
            <a:r>
              <a:rPr dirty="0" sz="1750" spc="-4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135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60139" y="2320925"/>
            <a:ext cx="39465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Key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85">
                <a:solidFill>
                  <a:srgbClr val="373737"/>
                </a:solidFill>
                <a:latin typeface="Lucida Sans Unicode"/>
                <a:cs typeface="Lucida Sans Unicode"/>
              </a:rPr>
              <a:t>Terms: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politics,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government,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election,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country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66850" y="2776537"/>
            <a:ext cx="9324975" cy="1025525"/>
            <a:chOff x="1466850" y="2776537"/>
            <a:chExt cx="9324975" cy="1025525"/>
          </a:xfrm>
        </p:grpSpPr>
        <p:sp>
          <p:nvSpPr>
            <p:cNvPr id="8" name="object 8" descr=""/>
            <p:cNvSpPr/>
            <p:nvPr/>
          </p:nvSpPr>
          <p:spPr>
            <a:xfrm>
              <a:off x="4048125" y="2776537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66850" y="2800349"/>
              <a:ext cx="3376295" cy="1001394"/>
            </a:xfrm>
            <a:custGeom>
              <a:avLst/>
              <a:gdLst/>
              <a:ahLst/>
              <a:cxnLst/>
              <a:rect l="l" t="t" r="r" b="b"/>
              <a:pathLst>
                <a:path w="3376295" h="1001395">
                  <a:moveTo>
                    <a:pt x="2540317" y="0"/>
                  </a:moveTo>
                  <a:lnTo>
                    <a:pt x="835406" y="0"/>
                  </a:lnTo>
                  <a:lnTo>
                    <a:pt x="0" y="1001318"/>
                  </a:lnTo>
                  <a:lnTo>
                    <a:pt x="3375723" y="1001318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087535" y="3154362"/>
            <a:ext cx="1397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03990" y="2953194"/>
            <a:ext cx="3979545" cy="6375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Topic</a:t>
            </a:r>
            <a:r>
              <a:rPr dirty="0" sz="1750" spc="-4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5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Key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85">
                <a:solidFill>
                  <a:srgbClr val="373737"/>
                </a:solidFill>
                <a:latin typeface="Lucida Sans Unicode"/>
                <a:cs typeface="Lucida Sans Unicode"/>
              </a:rPr>
              <a:t>Terms: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computer,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software,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hardware,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internet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8650" y="3814762"/>
            <a:ext cx="10153650" cy="1035050"/>
            <a:chOff x="628650" y="3814762"/>
            <a:chExt cx="10153650" cy="1035050"/>
          </a:xfrm>
        </p:grpSpPr>
        <p:sp>
          <p:nvSpPr>
            <p:cNvPr id="13" name="object 13" descr=""/>
            <p:cNvSpPr/>
            <p:nvPr/>
          </p:nvSpPr>
          <p:spPr>
            <a:xfrm>
              <a:off x="4886325" y="3814762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8650" y="3848100"/>
              <a:ext cx="5064125" cy="1001394"/>
            </a:xfrm>
            <a:custGeom>
              <a:avLst/>
              <a:gdLst/>
              <a:ahLst/>
              <a:cxnLst/>
              <a:rect l="l" t="t" r="r" b="b"/>
              <a:pathLst>
                <a:path w="5064125" h="1001395">
                  <a:moveTo>
                    <a:pt x="4236821" y="0"/>
                  </a:moveTo>
                  <a:lnTo>
                    <a:pt x="826909" y="0"/>
                  </a:lnTo>
                  <a:lnTo>
                    <a:pt x="0" y="1001318"/>
                  </a:lnTo>
                  <a:lnTo>
                    <a:pt x="5063731" y="1001318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87395" y="4192587"/>
            <a:ext cx="1397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48006" y="4000944"/>
            <a:ext cx="2740660" cy="6375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Topic</a:t>
            </a:r>
            <a:r>
              <a:rPr dirty="0" sz="1750" spc="-4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5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Key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85">
                <a:solidFill>
                  <a:srgbClr val="373737"/>
                </a:solidFill>
                <a:latin typeface="Lucida Sans Unicode"/>
                <a:cs typeface="Lucida Sans Unicode"/>
              </a:rPr>
              <a:t>Terms: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game,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play,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team,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sport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7375" y="4974589"/>
            <a:ext cx="1006094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By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analyzing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key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terms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associated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with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each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topic,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can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gain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insights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into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underlying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themes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present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in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dataset.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For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example,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34">
                <a:solidFill>
                  <a:srgbClr val="373737"/>
                </a:solidFill>
                <a:latin typeface="Lucida Sans Unicode"/>
                <a:cs typeface="Lucida Sans Unicode"/>
              </a:rPr>
              <a:t>1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appears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focus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on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politics,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while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85">
                <a:solidFill>
                  <a:srgbClr val="373737"/>
                </a:solidFill>
                <a:latin typeface="Lucida Sans Unicode"/>
                <a:cs typeface="Lucida Sans Unicode"/>
              </a:rPr>
              <a:t>2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related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technology,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3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about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sports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games.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493156" y="5926073"/>
            <a:ext cx="1852930" cy="419734"/>
            <a:chOff x="9493156" y="5926073"/>
            <a:chExt cx="1852930" cy="419734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9499600" y="5948963"/>
              <a:ext cx="1840230" cy="389890"/>
            </a:xfrm>
            <a:custGeom>
              <a:avLst/>
              <a:gdLst/>
              <a:ahLst/>
              <a:cxnLst/>
              <a:rect l="l" t="t" r="r" b="b"/>
              <a:pathLst>
                <a:path w="1840229" h="389889">
                  <a:moveTo>
                    <a:pt x="1839754" y="0"/>
                  </a:moveTo>
                  <a:lnTo>
                    <a:pt x="0" y="0"/>
                  </a:lnTo>
                  <a:lnTo>
                    <a:pt x="0" y="389860"/>
                  </a:lnTo>
                  <a:lnTo>
                    <a:pt x="1839754" y="389860"/>
                  </a:lnTo>
                  <a:lnTo>
                    <a:pt x="1839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499600" y="5948963"/>
              <a:ext cx="1840230" cy="389890"/>
            </a:xfrm>
            <a:custGeom>
              <a:avLst/>
              <a:gdLst/>
              <a:ahLst/>
              <a:cxnLst/>
              <a:rect l="l" t="t" r="r" b="b"/>
              <a:pathLst>
                <a:path w="1840229" h="389889">
                  <a:moveTo>
                    <a:pt x="0" y="389860"/>
                  </a:moveTo>
                  <a:lnTo>
                    <a:pt x="1839754" y="389860"/>
                  </a:lnTo>
                  <a:lnTo>
                    <a:pt x="1839754" y="0"/>
                  </a:lnTo>
                  <a:lnTo>
                    <a:pt x="0" y="0"/>
                  </a:lnTo>
                  <a:lnTo>
                    <a:pt x="0" y="389860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80156" y="253"/>
            <a:ext cx="4356735" cy="6447155"/>
            <a:chOff x="7080156" y="253"/>
            <a:chExt cx="4356735" cy="64471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86600" y="5978068"/>
              <a:ext cx="4343400" cy="462915"/>
            </a:xfrm>
            <a:custGeom>
              <a:avLst/>
              <a:gdLst/>
              <a:ahLst/>
              <a:cxnLst/>
              <a:rect l="l" t="t" r="r" b="b"/>
              <a:pathLst>
                <a:path w="4343400" h="462914">
                  <a:moveTo>
                    <a:pt x="4343400" y="0"/>
                  </a:moveTo>
                  <a:lnTo>
                    <a:pt x="0" y="0"/>
                  </a:lnTo>
                  <a:lnTo>
                    <a:pt x="0" y="462355"/>
                  </a:lnTo>
                  <a:lnTo>
                    <a:pt x="4343400" y="46235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86600" y="5978068"/>
              <a:ext cx="4343400" cy="462915"/>
            </a:xfrm>
            <a:custGeom>
              <a:avLst/>
              <a:gdLst/>
              <a:ahLst/>
              <a:cxnLst/>
              <a:rect l="l" t="t" r="r" b="b"/>
              <a:pathLst>
                <a:path w="4343400" h="462914">
                  <a:moveTo>
                    <a:pt x="4343400" y="0"/>
                  </a:moveTo>
                  <a:lnTo>
                    <a:pt x="0" y="0"/>
                  </a:lnTo>
                  <a:lnTo>
                    <a:pt x="0" y="462355"/>
                  </a:lnTo>
                  <a:lnTo>
                    <a:pt x="4343400" y="462355"/>
                  </a:lnTo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5" y="1204118"/>
            <a:ext cx="3530600" cy="1127760"/>
          </a:xfrm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"/>
              </a:spcBef>
            </a:pPr>
            <a:r>
              <a:rPr dirty="0"/>
              <a:t>Evaluating </a:t>
            </a:r>
            <a:r>
              <a:rPr dirty="0" spc="-40"/>
              <a:t>Model </a:t>
            </a:r>
            <a:r>
              <a:rPr dirty="0" spc="-10"/>
              <a:t>Performance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858213" y="2602864"/>
            <a:ext cx="32702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405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445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3226" y="3448494"/>
            <a:ext cx="2576830" cy="17329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Coherence</a:t>
            </a:r>
            <a:r>
              <a:rPr dirty="0" sz="1750" spc="6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Scores</a:t>
            </a:r>
            <a:endParaRPr sz="1750">
              <a:latin typeface="Georgia"/>
              <a:cs typeface="Georgia"/>
            </a:endParaRPr>
          </a:p>
          <a:p>
            <a:pPr algn="ctr" marL="12065" marR="5080">
              <a:lnSpc>
                <a:spcPct val="133100"/>
              </a:lnSpc>
              <a:spcBef>
                <a:spcPts val="540"/>
              </a:spcBef>
            </a:pP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Coherence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scores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measure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how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well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are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defined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and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interpretable.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Higher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coherence scores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indicate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better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topic models.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58600" y="2602864"/>
            <a:ext cx="32702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7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445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09048" y="3448494"/>
            <a:ext cx="2826385" cy="146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Model</a:t>
            </a:r>
            <a:r>
              <a:rPr dirty="0" sz="1750" spc="-3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Selection</a:t>
            </a:r>
            <a:endParaRPr sz="1750">
              <a:latin typeface="Georgia"/>
              <a:cs typeface="Georgia"/>
            </a:endParaRPr>
          </a:p>
          <a:p>
            <a:pPr algn="ctr" marL="12700" marR="5080" indent="-635">
              <a:lnSpc>
                <a:spcPct val="134300"/>
              </a:lnSpc>
              <a:spcBef>
                <a:spcPts val="520"/>
              </a:spcBef>
            </a:pP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We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can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use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coherence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scores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to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compare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different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models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select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-7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best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performing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one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for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our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specific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application.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613568"/>
            <a:ext cx="5751195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/>
              <a:t>Key</a:t>
            </a:r>
            <a:r>
              <a:rPr dirty="0" spc="-90"/>
              <a:t> </a:t>
            </a:r>
            <a:r>
              <a:rPr dirty="0" spc="-10"/>
              <a:t>Takeaways</a:t>
            </a:r>
            <a:r>
              <a:rPr dirty="0" spc="-85"/>
              <a:t> </a:t>
            </a:r>
            <a:r>
              <a:rPr dirty="0" spc="530"/>
              <a:t>&amp;</a:t>
            </a:r>
            <a:r>
              <a:rPr dirty="0" spc="-90"/>
              <a:t> </a:t>
            </a:r>
            <a:r>
              <a:rPr dirty="0"/>
              <a:t>Next</a:t>
            </a:r>
            <a:r>
              <a:rPr dirty="0" spc="-85"/>
              <a:t> </a:t>
            </a:r>
            <a:r>
              <a:rPr dirty="0" spc="-10"/>
              <a:t>Steps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0075" y="1533524"/>
            <a:ext cx="1704975" cy="1276350"/>
          </a:xfrm>
          <a:custGeom>
            <a:avLst/>
            <a:gdLst/>
            <a:ahLst/>
            <a:cxnLst/>
            <a:rect l="l" t="t" r="r" b="b"/>
            <a:pathLst>
              <a:path w="1704975" h="1276350">
                <a:moveTo>
                  <a:pt x="16863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54925"/>
                </a:lnTo>
                <a:lnTo>
                  <a:pt x="0" y="1257757"/>
                </a:lnTo>
                <a:lnTo>
                  <a:pt x="18588" y="1276350"/>
                </a:lnTo>
                <a:lnTo>
                  <a:pt x="1686382" y="1276350"/>
                </a:lnTo>
                <a:lnTo>
                  <a:pt x="1704975" y="1257757"/>
                </a:lnTo>
                <a:lnTo>
                  <a:pt x="1704975" y="18592"/>
                </a:lnTo>
                <a:lnTo>
                  <a:pt x="1689125" y="546"/>
                </a:lnTo>
                <a:lnTo>
                  <a:pt x="16863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58825" y="2020887"/>
            <a:ext cx="1397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35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63800" y="1686369"/>
            <a:ext cx="223837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Topic</a:t>
            </a:r>
            <a:r>
              <a:rPr dirty="0" sz="1750" spc="-1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Modeling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 Power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63800" y="2040889"/>
            <a:ext cx="805942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Topic modeling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provides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valuable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insights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into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text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by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identifying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hidden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themes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patterns.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It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has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wide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applications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5">
                <a:solidFill>
                  <a:srgbClr val="373737"/>
                </a:solidFill>
                <a:latin typeface="Lucida Sans Unicode"/>
                <a:cs typeface="Lucida Sans Unicode"/>
              </a:rPr>
              <a:t>in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various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domains.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390775" y="2805112"/>
            <a:ext cx="8353425" cy="9525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D8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0075" y="2895599"/>
            <a:ext cx="3409950" cy="1276350"/>
          </a:xfrm>
          <a:custGeom>
            <a:avLst/>
            <a:gdLst/>
            <a:ahLst/>
            <a:cxnLst/>
            <a:rect l="l" t="t" r="r" b="b"/>
            <a:pathLst>
              <a:path w="3409950" h="1276350">
                <a:moveTo>
                  <a:pt x="339135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54925"/>
                </a:lnTo>
                <a:lnTo>
                  <a:pt x="0" y="1257757"/>
                </a:lnTo>
                <a:lnTo>
                  <a:pt x="18588" y="1276350"/>
                </a:lnTo>
                <a:lnTo>
                  <a:pt x="3391357" y="1276350"/>
                </a:lnTo>
                <a:lnTo>
                  <a:pt x="3409950" y="1257757"/>
                </a:lnTo>
                <a:lnTo>
                  <a:pt x="3409950" y="18592"/>
                </a:lnTo>
                <a:lnTo>
                  <a:pt x="3394100" y="546"/>
                </a:lnTo>
                <a:lnTo>
                  <a:pt x="339135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58825" y="3382962"/>
            <a:ext cx="1397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68775" y="3048444"/>
            <a:ext cx="6051550" cy="9137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Model</a:t>
            </a:r>
            <a:r>
              <a:rPr dirty="0" sz="1750" spc="-3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Customization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29600"/>
              </a:lnSpc>
              <a:spcBef>
                <a:spcPts val="670"/>
              </a:spcBef>
            </a:pP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Different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datasets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require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fine-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tuning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80">
                <a:solidFill>
                  <a:srgbClr val="373737"/>
                </a:solidFill>
                <a:latin typeface="Lucida Sans Unicode"/>
                <a:cs typeface="Lucida Sans Unicode"/>
              </a:rPr>
              <a:t>LDA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parameters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preprocessing steps</a:t>
            </a:r>
            <a:r>
              <a:rPr dirty="0" sz="1350" spc="-6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373737"/>
                </a:solidFill>
                <a:latin typeface="Lucida Sans Unicode"/>
                <a:cs typeface="Lucida Sans Unicode"/>
              </a:rPr>
              <a:t>achieve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optimal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results.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095750" y="4167187"/>
            <a:ext cx="6648450" cy="9525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D8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00075" y="4257675"/>
            <a:ext cx="5114925" cy="1552575"/>
          </a:xfrm>
          <a:custGeom>
            <a:avLst/>
            <a:gdLst/>
            <a:ahLst/>
            <a:cxnLst/>
            <a:rect l="l" t="t" r="r" b="b"/>
            <a:pathLst>
              <a:path w="5114925" h="1552575">
                <a:moveTo>
                  <a:pt x="509633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31145"/>
                </a:lnTo>
                <a:lnTo>
                  <a:pt x="0" y="1533982"/>
                </a:lnTo>
                <a:lnTo>
                  <a:pt x="18588" y="1552571"/>
                </a:lnTo>
                <a:lnTo>
                  <a:pt x="5096332" y="1552571"/>
                </a:lnTo>
                <a:lnTo>
                  <a:pt x="5114925" y="1533982"/>
                </a:lnTo>
                <a:lnTo>
                  <a:pt x="5114925" y="18592"/>
                </a:lnTo>
                <a:lnTo>
                  <a:pt x="5099075" y="546"/>
                </a:lnTo>
                <a:lnTo>
                  <a:pt x="50963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8825" y="4878387"/>
            <a:ext cx="1397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73750" y="4410519"/>
            <a:ext cx="4750435" cy="1189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373737"/>
                </a:solidFill>
                <a:latin typeface="Georgia"/>
                <a:cs typeface="Georgia"/>
              </a:rPr>
              <a:t>Further</a:t>
            </a:r>
            <a:r>
              <a:rPr dirty="0" sz="1750" spc="-85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dirty="0" sz="1750" spc="-10">
                <a:solidFill>
                  <a:srgbClr val="373737"/>
                </a:solidFill>
                <a:latin typeface="Georgia"/>
                <a:cs typeface="Georgia"/>
              </a:rPr>
              <a:t>Exploration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Explore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more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advanced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373737"/>
                </a:solidFill>
                <a:latin typeface="Lucida Sans Unicode"/>
                <a:cs typeface="Lucida Sans Unicode"/>
              </a:rPr>
              <a:t>topic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modeling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techniques,</a:t>
            </a:r>
            <a:r>
              <a:rPr dirty="0" sz="1350" spc="-6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such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as 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Non-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Negative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Matrix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373737"/>
                </a:solidFill>
                <a:latin typeface="Lucida Sans Unicode"/>
                <a:cs typeface="Lucida Sans Unicode"/>
              </a:rPr>
              <a:t>Factorization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373737"/>
                </a:solidFill>
                <a:latin typeface="Lucida Sans Unicode"/>
                <a:cs typeface="Lucida Sans Unicode"/>
              </a:rPr>
              <a:t>(NMF),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experiment </a:t>
            </a:r>
            <a:r>
              <a:rPr dirty="0" sz="1350" spc="-25">
                <a:solidFill>
                  <a:srgbClr val="373737"/>
                </a:solidFill>
                <a:latin typeface="Lucida Sans Unicode"/>
                <a:cs typeface="Lucida Sans Unicode"/>
              </a:rPr>
              <a:t>with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373737"/>
                </a:solidFill>
                <a:latin typeface="Lucida Sans Unicode"/>
                <a:cs typeface="Lucida Sans Unicode"/>
              </a:rPr>
              <a:t>different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datasets</a:t>
            </a:r>
            <a:r>
              <a:rPr dirty="0" sz="1350" spc="-55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373737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50">
                <a:solidFill>
                  <a:srgbClr val="373737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373737"/>
                </a:solidFill>
                <a:latin typeface="Lucida Sans Unicode"/>
                <a:cs typeface="Lucida Sans Unicode"/>
              </a:rPr>
              <a:t>applications.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467756" y="5926073"/>
            <a:ext cx="1868805" cy="483234"/>
            <a:chOff x="9467756" y="5926073"/>
            <a:chExt cx="1868805" cy="483234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9474200" y="5956078"/>
              <a:ext cx="1856105" cy="446405"/>
            </a:xfrm>
            <a:custGeom>
              <a:avLst/>
              <a:gdLst/>
              <a:ahLst/>
              <a:cxnLst/>
              <a:rect l="l" t="t" r="r" b="b"/>
              <a:pathLst>
                <a:path w="1856104" h="446404">
                  <a:moveTo>
                    <a:pt x="1855864" y="0"/>
                  </a:moveTo>
                  <a:lnTo>
                    <a:pt x="0" y="0"/>
                  </a:lnTo>
                  <a:lnTo>
                    <a:pt x="0" y="446245"/>
                  </a:lnTo>
                  <a:lnTo>
                    <a:pt x="1855864" y="446245"/>
                  </a:lnTo>
                  <a:lnTo>
                    <a:pt x="1855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474200" y="5956078"/>
              <a:ext cx="1856105" cy="446405"/>
            </a:xfrm>
            <a:custGeom>
              <a:avLst/>
              <a:gdLst/>
              <a:ahLst/>
              <a:cxnLst/>
              <a:rect l="l" t="t" r="r" b="b"/>
              <a:pathLst>
                <a:path w="1856104" h="446404">
                  <a:moveTo>
                    <a:pt x="0" y="446245"/>
                  </a:moveTo>
                  <a:lnTo>
                    <a:pt x="1855864" y="446245"/>
                  </a:lnTo>
                  <a:lnTo>
                    <a:pt x="1855864" y="0"/>
                  </a:lnTo>
                  <a:lnTo>
                    <a:pt x="0" y="0"/>
                  </a:lnTo>
                  <a:lnTo>
                    <a:pt x="0" y="446245"/>
                  </a:lnTo>
                  <a:close/>
                </a:path>
              </a:pathLst>
            </a:custGeom>
            <a:ln w="12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2024-12-19T18:06:12Z</dcterms:created>
  <dcterms:modified xsi:type="dcterms:W3CDTF">2024-12-19T18:06:12Z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2024-12-19T00:00:00Z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2024-12-19T00:00:00Z</vt:filetime>
  </property>
  <property fmtid="{D5CDD505-2E9C-101B-9397-08002B2CF9AE}" pid="5" name="Producer">
    <vt:lpwstr>3.0.22 (5.1.7) </vt:lpwstr>
  </property>
</Properties>
</file>