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70" r:id="rId11"/>
    <p:sldId id="268" r:id="rId12"/>
    <p:sldId id="269"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BC9"/>
    <a:srgbClr val="F2E6DA"/>
    <a:srgbClr val="FFFCF4"/>
    <a:srgbClr val="B1A8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snapToGrid="0">
      <p:cViewPr varScale="1">
        <p:scale>
          <a:sx n="72" d="100"/>
          <a:sy n="72"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9F9-C40E-AE11-5629-EBBA4588340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16083565-EE25-B187-CE2E-D4AF44DC2F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D58D0AB9-8333-167A-BAB5-69A83B0ABBAF}"/>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5" name="Footer Placeholder 4">
            <a:extLst>
              <a:ext uri="{FF2B5EF4-FFF2-40B4-BE49-F238E27FC236}">
                <a16:creationId xmlns:a16="http://schemas.microsoft.com/office/drawing/2014/main" id="{0AF53324-3EF0-772B-3455-483A59BB11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E7B91-53BD-D552-3FF9-32E1BF5AEE82}"/>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282255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E78B-AA75-FA7C-7934-1594EB0FDA25}"/>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233C85EB-7454-FA12-930A-918532EFFD2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1267A3A-C628-06C4-D99A-0F9A74E20A23}"/>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5" name="Footer Placeholder 4">
            <a:extLst>
              <a:ext uri="{FF2B5EF4-FFF2-40B4-BE49-F238E27FC236}">
                <a16:creationId xmlns:a16="http://schemas.microsoft.com/office/drawing/2014/main" id="{C5B56097-C235-FB58-3F41-3EC0FE23A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DAEA7-A99E-9C51-BEBB-F4694560670A}"/>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177353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A08BE-4EDD-7D9B-2084-06D646954A4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8B7F986D-8A09-9338-B3B9-2D42CCDF37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A1E0AD5-A6C9-6026-A06C-15E659FFAEDB}"/>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5" name="Footer Placeholder 4">
            <a:extLst>
              <a:ext uri="{FF2B5EF4-FFF2-40B4-BE49-F238E27FC236}">
                <a16:creationId xmlns:a16="http://schemas.microsoft.com/office/drawing/2014/main" id="{0E32A2DF-063D-8B47-C0C5-0E21E4D0D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6D7D2E-E51F-2A3B-6F51-6334587031A2}"/>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311722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AD5C-22B0-F67B-9894-B46AAECCC09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81CFA617-4336-1C21-F71E-4E70E4B7DB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8989FA5-A735-3BE6-F0E9-18F2002A9BEB}"/>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5" name="Footer Placeholder 4">
            <a:extLst>
              <a:ext uri="{FF2B5EF4-FFF2-40B4-BE49-F238E27FC236}">
                <a16:creationId xmlns:a16="http://schemas.microsoft.com/office/drawing/2014/main" id="{577E34D5-B303-6F3A-1F78-7240C37808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14540-6451-5E54-5660-56532C91E14D}"/>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238887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5456-71B7-14DE-ADB5-E2BE0B9FBC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F8CE2E94-519F-26A7-F7E0-0F11197FD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71AAB5-9E8F-33D7-6D42-EC7ADBFD5822}"/>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5" name="Footer Placeholder 4">
            <a:extLst>
              <a:ext uri="{FF2B5EF4-FFF2-40B4-BE49-F238E27FC236}">
                <a16:creationId xmlns:a16="http://schemas.microsoft.com/office/drawing/2014/main" id="{7C518415-CCBB-E820-5381-CB17111AA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24C57-ED88-AA94-EE07-1F327DDCB381}"/>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161455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1411-40F6-3DC7-A530-EC6E4085656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7AAB64C-0A2C-CDE3-7ED3-328DAD1515C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79FCAF3E-94CF-3FB0-2F92-8FF84745A0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B5811EE3-929A-DD54-6F69-691D1479957C}"/>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6" name="Footer Placeholder 5">
            <a:extLst>
              <a:ext uri="{FF2B5EF4-FFF2-40B4-BE49-F238E27FC236}">
                <a16:creationId xmlns:a16="http://schemas.microsoft.com/office/drawing/2014/main" id="{E457BD3B-2E62-51BA-C859-66DFDDC14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D70997-064F-8D75-0480-5C4EC9497A03}"/>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172550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958C-FB9B-C18E-03A2-9CF4F865DC46}"/>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8856C70E-E49D-1C23-6E62-EBD38D434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B256FE-EA29-69E2-59B4-BF5F16FCD25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90B7D0FA-2E08-2A10-0AB8-6B540F280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21AF57-223F-51D5-9D22-3BD8D390C2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33C0494D-B528-6CA7-C0FC-C05591E11F18}"/>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8" name="Footer Placeholder 7">
            <a:extLst>
              <a:ext uri="{FF2B5EF4-FFF2-40B4-BE49-F238E27FC236}">
                <a16:creationId xmlns:a16="http://schemas.microsoft.com/office/drawing/2014/main" id="{B65D541D-F307-3A27-BD05-36DE3C1E35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5A09B6-F7E6-990E-EF83-2DDD11CE51D4}"/>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253673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8C48-D4FD-DBAF-4EF3-1FDEAD19DB32}"/>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CE84C1D8-9DE1-F924-D415-D2E1F1E701D1}"/>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4" name="Footer Placeholder 3">
            <a:extLst>
              <a:ext uri="{FF2B5EF4-FFF2-40B4-BE49-F238E27FC236}">
                <a16:creationId xmlns:a16="http://schemas.microsoft.com/office/drawing/2014/main" id="{65C599FA-53F8-C74E-C64D-1633FA715B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94C8FB-A4BA-914C-ED60-94D8C64108FF}"/>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405676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3C4980-7D80-0675-27B2-C8FAAC90A9EE}"/>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3" name="Footer Placeholder 2">
            <a:extLst>
              <a:ext uri="{FF2B5EF4-FFF2-40B4-BE49-F238E27FC236}">
                <a16:creationId xmlns:a16="http://schemas.microsoft.com/office/drawing/2014/main" id="{6886C798-B395-DC40-9E66-D3435A841B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738F59-6585-0C70-85E0-4030913699CA}"/>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270041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46D4-9F1F-C059-5374-1C7154332C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833A5305-685E-0E13-03B0-02FE778A8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C10C75B6-C0D3-4BCD-4B24-0D27BF3FF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9C06FD-67A1-3A7C-7710-4D30CAFDC31E}"/>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6" name="Footer Placeholder 5">
            <a:extLst>
              <a:ext uri="{FF2B5EF4-FFF2-40B4-BE49-F238E27FC236}">
                <a16:creationId xmlns:a16="http://schemas.microsoft.com/office/drawing/2014/main" id="{241E3C96-5C02-4F47-07CF-E37FDAF6BF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BAFE6B-3872-7B26-C90D-3466D26DB84B}"/>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1761498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C0A1-CAE3-DD42-C424-13DA0F31A5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A2471183-1B5A-E11F-BEF5-9088DD272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0C1BEA-88C0-EE92-CFFD-C03A86C88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E7E84D-B0B6-9A2F-63B3-D98AEC5DA430}"/>
              </a:ext>
            </a:extLst>
          </p:cNvPr>
          <p:cNvSpPr>
            <a:spLocks noGrp="1"/>
          </p:cNvSpPr>
          <p:nvPr>
            <p:ph type="dt" sz="half" idx="10"/>
          </p:nvPr>
        </p:nvSpPr>
        <p:spPr/>
        <p:txBody>
          <a:bodyPr/>
          <a:lstStyle/>
          <a:p>
            <a:fld id="{5AA14DFF-4FCB-4108-9BC5-281374CD865D}" type="datetimeFigureOut">
              <a:rPr lang="en-IN" smtClean="0"/>
              <a:t>29-03-2024</a:t>
            </a:fld>
            <a:endParaRPr lang="en-IN"/>
          </a:p>
        </p:txBody>
      </p:sp>
      <p:sp>
        <p:nvSpPr>
          <p:cNvPr id="6" name="Footer Placeholder 5">
            <a:extLst>
              <a:ext uri="{FF2B5EF4-FFF2-40B4-BE49-F238E27FC236}">
                <a16:creationId xmlns:a16="http://schemas.microsoft.com/office/drawing/2014/main" id="{03A4434B-2A92-2752-07D6-04BC659589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7AF2E2-D8D1-9DA1-64C9-D513B314238F}"/>
              </a:ext>
            </a:extLst>
          </p:cNvPr>
          <p:cNvSpPr>
            <a:spLocks noGrp="1"/>
          </p:cNvSpPr>
          <p:nvPr>
            <p:ph type="sldNum" sz="quarter" idx="12"/>
          </p:nvPr>
        </p:nvSpPr>
        <p:spPr/>
        <p:txBody>
          <a:bodyPr/>
          <a:lstStyle/>
          <a:p>
            <a:fld id="{8C0B2E56-1338-4019-BD16-2C7497085B5F}" type="slidenum">
              <a:rPr lang="en-IN" smtClean="0"/>
              <a:t>‹#›</a:t>
            </a:fld>
            <a:endParaRPr lang="en-IN"/>
          </a:p>
        </p:txBody>
      </p:sp>
    </p:spTree>
    <p:extLst>
      <p:ext uri="{BB962C8B-B14F-4D97-AF65-F5344CB8AC3E}">
        <p14:creationId xmlns:p14="http://schemas.microsoft.com/office/powerpoint/2010/main" val="371843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CBDFF-DB54-448B-F008-966C75A4B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9AC7138C-1E4E-FB06-72AA-502580664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AFDDA3D-E9AE-B734-24A9-CE4C18E7D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14DFF-4FCB-4108-9BC5-281374CD865D}" type="datetimeFigureOut">
              <a:rPr lang="en-IN" smtClean="0"/>
              <a:t>29-03-2024</a:t>
            </a:fld>
            <a:endParaRPr lang="en-IN"/>
          </a:p>
        </p:txBody>
      </p:sp>
      <p:sp>
        <p:nvSpPr>
          <p:cNvPr id="5" name="Footer Placeholder 4">
            <a:extLst>
              <a:ext uri="{FF2B5EF4-FFF2-40B4-BE49-F238E27FC236}">
                <a16:creationId xmlns:a16="http://schemas.microsoft.com/office/drawing/2014/main" id="{AC6172EE-DF0C-9863-29D0-A1AC0A0BB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CEB83F-1552-8A94-A8AC-6C2C8492B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B2E56-1338-4019-BD16-2C7497085B5F}" type="slidenum">
              <a:rPr lang="en-IN" smtClean="0"/>
              <a:t>‹#›</a:t>
            </a:fld>
            <a:endParaRPr lang="en-IN"/>
          </a:p>
        </p:txBody>
      </p:sp>
    </p:spTree>
    <p:extLst>
      <p:ext uri="{BB962C8B-B14F-4D97-AF65-F5344CB8AC3E}">
        <p14:creationId xmlns:p14="http://schemas.microsoft.com/office/powerpoint/2010/main" val="3712883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653372-D4D6-DAEA-0291-AE35121F6ED0}"/>
              </a:ext>
            </a:extLst>
          </p:cNvPr>
          <p:cNvSpPr>
            <a:spLocks noGrp="1"/>
          </p:cNvSpPr>
          <p:nvPr>
            <p:ph type="subTitle" idx="1"/>
          </p:nvPr>
        </p:nvSpPr>
        <p:spPr>
          <a:xfrm>
            <a:off x="1524000" y="5089501"/>
            <a:ext cx="5136777" cy="1292271"/>
          </a:xfrm>
        </p:spPr>
        <p:txBody>
          <a:bodyPr>
            <a:normAutofit lnSpcReduction="10000"/>
          </a:bodyPr>
          <a:lstStyle/>
          <a:p>
            <a:pPr algn="l"/>
            <a:r>
              <a:rPr lang="en-IN" dirty="0">
                <a:solidFill>
                  <a:srgbClr val="D7CBC9"/>
                </a:solidFill>
                <a:latin typeface="Times New Roman" panose="02020603050405020304" pitchFamily="18" charset="0"/>
                <a:cs typeface="Times New Roman" panose="02020603050405020304" pitchFamily="18" charset="0"/>
              </a:rPr>
              <a:t>Name:  P. </a:t>
            </a:r>
            <a:r>
              <a:rPr lang="en-IN" dirty="0" err="1">
                <a:solidFill>
                  <a:srgbClr val="D7CBC9"/>
                </a:solidFill>
                <a:latin typeface="Times New Roman" panose="02020603050405020304" pitchFamily="18" charset="0"/>
                <a:cs typeface="Times New Roman" panose="02020603050405020304" pitchFamily="18" charset="0"/>
              </a:rPr>
              <a:t>SaiRishika</a:t>
            </a:r>
            <a:endParaRPr lang="en-IN" dirty="0">
              <a:solidFill>
                <a:srgbClr val="D7CBC9"/>
              </a:solidFill>
              <a:latin typeface="Times New Roman" panose="02020603050405020304" pitchFamily="18" charset="0"/>
              <a:cs typeface="Times New Roman" panose="02020603050405020304" pitchFamily="18" charset="0"/>
            </a:endParaRPr>
          </a:p>
          <a:p>
            <a:pPr algn="l"/>
            <a:r>
              <a:rPr lang="en-IN" dirty="0">
                <a:solidFill>
                  <a:srgbClr val="D7CBC9"/>
                </a:solidFill>
                <a:latin typeface="Times New Roman" panose="02020603050405020304" pitchFamily="18" charset="0"/>
                <a:cs typeface="Times New Roman" panose="02020603050405020304" pitchFamily="18" charset="0"/>
              </a:rPr>
              <a:t>Reg. No.: 192110339</a:t>
            </a:r>
          </a:p>
          <a:p>
            <a:pPr algn="l"/>
            <a:r>
              <a:rPr lang="en-IN" dirty="0">
                <a:solidFill>
                  <a:srgbClr val="D7CBC9"/>
                </a:solidFill>
                <a:latin typeface="Times New Roman" panose="02020603050405020304" pitchFamily="18" charset="0"/>
                <a:cs typeface="Times New Roman" panose="02020603050405020304" pitchFamily="18" charset="0"/>
              </a:rPr>
              <a:t>Dept.:  CSE</a:t>
            </a:r>
          </a:p>
          <a:p>
            <a:pPr algn="l"/>
            <a:endParaRPr lang="en-IN" dirty="0">
              <a:solidFill>
                <a:srgbClr val="D7CBC9"/>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0E4783D2-8BD5-A785-5883-D0C3AD68E86E}"/>
              </a:ext>
            </a:extLst>
          </p:cNvPr>
          <p:cNvSpPr>
            <a:spLocks noGrp="1"/>
          </p:cNvSpPr>
          <p:nvPr>
            <p:ph type="ctrTitle"/>
          </p:nvPr>
        </p:nvSpPr>
        <p:spPr/>
        <p:txBody>
          <a:bodyPr>
            <a:normAutofit fontScale="90000"/>
          </a:bodyPr>
          <a:lstStyle/>
          <a:p>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4400" dirty="0">
                <a:solidFill>
                  <a:srgbClr val="D7CBC9"/>
                </a:solidFill>
                <a:latin typeface="Times New Roman" panose="02020603050405020304" pitchFamily="18" charset="0"/>
                <a:cs typeface="Times New Roman" panose="02020603050405020304" pitchFamily="18" charset="0"/>
              </a:rPr>
            </a:br>
            <a:r>
              <a:rPr lang="en-US" sz="4400" dirty="0">
                <a:solidFill>
                  <a:srgbClr val="D7CBC9"/>
                </a:solidFill>
                <a:latin typeface="Times New Roman" panose="02020603050405020304" pitchFamily="18" charset="0"/>
                <a:cs typeface="Times New Roman" panose="02020603050405020304" pitchFamily="18" charset="0"/>
              </a:rPr>
              <a:t>Connecting Worlds: Revolutionizing Intranet Communication with Real-Time Java Chat Applet</a:t>
            </a:r>
            <a:endParaRPr lang="en-IN" sz="4400"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57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945A1-D13B-EC10-1319-D93DCDC88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D6685-A444-3F49-8E1B-27CF8E2BC270}"/>
              </a:ext>
            </a:extLst>
          </p:cNvPr>
          <p:cNvSpPr>
            <a:spLocks noGrp="1"/>
          </p:cNvSpPr>
          <p:nvPr>
            <p:ph type="title"/>
          </p:nvPr>
        </p:nvSpPr>
        <p:spPr>
          <a:xfrm>
            <a:off x="838201" y="365125"/>
            <a:ext cx="391886" cy="157389"/>
          </a:xfrm>
        </p:spPr>
        <p:txBody>
          <a:bodyPr>
            <a:normAutofit fontScale="90000"/>
          </a:bodyPr>
          <a:lstStyle/>
          <a:p>
            <a:endParaRPr lang="en-IN" sz="800" dirty="0"/>
          </a:p>
        </p:txBody>
      </p:sp>
      <p:sp>
        <p:nvSpPr>
          <p:cNvPr id="3" name="Content Placeholder 2">
            <a:extLst>
              <a:ext uri="{FF2B5EF4-FFF2-40B4-BE49-F238E27FC236}">
                <a16:creationId xmlns:a16="http://schemas.microsoft.com/office/drawing/2014/main" id="{138D6A27-F5D4-344E-BCD4-C6CE41D1DCF8}"/>
              </a:ext>
            </a:extLst>
          </p:cNvPr>
          <p:cNvSpPr>
            <a:spLocks noGrp="1"/>
          </p:cNvSpPr>
          <p:nvPr>
            <p:ph idx="1"/>
          </p:nvPr>
        </p:nvSpPr>
        <p:spPr>
          <a:xfrm>
            <a:off x="838200" y="365125"/>
            <a:ext cx="10515600" cy="5811838"/>
          </a:xfrm>
        </p:spPr>
        <p:txBody>
          <a:bodyPr>
            <a:normAutofit/>
          </a:bodyPr>
          <a:lstStyle/>
          <a:p>
            <a:pPr marL="285750" indent="-285750">
              <a:buFont typeface="Arial" panose="020B0604020202020204" pitchFamily="34" charset="0"/>
              <a:buChar char="•"/>
            </a:pPr>
            <a:r>
              <a:rPr lang="en-US" dirty="0">
                <a:solidFill>
                  <a:srgbClr val="D7CBC9"/>
                </a:solidFill>
                <a:latin typeface="Times New Roman" panose="02020603050405020304" pitchFamily="18" charset="0"/>
                <a:cs typeface="Times New Roman" panose="02020603050405020304" pitchFamily="18" charset="0"/>
              </a:rPr>
              <a:t>When the user clicks on the sign up button, the user will then be directed to a sign up page where the user must enter their credentials like username and password to register. </a:t>
            </a: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r>
              <a:rPr lang="en-US" dirty="0">
                <a:solidFill>
                  <a:srgbClr val="D7CBC9"/>
                </a:solidFill>
                <a:latin typeface="Times New Roman" panose="02020603050405020304" pitchFamily="18" charset="0"/>
                <a:cs typeface="Times New Roman" panose="02020603050405020304" pitchFamily="18" charset="0"/>
              </a:rPr>
              <a:t>On clicking the submit button, the user’s credentials will be saved in the text document created by the code “credentials.txt”</a:t>
            </a:r>
          </a:p>
          <a:p>
            <a:endParaRPr lang="en-IN" dirty="0"/>
          </a:p>
          <a:p>
            <a:endParaRPr lang="en-IN" dirty="0"/>
          </a:p>
        </p:txBody>
      </p:sp>
      <p:pic>
        <p:nvPicPr>
          <p:cNvPr id="6" name="Picture 5">
            <a:extLst>
              <a:ext uri="{FF2B5EF4-FFF2-40B4-BE49-F238E27FC236}">
                <a16:creationId xmlns:a16="http://schemas.microsoft.com/office/drawing/2014/main" id="{BE312763-9713-C80A-2D86-519B6E4F9AB3}"/>
              </a:ext>
            </a:extLst>
          </p:cNvPr>
          <p:cNvPicPr>
            <a:picLocks noChangeAspect="1"/>
          </p:cNvPicPr>
          <p:nvPr/>
        </p:nvPicPr>
        <p:blipFill>
          <a:blip r:embed="rId2"/>
          <a:stretch>
            <a:fillRect/>
          </a:stretch>
        </p:blipFill>
        <p:spPr>
          <a:xfrm>
            <a:off x="3948539" y="1728580"/>
            <a:ext cx="2459055" cy="1863705"/>
          </a:xfrm>
          <a:prstGeom prst="rect">
            <a:avLst/>
          </a:prstGeom>
        </p:spPr>
      </p:pic>
      <p:pic>
        <p:nvPicPr>
          <p:cNvPr id="9" name="Picture 8">
            <a:extLst>
              <a:ext uri="{FF2B5EF4-FFF2-40B4-BE49-F238E27FC236}">
                <a16:creationId xmlns:a16="http://schemas.microsoft.com/office/drawing/2014/main" id="{2F2EFAEB-BB70-2E0C-CCBD-3718934C5315}"/>
              </a:ext>
            </a:extLst>
          </p:cNvPr>
          <p:cNvPicPr>
            <a:picLocks noChangeAspect="1"/>
          </p:cNvPicPr>
          <p:nvPr/>
        </p:nvPicPr>
        <p:blipFill>
          <a:blip r:embed="rId3"/>
          <a:stretch>
            <a:fillRect/>
          </a:stretch>
        </p:blipFill>
        <p:spPr>
          <a:xfrm>
            <a:off x="1724451" y="4629170"/>
            <a:ext cx="2478469" cy="1863705"/>
          </a:xfrm>
          <a:prstGeom prst="rect">
            <a:avLst/>
          </a:prstGeom>
        </p:spPr>
      </p:pic>
      <p:pic>
        <p:nvPicPr>
          <p:cNvPr id="11" name="Picture 10">
            <a:extLst>
              <a:ext uri="{FF2B5EF4-FFF2-40B4-BE49-F238E27FC236}">
                <a16:creationId xmlns:a16="http://schemas.microsoft.com/office/drawing/2014/main" id="{768F328A-8667-B7B9-C670-ACB5FAD1B946}"/>
              </a:ext>
            </a:extLst>
          </p:cNvPr>
          <p:cNvPicPr>
            <a:picLocks noChangeAspect="1"/>
          </p:cNvPicPr>
          <p:nvPr/>
        </p:nvPicPr>
        <p:blipFill>
          <a:blip r:embed="rId4"/>
          <a:stretch>
            <a:fillRect/>
          </a:stretch>
        </p:blipFill>
        <p:spPr>
          <a:xfrm>
            <a:off x="5719507" y="4636660"/>
            <a:ext cx="2478469" cy="1856215"/>
          </a:xfrm>
          <a:prstGeom prst="rect">
            <a:avLst/>
          </a:prstGeom>
        </p:spPr>
      </p:pic>
    </p:spTree>
    <p:extLst>
      <p:ext uri="{BB962C8B-B14F-4D97-AF65-F5344CB8AC3E}">
        <p14:creationId xmlns:p14="http://schemas.microsoft.com/office/powerpoint/2010/main" val="417205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911CD-F43C-6A89-D7A4-0EC62932F6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85EAE9-8B96-670C-A63E-4BFB5B204931}"/>
              </a:ext>
            </a:extLst>
          </p:cNvPr>
          <p:cNvSpPr>
            <a:spLocks noGrp="1"/>
          </p:cNvSpPr>
          <p:nvPr>
            <p:ph type="title"/>
          </p:nvPr>
        </p:nvSpPr>
        <p:spPr>
          <a:xfrm>
            <a:off x="838201" y="365125"/>
            <a:ext cx="391886" cy="157389"/>
          </a:xfrm>
        </p:spPr>
        <p:txBody>
          <a:bodyPr>
            <a:normAutofit fontScale="90000"/>
          </a:bodyPr>
          <a:lstStyle/>
          <a:p>
            <a:endParaRPr lang="en-IN" sz="800" dirty="0"/>
          </a:p>
        </p:txBody>
      </p:sp>
      <p:sp>
        <p:nvSpPr>
          <p:cNvPr id="3" name="Content Placeholder 2">
            <a:extLst>
              <a:ext uri="{FF2B5EF4-FFF2-40B4-BE49-F238E27FC236}">
                <a16:creationId xmlns:a16="http://schemas.microsoft.com/office/drawing/2014/main" id="{28143167-7354-38C1-BFDC-06CAF0760597}"/>
              </a:ext>
            </a:extLst>
          </p:cNvPr>
          <p:cNvSpPr>
            <a:spLocks noGrp="1"/>
          </p:cNvSpPr>
          <p:nvPr>
            <p:ph idx="1"/>
          </p:nvPr>
        </p:nvSpPr>
        <p:spPr>
          <a:xfrm>
            <a:off x="838200" y="365125"/>
            <a:ext cx="10515600" cy="5811838"/>
          </a:xfrm>
        </p:spPr>
        <p:txBody>
          <a:bodyPr>
            <a:normAutofit/>
          </a:bodyPr>
          <a:lstStyle/>
          <a:p>
            <a:pPr marL="285750" indent="-285750">
              <a:buFont typeface="Arial" panose="020B0604020202020204" pitchFamily="34" charset="0"/>
              <a:buChar char="•"/>
            </a:pPr>
            <a:r>
              <a:rPr lang="en-US" dirty="0">
                <a:solidFill>
                  <a:srgbClr val="D7CBC9"/>
                </a:solidFill>
                <a:latin typeface="Times New Roman" panose="02020603050405020304" pitchFamily="18" charset="0"/>
                <a:cs typeface="Times New Roman" panose="02020603050405020304" pitchFamily="18" charset="0"/>
              </a:rPr>
              <a:t>Now, when the user logins in with their credentials, the code will check for the details in the text file. If the particulars are available, it will login.</a:t>
            </a: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r>
              <a:rPr lang="en-US" dirty="0">
                <a:solidFill>
                  <a:srgbClr val="D7CBC9"/>
                </a:solidFill>
                <a:latin typeface="Times New Roman" panose="02020603050405020304" pitchFamily="18" charset="0"/>
                <a:cs typeface="Times New Roman" panose="02020603050405020304" pitchFamily="18" charset="0"/>
              </a:rPr>
              <a:t>The user will be provided the home page which consists of a messaging box and three buttons “Status”, “Group Chat”, “Online Users”.</a:t>
            </a:r>
          </a:p>
          <a:p>
            <a:pPr marL="0" indent="0">
              <a:buNone/>
            </a:pPr>
            <a:endParaRPr lang="en-US" dirty="0">
              <a:solidFill>
                <a:srgbClr val="D7CBC9"/>
              </a:solidFill>
            </a:endParaRPr>
          </a:p>
          <a:p>
            <a:endParaRPr lang="en-IN" dirty="0"/>
          </a:p>
          <a:p>
            <a:endParaRPr lang="en-IN" dirty="0"/>
          </a:p>
        </p:txBody>
      </p:sp>
      <p:pic>
        <p:nvPicPr>
          <p:cNvPr id="5" name="Picture 4">
            <a:extLst>
              <a:ext uri="{FF2B5EF4-FFF2-40B4-BE49-F238E27FC236}">
                <a16:creationId xmlns:a16="http://schemas.microsoft.com/office/drawing/2014/main" id="{74BC9E0D-0A0B-3D04-B7E6-3AD809EC7A8F}"/>
              </a:ext>
            </a:extLst>
          </p:cNvPr>
          <p:cNvPicPr>
            <a:picLocks noChangeAspect="1"/>
          </p:cNvPicPr>
          <p:nvPr/>
        </p:nvPicPr>
        <p:blipFill>
          <a:blip r:embed="rId2"/>
          <a:stretch>
            <a:fillRect/>
          </a:stretch>
        </p:blipFill>
        <p:spPr>
          <a:xfrm>
            <a:off x="3763481" y="1563319"/>
            <a:ext cx="2459056" cy="1884630"/>
          </a:xfrm>
          <a:prstGeom prst="rect">
            <a:avLst/>
          </a:prstGeom>
        </p:spPr>
      </p:pic>
    </p:spTree>
    <p:extLst>
      <p:ext uri="{BB962C8B-B14F-4D97-AF65-F5344CB8AC3E}">
        <p14:creationId xmlns:p14="http://schemas.microsoft.com/office/powerpoint/2010/main" val="227375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23479-5EE6-D00A-6FD8-ED928398B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EB4F5-F984-9E6D-527C-9F03E26592C9}"/>
              </a:ext>
            </a:extLst>
          </p:cNvPr>
          <p:cNvSpPr>
            <a:spLocks noGrp="1"/>
          </p:cNvSpPr>
          <p:nvPr>
            <p:ph type="title"/>
          </p:nvPr>
        </p:nvSpPr>
        <p:spPr>
          <a:xfrm>
            <a:off x="838201" y="365125"/>
            <a:ext cx="391886" cy="157389"/>
          </a:xfrm>
        </p:spPr>
        <p:txBody>
          <a:bodyPr>
            <a:normAutofit fontScale="90000"/>
          </a:bodyPr>
          <a:lstStyle/>
          <a:p>
            <a:endParaRPr lang="en-IN" sz="800" dirty="0"/>
          </a:p>
        </p:txBody>
      </p:sp>
      <p:sp>
        <p:nvSpPr>
          <p:cNvPr id="3" name="Content Placeholder 2">
            <a:extLst>
              <a:ext uri="{FF2B5EF4-FFF2-40B4-BE49-F238E27FC236}">
                <a16:creationId xmlns:a16="http://schemas.microsoft.com/office/drawing/2014/main" id="{AA79A0EC-7734-68F8-7162-AC29E3627142}"/>
              </a:ext>
            </a:extLst>
          </p:cNvPr>
          <p:cNvSpPr>
            <a:spLocks noGrp="1"/>
          </p:cNvSpPr>
          <p:nvPr>
            <p:ph idx="1"/>
          </p:nvPr>
        </p:nvSpPr>
        <p:spPr>
          <a:xfrm>
            <a:off x="838200" y="365125"/>
            <a:ext cx="10515600" cy="5811838"/>
          </a:xfrm>
        </p:spPr>
        <p:txBody>
          <a:bodyPr>
            <a:normAutofit/>
          </a:bodyPr>
          <a:lstStyle/>
          <a:p>
            <a:pPr marL="285750" indent="-285750">
              <a:buFont typeface="Arial" panose="020B0604020202020204" pitchFamily="34" charset="0"/>
              <a:buChar char="•"/>
            </a:pPr>
            <a:r>
              <a:rPr lang="en-US" dirty="0">
                <a:solidFill>
                  <a:srgbClr val="D7CBC9"/>
                </a:solidFill>
                <a:latin typeface="Times New Roman" panose="02020603050405020304" pitchFamily="18" charset="0"/>
                <a:cs typeface="Times New Roman" panose="02020603050405020304" pitchFamily="18" charset="0"/>
              </a:rPr>
              <a:t>Upon clicking on each of the buttons, they open their respective panels.</a:t>
            </a:r>
          </a:p>
          <a:p>
            <a:pPr marL="285750" indent="-285750">
              <a:buFont typeface="Arial" panose="020B0604020202020204" pitchFamily="34" charset="0"/>
              <a:buChar char="•"/>
            </a:pPr>
            <a:r>
              <a:rPr lang="en-US" dirty="0">
                <a:solidFill>
                  <a:srgbClr val="D7CBC9"/>
                </a:solidFill>
                <a:latin typeface="Times New Roman" panose="02020603050405020304" pitchFamily="18" charset="0"/>
                <a:cs typeface="Times New Roman" panose="02020603050405020304" pitchFamily="18" charset="0"/>
              </a:rPr>
              <a:t>The message can be typed in the message bar and the upon clicking the send button, the message will be sent.</a:t>
            </a:r>
          </a:p>
          <a:p>
            <a:pPr marL="285750" indent="-285750">
              <a:buFont typeface="Arial" panose="020B0604020202020204" pitchFamily="34" charset="0"/>
              <a:buChar char="•"/>
            </a:pPr>
            <a:endParaRPr lang="en-US" dirty="0">
              <a:solidFill>
                <a:srgbClr val="D7CBC9"/>
              </a:solidFill>
            </a:endParaRPr>
          </a:p>
          <a:p>
            <a:pPr marL="0" indent="0">
              <a:buNone/>
            </a:pPr>
            <a:endParaRPr lang="en-US" dirty="0">
              <a:solidFill>
                <a:srgbClr val="D7CBC9"/>
              </a:solidFill>
            </a:endParaRPr>
          </a:p>
          <a:p>
            <a:endParaRPr lang="en-IN" dirty="0"/>
          </a:p>
          <a:p>
            <a:endParaRPr lang="en-IN" dirty="0"/>
          </a:p>
        </p:txBody>
      </p:sp>
      <p:pic>
        <p:nvPicPr>
          <p:cNvPr id="6" name="Picture 5">
            <a:extLst>
              <a:ext uri="{FF2B5EF4-FFF2-40B4-BE49-F238E27FC236}">
                <a16:creationId xmlns:a16="http://schemas.microsoft.com/office/drawing/2014/main" id="{DD18D21C-CBB8-F32C-E53D-C1A3F30DDF66}"/>
              </a:ext>
            </a:extLst>
          </p:cNvPr>
          <p:cNvPicPr>
            <a:picLocks noChangeAspect="1"/>
          </p:cNvPicPr>
          <p:nvPr/>
        </p:nvPicPr>
        <p:blipFill>
          <a:blip r:embed="rId2"/>
          <a:stretch>
            <a:fillRect/>
          </a:stretch>
        </p:blipFill>
        <p:spPr>
          <a:xfrm>
            <a:off x="3603172" y="2594068"/>
            <a:ext cx="2880206" cy="2188355"/>
          </a:xfrm>
          <a:prstGeom prst="rect">
            <a:avLst/>
          </a:prstGeom>
        </p:spPr>
      </p:pic>
    </p:spTree>
    <p:extLst>
      <p:ext uri="{BB962C8B-B14F-4D97-AF65-F5344CB8AC3E}">
        <p14:creationId xmlns:p14="http://schemas.microsoft.com/office/powerpoint/2010/main" val="385316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786-2026-7B64-F576-68806385C11D}"/>
              </a:ext>
            </a:extLst>
          </p:cNvPr>
          <p:cNvSpPr>
            <a:spLocks noGrp="1"/>
          </p:cNvSpPr>
          <p:nvPr>
            <p:ph type="title"/>
          </p:nvPr>
        </p:nvSpPr>
        <p:spPr/>
        <p:txBody>
          <a:bodyPr/>
          <a:lstStyle/>
          <a:p>
            <a:r>
              <a:rPr lang="en-IN" dirty="0">
                <a:solidFill>
                  <a:srgbClr val="D7CBC9"/>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2124174-0459-D0A8-9532-3083761C5520}"/>
              </a:ext>
            </a:extLst>
          </p:cNvPr>
          <p:cNvSpPr>
            <a:spLocks noGrp="1"/>
          </p:cNvSpPr>
          <p:nvPr>
            <p:ph idx="1"/>
          </p:nvPr>
        </p:nvSpPr>
        <p:spPr/>
        <p:txBody>
          <a:bodyPr/>
          <a:lstStyle/>
          <a:p>
            <a:pPr marL="0" indent="0">
              <a:buNone/>
            </a:pPr>
            <a:r>
              <a:rPr lang="en-US" b="0" i="0" dirty="0">
                <a:solidFill>
                  <a:srgbClr val="ECECEC"/>
                </a:solidFill>
                <a:effectLst/>
                <a:latin typeface="Times New Roman" panose="02020603050405020304" pitchFamily="18" charset="0"/>
                <a:cs typeface="Times New Roman" panose="02020603050405020304" pitchFamily="18" charset="0"/>
              </a:rPr>
              <a:t>In conclusion, our Intranet Chat Application, crafted with Java Swing, promises to revolutionize internal communication. With its intuitive interface and robust features, it fosters collaboration, enhances productivity, and brings teams closer together within the organization's intranet environment. Experience the power of seamless chatting and embark on a journey towards enhanced teamwork and connectivity.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80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2522-F725-1F27-164D-FED56292F626}"/>
              </a:ext>
            </a:extLst>
          </p:cNvPr>
          <p:cNvSpPr>
            <a:spLocks noGrp="1"/>
          </p:cNvSpPr>
          <p:nvPr>
            <p:ph type="title"/>
          </p:nvPr>
        </p:nvSpPr>
        <p:spPr>
          <a:xfrm>
            <a:off x="551932" y="2766721"/>
            <a:ext cx="10515600" cy="1133475"/>
          </a:xfrm>
        </p:spPr>
        <p:txBody>
          <a:bodyPr/>
          <a:lstStyle/>
          <a:p>
            <a:pPr algn="ctr"/>
            <a:r>
              <a:rPr lang="en-IN" dirty="0">
                <a:solidFill>
                  <a:srgbClr val="D7CBC9"/>
                </a:solidFill>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B09304AD-6A95-B3D3-3455-9A7D2DD3E4FC}"/>
              </a:ext>
            </a:extLst>
          </p:cNvPr>
          <p:cNvSpPr>
            <a:spLocks noGrp="1"/>
          </p:cNvSpPr>
          <p:nvPr>
            <p:ph type="body" idx="1"/>
          </p:nvPr>
        </p:nvSpPr>
        <p:spPr>
          <a:xfrm>
            <a:off x="831850" y="6036906"/>
            <a:ext cx="10515600" cy="52744"/>
          </a:xfrm>
        </p:spPr>
        <p:txBody>
          <a:bodyPr>
            <a:normAutofit fontScale="25000" lnSpcReduction="20000"/>
          </a:bodyPr>
          <a:lstStyle/>
          <a:p>
            <a:pPr algn="l"/>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20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FF89-FAE4-D5D7-3208-1267993EC2C4}"/>
              </a:ext>
            </a:extLst>
          </p:cNvPr>
          <p:cNvSpPr>
            <a:spLocks noGrp="1"/>
          </p:cNvSpPr>
          <p:nvPr>
            <p:ph type="title"/>
          </p:nvPr>
        </p:nvSpPr>
        <p:spPr/>
        <p:txBody>
          <a:bodyPr>
            <a:normAutofit/>
          </a:bodyPr>
          <a:lstStyle/>
          <a:p>
            <a:r>
              <a:rPr lang="en-IN" sz="4800" dirty="0">
                <a:solidFill>
                  <a:srgbClr val="F2E6DA"/>
                </a:solidFill>
                <a:latin typeface="Times New Roman" panose="02020603050405020304" pitchFamily="18" charset="0"/>
                <a:cs typeface="Times New Roman" panose="02020603050405020304" pitchFamily="18" charset="0"/>
              </a:rPr>
              <a:t>Intranet</a:t>
            </a:r>
            <a:r>
              <a:rPr lang="en-IN" sz="4800" dirty="0">
                <a:solidFill>
                  <a:srgbClr val="B1A89F"/>
                </a:solidFill>
                <a:latin typeface="Times New Roman" panose="02020603050405020304" pitchFamily="18" charset="0"/>
                <a:cs typeface="Times New Roman" panose="02020603050405020304" pitchFamily="18" charset="0"/>
              </a:rPr>
              <a:t> </a:t>
            </a:r>
            <a:r>
              <a:rPr lang="en-IN" sz="4800" dirty="0">
                <a:solidFill>
                  <a:srgbClr val="FFFCF4"/>
                </a:solidFill>
                <a:latin typeface="Times New Roman" panose="02020603050405020304" pitchFamily="18" charset="0"/>
                <a:cs typeface="Times New Roman" panose="02020603050405020304" pitchFamily="18" charset="0"/>
              </a:rPr>
              <a:t>Chatting</a:t>
            </a:r>
          </a:p>
        </p:txBody>
      </p:sp>
      <p:sp>
        <p:nvSpPr>
          <p:cNvPr id="3" name="Content Placeholder 2">
            <a:extLst>
              <a:ext uri="{FF2B5EF4-FFF2-40B4-BE49-F238E27FC236}">
                <a16:creationId xmlns:a16="http://schemas.microsoft.com/office/drawing/2014/main" id="{807E38CD-7763-04B9-3524-C8755F3A0334}"/>
              </a:ext>
            </a:extLst>
          </p:cNvPr>
          <p:cNvSpPr>
            <a:spLocks noGrp="1"/>
          </p:cNvSpPr>
          <p:nvPr>
            <p:ph idx="1"/>
          </p:nvPr>
        </p:nvSpPr>
        <p:spPr>
          <a:noFill/>
        </p:spPr>
        <p:txBody>
          <a:bodyPr/>
          <a:lstStyle/>
          <a:p>
            <a:r>
              <a:rPr lang="en-US" b="0" i="0" dirty="0">
                <a:solidFill>
                  <a:srgbClr val="D7CBC9"/>
                </a:solidFill>
                <a:effectLst/>
                <a:latin typeface="Times New Roman" panose="02020603050405020304" pitchFamily="18" charset="0"/>
                <a:cs typeface="Times New Roman" panose="02020603050405020304" pitchFamily="18" charset="0"/>
              </a:rPr>
              <a:t>Intranet chatting refers to the communication system within an organization's private network.</a:t>
            </a:r>
          </a:p>
          <a:p>
            <a:r>
              <a:rPr lang="en-US" b="0" i="0" dirty="0">
                <a:solidFill>
                  <a:srgbClr val="D7CBC9"/>
                </a:solidFill>
                <a:effectLst/>
                <a:latin typeface="Times New Roman" panose="02020603050405020304" pitchFamily="18" charset="0"/>
                <a:cs typeface="Times New Roman" panose="02020603050405020304" pitchFamily="18" charset="0"/>
              </a:rPr>
              <a:t>It allows users who are connected to the same intranet network to exchange messages, files, and information in real-time. </a:t>
            </a:r>
            <a:endParaRPr lang="en-US" dirty="0">
              <a:solidFill>
                <a:srgbClr val="D7CBC9"/>
              </a:solidFill>
              <a:latin typeface="Times New Roman" panose="02020603050405020304" pitchFamily="18" charset="0"/>
              <a:cs typeface="Times New Roman" panose="02020603050405020304" pitchFamily="18" charset="0"/>
            </a:endParaRPr>
          </a:p>
          <a:p>
            <a:r>
              <a:rPr lang="en-US" b="0" i="0" dirty="0">
                <a:solidFill>
                  <a:srgbClr val="D7CBC9"/>
                </a:solidFill>
                <a:effectLst/>
                <a:latin typeface="Times New Roman" panose="02020603050405020304" pitchFamily="18" charset="0"/>
                <a:cs typeface="Times New Roman" panose="02020603050405020304" pitchFamily="18" charset="0"/>
              </a:rPr>
              <a:t>Intranet chatting typically occurs through dedicated software or applications designed for internal communication, providing a secure environment for employees to collaborate, share updates, and coordinate tasks within the organization. </a:t>
            </a:r>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58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5B7A-3B3C-58EE-B430-51310D9EAA7D}"/>
              </a:ext>
            </a:extLst>
          </p:cNvPr>
          <p:cNvSpPr>
            <a:spLocks noGrp="1"/>
          </p:cNvSpPr>
          <p:nvPr>
            <p:ph type="title"/>
          </p:nvPr>
        </p:nvSpPr>
        <p:spPr/>
        <p:txBody>
          <a:bodyPr>
            <a:normAutofit/>
          </a:bodyPr>
          <a:lstStyle/>
          <a:p>
            <a:r>
              <a:rPr lang="en-US" b="0" i="0" dirty="0">
                <a:solidFill>
                  <a:srgbClr val="ECECEC"/>
                </a:solidFill>
                <a:effectLst/>
                <a:latin typeface="Times New Roman" panose="02020603050405020304" pitchFamily="18" charset="0"/>
                <a:cs typeface="Times New Roman" panose="02020603050405020304" pitchFamily="18" charset="0"/>
              </a:rPr>
              <a:t>Building a Java Swing for Intranet Chatting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C1AA3-BB4A-6A67-E20E-1F8DDBCF5C44}"/>
              </a:ext>
            </a:extLst>
          </p:cNvPr>
          <p:cNvSpPr>
            <a:spLocks noGrp="1"/>
          </p:cNvSpPr>
          <p:nvPr>
            <p:ph idx="1"/>
          </p:nvPr>
        </p:nvSpPr>
        <p:spPr/>
        <p:txBody>
          <a:bodyPr>
            <a:normAutofit/>
          </a:bodyPr>
          <a:lstStyle/>
          <a:p>
            <a:r>
              <a:rPr lang="en-US" dirty="0">
                <a:solidFill>
                  <a:srgbClr val="D7CBC9"/>
                </a:solidFill>
                <a:latin typeface="Times New Roman" panose="02020603050405020304" pitchFamily="18" charset="0"/>
                <a:cs typeface="Times New Roman" panose="02020603050405020304" pitchFamily="18" charset="0"/>
              </a:rPr>
              <a:t>Aim: Enhance internal communication and collaboration within the organization's intranet environment</a:t>
            </a:r>
          </a:p>
          <a:p>
            <a:r>
              <a:rPr lang="en-IN" dirty="0">
                <a:solidFill>
                  <a:srgbClr val="D7CBC9"/>
                </a:solidFill>
                <a:latin typeface="Times New Roman" panose="02020603050405020304" pitchFamily="18" charset="0"/>
                <a:cs typeface="Times New Roman" panose="02020603050405020304" pitchFamily="18" charset="0"/>
              </a:rPr>
              <a:t>Develop Java applet for Intranet Chatting system</a:t>
            </a:r>
          </a:p>
          <a:p>
            <a:r>
              <a:rPr lang="en-IN" dirty="0">
                <a:solidFill>
                  <a:srgbClr val="D7CBC9"/>
                </a:solidFill>
                <a:latin typeface="Times New Roman" panose="02020603050405020304" pitchFamily="18" charset="0"/>
                <a:cs typeface="Times New Roman" panose="02020603050405020304" pitchFamily="18" charset="0"/>
              </a:rPr>
              <a:t>Real-time communication within organization's intranet network</a:t>
            </a:r>
          </a:p>
          <a:p>
            <a:r>
              <a:rPr lang="en-IN" dirty="0">
                <a:solidFill>
                  <a:srgbClr val="D7CBC9"/>
                </a:solidFill>
                <a:latin typeface="Times New Roman" panose="02020603050405020304" pitchFamily="18" charset="0"/>
                <a:cs typeface="Times New Roman" panose="02020603050405020304" pitchFamily="18" charset="0"/>
              </a:rPr>
              <a:t>User-friendly interface for sending and receiving messages</a:t>
            </a:r>
          </a:p>
          <a:p>
            <a:r>
              <a:rPr lang="en-IN" dirty="0">
                <a:solidFill>
                  <a:srgbClr val="D7CBC9"/>
                </a:solidFill>
                <a:latin typeface="Times New Roman" panose="02020603050405020304" pitchFamily="18" charset="0"/>
                <a:cs typeface="Times New Roman" panose="02020603050405020304" pitchFamily="18" charset="0"/>
              </a:rPr>
              <a:t>Features: Private messaging, group chat, user status indicators</a:t>
            </a:r>
          </a:p>
          <a:p>
            <a:r>
              <a:rPr lang="en-IN" dirty="0">
                <a:solidFill>
                  <a:srgbClr val="D7CBC9"/>
                </a:solidFill>
                <a:latin typeface="Times New Roman" panose="02020603050405020304" pitchFamily="18" charset="0"/>
                <a:cs typeface="Times New Roman" panose="02020603050405020304" pitchFamily="18" charset="0"/>
              </a:rPr>
              <a:t>Secure login with user credentials</a:t>
            </a:r>
          </a:p>
          <a:p>
            <a:r>
              <a:rPr lang="en-IN" dirty="0">
                <a:solidFill>
                  <a:srgbClr val="D7CBC9"/>
                </a:solidFill>
                <a:latin typeface="Times New Roman" panose="02020603050405020304" pitchFamily="18" charset="0"/>
                <a:cs typeface="Times New Roman" panose="02020603050405020304" pitchFamily="18" charset="0"/>
              </a:rPr>
              <a:t>View list of online users</a:t>
            </a:r>
          </a:p>
        </p:txBody>
      </p:sp>
    </p:spTree>
    <p:extLst>
      <p:ext uri="{BB962C8B-B14F-4D97-AF65-F5344CB8AC3E}">
        <p14:creationId xmlns:p14="http://schemas.microsoft.com/office/powerpoint/2010/main" val="25674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9CBB-32EE-F7B2-D554-EC26A665F9C6}"/>
              </a:ext>
            </a:extLst>
          </p:cNvPr>
          <p:cNvSpPr>
            <a:spLocks noGrp="1"/>
          </p:cNvSpPr>
          <p:nvPr>
            <p:ph type="title"/>
          </p:nvPr>
        </p:nvSpPr>
        <p:spPr/>
        <p:txBody>
          <a:bodyPr/>
          <a:lstStyle/>
          <a:p>
            <a:r>
              <a:rPr lang="en-IN" b="0" i="0" dirty="0">
                <a:solidFill>
                  <a:srgbClr val="D7CBC9"/>
                </a:solidFill>
                <a:effectLst/>
                <a:latin typeface="Times New Roman" panose="02020603050405020304" pitchFamily="18" charset="0"/>
                <a:cs typeface="Times New Roman" panose="02020603050405020304" pitchFamily="18" charset="0"/>
              </a:rPr>
              <a:t>UI Overview for Intranet Chat System</a:t>
            </a:r>
            <a:endParaRPr lang="en-IN" dirty="0">
              <a:solidFill>
                <a:srgbClr val="D7CBC9"/>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6AEC91-8AE8-1EC7-27E1-B08FBBFFBED0}"/>
              </a:ext>
            </a:extLst>
          </p:cNvPr>
          <p:cNvSpPr>
            <a:spLocks noGrp="1"/>
          </p:cNvSpPr>
          <p:nvPr>
            <p:ph idx="1"/>
          </p:nvPr>
        </p:nvSpPr>
        <p:spPr/>
        <p:txBody>
          <a:bodyPr>
            <a:noAutofit/>
          </a:bodyPr>
          <a:lstStyle/>
          <a:p>
            <a:r>
              <a:rPr lang="en-US" sz="2000" b="1" dirty="0">
                <a:solidFill>
                  <a:srgbClr val="D7CBC9"/>
                </a:solidFill>
                <a:latin typeface="Times New Roman" panose="02020603050405020304" pitchFamily="18" charset="0"/>
                <a:cs typeface="Times New Roman" panose="02020603050405020304" pitchFamily="18" charset="0"/>
              </a:rPr>
              <a:t>Secure Login</a:t>
            </a:r>
            <a:r>
              <a:rPr lang="en-US" sz="2000" dirty="0">
                <a:solidFill>
                  <a:srgbClr val="D7CBC9"/>
                </a:solidFill>
                <a:latin typeface="Times New Roman" panose="02020603050405020304" pitchFamily="18" charset="0"/>
                <a:cs typeface="Times New Roman" panose="02020603050405020304" pitchFamily="18" charset="0"/>
              </a:rPr>
              <a:t>: Users can securely log in using their credentials, ensuring access only to authorized personnel.</a:t>
            </a:r>
          </a:p>
          <a:p>
            <a:r>
              <a:rPr lang="en-US" sz="2000" b="1" dirty="0">
                <a:solidFill>
                  <a:srgbClr val="D7CBC9"/>
                </a:solidFill>
                <a:latin typeface="Times New Roman" panose="02020603050405020304" pitchFamily="18" charset="0"/>
                <a:cs typeface="Times New Roman" panose="02020603050405020304" pitchFamily="18" charset="0"/>
              </a:rPr>
              <a:t>Main Chat Interface</a:t>
            </a:r>
            <a:r>
              <a:rPr lang="en-US" sz="2000" dirty="0">
                <a:solidFill>
                  <a:srgbClr val="D7CBC9"/>
                </a:solidFill>
                <a:latin typeface="Times New Roman" panose="02020603050405020304" pitchFamily="18" charset="0"/>
                <a:cs typeface="Times New Roman" panose="02020603050405020304" pitchFamily="18" charset="0"/>
              </a:rPr>
              <a:t>: The main chat interface provides a clean and intuitive design for sending and receiving messages. It includes:</a:t>
            </a:r>
          </a:p>
          <a:p>
            <a:pPr marL="571500" indent="-571500">
              <a:buFont typeface="+mj-lt"/>
              <a:buAutoNum type="romanLcPeriod"/>
            </a:pPr>
            <a:r>
              <a:rPr lang="en-US" sz="2000" b="1" dirty="0">
                <a:solidFill>
                  <a:srgbClr val="D7CBC9"/>
                </a:solidFill>
                <a:latin typeface="Times New Roman" panose="02020603050405020304" pitchFamily="18" charset="0"/>
                <a:cs typeface="Times New Roman" panose="02020603050405020304" pitchFamily="18" charset="0"/>
              </a:rPr>
              <a:t>Message Input Field</a:t>
            </a:r>
            <a:r>
              <a:rPr lang="en-US" sz="2000" dirty="0">
                <a:solidFill>
                  <a:srgbClr val="D7CBC9"/>
                </a:solidFill>
                <a:latin typeface="Times New Roman" panose="02020603050405020304" pitchFamily="18" charset="0"/>
                <a:cs typeface="Times New Roman" panose="02020603050405020304" pitchFamily="18" charset="0"/>
              </a:rPr>
              <a:t>: A text input area for composing messages.</a:t>
            </a:r>
          </a:p>
          <a:p>
            <a:pPr marL="571500" indent="-571500">
              <a:buFont typeface="+mj-lt"/>
              <a:buAutoNum type="romanLcPeriod"/>
            </a:pPr>
            <a:r>
              <a:rPr lang="en-US" sz="2000" b="1" dirty="0">
                <a:solidFill>
                  <a:srgbClr val="D7CBC9"/>
                </a:solidFill>
                <a:latin typeface="Times New Roman" panose="02020603050405020304" pitchFamily="18" charset="0"/>
                <a:cs typeface="Times New Roman" panose="02020603050405020304" pitchFamily="18" charset="0"/>
              </a:rPr>
              <a:t>Message Display Area</a:t>
            </a:r>
            <a:r>
              <a:rPr lang="en-US" sz="2000" dirty="0">
                <a:solidFill>
                  <a:srgbClr val="D7CBC9"/>
                </a:solidFill>
                <a:latin typeface="Times New Roman" panose="02020603050405020304" pitchFamily="18" charset="0"/>
                <a:cs typeface="Times New Roman" panose="02020603050405020304" pitchFamily="18" charset="0"/>
              </a:rPr>
              <a:t>: Displays incoming and outgoing messages in a threaded conversation format.</a:t>
            </a:r>
          </a:p>
          <a:p>
            <a:pPr marL="571500" indent="-571500">
              <a:buFont typeface="+mj-lt"/>
              <a:buAutoNum type="romanLcPeriod"/>
            </a:pPr>
            <a:r>
              <a:rPr lang="en-US" sz="2000" b="1" dirty="0">
                <a:solidFill>
                  <a:srgbClr val="D7CBC9"/>
                </a:solidFill>
                <a:latin typeface="Times New Roman" panose="02020603050405020304" pitchFamily="18" charset="0"/>
                <a:cs typeface="Times New Roman" panose="02020603050405020304" pitchFamily="18" charset="0"/>
              </a:rPr>
              <a:t>User Status Indicators</a:t>
            </a:r>
            <a:r>
              <a:rPr lang="en-US" sz="2000" dirty="0">
                <a:solidFill>
                  <a:srgbClr val="D7CBC9"/>
                </a:solidFill>
                <a:latin typeface="Times New Roman" panose="02020603050405020304" pitchFamily="18" charset="0"/>
                <a:cs typeface="Times New Roman" panose="02020603050405020304" pitchFamily="18" charset="0"/>
              </a:rPr>
              <a:t>: Visual indicators displaying the online/offline status of users.</a:t>
            </a:r>
          </a:p>
          <a:p>
            <a:r>
              <a:rPr lang="en-US" sz="2000" b="1" dirty="0">
                <a:solidFill>
                  <a:srgbClr val="D7CBC9"/>
                </a:solidFill>
                <a:latin typeface="Times New Roman" panose="02020603050405020304" pitchFamily="18" charset="0"/>
                <a:cs typeface="Times New Roman" panose="02020603050405020304" pitchFamily="18" charset="0"/>
              </a:rPr>
              <a:t>Private Messaging</a:t>
            </a:r>
            <a:r>
              <a:rPr lang="en-US" sz="2000" dirty="0">
                <a:solidFill>
                  <a:srgbClr val="D7CBC9"/>
                </a:solidFill>
                <a:latin typeface="Times New Roman" panose="02020603050405020304" pitchFamily="18" charset="0"/>
                <a:cs typeface="Times New Roman" panose="02020603050405020304" pitchFamily="18" charset="0"/>
              </a:rPr>
              <a:t>: Users can initiate private conversations with specific individuals for confidential </a:t>
            </a:r>
            <a:r>
              <a:rPr lang="en-US" sz="2000" dirty="0" err="1">
                <a:solidFill>
                  <a:srgbClr val="D7CBC9"/>
                </a:solidFill>
                <a:latin typeface="Times New Roman" panose="02020603050405020304" pitchFamily="18" charset="0"/>
                <a:cs typeface="Times New Roman" panose="02020603050405020304" pitchFamily="18" charset="0"/>
              </a:rPr>
              <a:t>communication.Group</a:t>
            </a:r>
            <a:r>
              <a:rPr lang="en-US" sz="2000" dirty="0">
                <a:solidFill>
                  <a:srgbClr val="D7CBC9"/>
                </a:solidFill>
                <a:latin typeface="Times New Roman" panose="02020603050405020304" pitchFamily="18" charset="0"/>
                <a:cs typeface="Times New Roman" panose="02020603050405020304" pitchFamily="18" charset="0"/>
              </a:rPr>
              <a:t> Chat: Facilitates communication among multiple users in a shared chat space, enabling collaboration among teams or departments.</a:t>
            </a:r>
          </a:p>
          <a:p>
            <a:r>
              <a:rPr lang="en-US" sz="2000" b="1" dirty="0">
                <a:solidFill>
                  <a:srgbClr val="D7CBC9"/>
                </a:solidFill>
                <a:latin typeface="Times New Roman" panose="02020603050405020304" pitchFamily="18" charset="0"/>
                <a:cs typeface="Times New Roman" panose="02020603050405020304" pitchFamily="18" charset="0"/>
              </a:rPr>
              <a:t>Online User List</a:t>
            </a:r>
            <a:r>
              <a:rPr lang="en-US" sz="2000" dirty="0">
                <a:solidFill>
                  <a:srgbClr val="D7CBC9"/>
                </a:solidFill>
                <a:latin typeface="Times New Roman" panose="02020603050405020304" pitchFamily="18" charset="0"/>
                <a:cs typeface="Times New Roman" panose="02020603050405020304" pitchFamily="18" charset="0"/>
              </a:rPr>
              <a:t>: A sidebar or dropdown menu displays a list of users currently online, allowing easy selection for initiating chats.</a:t>
            </a:r>
            <a:endParaRPr lang="en-IN" sz="2000"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30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8364-11CF-953B-EEB2-58AFE862E8A5}"/>
              </a:ext>
            </a:extLst>
          </p:cNvPr>
          <p:cNvSpPr>
            <a:spLocks noGrp="1"/>
          </p:cNvSpPr>
          <p:nvPr>
            <p:ph type="title"/>
          </p:nvPr>
        </p:nvSpPr>
        <p:spPr/>
        <p:txBody>
          <a:bodyPr/>
          <a:lstStyle/>
          <a:p>
            <a:r>
              <a:rPr lang="en-IN" b="0" i="0" dirty="0">
                <a:solidFill>
                  <a:srgbClr val="ECECEC"/>
                </a:solidFill>
                <a:effectLst/>
                <a:latin typeface="Times New Roman" panose="02020603050405020304" pitchFamily="18" charset="0"/>
                <a:cs typeface="Times New Roman" panose="02020603050405020304" pitchFamily="18" charset="0"/>
              </a:rPr>
              <a:t>Java Applet Implementation Insights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7C72D5-A258-ABFC-24D7-98F4A735A3E9}"/>
              </a:ext>
            </a:extLst>
          </p:cNvPr>
          <p:cNvSpPr>
            <a:spLocks noGrp="1"/>
          </p:cNvSpPr>
          <p:nvPr>
            <p:ph idx="1"/>
          </p:nvPr>
        </p:nvSpPr>
        <p:spPr/>
        <p:txBody>
          <a:bodyPr>
            <a:normAutofit fontScale="77500" lnSpcReduction="20000"/>
          </a:bodyPr>
          <a:lstStyle/>
          <a:p>
            <a:r>
              <a:rPr lang="en-US" b="1" dirty="0">
                <a:solidFill>
                  <a:srgbClr val="D7CBC9"/>
                </a:solidFill>
                <a:latin typeface="Times New Roman" panose="02020603050405020304" pitchFamily="18" charset="0"/>
                <a:cs typeface="Times New Roman" panose="02020603050405020304" pitchFamily="18" charset="0"/>
              </a:rPr>
              <a:t>Graphical User Interface (GUI):</a:t>
            </a:r>
          </a:p>
          <a:p>
            <a:pPr marL="571500" indent="-571500">
              <a:buFont typeface="+mj-lt"/>
              <a:buAutoNum type="romanUcPeriod"/>
            </a:pPr>
            <a:r>
              <a:rPr lang="en-US" dirty="0">
                <a:solidFill>
                  <a:srgbClr val="D7CBC9"/>
                </a:solidFill>
                <a:latin typeface="Times New Roman" panose="02020603050405020304" pitchFamily="18" charset="0"/>
                <a:cs typeface="Times New Roman" panose="02020603050405020304" pitchFamily="18" charset="0"/>
              </a:rPr>
              <a:t>Utilizes Java's Swing library for creating a visually appealing and interactive interface.</a:t>
            </a:r>
          </a:p>
          <a:p>
            <a:pPr marL="571500" indent="-571500">
              <a:buFont typeface="+mj-lt"/>
              <a:buAutoNum type="romanUcPeriod"/>
            </a:pPr>
            <a:r>
              <a:rPr lang="en-US" dirty="0">
                <a:solidFill>
                  <a:srgbClr val="D7CBC9"/>
                </a:solidFill>
                <a:latin typeface="Times New Roman" panose="02020603050405020304" pitchFamily="18" charset="0"/>
                <a:cs typeface="Times New Roman" panose="02020603050405020304" pitchFamily="18" charset="0"/>
              </a:rPr>
              <a:t>Implements various components such as text fields, buttons, panels, tables, and lists to facilitate user interaction.</a:t>
            </a:r>
          </a:p>
          <a:p>
            <a:pPr marL="0" indent="0">
              <a:buNone/>
            </a:pPr>
            <a:endParaRPr lang="en-US" dirty="0">
              <a:solidFill>
                <a:srgbClr val="D7CBC9"/>
              </a:solidFill>
              <a:latin typeface="Times New Roman" panose="02020603050405020304" pitchFamily="18" charset="0"/>
              <a:cs typeface="Times New Roman" panose="02020603050405020304" pitchFamily="18" charset="0"/>
            </a:endParaRPr>
          </a:p>
          <a:p>
            <a:r>
              <a:rPr lang="en-US" b="1" dirty="0">
                <a:solidFill>
                  <a:srgbClr val="D7CBC9"/>
                </a:solidFill>
                <a:latin typeface="Times New Roman" panose="02020603050405020304" pitchFamily="18" charset="0"/>
                <a:cs typeface="Times New Roman" panose="02020603050405020304" pitchFamily="18" charset="0"/>
              </a:rPr>
              <a:t>Card Layout:</a:t>
            </a:r>
          </a:p>
          <a:p>
            <a:pPr marL="571500" indent="-571500">
              <a:buFont typeface="+mj-lt"/>
              <a:buAutoNum type="romanUcPeriod"/>
            </a:pPr>
            <a:r>
              <a:rPr lang="en-US" dirty="0">
                <a:solidFill>
                  <a:srgbClr val="D7CBC9"/>
                </a:solidFill>
                <a:latin typeface="Times New Roman" panose="02020603050405020304" pitchFamily="18" charset="0"/>
                <a:cs typeface="Times New Roman" panose="02020603050405020304" pitchFamily="18" charset="0"/>
              </a:rPr>
              <a:t>Utilizes Java's </a:t>
            </a:r>
            <a:r>
              <a:rPr lang="en-US" dirty="0" err="1">
                <a:solidFill>
                  <a:srgbClr val="D7CBC9"/>
                </a:solidFill>
                <a:latin typeface="Times New Roman" panose="02020603050405020304" pitchFamily="18" charset="0"/>
                <a:cs typeface="Times New Roman" panose="02020603050405020304" pitchFamily="18" charset="0"/>
              </a:rPr>
              <a:t>CardLayout</a:t>
            </a:r>
            <a:r>
              <a:rPr lang="en-US" dirty="0">
                <a:solidFill>
                  <a:srgbClr val="D7CBC9"/>
                </a:solidFill>
                <a:latin typeface="Times New Roman" panose="02020603050405020304" pitchFamily="18" charset="0"/>
                <a:cs typeface="Times New Roman" panose="02020603050405020304" pitchFamily="18" charset="0"/>
              </a:rPr>
              <a:t> manager to manage multiple panels within a single frame, allowing seamless navigation between different interface screens.</a:t>
            </a:r>
          </a:p>
          <a:p>
            <a:endParaRPr lang="en-US" dirty="0">
              <a:solidFill>
                <a:srgbClr val="D7CBC9"/>
              </a:solidFill>
              <a:latin typeface="Times New Roman" panose="02020603050405020304" pitchFamily="18" charset="0"/>
              <a:cs typeface="Times New Roman" panose="02020603050405020304" pitchFamily="18" charset="0"/>
            </a:endParaRPr>
          </a:p>
          <a:p>
            <a:r>
              <a:rPr lang="en-US" b="1" dirty="0">
                <a:solidFill>
                  <a:srgbClr val="D7CBC9"/>
                </a:solidFill>
                <a:latin typeface="Times New Roman" panose="02020603050405020304" pitchFamily="18" charset="0"/>
                <a:cs typeface="Times New Roman" panose="02020603050405020304" pitchFamily="18" charset="0"/>
              </a:rPr>
              <a:t>User Authentication:</a:t>
            </a:r>
          </a:p>
          <a:p>
            <a:pPr marL="571500" indent="-571500">
              <a:buFont typeface="+mj-lt"/>
              <a:buAutoNum type="romanUcPeriod"/>
            </a:pPr>
            <a:r>
              <a:rPr lang="en-US" dirty="0">
                <a:solidFill>
                  <a:srgbClr val="D7CBC9"/>
                </a:solidFill>
                <a:latin typeface="Times New Roman" panose="02020603050405020304" pitchFamily="18" charset="0"/>
                <a:cs typeface="Times New Roman" panose="02020603050405020304" pitchFamily="18" charset="0"/>
              </a:rPr>
              <a:t>Implements login functionality to authenticate users securely with their credentials.</a:t>
            </a:r>
          </a:p>
          <a:p>
            <a:pPr marL="571500" indent="-571500">
              <a:buFont typeface="+mj-lt"/>
              <a:buAutoNum type="romanUcPeriod"/>
            </a:pPr>
            <a:r>
              <a:rPr lang="en-US" dirty="0">
                <a:solidFill>
                  <a:srgbClr val="D7CBC9"/>
                </a:solidFill>
                <a:latin typeface="Times New Roman" panose="02020603050405020304" pitchFamily="18" charset="0"/>
                <a:cs typeface="Times New Roman" panose="02020603050405020304" pitchFamily="18" charset="0"/>
              </a:rPr>
              <a:t>Utilizes password masking for enhanced security.</a:t>
            </a:r>
          </a:p>
          <a:p>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84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BDF3-81B4-7EF9-3F08-9DD05F056273}"/>
              </a:ext>
            </a:extLst>
          </p:cNvPr>
          <p:cNvSpPr>
            <a:spLocks noGrp="1"/>
          </p:cNvSpPr>
          <p:nvPr>
            <p:ph type="title"/>
          </p:nvPr>
        </p:nvSpPr>
        <p:spPr>
          <a:xfrm flipV="1">
            <a:off x="838200" y="319406"/>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E49C6DE-138A-0017-3876-F81DE7AFA316}"/>
              </a:ext>
            </a:extLst>
          </p:cNvPr>
          <p:cNvSpPr>
            <a:spLocks noGrp="1"/>
          </p:cNvSpPr>
          <p:nvPr>
            <p:ph idx="1"/>
          </p:nvPr>
        </p:nvSpPr>
        <p:spPr>
          <a:xfrm>
            <a:off x="838200" y="568234"/>
            <a:ext cx="10515600" cy="5608730"/>
          </a:xfrm>
        </p:spPr>
        <p:txBody>
          <a:bodyPr>
            <a:noAutofit/>
          </a:bodyPr>
          <a:lstStyle/>
          <a:p>
            <a:r>
              <a:rPr lang="en-US" sz="1800" b="1" dirty="0">
                <a:solidFill>
                  <a:srgbClr val="D7CBC9"/>
                </a:solidFill>
                <a:latin typeface="Times New Roman" panose="02020603050405020304" pitchFamily="18" charset="0"/>
                <a:cs typeface="Times New Roman" panose="02020603050405020304" pitchFamily="18" charset="0"/>
              </a:rPr>
              <a:t>User Registration:</a:t>
            </a:r>
          </a:p>
          <a:p>
            <a:pPr marL="400050" indent="-400050">
              <a:buFont typeface="+mj-lt"/>
              <a:buAutoNum type="romanUcPeriod"/>
            </a:pPr>
            <a:r>
              <a:rPr lang="en-US" sz="1800" dirty="0">
                <a:solidFill>
                  <a:srgbClr val="D7CBC9"/>
                </a:solidFill>
                <a:latin typeface="Times New Roman" panose="02020603050405020304" pitchFamily="18" charset="0"/>
                <a:cs typeface="Times New Roman" panose="02020603050405020304" pitchFamily="18" charset="0"/>
              </a:rPr>
              <a:t>Provides a sign-up option for new users to create accounts with unique usernames and passwords.</a:t>
            </a:r>
          </a:p>
          <a:p>
            <a:pPr marL="0" indent="0">
              <a:buNone/>
            </a:pPr>
            <a:endParaRPr lang="en-US" sz="1800" dirty="0">
              <a:solidFill>
                <a:srgbClr val="D7CBC9"/>
              </a:solidFill>
              <a:latin typeface="Times New Roman" panose="02020603050405020304" pitchFamily="18" charset="0"/>
              <a:cs typeface="Times New Roman" panose="02020603050405020304" pitchFamily="18" charset="0"/>
            </a:endParaRPr>
          </a:p>
          <a:p>
            <a:r>
              <a:rPr lang="en-US" sz="1800" b="1" dirty="0">
                <a:solidFill>
                  <a:srgbClr val="D7CBC9"/>
                </a:solidFill>
                <a:latin typeface="Times New Roman" panose="02020603050405020304" pitchFamily="18" charset="0"/>
                <a:cs typeface="Times New Roman" panose="02020603050405020304" pitchFamily="18" charset="0"/>
              </a:rPr>
              <a:t>Message Exchange:</a:t>
            </a:r>
          </a:p>
          <a:p>
            <a:pPr marL="400050" indent="-400050">
              <a:buFont typeface="+mj-lt"/>
              <a:buAutoNum type="romanUcPeriod"/>
            </a:pPr>
            <a:r>
              <a:rPr lang="en-US" sz="1800" dirty="0">
                <a:solidFill>
                  <a:srgbClr val="D7CBC9"/>
                </a:solidFill>
                <a:latin typeface="Times New Roman" panose="02020603050405020304" pitchFamily="18" charset="0"/>
                <a:cs typeface="Times New Roman" panose="02020603050405020304" pitchFamily="18" charset="0"/>
              </a:rPr>
              <a:t>Enables real-time messaging between users within the intranet network.</a:t>
            </a:r>
          </a:p>
          <a:p>
            <a:pPr marL="400050" indent="-400050">
              <a:buFont typeface="+mj-lt"/>
              <a:buAutoNum type="romanUcPeriod"/>
            </a:pPr>
            <a:r>
              <a:rPr lang="en-US" sz="1800" dirty="0">
                <a:solidFill>
                  <a:srgbClr val="D7CBC9"/>
                </a:solidFill>
                <a:latin typeface="Times New Roman" panose="02020603050405020304" pitchFamily="18" charset="0"/>
                <a:cs typeface="Times New Roman" panose="02020603050405020304" pitchFamily="18" charset="0"/>
              </a:rPr>
              <a:t>Implements features for sending and receiving messages, including private messaging and group chat.</a:t>
            </a:r>
          </a:p>
          <a:p>
            <a:pPr marL="0" indent="0">
              <a:buNone/>
            </a:pPr>
            <a:endParaRPr lang="en-US" sz="1800" dirty="0">
              <a:solidFill>
                <a:srgbClr val="D7CBC9"/>
              </a:solidFill>
              <a:latin typeface="Times New Roman" panose="02020603050405020304" pitchFamily="18" charset="0"/>
              <a:cs typeface="Times New Roman" panose="02020603050405020304" pitchFamily="18" charset="0"/>
            </a:endParaRPr>
          </a:p>
          <a:p>
            <a:r>
              <a:rPr lang="en-US" sz="1800" b="1" dirty="0">
                <a:solidFill>
                  <a:srgbClr val="D7CBC9"/>
                </a:solidFill>
                <a:latin typeface="Times New Roman" panose="02020603050405020304" pitchFamily="18" charset="0"/>
                <a:cs typeface="Times New Roman" panose="02020603050405020304" pitchFamily="18" charset="0"/>
              </a:rPr>
              <a:t>Status Display:</a:t>
            </a:r>
          </a:p>
          <a:p>
            <a:pPr marL="400050" indent="-400050">
              <a:buFont typeface="+mj-lt"/>
              <a:buAutoNum type="romanUcPeriod"/>
            </a:pPr>
            <a:r>
              <a:rPr lang="en-US" sz="1800" dirty="0">
                <a:solidFill>
                  <a:srgbClr val="D7CBC9"/>
                </a:solidFill>
                <a:latin typeface="Times New Roman" panose="02020603050405020304" pitchFamily="18" charset="0"/>
                <a:cs typeface="Times New Roman" panose="02020603050405020304" pitchFamily="18" charset="0"/>
              </a:rPr>
              <a:t>Displays user status indicating availability, busy, or away.</a:t>
            </a:r>
          </a:p>
          <a:p>
            <a:pPr marL="400050" indent="-400050">
              <a:buFont typeface="+mj-lt"/>
              <a:buAutoNum type="romanUcPeriod"/>
            </a:pPr>
            <a:r>
              <a:rPr lang="en-US" sz="1800" dirty="0">
                <a:solidFill>
                  <a:srgbClr val="D7CBC9"/>
                </a:solidFill>
                <a:latin typeface="Times New Roman" panose="02020603050405020304" pitchFamily="18" charset="0"/>
                <a:cs typeface="Times New Roman" panose="02020603050405020304" pitchFamily="18" charset="0"/>
              </a:rPr>
              <a:t>Utilizes a table to present user statuses in a structured format.</a:t>
            </a:r>
          </a:p>
          <a:p>
            <a:pPr marL="0" indent="0">
              <a:buNone/>
            </a:pPr>
            <a:endParaRPr lang="en-US" sz="1800" dirty="0">
              <a:solidFill>
                <a:srgbClr val="D7CBC9"/>
              </a:solidFill>
              <a:latin typeface="Times New Roman" panose="02020603050405020304" pitchFamily="18" charset="0"/>
              <a:cs typeface="Times New Roman" panose="02020603050405020304" pitchFamily="18" charset="0"/>
            </a:endParaRPr>
          </a:p>
          <a:p>
            <a:r>
              <a:rPr lang="en-IN" sz="1800" b="1" dirty="0">
                <a:solidFill>
                  <a:srgbClr val="D7CBC9"/>
                </a:solidFill>
                <a:latin typeface="Times New Roman" panose="02020603050405020304" pitchFamily="18" charset="0"/>
                <a:cs typeface="Times New Roman" panose="02020603050405020304" pitchFamily="18" charset="0"/>
              </a:rPr>
              <a:t>File I/O Operations:</a:t>
            </a:r>
          </a:p>
          <a:p>
            <a:pPr marL="400050" indent="-400050">
              <a:buFont typeface="+mj-lt"/>
              <a:buAutoNum type="romanUcPeriod"/>
            </a:pPr>
            <a:r>
              <a:rPr lang="en-IN" sz="1800" dirty="0">
                <a:solidFill>
                  <a:srgbClr val="D7CBC9"/>
                </a:solidFill>
                <a:latin typeface="Times New Roman" panose="02020603050405020304" pitchFamily="18" charset="0"/>
                <a:cs typeface="Times New Roman" panose="02020603050405020304" pitchFamily="18" charset="0"/>
              </a:rPr>
              <a:t>Implements file input/output operations for storing and retrieving user credentials securely.</a:t>
            </a:r>
          </a:p>
          <a:p>
            <a:pPr marL="400050" indent="-400050">
              <a:buFont typeface="+mj-lt"/>
              <a:buAutoNum type="romanUcPeriod"/>
            </a:pPr>
            <a:r>
              <a:rPr lang="en-IN" sz="1800" dirty="0">
                <a:solidFill>
                  <a:srgbClr val="D7CBC9"/>
                </a:solidFill>
                <a:latin typeface="Times New Roman" panose="02020603050405020304" pitchFamily="18" charset="0"/>
                <a:cs typeface="Times New Roman" panose="02020603050405020304" pitchFamily="18" charset="0"/>
              </a:rPr>
              <a:t>Utilizes </a:t>
            </a:r>
            <a:r>
              <a:rPr lang="en-IN" sz="1800" dirty="0" err="1">
                <a:solidFill>
                  <a:srgbClr val="D7CBC9"/>
                </a:solidFill>
                <a:latin typeface="Times New Roman" panose="02020603050405020304" pitchFamily="18" charset="0"/>
                <a:cs typeface="Times New Roman" panose="02020603050405020304" pitchFamily="18" charset="0"/>
              </a:rPr>
              <a:t>BufferedReader</a:t>
            </a:r>
            <a:r>
              <a:rPr lang="en-IN" sz="1800" dirty="0">
                <a:solidFill>
                  <a:srgbClr val="D7CBC9"/>
                </a:solidFill>
                <a:latin typeface="Times New Roman" panose="02020603050405020304" pitchFamily="18" charset="0"/>
                <a:cs typeface="Times New Roman" panose="02020603050405020304" pitchFamily="18" charset="0"/>
              </a:rPr>
              <a:t> and </a:t>
            </a:r>
            <a:r>
              <a:rPr lang="en-IN" sz="1800" dirty="0" err="1">
                <a:solidFill>
                  <a:srgbClr val="D7CBC9"/>
                </a:solidFill>
                <a:latin typeface="Times New Roman" panose="02020603050405020304" pitchFamily="18" charset="0"/>
                <a:cs typeface="Times New Roman" panose="02020603050405020304" pitchFamily="18" charset="0"/>
              </a:rPr>
              <a:t>BufferedWriter</a:t>
            </a:r>
            <a:r>
              <a:rPr lang="en-IN" sz="1800" dirty="0">
                <a:solidFill>
                  <a:srgbClr val="D7CBC9"/>
                </a:solidFill>
                <a:latin typeface="Times New Roman" panose="02020603050405020304" pitchFamily="18" charset="0"/>
                <a:cs typeface="Times New Roman" panose="02020603050405020304" pitchFamily="18" charset="0"/>
              </a:rPr>
              <a:t> classes for reading from and writing to a text file.</a:t>
            </a:r>
          </a:p>
          <a:p>
            <a:pPr marL="0" indent="0">
              <a:buNone/>
            </a:pPr>
            <a:endParaRPr lang="en-IN" sz="1800"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24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1000"/>
                                        <p:tgtEl>
                                          <p:spTgt spid="3">
                                            <p:txEl>
                                              <p:pRg st="12" end="12"/>
                                            </p:txEl>
                                          </p:spTgt>
                                        </p:tgtEl>
                                      </p:cBhvr>
                                    </p:animEffect>
                                    <p:anim calcmode="lin" valueType="num">
                                      <p:cBhvr>
                                        <p:cTn id="6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1000"/>
                                        <p:tgtEl>
                                          <p:spTgt spid="3">
                                            <p:txEl>
                                              <p:pRg st="13" end="13"/>
                                            </p:txEl>
                                          </p:spTgt>
                                        </p:tgtEl>
                                      </p:cBhvr>
                                    </p:animEffect>
                                    <p:anim calcmode="lin" valueType="num">
                                      <p:cBhvr>
                                        <p:cTn id="7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49FF-E746-4FAC-B983-28B4D39FDFAD}"/>
              </a:ext>
            </a:extLst>
          </p:cNvPr>
          <p:cNvSpPr>
            <a:spLocks noGrp="1"/>
          </p:cNvSpPr>
          <p:nvPr>
            <p:ph type="title"/>
          </p:nvPr>
        </p:nvSpPr>
        <p:spPr/>
        <p:txBody>
          <a:bodyPr/>
          <a:lstStyle/>
          <a:p>
            <a:r>
              <a:rPr lang="en-US" b="0" i="0" dirty="0">
                <a:solidFill>
                  <a:srgbClr val="ECECEC"/>
                </a:solidFill>
                <a:effectLst/>
                <a:latin typeface="Times New Roman" panose="02020603050405020304" pitchFamily="18" charset="0"/>
                <a:cs typeface="Times New Roman" panose="02020603050405020304" pitchFamily="18" charset="0"/>
              </a:rPr>
              <a:t>Working process of Intranet Chat Application implemented using Java Swing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415886-DF46-E983-A474-E8CC19E4A5E2}"/>
              </a:ext>
            </a:extLst>
          </p:cNvPr>
          <p:cNvSpPr>
            <a:spLocks noGrp="1"/>
          </p:cNvSpPr>
          <p:nvPr>
            <p:ph idx="1"/>
          </p:nvPr>
        </p:nvSpPr>
        <p:spPr/>
        <p:txBody>
          <a:bodyPr>
            <a:normAutofit fontScale="92500" lnSpcReduction="20000"/>
          </a:bodyPr>
          <a:lstStyle/>
          <a:p>
            <a:r>
              <a:rPr lang="en-US" b="1" dirty="0">
                <a:solidFill>
                  <a:srgbClr val="D7CBC9"/>
                </a:solidFill>
                <a:latin typeface="Times New Roman" panose="02020603050405020304" pitchFamily="18" charset="0"/>
                <a:cs typeface="Times New Roman" panose="02020603050405020304" pitchFamily="18" charset="0"/>
              </a:rPr>
              <a:t>Initialization</a:t>
            </a:r>
            <a:r>
              <a:rPr lang="en-US" dirty="0">
                <a:solidFill>
                  <a:srgbClr val="D7CBC9"/>
                </a:solidFill>
                <a:latin typeface="Times New Roman" panose="02020603050405020304" pitchFamily="18" charset="0"/>
                <a:cs typeface="Times New Roman" panose="02020603050405020304" pitchFamily="18" charset="0"/>
              </a:rPr>
              <a:t>: The '</a:t>
            </a:r>
            <a:r>
              <a:rPr lang="en-US" dirty="0" err="1">
                <a:solidFill>
                  <a:srgbClr val="D7CBC9"/>
                </a:solidFill>
                <a:latin typeface="Times New Roman" panose="02020603050405020304" pitchFamily="18" charset="0"/>
                <a:cs typeface="Times New Roman" panose="02020603050405020304" pitchFamily="18" charset="0"/>
              </a:rPr>
              <a:t>IntranetChatApp</a:t>
            </a:r>
            <a:r>
              <a:rPr lang="en-US" dirty="0">
                <a:solidFill>
                  <a:srgbClr val="D7CBC9"/>
                </a:solidFill>
                <a:latin typeface="Times New Roman" panose="02020603050405020304" pitchFamily="18" charset="0"/>
                <a:cs typeface="Times New Roman" panose="02020603050405020304" pitchFamily="18" charset="0"/>
              </a:rPr>
              <a:t>' class extends '</a:t>
            </a:r>
            <a:r>
              <a:rPr lang="en-US" dirty="0" err="1">
                <a:solidFill>
                  <a:srgbClr val="D7CBC9"/>
                </a:solidFill>
                <a:latin typeface="Times New Roman" panose="02020603050405020304" pitchFamily="18" charset="0"/>
                <a:cs typeface="Times New Roman" panose="02020603050405020304" pitchFamily="18" charset="0"/>
              </a:rPr>
              <a:t>JFrame</a:t>
            </a:r>
            <a:r>
              <a:rPr lang="en-US" dirty="0">
                <a:solidFill>
                  <a:srgbClr val="D7CBC9"/>
                </a:solidFill>
                <a:latin typeface="Times New Roman" panose="02020603050405020304" pitchFamily="18" charset="0"/>
                <a:cs typeface="Times New Roman" panose="02020603050405020304" pitchFamily="18" charset="0"/>
              </a:rPr>
              <a:t>' and implements 'ActionListener'. It initializes various Swing components like text fields, buttons, panels, etc., necessary for the user interface.</a:t>
            </a:r>
          </a:p>
          <a:p>
            <a:endParaRPr lang="en-US" dirty="0">
              <a:solidFill>
                <a:srgbClr val="D7CBC9"/>
              </a:solidFill>
              <a:latin typeface="Times New Roman" panose="02020603050405020304" pitchFamily="18" charset="0"/>
              <a:cs typeface="Times New Roman" panose="02020603050405020304" pitchFamily="18" charset="0"/>
            </a:endParaRPr>
          </a:p>
          <a:p>
            <a:r>
              <a:rPr lang="en-US" b="1" dirty="0">
                <a:solidFill>
                  <a:srgbClr val="D7CBC9"/>
                </a:solidFill>
                <a:latin typeface="Times New Roman" panose="02020603050405020304" pitchFamily="18" charset="0"/>
                <a:cs typeface="Times New Roman" panose="02020603050405020304" pitchFamily="18" charset="0"/>
              </a:rPr>
              <a:t>GUI Construction</a:t>
            </a:r>
            <a:r>
              <a:rPr lang="en-US" dirty="0">
                <a:solidFill>
                  <a:srgbClr val="D7CBC9"/>
                </a:solidFill>
                <a:latin typeface="Times New Roman" panose="02020603050405020304" pitchFamily="18" charset="0"/>
                <a:cs typeface="Times New Roman" panose="02020603050405020304" pitchFamily="18" charset="0"/>
              </a:rPr>
              <a:t>: The constructor '</a:t>
            </a:r>
            <a:r>
              <a:rPr lang="en-US" dirty="0" err="1">
                <a:solidFill>
                  <a:srgbClr val="D7CBC9"/>
                </a:solidFill>
                <a:latin typeface="Times New Roman" panose="02020603050405020304" pitchFamily="18" charset="0"/>
                <a:cs typeface="Times New Roman" panose="02020603050405020304" pitchFamily="18" charset="0"/>
              </a:rPr>
              <a:t>IntranetChatApp</a:t>
            </a:r>
            <a:r>
              <a:rPr lang="en-US" dirty="0">
                <a:solidFill>
                  <a:srgbClr val="D7CBC9"/>
                </a:solidFill>
                <a:latin typeface="Times New Roman" panose="02020603050405020304" pitchFamily="18" charset="0"/>
                <a:cs typeface="Times New Roman" panose="02020603050405020304" pitchFamily="18" charset="0"/>
              </a:rPr>
              <a:t>()' sets up the GUI by creating panels for login, sign up, message display, user status, group chat, and online users. It also configures a '</a:t>
            </a:r>
            <a:r>
              <a:rPr lang="en-US" dirty="0" err="1">
                <a:solidFill>
                  <a:srgbClr val="D7CBC9"/>
                </a:solidFill>
                <a:latin typeface="Times New Roman" panose="02020603050405020304" pitchFamily="18" charset="0"/>
                <a:cs typeface="Times New Roman" panose="02020603050405020304" pitchFamily="18" charset="0"/>
              </a:rPr>
              <a:t>CardLayout</a:t>
            </a:r>
            <a:r>
              <a:rPr lang="en-US" dirty="0">
                <a:solidFill>
                  <a:srgbClr val="D7CBC9"/>
                </a:solidFill>
                <a:latin typeface="Times New Roman" panose="02020603050405020304" pitchFamily="18" charset="0"/>
                <a:cs typeface="Times New Roman" panose="02020603050405020304" pitchFamily="18" charset="0"/>
              </a:rPr>
              <a:t>' for managing these panels.</a:t>
            </a:r>
          </a:p>
          <a:p>
            <a:endParaRPr lang="en-US" dirty="0">
              <a:solidFill>
                <a:srgbClr val="D7CBC9"/>
              </a:solidFill>
              <a:latin typeface="Times New Roman" panose="02020603050405020304" pitchFamily="18" charset="0"/>
              <a:cs typeface="Times New Roman" panose="02020603050405020304" pitchFamily="18" charset="0"/>
            </a:endParaRPr>
          </a:p>
          <a:p>
            <a:r>
              <a:rPr lang="en-US" b="1" dirty="0">
                <a:solidFill>
                  <a:srgbClr val="D7CBC9"/>
                </a:solidFill>
                <a:latin typeface="Times New Roman" panose="02020603050405020304" pitchFamily="18" charset="0"/>
                <a:cs typeface="Times New Roman" panose="02020603050405020304" pitchFamily="18" charset="0"/>
              </a:rPr>
              <a:t>User Interaction Handling</a:t>
            </a:r>
            <a:r>
              <a:rPr lang="en-US" dirty="0">
                <a:solidFill>
                  <a:srgbClr val="D7CBC9"/>
                </a:solidFill>
                <a:latin typeface="Times New Roman" panose="02020603050405020304" pitchFamily="18" charset="0"/>
                <a:cs typeface="Times New Roman" panose="02020603050405020304" pitchFamily="18" charset="0"/>
              </a:rPr>
              <a:t>: The '</a:t>
            </a:r>
            <a:r>
              <a:rPr lang="en-US" dirty="0" err="1">
                <a:solidFill>
                  <a:srgbClr val="D7CBC9"/>
                </a:solidFill>
                <a:latin typeface="Times New Roman" panose="02020603050405020304" pitchFamily="18" charset="0"/>
                <a:cs typeface="Times New Roman" panose="02020603050405020304" pitchFamily="18" charset="0"/>
              </a:rPr>
              <a:t>actionPerformed</a:t>
            </a:r>
            <a:r>
              <a:rPr lang="en-US" dirty="0">
                <a:solidFill>
                  <a:srgbClr val="D7CBC9"/>
                </a:solidFill>
                <a:latin typeface="Times New Roman" panose="02020603050405020304" pitchFamily="18" charset="0"/>
                <a:cs typeface="Times New Roman" panose="02020603050405020304" pitchFamily="18" charset="0"/>
              </a:rPr>
              <a:t>()' method handles user interactions such as button clicks. Depending on the action performed, it switches between panels using the '</a:t>
            </a:r>
            <a:r>
              <a:rPr lang="en-US" dirty="0" err="1">
                <a:solidFill>
                  <a:srgbClr val="D7CBC9"/>
                </a:solidFill>
                <a:latin typeface="Times New Roman" panose="02020603050405020304" pitchFamily="18" charset="0"/>
                <a:cs typeface="Times New Roman" panose="02020603050405020304" pitchFamily="18" charset="0"/>
              </a:rPr>
              <a:t>CardLayout</a:t>
            </a:r>
            <a:r>
              <a:rPr lang="en-US" dirty="0">
                <a:solidFill>
                  <a:srgbClr val="D7CBC9"/>
                </a:solidFill>
                <a:latin typeface="Times New Roman" panose="02020603050405020304" pitchFamily="18" charset="0"/>
                <a:cs typeface="Times New Roman" panose="02020603050405020304" pitchFamily="18" charset="0"/>
              </a:rPr>
              <a:t>'.</a:t>
            </a:r>
            <a:endParaRPr lang="en-IN" dirty="0">
              <a:solidFill>
                <a:srgbClr val="D7CBC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06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1533-9A31-CDE2-1809-592F3D078F14}"/>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139E774-C195-BC30-F237-A629E0732450}"/>
              </a:ext>
            </a:extLst>
          </p:cNvPr>
          <p:cNvSpPr>
            <a:spLocks noGrp="1"/>
          </p:cNvSpPr>
          <p:nvPr>
            <p:ph idx="1"/>
          </p:nvPr>
        </p:nvSpPr>
        <p:spPr>
          <a:xfrm>
            <a:off x="838200" y="689531"/>
            <a:ext cx="10515600" cy="5487432"/>
          </a:xfrm>
        </p:spPr>
        <p:txBody>
          <a:bodyPr>
            <a:normAutofit fontScale="92500" lnSpcReduction="10000"/>
          </a:bodyPr>
          <a:lstStyle/>
          <a:p>
            <a:r>
              <a:rPr lang="en-US" b="1" dirty="0">
                <a:solidFill>
                  <a:srgbClr val="D7CBC9"/>
                </a:solidFill>
                <a:latin typeface="Times New Roman" panose="02020603050405020304" pitchFamily="18" charset="0"/>
                <a:cs typeface="Times New Roman" panose="02020603050405020304" pitchFamily="18" charset="0"/>
              </a:rPr>
              <a:t>User Authentication</a:t>
            </a:r>
            <a:r>
              <a:rPr lang="en-US" dirty="0">
                <a:solidFill>
                  <a:srgbClr val="D7CBC9"/>
                </a:solidFill>
                <a:latin typeface="Times New Roman" panose="02020603050405020304" pitchFamily="18" charset="0"/>
                <a:cs typeface="Times New Roman" panose="02020603050405020304" pitchFamily="18" charset="0"/>
              </a:rPr>
              <a:t>: The '</a:t>
            </a:r>
            <a:r>
              <a:rPr lang="en-US" dirty="0" err="1">
                <a:solidFill>
                  <a:srgbClr val="D7CBC9"/>
                </a:solidFill>
                <a:latin typeface="Times New Roman" panose="02020603050405020304" pitchFamily="18" charset="0"/>
                <a:cs typeface="Times New Roman" panose="02020603050405020304" pitchFamily="18" charset="0"/>
              </a:rPr>
              <a:t>checkCredentials</a:t>
            </a:r>
            <a:r>
              <a:rPr lang="en-US" dirty="0">
                <a:solidFill>
                  <a:srgbClr val="D7CBC9"/>
                </a:solidFill>
                <a:latin typeface="Times New Roman" panose="02020603050405020304" pitchFamily="18" charset="0"/>
                <a:cs typeface="Times New Roman" panose="02020603050405020304" pitchFamily="18" charset="0"/>
              </a:rPr>
              <a:t>()' method verifies user credentials by reading from a text file ('credentials.txt'). If the credentials match, the user is logged in; otherwise, an error message is displayed.</a:t>
            </a:r>
          </a:p>
          <a:p>
            <a:endParaRPr lang="en-US" dirty="0">
              <a:solidFill>
                <a:srgbClr val="D7CBC9"/>
              </a:solidFill>
              <a:latin typeface="Times New Roman" panose="02020603050405020304" pitchFamily="18" charset="0"/>
              <a:cs typeface="Times New Roman" panose="02020603050405020304" pitchFamily="18" charset="0"/>
            </a:endParaRPr>
          </a:p>
          <a:p>
            <a:r>
              <a:rPr lang="en-US" b="1" dirty="0">
                <a:solidFill>
                  <a:srgbClr val="D7CBC9"/>
                </a:solidFill>
                <a:latin typeface="Times New Roman" panose="02020603050405020304" pitchFamily="18" charset="0"/>
                <a:cs typeface="Times New Roman" panose="02020603050405020304" pitchFamily="18" charset="0"/>
              </a:rPr>
              <a:t>User Registration</a:t>
            </a:r>
            <a:r>
              <a:rPr lang="en-US" dirty="0">
                <a:solidFill>
                  <a:srgbClr val="D7CBC9"/>
                </a:solidFill>
                <a:latin typeface="Times New Roman" panose="02020603050405020304" pitchFamily="18" charset="0"/>
                <a:cs typeface="Times New Roman" panose="02020603050405020304" pitchFamily="18" charset="0"/>
              </a:rPr>
              <a:t>: The '</a:t>
            </a:r>
            <a:r>
              <a:rPr lang="en-US" dirty="0" err="1">
                <a:solidFill>
                  <a:srgbClr val="D7CBC9"/>
                </a:solidFill>
                <a:latin typeface="Times New Roman" panose="02020603050405020304" pitchFamily="18" charset="0"/>
                <a:cs typeface="Times New Roman" panose="02020603050405020304" pitchFamily="18" charset="0"/>
              </a:rPr>
              <a:t>saveCredentials</a:t>
            </a:r>
            <a:r>
              <a:rPr lang="en-US" dirty="0">
                <a:solidFill>
                  <a:srgbClr val="D7CBC9"/>
                </a:solidFill>
                <a:latin typeface="Times New Roman" panose="02020603050405020304" pitchFamily="18" charset="0"/>
                <a:cs typeface="Times New Roman" panose="02020603050405020304" pitchFamily="18" charset="0"/>
              </a:rPr>
              <a:t>()' method allows users to register by writing their username and password to the 'credentials.txt' file.</a:t>
            </a:r>
          </a:p>
          <a:p>
            <a:endParaRPr lang="en-US" dirty="0">
              <a:solidFill>
                <a:srgbClr val="D7CBC9"/>
              </a:solidFill>
              <a:latin typeface="Times New Roman" panose="02020603050405020304" pitchFamily="18" charset="0"/>
              <a:cs typeface="Times New Roman" panose="02020603050405020304" pitchFamily="18" charset="0"/>
            </a:endParaRPr>
          </a:p>
          <a:p>
            <a:r>
              <a:rPr lang="en-US" b="1" dirty="0">
                <a:solidFill>
                  <a:srgbClr val="D7CBC9"/>
                </a:solidFill>
                <a:latin typeface="Times New Roman" panose="02020603050405020304" pitchFamily="18" charset="0"/>
                <a:cs typeface="Times New Roman" panose="02020603050405020304" pitchFamily="18" charset="0"/>
              </a:rPr>
              <a:t>Message Sending</a:t>
            </a:r>
            <a:r>
              <a:rPr lang="en-US" dirty="0">
                <a:solidFill>
                  <a:srgbClr val="D7CBC9"/>
                </a:solidFill>
                <a:latin typeface="Times New Roman" panose="02020603050405020304" pitchFamily="18" charset="0"/>
                <a:cs typeface="Times New Roman" panose="02020603050405020304" pitchFamily="18" charset="0"/>
              </a:rPr>
              <a:t>: The '</a:t>
            </a:r>
            <a:r>
              <a:rPr lang="en-US" dirty="0" err="1">
                <a:solidFill>
                  <a:srgbClr val="D7CBC9"/>
                </a:solidFill>
                <a:latin typeface="Times New Roman" panose="02020603050405020304" pitchFamily="18" charset="0"/>
                <a:cs typeface="Times New Roman" panose="02020603050405020304" pitchFamily="18" charset="0"/>
              </a:rPr>
              <a:t>sendMessage</a:t>
            </a:r>
            <a:r>
              <a:rPr lang="en-US" dirty="0">
                <a:solidFill>
                  <a:srgbClr val="D7CBC9"/>
                </a:solidFill>
                <a:latin typeface="Times New Roman" panose="02020603050405020304" pitchFamily="18" charset="0"/>
                <a:cs typeface="Times New Roman" panose="02020603050405020304" pitchFamily="18" charset="0"/>
              </a:rPr>
              <a:t>()' method appends the user's message to the chat area and clears the message input field.</a:t>
            </a:r>
          </a:p>
          <a:p>
            <a:endParaRPr lang="en-US" dirty="0">
              <a:solidFill>
                <a:srgbClr val="D7CBC9"/>
              </a:solidFill>
              <a:latin typeface="Times New Roman" panose="02020603050405020304" pitchFamily="18" charset="0"/>
              <a:cs typeface="Times New Roman" panose="02020603050405020304" pitchFamily="18" charset="0"/>
            </a:endParaRPr>
          </a:p>
          <a:p>
            <a:r>
              <a:rPr lang="en-US" b="1" dirty="0">
                <a:solidFill>
                  <a:srgbClr val="D7CBC9"/>
                </a:solidFill>
                <a:latin typeface="Times New Roman" panose="02020603050405020304" pitchFamily="18" charset="0"/>
                <a:cs typeface="Times New Roman" panose="02020603050405020304" pitchFamily="18" charset="0"/>
              </a:rPr>
              <a:t>Main Method</a:t>
            </a:r>
            <a:r>
              <a:rPr lang="en-US" dirty="0">
                <a:solidFill>
                  <a:srgbClr val="D7CBC9"/>
                </a:solidFill>
                <a:latin typeface="Times New Roman" panose="02020603050405020304" pitchFamily="18" charset="0"/>
                <a:cs typeface="Times New Roman" panose="02020603050405020304" pitchFamily="18" charset="0"/>
              </a:rPr>
              <a:t>: The 'main()' method invokes the '</a:t>
            </a:r>
            <a:r>
              <a:rPr lang="en-US" dirty="0" err="1">
                <a:solidFill>
                  <a:srgbClr val="D7CBC9"/>
                </a:solidFill>
                <a:latin typeface="Times New Roman" panose="02020603050405020304" pitchFamily="18" charset="0"/>
                <a:cs typeface="Times New Roman" panose="02020603050405020304" pitchFamily="18" charset="0"/>
              </a:rPr>
              <a:t>IntranetChatApp</a:t>
            </a:r>
            <a:r>
              <a:rPr lang="en-US" dirty="0">
                <a:solidFill>
                  <a:srgbClr val="D7CBC9"/>
                </a:solidFill>
                <a:latin typeface="Times New Roman" panose="02020603050405020304" pitchFamily="18" charset="0"/>
                <a:cs typeface="Times New Roman" panose="02020603050405020304" pitchFamily="18" charset="0"/>
              </a:rPr>
              <a:t>' constructor on the Event Dispatch Thread (EDT) to ensure proper initialization of the Swing components.</a:t>
            </a:r>
          </a:p>
        </p:txBody>
      </p:sp>
    </p:spTree>
    <p:extLst>
      <p:ext uri="{BB962C8B-B14F-4D97-AF65-F5344CB8AC3E}">
        <p14:creationId xmlns:p14="http://schemas.microsoft.com/office/powerpoint/2010/main" val="292916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FF58-7E53-4465-EFB9-6E1FE615D34C}"/>
              </a:ext>
            </a:extLst>
          </p:cNvPr>
          <p:cNvSpPr>
            <a:spLocks noGrp="1"/>
          </p:cNvSpPr>
          <p:nvPr>
            <p:ph type="title"/>
          </p:nvPr>
        </p:nvSpPr>
        <p:spPr>
          <a:xfrm>
            <a:off x="838201" y="365125"/>
            <a:ext cx="391886" cy="157389"/>
          </a:xfrm>
        </p:spPr>
        <p:txBody>
          <a:bodyPr>
            <a:normAutofit fontScale="90000"/>
          </a:bodyPr>
          <a:lstStyle/>
          <a:p>
            <a:endParaRPr lang="en-IN" sz="800" dirty="0"/>
          </a:p>
        </p:txBody>
      </p:sp>
      <p:sp>
        <p:nvSpPr>
          <p:cNvPr id="3" name="Content Placeholder 2">
            <a:extLst>
              <a:ext uri="{FF2B5EF4-FFF2-40B4-BE49-F238E27FC236}">
                <a16:creationId xmlns:a16="http://schemas.microsoft.com/office/drawing/2014/main" id="{32B731CB-3CC6-D3C8-CB9F-338D3F6A7A1C}"/>
              </a:ext>
            </a:extLst>
          </p:cNvPr>
          <p:cNvSpPr>
            <a:spLocks noGrp="1"/>
          </p:cNvSpPr>
          <p:nvPr>
            <p:ph idx="1"/>
          </p:nvPr>
        </p:nvSpPr>
        <p:spPr>
          <a:xfrm>
            <a:off x="838200" y="365125"/>
            <a:ext cx="10515600" cy="5811838"/>
          </a:xfrm>
        </p:spPr>
        <p:txBody>
          <a:bodyPr>
            <a:normAutofit/>
          </a:bodyPr>
          <a:lstStyle/>
          <a:p>
            <a:pPr marL="285750" indent="-285750">
              <a:buFont typeface="Arial" panose="020B0604020202020204" pitchFamily="34" charset="0"/>
              <a:buChar char="•"/>
            </a:pPr>
            <a:r>
              <a:rPr lang="en-US" dirty="0">
                <a:solidFill>
                  <a:srgbClr val="D7CBC9"/>
                </a:solidFill>
                <a:latin typeface="Times New Roman" panose="02020603050405020304" pitchFamily="18" charset="0"/>
                <a:cs typeface="Times New Roman" panose="02020603050405020304" pitchFamily="18" charset="0"/>
              </a:rPr>
              <a:t>When the code is run, the user will first see a Login page where the user must enter their credentials.</a:t>
            </a: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endParaRPr lang="en-US" dirty="0">
              <a:solidFill>
                <a:srgbClr val="D7CBC9"/>
              </a:solidFill>
            </a:endParaRPr>
          </a:p>
          <a:p>
            <a:pPr marL="285750" indent="-285750">
              <a:buFont typeface="Arial" panose="020B0604020202020204" pitchFamily="34" charset="0"/>
              <a:buChar char="•"/>
            </a:pPr>
            <a:r>
              <a:rPr lang="en-US" dirty="0">
                <a:solidFill>
                  <a:srgbClr val="D7CBC9"/>
                </a:solidFill>
                <a:latin typeface="Times New Roman" panose="02020603050405020304" pitchFamily="18" charset="0"/>
                <a:cs typeface="Times New Roman" panose="02020603050405020304" pitchFamily="18" charset="0"/>
              </a:rPr>
              <a:t>If the entered credentials are not present in the code’s database, it then gives the user a pop-up message asking the user to sign up to login.</a:t>
            </a:r>
          </a:p>
          <a:p>
            <a:endParaRPr lang="en-IN" dirty="0"/>
          </a:p>
          <a:p>
            <a:endParaRPr lang="en-IN" dirty="0"/>
          </a:p>
        </p:txBody>
      </p:sp>
      <p:pic>
        <p:nvPicPr>
          <p:cNvPr id="5" name="Picture 4">
            <a:extLst>
              <a:ext uri="{FF2B5EF4-FFF2-40B4-BE49-F238E27FC236}">
                <a16:creationId xmlns:a16="http://schemas.microsoft.com/office/drawing/2014/main" id="{AFD0F201-4E45-4EE2-D488-1BDDA1E25D19}"/>
              </a:ext>
            </a:extLst>
          </p:cNvPr>
          <p:cNvPicPr>
            <a:picLocks noChangeAspect="1"/>
          </p:cNvPicPr>
          <p:nvPr/>
        </p:nvPicPr>
        <p:blipFill>
          <a:blip r:embed="rId2"/>
          <a:stretch>
            <a:fillRect/>
          </a:stretch>
        </p:blipFill>
        <p:spPr>
          <a:xfrm>
            <a:off x="3139593" y="1415518"/>
            <a:ext cx="2459054" cy="1855526"/>
          </a:xfrm>
          <a:prstGeom prst="rect">
            <a:avLst/>
          </a:prstGeom>
        </p:spPr>
      </p:pic>
      <p:pic>
        <p:nvPicPr>
          <p:cNvPr id="7" name="Picture 6">
            <a:extLst>
              <a:ext uri="{FF2B5EF4-FFF2-40B4-BE49-F238E27FC236}">
                <a16:creationId xmlns:a16="http://schemas.microsoft.com/office/drawing/2014/main" id="{F75D24FD-6411-70CE-E8BA-345BEBED0848}"/>
              </a:ext>
            </a:extLst>
          </p:cNvPr>
          <p:cNvPicPr>
            <a:picLocks noChangeAspect="1"/>
          </p:cNvPicPr>
          <p:nvPr/>
        </p:nvPicPr>
        <p:blipFill>
          <a:blip r:embed="rId3"/>
          <a:stretch>
            <a:fillRect/>
          </a:stretch>
        </p:blipFill>
        <p:spPr>
          <a:xfrm>
            <a:off x="4723926" y="4474064"/>
            <a:ext cx="2431378" cy="1855526"/>
          </a:xfrm>
          <a:prstGeom prst="rect">
            <a:avLst/>
          </a:prstGeom>
        </p:spPr>
      </p:pic>
    </p:spTree>
    <p:extLst>
      <p:ext uri="{BB962C8B-B14F-4D97-AF65-F5344CB8AC3E}">
        <p14:creationId xmlns:p14="http://schemas.microsoft.com/office/powerpoint/2010/main" val="43371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1014</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     Connecting Worlds: Revolutionizing Intranet Communication with Real-Time Java Chat Applet</vt:lpstr>
      <vt:lpstr>Intranet Chatting</vt:lpstr>
      <vt:lpstr>Building a Java Swing for Intranet Chatting</vt:lpstr>
      <vt:lpstr>UI Overview for Intranet Chat System</vt:lpstr>
      <vt:lpstr>Java Applet Implementation Insights</vt:lpstr>
      <vt:lpstr>PowerPoint Presentation</vt:lpstr>
      <vt:lpstr>Working process of Intranet Chat Application implemented using Java Swing</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Worlds: Revolutionizing Intranet Communication with Real-Time Java Chat Applet</dc:title>
  <dc:creator>Aashrita Attada</dc:creator>
  <cp:lastModifiedBy>Drakshayani K</cp:lastModifiedBy>
  <cp:revision>7</cp:revision>
  <dcterms:created xsi:type="dcterms:W3CDTF">2024-02-28T18:04:23Z</dcterms:created>
  <dcterms:modified xsi:type="dcterms:W3CDTF">2024-03-29T06:53:07Z</dcterms:modified>
</cp:coreProperties>
</file>