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Urbanist Medium"/>
      <p:regular r:id="rId16"/>
      <p:bold r:id="rId17"/>
      <p:italic r:id="rId18"/>
      <p:boldItalic r:id="rId19"/>
    </p:embeddedFont>
    <p:embeddedFont>
      <p:font typeface="Urbanist SemiBold"/>
      <p:regular r:id="rId20"/>
      <p:bold r:id="rId21"/>
      <p:italic r:id="rId22"/>
      <p:boldItalic r:id="rId23"/>
    </p:embeddedFont>
    <p:embeddedFont>
      <p:font typeface="Urbanis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SemiBold-regular.fntdata"/><Relationship Id="rId22" Type="http://schemas.openxmlformats.org/officeDocument/2006/relationships/font" Target="fonts/UrbanistSemiBold-italic.fntdata"/><Relationship Id="rId21" Type="http://schemas.openxmlformats.org/officeDocument/2006/relationships/font" Target="fonts/UrbanistSemiBold-bold.fntdata"/><Relationship Id="rId24" Type="http://schemas.openxmlformats.org/officeDocument/2006/relationships/font" Target="fonts/Urbanist-regular.fntdata"/><Relationship Id="rId23" Type="http://schemas.openxmlformats.org/officeDocument/2006/relationships/font" Target="fonts/Urbanist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rbanist-italic.fntdata"/><Relationship Id="rId25" Type="http://schemas.openxmlformats.org/officeDocument/2006/relationships/font" Target="fonts/Urbanist-bold.fntdata"/><Relationship Id="rId27" Type="http://schemas.openxmlformats.org/officeDocument/2006/relationships/font" Target="fonts/Urbanis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UrbanistMedium-bold.fntdata"/><Relationship Id="rId16" Type="http://schemas.openxmlformats.org/officeDocument/2006/relationships/font" Target="fonts/UrbanistMedium-regular.fntdata"/><Relationship Id="rId19" Type="http://schemas.openxmlformats.org/officeDocument/2006/relationships/font" Target="fonts/UrbanistMedium-boldItalic.fntdata"/><Relationship Id="rId18" Type="http://schemas.openxmlformats.org/officeDocument/2006/relationships/font" Target="fonts/Urbanist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051ec0b7b4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051ec0b7b4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051ec0b7b4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051ec0b7b4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051ec0b7b4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051ec0b7b4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051ec0b7b4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051ec0b7b4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051ec0b7b4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051ec0b7b4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051ec0b7b4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051ec0b7b4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051ec0b7b4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051ec0b7b4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051ec0b7b4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051ec0b7b4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051ec0b7b4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051ec0b7b4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4" name="Google Shape;84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8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8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8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13" name="Google Shape;113;p18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19" name="Google Shape;119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6" name="Google Shape;126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49" name="Google Shape;149;p20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0" name="Google Shape;150;p20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2" name="Google Shape;152;p20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3" name="Google Shape;153;p20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5" name="Google Shape;155;p20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6" name="Google Shape;156;p20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58" name="Google Shape;158;p20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59" name="Google Shape;159;p20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1" name="Google Shape;161;p20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62" name="Google Shape;162;p20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64" name="Google Shape;164;p2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74" name="Google Shape;174;p2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81" name="Google Shape;181;p22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84" name="Google Shape;184;p2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2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6" name="Google Shape;186;p22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87" name="Google Shape;187;p22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0" name="Google Shape;190;p22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1" name="Google Shape;191;p22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22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4" name="Google Shape;194;p22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5" name="Google Shape;195;p22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98" name="Google Shape;198;p22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99" name="Google Shape;199;p22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202" name="Google Shape;202;p2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206" name="Google Shape;206;p23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12" name="Google Shape;212;p2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3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9" name="Google Shape;219;p24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220" name="Google Shape;220;p24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225" name="Google Shape;225;p2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25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25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8" name="Google Shape;238;p25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39" name="Google Shape;239;p25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1" name="Google Shape;241;p2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" name="Google Shape;242;p25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243" name="Google Shape;243;p25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5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" name="Google Shape;245;p2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2" name="Google Shape;252;p2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6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6" name="Google Shape;256;p26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26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5" name="Google Shape;265;p2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1" name="Google Shape;271;p2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3" name="Google Shape;273;p27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4" name="Google Shape;274;p27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9" name="Google Shape;279;p27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0" name="Google Shape;280;p27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1" name="Google Shape;281;p27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27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27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27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2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1" name="Google Shape;291;p28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8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3" name="Google Shape;293;p28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4" name="Google Shape;294;p28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5" name="Google Shape;295;p2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8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97" name="Google Shape;297;p28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1" name="Google Shape;301;p2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07" name="Google Shape;307;p2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9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2" name="Google Shape;312;p29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9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16" name="Google Shape;316;p29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317" name="Google Shape;317;p29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9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9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0" name="Google Shape;320;p29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21" name="Google Shape;321;p29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29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29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4" name="Google Shape;324;p29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6" name="Google Shape;326;p29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8" name="Google Shape;328;p29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31" name="Google Shape;331;p2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35" name="Google Shape;335;p30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6" name="Google Shape;336;p30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37" name="Google Shape;337;p30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38" name="Google Shape;338;p30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9" name="Google Shape;339;p30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40" name="Google Shape;340;p30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1" name="Google Shape;341;p30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42" name="Google Shape;342;p30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43" name="Google Shape;343;p3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0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0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6" name="Google Shape;346;p30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8" name="Google Shape;348;p30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1" name="Google Shape;351;p30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53" name="Google Shape;353;p30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4" name="Google Shape;354;p30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5" name="Google Shape;355;p30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6" name="Google Shape;356;p30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7" name="Google Shape;357;p30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8" name="Google Shape;358;p30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59" name="Google Shape;359;p3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3" name="Google Shape;363;p31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4" name="Google Shape;364;p31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65" name="Google Shape;365;p3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68" name="Google Shape;368;p31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31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2" name="Google Shape;372;p31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73" name="Google Shape;373;p31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5" name="Google Shape;375;p31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6" name="Google Shape;376;p31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77" name="Google Shape;377;p31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0" name="Google Shape;38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9" name="Google Shape;38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9" name="Google Shape;399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" name="Google Shape;409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8" name="Google Shape;418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4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4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4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4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5" name="Google Shape;435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0" name="Google Shape;440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5" name="Google Shape;445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8" name="Google Shape;448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1" name="Google Shape;45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2" name="Google Shape;452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3" name="Google Shape;453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6" name="Google Shape;456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1" name="Google Shape;4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2" name="Google Shape;4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3" name="Google Shape;4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4" name="Google Shape;4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shayanfazeli/heartbeat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228600" y="228600"/>
            <a:ext cx="71949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ECG Classification Using Neural Networks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53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Sai Yadavalli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484" name="Google Shape;484;p5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485" name="Google Shape;485;p5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486" name="Google Shape;486;p5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/>
          <p:nvPr/>
        </p:nvSpPr>
        <p:spPr>
          <a:xfrm>
            <a:off x="4618950" y="22860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2" name="Google Shape;492;p54"/>
          <p:cNvSpPr/>
          <p:nvPr/>
        </p:nvSpPr>
        <p:spPr>
          <a:xfrm>
            <a:off x="4618950" y="9063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3" name="Google Shape;493;p54"/>
          <p:cNvSpPr/>
          <p:nvPr/>
        </p:nvSpPr>
        <p:spPr>
          <a:xfrm>
            <a:off x="4618950" y="15841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4" name="Google Shape;494;p54"/>
          <p:cNvSpPr/>
          <p:nvPr/>
        </p:nvSpPr>
        <p:spPr>
          <a:xfrm>
            <a:off x="4618950" y="226195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5" name="Google Shape;495;p54"/>
          <p:cNvSpPr/>
          <p:nvPr/>
        </p:nvSpPr>
        <p:spPr>
          <a:xfrm>
            <a:off x="4618950" y="2939750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6" name="Google Shape;496;p54"/>
          <p:cNvSpPr/>
          <p:nvPr/>
        </p:nvSpPr>
        <p:spPr>
          <a:xfrm>
            <a:off x="4618950" y="3617525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497" name="Google Shape;497;p54"/>
          <p:cNvGrpSpPr/>
          <p:nvPr/>
        </p:nvGrpSpPr>
        <p:grpSpPr>
          <a:xfrm rot="-5400000">
            <a:off x="8556505" y="430775"/>
            <a:ext cx="204654" cy="204654"/>
            <a:chOff x="259788" y="1923155"/>
            <a:chExt cx="409800" cy="409800"/>
          </a:xfrm>
        </p:grpSpPr>
        <p:sp>
          <p:nvSpPr>
            <p:cNvPr id="498" name="Google Shape;498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99" name="Google Shape;499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00" name="Google Shape;500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2" name="Google Shape;502;p54"/>
          <p:cNvGrpSpPr/>
          <p:nvPr/>
        </p:nvGrpSpPr>
        <p:grpSpPr>
          <a:xfrm rot="-5400000">
            <a:off x="8556505" y="1108560"/>
            <a:ext cx="204654" cy="204654"/>
            <a:chOff x="259788" y="1923155"/>
            <a:chExt cx="409800" cy="409800"/>
          </a:xfrm>
        </p:grpSpPr>
        <p:sp>
          <p:nvSpPr>
            <p:cNvPr id="503" name="Google Shape;503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04" name="Google Shape;504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05" name="Google Shape;505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7" name="Google Shape;507;p54"/>
          <p:cNvGrpSpPr/>
          <p:nvPr/>
        </p:nvGrpSpPr>
        <p:grpSpPr>
          <a:xfrm rot="-5400000">
            <a:off x="8556505" y="1786345"/>
            <a:ext cx="204654" cy="204654"/>
            <a:chOff x="259788" y="1923155"/>
            <a:chExt cx="409800" cy="409800"/>
          </a:xfrm>
        </p:grpSpPr>
        <p:sp>
          <p:nvSpPr>
            <p:cNvPr id="508" name="Google Shape;508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09" name="Google Shape;509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10" name="Google Shape;510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2" name="Google Shape;512;p54"/>
          <p:cNvGrpSpPr/>
          <p:nvPr/>
        </p:nvGrpSpPr>
        <p:grpSpPr>
          <a:xfrm rot="-5400000">
            <a:off x="8556505" y="2464130"/>
            <a:ext cx="204654" cy="204654"/>
            <a:chOff x="259788" y="1923155"/>
            <a:chExt cx="409800" cy="409800"/>
          </a:xfrm>
        </p:grpSpPr>
        <p:sp>
          <p:nvSpPr>
            <p:cNvPr id="513" name="Google Shape;513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14" name="Google Shape;514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15" name="Google Shape;515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7" name="Google Shape;517;p54"/>
          <p:cNvGrpSpPr/>
          <p:nvPr/>
        </p:nvGrpSpPr>
        <p:grpSpPr>
          <a:xfrm rot="-5400000">
            <a:off x="8556505" y="3141915"/>
            <a:ext cx="204654" cy="204654"/>
            <a:chOff x="259788" y="1923155"/>
            <a:chExt cx="409800" cy="409800"/>
          </a:xfrm>
        </p:grpSpPr>
        <p:sp>
          <p:nvSpPr>
            <p:cNvPr id="518" name="Google Shape;518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19" name="Google Shape;519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20" name="Google Shape;520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2" name="Google Shape;522;p54"/>
          <p:cNvGrpSpPr/>
          <p:nvPr/>
        </p:nvGrpSpPr>
        <p:grpSpPr>
          <a:xfrm rot="-5400000">
            <a:off x="8556505" y="3819700"/>
            <a:ext cx="204654" cy="204654"/>
            <a:chOff x="259788" y="1923155"/>
            <a:chExt cx="409800" cy="409800"/>
          </a:xfrm>
        </p:grpSpPr>
        <p:sp>
          <p:nvSpPr>
            <p:cNvPr id="523" name="Google Shape;523;p5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24" name="Google Shape;524;p5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25" name="Google Shape;525;p5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5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27" name="Google Shape;527;p54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528" name="Google Shape;528;p54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529" name="Google Shape;529;p54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530" name="Google Shape;530;p54"/>
          <p:cNvSpPr txBox="1"/>
          <p:nvPr>
            <p:ph type="title"/>
          </p:nvPr>
        </p:nvSpPr>
        <p:spPr>
          <a:xfrm>
            <a:off x="27750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531" name="Google Shape;531;p54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2" name="Google Shape;532;p54"/>
          <p:cNvSpPr txBox="1"/>
          <p:nvPr>
            <p:ph idx="5" type="subTitle"/>
          </p:nvPr>
        </p:nvSpPr>
        <p:spPr>
          <a:xfrm>
            <a:off x="4744575" y="1064088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3" name="Google Shape;533;p54"/>
          <p:cNvSpPr txBox="1"/>
          <p:nvPr>
            <p:ph idx="6" type="subTitle"/>
          </p:nvPr>
        </p:nvSpPr>
        <p:spPr>
          <a:xfrm>
            <a:off x="4744575" y="1741025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4" name="Google Shape;534;p54"/>
          <p:cNvSpPr txBox="1"/>
          <p:nvPr>
            <p:ph idx="7" type="subTitle"/>
          </p:nvPr>
        </p:nvSpPr>
        <p:spPr>
          <a:xfrm>
            <a:off x="4744575" y="24223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5" name="Google Shape;535;p54"/>
          <p:cNvSpPr txBox="1"/>
          <p:nvPr>
            <p:ph idx="8" type="subTitle"/>
          </p:nvPr>
        </p:nvSpPr>
        <p:spPr>
          <a:xfrm>
            <a:off x="4744575" y="30966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36" name="Google Shape;536;p54"/>
          <p:cNvSpPr txBox="1"/>
          <p:nvPr>
            <p:ph idx="9" type="subTitle"/>
          </p:nvPr>
        </p:nvSpPr>
        <p:spPr>
          <a:xfrm>
            <a:off x="4744575" y="3770931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37" name="Google Shape;537;p54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38" name="Google Shape;538;p54"/>
          <p:cNvSpPr txBox="1"/>
          <p:nvPr>
            <p:ph idx="14" type="subTitle"/>
          </p:nvPr>
        </p:nvSpPr>
        <p:spPr>
          <a:xfrm>
            <a:off x="5067075" y="1064088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39" name="Google Shape;539;p54"/>
          <p:cNvSpPr txBox="1"/>
          <p:nvPr>
            <p:ph idx="15" type="subTitle"/>
          </p:nvPr>
        </p:nvSpPr>
        <p:spPr>
          <a:xfrm>
            <a:off x="5067075" y="1741025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40" name="Google Shape;540;p54"/>
          <p:cNvSpPr txBox="1"/>
          <p:nvPr>
            <p:ph idx="16" type="subTitle"/>
          </p:nvPr>
        </p:nvSpPr>
        <p:spPr>
          <a:xfrm>
            <a:off x="5067075" y="24223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541" name="Google Shape;541;p54"/>
          <p:cNvSpPr txBox="1"/>
          <p:nvPr>
            <p:ph idx="17" type="subTitle"/>
          </p:nvPr>
        </p:nvSpPr>
        <p:spPr>
          <a:xfrm>
            <a:off x="5067075" y="30966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42" name="Google Shape;542;p54"/>
          <p:cNvSpPr txBox="1"/>
          <p:nvPr>
            <p:ph idx="18" type="subTitle"/>
          </p:nvPr>
        </p:nvSpPr>
        <p:spPr>
          <a:xfrm>
            <a:off x="5067075" y="3770931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Future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548" name="Google Shape;548;p55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549" name="Google Shape;549;p55"/>
          <p:cNvSpPr txBox="1"/>
          <p:nvPr>
            <p:ph type="title"/>
          </p:nvPr>
        </p:nvSpPr>
        <p:spPr>
          <a:xfrm>
            <a:off x="228600" y="290450"/>
            <a:ext cx="38691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50" name="Google Shape;550;p55"/>
          <p:cNvSpPr txBox="1"/>
          <p:nvPr>
            <p:ph idx="1" type="subTitle"/>
          </p:nvPr>
        </p:nvSpPr>
        <p:spPr>
          <a:xfrm>
            <a:off x="4525050" y="2632775"/>
            <a:ext cx="3926400" cy="20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No way to a</a:t>
            </a:r>
            <a:r>
              <a:rPr lang="en" sz="1400">
                <a:solidFill>
                  <a:schemeClr val="dk2"/>
                </a:solidFill>
              </a:rPr>
              <a:t>utomatically classify different types of heartbeats from ECG signals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End Goal: Early, accurate detection of arrhythmias, reducing the burden on healthcare professionals by providing automated diagnostic support.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grpSp>
        <p:nvGrpSpPr>
          <p:cNvPr id="551" name="Google Shape;551;p55"/>
          <p:cNvGrpSpPr/>
          <p:nvPr/>
        </p:nvGrpSpPr>
        <p:grpSpPr>
          <a:xfrm rot="5400000">
            <a:off x="4525063" y="2443791"/>
            <a:ext cx="228589" cy="228622"/>
            <a:chOff x="1688332" y="4135245"/>
            <a:chExt cx="338700" cy="338700"/>
          </a:xfrm>
        </p:grpSpPr>
        <p:sp>
          <p:nvSpPr>
            <p:cNvPr id="552" name="Google Shape;552;p55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53" name="Google Shape;553;p55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554" name="Google Shape;554;p55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55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56" name="Google Shape;556;p55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557" name="Google Shape;557;p55"/>
          <p:cNvPicPr preferRelativeResize="0"/>
          <p:nvPr/>
        </p:nvPicPr>
        <p:blipFill rotWithShape="1">
          <a:blip r:embed="rId3">
            <a:alphaModFix/>
          </a:blip>
          <a:srcRect b="0" l="0" r="0" t="18890"/>
          <a:stretch/>
        </p:blipFill>
        <p:spPr>
          <a:xfrm>
            <a:off x="432600" y="1336225"/>
            <a:ext cx="3461100" cy="280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6"/>
          <p:cNvSpPr/>
          <p:nvPr/>
        </p:nvSpPr>
        <p:spPr>
          <a:xfrm>
            <a:off x="6080700" y="228600"/>
            <a:ext cx="2834700" cy="2789400"/>
          </a:xfrm>
          <a:prstGeom prst="roundRect">
            <a:avLst>
              <a:gd fmla="val 765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3154650" y="228600"/>
            <a:ext cx="2834700" cy="1354200"/>
          </a:xfrm>
          <a:prstGeom prst="roundRect">
            <a:avLst>
              <a:gd fmla="val 1682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3154650" y="1663707"/>
            <a:ext cx="2834700" cy="1354200"/>
          </a:xfrm>
          <a:prstGeom prst="roundRect">
            <a:avLst>
              <a:gd fmla="val 1786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3154650" y="3098815"/>
            <a:ext cx="2834700" cy="1354200"/>
          </a:xfrm>
          <a:prstGeom prst="roundRect">
            <a:avLst>
              <a:gd fmla="val 1682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6284700" y="938850"/>
            <a:ext cx="1127400" cy="783600"/>
          </a:xfrm>
          <a:prstGeom prst="roundRect">
            <a:avLst>
              <a:gd fmla="val 2228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MIT-BIH </a:t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7503510" y="938850"/>
            <a:ext cx="1127400" cy="783600"/>
          </a:xfrm>
          <a:prstGeom prst="roundRect">
            <a:avLst>
              <a:gd fmla="val 2228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Arrhythmia Dataset</a:t>
            </a:r>
            <a:endParaRPr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6284700" y="1801500"/>
            <a:ext cx="1127400" cy="783600"/>
          </a:xfrm>
          <a:prstGeom prst="roundRect">
            <a:avLst>
              <a:gd fmla="val 2228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PhysioNet</a:t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7503510" y="1801500"/>
            <a:ext cx="1127400" cy="783600"/>
          </a:xfrm>
          <a:prstGeom prst="roundRect">
            <a:avLst>
              <a:gd fmla="val 2228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Kaggle</a:t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6080700" y="3098825"/>
            <a:ext cx="2834700" cy="1354200"/>
          </a:xfrm>
          <a:prstGeom prst="roundRect">
            <a:avLst>
              <a:gd fmla="val 138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1" name="Google Shape;571;p56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572" name="Google Shape;572;p56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573" name="Google Shape;573;p56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574" name="Google Shape;574;p56"/>
          <p:cNvSpPr txBox="1"/>
          <p:nvPr>
            <p:ph idx="4" type="subTitle"/>
          </p:nvPr>
        </p:nvSpPr>
        <p:spPr>
          <a:xfrm>
            <a:off x="6314800" y="458325"/>
            <a:ext cx="24225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575" name="Google Shape;575;p56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576" name="Google Shape;576;p56"/>
          <p:cNvSpPr txBox="1"/>
          <p:nvPr>
            <p:ph idx="6" type="subTitle"/>
          </p:nvPr>
        </p:nvSpPr>
        <p:spPr>
          <a:xfrm>
            <a:off x="3541400" y="984488"/>
            <a:ext cx="1979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rows/samples</a:t>
            </a:r>
            <a:r>
              <a:rPr lang="en"/>
              <a:t> (training + validation)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6"/>
          <p:cNvSpPr txBox="1"/>
          <p:nvPr>
            <p:ph idx="7" type="title"/>
          </p:nvPr>
        </p:nvSpPr>
        <p:spPr>
          <a:xfrm>
            <a:off x="3492938" y="1717657"/>
            <a:ext cx="1924200" cy="951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187</a:t>
            </a:r>
            <a:endParaRPr/>
          </a:p>
        </p:txBody>
      </p:sp>
      <p:sp>
        <p:nvSpPr>
          <p:cNvPr id="578" name="Google Shape;578;p56"/>
          <p:cNvSpPr txBox="1"/>
          <p:nvPr>
            <p:ph idx="9" type="subTitle"/>
          </p:nvPr>
        </p:nvSpPr>
        <p:spPr>
          <a:xfrm>
            <a:off x="3516322" y="2608014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187 values per heartbeat (ECG signal over time)</a:t>
            </a:r>
            <a:endParaRPr/>
          </a:p>
        </p:txBody>
      </p:sp>
      <p:sp>
        <p:nvSpPr>
          <p:cNvPr id="579" name="Google Shape;579;p56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sample is a 1D vector representing a fixed-length ECG waveform segment.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6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Link to Kaggle Data Set</a:t>
            </a:r>
            <a:endParaRPr u="none"/>
          </a:p>
        </p:txBody>
      </p:sp>
      <p:sp>
        <p:nvSpPr>
          <p:cNvPr id="581" name="Google Shape;581;p56"/>
          <p:cNvSpPr txBox="1"/>
          <p:nvPr>
            <p:ph idx="7" type="title"/>
          </p:nvPr>
        </p:nvSpPr>
        <p:spPr>
          <a:xfrm>
            <a:off x="3492938" y="3098795"/>
            <a:ext cx="1924200" cy="951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Urbanist"/>
                <a:ea typeface="Urbanist"/>
                <a:cs typeface="Urbanist"/>
                <a:sym typeface="Urbanist"/>
              </a:rPr>
              <a:t>5</a:t>
            </a:r>
            <a:endParaRPr sz="5400"/>
          </a:p>
        </p:txBody>
      </p:sp>
      <p:sp>
        <p:nvSpPr>
          <p:cNvPr id="582" name="Google Shape;582;p56"/>
          <p:cNvSpPr txBox="1"/>
          <p:nvPr>
            <p:ph idx="9" type="subTitle"/>
          </p:nvPr>
        </p:nvSpPr>
        <p:spPr>
          <a:xfrm>
            <a:off x="3494400" y="3899150"/>
            <a:ext cx="2249100" cy="66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Labels: Normal → 0, Supraventricular ectopic → 1, Ventricular ectopic → 2, Fusion → 3, Unknown → 4</a:t>
            </a:r>
            <a:endParaRPr/>
          </a:p>
        </p:txBody>
      </p:sp>
      <p:sp>
        <p:nvSpPr>
          <p:cNvPr id="583" name="Google Shape;583;p56"/>
          <p:cNvSpPr txBox="1"/>
          <p:nvPr>
            <p:ph idx="7" type="title"/>
          </p:nvPr>
        </p:nvSpPr>
        <p:spPr>
          <a:xfrm>
            <a:off x="3492938" y="336482"/>
            <a:ext cx="1924200" cy="951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109446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8" name="Google Shape;588;p57"/>
          <p:cNvCxnSpPr/>
          <p:nvPr/>
        </p:nvCxnSpPr>
        <p:spPr>
          <a:xfrm>
            <a:off x="3060563" y="1485050"/>
            <a:ext cx="0" cy="319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57"/>
          <p:cNvCxnSpPr/>
          <p:nvPr/>
        </p:nvCxnSpPr>
        <p:spPr>
          <a:xfrm>
            <a:off x="238800" y="148505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57"/>
          <p:cNvCxnSpPr/>
          <p:nvPr/>
        </p:nvCxnSpPr>
        <p:spPr>
          <a:xfrm>
            <a:off x="5989538" y="1485050"/>
            <a:ext cx="0" cy="319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1" name="Google Shape;591;p57"/>
          <p:cNvGrpSpPr/>
          <p:nvPr/>
        </p:nvGrpSpPr>
        <p:grpSpPr>
          <a:xfrm>
            <a:off x="2698631" y="1801500"/>
            <a:ext cx="204654" cy="204654"/>
            <a:chOff x="259788" y="1923155"/>
            <a:chExt cx="409800" cy="409800"/>
          </a:xfrm>
        </p:grpSpPr>
        <p:sp>
          <p:nvSpPr>
            <p:cNvPr id="592" name="Google Shape;592;p57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93" name="Google Shape;593;p57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94" name="Google Shape;594;p57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57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96" name="Google Shape;596;p57"/>
          <p:cNvGrpSpPr/>
          <p:nvPr/>
        </p:nvGrpSpPr>
        <p:grpSpPr>
          <a:xfrm>
            <a:off x="5618381" y="1801500"/>
            <a:ext cx="204654" cy="204654"/>
            <a:chOff x="259788" y="1923155"/>
            <a:chExt cx="409800" cy="409800"/>
          </a:xfrm>
        </p:grpSpPr>
        <p:sp>
          <p:nvSpPr>
            <p:cNvPr id="597" name="Google Shape;597;p57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98" name="Google Shape;598;p57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99" name="Google Shape;599;p57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57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01" name="Google Shape;601;p57"/>
          <p:cNvGrpSpPr/>
          <p:nvPr/>
        </p:nvGrpSpPr>
        <p:grpSpPr>
          <a:xfrm>
            <a:off x="8711056" y="1801500"/>
            <a:ext cx="204654" cy="204654"/>
            <a:chOff x="259788" y="1923155"/>
            <a:chExt cx="409800" cy="409800"/>
          </a:xfrm>
        </p:grpSpPr>
        <p:sp>
          <p:nvSpPr>
            <p:cNvPr id="602" name="Google Shape;602;p57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603" name="Google Shape;603;p57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604" name="Google Shape;604;p57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57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06" name="Google Shape;606;p57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values</a:t>
            </a:r>
            <a:endParaRPr/>
          </a:p>
        </p:txBody>
      </p:sp>
      <p:sp>
        <p:nvSpPr>
          <p:cNvPr id="607" name="Google Shape;607;p57"/>
          <p:cNvSpPr txBox="1"/>
          <p:nvPr>
            <p:ph type="title"/>
          </p:nvPr>
        </p:nvSpPr>
        <p:spPr>
          <a:xfrm>
            <a:off x="228600" y="613525"/>
            <a:ext cx="7223400" cy="406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Convolutional Neural Network (CNN) Model</a:t>
            </a:r>
            <a:endParaRPr/>
          </a:p>
        </p:txBody>
      </p:sp>
      <p:sp>
        <p:nvSpPr>
          <p:cNvPr id="608" name="Google Shape;608;p57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09" name="Google Shape;609;p57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610" name="Google Shape;610;p57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611" name="Google Shape;611;p57"/>
          <p:cNvSpPr txBox="1"/>
          <p:nvPr>
            <p:ph idx="5" type="subTitle"/>
          </p:nvPr>
        </p:nvSpPr>
        <p:spPr>
          <a:xfrm>
            <a:off x="254625" y="14859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12" name="Google Shape;612;p57"/>
          <p:cNvSpPr txBox="1"/>
          <p:nvPr>
            <p:ph idx="6" type="subTitle"/>
          </p:nvPr>
        </p:nvSpPr>
        <p:spPr>
          <a:xfrm>
            <a:off x="3275850" y="14859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13" name="Google Shape;613;p57"/>
          <p:cNvSpPr txBox="1"/>
          <p:nvPr>
            <p:ph idx="7" type="subTitle"/>
          </p:nvPr>
        </p:nvSpPr>
        <p:spPr>
          <a:xfrm>
            <a:off x="6215463" y="14859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14" name="Google Shape;614;p57"/>
          <p:cNvSpPr txBox="1"/>
          <p:nvPr>
            <p:ph idx="8" type="body"/>
          </p:nvPr>
        </p:nvSpPr>
        <p:spPr>
          <a:xfrm>
            <a:off x="274050" y="2363063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Libraries</a:t>
            </a:r>
            <a:endParaRPr b="1" sz="14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Char char="●"/>
            </a:pPr>
            <a:r>
              <a:rPr lang="en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Implemented from scratch in NumPy—no deep learning libraries used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Char char="●"/>
            </a:pPr>
            <a:r>
              <a:rPr lang="en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Pandas for data processing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Char char="●"/>
            </a:pPr>
            <a:r>
              <a:rPr lang="en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Scikit-Learn</a:t>
            </a:r>
            <a:r>
              <a:rPr lang="en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for metrics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15" name="Google Shape;615;p57"/>
          <p:cNvSpPr txBox="1"/>
          <p:nvPr>
            <p:ph idx="9" type="body"/>
          </p:nvPr>
        </p:nvSpPr>
        <p:spPr>
          <a:xfrm>
            <a:off x="6121425" y="2028875"/>
            <a:ext cx="2665200" cy="792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Architecture (Fully Connected)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→ Pool → Dense → Output</a:t>
            </a:r>
            <a:endParaRPr/>
          </a:p>
        </p:txBody>
      </p:sp>
      <p:sp>
        <p:nvSpPr>
          <p:cNvPr id="616" name="Google Shape;616;p57"/>
          <p:cNvSpPr txBox="1"/>
          <p:nvPr>
            <p:ph idx="13" type="body"/>
          </p:nvPr>
        </p:nvSpPr>
        <p:spPr>
          <a:xfrm>
            <a:off x="3181900" y="1645025"/>
            <a:ext cx="2818200" cy="26244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400">
                <a:solidFill>
                  <a:schemeClr val="dk2"/>
                </a:solidFill>
              </a:rPr>
              <a:t>Implementation</a:t>
            </a:r>
            <a:endParaRPr b="1" sz="14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Char char="●"/>
            </a:pPr>
            <a:r>
              <a:rPr lang="en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1D Convolution layer extracts local ECG patterns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Char char="●"/>
            </a:pPr>
            <a:r>
              <a:rPr lang="en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Max pooling reduces feature dimensionality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Char char="●"/>
            </a:pPr>
            <a:r>
              <a:rPr lang="en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Softmax layer for probability output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Char char="●"/>
            </a:pPr>
            <a:r>
              <a:rPr lang="en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ReLU activation and backpropagation—manually implemented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"/>
          <p:cNvSpPr/>
          <p:nvPr/>
        </p:nvSpPr>
        <p:spPr>
          <a:xfrm>
            <a:off x="3154650" y="228600"/>
            <a:ext cx="2834700" cy="4224000"/>
          </a:xfrm>
          <a:prstGeom prst="roundRect">
            <a:avLst>
              <a:gd fmla="val 876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622" name="Google Shape;622;p58"/>
          <p:cNvGrpSpPr/>
          <p:nvPr/>
        </p:nvGrpSpPr>
        <p:grpSpPr>
          <a:xfrm>
            <a:off x="3386689" y="3950081"/>
            <a:ext cx="282600" cy="282600"/>
            <a:chOff x="4558464" y="3950131"/>
            <a:chExt cx="282600" cy="282600"/>
          </a:xfrm>
        </p:grpSpPr>
        <p:sp>
          <p:nvSpPr>
            <p:cNvPr id="623" name="Google Shape;623;p58"/>
            <p:cNvSpPr/>
            <p:nvPr/>
          </p:nvSpPr>
          <p:spPr>
            <a:xfrm rot="-5400000">
              <a:off x="4558464" y="3950131"/>
              <a:ext cx="282600" cy="2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624" name="Google Shape;624;p58"/>
            <p:cNvGrpSpPr/>
            <p:nvPr/>
          </p:nvGrpSpPr>
          <p:grpSpPr>
            <a:xfrm rot="-5400000">
              <a:off x="4642088" y="4054593"/>
              <a:ext cx="141588" cy="73485"/>
              <a:chOff x="498725" y="2069800"/>
              <a:chExt cx="205200" cy="106500"/>
            </a:xfrm>
          </p:grpSpPr>
          <p:cxnSp>
            <p:nvCxnSpPr>
              <p:cNvPr id="625" name="Google Shape;625;p58"/>
              <p:cNvCxnSpPr/>
              <p:nvPr/>
            </p:nvCxnSpPr>
            <p:spPr>
              <a:xfrm flipH="1" rot="-5400000">
                <a:off x="498725" y="2069800"/>
                <a:ext cx="103500" cy="10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58"/>
              <p:cNvCxnSpPr/>
              <p:nvPr/>
            </p:nvCxnSpPr>
            <p:spPr>
              <a:xfrm rot="5400000">
                <a:off x="596825" y="2069200"/>
                <a:ext cx="106500" cy="10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27" name="Google Shape;627;p58"/>
          <p:cNvSpPr/>
          <p:nvPr/>
        </p:nvSpPr>
        <p:spPr>
          <a:xfrm>
            <a:off x="6080700" y="228600"/>
            <a:ext cx="2834700" cy="4224000"/>
          </a:xfrm>
          <a:prstGeom prst="roundRect">
            <a:avLst>
              <a:gd fmla="val 876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628" name="Google Shape;628;p58"/>
          <p:cNvGrpSpPr/>
          <p:nvPr/>
        </p:nvGrpSpPr>
        <p:grpSpPr>
          <a:xfrm>
            <a:off x="6307639" y="3950069"/>
            <a:ext cx="282600" cy="282600"/>
            <a:chOff x="4558464" y="3950131"/>
            <a:chExt cx="282600" cy="282600"/>
          </a:xfrm>
        </p:grpSpPr>
        <p:sp>
          <p:nvSpPr>
            <p:cNvPr id="629" name="Google Shape;629;p58"/>
            <p:cNvSpPr/>
            <p:nvPr/>
          </p:nvSpPr>
          <p:spPr>
            <a:xfrm rot="-5400000">
              <a:off x="4558464" y="3950131"/>
              <a:ext cx="282600" cy="2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630" name="Google Shape;630;p58"/>
            <p:cNvGrpSpPr/>
            <p:nvPr/>
          </p:nvGrpSpPr>
          <p:grpSpPr>
            <a:xfrm rot="-5400000">
              <a:off x="4642088" y="4054593"/>
              <a:ext cx="141588" cy="73485"/>
              <a:chOff x="498725" y="2069800"/>
              <a:chExt cx="205200" cy="106500"/>
            </a:xfrm>
          </p:grpSpPr>
          <p:cxnSp>
            <p:nvCxnSpPr>
              <p:cNvPr id="631" name="Google Shape;631;p58"/>
              <p:cNvCxnSpPr/>
              <p:nvPr/>
            </p:nvCxnSpPr>
            <p:spPr>
              <a:xfrm flipH="1" rot="-5400000">
                <a:off x="498725" y="2069800"/>
                <a:ext cx="103500" cy="10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2" name="Google Shape;632;p58"/>
              <p:cNvCxnSpPr/>
              <p:nvPr/>
            </p:nvCxnSpPr>
            <p:spPr>
              <a:xfrm rot="5400000">
                <a:off x="596825" y="2069200"/>
                <a:ext cx="106500" cy="10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33" name="Google Shape;633;p58"/>
          <p:cNvSpPr txBox="1"/>
          <p:nvPr>
            <p:ph type="title"/>
          </p:nvPr>
        </p:nvSpPr>
        <p:spPr>
          <a:xfrm>
            <a:off x="3386700" y="489875"/>
            <a:ext cx="21999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rbanist Medium"/>
                <a:ea typeface="Urbanist Medium"/>
                <a:cs typeface="Urbanist Medium"/>
                <a:sym typeface="Urbanist Medium"/>
              </a:rPr>
              <a:t>Data was split into…</a:t>
            </a:r>
            <a:endParaRPr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4" name="Google Shape;634;p58"/>
          <p:cNvSpPr txBox="1"/>
          <p:nvPr>
            <p:ph idx="2" type="subTitle"/>
          </p:nvPr>
        </p:nvSpPr>
        <p:spPr>
          <a:xfrm>
            <a:off x="3386700" y="1070875"/>
            <a:ext cx="2444700" cy="1356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500">
                <a:solidFill>
                  <a:schemeClr val="lt1"/>
                </a:solidFill>
              </a:rPr>
              <a:t>80% Training</a:t>
            </a:r>
            <a:endParaRPr sz="15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500">
                <a:solidFill>
                  <a:schemeClr val="lt1"/>
                </a:solidFill>
              </a:rPr>
              <a:t>20% Testing/Validation</a:t>
            </a:r>
            <a:endParaRPr sz="15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>
                <a:solidFill>
                  <a:schemeClr val="lt1"/>
                </a:solidFill>
              </a:rPr>
              <a:t>Not Standardized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5" name="Google Shape;635;p58"/>
          <p:cNvSpPr txBox="1"/>
          <p:nvPr>
            <p:ph idx="3" type="title"/>
          </p:nvPr>
        </p:nvSpPr>
        <p:spPr>
          <a:xfrm>
            <a:off x="6273375" y="414800"/>
            <a:ext cx="2642100" cy="5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rbanist Medium"/>
                <a:ea typeface="Urbanist Medium"/>
                <a:cs typeface="Urbanist Medium"/>
                <a:sym typeface="Urbanist Medium"/>
              </a:rPr>
              <a:t>Manual implementation of…</a:t>
            </a:r>
            <a:endParaRPr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6" name="Google Shape;636;p58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37" name="Google Shape;637;p58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638" name="Google Shape;638;p58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170625" y="414800"/>
            <a:ext cx="27000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Training &amp; Testing</a:t>
            </a:r>
            <a:endParaRPr sz="34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40" name="Google Shape;640;p58"/>
          <p:cNvSpPr txBox="1"/>
          <p:nvPr>
            <p:ph idx="2" type="subTitle"/>
          </p:nvPr>
        </p:nvSpPr>
        <p:spPr>
          <a:xfrm>
            <a:off x="6273375" y="1070875"/>
            <a:ext cx="2444700" cy="243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>
                <a:solidFill>
                  <a:schemeClr val="lt1"/>
                </a:solidFill>
              </a:rPr>
              <a:t>Forward and backward passes</a:t>
            </a:r>
            <a:endParaRPr sz="15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>
                <a:solidFill>
                  <a:schemeClr val="lt1"/>
                </a:solidFill>
              </a:rPr>
              <a:t>Stochastic gradient descent</a:t>
            </a:r>
            <a:endParaRPr sz="15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>
                <a:solidFill>
                  <a:schemeClr val="lt1"/>
                </a:solidFill>
              </a:rPr>
              <a:t>Loss: Cross-Entropy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1" name="Google Shape;641;p58" title="Screenshot 2025-05-12 at 7.40.22 AM.png"/>
          <p:cNvPicPr preferRelativeResize="0"/>
          <p:nvPr/>
        </p:nvPicPr>
        <p:blipFill rotWithShape="1">
          <a:blip r:embed="rId4">
            <a:alphaModFix/>
          </a:blip>
          <a:srcRect b="0" l="0" r="15881" t="0"/>
          <a:stretch/>
        </p:blipFill>
        <p:spPr>
          <a:xfrm>
            <a:off x="6427725" y="2848800"/>
            <a:ext cx="2250600" cy="489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9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647" name="Google Shape;647;p59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648" name="Google Shape;648;p59"/>
          <p:cNvSpPr txBox="1"/>
          <p:nvPr>
            <p:ph type="title"/>
          </p:nvPr>
        </p:nvSpPr>
        <p:spPr>
          <a:xfrm>
            <a:off x="228600" y="640925"/>
            <a:ext cx="46377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Evaluation</a:t>
            </a:r>
            <a:endParaRPr/>
          </a:p>
        </p:txBody>
      </p:sp>
      <p:sp>
        <p:nvSpPr>
          <p:cNvPr id="649" name="Google Shape;649;p59"/>
          <p:cNvSpPr txBox="1"/>
          <p:nvPr>
            <p:ph idx="1" type="body"/>
          </p:nvPr>
        </p:nvSpPr>
        <p:spPr>
          <a:xfrm>
            <a:off x="381000" y="1417550"/>
            <a:ext cx="4085400" cy="1329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" sz="1200"/>
              <a:t>Evaluated on test set using classification metrics: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Accuracy: 91.63</a:t>
            </a:r>
            <a:r>
              <a:rPr lang="en" sz="1200"/>
              <a:t>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Precision: 88.85</a:t>
            </a:r>
            <a:r>
              <a:rPr lang="en" sz="1200"/>
              <a:t>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Recall: 91.63</a:t>
            </a:r>
            <a:r>
              <a:rPr lang="en" sz="1200"/>
              <a:t>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F1 Score: 89.59</a:t>
            </a:r>
            <a:r>
              <a:rPr lang="en" sz="1200"/>
              <a:t>%</a:t>
            </a:r>
            <a:endParaRPr sz="1200"/>
          </a:p>
        </p:txBody>
      </p:sp>
      <p:pic>
        <p:nvPicPr>
          <p:cNvPr id="650" name="Google Shape;650;p59" title="Figure_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836" r="10468" t="0"/>
          <a:stretch/>
        </p:blipFill>
        <p:spPr>
          <a:xfrm>
            <a:off x="4572000" y="457200"/>
            <a:ext cx="4511700" cy="3995400"/>
          </a:xfrm>
          <a:prstGeom prst="roundRect">
            <a:avLst>
              <a:gd fmla="val 16667" name="adj"/>
            </a:avLst>
          </a:prstGeom>
        </p:spPr>
      </p:pic>
      <p:sp>
        <p:nvSpPr>
          <p:cNvPr id="651" name="Google Shape;651;p59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work together</a:t>
            </a:r>
            <a:endParaRPr/>
          </a:p>
        </p:txBody>
      </p:sp>
      <p:sp>
        <p:nvSpPr>
          <p:cNvPr id="652" name="Google Shape;652;p59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0"/>
          <p:cNvSpPr txBox="1"/>
          <p:nvPr>
            <p:ph type="title"/>
          </p:nvPr>
        </p:nvSpPr>
        <p:spPr>
          <a:xfrm>
            <a:off x="228600" y="689725"/>
            <a:ext cx="3848400" cy="4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What Did I Learn?</a:t>
            </a:r>
            <a:endParaRPr/>
          </a:p>
        </p:txBody>
      </p:sp>
      <p:sp>
        <p:nvSpPr>
          <p:cNvPr id="658" name="Google Shape;658;p60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659" name="Google Shape;659;p60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660" name="Google Shape;660;p60"/>
          <p:cNvSpPr txBox="1"/>
          <p:nvPr>
            <p:ph idx="1" type="body"/>
          </p:nvPr>
        </p:nvSpPr>
        <p:spPr>
          <a:xfrm>
            <a:off x="235575" y="1367150"/>
            <a:ext cx="2870100" cy="258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>
                <a:solidFill>
                  <a:schemeClr val="dk2"/>
                </a:solidFill>
              </a:rPr>
              <a:t>Even simple CNNs can achieve strong performance on time-series data in </a:t>
            </a:r>
            <a:r>
              <a:rPr lang="en">
                <a:solidFill>
                  <a:schemeClr val="dk2"/>
                </a:solidFill>
              </a:rPr>
              <a:t>Arrhythmia</a:t>
            </a:r>
            <a:r>
              <a:rPr lang="en">
                <a:solidFill>
                  <a:schemeClr val="dk2"/>
                </a:solidFill>
              </a:rPr>
              <a:t> Classification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>
                <a:solidFill>
                  <a:schemeClr val="dk2"/>
                </a:solidFill>
              </a:rPr>
              <a:t>Implementing backpropagation, training logic, and loss function deepened understanding of ML fundamentals</a:t>
            </a:r>
            <a:endParaRPr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>
                <a:solidFill>
                  <a:schemeClr val="dk2"/>
                </a:solidFill>
              </a:rPr>
              <a:t>Future improvements:</a:t>
            </a:r>
            <a:endParaRPr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>
                <a:solidFill>
                  <a:schemeClr val="dk2"/>
                </a:solidFill>
              </a:rPr>
              <a:t>Add more layers</a:t>
            </a:r>
            <a:endParaRPr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>
                <a:solidFill>
                  <a:schemeClr val="dk2"/>
                </a:solidFill>
              </a:rPr>
              <a:t>Adjust Parameters</a:t>
            </a:r>
            <a:endParaRPr>
              <a:solidFill>
                <a:schemeClr val="dk2"/>
              </a:solidFill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</a:pPr>
            <a:r>
              <a:rPr lang="en">
                <a:solidFill>
                  <a:schemeClr val="dk2"/>
                </a:solidFill>
              </a:rPr>
              <a:t>conv_filters=6, kernel_size=5, pool_size=2, hidden_units=32, learning_rate=0.01, epochs=10,   batch_size=32</a:t>
            </a:r>
            <a:endParaRPr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en">
                <a:solidFill>
                  <a:schemeClr val="dk2"/>
                </a:solidFill>
              </a:rPr>
              <a:t>Try Scaling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1" name="Google Shape;661;p60"/>
          <p:cNvSpPr txBox="1"/>
          <p:nvPr>
            <p:ph idx="8" type="subTitle"/>
          </p:nvPr>
        </p:nvSpPr>
        <p:spPr>
          <a:xfrm>
            <a:off x="235575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662" name="Google Shape;662;p60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663" name="Google Shape;6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000" y="1347900"/>
            <a:ext cx="4955400" cy="244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  <p:sp>
        <p:nvSpPr>
          <p:cNvPr id="669" name="Google Shape;669;p6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670" name="Google Shape;670;p61"/>
          <p:cNvSpPr txBox="1"/>
          <p:nvPr>
            <p:ph type="title"/>
          </p:nvPr>
        </p:nvSpPr>
        <p:spPr>
          <a:xfrm>
            <a:off x="228600" y="290450"/>
            <a:ext cx="3655800" cy="94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</a:rPr>
              <a:t>Thank you</a:t>
            </a:r>
            <a:endParaRPr sz="5800">
              <a:solidFill>
                <a:schemeClr val="lt1"/>
              </a:solidFill>
            </a:endParaRPr>
          </a:p>
        </p:txBody>
      </p:sp>
      <p:sp>
        <p:nvSpPr>
          <p:cNvPr id="671" name="Google Shape;671;p61"/>
          <p:cNvSpPr/>
          <p:nvPr/>
        </p:nvSpPr>
        <p:spPr>
          <a:xfrm>
            <a:off x="228600" y="3299625"/>
            <a:ext cx="84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1"/>
          <p:cNvSpPr/>
          <p:nvPr/>
        </p:nvSpPr>
        <p:spPr>
          <a:xfrm>
            <a:off x="6080700" y="2888275"/>
            <a:ext cx="2835000" cy="1564500"/>
          </a:xfrm>
          <a:prstGeom prst="roundRect">
            <a:avLst>
              <a:gd fmla="val 1230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73" name="Google Shape;673;p61"/>
          <p:cNvSpPr txBox="1"/>
          <p:nvPr/>
        </p:nvSpPr>
        <p:spPr>
          <a:xfrm>
            <a:off x="6309300" y="3096325"/>
            <a:ext cx="25992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Any Questions?</a:t>
            </a:r>
            <a:r>
              <a:rPr lang="en" sz="36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endParaRPr sz="28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74" name="Google Shape;674;p6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