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Dosis"/>
      <p:regular r:id="rId19"/>
      <p:bold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IBM Plex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IBMPlexMono-regular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IBMPlexMono-italic.fntdata"/><Relationship Id="rId12" Type="http://schemas.openxmlformats.org/officeDocument/2006/relationships/slide" Target="slides/slide8.xml"/><Relationship Id="rId34" Type="http://schemas.openxmlformats.org/officeDocument/2006/relationships/font" Target="fonts/IBMPlex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IBMPlex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Dosi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bf98dea3e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bf98dea3e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bf98dea3e9_0_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bf98dea3e9_0_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bfdce284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bfdce284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bf98dea3e9_0_4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bf98dea3e9_0_4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bfdce284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bfdce284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bf98dea3e9_0_4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bf98dea3e9_0_4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bf98dea3e9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bf98dea3e9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bf98dea3e9_0_4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2bf98dea3e9_0_4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bf98dea3e9_0_3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bf98dea3e9_0_3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bf98dea3e9_0_4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bf98dea3e9_0_4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bf98dea3e9_0_4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2bf98dea3e9_0_4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bf98dea3e9_0_4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bf98dea3e9_0_4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bf98dea3e9_0_4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bf98dea3e9_0_4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bf98dea3e9_0_4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bf98dea3e9_0_4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423" name="Google Shape;1423;p32"/>
          <p:cNvGrpSpPr/>
          <p:nvPr/>
        </p:nvGrpSpPr>
        <p:grpSpPr>
          <a:xfrm>
            <a:off x="-2673365" y="-1116287"/>
            <a:ext cx="12690559" cy="6955762"/>
            <a:chOff x="-2673365" y="-1116287"/>
            <a:chExt cx="12690559" cy="6955762"/>
          </a:xfrm>
        </p:grpSpPr>
        <p:grpSp>
          <p:nvGrpSpPr>
            <p:cNvPr id="1424" name="Google Shape;1424;p32"/>
            <p:cNvGrpSpPr/>
            <p:nvPr/>
          </p:nvGrpSpPr>
          <p:grpSpPr>
            <a:xfrm>
              <a:off x="-2673365" y="-710574"/>
              <a:ext cx="4682100" cy="1059600"/>
              <a:chOff x="-2673365" y="-710574"/>
              <a:chExt cx="4682100" cy="1059600"/>
            </a:xfrm>
          </p:grpSpPr>
          <p:sp>
            <p:nvSpPr>
              <p:cNvPr id="1425" name="Google Shape;1425;p32"/>
              <p:cNvSpPr/>
              <p:nvPr/>
            </p:nvSpPr>
            <p:spPr>
              <a:xfrm>
                <a:off x="-2673365" y="-710574"/>
                <a:ext cx="4682100" cy="10596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-2547149" y="-584358"/>
                <a:ext cx="4429800" cy="8070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-2420932" y="-458141"/>
                <a:ext cx="4177500" cy="5547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 dir="5400000" dist="57150">
                  <a:srgbClr val="000000">
                    <a:alpha val="1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</p:grpSp>
        <p:sp>
          <p:nvSpPr>
            <p:cNvPr id="1428" name="Google Shape;1428;p32"/>
            <p:cNvSpPr/>
            <p:nvPr/>
          </p:nvSpPr>
          <p:spPr>
            <a:xfrm>
              <a:off x="-356762" y="-1116287"/>
              <a:ext cx="1076750" cy="2878200"/>
            </a:xfrm>
            <a:custGeom>
              <a:rect b="b" l="l" r="r" t="t"/>
              <a:pathLst>
                <a:path extrusionOk="0" h="115128" w="43070">
                  <a:moveTo>
                    <a:pt x="0" y="115128"/>
                  </a:moveTo>
                  <a:cubicBezTo>
                    <a:pt x="13108" y="112944"/>
                    <a:pt x="27782" y="104689"/>
                    <a:pt x="32717" y="92351"/>
                  </a:cubicBezTo>
                  <a:cubicBezTo>
                    <a:pt x="39177" y="76201"/>
                    <a:pt x="33295" y="57537"/>
                    <a:pt x="32303" y="40171"/>
                  </a:cubicBezTo>
                  <a:cubicBezTo>
                    <a:pt x="31512" y="26331"/>
                    <a:pt x="36869" y="12399"/>
                    <a:pt x="4307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29" name="Google Shape;1429;p32"/>
            <p:cNvSpPr/>
            <p:nvPr/>
          </p:nvSpPr>
          <p:spPr>
            <a:xfrm flipH="1" rot="10800000">
              <a:off x="5980350" y="4533454"/>
              <a:ext cx="3911206" cy="1093021"/>
            </a:xfrm>
            <a:custGeom>
              <a:rect b="b" l="l" r="r" t="t"/>
              <a:pathLst>
                <a:path extrusionOk="0" h="30117" w="107769">
                  <a:moveTo>
                    <a:pt x="0" y="0"/>
                  </a:moveTo>
                  <a:cubicBezTo>
                    <a:pt x="3587" y="14338"/>
                    <a:pt x="20827" y="25309"/>
                    <a:pt x="35560" y="26488"/>
                  </a:cubicBezTo>
                  <a:cubicBezTo>
                    <a:pt x="51720" y="27781"/>
                    <a:pt x="67993" y="24571"/>
                    <a:pt x="84183" y="25400"/>
                  </a:cubicBezTo>
                  <a:cubicBezTo>
                    <a:pt x="92190" y="25810"/>
                    <a:pt x="101356" y="25304"/>
                    <a:pt x="107769" y="301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430" name="Google Shape;1430;p32"/>
            <p:cNvPicPr preferRelativeResize="0"/>
            <p:nvPr/>
          </p:nvPicPr>
          <p:blipFill rotWithShape="1">
            <a:blip r:embed="rId3">
              <a:alphaModFix/>
            </a:blip>
            <a:srcRect b="4296" l="0" r="0" t="4296"/>
            <a:stretch/>
          </p:blipFill>
          <p:spPr>
            <a:xfrm>
              <a:off x="8327694" y="4189800"/>
              <a:ext cx="1689499" cy="1649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1" name="Google Shape;1431;p32"/>
            <p:cNvSpPr/>
            <p:nvPr/>
          </p:nvSpPr>
          <p:spPr>
            <a:xfrm>
              <a:off x="415075" y="1067275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6013475" y="4799138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433" name="Google Shape;143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453700" y="105625"/>
              <a:ext cx="972174" cy="43437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sp>
          <p:nvSpPr>
            <p:cNvPr id="1434" name="Google Shape;1434;p32"/>
            <p:cNvSpPr/>
            <p:nvPr/>
          </p:nvSpPr>
          <p:spPr>
            <a:xfrm>
              <a:off x="8191500" y="210663"/>
              <a:ext cx="136200" cy="13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sis"/>
                <a:ea typeface="Dosis"/>
                <a:cs typeface="Dosis"/>
                <a:sym typeface="Dosis"/>
              </a:endParaRPr>
            </a:p>
          </p:txBody>
        </p:sp>
        <p:pic>
          <p:nvPicPr>
            <p:cNvPr id="1435" name="Google Shape;1435;p32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8727502" y="345315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  <p:pic>
          <p:nvPicPr>
            <p:cNvPr id="1436" name="Google Shape;1436;p32"/>
            <p:cNvPicPr preferRelativeResize="0"/>
            <p:nvPr/>
          </p:nvPicPr>
          <p:blipFill rotWithShape="1">
            <a:blip r:embed="rId5">
              <a:alphaModFix/>
            </a:blip>
            <a:srcRect b="0" l="2480" r="2489" t="0"/>
            <a:stretch/>
          </p:blipFill>
          <p:spPr>
            <a:xfrm>
              <a:off x="37302" y="675001"/>
              <a:ext cx="288650" cy="303725"/>
            </a:xfrm>
            <a:prstGeom prst="rect">
              <a:avLst/>
            </a:prstGeom>
            <a:noFill/>
            <a:ln>
              <a:noFill/>
            </a:ln>
            <a:effectLst>
              <a:outerShdw blurRad="128588" rotWithShape="0" algn="bl" dir="5400000" dist="57150">
                <a:srgbClr val="000000">
                  <a:alpha val="1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dhhVAaTptfk" TargetMode="External"/><Relationship Id="rId4" Type="http://schemas.openxmlformats.org/officeDocument/2006/relationships/hyperlink" Target="https://en.wikipedia.org/wiki/Pendulum_(mechanics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3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Modeling</a:t>
            </a:r>
            <a:endParaRPr/>
          </a:p>
        </p:txBody>
      </p:sp>
      <p:sp>
        <p:nvSpPr>
          <p:cNvPr id="1442" name="Google Shape;1442;p33"/>
          <p:cNvSpPr txBox="1"/>
          <p:nvPr>
            <p:ph idx="1" type="subTitle"/>
          </p:nvPr>
        </p:nvSpPr>
        <p:spPr>
          <a:xfrm>
            <a:off x="1096850" y="3238925"/>
            <a:ext cx="48825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4 (03/05)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Yadavalli, Srihas Surapaneni, Dr. Browning</a:t>
            </a:r>
            <a:endParaRPr/>
          </a:p>
        </p:txBody>
      </p:sp>
      <p:cxnSp>
        <p:nvCxnSpPr>
          <p:cNvPr id="1443" name="Google Shape;1443;p33"/>
          <p:cNvCxnSpPr/>
          <p:nvPr/>
        </p:nvCxnSpPr>
        <p:spPr>
          <a:xfrm>
            <a:off x="1096850" y="3142825"/>
            <a:ext cx="4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"/>
          <p:cNvSpPr txBox="1"/>
          <p:nvPr>
            <p:ph idx="1" type="subTitle"/>
          </p:nvPr>
        </p:nvSpPr>
        <p:spPr>
          <a:xfrm>
            <a:off x="720000" y="1856700"/>
            <a:ext cx="43614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 Acceleration: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dω​/dt​=−L*g*​sin(θ)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dt/dω represents the rate of change of the angular velocity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ω with respect to time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t, which is the angular acceleration.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 represents the length of the pendulum.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θ represents the angular displacement of the pendulum from the vertical position.</a:t>
            </a:r>
            <a:endParaRPr/>
          </a:p>
        </p:txBody>
      </p:sp>
      <p:sp>
        <p:nvSpPr>
          <p:cNvPr id="1503" name="Google Shape;150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</a:t>
            </a:r>
            <a:endParaRPr/>
          </a:p>
        </p:txBody>
      </p:sp>
      <p:sp>
        <p:nvSpPr>
          <p:cNvPr id="1504" name="Google Shape;1504;p42"/>
          <p:cNvSpPr txBox="1"/>
          <p:nvPr/>
        </p:nvSpPr>
        <p:spPr>
          <a:xfrm>
            <a:off x="5279100" y="1856700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Angular Velocity (ω):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d𝜃/dt = ω</a:t>
            </a:r>
            <a:endParaRPr i="1"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5" name="Google Shape;1505;p42"/>
          <p:cNvSpPr txBox="1"/>
          <p:nvPr/>
        </p:nvSpPr>
        <p:spPr>
          <a:xfrm>
            <a:off x="720000" y="1159575"/>
            <a:ext cx="59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start with the basics: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6" name="Google Shape;1506;p42"/>
          <p:cNvSpPr txBox="1"/>
          <p:nvPr/>
        </p:nvSpPr>
        <p:spPr>
          <a:xfrm>
            <a:off x="5279100" y="343727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Angular Displacement(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θ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θ(t)=θ</a:t>
            </a:r>
            <a:r>
              <a:rPr baseline="-25000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*  cos(ω⋅t)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</a:t>
            </a:r>
            <a:endParaRPr/>
          </a:p>
        </p:txBody>
      </p:sp>
      <p:sp>
        <p:nvSpPr>
          <p:cNvPr id="1512" name="Google Shape;1512;p43"/>
          <p:cNvSpPr txBox="1"/>
          <p:nvPr/>
        </p:nvSpPr>
        <p:spPr>
          <a:xfrm>
            <a:off x="362225" y="1169450"/>
            <a:ext cx="8589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t: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 represents the change in time during each time step in the numerical integration process.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typically a small, constant value representing the interval of time between successive calculations of the pendulum's motion.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numerical methods like Euler's method or the Runge-Kutta method, the value of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 determines the precision and accuracy of the simulation. Smaller values of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dt generally lead to more accurate results but may require more computational resources.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dθ: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dθ represents the change in angular displacement during each time step.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the derivative of the angular displacement θ with respect to time t, ind</a:t>
            </a:r>
            <a:r>
              <a:rPr lang="en"/>
              <a:t>i</a:t>
            </a:r>
            <a:r>
              <a:rPr lang="en"/>
              <a:t>cating how the angle changes over time.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context of numerical integration, </a:t>
            </a:r>
            <a:r>
              <a:rPr lang="en"/>
              <a:t>dθ is computed based on the current angular velocity ω multiplied by the time step dt.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key component in updating the angular displacement of the pendulum at each time step, allowing us to approximate the motion of the pendulum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4"/>
          <p:cNvSpPr txBox="1"/>
          <p:nvPr/>
        </p:nvSpPr>
        <p:spPr>
          <a:xfrm>
            <a:off x="1591500" y="1771350"/>
            <a:ext cx="5961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Open VS Code and Let’s get Started</a:t>
            </a:r>
            <a:endParaRPr b="1" sz="4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5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Euler’s method with python in-depth </a:t>
            </a:r>
            <a:r>
              <a:rPr lang="en"/>
              <a:t>explanation</a:t>
            </a:r>
            <a:r>
              <a:rPr lang="en"/>
              <a:t>: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https://www.youtube.com/watch?v=dhhVAaTptfk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Pendulum motion: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https://en.wikipedia.org/wiki/Pendulum_(mechanics)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learn more…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46"/>
          <p:cNvSpPr txBox="1"/>
          <p:nvPr>
            <p:ph type="title"/>
          </p:nvPr>
        </p:nvSpPr>
        <p:spPr>
          <a:xfrm>
            <a:off x="923250" y="211665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AGENDA (03/05)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49" name="Google Shape;1449;p34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450" name="Google Shape;1450;p34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1" name="Google Shape;1451;p34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2" name="Google Shape;1452;p34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3" name="Google Shape;1453;p34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4" name="Google Shape;1454;p34"/>
          <p:cNvSpPr txBox="1"/>
          <p:nvPr>
            <p:ph idx="13" type="subTitle"/>
          </p:nvPr>
        </p:nvSpPr>
        <p:spPr>
          <a:xfrm>
            <a:off x="4366700" y="1918675"/>
            <a:ext cx="3233700" cy="8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Recap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NumPy</a:t>
            </a:r>
            <a:endParaRPr/>
          </a:p>
        </p:txBody>
      </p:sp>
      <p:sp>
        <p:nvSpPr>
          <p:cNvPr id="1455" name="Google Shape;1455;p34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Pendulum Example</a:t>
            </a:r>
            <a:endParaRPr/>
          </a:p>
        </p:txBody>
      </p:sp>
      <p:sp>
        <p:nvSpPr>
          <p:cNvPr id="1456" name="Google Shape;1456;p34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5"/>
          <p:cNvSpPr txBox="1"/>
          <p:nvPr>
            <p:ph type="title"/>
          </p:nvPr>
        </p:nvSpPr>
        <p:spPr>
          <a:xfrm>
            <a:off x="1334400" y="2110050"/>
            <a:ext cx="72975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WARM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Warm Up</a:t>
            </a:r>
            <a:endParaRPr/>
          </a:p>
        </p:txBody>
      </p:sp>
      <p:sp>
        <p:nvSpPr>
          <p:cNvPr id="1467" name="Google Shape;1467;p36"/>
          <p:cNvSpPr txBox="1"/>
          <p:nvPr/>
        </p:nvSpPr>
        <p:spPr>
          <a:xfrm>
            <a:off x="720000" y="1148775"/>
            <a:ext cx="5961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PROBLEM: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Given a string, return a new string where the first and last characters have been exchanged.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 OUTPUTS: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front_back('code') → 'eodc'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front_back('a') → 'a'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front_back('ab') → 'ba'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 YOUR WORK AT: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https://tinyurl.com/mr3z2cfx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7"/>
          <p:cNvSpPr txBox="1"/>
          <p:nvPr>
            <p:ph type="title"/>
          </p:nvPr>
        </p:nvSpPr>
        <p:spPr>
          <a:xfrm>
            <a:off x="238125" y="2183850"/>
            <a:ext cx="81765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02: </a:t>
            </a:r>
            <a:r>
              <a:rPr lang="en" sz="4800"/>
              <a:t>MatPlotLib Review + NumPy Introduction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8"/>
          <p:cNvSpPr txBox="1"/>
          <p:nvPr>
            <p:ph type="title"/>
          </p:nvPr>
        </p:nvSpPr>
        <p:spPr>
          <a:xfrm>
            <a:off x="2162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MatPlotLib and NumPy</a:t>
            </a:r>
            <a:endParaRPr/>
          </a:p>
        </p:txBody>
      </p:sp>
      <p:pic>
        <p:nvPicPr>
          <p:cNvPr id="1478" name="Google Shape;14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619987"/>
            <a:ext cx="7703998" cy="112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Google Shape;1479;p38"/>
          <p:cNvPicPr preferRelativeResize="0"/>
          <p:nvPr/>
        </p:nvPicPr>
        <p:blipFill rotWithShape="1">
          <a:blip r:embed="rId4">
            <a:alphaModFix/>
          </a:blip>
          <a:srcRect b="77153" l="6469" r="6928" t="7250"/>
          <a:stretch/>
        </p:blipFill>
        <p:spPr>
          <a:xfrm>
            <a:off x="720000" y="1398300"/>
            <a:ext cx="7704002" cy="94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>
            <p:ph idx="1" type="subTitle"/>
          </p:nvPr>
        </p:nvSpPr>
        <p:spPr>
          <a:xfrm>
            <a:off x="216275" y="1017725"/>
            <a:ext cx="48153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typical Matplotlib plot consists of several components: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Figure:</a:t>
            </a:r>
            <a:endParaRPr b="1" sz="10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en" sz="1000"/>
              <a:t>The entire window or page that contains the plot. (plt.figure())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Axes:</a:t>
            </a:r>
            <a:endParaRPr b="1" sz="10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en" sz="1000"/>
              <a:t>The area where data is plotted. A figure can have one or more axes. (plt.subplot(), plt.subplots())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Axis</a:t>
            </a:r>
            <a:r>
              <a:rPr lang="en" sz="1000"/>
              <a:t>:</a:t>
            </a:r>
            <a:endParaRPr sz="10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en" sz="1000"/>
              <a:t>The number line-like objects that define the boundaries of the data area. (plt.xlabel(), plt.ylabel(), plt.xticks(), plt.yticks())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Title:</a:t>
            </a:r>
            <a:endParaRPr b="1" sz="10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en" sz="1000"/>
              <a:t>A descriptive title that explains the purpose of the plot. (plt.title())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Labels:</a:t>
            </a:r>
            <a:endParaRPr b="1" sz="1000"/>
          </a:p>
          <a:p>
            <a:pPr indent="-254000" lvl="1" marL="914400" rtl="0" algn="l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r>
              <a:rPr lang="en" sz="1000"/>
              <a:t>Descriptive labels for the x-axis and y-axis.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Legend: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An optional component that helps identify different data series. (plt.legend())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Grid: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Optional gridlines that aid in reading the plot. (plt.grid())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85" name="Google Shape;1485;p39"/>
          <p:cNvSpPr txBox="1"/>
          <p:nvPr>
            <p:ph type="title"/>
          </p:nvPr>
        </p:nvSpPr>
        <p:spPr>
          <a:xfrm>
            <a:off x="2162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Recap</a:t>
            </a:r>
            <a:endParaRPr/>
          </a:p>
        </p:txBody>
      </p:sp>
      <p:pic>
        <p:nvPicPr>
          <p:cNvPr id="1486" name="Google Shape;14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75" y="1289950"/>
            <a:ext cx="3881651" cy="291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40"/>
          <p:cNvSpPr txBox="1"/>
          <p:nvPr>
            <p:ph type="title"/>
          </p:nvPr>
        </p:nvSpPr>
        <p:spPr>
          <a:xfrm>
            <a:off x="2162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492" name="Google Shape;1492;p40"/>
          <p:cNvSpPr txBox="1"/>
          <p:nvPr/>
        </p:nvSpPr>
        <p:spPr>
          <a:xfrm>
            <a:off x="901800" y="1165825"/>
            <a:ext cx="7340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NumPy is a Python library designed to facilitate efficient numerical operations, particularly with extensive arrays and matrices of data.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offers optimized tools for mathematical computations, significantly enhancing computational performance compared to native Python data structures.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functionality is particularly beneficial for scientific computing tasks, including data modeling and visualization.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Through NumPy users can effectively manage large datasets and create insightful visual representations of their data.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NumPy provides a powerful framework for numerical computation, enhancing the capabilities of students in exploring and analyzing mathematical concepts.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1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03: Pendulum Model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