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Paytone One"/>
      <p:regular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aytone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Relationship Id="rId5" Type="http://schemas.openxmlformats.org/officeDocument/2006/relationships/image" Target="../media/image4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jpg"/><Relationship Id="rId4" Type="http://schemas.openxmlformats.org/officeDocument/2006/relationships/image" Target="../media/image32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jp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8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167" y="7652680"/>
            <a:ext cx="3633717" cy="47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03800" y="3631750"/>
            <a:ext cx="13622835" cy="16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475" y="-11657525"/>
            <a:ext cx="3600025" cy="142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13039619" y="-1051404"/>
            <a:ext cx="8439362" cy="6030308"/>
          </a:xfrm>
          <a:custGeom>
            <a:rect b="b" l="l" r="r" t="t"/>
            <a:pathLst>
              <a:path extrusionOk="0" h="6030308" w="8439362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 flipH="1" rot="10800000">
            <a:off x="-3303437" y="7652673"/>
            <a:ext cx="8439362" cy="6030308"/>
          </a:xfrm>
          <a:custGeom>
            <a:rect b="b" l="l" r="r" t="t"/>
            <a:pathLst>
              <a:path extrusionOk="0" h="6030308" w="8439362">
                <a:moveTo>
                  <a:pt x="8439361" y="0"/>
                </a:moveTo>
                <a:lnTo>
                  <a:pt x="0" y="0"/>
                </a:lnTo>
                <a:lnTo>
                  <a:pt x="0" y="6030307"/>
                </a:lnTo>
                <a:lnTo>
                  <a:pt x="8439361" y="6030307"/>
                </a:lnTo>
                <a:lnTo>
                  <a:pt x="8439361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13152076" y="7652673"/>
            <a:ext cx="8170623" cy="8096345"/>
          </a:xfrm>
          <a:custGeom>
            <a:rect b="b" l="l" r="r" t="t"/>
            <a:pathLst>
              <a:path extrusionOk="0" h="8096345" w="8170623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-3034699" y="-5461944"/>
            <a:ext cx="8170623" cy="8096345"/>
          </a:xfrm>
          <a:custGeom>
            <a:rect b="b" l="l" r="r" t="t"/>
            <a:pathLst>
              <a:path extrusionOk="0" h="8096345" w="8170623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 txBox="1"/>
          <p:nvPr/>
        </p:nvSpPr>
        <p:spPr>
          <a:xfrm>
            <a:off x="1855350" y="3631750"/>
            <a:ext cx="14577300" cy="4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18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COMPUTATIONAL MODELING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18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WEEK 2 (02/20/2024)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338845" y="2884240"/>
            <a:ext cx="96102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5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FFD7F3"/>
                </a:solidFill>
                <a:latin typeface="Lato"/>
                <a:ea typeface="Lato"/>
                <a:cs typeface="Lato"/>
                <a:sym typeface="Lato"/>
              </a:rPr>
              <a:t>Sai Yadavalli | Srihas Surapaneni | Dr. Browning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49660" y="535213"/>
            <a:ext cx="38787318" cy="16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532" y="2679750"/>
            <a:ext cx="15792937" cy="10287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2"/>
          <p:cNvCxnSpPr/>
          <p:nvPr/>
        </p:nvCxnSpPr>
        <p:spPr>
          <a:xfrm>
            <a:off x="1730541" y="7228798"/>
            <a:ext cx="14746186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22"/>
          <p:cNvSpPr txBox="1"/>
          <p:nvPr/>
        </p:nvSpPr>
        <p:spPr>
          <a:xfrm>
            <a:off x="4810571" y="535223"/>
            <a:ext cx="8667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0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675" y="0"/>
            <a:ext cx="42037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375" y="0"/>
            <a:ext cx="42037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 rotWithShape="1">
          <a:blip r:embed="rId5">
            <a:alphaModFix amt="47000"/>
          </a:blip>
          <a:srcRect b="17411" l="0" r="0" t="13163"/>
          <a:stretch/>
        </p:blipFill>
        <p:spPr>
          <a:xfrm>
            <a:off x="4196889" y="0"/>
            <a:ext cx="9890787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/>
          <p:nvPr/>
        </p:nvSpPr>
        <p:spPr>
          <a:xfrm>
            <a:off x="5260240" y="3103311"/>
            <a:ext cx="7767600" cy="3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52" u="none" cap="none" strike="noStrike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C3A8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/>
          <p:nvPr/>
        </p:nvSpPr>
        <p:spPr>
          <a:xfrm>
            <a:off x="14023143" y="-876640"/>
            <a:ext cx="5071856" cy="5071856"/>
          </a:xfrm>
          <a:custGeom>
            <a:rect b="b" l="l" r="r" t="t"/>
            <a:pathLst>
              <a:path extrusionOk="0" h="5071856" w="5071856">
                <a:moveTo>
                  <a:pt x="0" y="0"/>
                </a:moveTo>
                <a:lnTo>
                  <a:pt x="5071857" y="0"/>
                </a:lnTo>
                <a:lnTo>
                  <a:pt x="5071857" y="5071856"/>
                </a:lnTo>
                <a:lnTo>
                  <a:pt x="0" y="5071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73" name="Google Shape;2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839" y="862500"/>
            <a:ext cx="13837235" cy="85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 txBox="1"/>
          <p:nvPr/>
        </p:nvSpPr>
        <p:spPr>
          <a:xfrm rot="-5400000">
            <a:off x="-1592406" y="3892593"/>
            <a:ext cx="6642331" cy="160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65" u="none" cap="none" strike="noStrike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CREDITS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6179416" y="3792125"/>
            <a:ext cx="69225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84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presentation template is free for everyone to use thanks to the following:</a:t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5686079" y="5616678"/>
            <a:ext cx="4291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86" u="none" cap="none" strike="noStrik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SLIDESCARNIVAL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5686079" y="6594616"/>
            <a:ext cx="4291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86" u="none" cap="none" strike="noStrike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PEXELS</a:t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9904224" y="5694146"/>
            <a:ext cx="4525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the presentation template</a:t>
            </a:r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9904224" y="6672084"/>
            <a:ext cx="4525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13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the photos</a:t>
            </a:r>
            <a:endParaRPr/>
          </a:p>
        </p:txBody>
      </p:sp>
      <p:pic>
        <p:nvPicPr>
          <p:cNvPr id="280" name="Google Shape;2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9938" y="2632849"/>
            <a:ext cx="3841451" cy="9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 amt="60000"/>
          </a:blip>
          <a:srcRect b="7811" l="0" r="0" t="7812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0" y="6475320"/>
            <a:ext cx="5262362" cy="5565960"/>
          </a:xfrm>
          <a:custGeom>
            <a:rect b="b" l="l" r="r" t="t"/>
            <a:pathLst>
              <a:path extrusionOk="0" h="5565960" w="5262362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957" y="1201050"/>
            <a:ext cx="10775187" cy="78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14124615" y="-60815"/>
            <a:ext cx="5262362" cy="5565960"/>
          </a:xfrm>
          <a:custGeom>
            <a:rect b="b" l="l" r="r" t="t"/>
            <a:pathLst>
              <a:path extrusionOk="0" h="5565960" w="5262362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14"/>
          <p:cNvSpPr txBox="1"/>
          <p:nvPr/>
        </p:nvSpPr>
        <p:spPr>
          <a:xfrm>
            <a:off x="7123000" y="4261150"/>
            <a:ext cx="60762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84">
                <a:latin typeface="Lato"/>
                <a:ea typeface="Lato"/>
                <a:cs typeface="Lato"/>
                <a:sym typeface="Lato"/>
              </a:rPr>
              <a:t>Class Overview Recap</a:t>
            </a:r>
            <a:endParaRPr/>
          </a:p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84">
                <a:latin typeface="Lato"/>
                <a:ea typeface="Lato"/>
                <a:cs typeface="Lato"/>
                <a:sym typeface="Lato"/>
              </a:rPr>
              <a:t>Python Review</a:t>
            </a:r>
            <a:endParaRPr/>
          </a:p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84">
                <a:latin typeface="Lato"/>
                <a:ea typeface="Lato"/>
                <a:cs typeface="Lato"/>
                <a:sym typeface="Lato"/>
              </a:rPr>
              <a:t>Intro to Classical Dynamics</a:t>
            </a:r>
            <a:endParaRPr/>
          </a:p>
          <a:p>
            <a:pPr indent="0" lvl="1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84">
                <a:latin typeface="Lato"/>
                <a:ea typeface="Lato"/>
                <a:cs typeface="Lato"/>
                <a:sym typeface="Lato"/>
              </a:rPr>
              <a:t>Homework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796112" y="2563171"/>
            <a:ext cx="87099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8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390" u="none" cap="none" strike="noStrike">
                <a:solidFill>
                  <a:srgbClr val="182F70"/>
                </a:solidFill>
                <a:latin typeface="Paytone One"/>
                <a:ea typeface="Paytone One"/>
                <a:cs typeface="Paytone One"/>
                <a:sym typeface="Paytone One"/>
              </a:rPr>
              <a:t>AGENDA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2986029" y="5014363"/>
            <a:ext cx="1138596" cy="1815153"/>
          </a:xfrm>
          <a:custGeom>
            <a:rect b="b" l="l" r="r" t="t"/>
            <a:pathLst>
              <a:path extrusionOk="0" h="1815153" w="1138596">
                <a:moveTo>
                  <a:pt x="0" y="0"/>
                </a:moveTo>
                <a:lnTo>
                  <a:pt x="1138597" y="0"/>
                </a:lnTo>
                <a:lnTo>
                  <a:pt x="1138597" y="1815154"/>
                </a:lnTo>
                <a:lnTo>
                  <a:pt x="0" y="1815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4"/>
          <p:cNvSpPr txBox="1"/>
          <p:nvPr/>
        </p:nvSpPr>
        <p:spPr>
          <a:xfrm>
            <a:off x="5262362" y="4045170"/>
            <a:ext cx="1738800" cy="4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99" u="none" cap="none" strike="noStrike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01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99" u="none" cap="none" strike="noStrike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02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99" u="none" cap="none" strike="noStrike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03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99" u="none" cap="none" strike="noStrike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 amt="60000"/>
          </a:blip>
          <a:srcRect b="0" l="22855" r="6737" t="0"/>
          <a:stretch/>
        </p:blipFill>
        <p:spPr>
          <a:xfrm>
            <a:off x="7355423" y="0"/>
            <a:ext cx="10932577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9144000" y="1685313"/>
            <a:ext cx="7691953" cy="7230436"/>
          </a:xfrm>
          <a:custGeom>
            <a:rect b="b" l="l" r="r" t="t"/>
            <a:pathLst>
              <a:path extrusionOk="0" h="7230436" w="7691953">
                <a:moveTo>
                  <a:pt x="0" y="0"/>
                </a:moveTo>
                <a:lnTo>
                  <a:pt x="7691953" y="0"/>
                </a:lnTo>
                <a:lnTo>
                  <a:pt x="7691953" y="7230436"/>
                </a:lnTo>
                <a:lnTo>
                  <a:pt x="0" y="7230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5"/>
          <p:cNvSpPr/>
          <p:nvPr/>
        </p:nvSpPr>
        <p:spPr>
          <a:xfrm>
            <a:off x="-886843" y="6858669"/>
            <a:ext cx="8242267" cy="8242267"/>
          </a:xfrm>
          <a:custGeom>
            <a:rect b="b" l="l" r="r" t="t"/>
            <a:pathLst>
              <a:path extrusionOk="0" h="8242267" w="8242267">
                <a:moveTo>
                  <a:pt x="0" y="0"/>
                </a:moveTo>
                <a:lnTo>
                  <a:pt x="8242266" y="0"/>
                </a:lnTo>
                <a:lnTo>
                  <a:pt x="8242266" y="8242267"/>
                </a:lnTo>
                <a:lnTo>
                  <a:pt x="0" y="8242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>
            <a:off x="-886843" y="-4499873"/>
            <a:ext cx="8242267" cy="8242267"/>
          </a:xfrm>
          <a:custGeom>
            <a:rect b="b" l="l" r="r" t="t"/>
            <a:pathLst>
              <a:path extrusionOk="0" h="8242267" w="8242267">
                <a:moveTo>
                  <a:pt x="0" y="0"/>
                </a:moveTo>
                <a:lnTo>
                  <a:pt x="8242266" y="0"/>
                </a:lnTo>
                <a:lnTo>
                  <a:pt x="8242266" y="8242266"/>
                </a:lnTo>
                <a:lnTo>
                  <a:pt x="0" y="8242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5"/>
          <p:cNvSpPr txBox="1"/>
          <p:nvPr/>
        </p:nvSpPr>
        <p:spPr>
          <a:xfrm>
            <a:off x="177805" y="4541706"/>
            <a:ext cx="6975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0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Today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1229674" y="2322886"/>
            <a:ext cx="523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-3190981" y="-181860"/>
            <a:ext cx="8439362" cy="6030308"/>
          </a:xfrm>
          <a:custGeom>
            <a:rect b="b" l="l" r="r" t="t"/>
            <a:pathLst>
              <a:path extrusionOk="0" h="6030308" w="8439362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6"/>
          <p:cNvSpPr/>
          <p:nvPr/>
        </p:nvSpPr>
        <p:spPr>
          <a:xfrm rot="5400000">
            <a:off x="-3868978" y="7052975"/>
            <a:ext cx="8439362" cy="6030308"/>
          </a:xfrm>
          <a:custGeom>
            <a:rect b="b" l="l" r="r" t="t"/>
            <a:pathLst>
              <a:path extrusionOk="0" h="6030308" w="8439362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6"/>
          <p:cNvSpPr/>
          <p:nvPr/>
        </p:nvSpPr>
        <p:spPr>
          <a:xfrm>
            <a:off x="882639" y="2355211"/>
            <a:ext cx="9778432" cy="7396051"/>
          </a:xfrm>
          <a:custGeom>
            <a:rect b="b" l="l" r="r" t="t"/>
            <a:pathLst>
              <a:path extrusionOk="0" h="7396051" w="9778432">
                <a:moveTo>
                  <a:pt x="0" y="0"/>
                </a:moveTo>
                <a:lnTo>
                  <a:pt x="9778433" y="0"/>
                </a:lnTo>
                <a:lnTo>
                  <a:pt x="9778433" y="7396050"/>
                </a:lnTo>
                <a:lnTo>
                  <a:pt x="0" y="7396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6"/>
          <p:cNvSpPr/>
          <p:nvPr/>
        </p:nvSpPr>
        <p:spPr>
          <a:xfrm>
            <a:off x="16773352" y="-181860"/>
            <a:ext cx="8439362" cy="6030308"/>
          </a:xfrm>
          <a:custGeom>
            <a:rect b="b" l="l" r="r" t="t"/>
            <a:pathLst>
              <a:path extrusionOk="0" h="6030308" w="8439362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16"/>
          <p:cNvSpPr txBox="1"/>
          <p:nvPr/>
        </p:nvSpPr>
        <p:spPr>
          <a:xfrm>
            <a:off x="3365857" y="496309"/>
            <a:ext cx="11556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0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Task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189273" y="2804719"/>
            <a:ext cx="516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Problem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2305031" y="2701244"/>
            <a:ext cx="46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Input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2305031" y="6977010"/>
            <a:ext cx="469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Output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2304981" y="3248406"/>
            <a:ext cx="44685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Char char="●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Initial velocity (v) in meters per second.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Char char="●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Launch angle (θ) in degrees relative to the horizontal.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Char char="●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Constant:</a:t>
            </a:r>
            <a:b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Acceleration due to gravity (9.8 m/s</a:t>
            </a:r>
            <a:r>
              <a:rPr baseline="30000"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30000"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2304981" y="7484898"/>
            <a:ext cx="4468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Horizontal distance traveled by ball in (d) meters. 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2039673" y="3534575"/>
            <a:ext cx="74643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79">
                <a:latin typeface="Lato"/>
                <a:ea typeface="Lato"/>
                <a:cs typeface="Lato"/>
                <a:sym typeface="Lato"/>
              </a:rPr>
              <a:t>You are tasked with creating a computational model to predict where a ball will land when thrown at a certain angle and velocity. Assume the ball is thrown on a flat, frictionless surface, neglecting air resistance.</a:t>
            </a:r>
            <a:endParaRPr b="1" sz="2679"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79"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79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6643113" y="2603075"/>
            <a:ext cx="9894743" cy="6138336"/>
          </a:xfrm>
          <a:custGeom>
            <a:rect b="b" l="l" r="r" t="t"/>
            <a:pathLst>
              <a:path extrusionOk="0" h="1616415" w="1270593">
                <a:moveTo>
                  <a:pt x="22467" y="0"/>
                </a:moveTo>
                <a:lnTo>
                  <a:pt x="1248126" y="0"/>
                </a:lnTo>
                <a:cubicBezTo>
                  <a:pt x="1260534" y="0"/>
                  <a:pt x="1270593" y="10059"/>
                  <a:pt x="1270593" y="22467"/>
                </a:cubicBezTo>
                <a:lnTo>
                  <a:pt x="1270593" y="1593948"/>
                </a:lnTo>
                <a:cubicBezTo>
                  <a:pt x="1270593" y="1599907"/>
                  <a:pt x="1268226" y="1605621"/>
                  <a:pt x="1264013" y="1609835"/>
                </a:cubicBezTo>
                <a:cubicBezTo>
                  <a:pt x="1259799" y="1614048"/>
                  <a:pt x="1254085" y="1616415"/>
                  <a:pt x="1248126" y="1616415"/>
                </a:cubicBezTo>
                <a:lnTo>
                  <a:pt x="22467" y="1616415"/>
                </a:lnTo>
                <a:cubicBezTo>
                  <a:pt x="10059" y="1616415"/>
                  <a:pt x="0" y="1606356"/>
                  <a:pt x="0" y="1593948"/>
                </a:cubicBezTo>
                <a:lnTo>
                  <a:pt x="0" y="22467"/>
                </a:lnTo>
                <a:cubicBezTo>
                  <a:pt x="0" y="10059"/>
                  <a:pt x="10059" y="0"/>
                  <a:pt x="22467" y="0"/>
                </a:cubicBezTo>
                <a:close/>
              </a:path>
            </a:pathLst>
          </a:custGeom>
          <a:solidFill>
            <a:srgbClr val="305BCE"/>
          </a:solid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862421" y="2602567"/>
            <a:ext cx="4825077" cy="6138336"/>
          </a:xfrm>
          <a:custGeom>
            <a:rect b="b" l="l" r="r" t="t"/>
            <a:pathLst>
              <a:path extrusionOk="0" h="1616415" w="1270593">
                <a:moveTo>
                  <a:pt x="22467" y="0"/>
                </a:moveTo>
                <a:lnTo>
                  <a:pt x="1248126" y="0"/>
                </a:lnTo>
                <a:cubicBezTo>
                  <a:pt x="1260534" y="0"/>
                  <a:pt x="1270593" y="10059"/>
                  <a:pt x="1270593" y="22467"/>
                </a:cubicBezTo>
                <a:lnTo>
                  <a:pt x="1270593" y="1593948"/>
                </a:lnTo>
                <a:cubicBezTo>
                  <a:pt x="1270593" y="1599907"/>
                  <a:pt x="1268226" y="1605621"/>
                  <a:pt x="1264013" y="1609835"/>
                </a:cubicBezTo>
                <a:cubicBezTo>
                  <a:pt x="1259799" y="1614048"/>
                  <a:pt x="1254085" y="1616415"/>
                  <a:pt x="1248126" y="1616415"/>
                </a:cubicBezTo>
                <a:lnTo>
                  <a:pt x="22467" y="1616415"/>
                </a:lnTo>
                <a:cubicBezTo>
                  <a:pt x="10059" y="1616415"/>
                  <a:pt x="0" y="1606356"/>
                  <a:pt x="0" y="1593948"/>
                </a:cubicBezTo>
                <a:lnTo>
                  <a:pt x="0" y="22467"/>
                </a:lnTo>
                <a:cubicBezTo>
                  <a:pt x="0" y="10059"/>
                  <a:pt x="10059" y="0"/>
                  <a:pt x="22467" y="0"/>
                </a:cubicBezTo>
                <a:close/>
              </a:path>
            </a:pathLst>
          </a:custGeom>
          <a:solidFill>
            <a:srgbClr val="305BCE"/>
          </a:solid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475" y="3859975"/>
            <a:ext cx="1248975" cy="13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4050" y="2813250"/>
            <a:ext cx="1380150" cy="139269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862426" y="736905"/>
            <a:ext cx="15154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0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What You Need to Do?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4924316" y="-2604781"/>
            <a:ext cx="5762073" cy="4504894"/>
          </a:xfrm>
          <a:custGeom>
            <a:rect b="b" l="l" r="r" t="t"/>
            <a:pathLst>
              <a:path extrusionOk="0" h="4504894" w="5762073">
                <a:moveTo>
                  <a:pt x="0" y="0"/>
                </a:moveTo>
                <a:lnTo>
                  <a:pt x="5762073" y="0"/>
                </a:lnTo>
                <a:lnTo>
                  <a:pt x="5762073" y="4504893"/>
                </a:lnTo>
                <a:lnTo>
                  <a:pt x="0" y="4504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17"/>
          <p:cNvSpPr/>
          <p:nvPr/>
        </p:nvSpPr>
        <p:spPr>
          <a:xfrm>
            <a:off x="-1773896" y="9022260"/>
            <a:ext cx="5762073" cy="4504894"/>
          </a:xfrm>
          <a:custGeom>
            <a:rect b="b" l="l" r="r" t="t"/>
            <a:pathLst>
              <a:path extrusionOk="0" h="4504894" w="5762073">
                <a:moveTo>
                  <a:pt x="0" y="0"/>
                </a:moveTo>
                <a:lnTo>
                  <a:pt x="5762073" y="0"/>
                </a:lnTo>
                <a:lnTo>
                  <a:pt x="5762073" y="4504893"/>
                </a:lnTo>
                <a:lnTo>
                  <a:pt x="0" y="4504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7"/>
          <p:cNvSpPr txBox="1"/>
          <p:nvPr/>
        </p:nvSpPr>
        <p:spPr>
          <a:xfrm>
            <a:off x="6344949" y="2813250"/>
            <a:ext cx="3051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Do</a:t>
            </a:r>
            <a:endParaRPr sz="8000"/>
          </a:p>
        </p:txBody>
      </p:sp>
      <p:sp>
        <p:nvSpPr>
          <p:cNvPr id="142" name="Google Shape;142;p17"/>
          <p:cNvSpPr txBox="1"/>
          <p:nvPr/>
        </p:nvSpPr>
        <p:spPr>
          <a:xfrm>
            <a:off x="6821100" y="4595000"/>
            <a:ext cx="94269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AutoNum type="arabicPeriod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 the computational model using a programming language of your choice.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AutoNum type="arabicPeriod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Validate the model by comparing its predictions with known solutions or empirical data.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AutoNum type="arabicPeriod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the model with various combinations of initial velocities and launch angles.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AutoNum type="arabicPeriod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Visualize the trajectory of the ball (optional, and will focus more on in next class).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AutoNum type="arabicPeriod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Discuss the limitations of the model and potential improvements.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041148" y="2752675"/>
            <a:ext cx="4468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Assume</a:t>
            </a:r>
            <a:endParaRPr sz="8000"/>
          </a:p>
        </p:txBody>
      </p:sp>
      <p:sp>
        <p:nvSpPr>
          <p:cNvPr id="144" name="Google Shape;144;p17"/>
          <p:cNvSpPr txBox="1"/>
          <p:nvPr/>
        </p:nvSpPr>
        <p:spPr>
          <a:xfrm>
            <a:off x="1041152" y="5437445"/>
            <a:ext cx="44685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Char char="●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ball is thrown from ground level.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Char char="●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air resistance is ignored.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Char char="●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gravitational force is constant and acts downward throughout the motion.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0649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37"/>
              <a:buFont typeface="Lato"/>
              <a:buChar char="●"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surface is frictionless.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8161692" y="3682009"/>
            <a:ext cx="100119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99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How we may DO this?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8965908" y="8384999"/>
            <a:ext cx="861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 amt="47000"/>
          </a:blip>
          <a:srcRect b="6994" l="0" r="0" t="6995"/>
          <a:stretch/>
        </p:blipFill>
        <p:spPr>
          <a:xfrm>
            <a:off x="0" y="0"/>
            <a:ext cx="797361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 rot="-5400000">
            <a:off x="12448133" y="-8452958"/>
            <a:ext cx="11679733" cy="11679733"/>
          </a:xfrm>
          <a:custGeom>
            <a:rect b="b" l="l" r="r" t="t"/>
            <a:pathLst>
              <a:path extrusionOk="0" h="11679733" w="11679733">
                <a:moveTo>
                  <a:pt x="0" y="0"/>
                </a:moveTo>
                <a:lnTo>
                  <a:pt x="11679734" y="0"/>
                </a:lnTo>
                <a:lnTo>
                  <a:pt x="11679734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18"/>
          <p:cNvSpPr/>
          <p:nvPr/>
        </p:nvSpPr>
        <p:spPr>
          <a:xfrm rot="-5400000">
            <a:off x="7973611" y="7434176"/>
            <a:ext cx="11679733" cy="11679733"/>
          </a:xfrm>
          <a:custGeom>
            <a:rect b="b" l="l" r="r" t="t"/>
            <a:pathLst>
              <a:path extrusionOk="0" h="11679733" w="11679733">
                <a:moveTo>
                  <a:pt x="0" y="0"/>
                </a:moveTo>
                <a:lnTo>
                  <a:pt x="11679733" y="0"/>
                </a:lnTo>
                <a:lnTo>
                  <a:pt x="11679733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18"/>
          <p:cNvSpPr/>
          <p:nvPr/>
        </p:nvSpPr>
        <p:spPr>
          <a:xfrm rot="3242350">
            <a:off x="-1905490" y="5594554"/>
            <a:ext cx="6408517" cy="6408517"/>
          </a:xfrm>
          <a:custGeom>
            <a:rect b="b" l="l" r="r" t="t"/>
            <a:pathLst>
              <a:path extrusionOk="0" h="6408517" w="6408517">
                <a:moveTo>
                  <a:pt x="0" y="0"/>
                </a:moveTo>
                <a:lnTo>
                  <a:pt x="6408517" y="0"/>
                </a:lnTo>
                <a:lnTo>
                  <a:pt x="6408517" y="6408517"/>
                </a:lnTo>
                <a:lnTo>
                  <a:pt x="0" y="64085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-2400814" y="7220412"/>
            <a:ext cx="4823268" cy="4940032"/>
          </a:xfrm>
          <a:custGeom>
            <a:rect b="b" l="l" r="r" t="t"/>
            <a:pathLst>
              <a:path extrusionOk="0" h="4940032" w="4823268">
                <a:moveTo>
                  <a:pt x="0" y="0"/>
                </a:moveTo>
                <a:lnTo>
                  <a:pt x="4823268" y="0"/>
                </a:lnTo>
                <a:lnTo>
                  <a:pt x="4823268" y="4940032"/>
                </a:lnTo>
                <a:lnTo>
                  <a:pt x="0" y="4940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19"/>
          <p:cNvSpPr/>
          <p:nvPr/>
        </p:nvSpPr>
        <p:spPr>
          <a:xfrm>
            <a:off x="16272964" y="-1737694"/>
            <a:ext cx="4823268" cy="4940032"/>
          </a:xfrm>
          <a:custGeom>
            <a:rect b="b" l="l" r="r" t="t"/>
            <a:pathLst>
              <a:path extrusionOk="0" h="4940032" w="4823268">
                <a:moveTo>
                  <a:pt x="0" y="0"/>
                </a:moveTo>
                <a:lnTo>
                  <a:pt x="4823268" y="0"/>
                </a:lnTo>
                <a:lnTo>
                  <a:pt x="4823268" y="4940033"/>
                </a:lnTo>
                <a:lnTo>
                  <a:pt x="0" y="4940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9"/>
          <p:cNvSpPr/>
          <p:nvPr/>
        </p:nvSpPr>
        <p:spPr>
          <a:xfrm rot="1767906">
            <a:off x="951245" y="633418"/>
            <a:ext cx="1271847" cy="2057400"/>
          </a:xfrm>
          <a:custGeom>
            <a:rect b="b" l="l" r="r" t="t"/>
            <a:pathLst>
              <a:path extrusionOk="0" h="2057400" w="1271847">
                <a:moveTo>
                  <a:pt x="0" y="0"/>
                </a:moveTo>
                <a:lnTo>
                  <a:pt x="1271847" y="0"/>
                </a:lnTo>
                <a:lnTo>
                  <a:pt x="127184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2" name="Google Shape;162;p19"/>
          <p:cNvGrpSpPr/>
          <p:nvPr/>
        </p:nvGrpSpPr>
        <p:grpSpPr>
          <a:xfrm>
            <a:off x="10953375" y="2689750"/>
            <a:ext cx="6305699" cy="1234300"/>
            <a:chOff x="0" y="-47625"/>
            <a:chExt cx="1270593" cy="325081"/>
          </a:xfrm>
        </p:grpSpPr>
        <p:sp>
          <p:nvSpPr>
            <p:cNvPr id="163" name="Google Shape;163;p19"/>
            <p:cNvSpPr/>
            <p:nvPr/>
          </p:nvSpPr>
          <p:spPr>
            <a:xfrm>
              <a:off x="0" y="0"/>
              <a:ext cx="1270593" cy="277456"/>
            </a:xfrm>
            <a:custGeom>
              <a:rect b="b" l="l" r="r" t="t"/>
              <a:pathLst>
                <a:path extrusionOk="0" h="277456" w="1270593">
                  <a:moveTo>
                    <a:pt x="22467" y="0"/>
                  </a:moveTo>
                  <a:lnTo>
                    <a:pt x="1248126" y="0"/>
                  </a:lnTo>
                  <a:cubicBezTo>
                    <a:pt x="1260534" y="0"/>
                    <a:pt x="1270593" y="10059"/>
                    <a:pt x="1270593" y="22467"/>
                  </a:cubicBezTo>
                  <a:lnTo>
                    <a:pt x="1270593" y="254989"/>
                  </a:lnTo>
                  <a:cubicBezTo>
                    <a:pt x="1270593" y="267397"/>
                    <a:pt x="1260534" y="277456"/>
                    <a:pt x="1248126" y="277456"/>
                  </a:cubicBezTo>
                  <a:lnTo>
                    <a:pt x="22467" y="277456"/>
                  </a:lnTo>
                  <a:cubicBezTo>
                    <a:pt x="16508" y="277456"/>
                    <a:pt x="10794" y="275089"/>
                    <a:pt x="6580" y="270876"/>
                  </a:cubicBezTo>
                  <a:cubicBezTo>
                    <a:pt x="2367" y="266662"/>
                    <a:pt x="0" y="260948"/>
                    <a:pt x="0" y="254989"/>
                  </a:cubicBezTo>
                  <a:lnTo>
                    <a:pt x="0" y="22467"/>
                  </a:lnTo>
                  <a:cubicBezTo>
                    <a:pt x="0" y="10059"/>
                    <a:pt x="10059" y="0"/>
                    <a:pt x="22467" y="0"/>
                  </a:cubicBezTo>
                  <a:close/>
                </a:path>
              </a:pathLst>
            </a:custGeom>
            <a:solidFill>
              <a:srgbClr val="305BCE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0" y="-47625"/>
              <a:ext cx="1270593" cy="32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10953373" y="6241000"/>
            <a:ext cx="6305699" cy="1234300"/>
            <a:chOff x="0" y="-47625"/>
            <a:chExt cx="1270593" cy="325081"/>
          </a:xfrm>
        </p:grpSpPr>
        <p:sp>
          <p:nvSpPr>
            <p:cNvPr id="166" name="Google Shape;166;p19"/>
            <p:cNvSpPr/>
            <p:nvPr/>
          </p:nvSpPr>
          <p:spPr>
            <a:xfrm>
              <a:off x="0" y="0"/>
              <a:ext cx="1270593" cy="277456"/>
            </a:xfrm>
            <a:custGeom>
              <a:rect b="b" l="l" r="r" t="t"/>
              <a:pathLst>
                <a:path extrusionOk="0" h="277456" w="1270593">
                  <a:moveTo>
                    <a:pt x="22467" y="0"/>
                  </a:moveTo>
                  <a:lnTo>
                    <a:pt x="1248126" y="0"/>
                  </a:lnTo>
                  <a:cubicBezTo>
                    <a:pt x="1260534" y="0"/>
                    <a:pt x="1270593" y="10059"/>
                    <a:pt x="1270593" y="22467"/>
                  </a:cubicBezTo>
                  <a:lnTo>
                    <a:pt x="1270593" y="254989"/>
                  </a:lnTo>
                  <a:cubicBezTo>
                    <a:pt x="1270593" y="267397"/>
                    <a:pt x="1260534" y="277456"/>
                    <a:pt x="1248126" y="277456"/>
                  </a:cubicBezTo>
                  <a:lnTo>
                    <a:pt x="22467" y="277456"/>
                  </a:lnTo>
                  <a:cubicBezTo>
                    <a:pt x="16508" y="277456"/>
                    <a:pt x="10794" y="275089"/>
                    <a:pt x="6580" y="270876"/>
                  </a:cubicBezTo>
                  <a:cubicBezTo>
                    <a:pt x="2367" y="266662"/>
                    <a:pt x="0" y="260948"/>
                    <a:pt x="0" y="254989"/>
                  </a:cubicBezTo>
                  <a:lnTo>
                    <a:pt x="0" y="22467"/>
                  </a:lnTo>
                  <a:cubicBezTo>
                    <a:pt x="0" y="10059"/>
                    <a:pt x="10059" y="0"/>
                    <a:pt x="22467" y="0"/>
                  </a:cubicBezTo>
                  <a:close/>
                </a:path>
              </a:pathLst>
            </a:custGeom>
            <a:solidFill>
              <a:srgbClr val="305BCE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0" y="-47625"/>
              <a:ext cx="1270593" cy="32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10953373" y="3995625"/>
            <a:ext cx="6305699" cy="1234300"/>
            <a:chOff x="0" y="-47625"/>
            <a:chExt cx="1270593" cy="325081"/>
          </a:xfrm>
        </p:grpSpPr>
        <p:sp>
          <p:nvSpPr>
            <p:cNvPr id="169" name="Google Shape;169;p19"/>
            <p:cNvSpPr/>
            <p:nvPr/>
          </p:nvSpPr>
          <p:spPr>
            <a:xfrm>
              <a:off x="0" y="0"/>
              <a:ext cx="1270593" cy="277456"/>
            </a:xfrm>
            <a:custGeom>
              <a:rect b="b" l="l" r="r" t="t"/>
              <a:pathLst>
                <a:path extrusionOk="0" h="277456" w="1270593">
                  <a:moveTo>
                    <a:pt x="22467" y="0"/>
                  </a:moveTo>
                  <a:lnTo>
                    <a:pt x="1248126" y="0"/>
                  </a:lnTo>
                  <a:cubicBezTo>
                    <a:pt x="1260534" y="0"/>
                    <a:pt x="1270593" y="10059"/>
                    <a:pt x="1270593" y="22467"/>
                  </a:cubicBezTo>
                  <a:lnTo>
                    <a:pt x="1270593" y="254989"/>
                  </a:lnTo>
                  <a:cubicBezTo>
                    <a:pt x="1270593" y="267397"/>
                    <a:pt x="1260534" y="277456"/>
                    <a:pt x="1248126" y="277456"/>
                  </a:cubicBezTo>
                  <a:lnTo>
                    <a:pt x="22467" y="277456"/>
                  </a:lnTo>
                  <a:cubicBezTo>
                    <a:pt x="16508" y="277456"/>
                    <a:pt x="10794" y="275089"/>
                    <a:pt x="6580" y="270876"/>
                  </a:cubicBezTo>
                  <a:cubicBezTo>
                    <a:pt x="2367" y="266662"/>
                    <a:pt x="0" y="260948"/>
                    <a:pt x="0" y="254989"/>
                  </a:cubicBezTo>
                  <a:lnTo>
                    <a:pt x="0" y="22467"/>
                  </a:lnTo>
                  <a:cubicBezTo>
                    <a:pt x="0" y="10059"/>
                    <a:pt x="10059" y="0"/>
                    <a:pt x="22467" y="0"/>
                  </a:cubicBezTo>
                  <a:close/>
                </a:path>
              </a:pathLst>
            </a:custGeom>
            <a:solidFill>
              <a:srgbClr val="305BCE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0" y="-47625"/>
              <a:ext cx="1270593" cy="32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10953373" y="7546900"/>
            <a:ext cx="6305699" cy="1234300"/>
            <a:chOff x="0" y="-47625"/>
            <a:chExt cx="1270593" cy="325081"/>
          </a:xfrm>
        </p:grpSpPr>
        <p:sp>
          <p:nvSpPr>
            <p:cNvPr id="172" name="Google Shape;172;p19"/>
            <p:cNvSpPr/>
            <p:nvPr/>
          </p:nvSpPr>
          <p:spPr>
            <a:xfrm>
              <a:off x="0" y="0"/>
              <a:ext cx="1270593" cy="277456"/>
            </a:xfrm>
            <a:custGeom>
              <a:rect b="b" l="l" r="r" t="t"/>
              <a:pathLst>
                <a:path extrusionOk="0" h="277456" w="1270593">
                  <a:moveTo>
                    <a:pt x="22467" y="0"/>
                  </a:moveTo>
                  <a:lnTo>
                    <a:pt x="1248126" y="0"/>
                  </a:lnTo>
                  <a:cubicBezTo>
                    <a:pt x="1260534" y="0"/>
                    <a:pt x="1270593" y="10059"/>
                    <a:pt x="1270593" y="22467"/>
                  </a:cubicBezTo>
                  <a:lnTo>
                    <a:pt x="1270593" y="254989"/>
                  </a:lnTo>
                  <a:cubicBezTo>
                    <a:pt x="1270593" y="267397"/>
                    <a:pt x="1260534" y="277456"/>
                    <a:pt x="1248126" y="277456"/>
                  </a:cubicBezTo>
                  <a:lnTo>
                    <a:pt x="22467" y="277456"/>
                  </a:lnTo>
                  <a:cubicBezTo>
                    <a:pt x="16508" y="277456"/>
                    <a:pt x="10794" y="275089"/>
                    <a:pt x="6580" y="270876"/>
                  </a:cubicBezTo>
                  <a:cubicBezTo>
                    <a:pt x="2367" y="266662"/>
                    <a:pt x="0" y="260948"/>
                    <a:pt x="0" y="254989"/>
                  </a:cubicBezTo>
                  <a:lnTo>
                    <a:pt x="0" y="22467"/>
                  </a:lnTo>
                  <a:cubicBezTo>
                    <a:pt x="0" y="10059"/>
                    <a:pt x="10059" y="0"/>
                    <a:pt x="22467" y="0"/>
                  </a:cubicBezTo>
                  <a:close/>
                </a:path>
              </a:pathLst>
            </a:custGeom>
            <a:solidFill>
              <a:srgbClr val="305BCE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0" y="-47625"/>
              <a:ext cx="1270593" cy="32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4" name="Google Shape;174;p19"/>
          <p:cNvCxnSpPr/>
          <p:nvPr/>
        </p:nvCxnSpPr>
        <p:spPr>
          <a:xfrm>
            <a:off x="3535459" y="5723680"/>
            <a:ext cx="107558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6272561" y="3864806"/>
            <a:ext cx="139143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6272561" y="7579406"/>
            <a:ext cx="139143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7663999" y="3221389"/>
            <a:ext cx="70941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7663999" y="6935989"/>
            <a:ext cx="70941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7663999" y="4508223"/>
            <a:ext cx="70941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7663999" y="8222823"/>
            <a:ext cx="709419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4611047" y="3864902"/>
            <a:ext cx="745294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4611047" y="7582362"/>
            <a:ext cx="745294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9"/>
          <p:cNvCxnSpPr/>
          <p:nvPr/>
        </p:nvCxnSpPr>
        <p:spPr>
          <a:xfrm flipH="1" rot="10800000">
            <a:off x="4611047" y="3845852"/>
            <a:ext cx="19050" cy="3755656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9"/>
          <p:cNvCxnSpPr/>
          <p:nvPr/>
        </p:nvCxnSpPr>
        <p:spPr>
          <a:xfrm rot="10800000">
            <a:off x="7663999" y="3202339"/>
            <a:ext cx="0" cy="1324934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9"/>
          <p:cNvCxnSpPr/>
          <p:nvPr/>
        </p:nvCxnSpPr>
        <p:spPr>
          <a:xfrm rot="10800000">
            <a:off x="7663999" y="6916939"/>
            <a:ext cx="0" cy="1324934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" name="Google Shape;186;p19"/>
          <p:cNvGrpSpPr/>
          <p:nvPr/>
        </p:nvGrpSpPr>
        <p:grpSpPr>
          <a:xfrm>
            <a:off x="5375081" y="3409151"/>
            <a:ext cx="911502" cy="911502"/>
            <a:chOff x="0" y="0"/>
            <a:chExt cx="812800" cy="812800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305BCE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19"/>
          <p:cNvGrpSpPr/>
          <p:nvPr/>
        </p:nvGrpSpPr>
        <p:grpSpPr>
          <a:xfrm>
            <a:off x="5375081" y="7145757"/>
            <a:ext cx="911502" cy="911502"/>
            <a:chOff x="0" y="0"/>
            <a:chExt cx="812800" cy="812800"/>
          </a:xfrm>
        </p:grpSpPr>
        <p:sp>
          <p:nvSpPr>
            <p:cNvPr id="190" name="Google Shape;190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305BCE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9"/>
          <p:cNvSpPr txBox="1"/>
          <p:nvPr/>
        </p:nvSpPr>
        <p:spPr>
          <a:xfrm>
            <a:off x="2422450" y="754575"/>
            <a:ext cx="12727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0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Logic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786528" y="5356500"/>
            <a:ext cx="22128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2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36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Problem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669458" y="3497614"/>
            <a:ext cx="322748" cy="620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2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36" u="none" cap="none" strike="noStrike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A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8883852" y="2908925"/>
            <a:ext cx="1563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2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3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 </a:t>
            </a:r>
            <a:r>
              <a:rPr b="1" i="0" lang="en-US" sz="3636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8883852" y="6623525"/>
            <a:ext cx="1563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2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3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 3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8883852" y="4150550"/>
            <a:ext cx="1563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2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3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</a:t>
            </a:r>
            <a:r>
              <a:rPr b="1" i="0" lang="en-US" sz="3636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2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8883850" y="7865150"/>
            <a:ext cx="1563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2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3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Step</a:t>
            </a:r>
            <a:r>
              <a:rPr b="1" i="0" lang="en-US" sz="3636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3636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5664379" y="7253270"/>
            <a:ext cx="332906" cy="620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2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36" u="none" cap="none" strike="noStrike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B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11144450" y="2908050"/>
            <a:ext cx="64491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Break down the initial velocity into its horizontal (v_x) and vertical (v_y) components:</a:t>
            </a:r>
            <a:endParaRPr/>
          </a:p>
          <a:p>
            <a: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10953449" y="6533575"/>
            <a:ext cx="6305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Calculate the maximum height reached (h</a:t>
            </a:r>
            <a:r>
              <a:rPr baseline="-25000"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11239125" y="4288225"/>
            <a:ext cx="55887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Calculate the time taken for the ball to reach maximum height (t</a:t>
            </a:r>
            <a:r>
              <a:rPr baseline="-25000"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10958180" y="7844075"/>
            <a:ext cx="52203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Calculate the total time of flight (t</a:t>
            </a:r>
            <a:r>
              <a:rPr baseline="-25000"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flight</a:t>
            </a: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3640100" y="9047077"/>
            <a:ext cx="10403960" cy="1571125"/>
            <a:chOff x="-47502" y="0"/>
            <a:chExt cx="1365600" cy="413791"/>
          </a:xfrm>
        </p:grpSpPr>
        <p:sp>
          <p:nvSpPr>
            <p:cNvPr id="205" name="Google Shape;205;p19"/>
            <p:cNvSpPr/>
            <p:nvPr/>
          </p:nvSpPr>
          <p:spPr>
            <a:xfrm>
              <a:off x="0" y="0"/>
              <a:ext cx="1270593" cy="277456"/>
            </a:xfrm>
            <a:custGeom>
              <a:rect b="b" l="l" r="r" t="t"/>
              <a:pathLst>
                <a:path extrusionOk="0" h="277456" w="1270593">
                  <a:moveTo>
                    <a:pt x="22467" y="0"/>
                  </a:moveTo>
                  <a:lnTo>
                    <a:pt x="1248126" y="0"/>
                  </a:lnTo>
                  <a:cubicBezTo>
                    <a:pt x="1260534" y="0"/>
                    <a:pt x="1270593" y="10059"/>
                    <a:pt x="1270593" y="22467"/>
                  </a:cubicBezTo>
                  <a:lnTo>
                    <a:pt x="1270593" y="254989"/>
                  </a:lnTo>
                  <a:cubicBezTo>
                    <a:pt x="1270593" y="267397"/>
                    <a:pt x="1260534" y="277456"/>
                    <a:pt x="1248126" y="277456"/>
                  </a:cubicBezTo>
                  <a:lnTo>
                    <a:pt x="22467" y="277456"/>
                  </a:lnTo>
                  <a:cubicBezTo>
                    <a:pt x="16508" y="277456"/>
                    <a:pt x="10794" y="275089"/>
                    <a:pt x="6580" y="270876"/>
                  </a:cubicBezTo>
                  <a:cubicBezTo>
                    <a:pt x="2367" y="266662"/>
                    <a:pt x="0" y="260948"/>
                    <a:pt x="0" y="254989"/>
                  </a:cubicBezTo>
                  <a:lnTo>
                    <a:pt x="0" y="22467"/>
                  </a:lnTo>
                  <a:cubicBezTo>
                    <a:pt x="0" y="10059"/>
                    <a:pt x="10059" y="0"/>
                    <a:pt x="22467" y="0"/>
                  </a:cubicBezTo>
                  <a:close/>
                </a:path>
              </a:pathLst>
            </a:custGeom>
            <a:solidFill>
              <a:srgbClr val="305BCE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47502" y="88591"/>
              <a:ext cx="13656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37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Finally, </a:t>
              </a:r>
              <a:r>
                <a:rPr lang="en-US" sz="2237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with all this, </a:t>
              </a:r>
              <a:r>
                <a:rPr lang="en-US" sz="2237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you can calculate the </a:t>
              </a:r>
              <a:r>
                <a:rPr lang="en-US" sz="2237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horizontal</a:t>
              </a:r>
              <a:r>
                <a:rPr lang="en-US" sz="2237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distance traveled (d)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00" y="5060450"/>
            <a:ext cx="15522401" cy="12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700" y="3182000"/>
            <a:ext cx="1248975" cy="13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050" y="3138950"/>
            <a:ext cx="1380150" cy="139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55413" y="3138950"/>
            <a:ext cx="968375" cy="139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60018" y="3269177"/>
            <a:ext cx="1474903" cy="13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>
            <a:off x="3046028" y="788784"/>
            <a:ext cx="12195944" cy="13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00" u="none" cap="none" strike="noStrike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STEP-BY-STEP CODING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1399414" y="5298302"/>
            <a:ext cx="1089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1" u="none" cap="none" strike="noStrike">
                <a:solidFill>
                  <a:srgbClr val="FFD7F3"/>
                </a:solidFill>
                <a:latin typeface="Paytone One"/>
                <a:ea typeface="Paytone One"/>
                <a:cs typeface="Paytone One"/>
                <a:sym typeface="Paytone One"/>
              </a:rPr>
              <a:t>01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6222220" y="5298302"/>
            <a:ext cx="1089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1" u="none" cap="none" strike="noStrike">
                <a:solidFill>
                  <a:srgbClr val="FFD7F3"/>
                </a:solidFill>
                <a:latin typeface="Paytone One"/>
                <a:ea typeface="Paytone One"/>
                <a:cs typeface="Paytone One"/>
                <a:sym typeface="Paytone One"/>
              </a:rPr>
              <a:t>02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10910714" y="5298302"/>
            <a:ext cx="1089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1" u="none" cap="none" strike="noStrike">
                <a:solidFill>
                  <a:srgbClr val="FFD7F3"/>
                </a:solidFill>
                <a:latin typeface="Paytone One"/>
                <a:ea typeface="Paytone One"/>
                <a:cs typeface="Paytone One"/>
                <a:sym typeface="Paytone One"/>
              </a:rPr>
              <a:t>03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15729152" y="5298302"/>
            <a:ext cx="1089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1" u="none" cap="none" strike="noStrike">
                <a:solidFill>
                  <a:srgbClr val="FFD7F3"/>
                </a:solidFill>
                <a:latin typeface="Paytone One"/>
                <a:ea typeface="Paytone One"/>
                <a:cs typeface="Paytone One"/>
                <a:sym typeface="Paytone One"/>
              </a:rPr>
              <a:t>04</a:t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1299128" y="6757100"/>
            <a:ext cx="215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3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Equation 1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5677734" y="6663850"/>
            <a:ext cx="2456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3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Equation 2 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10719700" y="6757100"/>
            <a:ext cx="215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3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Equation 03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15507897" y="6757100"/>
            <a:ext cx="215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3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Equation 4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636200" y="7477782"/>
            <a:ext cx="358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/>
              <a:t>Vvx = v *cos</a:t>
            </a:r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5327950" y="7477784"/>
            <a:ext cx="2907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Tmax = Vy/g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9955967" y="7477784"/>
            <a:ext cx="2907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hmax= v</a:t>
            </a:r>
            <a:r>
              <a:rPr baseline="30000"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y/2g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4744167" y="7477784"/>
            <a:ext cx="2907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Tflight = 2 * tmax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1299125" y="7348784"/>
            <a:ext cx="29076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Vx = v * cos(</a:t>
            </a:r>
            <a:r>
              <a:rPr lang="en-US" sz="2237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r>
              <a:rPr lang="en-US" sz="22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37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Vy = v * sin(θ)</a:t>
            </a:r>
            <a:endParaRPr>
              <a:solidFill>
                <a:schemeClr val="dk1"/>
              </a:solidFill>
            </a:endParaRPr>
          </a:p>
          <a:p>
            <a:pPr indent="0" lvl="1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3A8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7825" y="0"/>
            <a:ext cx="13208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1"/>
          <p:cNvGrpSpPr/>
          <p:nvPr/>
        </p:nvGrpSpPr>
        <p:grpSpPr>
          <a:xfrm>
            <a:off x="3401868" y="3394867"/>
            <a:ext cx="3048170" cy="1234292"/>
            <a:chOff x="0" y="-47625"/>
            <a:chExt cx="802810" cy="325081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802810" cy="277456"/>
            </a:xfrm>
            <a:custGeom>
              <a:rect b="b" l="l" r="r" t="t"/>
              <a:pathLst>
                <a:path extrusionOk="0" h="277456" w="802810">
                  <a:moveTo>
                    <a:pt x="35558" y="0"/>
                  </a:moveTo>
                  <a:lnTo>
                    <a:pt x="767252" y="0"/>
                  </a:lnTo>
                  <a:cubicBezTo>
                    <a:pt x="776683" y="0"/>
                    <a:pt x="785727" y="3746"/>
                    <a:pt x="792395" y="10415"/>
                  </a:cubicBezTo>
                  <a:cubicBezTo>
                    <a:pt x="799064" y="17083"/>
                    <a:pt x="802810" y="26127"/>
                    <a:pt x="802810" y="35558"/>
                  </a:cubicBezTo>
                  <a:lnTo>
                    <a:pt x="802810" y="241898"/>
                  </a:lnTo>
                  <a:cubicBezTo>
                    <a:pt x="802810" y="261536"/>
                    <a:pt x="786890" y="277456"/>
                    <a:pt x="767252" y="277456"/>
                  </a:cubicBezTo>
                  <a:lnTo>
                    <a:pt x="35558" y="277456"/>
                  </a:lnTo>
                  <a:cubicBezTo>
                    <a:pt x="26127" y="277456"/>
                    <a:pt x="17083" y="273710"/>
                    <a:pt x="10415" y="267041"/>
                  </a:cubicBezTo>
                  <a:cubicBezTo>
                    <a:pt x="3746" y="260373"/>
                    <a:pt x="0" y="251329"/>
                    <a:pt x="0" y="241898"/>
                  </a:cubicBezTo>
                  <a:lnTo>
                    <a:pt x="0" y="35558"/>
                  </a:lnTo>
                  <a:cubicBezTo>
                    <a:pt x="0" y="26127"/>
                    <a:pt x="3746" y="17083"/>
                    <a:pt x="10415" y="10415"/>
                  </a:cubicBezTo>
                  <a:cubicBezTo>
                    <a:pt x="17083" y="3746"/>
                    <a:pt x="26127" y="0"/>
                    <a:pt x="35558" y="0"/>
                  </a:cubicBezTo>
                  <a:close/>
                </a:path>
              </a:pathLst>
            </a:custGeom>
            <a:solidFill>
              <a:srgbClr val="305BCE"/>
            </a:solidFill>
            <a:ln cap="sq" cmpd="sng" w="38100">
              <a:solidFill>
                <a:srgbClr val="FFD7F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0" y="-47625"/>
              <a:ext cx="802810" cy="325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1"/>
          <p:cNvSpPr txBox="1"/>
          <p:nvPr/>
        </p:nvSpPr>
        <p:spPr>
          <a:xfrm>
            <a:off x="409550" y="825625"/>
            <a:ext cx="15358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0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Final Equation and Answer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828026" y="3490588"/>
            <a:ext cx="19977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0" u="none" cap="none" strike="noStrike">
                <a:solidFill>
                  <a:srgbClr val="FFD7F3"/>
                </a:solidFill>
                <a:latin typeface="Paytone One"/>
                <a:ea typeface="Paytone One"/>
                <a:cs typeface="Paytone One"/>
                <a:sym typeface="Paytone One"/>
              </a:rPr>
              <a:t>0</a:t>
            </a:r>
            <a:r>
              <a:rPr lang="en-US" sz="8790">
                <a:solidFill>
                  <a:srgbClr val="FFD7F3"/>
                </a:solidFill>
                <a:latin typeface="Paytone One"/>
                <a:ea typeface="Paytone One"/>
                <a:cs typeface="Paytone One"/>
                <a:sym typeface="Paytone One"/>
              </a:rPr>
              <a:t>5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3917663" y="3822775"/>
            <a:ext cx="201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3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Equation </a:t>
            </a:r>
            <a:r>
              <a:rPr b="1" i="0" lang="en-US" sz="2799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="1" lang="en-US" sz="27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6450049" y="10485834"/>
            <a:ext cx="138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43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Topic 02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7581658" y="3719458"/>
            <a:ext cx="8186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 = Vx * Tflight</a:t>
            </a:r>
            <a:endParaRPr sz="3600"/>
          </a:p>
        </p:txBody>
      </p:sp>
      <p:cxnSp>
        <p:nvCxnSpPr>
          <p:cNvPr id="243" name="Google Shape;243;p21"/>
          <p:cNvCxnSpPr/>
          <p:nvPr/>
        </p:nvCxnSpPr>
        <p:spPr>
          <a:xfrm rot="10800000">
            <a:off x="2613138" y="4102426"/>
            <a:ext cx="788730" cy="0"/>
          </a:xfrm>
          <a:prstGeom prst="straightConnector1">
            <a:avLst/>
          </a:prstGeom>
          <a:noFill/>
          <a:ln cap="flat" cmpd="sng" w="38100">
            <a:solidFill>
              <a:srgbClr val="FFD7F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1"/>
          <p:cNvCxnSpPr/>
          <p:nvPr/>
        </p:nvCxnSpPr>
        <p:spPr>
          <a:xfrm rot="10800000">
            <a:off x="6450038" y="4102426"/>
            <a:ext cx="788730" cy="0"/>
          </a:xfrm>
          <a:prstGeom prst="straightConnector1">
            <a:avLst/>
          </a:prstGeom>
          <a:noFill/>
          <a:ln cap="flat" cmpd="sng" w="38100">
            <a:solidFill>
              <a:srgbClr val="FFD7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21"/>
          <p:cNvSpPr txBox="1"/>
          <p:nvPr/>
        </p:nvSpPr>
        <p:spPr>
          <a:xfrm>
            <a:off x="828026" y="5091838"/>
            <a:ext cx="19977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0" u="none" cap="none" strike="noStrike">
                <a:solidFill>
                  <a:srgbClr val="FFD7F3"/>
                </a:solidFill>
                <a:latin typeface="Paytone One"/>
                <a:ea typeface="Paytone One"/>
                <a:cs typeface="Paytone One"/>
                <a:sym typeface="Paytone One"/>
              </a:rPr>
              <a:t>0</a:t>
            </a:r>
            <a:r>
              <a:rPr lang="en-US" sz="8790">
                <a:solidFill>
                  <a:srgbClr val="FFD7F3"/>
                </a:solidFill>
                <a:latin typeface="Paytone One"/>
                <a:ea typeface="Paytone One"/>
                <a:cs typeface="Paytone One"/>
                <a:sym typeface="Paytone One"/>
              </a:rPr>
              <a:t>6</a:t>
            </a:r>
            <a:endParaRPr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3401868" y="5331793"/>
            <a:ext cx="3048189" cy="1385100"/>
            <a:chOff x="0" y="0"/>
            <a:chExt cx="802810" cy="364797"/>
          </a:xfrm>
        </p:grpSpPr>
        <p:sp>
          <p:nvSpPr>
            <p:cNvPr id="247" name="Google Shape;247;p21"/>
            <p:cNvSpPr/>
            <p:nvPr/>
          </p:nvSpPr>
          <p:spPr>
            <a:xfrm>
              <a:off x="0" y="0"/>
              <a:ext cx="802810" cy="277456"/>
            </a:xfrm>
            <a:custGeom>
              <a:rect b="b" l="l" r="r" t="t"/>
              <a:pathLst>
                <a:path extrusionOk="0" h="277456" w="802810">
                  <a:moveTo>
                    <a:pt x="35558" y="0"/>
                  </a:moveTo>
                  <a:lnTo>
                    <a:pt x="767252" y="0"/>
                  </a:lnTo>
                  <a:cubicBezTo>
                    <a:pt x="776683" y="0"/>
                    <a:pt x="785727" y="3746"/>
                    <a:pt x="792395" y="10415"/>
                  </a:cubicBezTo>
                  <a:cubicBezTo>
                    <a:pt x="799064" y="17083"/>
                    <a:pt x="802810" y="26127"/>
                    <a:pt x="802810" y="35558"/>
                  </a:cubicBezTo>
                  <a:lnTo>
                    <a:pt x="802810" y="241898"/>
                  </a:lnTo>
                  <a:cubicBezTo>
                    <a:pt x="802810" y="261536"/>
                    <a:pt x="786890" y="277456"/>
                    <a:pt x="767252" y="277456"/>
                  </a:cubicBezTo>
                  <a:lnTo>
                    <a:pt x="35558" y="277456"/>
                  </a:lnTo>
                  <a:cubicBezTo>
                    <a:pt x="26127" y="277456"/>
                    <a:pt x="17083" y="273710"/>
                    <a:pt x="10415" y="267041"/>
                  </a:cubicBezTo>
                  <a:cubicBezTo>
                    <a:pt x="3746" y="260373"/>
                    <a:pt x="0" y="251329"/>
                    <a:pt x="0" y="241898"/>
                  </a:cubicBezTo>
                  <a:lnTo>
                    <a:pt x="0" y="35558"/>
                  </a:lnTo>
                  <a:cubicBezTo>
                    <a:pt x="0" y="26127"/>
                    <a:pt x="3746" y="17083"/>
                    <a:pt x="10415" y="10415"/>
                  </a:cubicBezTo>
                  <a:cubicBezTo>
                    <a:pt x="17083" y="3746"/>
                    <a:pt x="26127" y="0"/>
                    <a:pt x="35558" y="0"/>
                  </a:cubicBezTo>
                  <a:close/>
                </a:path>
              </a:pathLst>
            </a:custGeom>
            <a:solidFill>
              <a:srgbClr val="305BCE"/>
            </a:solidFill>
            <a:ln cap="sq" cmpd="sng" w="38100">
              <a:solidFill>
                <a:srgbClr val="FFD7F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0" y="39597"/>
              <a:ext cx="8028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Output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9" name="Google Shape;249;p21"/>
          <p:cNvCxnSpPr/>
          <p:nvPr/>
        </p:nvCxnSpPr>
        <p:spPr>
          <a:xfrm rot="10800000">
            <a:off x="2613156" y="5768351"/>
            <a:ext cx="788700" cy="0"/>
          </a:xfrm>
          <a:prstGeom prst="straightConnector1">
            <a:avLst/>
          </a:prstGeom>
          <a:noFill/>
          <a:ln cap="flat" cmpd="sng" w="38100">
            <a:solidFill>
              <a:srgbClr val="FFD7F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1"/>
          <p:cNvCxnSpPr/>
          <p:nvPr/>
        </p:nvCxnSpPr>
        <p:spPr>
          <a:xfrm rot="10800000">
            <a:off x="6450055" y="5768351"/>
            <a:ext cx="788700" cy="0"/>
          </a:xfrm>
          <a:prstGeom prst="straightConnector1">
            <a:avLst/>
          </a:prstGeom>
          <a:noFill/>
          <a:ln cap="flat" cmpd="sng" w="38100">
            <a:solidFill>
              <a:srgbClr val="FFD7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21"/>
          <p:cNvSpPr txBox="1"/>
          <p:nvPr/>
        </p:nvSpPr>
        <p:spPr>
          <a:xfrm>
            <a:off x="7581658" y="5426808"/>
            <a:ext cx="81861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3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“The ball traveled {d} and {hmax} high”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